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8" r:id="rId9"/>
    <p:sldId id="263" r:id="rId10"/>
    <p:sldId id="269" r:id="rId11"/>
    <p:sldId id="265" r:id="rId12"/>
    <p:sldId id="266" r:id="rId13"/>
    <p:sldId id="267" r:id="rId14"/>
    <p:sldId id="275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48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B540-462A-4024-B43D-1BF4A02C207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8FFE-DEA3-4D82-AA00-046A9D30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p/(1-p)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EA9F4-3C88-4F94-AAAA-D865A24780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we evaluate the value of a model? Spur class discussion. Is it enough to get a lot of hits? Why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B989-ED79-429B-9D88-12C6C7FA34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sharper the curve,</a:t>
            </a:r>
            <a:r>
              <a:rPr lang="en-US" baseline="0" dirty="0" smtClean="0"/>
              <a:t> the better the model. The more discrimination.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red curve is equivalent to choosing people at random.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Usually, have a point of diminishing returns, though these data are relatively linear.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B989-ED79-429B-9D88-12C6C7FA34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fatter the banana,</a:t>
            </a:r>
            <a:r>
              <a:rPr lang="en-US" baseline="0" dirty="0" smtClean="0"/>
              <a:t> the more discriminating the model. </a:t>
            </a:r>
          </a:p>
          <a:p>
            <a:r>
              <a:rPr lang="en-US" baseline="0" dirty="0" smtClean="0"/>
              <a:t>Gini often used to describe income inequality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B989-ED79-429B-9D88-12C6C7FA34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1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ECA0-89FA-4DDF-8423-9AA81D8DD2E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8B0A-5423-4137-88DB-2D34D635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Lecture 4 – Binary Response Models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626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Yanwen Wang</a:t>
            </a:r>
          </a:p>
          <a:p>
            <a:r>
              <a:rPr lang="en-US" dirty="0" smtClean="0">
                <a:latin typeface="+mj-lt"/>
              </a:rPr>
              <a:t>Sauder School of Business</a:t>
            </a:r>
          </a:p>
          <a:p>
            <a:r>
              <a:rPr lang="en-US" dirty="0" smtClean="0">
                <a:latin typeface="+mj-lt"/>
              </a:rPr>
              <a:t>University of British Columbia</a:t>
            </a:r>
          </a:p>
          <a:p>
            <a:r>
              <a:rPr lang="en-US" dirty="0" smtClean="0">
                <a:latin typeface="+mj-lt"/>
              </a:rPr>
              <a:t>Feb-March 2018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0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logistic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500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Interpretation: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>
                    <a:latin typeface="+mj-lt"/>
                  </a:rPr>
                  <a:t>The probability that y = 1 is a </a:t>
                </a:r>
                <a:r>
                  <a:rPr lang="en-US" dirty="0" smtClean="0">
                    <a:latin typeface="+mj-lt"/>
                  </a:rPr>
                  <a:t>nonlinear </a:t>
                </a:r>
                <a:r>
                  <a:rPr lang="en-US" dirty="0">
                    <a:latin typeface="+mj-lt"/>
                  </a:rPr>
                  <a:t>function of predictor variables (x</a:t>
                </a:r>
                <a:r>
                  <a:rPr lang="en-US" baseline="-25000" dirty="0">
                    <a:latin typeface="+mj-lt"/>
                  </a:rPr>
                  <a:t>1</a:t>
                </a:r>
                <a:r>
                  <a:rPr lang="en-US" dirty="0">
                    <a:latin typeface="+mj-lt"/>
                  </a:rPr>
                  <a:t>, …, </a:t>
                </a:r>
                <a:r>
                  <a:rPr lang="en-US" dirty="0" err="1">
                    <a:latin typeface="+mj-lt"/>
                  </a:rPr>
                  <a:t>x</a:t>
                </a:r>
                <a:r>
                  <a:rPr lang="en-US" baseline="-25000" dirty="0" err="1">
                    <a:latin typeface="+mj-lt"/>
                  </a:rPr>
                  <a:t>k</a:t>
                </a:r>
                <a:r>
                  <a:rPr lang="en-US" dirty="0" smtClean="0">
                    <a:latin typeface="+mj-lt"/>
                  </a:rPr>
                  <a:t>)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>
                    <a:latin typeface="+mj-lt"/>
                  </a:rPr>
                  <a:t> logit(p) or log-odds(p) is a linear function of </a:t>
                </a:r>
                <a:r>
                  <a:rPr lang="en-US" dirty="0">
                    <a:latin typeface="+mj-lt"/>
                  </a:rPr>
                  <a:t>predictor variables (x</a:t>
                </a:r>
                <a:r>
                  <a:rPr lang="en-US" baseline="-25000" dirty="0">
                    <a:latin typeface="+mj-lt"/>
                  </a:rPr>
                  <a:t>1</a:t>
                </a:r>
                <a:r>
                  <a:rPr lang="en-US" dirty="0">
                    <a:latin typeface="+mj-lt"/>
                  </a:rPr>
                  <a:t>, …, </a:t>
                </a:r>
                <a:r>
                  <a:rPr lang="en-US" dirty="0" err="1">
                    <a:latin typeface="+mj-lt"/>
                  </a:rPr>
                  <a:t>x</a:t>
                </a:r>
                <a:r>
                  <a:rPr lang="en-US" baseline="-25000" dirty="0" err="1">
                    <a:latin typeface="+mj-lt"/>
                  </a:rPr>
                  <a:t>k</a:t>
                </a:r>
                <a:r>
                  <a:rPr lang="en-US" dirty="0">
                    <a:latin typeface="+mj-lt"/>
                  </a:rPr>
                  <a:t>)</a:t>
                </a:r>
                <a:r>
                  <a:rPr lang="en-US" dirty="0" smtClean="0">
                    <a:latin typeface="+mj-lt"/>
                  </a:rPr>
                  <a:t> 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>
                    <a:latin typeface="+mj-lt"/>
                  </a:rPr>
                  <a:t>A 1-unit change in x produces a change of </a:t>
                </a:r>
                <a:r>
                  <a:rPr lang="el-GR" dirty="0">
                    <a:latin typeface="+mj-lt"/>
                  </a:rPr>
                  <a:t>β</a:t>
                </a:r>
                <a:r>
                  <a:rPr lang="en-US" dirty="0">
                    <a:latin typeface="+mj-lt"/>
                  </a:rPr>
                  <a:t> in </a:t>
                </a:r>
                <a:r>
                  <a:rPr lang="en-US" dirty="0" smtClean="0">
                    <a:latin typeface="+mj-lt"/>
                  </a:rPr>
                  <a:t>log-odds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>
                    <a:latin typeface="+mj-lt"/>
                  </a:rPr>
                  <a:t>unfortunately, not very intuitive</a:t>
                </a:r>
                <a:endParaRPr lang="en-US" dirty="0">
                  <a:latin typeface="+mj-lt"/>
                </a:endParaRPr>
              </a:p>
              <a:p>
                <a:pPr marL="228600" lvl="1">
                  <a:spcBef>
                    <a:spcPts val="1000"/>
                  </a:spcBef>
                </a:pPr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686" t="16142" r="14253" b="10376"/>
          <a:stretch/>
        </p:blipFill>
        <p:spPr>
          <a:xfrm>
            <a:off x="879301" y="529243"/>
            <a:ext cx="10218190" cy="58891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6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364" t="16383" r="13875" b="9988"/>
          <a:stretch/>
        </p:blipFill>
        <p:spPr>
          <a:xfrm>
            <a:off x="1226282" y="508000"/>
            <a:ext cx="9443241" cy="5477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2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194" t="15470" r="15649" b="10000"/>
          <a:stretch/>
        </p:blipFill>
        <p:spPr>
          <a:xfrm>
            <a:off x="1014152" y="312037"/>
            <a:ext cx="10166466" cy="62037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01" t="85857" r="70492" b="4217"/>
          <a:stretch/>
        </p:blipFill>
        <p:spPr>
          <a:xfrm>
            <a:off x="1412240" y="4810067"/>
            <a:ext cx="6312633" cy="11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Model Hit Rate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65714" y="2468633"/>
          <a:ext cx="6879772" cy="3533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9886"/>
                <a:gridCol w="3439886"/>
              </a:tblGrid>
              <a:tr h="17665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HIT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MISS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(Type II Error)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65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r>
                        <a:rPr lang="en-US" sz="2400" baseline="0" dirty="0" smtClean="0"/>
                        <a:t> ALARM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(Type I Error)</a:t>
                      </a:r>
                      <a:endParaRPr lang="en-US" sz="1600" dirty="0" smtClean="0"/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CORRECT REJECTION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9714" y="1596572"/>
            <a:ext cx="39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Says: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25713" y="4020458"/>
            <a:ext cx="28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 Would Have: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0914" y="2032001"/>
            <a:ext cx="39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5942" y="2032001"/>
            <a:ext cx="39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Don’t Target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814480" y="3142538"/>
            <a:ext cx="231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Responded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821739" y="4935053"/>
            <a:ext cx="231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Responded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9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Challenge for the Logistic Regression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How do we decide if our model is doing a good job?</a:t>
            </a:r>
          </a:p>
          <a:p>
            <a:pPr lvl="1"/>
            <a:r>
              <a:rPr lang="en-US" sz="2800" dirty="0">
                <a:latin typeface="+mj-lt"/>
              </a:rPr>
              <a:t>Fit statistics are not very intuitive. </a:t>
            </a:r>
            <a:endParaRPr lang="en-US" sz="2800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How do we get a sense of effect sizes of different independent variables?</a:t>
            </a:r>
          </a:p>
          <a:p>
            <a:pPr lvl="1"/>
            <a:r>
              <a:rPr lang="en-US" sz="2800" dirty="0" smtClean="0">
                <a:latin typeface="+mj-lt"/>
              </a:rPr>
              <a:t>Parameter estimates do not have intuitive interpretations.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9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Tools </a:t>
            </a:r>
            <a:r>
              <a:rPr lang="en-US" dirty="0" smtClean="0"/>
              <a:t>for Evaluating Response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Cumulative Lifts: How much of a bump in my response rate do I get by targeting fewer people</a:t>
            </a:r>
            <a:r>
              <a:rPr lang="en-US" sz="2400" dirty="0" smtClean="0">
                <a:latin typeface="+mj-lt"/>
              </a:rPr>
              <a:t>? </a:t>
            </a:r>
          </a:p>
          <a:p>
            <a:pPr lvl="1"/>
            <a:r>
              <a:rPr lang="en-US" dirty="0" smtClean="0">
                <a:latin typeface="+mj-lt"/>
              </a:rPr>
              <a:t>see </a:t>
            </a:r>
            <a:r>
              <a:rPr lang="en-US" dirty="0">
                <a:latin typeface="+mj-lt"/>
              </a:rPr>
              <a:t>reference materials on the Connect under Lecture </a:t>
            </a:r>
            <a:r>
              <a:rPr lang="en-US" dirty="0" smtClean="0">
                <a:latin typeface="+mj-lt"/>
              </a:rPr>
              <a:t>4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Cumulative Gains: As I target more people how rapidly do I get most of the responders?</a:t>
            </a:r>
          </a:p>
          <a:p>
            <a:pPr lvl="1"/>
            <a:r>
              <a:rPr lang="en-US" dirty="0" err="1" smtClean="0">
                <a:latin typeface="+mj-lt"/>
              </a:rPr>
              <a:t>Gini</a:t>
            </a:r>
            <a:r>
              <a:rPr lang="en-US" dirty="0" smtClean="0">
                <a:latin typeface="+mj-lt"/>
              </a:rPr>
              <a:t> Coefficient summary statistic</a:t>
            </a:r>
          </a:p>
          <a:p>
            <a:pPr lvl="1"/>
            <a:r>
              <a:rPr lang="en-US" dirty="0">
                <a:latin typeface="+mj-lt"/>
              </a:rPr>
              <a:t>see </a:t>
            </a:r>
            <a:r>
              <a:rPr lang="en-US" dirty="0">
                <a:latin typeface="+mj-lt"/>
              </a:rPr>
              <a:t>reference materials on the Connect under Lecture </a:t>
            </a:r>
            <a:r>
              <a:rPr lang="en-US" dirty="0">
                <a:latin typeface="+mj-lt"/>
              </a:rPr>
              <a:t>4</a:t>
            </a:r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Lift Chart</a:t>
            </a:r>
            <a:endParaRPr lang="en-US" dirty="0"/>
          </a:p>
        </p:txBody>
      </p:sp>
      <p:pic>
        <p:nvPicPr>
          <p:cNvPr id="3" name="Picture 2" descr="cumulative lifts cdn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94" y="1369902"/>
            <a:ext cx="5437899" cy="51887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5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Gain Chart (aka Banana Chart)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20069" y="1977953"/>
            <a:ext cx="5114343" cy="4880047"/>
            <a:chOff x="2020069" y="1977953"/>
            <a:chExt cx="5114343" cy="4880047"/>
          </a:xfrm>
        </p:grpSpPr>
        <p:pic>
          <p:nvPicPr>
            <p:cNvPr id="3" name="Picture 2" descr="cumulative gains chart cd now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069" y="1977953"/>
              <a:ext cx="5114343" cy="4880047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648200" y="2636208"/>
            <a:ext cx="2336331" cy="482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5" imgW="800100" imgH="165100" progId="Equation.3">
                    <p:embed/>
                  </p:oleObj>
                </mc:Choice>
                <mc:Fallback>
                  <p:oleObj name="Equation" r:id="rId5" imgW="8001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48200" y="2636208"/>
                          <a:ext cx="2336331" cy="4820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7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92" t="17180" r="22130" b="13333"/>
          <a:stretch/>
        </p:blipFill>
        <p:spPr>
          <a:xfrm>
            <a:off x="1016462" y="463480"/>
            <a:ext cx="9150004" cy="57134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0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29" t="17350" r="22824" b="13932"/>
          <a:stretch/>
        </p:blipFill>
        <p:spPr>
          <a:xfrm>
            <a:off x="746683" y="303571"/>
            <a:ext cx="10259368" cy="6359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2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784" t="16414" r="14264" b="10642"/>
          <a:stretch/>
        </p:blipFill>
        <p:spPr>
          <a:xfrm>
            <a:off x="964276" y="516467"/>
            <a:ext cx="9476420" cy="5510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15" t="16496" r="24814" b="12489"/>
          <a:stretch/>
        </p:blipFill>
        <p:spPr>
          <a:xfrm>
            <a:off x="838201" y="427990"/>
            <a:ext cx="9311640" cy="6189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824" t="15233" r="15875" b="9869"/>
          <a:stretch/>
        </p:blipFill>
        <p:spPr>
          <a:xfrm>
            <a:off x="939800" y="364066"/>
            <a:ext cx="9859616" cy="594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5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vs. the logistic model 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10" y="1538945"/>
            <a:ext cx="8868781" cy="475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1" y="3573792"/>
            <a:ext cx="3452132" cy="3360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logit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8430"/>
                <a:ext cx="10907486" cy="4898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Core idea:</a:t>
                </a:r>
              </a:p>
              <a:p>
                <a:r>
                  <a:rPr lang="en-US" sz="2200" b="0" dirty="0" smtClean="0"/>
                  <a:t>Instead of modeling probability p as a linear function of predictor variables, let’s model a nonlinear transformation of p that can range from -∞ to </a:t>
                </a:r>
                <a:r>
                  <a:rPr lang="en-US" sz="2200" dirty="0" smtClean="0"/>
                  <a:t>+∞ as a linear function of predictor variables</a:t>
                </a:r>
              </a:p>
              <a:p>
                <a:r>
                  <a:rPr lang="en-US" sz="2200" b="0" dirty="0" smtClean="0"/>
                  <a:t>We refer to this nonlinear transformation of p as </a:t>
                </a:r>
                <a:r>
                  <a:rPr lang="en-US" sz="2200" b="0" i="1" dirty="0" smtClean="0"/>
                  <a:t>logit</a:t>
                </a:r>
                <a:r>
                  <a:rPr lang="en-US" sz="2200" b="0" dirty="0" smtClean="0"/>
                  <a:t> or </a:t>
                </a:r>
                <a:r>
                  <a:rPr lang="en-US" sz="2200" b="0" i="1" dirty="0" smtClean="0"/>
                  <a:t>log-odds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5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8430"/>
                <a:ext cx="10907486" cy="4898570"/>
              </a:xfrm>
              <a:blipFill rotWithShape="0">
                <a:blip r:embed="rId4"/>
                <a:stretch>
                  <a:fillRect l="-1006" t="-1866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7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685" t="16154" r="17546" b="9658"/>
          <a:stretch/>
        </p:blipFill>
        <p:spPr>
          <a:xfrm>
            <a:off x="1013584" y="240147"/>
            <a:ext cx="10077750" cy="62526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3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337</Words>
  <Application>Microsoft Office PowerPoint</Application>
  <PresentationFormat>Widescreen</PresentationFormat>
  <Paragraphs>65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Equation</vt:lpstr>
      <vt:lpstr>Lecture 4 – Binary Response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linear vs. the logistic model </vt:lpstr>
      <vt:lpstr>The logit model</vt:lpstr>
      <vt:lpstr>PowerPoint Presentation</vt:lpstr>
      <vt:lpstr>The logistic model</vt:lpstr>
      <vt:lpstr>PowerPoint Presentation</vt:lpstr>
      <vt:lpstr>PowerPoint Presentation</vt:lpstr>
      <vt:lpstr>PowerPoint Presentation</vt:lpstr>
      <vt:lpstr>Response Model Hit Rate</vt:lpstr>
      <vt:lpstr>A Challenge for the Logistic Regression Approach</vt:lpstr>
      <vt:lpstr>Two Tools for Evaluating Response Models</vt:lpstr>
      <vt:lpstr>Cumulative Lift Chart</vt:lpstr>
      <vt:lpstr>Cumulative Gain Chart (aka Banana Chart)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– Binary Response Models</dc:title>
  <dc:creator>Yanwen Wang</dc:creator>
  <cp:lastModifiedBy>Yanwen Wang</cp:lastModifiedBy>
  <cp:revision>9</cp:revision>
  <dcterms:created xsi:type="dcterms:W3CDTF">2018-03-06T07:41:43Z</dcterms:created>
  <dcterms:modified xsi:type="dcterms:W3CDTF">2018-03-07T08:04:42Z</dcterms:modified>
</cp:coreProperties>
</file>