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9" r:id="rId3"/>
    <p:sldId id="294" r:id="rId4"/>
    <p:sldId id="260" r:id="rId5"/>
    <p:sldId id="261" r:id="rId6"/>
    <p:sldId id="287" r:id="rId7"/>
    <p:sldId id="288" r:id="rId8"/>
    <p:sldId id="265" r:id="rId9"/>
    <p:sldId id="259" r:id="rId10"/>
    <p:sldId id="311" r:id="rId11"/>
    <p:sldId id="306" r:id="rId12"/>
    <p:sldId id="270" r:id="rId13"/>
    <p:sldId id="312" r:id="rId14"/>
    <p:sldId id="276" r:id="rId15"/>
    <p:sldId id="304" r:id="rId16"/>
    <p:sldId id="277" r:id="rId17"/>
    <p:sldId id="278" r:id="rId18"/>
    <p:sldId id="280" r:id="rId19"/>
    <p:sldId id="281" r:id="rId20"/>
    <p:sldId id="313" r:id="rId21"/>
    <p:sldId id="282" r:id="rId22"/>
    <p:sldId id="308" r:id="rId23"/>
    <p:sldId id="307" r:id="rId24"/>
    <p:sldId id="309" r:id="rId25"/>
    <p:sldId id="310" r:id="rId26"/>
    <p:sldId id="284" r:id="rId27"/>
    <p:sldId id="314" r:id="rId28"/>
    <p:sldId id="316" r:id="rId29"/>
    <p:sldId id="315" r:id="rId30"/>
    <p:sldId id="318" r:id="rId31"/>
    <p:sldId id="317" r:id="rId32"/>
    <p:sldId id="319" r:id="rId33"/>
    <p:sldId id="322" r:id="rId34"/>
    <p:sldId id="321" r:id="rId35"/>
    <p:sldId id="32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D30B45-381D-4665-9C10-EBFF08934B83}">
          <p14:sldIdLst>
            <p14:sldId id="256"/>
            <p14:sldId id="269"/>
            <p14:sldId id="294"/>
            <p14:sldId id="260"/>
            <p14:sldId id="261"/>
            <p14:sldId id="287"/>
            <p14:sldId id="288"/>
            <p14:sldId id="265"/>
            <p14:sldId id="259"/>
            <p14:sldId id="311"/>
            <p14:sldId id="306"/>
            <p14:sldId id="270"/>
            <p14:sldId id="312"/>
            <p14:sldId id="276"/>
            <p14:sldId id="304"/>
            <p14:sldId id="277"/>
            <p14:sldId id="278"/>
            <p14:sldId id="280"/>
            <p14:sldId id="281"/>
            <p14:sldId id="313"/>
            <p14:sldId id="282"/>
            <p14:sldId id="308"/>
            <p14:sldId id="307"/>
            <p14:sldId id="309"/>
            <p14:sldId id="310"/>
            <p14:sldId id="284"/>
            <p14:sldId id="314"/>
            <p14:sldId id="316"/>
            <p14:sldId id="315"/>
            <p14:sldId id="318"/>
            <p14:sldId id="317"/>
            <p14:sldId id="319"/>
            <p14:sldId id="322"/>
            <p14:sldId id="321"/>
            <p14:sldId id="320"/>
          </p14:sldIdLst>
        </p14:section>
        <p14:section name="Residual" id="{B96E513F-69E4-46E4-8A6B-AE5E00B781F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907" autoAdjust="0"/>
  </p:normalViewPr>
  <p:slideViewPr>
    <p:cSldViewPr snapToGrid="0">
      <p:cViewPr varScale="1">
        <p:scale>
          <a:sx n="142" d="100"/>
          <a:sy n="142" d="100"/>
        </p:scale>
        <p:origin x="318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F3D54-4D2E-48DB-8567-34CC995EFF0B}" type="datetimeFigureOut">
              <a:rPr lang="en-US" smtClean="0"/>
              <a:t>3/21/2018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58BA1-56AB-46F3-9F2E-B5413CBF2345}" type="slidenum">
              <a:rPr lang="en-US" smtClean="0"/>
              <a:t>‹#›</a:t>
            </a:fld>
            <a:endParaRPr lang="en-US"/>
          </a:p>
        </p:txBody>
      </p:sp>
    </p:spTree>
    <p:extLst>
      <p:ext uri="{BB962C8B-B14F-4D97-AF65-F5344CB8AC3E}">
        <p14:creationId xmlns:p14="http://schemas.microsoft.com/office/powerpoint/2010/main" val="2079467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3B7F559A-00B8-4E42-A3B2-CE49F67B2514}" type="slidenum">
              <a:rPr lang="en-US" smtClean="0"/>
              <a:t>3</a:t>
            </a:fld>
            <a:endParaRPr lang="en-US"/>
          </a:p>
        </p:txBody>
      </p:sp>
    </p:spTree>
    <p:extLst>
      <p:ext uri="{BB962C8B-B14F-4D97-AF65-F5344CB8AC3E}">
        <p14:creationId xmlns:p14="http://schemas.microsoft.com/office/powerpoint/2010/main" val="51447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110</a:t>
            </a:r>
            <a:r>
              <a:rPr lang="en-US" baseline="0" dirty="0" smtClean="0"/>
              <a:t> is more similar to 110 than to 111</a:t>
            </a:r>
            <a:endParaRPr lang="en-US" dirty="0"/>
          </a:p>
        </p:txBody>
      </p:sp>
      <p:sp>
        <p:nvSpPr>
          <p:cNvPr id="4" name="Slide Number Placeholder 3"/>
          <p:cNvSpPr>
            <a:spLocks noGrp="1"/>
          </p:cNvSpPr>
          <p:nvPr>
            <p:ph type="sldNum" sz="quarter" idx="10"/>
          </p:nvPr>
        </p:nvSpPr>
        <p:spPr/>
        <p:txBody>
          <a:bodyPr/>
          <a:lstStyle/>
          <a:p>
            <a:fld id="{0CF58BA1-56AB-46F3-9F2E-B5413CBF2345}" type="slidenum">
              <a:rPr lang="en-US" smtClean="0"/>
              <a:t>24</a:t>
            </a:fld>
            <a:endParaRPr lang="en-US"/>
          </a:p>
        </p:txBody>
      </p:sp>
    </p:spTree>
    <p:extLst>
      <p:ext uri="{BB962C8B-B14F-4D97-AF65-F5344CB8AC3E}">
        <p14:creationId xmlns:p14="http://schemas.microsoft.com/office/powerpoint/2010/main" val="2807792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00010</a:t>
            </a:r>
            <a:r>
              <a:rPr lang="en-US" baseline="0" dirty="0" smtClean="0"/>
              <a:t> and 00001 would have high Euclidean similarity but zero cosine similarity</a:t>
            </a:r>
            <a:endParaRPr lang="en-US" dirty="0"/>
          </a:p>
        </p:txBody>
      </p:sp>
      <p:sp>
        <p:nvSpPr>
          <p:cNvPr id="4" name="Slide Number Placeholder 3"/>
          <p:cNvSpPr>
            <a:spLocks noGrp="1"/>
          </p:cNvSpPr>
          <p:nvPr>
            <p:ph type="sldNum" sz="quarter" idx="10"/>
          </p:nvPr>
        </p:nvSpPr>
        <p:spPr/>
        <p:txBody>
          <a:bodyPr/>
          <a:lstStyle/>
          <a:p>
            <a:fld id="{0CF58BA1-56AB-46F3-9F2E-B5413CBF2345}" type="slidenum">
              <a:rPr lang="en-US" smtClean="0"/>
              <a:t>25</a:t>
            </a:fld>
            <a:endParaRPr lang="en-US"/>
          </a:p>
        </p:txBody>
      </p:sp>
    </p:spTree>
    <p:extLst>
      <p:ext uri="{BB962C8B-B14F-4D97-AF65-F5344CB8AC3E}">
        <p14:creationId xmlns:p14="http://schemas.microsoft.com/office/powerpoint/2010/main" val="2108225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7F559A-00B8-4E42-A3B2-CE49F67B2514}" type="slidenum">
              <a:rPr lang="en-US" smtClean="0"/>
              <a:t>4</a:t>
            </a:fld>
            <a:endParaRPr lang="en-US"/>
          </a:p>
        </p:txBody>
      </p:sp>
    </p:spTree>
    <p:extLst>
      <p:ext uri="{BB962C8B-B14F-4D97-AF65-F5344CB8AC3E}">
        <p14:creationId xmlns:p14="http://schemas.microsoft.com/office/powerpoint/2010/main" val="3961243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B7F559A-00B8-4E42-A3B2-CE49F67B2514}" type="slidenum">
              <a:rPr lang="en-US" smtClean="0"/>
              <a:t>5</a:t>
            </a:fld>
            <a:endParaRPr lang="en-US"/>
          </a:p>
        </p:txBody>
      </p:sp>
    </p:spTree>
    <p:extLst>
      <p:ext uri="{BB962C8B-B14F-4D97-AF65-F5344CB8AC3E}">
        <p14:creationId xmlns:p14="http://schemas.microsoft.com/office/powerpoint/2010/main" val="121955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408</a:t>
            </a:r>
            <a:endParaRPr lang="en-US" dirty="0"/>
          </a:p>
        </p:txBody>
      </p:sp>
      <p:sp>
        <p:nvSpPr>
          <p:cNvPr id="4" name="Slide Number Placeholder 3"/>
          <p:cNvSpPr>
            <a:spLocks noGrp="1"/>
          </p:cNvSpPr>
          <p:nvPr>
            <p:ph type="sldNum" sz="quarter" idx="10"/>
          </p:nvPr>
        </p:nvSpPr>
        <p:spPr/>
        <p:txBody>
          <a:bodyPr/>
          <a:lstStyle/>
          <a:p>
            <a:fld id="{0CF58BA1-56AB-46F3-9F2E-B5413CBF2345}" type="slidenum">
              <a:rPr lang="en-US" smtClean="0"/>
              <a:t>8</a:t>
            </a:fld>
            <a:endParaRPr lang="en-US"/>
          </a:p>
        </p:txBody>
      </p:sp>
    </p:spTree>
    <p:extLst>
      <p:ext uri="{BB962C8B-B14F-4D97-AF65-F5344CB8AC3E}">
        <p14:creationId xmlns:p14="http://schemas.microsoft.com/office/powerpoint/2010/main" val="357475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centroid defines</a:t>
            </a:r>
            <a:r>
              <a:rPr lang="en-US" baseline="0" dirty="0" smtClean="0"/>
              <a:t> one of the clusters. In this step, each data point is assigned to its nearest centroid, based on the squared Euclidean distance. Next, the centroids are recomputed. </a:t>
            </a:r>
            <a:endParaRPr lang="en-US" dirty="0"/>
          </a:p>
        </p:txBody>
      </p:sp>
      <p:sp>
        <p:nvSpPr>
          <p:cNvPr id="4" name="Slide Number Placeholder 3"/>
          <p:cNvSpPr>
            <a:spLocks noGrp="1"/>
          </p:cNvSpPr>
          <p:nvPr>
            <p:ph type="sldNum" sz="quarter" idx="10"/>
          </p:nvPr>
        </p:nvSpPr>
        <p:spPr/>
        <p:txBody>
          <a:bodyPr/>
          <a:lstStyle/>
          <a:p>
            <a:fld id="{0CF58BA1-56AB-46F3-9F2E-B5413CBF2345}" type="slidenum">
              <a:rPr lang="en-US" smtClean="0"/>
              <a:t>10</a:t>
            </a:fld>
            <a:endParaRPr lang="en-US"/>
          </a:p>
        </p:txBody>
      </p:sp>
    </p:spTree>
    <p:extLst>
      <p:ext uri="{BB962C8B-B14F-4D97-AF65-F5344CB8AC3E}">
        <p14:creationId xmlns:p14="http://schemas.microsoft.com/office/powerpoint/2010/main" val="829820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Manhattan distance function computes the distance that would be traveled to get from one data point to the other if a grid-like path is followed. The Manhattan distance between two items is the sum of the differences of their corresponding components. </a:t>
            </a:r>
            <a:endParaRPr lang="en-US" dirty="0"/>
          </a:p>
        </p:txBody>
      </p:sp>
      <p:sp>
        <p:nvSpPr>
          <p:cNvPr id="4" name="Slide Number Placeholder 3"/>
          <p:cNvSpPr>
            <a:spLocks noGrp="1"/>
          </p:cNvSpPr>
          <p:nvPr>
            <p:ph type="sldNum" sz="quarter" idx="10"/>
          </p:nvPr>
        </p:nvSpPr>
        <p:spPr/>
        <p:txBody>
          <a:bodyPr/>
          <a:lstStyle/>
          <a:p>
            <a:fld id="{0CF58BA1-56AB-46F3-9F2E-B5413CBF2345}" type="slidenum">
              <a:rPr lang="en-US" smtClean="0"/>
              <a:t>11</a:t>
            </a:fld>
            <a:endParaRPr lang="en-US"/>
          </a:p>
        </p:txBody>
      </p:sp>
    </p:spTree>
    <p:extLst>
      <p:ext uri="{BB962C8B-B14F-4D97-AF65-F5344CB8AC3E}">
        <p14:creationId xmlns:p14="http://schemas.microsoft.com/office/powerpoint/2010/main" val="28584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F58BA1-56AB-46F3-9F2E-B5413CBF2345}" type="slidenum">
              <a:rPr lang="en-US" smtClean="0"/>
              <a:t>12</a:t>
            </a:fld>
            <a:endParaRPr lang="en-US"/>
          </a:p>
        </p:txBody>
      </p:sp>
    </p:spTree>
    <p:extLst>
      <p:ext uri="{BB962C8B-B14F-4D97-AF65-F5344CB8AC3E}">
        <p14:creationId xmlns:p14="http://schemas.microsoft.com/office/powerpoint/2010/main" val="300552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F58BA1-56AB-46F3-9F2E-B5413CBF2345}" type="slidenum">
              <a:rPr lang="en-US" smtClean="0"/>
              <a:t>19</a:t>
            </a:fld>
            <a:endParaRPr lang="en-US"/>
          </a:p>
        </p:txBody>
      </p:sp>
    </p:spTree>
    <p:extLst>
      <p:ext uri="{BB962C8B-B14F-4D97-AF65-F5344CB8AC3E}">
        <p14:creationId xmlns:p14="http://schemas.microsoft.com/office/powerpoint/2010/main" val="2212073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number of matches is identical (3 for both customers 2 and 3), and thus</a:t>
            </a:r>
            <a:r>
              <a:rPr lang="en-US" baseline="0" dirty="0" smtClean="0"/>
              <a:t> Euclidean distance is the same</a:t>
            </a:r>
            <a:endParaRPr lang="en-US" dirty="0"/>
          </a:p>
        </p:txBody>
      </p:sp>
      <p:sp>
        <p:nvSpPr>
          <p:cNvPr id="4" name="Slide Number Placeholder 3"/>
          <p:cNvSpPr>
            <a:spLocks noGrp="1"/>
          </p:cNvSpPr>
          <p:nvPr>
            <p:ph type="sldNum" sz="quarter" idx="10"/>
          </p:nvPr>
        </p:nvSpPr>
        <p:spPr/>
        <p:txBody>
          <a:bodyPr/>
          <a:lstStyle/>
          <a:p>
            <a:fld id="{0CF58BA1-56AB-46F3-9F2E-B5413CBF2345}" type="slidenum">
              <a:rPr lang="en-US" smtClean="0"/>
              <a:t>22</a:t>
            </a:fld>
            <a:endParaRPr lang="en-US"/>
          </a:p>
        </p:txBody>
      </p:sp>
    </p:spTree>
    <p:extLst>
      <p:ext uri="{BB962C8B-B14F-4D97-AF65-F5344CB8AC3E}">
        <p14:creationId xmlns:p14="http://schemas.microsoft.com/office/powerpoint/2010/main" val="300853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Garamond" panose="02020404030301010803"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atin typeface="Garamond" panose="02020404030301010803" pitchFamily="18" charset="0"/>
              </a:defRPr>
            </a:lvl1pPr>
          </a:lstStyle>
          <a:p>
            <a:fld id="{2AAF5397-C21F-400A-9300-DA1964543056}" type="datetimeFigureOut">
              <a:rPr lang="en-US" smtClean="0"/>
              <a:pPr/>
              <a:t>3/21/2018</a:t>
            </a:fld>
            <a:endParaRPr lang="en-US"/>
          </a:p>
        </p:txBody>
      </p:sp>
      <p:sp>
        <p:nvSpPr>
          <p:cNvPr id="5" name="Footer Placeholder 4"/>
          <p:cNvSpPr>
            <a:spLocks noGrp="1"/>
          </p:cNvSpPr>
          <p:nvPr>
            <p:ph type="ftr" sz="quarter" idx="11"/>
          </p:nvPr>
        </p:nvSpPr>
        <p:spPr/>
        <p:txBody>
          <a:bodyPr/>
          <a:lstStyle>
            <a:lvl1pPr>
              <a:defRPr>
                <a:latin typeface="Garamond" panose="02020404030301010803"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aramond" panose="02020404030301010803" pitchFamily="18" charset="0"/>
              </a:defRPr>
            </a:lvl1pPr>
          </a:lstStyle>
          <a:p>
            <a:fld id="{CCB2388C-960F-455E-BB44-2660CD00D543}" type="slidenum">
              <a:rPr lang="en-US" smtClean="0"/>
              <a:pPr/>
              <a:t>‹#›</a:t>
            </a:fld>
            <a:endParaRPr lang="en-US"/>
          </a:p>
        </p:txBody>
      </p:sp>
    </p:spTree>
    <p:extLst>
      <p:ext uri="{BB962C8B-B14F-4D97-AF65-F5344CB8AC3E}">
        <p14:creationId xmlns:p14="http://schemas.microsoft.com/office/powerpoint/2010/main" val="1073897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F5397-C21F-400A-9300-DA196454305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88C-960F-455E-BB44-2660CD00D543}" type="slidenum">
              <a:rPr lang="en-US" smtClean="0"/>
              <a:t>‹#›</a:t>
            </a:fld>
            <a:endParaRPr lang="en-US"/>
          </a:p>
        </p:txBody>
      </p:sp>
    </p:spTree>
    <p:extLst>
      <p:ext uri="{BB962C8B-B14F-4D97-AF65-F5344CB8AC3E}">
        <p14:creationId xmlns:p14="http://schemas.microsoft.com/office/powerpoint/2010/main" val="86927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F5397-C21F-400A-9300-DA196454305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88C-960F-455E-BB44-2660CD00D543}" type="slidenum">
              <a:rPr lang="en-US" smtClean="0"/>
              <a:t>‹#›</a:t>
            </a:fld>
            <a:endParaRPr lang="en-US"/>
          </a:p>
        </p:txBody>
      </p:sp>
    </p:spTree>
    <p:extLst>
      <p:ext uri="{BB962C8B-B14F-4D97-AF65-F5344CB8AC3E}">
        <p14:creationId xmlns:p14="http://schemas.microsoft.com/office/powerpoint/2010/main" val="34745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F5397-C21F-400A-9300-DA196454305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88C-960F-455E-BB44-2660CD00D543}" type="slidenum">
              <a:rPr lang="en-US" smtClean="0"/>
              <a:t>‹#›</a:t>
            </a:fld>
            <a:endParaRPr lang="en-US"/>
          </a:p>
        </p:txBody>
      </p:sp>
    </p:spTree>
    <p:extLst>
      <p:ext uri="{BB962C8B-B14F-4D97-AF65-F5344CB8AC3E}">
        <p14:creationId xmlns:p14="http://schemas.microsoft.com/office/powerpoint/2010/main" val="420792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F5397-C21F-400A-9300-DA196454305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88C-960F-455E-BB44-2660CD00D543}" type="slidenum">
              <a:rPr lang="en-US" smtClean="0"/>
              <a:t>‹#›</a:t>
            </a:fld>
            <a:endParaRPr lang="en-US"/>
          </a:p>
        </p:txBody>
      </p:sp>
    </p:spTree>
    <p:extLst>
      <p:ext uri="{BB962C8B-B14F-4D97-AF65-F5344CB8AC3E}">
        <p14:creationId xmlns:p14="http://schemas.microsoft.com/office/powerpoint/2010/main" val="127977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F5397-C21F-400A-9300-DA196454305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388C-960F-455E-BB44-2660CD00D543}" type="slidenum">
              <a:rPr lang="en-US" smtClean="0"/>
              <a:t>‹#›</a:t>
            </a:fld>
            <a:endParaRPr lang="en-US"/>
          </a:p>
        </p:txBody>
      </p:sp>
    </p:spTree>
    <p:extLst>
      <p:ext uri="{BB962C8B-B14F-4D97-AF65-F5344CB8AC3E}">
        <p14:creationId xmlns:p14="http://schemas.microsoft.com/office/powerpoint/2010/main" val="197442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F5397-C21F-400A-9300-DA1964543056}"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2388C-960F-455E-BB44-2660CD00D543}" type="slidenum">
              <a:rPr lang="en-US" smtClean="0"/>
              <a:t>‹#›</a:t>
            </a:fld>
            <a:endParaRPr lang="en-US"/>
          </a:p>
        </p:txBody>
      </p:sp>
    </p:spTree>
    <p:extLst>
      <p:ext uri="{BB962C8B-B14F-4D97-AF65-F5344CB8AC3E}">
        <p14:creationId xmlns:p14="http://schemas.microsoft.com/office/powerpoint/2010/main" val="122077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F5397-C21F-400A-9300-DA1964543056}"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2388C-960F-455E-BB44-2660CD00D543}" type="slidenum">
              <a:rPr lang="en-US" smtClean="0"/>
              <a:t>‹#›</a:t>
            </a:fld>
            <a:endParaRPr lang="en-US"/>
          </a:p>
        </p:txBody>
      </p:sp>
    </p:spTree>
    <p:extLst>
      <p:ext uri="{BB962C8B-B14F-4D97-AF65-F5344CB8AC3E}">
        <p14:creationId xmlns:p14="http://schemas.microsoft.com/office/powerpoint/2010/main" val="202316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F5397-C21F-400A-9300-DA1964543056}"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2388C-960F-455E-BB44-2660CD00D543}" type="slidenum">
              <a:rPr lang="en-US" smtClean="0"/>
              <a:t>‹#›</a:t>
            </a:fld>
            <a:endParaRPr lang="en-US"/>
          </a:p>
        </p:txBody>
      </p:sp>
    </p:spTree>
    <p:extLst>
      <p:ext uri="{BB962C8B-B14F-4D97-AF65-F5344CB8AC3E}">
        <p14:creationId xmlns:p14="http://schemas.microsoft.com/office/powerpoint/2010/main" val="327035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F5397-C21F-400A-9300-DA196454305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388C-960F-455E-BB44-2660CD00D543}" type="slidenum">
              <a:rPr lang="en-US" smtClean="0"/>
              <a:t>‹#›</a:t>
            </a:fld>
            <a:endParaRPr lang="en-US"/>
          </a:p>
        </p:txBody>
      </p:sp>
    </p:spTree>
    <p:extLst>
      <p:ext uri="{BB962C8B-B14F-4D97-AF65-F5344CB8AC3E}">
        <p14:creationId xmlns:p14="http://schemas.microsoft.com/office/powerpoint/2010/main" val="84461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F5397-C21F-400A-9300-DA196454305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388C-960F-455E-BB44-2660CD00D543}" type="slidenum">
              <a:rPr lang="en-US" smtClean="0"/>
              <a:t>‹#›</a:t>
            </a:fld>
            <a:endParaRPr lang="en-US"/>
          </a:p>
        </p:txBody>
      </p:sp>
    </p:spTree>
    <p:extLst>
      <p:ext uri="{BB962C8B-B14F-4D97-AF65-F5344CB8AC3E}">
        <p14:creationId xmlns:p14="http://schemas.microsoft.com/office/powerpoint/2010/main" val="256047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aramond" panose="02020404030301010803" pitchFamily="18" charset="0"/>
              </a:defRPr>
            </a:lvl1pPr>
          </a:lstStyle>
          <a:p>
            <a:fld id="{2AAF5397-C21F-400A-9300-DA1964543056}" type="datetimeFigureOut">
              <a:rPr lang="en-US" smtClean="0"/>
              <a:pPr/>
              <a:t>3/21/2018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aramond" panose="02020404030301010803" pitchFamily="18"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aramond" panose="02020404030301010803" pitchFamily="18" charset="0"/>
              </a:defRPr>
            </a:lvl1pPr>
          </a:lstStyle>
          <a:p>
            <a:fld id="{CCB2388C-960F-455E-BB44-2660CD00D543}" type="slidenum">
              <a:rPr lang="en-US" smtClean="0"/>
              <a:pPr/>
              <a:t>‹#›</a:t>
            </a:fld>
            <a:endParaRPr lang="en-US"/>
          </a:p>
        </p:txBody>
      </p:sp>
    </p:spTree>
    <p:extLst>
      <p:ext uri="{BB962C8B-B14F-4D97-AF65-F5344CB8AC3E}">
        <p14:creationId xmlns:p14="http://schemas.microsoft.com/office/powerpoint/2010/main" val="3491604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Lecture </a:t>
            </a:r>
            <a:r>
              <a:rPr lang="en-US" sz="5400" dirty="0"/>
              <a:t>7</a:t>
            </a:r>
            <a:r>
              <a:rPr lang="en-US" sz="5400" dirty="0" smtClean="0"/>
              <a:t> - Segmentation based on K-means clustering</a:t>
            </a:r>
            <a:endParaRPr lang="en-US" sz="5400" dirty="0"/>
          </a:p>
        </p:txBody>
      </p:sp>
      <p:sp>
        <p:nvSpPr>
          <p:cNvPr id="3" name="Subtitle 2"/>
          <p:cNvSpPr>
            <a:spLocks noGrp="1"/>
          </p:cNvSpPr>
          <p:nvPr>
            <p:ph type="subTitle" idx="1"/>
          </p:nvPr>
        </p:nvSpPr>
        <p:spPr>
          <a:xfrm>
            <a:off x="1524000" y="3893868"/>
            <a:ext cx="9144000" cy="1655762"/>
          </a:xfrm>
        </p:spPr>
        <p:txBody>
          <a:bodyPr>
            <a:normAutofit fontScale="77500" lnSpcReduction="20000"/>
          </a:bodyPr>
          <a:lstStyle/>
          <a:p>
            <a:endParaRPr lang="en-US" dirty="0"/>
          </a:p>
          <a:p>
            <a:r>
              <a:rPr lang="en-US" dirty="0" smtClean="0"/>
              <a:t>Yanwen Wang</a:t>
            </a:r>
          </a:p>
          <a:p>
            <a:r>
              <a:rPr lang="en-US" dirty="0" smtClean="0"/>
              <a:t>Sauder School of Business</a:t>
            </a:r>
          </a:p>
          <a:p>
            <a:r>
              <a:rPr lang="en-US" dirty="0" smtClean="0"/>
              <a:t>University of British Columbia</a:t>
            </a:r>
          </a:p>
          <a:p>
            <a:r>
              <a:rPr lang="en-US" dirty="0" smtClean="0"/>
              <a:t>March 2018</a:t>
            </a: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972492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(Expectation Maximization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To minimize the within-cluster distance</a:t>
                </a:r>
              </a:p>
              <a:p>
                <a:r>
                  <a:rPr lang="en-US" dirty="0" smtClean="0"/>
                  <a:t>This is essentially the same as maximizing between-cluster distance</a:t>
                </a:r>
              </a:p>
              <a:p>
                <a:r>
                  <a:rPr lang="en-US" dirty="0" smtClean="0"/>
                  <a:t>SST (Total) = SSW (within) + SSB (between)</a:t>
                </a:r>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𝑘</m:t>
                                  </m:r>
                                </m:sub>
                              </m:sSub>
                            </m:sup>
                            <m:e>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𝑃</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𝑗</m:t>
                                              </m:r>
                                            </m:sub>
                                          </m:sSub>
                                        </m:e>
                                      </m:d>
                                    </m:e>
                                    <m:sup>
                                      <m:r>
                                        <a:rPr lang="en-US" i="1">
                                          <a:latin typeface="Cambria Math" panose="02040503050406030204" pitchFamily="18" charset="0"/>
                                        </a:rPr>
                                        <m:t>2</m:t>
                                      </m:r>
                                    </m:sup>
                                  </m:sSup>
                                </m:e>
                              </m:nary>
                            </m:e>
                          </m:nary>
                        </m:e>
                      </m:nary>
                      <m:r>
                        <a:rPr lang="en-US" b="0" i="1" smtClean="0">
                          <a:latin typeface="Cambria Math" panose="02040503050406030204" pitchFamily="18" charset="0"/>
                        </a:rPr>
                        <m:t>=</m:t>
                      </m:r>
                    </m:oMath>
                  </m:oMathPara>
                </a14:m>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𝐾</m:t>
                          </m:r>
                        </m:sup>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sup>
                            <m:e>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𝑃</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𝑘𝑗</m:t>
                                              </m:r>
                                            </m:sub>
                                          </m:sSub>
                                        </m:e>
                                      </m:d>
                                    </m:e>
                                    <m:sup>
                                      <m:r>
                                        <a:rPr lang="en-US" i="1">
                                          <a:latin typeface="Cambria Math" panose="02040503050406030204" pitchFamily="18" charset="0"/>
                                        </a:rPr>
                                        <m:t>2</m:t>
                                      </m:r>
                                    </m:sup>
                                  </m:sSup>
                                </m:e>
                              </m:nary>
                            </m:e>
                          </m:nary>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𝑃</m:t>
                              </m:r>
                            </m:sup>
                            <m:e>
                              <m:sSup>
                                <m:sSupPr>
                                  <m:ctrlPr>
                                    <a:rPr lang="en-US" i="1">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𝑘𝑗</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𝑗</m:t>
                                          </m:r>
                                        </m:sub>
                                      </m:sSub>
                                    </m:e>
                                  </m:d>
                                </m:e>
                                <m:sup>
                                  <m:r>
                                    <a:rPr lang="en-US" i="1">
                                      <a:latin typeface="Cambria Math" panose="02040503050406030204" pitchFamily="18" charset="0"/>
                                    </a:rPr>
                                    <m:t>2</m:t>
                                  </m:r>
                                </m:sup>
                              </m:sSup>
                            </m:e>
                          </m:nary>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381"/>
                </a:stretch>
              </a:blipFill>
            </p:spPr>
            <p:txBody>
              <a:bodyPr/>
              <a:lstStyle/>
              <a:p>
                <a:r>
                  <a:rPr lang="en-US">
                    <a:noFill/>
                  </a:rPr>
                  <a:t> </a:t>
                </a:r>
              </a:p>
            </p:txBody>
          </p:sp>
        </mc:Fallback>
      </mc:AlternateContent>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64698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Manhattan distance (city block)</a:t>
            </a:r>
            <a:endParaRPr lang="en-US" dirty="0"/>
          </a:p>
        </p:txBody>
      </p:sp>
      <p:sp>
        <p:nvSpPr>
          <p:cNvPr id="4" name="Content Placeholder 2"/>
          <p:cNvSpPr txBox="1">
            <a:spLocks/>
          </p:cNvSpPr>
          <p:nvPr/>
        </p:nvSpPr>
        <p:spPr>
          <a:xfrm>
            <a:off x="838200" y="1825625"/>
            <a:ext cx="52354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r>
              <a:rPr lang="en-US" dirty="0" smtClean="0"/>
              <a:t>Distance between a customer and a cluster center is calculated by summing the difference between the two points for each dimension</a:t>
            </a:r>
          </a:p>
          <a:p>
            <a:endParaRPr lang="en-US" dirty="0"/>
          </a:p>
        </p:txBody>
      </p:sp>
      <p:grpSp>
        <p:nvGrpSpPr>
          <p:cNvPr id="5" name="Group 4"/>
          <p:cNvGrpSpPr/>
          <p:nvPr/>
        </p:nvGrpSpPr>
        <p:grpSpPr>
          <a:xfrm>
            <a:off x="6571785" y="2207943"/>
            <a:ext cx="4122235" cy="4222304"/>
            <a:chOff x="6571785" y="1616930"/>
            <a:chExt cx="4122235" cy="4222304"/>
          </a:xfrm>
        </p:grpSpPr>
        <p:sp>
          <p:nvSpPr>
            <p:cNvPr id="6" name="Smiley Face 5"/>
            <p:cNvSpPr/>
            <p:nvPr/>
          </p:nvSpPr>
          <p:spPr>
            <a:xfrm>
              <a:off x="7649734" y="2252550"/>
              <a:ext cx="557561" cy="535258"/>
            </a:xfrm>
            <a:prstGeom prst="smileyFac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2967" y="1616930"/>
              <a:ext cx="3691053" cy="370220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8560418" y="4066481"/>
              <a:ext cx="557561" cy="535258"/>
            </a:xfrm>
            <a:prstGeom prst="smileyFac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9482253" y="2252550"/>
              <a:ext cx="557561" cy="535258"/>
            </a:xfrm>
            <a:prstGeom prst="smileyFac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482253" y="3186697"/>
              <a:ext cx="557561" cy="54640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783553" y="5408347"/>
              <a:ext cx="296876" cy="430887"/>
            </a:xfrm>
            <a:prstGeom prst="rect">
              <a:avLst/>
            </a:prstGeom>
            <a:noFill/>
          </p:spPr>
          <p:txBody>
            <a:bodyPr wrap="none" rtlCol="0">
              <a:spAutoFit/>
            </a:bodyPr>
            <a:lstStyle/>
            <a:p>
              <a:r>
                <a:rPr lang="en-US" sz="2200" b="1" dirty="0" smtClean="0">
                  <a:latin typeface="Garamond" panose="02020404030301010803" pitchFamily="18" charset="0"/>
                </a:rPr>
                <a:t>1</a:t>
              </a:r>
              <a:endParaRPr lang="en-US" sz="2200" b="1" dirty="0">
                <a:latin typeface="Garamond" panose="02020404030301010803" pitchFamily="18" charset="0"/>
              </a:endParaRPr>
            </a:p>
          </p:txBody>
        </p:sp>
        <p:sp>
          <p:nvSpPr>
            <p:cNvPr id="12" name="TextBox 11"/>
            <p:cNvSpPr txBox="1"/>
            <p:nvPr/>
          </p:nvSpPr>
          <p:spPr>
            <a:xfrm>
              <a:off x="8700055" y="5408347"/>
              <a:ext cx="317716" cy="430887"/>
            </a:xfrm>
            <a:prstGeom prst="rect">
              <a:avLst/>
            </a:prstGeom>
            <a:noFill/>
          </p:spPr>
          <p:txBody>
            <a:bodyPr wrap="none" rtlCol="0">
              <a:spAutoFit/>
            </a:bodyPr>
            <a:lstStyle/>
            <a:p>
              <a:r>
                <a:rPr lang="en-US" sz="2200" b="1" dirty="0" smtClean="0">
                  <a:latin typeface="Garamond" panose="02020404030301010803" pitchFamily="18" charset="0"/>
                </a:rPr>
                <a:t>2</a:t>
              </a:r>
              <a:endParaRPr lang="en-US" sz="2200" b="1" dirty="0">
                <a:latin typeface="Garamond" panose="02020404030301010803" pitchFamily="18" charset="0"/>
              </a:endParaRPr>
            </a:p>
          </p:txBody>
        </p:sp>
        <p:sp>
          <p:nvSpPr>
            <p:cNvPr id="13" name="TextBox 12"/>
            <p:cNvSpPr txBox="1"/>
            <p:nvPr/>
          </p:nvSpPr>
          <p:spPr>
            <a:xfrm>
              <a:off x="9637397" y="5408347"/>
              <a:ext cx="317716" cy="430887"/>
            </a:xfrm>
            <a:prstGeom prst="rect">
              <a:avLst/>
            </a:prstGeom>
            <a:noFill/>
          </p:spPr>
          <p:txBody>
            <a:bodyPr wrap="none" rtlCol="0">
              <a:spAutoFit/>
            </a:bodyPr>
            <a:lstStyle/>
            <a:p>
              <a:r>
                <a:rPr lang="en-US" sz="2200" b="1" dirty="0" smtClean="0">
                  <a:latin typeface="Garamond" panose="02020404030301010803" pitchFamily="18" charset="0"/>
                </a:rPr>
                <a:t>3</a:t>
              </a:r>
              <a:endParaRPr lang="en-US" sz="2200" b="1" dirty="0">
                <a:latin typeface="Garamond" panose="02020404030301010803" pitchFamily="18" charset="0"/>
              </a:endParaRPr>
            </a:p>
          </p:txBody>
        </p:sp>
        <p:sp>
          <p:nvSpPr>
            <p:cNvPr id="14" name="TextBox 13"/>
            <p:cNvSpPr txBox="1"/>
            <p:nvPr/>
          </p:nvSpPr>
          <p:spPr>
            <a:xfrm>
              <a:off x="6571785" y="4118666"/>
              <a:ext cx="296876" cy="430887"/>
            </a:xfrm>
            <a:prstGeom prst="rect">
              <a:avLst/>
            </a:prstGeom>
            <a:noFill/>
          </p:spPr>
          <p:txBody>
            <a:bodyPr wrap="none" rtlCol="0">
              <a:spAutoFit/>
            </a:bodyPr>
            <a:lstStyle/>
            <a:p>
              <a:r>
                <a:rPr lang="en-US" sz="2200" b="1" dirty="0" smtClean="0">
                  <a:latin typeface="Garamond" panose="02020404030301010803" pitchFamily="18" charset="0"/>
                </a:rPr>
                <a:t>1</a:t>
              </a:r>
              <a:endParaRPr lang="en-US" sz="2200" b="1" dirty="0">
                <a:latin typeface="Garamond" panose="02020404030301010803" pitchFamily="18" charset="0"/>
              </a:endParaRPr>
            </a:p>
          </p:txBody>
        </p:sp>
        <p:sp>
          <p:nvSpPr>
            <p:cNvPr id="15" name="TextBox 14"/>
            <p:cNvSpPr txBox="1"/>
            <p:nvPr/>
          </p:nvSpPr>
          <p:spPr>
            <a:xfrm>
              <a:off x="6571785" y="3244457"/>
              <a:ext cx="317716" cy="430887"/>
            </a:xfrm>
            <a:prstGeom prst="rect">
              <a:avLst/>
            </a:prstGeom>
            <a:noFill/>
          </p:spPr>
          <p:txBody>
            <a:bodyPr wrap="none" rtlCol="0">
              <a:spAutoFit/>
            </a:bodyPr>
            <a:lstStyle/>
            <a:p>
              <a:r>
                <a:rPr lang="en-US" sz="2200" b="1" dirty="0" smtClean="0">
                  <a:latin typeface="Garamond" panose="02020404030301010803" pitchFamily="18" charset="0"/>
                </a:rPr>
                <a:t>2</a:t>
              </a:r>
              <a:endParaRPr lang="en-US" sz="2200" b="1" dirty="0">
                <a:latin typeface="Garamond" panose="02020404030301010803" pitchFamily="18" charset="0"/>
              </a:endParaRPr>
            </a:p>
          </p:txBody>
        </p:sp>
        <p:sp>
          <p:nvSpPr>
            <p:cNvPr id="16" name="TextBox 15"/>
            <p:cNvSpPr txBox="1"/>
            <p:nvPr/>
          </p:nvSpPr>
          <p:spPr>
            <a:xfrm>
              <a:off x="6571785" y="2323031"/>
              <a:ext cx="317716" cy="430887"/>
            </a:xfrm>
            <a:prstGeom prst="rect">
              <a:avLst/>
            </a:prstGeom>
            <a:noFill/>
          </p:spPr>
          <p:txBody>
            <a:bodyPr wrap="none" rtlCol="0">
              <a:spAutoFit/>
            </a:bodyPr>
            <a:lstStyle/>
            <a:p>
              <a:r>
                <a:rPr lang="en-US" sz="2200" b="1" dirty="0" smtClean="0">
                  <a:latin typeface="Garamond" panose="02020404030301010803" pitchFamily="18" charset="0"/>
                </a:rPr>
                <a:t>3</a:t>
              </a:r>
              <a:endParaRPr lang="en-US" sz="2200" b="1" dirty="0">
                <a:latin typeface="Garamond" panose="02020404030301010803" pitchFamily="18" charset="0"/>
              </a:endParaRPr>
            </a:p>
          </p:txBody>
        </p:sp>
        <p:cxnSp>
          <p:nvCxnSpPr>
            <p:cNvPr id="18" name="Straight Connector 17"/>
            <p:cNvCxnSpPr/>
            <p:nvPr/>
          </p:nvCxnSpPr>
          <p:spPr>
            <a:xfrm flipV="1">
              <a:off x="7939668" y="2531328"/>
              <a:ext cx="0" cy="970156"/>
            </a:xfrm>
            <a:prstGeom prst="line">
              <a:avLst/>
            </a:prstGeom>
            <a:ln w="57150">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939668" y="3501484"/>
              <a:ext cx="1821366" cy="0"/>
            </a:xfrm>
            <a:prstGeom prst="line">
              <a:avLst/>
            </a:prstGeom>
            <a:ln w="57150">
              <a:prstDash val="solid"/>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7842557" y="1715486"/>
                  <a:ext cx="1228221"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b="1" i="1" smtClean="0">
                            <a:solidFill>
                              <a:schemeClr val="accent1"/>
                            </a:solidFill>
                            <a:latin typeface="Cambria Math" panose="02040503050406030204" pitchFamily="18" charset="0"/>
                          </a:rPr>
                          <m:t>𝟏</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𝟐</m:t>
                        </m:r>
                        <m:r>
                          <a:rPr lang="en-US" b="1" i="1">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𝟑</m:t>
                        </m:r>
                      </m:oMath>
                    </m:oMathPara>
                  </a14:m>
                  <a:endParaRPr lang="en-US" b="1" dirty="0">
                    <a:solidFill>
                      <a:schemeClr val="accent1"/>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7842557" y="1715486"/>
                  <a:ext cx="1228221" cy="369332"/>
                </a:xfrm>
                <a:prstGeom prst="rect">
                  <a:avLst/>
                </a:prstGeom>
                <a:blipFill rotWithShape="0">
                  <a:blip r:embed="rId3"/>
                  <a:stretch>
                    <a:fillRect/>
                  </a:stretch>
                </a:blipFill>
              </p:spPr>
              <p:txBody>
                <a:bodyPr/>
                <a:lstStyle/>
                <a:p>
                  <a:r>
                    <a:rPr lang="en-US">
                      <a:noFill/>
                    </a:rPr>
                    <a:t> </a:t>
                  </a:r>
                </a:p>
              </p:txBody>
            </p:sp>
          </mc:Fallback>
        </mc:AlternateContent>
      </p:grpSp>
      <p:sp>
        <p:nvSpPr>
          <p:cNvPr id="21" name="Rectangle 20"/>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120827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365125"/>
            <a:ext cx="10515600" cy="1325563"/>
          </a:xfrm>
        </p:spPr>
        <p:txBody>
          <a:bodyPr/>
          <a:lstStyle/>
          <a:p>
            <a:r>
              <a:rPr lang="en-US" dirty="0" smtClean="0"/>
              <a:t>(Squared) Euclidean distance (as-the-crow-flies)</a:t>
            </a:r>
            <a:endParaRPr lang="en-US" dirty="0"/>
          </a:p>
        </p:txBody>
      </p:sp>
      <p:sp>
        <p:nvSpPr>
          <p:cNvPr id="17" name="Content Placeholder 2"/>
          <p:cNvSpPr>
            <a:spLocks noGrp="1"/>
          </p:cNvSpPr>
          <p:nvPr>
            <p:ph idx="1"/>
          </p:nvPr>
        </p:nvSpPr>
        <p:spPr>
          <a:xfrm>
            <a:off x="838200" y="1825625"/>
            <a:ext cx="5235493" cy="4351338"/>
          </a:xfrm>
        </p:spPr>
        <p:txBody>
          <a:bodyPr/>
          <a:lstStyle/>
          <a:p>
            <a:endParaRPr lang="en-US" dirty="0" smtClean="0"/>
          </a:p>
          <a:p>
            <a:endParaRPr lang="en-US" dirty="0"/>
          </a:p>
          <a:p>
            <a:r>
              <a:rPr lang="en-US" dirty="0" smtClean="0"/>
              <a:t>Distance between a customer and a cluster center is calculated by taking the difference between the two points for each dimension, squaring the differences, and summing them up.</a:t>
            </a:r>
          </a:p>
          <a:p>
            <a:endParaRPr lang="en-US" dirty="0" smtClean="0"/>
          </a:p>
          <a:p>
            <a:endParaRPr lang="en-US" dirty="0"/>
          </a:p>
        </p:txBody>
      </p:sp>
      <p:grpSp>
        <p:nvGrpSpPr>
          <p:cNvPr id="26" name="Group 25"/>
          <p:cNvGrpSpPr/>
          <p:nvPr/>
        </p:nvGrpSpPr>
        <p:grpSpPr>
          <a:xfrm>
            <a:off x="6571785" y="2207943"/>
            <a:ext cx="4122235" cy="4222304"/>
            <a:chOff x="6571785" y="1616930"/>
            <a:chExt cx="4122235" cy="4222304"/>
          </a:xfrm>
        </p:grpSpPr>
        <p:sp>
          <p:nvSpPr>
            <p:cNvPr id="4" name="Smiley Face 3"/>
            <p:cNvSpPr/>
            <p:nvPr/>
          </p:nvSpPr>
          <p:spPr>
            <a:xfrm>
              <a:off x="7649734" y="2252550"/>
              <a:ext cx="557561" cy="535258"/>
            </a:xfrm>
            <a:prstGeom prst="smileyFac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02967" y="1616930"/>
              <a:ext cx="3691053" cy="370220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8560418" y="4066481"/>
              <a:ext cx="557561" cy="535258"/>
            </a:xfrm>
            <a:prstGeom prst="smileyFac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9482253" y="2252550"/>
              <a:ext cx="557561" cy="535258"/>
            </a:xfrm>
            <a:prstGeom prst="smileyFac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482253" y="3186697"/>
              <a:ext cx="557561" cy="54640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783553" y="5408347"/>
              <a:ext cx="296876" cy="430887"/>
            </a:xfrm>
            <a:prstGeom prst="rect">
              <a:avLst/>
            </a:prstGeom>
            <a:noFill/>
          </p:spPr>
          <p:txBody>
            <a:bodyPr wrap="none" rtlCol="0">
              <a:spAutoFit/>
            </a:bodyPr>
            <a:lstStyle/>
            <a:p>
              <a:r>
                <a:rPr lang="en-US" sz="2200" b="1" dirty="0" smtClean="0">
                  <a:latin typeface="Garamond" panose="02020404030301010803" pitchFamily="18" charset="0"/>
                </a:rPr>
                <a:t>1</a:t>
              </a:r>
              <a:endParaRPr lang="en-US" sz="2200" b="1" dirty="0">
                <a:latin typeface="Garamond" panose="02020404030301010803" pitchFamily="18" charset="0"/>
              </a:endParaRPr>
            </a:p>
          </p:txBody>
        </p:sp>
        <p:sp>
          <p:nvSpPr>
            <p:cNvPr id="12" name="TextBox 11"/>
            <p:cNvSpPr txBox="1"/>
            <p:nvPr/>
          </p:nvSpPr>
          <p:spPr>
            <a:xfrm>
              <a:off x="8700055" y="5408347"/>
              <a:ext cx="317716" cy="430887"/>
            </a:xfrm>
            <a:prstGeom prst="rect">
              <a:avLst/>
            </a:prstGeom>
            <a:noFill/>
          </p:spPr>
          <p:txBody>
            <a:bodyPr wrap="none" rtlCol="0">
              <a:spAutoFit/>
            </a:bodyPr>
            <a:lstStyle/>
            <a:p>
              <a:r>
                <a:rPr lang="en-US" sz="2200" b="1" dirty="0" smtClean="0">
                  <a:latin typeface="Garamond" panose="02020404030301010803" pitchFamily="18" charset="0"/>
                </a:rPr>
                <a:t>2</a:t>
              </a:r>
              <a:endParaRPr lang="en-US" sz="2200" b="1" dirty="0">
                <a:latin typeface="Garamond" panose="02020404030301010803" pitchFamily="18" charset="0"/>
              </a:endParaRPr>
            </a:p>
          </p:txBody>
        </p:sp>
        <p:sp>
          <p:nvSpPr>
            <p:cNvPr id="13" name="TextBox 12"/>
            <p:cNvSpPr txBox="1"/>
            <p:nvPr/>
          </p:nvSpPr>
          <p:spPr>
            <a:xfrm>
              <a:off x="9637397" y="5408347"/>
              <a:ext cx="317716" cy="430887"/>
            </a:xfrm>
            <a:prstGeom prst="rect">
              <a:avLst/>
            </a:prstGeom>
            <a:noFill/>
          </p:spPr>
          <p:txBody>
            <a:bodyPr wrap="none" rtlCol="0">
              <a:spAutoFit/>
            </a:bodyPr>
            <a:lstStyle/>
            <a:p>
              <a:r>
                <a:rPr lang="en-US" sz="2200" b="1" dirty="0" smtClean="0">
                  <a:latin typeface="Garamond" panose="02020404030301010803" pitchFamily="18" charset="0"/>
                </a:rPr>
                <a:t>3</a:t>
              </a:r>
              <a:endParaRPr lang="en-US" sz="2200" b="1" dirty="0">
                <a:latin typeface="Garamond" panose="02020404030301010803" pitchFamily="18" charset="0"/>
              </a:endParaRPr>
            </a:p>
          </p:txBody>
        </p:sp>
        <p:sp>
          <p:nvSpPr>
            <p:cNvPr id="14" name="TextBox 13"/>
            <p:cNvSpPr txBox="1"/>
            <p:nvPr/>
          </p:nvSpPr>
          <p:spPr>
            <a:xfrm>
              <a:off x="6571785" y="4118666"/>
              <a:ext cx="296876" cy="430887"/>
            </a:xfrm>
            <a:prstGeom prst="rect">
              <a:avLst/>
            </a:prstGeom>
            <a:noFill/>
          </p:spPr>
          <p:txBody>
            <a:bodyPr wrap="none" rtlCol="0">
              <a:spAutoFit/>
            </a:bodyPr>
            <a:lstStyle/>
            <a:p>
              <a:r>
                <a:rPr lang="en-US" sz="2200" b="1" dirty="0" smtClean="0">
                  <a:latin typeface="Garamond" panose="02020404030301010803" pitchFamily="18" charset="0"/>
                </a:rPr>
                <a:t>1</a:t>
              </a:r>
              <a:endParaRPr lang="en-US" sz="2200" b="1" dirty="0">
                <a:latin typeface="Garamond" panose="02020404030301010803" pitchFamily="18" charset="0"/>
              </a:endParaRPr>
            </a:p>
          </p:txBody>
        </p:sp>
        <p:sp>
          <p:nvSpPr>
            <p:cNvPr id="15" name="TextBox 14"/>
            <p:cNvSpPr txBox="1"/>
            <p:nvPr/>
          </p:nvSpPr>
          <p:spPr>
            <a:xfrm>
              <a:off x="6571785" y="3244457"/>
              <a:ext cx="317716" cy="430887"/>
            </a:xfrm>
            <a:prstGeom prst="rect">
              <a:avLst/>
            </a:prstGeom>
            <a:noFill/>
          </p:spPr>
          <p:txBody>
            <a:bodyPr wrap="none" rtlCol="0">
              <a:spAutoFit/>
            </a:bodyPr>
            <a:lstStyle/>
            <a:p>
              <a:r>
                <a:rPr lang="en-US" sz="2200" b="1" dirty="0" smtClean="0">
                  <a:latin typeface="Garamond" panose="02020404030301010803" pitchFamily="18" charset="0"/>
                </a:rPr>
                <a:t>2</a:t>
              </a:r>
              <a:endParaRPr lang="en-US" sz="2200" b="1" dirty="0">
                <a:latin typeface="Garamond" panose="02020404030301010803" pitchFamily="18" charset="0"/>
              </a:endParaRPr>
            </a:p>
          </p:txBody>
        </p:sp>
        <p:sp>
          <p:nvSpPr>
            <p:cNvPr id="16" name="TextBox 15"/>
            <p:cNvSpPr txBox="1"/>
            <p:nvPr/>
          </p:nvSpPr>
          <p:spPr>
            <a:xfrm>
              <a:off x="6571785" y="2323031"/>
              <a:ext cx="317716" cy="430887"/>
            </a:xfrm>
            <a:prstGeom prst="rect">
              <a:avLst/>
            </a:prstGeom>
            <a:noFill/>
          </p:spPr>
          <p:txBody>
            <a:bodyPr wrap="none" rtlCol="0">
              <a:spAutoFit/>
            </a:bodyPr>
            <a:lstStyle/>
            <a:p>
              <a:r>
                <a:rPr lang="en-US" sz="2200" b="1" dirty="0" smtClean="0">
                  <a:latin typeface="Garamond" panose="02020404030301010803" pitchFamily="18" charset="0"/>
                </a:rPr>
                <a:t>3</a:t>
              </a:r>
              <a:endParaRPr lang="en-US" sz="2200" b="1" dirty="0">
                <a:latin typeface="Garamond" panose="02020404030301010803" pitchFamily="18" charset="0"/>
              </a:endParaRPr>
            </a:p>
          </p:txBody>
        </p:sp>
        <p:cxnSp>
          <p:nvCxnSpPr>
            <p:cNvPr id="19" name="Straight Arrow Connector 18"/>
            <p:cNvCxnSpPr/>
            <p:nvPr/>
          </p:nvCxnSpPr>
          <p:spPr>
            <a:xfrm>
              <a:off x="7939668" y="2531328"/>
              <a:ext cx="1828800" cy="97015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939668" y="2531328"/>
              <a:ext cx="0" cy="970156"/>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939668" y="3501484"/>
              <a:ext cx="1821366" cy="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7842557" y="1715486"/>
                  <a:ext cx="1410964"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b="1" i="1" smtClean="0">
                            <a:solidFill>
                              <a:schemeClr val="accent1"/>
                            </a:solidFill>
                            <a:latin typeface="Cambria Math" panose="02040503050406030204" pitchFamily="18" charset="0"/>
                          </a:rPr>
                          <m:t>𝟏</m:t>
                        </m:r>
                        <m:r>
                          <a:rPr lang="en-US" b="1" i="1" baseline="30000" smtClean="0">
                            <a:solidFill>
                              <a:schemeClr val="accent1"/>
                            </a:solidFill>
                            <a:latin typeface="Cambria Math" panose="02040503050406030204" pitchFamily="18" charset="0"/>
                          </a:rPr>
                          <m:t>𝟐</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𝟐𝟐</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𝟓</m:t>
                        </m:r>
                      </m:oMath>
                    </m:oMathPara>
                  </a14:m>
                  <a:endParaRPr lang="en-US" b="1" dirty="0">
                    <a:solidFill>
                      <a:schemeClr val="accent1"/>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7842557" y="1715486"/>
                  <a:ext cx="1410964" cy="369332"/>
                </a:xfrm>
                <a:prstGeom prst="rect">
                  <a:avLst/>
                </a:prstGeom>
                <a:blipFill rotWithShape="0">
                  <a:blip r:embed="rId3"/>
                  <a:stretch>
                    <a:fillRect/>
                  </a:stretch>
                </a:blipFill>
              </p:spPr>
              <p:txBody>
                <a:bodyPr/>
                <a:lstStyle/>
                <a:p>
                  <a:r>
                    <a:rPr lang="en-US">
                      <a:noFill/>
                    </a:rPr>
                    <a:t> </a:t>
                  </a:r>
                </a:p>
              </p:txBody>
            </p:sp>
          </mc:Fallback>
        </mc:AlternateContent>
      </p:grpSp>
      <p:sp>
        <p:nvSpPr>
          <p:cNvPr id="20" name="Rectangle 19"/>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500934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 Chicago Theater Data</a:t>
            </a:r>
            <a:endParaRPr lang="en-US" dirty="0"/>
          </a:p>
        </p:txBody>
      </p:sp>
      <p:sp>
        <p:nvSpPr>
          <p:cNvPr id="3" name="Text Placeholder 2"/>
          <p:cNvSpPr>
            <a:spLocks noGrp="1"/>
          </p:cNvSpPr>
          <p:nvPr>
            <p:ph type="body" idx="1"/>
          </p:nvPr>
        </p:nvSpPr>
        <p:spPr/>
        <p:txBody>
          <a:bodyPr/>
          <a:lstStyle/>
          <a:p>
            <a:endParaRPr lang="en-US"/>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52642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analysis for Chicago theaters</a:t>
            </a:r>
            <a:endParaRPr lang="en-US" dirty="0"/>
          </a:p>
        </p:txBody>
      </p:sp>
      <p:sp>
        <p:nvSpPr>
          <p:cNvPr id="3" name="Content Placeholder 2"/>
          <p:cNvSpPr>
            <a:spLocks noGrp="1"/>
          </p:cNvSpPr>
          <p:nvPr>
            <p:ph idx="1"/>
          </p:nvPr>
        </p:nvSpPr>
        <p:spPr>
          <a:xfrm>
            <a:off x="838200" y="1825625"/>
            <a:ext cx="10906760" cy="4351338"/>
          </a:xfrm>
        </p:spPr>
        <p:txBody>
          <a:bodyPr>
            <a:noAutofit/>
          </a:bodyPr>
          <a:lstStyle/>
          <a:p>
            <a:r>
              <a:rPr lang="en-US" sz="2400" dirty="0" smtClean="0">
                <a:latin typeface="+mj-lt"/>
              </a:rPr>
              <a:t>Five theaters that stage non-musical plays in Chicago joined forces to develop a marketing plan. The group of theaters is called North Shore Live. In addition to the segment of current theater attendees, the group wants to attract people who do not currently attend theater productions. In developing a marketing plan, the group conducted a marketing research study in which they recruited a random sample of approximately 3,000 adults living in the Chicago area to complete a survey. Data for this sample are in “theater.csv”. The survey data comprises 5 variables:</a:t>
            </a:r>
          </a:p>
          <a:p>
            <a:pPr lvl="1">
              <a:buFont typeface="Wingdings" panose="05000000000000000000" pitchFamily="2" charset="2"/>
              <a:buChar char="ü"/>
            </a:pPr>
            <a:endParaRPr lang="en-US" sz="2000" dirty="0" smtClean="0">
              <a:latin typeface="+mj-lt"/>
            </a:endParaRPr>
          </a:p>
          <a:p>
            <a:pPr lvl="1">
              <a:buFont typeface="Wingdings" panose="05000000000000000000" pitchFamily="2" charset="2"/>
              <a:buChar char="ü"/>
            </a:pPr>
            <a:r>
              <a:rPr lang="en-US" sz="2000" dirty="0" smtClean="0">
                <a:latin typeface="+mj-lt"/>
              </a:rPr>
              <a:t>attitude: 1 = “dislike”; 7 = “like”</a:t>
            </a:r>
          </a:p>
          <a:p>
            <a:pPr lvl="1">
              <a:buFont typeface="Wingdings" panose="05000000000000000000" pitchFamily="2" charset="2"/>
              <a:buChar char="ü"/>
            </a:pPr>
            <a:r>
              <a:rPr lang="en-US" sz="2000" dirty="0" smtClean="0">
                <a:latin typeface="+mj-lt"/>
              </a:rPr>
              <a:t>planning: 1 = “spur of the moment”; 7 = “requires planning”</a:t>
            </a:r>
          </a:p>
          <a:p>
            <a:pPr lvl="1">
              <a:buFont typeface="Wingdings" panose="05000000000000000000" pitchFamily="2" charset="2"/>
              <a:buChar char="ü"/>
            </a:pPr>
            <a:r>
              <a:rPr lang="en-US" sz="2000" dirty="0" smtClean="0">
                <a:latin typeface="+mj-lt"/>
              </a:rPr>
              <a:t>parents: 1 = “my parents disliked plays”; 7 = “my parents liked plays”</a:t>
            </a:r>
          </a:p>
          <a:p>
            <a:pPr lvl="1">
              <a:buFont typeface="Wingdings" panose="05000000000000000000" pitchFamily="2" charset="2"/>
              <a:buChar char="ü"/>
            </a:pPr>
            <a:r>
              <a:rPr lang="en-US" sz="2000" dirty="0" err="1" smtClean="0">
                <a:latin typeface="+mj-lt"/>
              </a:rPr>
              <a:t>goodval</a:t>
            </a:r>
            <a:r>
              <a:rPr lang="en-US" sz="2000" dirty="0" smtClean="0">
                <a:latin typeface="+mj-lt"/>
              </a:rPr>
              <a:t>: 1 = “too expensive”; 7 = “good value for the money”</a:t>
            </a:r>
          </a:p>
          <a:p>
            <a:pPr lvl="1">
              <a:buFont typeface="Wingdings" panose="05000000000000000000" pitchFamily="2" charset="2"/>
              <a:buChar char="ü"/>
            </a:pPr>
            <a:r>
              <a:rPr lang="en-US" sz="2000" dirty="0" err="1" smtClean="0">
                <a:latin typeface="+mj-lt"/>
              </a:rPr>
              <a:t>getto</a:t>
            </a:r>
            <a:r>
              <a:rPr lang="en-US" sz="2000" dirty="0" smtClean="0">
                <a:latin typeface="+mj-lt"/>
              </a:rPr>
              <a:t>: 1 = “hard to get to”; 7 = “easy to get to”</a:t>
            </a: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427993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Segmentation analysis for Chicago theaters</a:t>
            </a:r>
          </a:p>
        </p:txBody>
      </p:sp>
      <p:pic>
        <p:nvPicPr>
          <p:cNvPr id="1026" name="Picture 2" descr="http://chicagolandhomeschoolnetwork.com/wp-includes/images/count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977" y="1809433"/>
            <a:ext cx="6029325" cy="4895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180982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number of clusters</a:t>
            </a:r>
            <a:endParaRPr lang="en-US" dirty="0"/>
          </a:p>
        </p:txBody>
      </p:sp>
      <p:sp>
        <p:nvSpPr>
          <p:cNvPr id="3" name="Content Placeholder 2"/>
          <p:cNvSpPr>
            <a:spLocks noGrp="1"/>
          </p:cNvSpPr>
          <p:nvPr>
            <p:ph idx="1"/>
          </p:nvPr>
        </p:nvSpPr>
        <p:spPr/>
        <p:txBody>
          <a:bodyPr/>
          <a:lstStyle/>
          <a:p>
            <a:r>
              <a:rPr lang="en-US" dirty="0" smtClean="0"/>
              <a:t>One of the most difficult problems in clustering. Can be based on:</a:t>
            </a:r>
          </a:p>
          <a:p>
            <a:pPr lvl="1">
              <a:buFont typeface="Wingdings" panose="05000000000000000000" pitchFamily="2" charset="2"/>
              <a:buChar char="ü"/>
            </a:pPr>
            <a:r>
              <a:rPr lang="en-US" sz="2800" dirty="0" smtClean="0"/>
              <a:t>Managerial judgment:</a:t>
            </a:r>
          </a:p>
          <a:p>
            <a:pPr lvl="2">
              <a:buFont typeface="Wingdings" panose="05000000000000000000" pitchFamily="2" charset="2"/>
              <a:buChar char="ü"/>
            </a:pPr>
            <a:r>
              <a:rPr lang="en-US" sz="2400" dirty="0" smtClean="0"/>
              <a:t>Are the clusters large enough to be managerially meaningful?</a:t>
            </a:r>
          </a:p>
          <a:p>
            <a:pPr lvl="2">
              <a:buFont typeface="Wingdings" panose="05000000000000000000" pitchFamily="2" charset="2"/>
              <a:buChar char="ü"/>
            </a:pPr>
            <a:r>
              <a:rPr lang="en-US" sz="2400" dirty="0" smtClean="0"/>
              <a:t>Are the clusters actionable? Is it feasible to target specific segments and develop a cost-effective marketing mix?</a:t>
            </a:r>
          </a:p>
          <a:p>
            <a:pPr lvl="1">
              <a:buFont typeface="Wingdings" panose="05000000000000000000" pitchFamily="2" charset="2"/>
              <a:buChar char="ü"/>
            </a:pPr>
            <a:endParaRPr lang="en-US" sz="2800" dirty="0" smtClean="0"/>
          </a:p>
          <a:p>
            <a:pPr lvl="1">
              <a:buFont typeface="Wingdings" panose="05000000000000000000" pitchFamily="2" charset="2"/>
              <a:buChar char="ü"/>
            </a:pPr>
            <a:r>
              <a:rPr lang="en-US" sz="2800" dirty="0" smtClean="0"/>
              <a:t>Statistics</a:t>
            </a:r>
          </a:p>
          <a:p>
            <a:pPr lvl="2">
              <a:buFont typeface="Wingdings" panose="05000000000000000000" pitchFamily="2" charset="2"/>
              <a:buChar char="ü"/>
            </a:pPr>
            <a:r>
              <a:rPr lang="en-US" sz="2400" dirty="0" smtClean="0"/>
              <a:t>Within-group sum of squares</a:t>
            </a:r>
          </a:p>
          <a:p>
            <a:pPr lvl="2">
              <a:buFont typeface="Wingdings" panose="05000000000000000000" pitchFamily="2" charset="2"/>
              <a:buChar char="ü"/>
            </a:pPr>
            <a:r>
              <a:rPr lang="en-US" sz="2400" dirty="0" smtClean="0"/>
              <a:t>Within-group divided by between-group sum of squares</a:t>
            </a:r>
          </a:p>
          <a:p>
            <a:pPr lvl="2">
              <a:buFont typeface="Wingdings" panose="05000000000000000000" pitchFamily="2" charset="2"/>
              <a:buChar char="ü"/>
            </a:pPr>
            <a:r>
              <a:rPr lang="en-US" sz="2400" dirty="0" smtClean="0"/>
              <a:t>Pseudo F</a:t>
            </a:r>
          </a:p>
          <a:p>
            <a:endParaRPr lang="en-US" dirty="0"/>
          </a:p>
          <a:p>
            <a:endParaRPr lang="en-US" dirty="0" smtClean="0"/>
          </a:p>
          <a:p>
            <a:endParaRPr lang="en-US" dirty="0"/>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795231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a:t>
            </a:r>
            <a:r>
              <a:rPr lang="en-US" smtClean="0"/>
              <a:t>the results</a:t>
            </a:r>
            <a:endParaRPr lang="en-US"/>
          </a:p>
        </p:txBody>
      </p:sp>
      <p:sp>
        <p:nvSpPr>
          <p:cNvPr id="3" name="Content Placeholder 2"/>
          <p:cNvSpPr>
            <a:spLocks noGrp="1"/>
          </p:cNvSpPr>
          <p:nvPr>
            <p:ph idx="1"/>
          </p:nvPr>
        </p:nvSpPr>
        <p:spPr/>
        <p:txBody>
          <a:bodyPr>
            <a:normAutofit/>
          </a:bodyPr>
          <a:lstStyle/>
          <a:p>
            <a:r>
              <a:rPr lang="en-US" sz="2000" dirty="0" smtClean="0">
                <a:latin typeface="+mj-lt"/>
              </a:rPr>
              <a:t>Cluster 2 is above average on all dimensions. Members of this cluster have the most positive attitude toward theater, rate it highest on its value for money, and find it easy to get to. Their parents attended plays more than average, and they are about average on the perceived amount of planning.</a:t>
            </a:r>
          </a:p>
          <a:p>
            <a:endParaRPr lang="en-US" sz="2000" dirty="0" smtClean="0">
              <a:latin typeface="+mj-lt"/>
            </a:endParaRPr>
          </a:p>
          <a:p>
            <a:r>
              <a:rPr lang="en-US" sz="2000" dirty="0" smtClean="0">
                <a:latin typeface="+mj-lt"/>
              </a:rPr>
              <a:t>Cluster 3 is below average on all dimensions. Members of this cluster find it somewhat difficult to get to a play, rate the value for the money below average; and have the most negative overall attitude of the three clusters. Their parents were substantially less likely to attend plays. They rate the amount of planning as quite low (which is not a bad thing).</a:t>
            </a:r>
          </a:p>
          <a:p>
            <a:endParaRPr lang="en-US" sz="2000" dirty="0" smtClean="0">
              <a:latin typeface="+mj-lt"/>
            </a:endParaRPr>
          </a:p>
          <a:p>
            <a:r>
              <a:rPr lang="en-US" sz="2000" dirty="0" smtClean="0">
                <a:latin typeface="+mj-lt"/>
              </a:rPr>
              <a:t>Cluster 1 is more mixed. They have a good attitude toward theater and their parents attended more than average, but they believe it requires a lot of planning, is difficult to get to and is not a good value for money.   </a:t>
            </a:r>
            <a:endParaRPr lang="en-US" sz="2000" dirty="0">
              <a:latin typeface="+mj-lt"/>
            </a:endParaRP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377017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8467" y="457200"/>
            <a:ext cx="7905749" cy="5681279"/>
          </a:xfrm>
          <a:prstGeom prst="rect">
            <a:avLst/>
          </a:prstGeom>
        </p:spPr>
      </p:pic>
      <p:sp>
        <p:nvSpPr>
          <p:cNvPr id="5" name="TextBox 4"/>
          <p:cNvSpPr txBox="1"/>
          <p:nvPr/>
        </p:nvSpPr>
        <p:spPr>
          <a:xfrm>
            <a:off x="885824" y="5043489"/>
            <a:ext cx="2197909" cy="400110"/>
          </a:xfrm>
          <a:prstGeom prst="rect">
            <a:avLst/>
          </a:prstGeom>
          <a:noFill/>
        </p:spPr>
        <p:txBody>
          <a:bodyPr wrap="none" rtlCol="0">
            <a:spAutoFit/>
          </a:bodyPr>
          <a:lstStyle/>
          <a:p>
            <a:r>
              <a:rPr lang="en-US" sz="2000" dirty="0" smtClean="0">
                <a:latin typeface="Garamond" panose="02020404030301010803" pitchFamily="18" charset="0"/>
              </a:rPr>
              <a:t>HIGH SACRIFICE</a:t>
            </a:r>
            <a:endParaRPr lang="en-US" sz="2000" dirty="0">
              <a:latin typeface="Garamond" panose="02020404030301010803" pitchFamily="18" charset="0"/>
            </a:endParaRPr>
          </a:p>
        </p:txBody>
      </p:sp>
      <p:sp>
        <p:nvSpPr>
          <p:cNvPr id="6" name="TextBox 5"/>
          <p:cNvSpPr txBox="1"/>
          <p:nvPr/>
        </p:nvSpPr>
        <p:spPr>
          <a:xfrm>
            <a:off x="995362" y="1009653"/>
            <a:ext cx="2082430" cy="400110"/>
          </a:xfrm>
          <a:prstGeom prst="rect">
            <a:avLst/>
          </a:prstGeom>
          <a:noFill/>
        </p:spPr>
        <p:txBody>
          <a:bodyPr wrap="none" rtlCol="0">
            <a:spAutoFit/>
          </a:bodyPr>
          <a:lstStyle/>
          <a:p>
            <a:r>
              <a:rPr lang="en-US" sz="2000" dirty="0" smtClean="0">
                <a:latin typeface="Garamond" panose="02020404030301010803" pitchFamily="18" charset="0"/>
              </a:rPr>
              <a:t>LOW SACRIFICE</a:t>
            </a:r>
            <a:endParaRPr lang="en-US" sz="2000" dirty="0">
              <a:latin typeface="Garamond" panose="02020404030301010803" pitchFamily="18" charset="0"/>
            </a:endParaRPr>
          </a:p>
        </p:txBody>
      </p:sp>
      <p:sp>
        <p:nvSpPr>
          <p:cNvPr id="7" name="TextBox 6"/>
          <p:cNvSpPr txBox="1"/>
          <p:nvPr/>
        </p:nvSpPr>
        <p:spPr>
          <a:xfrm>
            <a:off x="8024811" y="6138479"/>
            <a:ext cx="2012089" cy="400110"/>
          </a:xfrm>
          <a:prstGeom prst="rect">
            <a:avLst/>
          </a:prstGeom>
          <a:noFill/>
        </p:spPr>
        <p:txBody>
          <a:bodyPr wrap="none" rtlCol="0">
            <a:spAutoFit/>
          </a:bodyPr>
          <a:lstStyle/>
          <a:p>
            <a:r>
              <a:rPr lang="en-US" sz="2000" dirty="0" smtClean="0">
                <a:latin typeface="Garamond" panose="02020404030301010803" pitchFamily="18" charset="0"/>
              </a:rPr>
              <a:t>HIGH BENEFIT</a:t>
            </a:r>
            <a:endParaRPr lang="en-US" sz="2000" dirty="0">
              <a:latin typeface="Garamond" panose="02020404030301010803" pitchFamily="18" charset="0"/>
            </a:endParaRPr>
          </a:p>
        </p:txBody>
      </p:sp>
      <p:sp>
        <p:nvSpPr>
          <p:cNvPr id="8" name="TextBox 7"/>
          <p:cNvSpPr txBox="1"/>
          <p:nvPr/>
        </p:nvSpPr>
        <p:spPr>
          <a:xfrm>
            <a:off x="3290886" y="6138479"/>
            <a:ext cx="1896609" cy="400110"/>
          </a:xfrm>
          <a:prstGeom prst="rect">
            <a:avLst/>
          </a:prstGeom>
          <a:noFill/>
        </p:spPr>
        <p:txBody>
          <a:bodyPr wrap="none" rtlCol="0">
            <a:spAutoFit/>
          </a:bodyPr>
          <a:lstStyle/>
          <a:p>
            <a:r>
              <a:rPr lang="en-US" sz="2000" dirty="0" smtClean="0">
                <a:latin typeface="Garamond" panose="02020404030301010803" pitchFamily="18" charset="0"/>
              </a:rPr>
              <a:t>LOW BENEFIT</a:t>
            </a:r>
            <a:endParaRPr lang="en-US" sz="2000" dirty="0">
              <a:latin typeface="Garamond" panose="02020404030301010803" pitchFamily="18" charset="0"/>
            </a:endParaRPr>
          </a:p>
        </p:txBody>
      </p:sp>
      <p:sp>
        <p:nvSpPr>
          <p:cNvPr id="9" name="Rectangle 8"/>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624080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clusters</a:t>
            </a:r>
            <a:endParaRPr lang="en-US" dirty="0"/>
          </a:p>
        </p:txBody>
      </p:sp>
      <p:sp>
        <p:nvSpPr>
          <p:cNvPr id="3" name="Content Placeholder 2"/>
          <p:cNvSpPr>
            <a:spLocks noGrp="1"/>
          </p:cNvSpPr>
          <p:nvPr>
            <p:ph idx="1"/>
          </p:nvPr>
        </p:nvSpPr>
        <p:spPr/>
        <p:txBody>
          <a:bodyPr/>
          <a:lstStyle/>
          <a:p>
            <a:r>
              <a:rPr lang="en-US" dirty="0"/>
              <a:t>Cluster 1 tends to be younger, highly educated, and more likely to live in Lake County to the north of Chicago.</a:t>
            </a:r>
          </a:p>
          <a:p>
            <a:r>
              <a:rPr lang="en-US" dirty="0" smtClean="0"/>
              <a:t>Cluster 3 tends to be less educated.</a:t>
            </a:r>
            <a:endParaRPr lang="en-US" dirty="0"/>
          </a:p>
          <a:p>
            <a:r>
              <a:rPr lang="en-US" dirty="0"/>
              <a:t>Cluster </a:t>
            </a:r>
            <a:r>
              <a:rPr lang="en-US" dirty="0" smtClean="0"/>
              <a:t>2 </a:t>
            </a:r>
            <a:r>
              <a:rPr lang="en-US" dirty="0"/>
              <a:t>tends to be highly educated and more likely to have a Chicago residence.</a:t>
            </a: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526071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egmentationstudyguide.com/wp-content/uploads/2012/08/new-stp-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202" y="258478"/>
            <a:ext cx="10795596" cy="63410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260258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 Wine Offers</a:t>
            </a:r>
            <a:endParaRPr lang="en-US" dirty="0"/>
          </a:p>
        </p:txBody>
      </p:sp>
      <p:sp>
        <p:nvSpPr>
          <p:cNvPr id="3" name="Text Placeholder 2"/>
          <p:cNvSpPr>
            <a:spLocks noGrp="1"/>
          </p:cNvSpPr>
          <p:nvPr>
            <p:ph type="body" idx="1"/>
          </p:nvPr>
        </p:nvSpPr>
        <p:spPr/>
        <p:txBody>
          <a:bodyPr/>
          <a:lstStyle/>
          <a:p>
            <a:endParaRPr lang="en-US"/>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63742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analysis for wine merchant</a:t>
            </a:r>
            <a:endParaRPr lang="en-US" dirty="0"/>
          </a:p>
        </p:txBody>
      </p:sp>
      <p:sp>
        <p:nvSpPr>
          <p:cNvPr id="3" name="Content Placeholder 2"/>
          <p:cNvSpPr>
            <a:spLocks noGrp="1"/>
          </p:cNvSpPr>
          <p:nvPr>
            <p:ph idx="1"/>
          </p:nvPr>
        </p:nvSpPr>
        <p:spPr/>
        <p:txBody>
          <a:bodyPr>
            <a:normAutofit/>
          </a:bodyPr>
          <a:lstStyle/>
          <a:p>
            <a:r>
              <a:rPr lang="en-US" sz="2400" dirty="0" smtClean="0">
                <a:latin typeface="+mj-lt"/>
              </a:rPr>
              <a:t>A wine merchant travels the globe finding incredible deals on large quantities of wine. The merchant ships the wines to the US and sells it to select wine and liquor stores across the country at a profit. </a:t>
            </a:r>
            <a:r>
              <a:rPr lang="en-US" sz="2400" dirty="0" smtClean="0">
                <a:solidFill>
                  <a:srgbClr val="FF0000"/>
                </a:solidFill>
                <a:latin typeface="+mj-lt"/>
              </a:rPr>
              <a:t>The merchant reaches out to his customers once a month with an email newsletter. There are two to three deals in each email, </a:t>
            </a:r>
            <a:r>
              <a:rPr lang="en-US" sz="2400" dirty="0" smtClean="0">
                <a:latin typeface="+mj-lt"/>
              </a:rPr>
              <a:t>perhaps one would be on Champagne, another one Malbec. In total, the merchant has offered 32 deals this year. The merchant wants to </a:t>
            </a:r>
            <a:r>
              <a:rPr lang="en-US" sz="2400" dirty="0" smtClean="0">
                <a:solidFill>
                  <a:srgbClr val="FF0000"/>
                </a:solidFill>
                <a:latin typeface="+mj-lt"/>
              </a:rPr>
              <a:t>segment his list of customers based on interest with the aim of sending customized newsletters </a:t>
            </a:r>
            <a:r>
              <a:rPr lang="en-US" sz="2400" dirty="0" smtClean="0">
                <a:latin typeface="+mj-lt"/>
              </a:rPr>
              <a:t>in the future. The merchant’s data is in “wine data.csv”. The offers differ in terms of varietal, minimum bottle quantity for purchase, discount off retail, whether the wine is past its peak, and country or state of origin.</a:t>
            </a:r>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455352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1825625"/>
          <a:ext cx="10515600" cy="195072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370840">
                <a:tc>
                  <a:txBody>
                    <a:bodyPr/>
                    <a:lstStyle/>
                    <a:p>
                      <a:pPr algn="ctr"/>
                      <a:r>
                        <a:rPr lang="en-US" sz="2600" b="1" dirty="0" smtClean="0">
                          <a:latin typeface="Garamond" panose="02020404030301010803" pitchFamily="18" charset="0"/>
                        </a:rPr>
                        <a:t>Customer</a:t>
                      </a:r>
                      <a:endParaRPr lang="en-US" sz="2600" b="1" dirty="0">
                        <a:latin typeface="Garamond" panose="02020404030301010803" pitchFamily="18" charset="0"/>
                      </a:endParaRPr>
                    </a:p>
                  </a:txBody>
                  <a:tcPr/>
                </a:tc>
                <a:tc>
                  <a:txBody>
                    <a:bodyPr/>
                    <a:lstStyle/>
                    <a:p>
                      <a:pPr algn="ctr"/>
                      <a:r>
                        <a:rPr lang="en-US" sz="2600" b="1" dirty="0" smtClean="0">
                          <a:latin typeface="Garamond" panose="02020404030301010803" pitchFamily="18" charset="0"/>
                        </a:rPr>
                        <a:t>Item 1</a:t>
                      </a:r>
                      <a:endParaRPr lang="en-US" sz="2600" b="1" dirty="0">
                        <a:latin typeface="Garamond" panose="02020404030301010803" pitchFamily="18" charset="0"/>
                      </a:endParaRPr>
                    </a:p>
                  </a:txBody>
                  <a:tcPr/>
                </a:tc>
                <a:tc>
                  <a:txBody>
                    <a:bodyPr/>
                    <a:lstStyle/>
                    <a:p>
                      <a:pPr algn="ctr"/>
                      <a:r>
                        <a:rPr lang="en-US" sz="2600" b="1" dirty="0" smtClean="0">
                          <a:latin typeface="Garamond" panose="02020404030301010803" pitchFamily="18" charset="0"/>
                        </a:rPr>
                        <a:t>Item 2</a:t>
                      </a:r>
                      <a:endParaRPr lang="en-US" sz="2600" b="1" dirty="0">
                        <a:latin typeface="Garamond" panose="02020404030301010803" pitchFamily="18" charset="0"/>
                      </a:endParaRPr>
                    </a:p>
                  </a:txBody>
                  <a:tcPr/>
                </a:tc>
                <a:tc>
                  <a:txBody>
                    <a:bodyPr/>
                    <a:lstStyle/>
                    <a:p>
                      <a:pPr algn="ctr"/>
                      <a:r>
                        <a:rPr lang="en-US" sz="2600" b="1" dirty="0" smtClean="0">
                          <a:latin typeface="Garamond" panose="02020404030301010803" pitchFamily="18" charset="0"/>
                        </a:rPr>
                        <a:t>Item 3</a:t>
                      </a:r>
                      <a:endParaRPr lang="en-US" sz="2600" b="1" dirty="0">
                        <a:latin typeface="Garamond" panose="02020404030301010803" pitchFamily="18" charset="0"/>
                      </a:endParaRPr>
                    </a:p>
                  </a:txBody>
                  <a:tcPr/>
                </a:tc>
                <a:tc>
                  <a:txBody>
                    <a:bodyPr/>
                    <a:lstStyle/>
                    <a:p>
                      <a:pPr algn="ctr"/>
                      <a:r>
                        <a:rPr lang="en-US" sz="2600" b="1" dirty="0" smtClean="0">
                          <a:latin typeface="Garamond" panose="02020404030301010803" pitchFamily="18" charset="0"/>
                        </a:rPr>
                        <a:t>Item 4</a:t>
                      </a:r>
                      <a:endParaRPr lang="en-US" sz="2600" b="1" dirty="0">
                        <a:latin typeface="Garamond" panose="02020404030301010803" pitchFamily="18" charset="0"/>
                      </a:endParaRPr>
                    </a:p>
                  </a:txBody>
                  <a:tcPr/>
                </a:tc>
                <a:tc>
                  <a:txBody>
                    <a:bodyPr/>
                    <a:lstStyle/>
                    <a:p>
                      <a:pPr algn="ctr"/>
                      <a:r>
                        <a:rPr lang="en-US" sz="2600" b="1" dirty="0" smtClean="0">
                          <a:latin typeface="Garamond" panose="02020404030301010803" pitchFamily="18" charset="0"/>
                        </a:rPr>
                        <a:t>Item 5</a:t>
                      </a:r>
                      <a:endParaRPr lang="en-US" sz="2600" b="1" dirty="0">
                        <a:latin typeface="Garamond" panose="02020404030301010803" pitchFamily="18" charset="0"/>
                      </a:endParaRPr>
                    </a:p>
                  </a:txBody>
                  <a:tcPr/>
                </a:tc>
                <a:extLst>
                  <a:ext uri="{0D108BD9-81ED-4DB2-BD59-A6C34878D82A}">
                    <a16:rowId xmlns:a16="http://schemas.microsoft.com/office/drawing/2014/main" val="10000"/>
                  </a:ext>
                </a:extLst>
              </a:tr>
              <a:tr h="370840">
                <a:tc>
                  <a:txBody>
                    <a:bodyPr/>
                    <a:lstStyle/>
                    <a:p>
                      <a:pPr algn="ctr"/>
                      <a:r>
                        <a:rPr lang="en-US" sz="2600" b="1" dirty="0" smtClean="0">
                          <a:latin typeface="Garamond" panose="02020404030301010803" pitchFamily="18" charset="0"/>
                        </a:rPr>
                        <a:t>1</a:t>
                      </a:r>
                      <a:endParaRPr lang="en-US" sz="2600" b="1"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1</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1</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0</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0</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1</a:t>
                      </a:r>
                      <a:endParaRPr lang="en-US" sz="2600" dirty="0">
                        <a:latin typeface="Garamond" panose="02020404030301010803" pitchFamily="18" charset="0"/>
                      </a:endParaRPr>
                    </a:p>
                  </a:txBody>
                  <a:tcPr/>
                </a:tc>
                <a:extLst>
                  <a:ext uri="{0D108BD9-81ED-4DB2-BD59-A6C34878D82A}">
                    <a16:rowId xmlns:a16="http://schemas.microsoft.com/office/drawing/2014/main" val="10001"/>
                  </a:ext>
                </a:extLst>
              </a:tr>
              <a:tr h="370840">
                <a:tc>
                  <a:txBody>
                    <a:bodyPr/>
                    <a:lstStyle/>
                    <a:p>
                      <a:pPr algn="ctr"/>
                      <a:r>
                        <a:rPr lang="en-US" sz="2600" b="1" dirty="0" smtClean="0">
                          <a:latin typeface="Garamond" panose="02020404030301010803" pitchFamily="18" charset="0"/>
                        </a:rPr>
                        <a:t>2</a:t>
                      </a:r>
                      <a:endParaRPr lang="en-US" sz="2600" b="1"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0</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0</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0</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0</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1</a:t>
                      </a:r>
                      <a:endParaRPr lang="en-US" sz="2600" dirty="0">
                        <a:latin typeface="Garamond" panose="02020404030301010803" pitchFamily="18" charset="0"/>
                      </a:endParaRPr>
                    </a:p>
                  </a:txBody>
                  <a:tcPr/>
                </a:tc>
                <a:extLst>
                  <a:ext uri="{0D108BD9-81ED-4DB2-BD59-A6C34878D82A}">
                    <a16:rowId xmlns:a16="http://schemas.microsoft.com/office/drawing/2014/main" val="10002"/>
                  </a:ext>
                </a:extLst>
              </a:tr>
              <a:tr h="370840">
                <a:tc>
                  <a:txBody>
                    <a:bodyPr/>
                    <a:lstStyle/>
                    <a:p>
                      <a:pPr algn="ctr"/>
                      <a:r>
                        <a:rPr lang="en-US" sz="2600" b="1" dirty="0" smtClean="0">
                          <a:latin typeface="Garamond" panose="02020404030301010803" pitchFamily="18" charset="0"/>
                        </a:rPr>
                        <a:t>3</a:t>
                      </a:r>
                      <a:endParaRPr lang="en-US" sz="2600" b="1"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1</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1</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1</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1</a:t>
                      </a:r>
                      <a:endParaRPr lang="en-US" sz="2600" dirty="0">
                        <a:latin typeface="Garamond" panose="02020404030301010803" pitchFamily="18" charset="0"/>
                      </a:endParaRPr>
                    </a:p>
                  </a:txBody>
                  <a:tcPr/>
                </a:tc>
                <a:tc>
                  <a:txBody>
                    <a:bodyPr/>
                    <a:lstStyle/>
                    <a:p>
                      <a:pPr algn="ctr"/>
                      <a:r>
                        <a:rPr lang="en-US" sz="2600" dirty="0" smtClean="0">
                          <a:latin typeface="Garamond" panose="02020404030301010803" pitchFamily="18" charset="0"/>
                        </a:rPr>
                        <a:t>1</a:t>
                      </a:r>
                      <a:endParaRPr lang="en-US" sz="2600" dirty="0">
                        <a:latin typeface="Garamond" panose="02020404030301010803" pitchFamily="18" charset="0"/>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902551" y="4601496"/>
            <a:ext cx="8622873" cy="553998"/>
          </a:xfrm>
          <a:prstGeom prst="rect">
            <a:avLst/>
          </a:prstGeom>
          <a:noFill/>
        </p:spPr>
        <p:txBody>
          <a:bodyPr wrap="none" rtlCol="0">
            <a:spAutoFit/>
          </a:bodyPr>
          <a:lstStyle/>
          <a:p>
            <a:r>
              <a:rPr lang="en-US" sz="3000" dirty="0" smtClean="0">
                <a:latin typeface="Garamond" panose="02020404030301010803" pitchFamily="18" charset="0"/>
              </a:rPr>
              <a:t>Is customer 1 most similar to customer 2 or customer 3?</a:t>
            </a:r>
            <a:endParaRPr lang="en-US" sz="3000"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2205603" y="5512427"/>
                <a:ext cx="3385607" cy="642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1 </m:t>
                          </m:r>
                          <m:r>
                            <a:rPr lang="en-US" b="0" i="1" smtClean="0">
                              <a:latin typeface="Cambria Math" panose="02040503050406030204" pitchFamily="18" charset="0"/>
                            </a:rPr>
                            <m:t>𝑚𝑎𝑡𝑐h𝑒𝑑</m:t>
                          </m:r>
                          <m:r>
                            <a:rPr lang="en-US" b="0" i="1" smtClean="0">
                              <a:latin typeface="Cambria Math" panose="02040503050406030204" pitchFamily="18" charset="0"/>
                            </a:rPr>
                            <m:t> </m:t>
                          </m:r>
                          <m:r>
                            <a:rPr lang="en-US" b="0" i="1" smtClean="0">
                              <a:latin typeface="Cambria Math" panose="02040503050406030204" pitchFamily="18" charset="0"/>
                            </a:rPr>
                            <m:t>𝑝𝑢𝑟𝑐h𝑎𝑠𝑒</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3 </m:t>
                              </m:r>
                              <m:r>
                                <a:rPr lang="en-US" b="0" i="1" smtClean="0">
                                  <a:latin typeface="Cambria Math" panose="02040503050406030204" pitchFamily="18" charset="0"/>
                                </a:rPr>
                                <m:t>𝑝𝑢𝑟𝑐h𝑎𝑠𝑒𝑠</m:t>
                              </m:r>
                            </m:e>
                          </m:ra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1 </m:t>
                              </m:r>
                              <m:r>
                                <a:rPr lang="en-US" b="0" i="1" smtClean="0">
                                  <a:latin typeface="Cambria Math" panose="02040503050406030204" pitchFamily="18" charset="0"/>
                                </a:rPr>
                                <m:t>𝑝𝑢𝑟𝑐h𝑎𝑠𝑒</m:t>
                              </m:r>
                            </m:e>
                          </m:rad>
                        </m:den>
                      </m:f>
                      <m:r>
                        <a:rPr lang="en-US" b="0" i="1" smtClean="0">
                          <a:latin typeface="Cambria Math" panose="02040503050406030204" pitchFamily="18" charset="0"/>
                        </a:rPr>
                        <m:t>=.58</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205603" y="5512427"/>
                <a:ext cx="3385607" cy="6422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600623" y="5512427"/>
                <a:ext cx="3385607" cy="642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3 </m:t>
                          </m:r>
                          <m:r>
                            <a:rPr lang="en-US" b="0" i="1" smtClean="0">
                              <a:latin typeface="Cambria Math" panose="02040503050406030204" pitchFamily="18" charset="0"/>
                            </a:rPr>
                            <m:t>𝑚𝑎𝑡𝑐h𝑒𝑑</m:t>
                          </m:r>
                          <m:r>
                            <a:rPr lang="en-US" b="0" i="1" smtClean="0">
                              <a:latin typeface="Cambria Math" panose="02040503050406030204" pitchFamily="18" charset="0"/>
                            </a:rPr>
                            <m:t> </m:t>
                          </m:r>
                          <m:r>
                            <a:rPr lang="en-US" b="0" i="1" smtClean="0">
                              <a:latin typeface="Cambria Math" panose="02040503050406030204" pitchFamily="18" charset="0"/>
                            </a:rPr>
                            <m:t>𝑝𝑢𝑟𝑐h𝑎𝑠𝑒</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3 </m:t>
                              </m:r>
                              <m:r>
                                <a:rPr lang="en-US" b="0" i="1" smtClean="0">
                                  <a:latin typeface="Cambria Math" panose="02040503050406030204" pitchFamily="18" charset="0"/>
                                </a:rPr>
                                <m:t>𝑝𝑢𝑟𝑐h𝑎𝑠𝑒𝑠</m:t>
                              </m:r>
                            </m:e>
                          </m:ra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5 </m:t>
                              </m:r>
                              <m:r>
                                <a:rPr lang="en-US" b="0" i="1" smtClean="0">
                                  <a:latin typeface="Cambria Math" panose="02040503050406030204" pitchFamily="18" charset="0"/>
                                </a:rPr>
                                <m:t>𝑝𝑢𝑟𝑐h𝑎𝑠𝑒</m:t>
                              </m:r>
                            </m:e>
                          </m:rad>
                        </m:den>
                      </m:f>
                      <m:r>
                        <a:rPr lang="en-US" b="0" i="1" smtClean="0">
                          <a:latin typeface="Cambria Math" panose="02040503050406030204" pitchFamily="18" charset="0"/>
                        </a:rPr>
                        <m:t>=.77</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600623" y="5512427"/>
                <a:ext cx="3385607" cy="642227"/>
              </a:xfrm>
              <a:prstGeom prst="rect">
                <a:avLst/>
              </a:prstGeom>
              <a:blipFill rotWithShape="0">
                <a:blip r:embed="rId4"/>
                <a:stretch>
                  <a:fillRect/>
                </a:stretch>
              </a:blipFill>
            </p:spPr>
            <p:txBody>
              <a:bodyPr/>
              <a:lstStyle/>
              <a:p>
                <a:r>
                  <a:rPr lang="en-US">
                    <a:noFill/>
                  </a:rPr>
                  <a:t> </a:t>
                </a:r>
              </a:p>
            </p:txBody>
          </p:sp>
        </mc:Fallback>
      </mc:AlternateContent>
      <p:sp>
        <p:nvSpPr>
          <p:cNvPr id="8" name="TextBox 7"/>
          <p:cNvSpPr txBox="1"/>
          <p:nvPr/>
        </p:nvSpPr>
        <p:spPr>
          <a:xfrm>
            <a:off x="5849695" y="5510375"/>
            <a:ext cx="492443" cy="646331"/>
          </a:xfrm>
          <a:prstGeom prst="rect">
            <a:avLst/>
          </a:prstGeom>
          <a:noFill/>
        </p:spPr>
        <p:txBody>
          <a:bodyPr wrap="none" rtlCol="0">
            <a:spAutoFit/>
          </a:bodyPr>
          <a:lstStyle/>
          <a:p>
            <a:r>
              <a:rPr lang="en-US" sz="3600" b="1" dirty="0" smtClean="0">
                <a:latin typeface="Garamond" panose="02020404030301010803" pitchFamily="18" charset="0"/>
              </a:rPr>
              <a:t>&lt;</a:t>
            </a:r>
            <a:endParaRPr lang="en-US" sz="3600" b="1" dirty="0">
              <a:latin typeface="Garamond" panose="02020404030301010803" pitchFamily="18" charset="0"/>
            </a:endParaRPr>
          </a:p>
        </p:txBody>
      </p:sp>
      <p:sp>
        <p:nvSpPr>
          <p:cNvPr id="9" name="Rectangle 8"/>
          <p:cNvSpPr/>
          <p:nvPr/>
        </p:nvSpPr>
        <p:spPr>
          <a:xfrm>
            <a:off x="1563329" y="5155494"/>
            <a:ext cx="9158748" cy="14517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14730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similarity – definition </a:t>
            </a:r>
            <a:endParaRPr lang="en-US" dirty="0"/>
          </a:p>
        </p:txBody>
      </p:sp>
      <p:cxnSp>
        <p:nvCxnSpPr>
          <p:cNvPr id="5" name="Straight Arrow Connector 4"/>
          <p:cNvCxnSpPr/>
          <p:nvPr/>
        </p:nvCxnSpPr>
        <p:spPr>
          <a:xfrm flipH="1">
            <a:off x="7212977" y="2352905"/>
            <a:ext cx="2741341" cy="2720897"/>
          </a:xfrm>
          <a:prstGeom prst="straightConnector1">
            <a:avLst/>
          </a:prstGeom>
          <a:ln w="412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7207402" y="5055217"/>
            <a:ext cx="2746916" cy="18586"/>
          </a:xfrm>
          <a:prstGeom prst="straightConnector1">
            <a:avLst/>
          </a:prstGeom>
          <a:ln w="412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668425" y="5064510"/>
            <a:ext cx="4215162" cy="9292"/>
          </a:xfrm>
          <a:prstGeom prst="straightConnector1">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07401" y="1405051"/>
            <a:ext cx="1" cy="3999571"/>
          </a:xfrm>
          <a:prstGeom prst="straightConnector1">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857674" y="1886593"/>
            <a:ext cx="720069" cy="461665"/>
          </a:xfrm>
          <a:prstGeom prst="rect">
            <a:avLst/>
          </a:prstGeom>
          <a:noFill/>
        </p:spPr>
        <p:txBody>
          <a:bodyPr wrap="none" rtlCol="0">
            <a:spAutoFit/>
          </a:bodyPr>
          <a:lstStyle/>
          <a:p>
            <a:r>
              <a:rPr lang="en-US" sz="2400" dirty="0" smtClean="0">
                <a:latin typeface="Garamond" panose="02020404030301010803" pitchFamily="18" charset="0"/>
              </a:rPr>
              <a:t>(1,1)</a:t>
            </a:r>
            <a:endParaRPr lang="en-US" sz="2400" dirty="0">
              <a:latin typeface="Garamond" panose="02020404030301010803" pitchFamily="18" charset="0"/>
            </a:endParaRPr>
          </a:p>
        </p:txBody>
      </p:sp>
      <p:sp>
        <p:nvSpPr>
          <p:cNvPr id="24" name="TextBox 23"/>
          <p:cNvSpPr txBox="1"/>
          <p:nvPr/>
        </p:nvSpPr>
        <p:spPr>
          <a:xfrm>
            <a:off x="9864065" y="4493564"/>
            <a:ext cx="720069" cy="461665"/>
          </a:xfrm>
          <a:prstGeom prst="rect">
            <a:avLst/>
          </a:prstGeom>
          <a:noFill/>
        </p:spPr>
        <p:txBody>
          <a:bodyPr wrap="none" rtlCol="0">
            <a:spAutoFit/>
          </a:bodyPr>
          <a:lstStyle/>
          <a:p>
            <a:r>
              <a:rPr lang="en-US" sz="2400" dirty="0" smtClean="0">
                <a:latin typeface="Garamond" panose="02020404030301010803" pitchFamily="18" charset="0"/>
              </a:rPr>
              <a:t>(1,0)</a:t>
            </a:r>
            <a:endParaRPr lang="en-US" sz="2400" dirty="0">
              <a:latin typeface="Garamond" panose="02020404030301010803" pitchFamily="18" charset="0"/>
            </a:endParaRPr>
          </a:p>
        </p:txBody>
      </p:sp>
      <p:sp>
        <p:nvSpPr>
          <p:cNvPr id="25" name="TextBox 24"/>
          <p:cNvSpPr txBox="1"/>
          <p:nvPr/>
        </p:nvSpPr>
        <p:spPr>
          <a:xfrm>
            <a:off x="7714551" y="4547461"/>
            <a:ext cx="1728358" cy="400110"/>
          </a:xfrm>
          <a:prstGeom prst="rect">
            <a:avLst/>
          </a:prstGeom>
          <a:noFill/>
        </p:spPr>
        <p:txBody>
          <a:bodyPr wrap="none" rtlCol="0">
            <a:spAutoFit/>
          </a:bodyPr>
          <a:lstStyle/>
          <a:p>
            <a:r>
              <a:rPr lang="en-US" sz="2000" dirty="0" smtClean="0">
                <a:latin typeface="Garamond" panose="02020404030301010803" pitchFamily="18" charset="0"/>
              </a:rPr>
              <a:t>45 degree angle</a:t>
            </a:r>
            <a:endParaRPr lang="en-US" sz="2000" dirty="0">
              <a:latin typeface="Garamond" panose="02020404030301010803" pitchFamily="18" charset="0"/>
            </a:endParaRPr>
          </a:p>
        </p:txBody>
      </p:sp>
      <p:sp>
        <p:nvSpPr>
          <p:cNvPr id="26" name="Arc 25"/>
          <p:cNvSpPr/>
          <p:nvPr/>
        </p:nvSpPr>
        <p:spPr>
          <a:xfrm rot="1476868">
            <a:off x="7083122" y="4673841"/>
            <a:ext cx="574863" cy="884269"/>
          </a:xfrm>
          <a:prstGeom prst="arc">
            <a:avLst>
              <a:gd name="adj1" fmla="val 16200000"/>
              <a:gd name="adj2" fmla="val 2002168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527717" y="2593586"/>
            <a:ext cx="237566" cy="369332"/>
          </a:xfrm>
          <a:prstGeom prst="rect">
            <a:avLst/>
          </a:prstGeom>
          <a:noFill/>
        </p:spPr>
        <p:txBody>
          <a:bodyPr wrap="none" rtlCol="0">
            <a:spAutoFit/>
          </a:bodyPr>
          <a:lstStyle/>
          <a:p>
            <a:r>
              <a:rPr lang="en-US" dirty="0" smtClean="0"/>
              <a:t> </a:t>
            </a:r>
            <a:endParaRPr lang="en-US" dirty="0"/>
          </a:p>
        </p:txBody>
      </p:sp>
      <mc:AlternateContent xmlns:mc="http://schemas.openxmlformats.org/markup-compatibility/2006" xmlns:a14="http://schemas.microsoft.com/office/drawing/2010/main">
        <mc:Choice Requires="a14">
          <p:sp>
            <p:nvSpPr>
              <p:cNvPr id="28" name="TextBox 27"/>
              <p:cNvSpPr txBox="1"/>
              <p:nvPr/>
            </p:nvSpPr>
            <p:spPr>
              <a:xfrm>
                <a:off x="6925087" y="5777456"/>
                <a:ext cx="4698146" cy="642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i="1">
                                      <a:latin typeface="Cambria Math" panose="02040503050406030204" pitchFamily="18" charset="0"/>
                                    </a:rPr>
                                    <m:t>45</m:t>
                                  </m:r>
                                </m:e>
                                <m:sup>
                                  <m:r>
                                    <a:rPr lang="en-US" b="0" i="1" smtClean="0">
                                      <a:latin typeface="Cambria Math" panose="02040503050406030204" pitchFamily="18" charset="0"/>
                                    </a:rPr>
                                    <m:t>𝑜</m:t>
                                  </m:r>
                                </m:sup>
                              </m:sSup>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1 </m:t>
                          </m:r>
                          <m:r>
                            <a:rPr lang="en-US" b="0" i="1" smtClean="0">
                              <a:latin typeface="Cambria Math" panose="02040503050406030204" pitchFamily="18" charset="0"/>
                            </a:rPr>
                            <m:t>𝑚𝑎𝑡𝑐h𝑒𝑑</m:t>
                          </m:r>
                          <m:r>
                            <a:rPr lang="en-US" b="0" i="1" smtClean="0">
                              <a:latin typeface="Cambria Math" panose="02040503050406030204" pitchFamily="18" charset="0"/>
                            </a:rPr>
                            <m:t> </m:t>
                          </m:r>
                          <m:r>
                            <a:rPr lang="en-US" b="0" i="1" smtClean="0">
                              <a:latin typeface="Cambria Math" panose="02040503050406030204" pitchFamily="18" charset="0"/>
                            </a:rPr>
                            <m:t>𝑝𝑢𝑟𝑐h𝑎𝑠𝑒</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2 </m:t>
                              </m:r>
                              <m:r>
                                <a:rPr lang="en-US" b="0" i="1" smtClean="0">
                                  <a:latin typeface="Cambria Math" panose="02040503050406030204" pitchFamily="18" charset="0"/>
                                </a:rPr>
                                <m:t>𝑝𝑢𝑟𝑐h𝑎𝑠𝑒𝑠</m:t>
                              </m:r>
                            </m:e>
                          </m:ra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1 </m:t>
                              </m:r>
                              <m:r>
                                <a:rPr lang="en-US" b="0" i="1" smtClean="0">
                                  <a:latin typeface="Cambria Math" panose="02040503050406030204" pitchFamily="18" charset="0"/>
                                </a:rPr>
                                <m:t>𝑝𝑢𝑟𝑐h𝑎𝑠𝑒</m:t>
                              </m:r>
                            </m:e>
                          </m:rad>
                        </m:den>
                      </m:f>
                      <m:r>
                        <a:rPr lang="en-US" b="0" i="1" smtClean="0">
                          <a:latin typeface="Cambria Math" panose="02040503050406030204" pitchFamily="18" charset="0"/>
                        </a:rPr>
                        <m:t>=.707</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6925087" y="5777456"/>
                <a:ext cx="4698146" cy="642227"/>
              </a:xfrm>
              <a:prstGeom prst="rect">
                <a:avLst/>
              </a:prstGeom>
              <a:blipFill rotWithShape="0">
                <a:blip r:embed="rId2"/>
                <a:stretch>
                  <a:fillRect/>
                </a:stretch>
              </a:blipFill>
            </p:spPr>
            <p:txBody>
              <a:bodyPr/>
              <a:lstStyle/>
              <a:p>
                <a:r>
                  <a:rPr lang="en-US">
                    <a:noFill/>
                  </a:rPr>
                  <a:t> </a:t>
                </a:r>
              </a:p>
            </p:txBody>
          </p:sp>
        </mc:Fallback>
      </mc:AlternateContent>
      <p:sp>
        <p:nvSpPr>
          <p:cNvPr id="29" name="Content Placeholder 2"/>
          <p:cNvSpPr txBox="1">
            <a:spLocks/>
          </p:cNvSpPr>
          <p:nvPr/>
        </p:nvSpPr>
        <p:spPr>
          <a:xfrm>
            <a:off x="838200" y="1825625"/>
            <a:ext cx="52354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r>
              <a:rPr lang="en-US" dirty="0" smtClean="0"/>
              <a:t>Cosine similarity is equal to the count of matched purchases in the two vectors divided by the product of the square root of the number of purchases in the first vector times the square root of the number of purchases in the second vector.</a:t>
            </a:r>
          </a:p>
          <a:p>
            <a:endParaRPr lang="en-US" dirty="0"/>
          </a:p>
        </p:txBody>
      </p:sp>
      <p:sp>
        <p:nvSpPr>
          <p:cNvPr id="14" name="Rectangle 1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4248214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similarity – properties </a:t>
            </a:r>
            <a:endParaRPr lang="en-US" dirty="0"/>
          </a:p>
        </p:txBody>
      </p:sp>
      <p:cxnSp>
        <p:nvCxnSpPr>
          <p:cNvPr id="5" name="Straight Arrow Connector 4"/>
          <p:cNvCxnSpPr/>
          <p:nvPr/>
        </p:nvCxnSpPr>
        <p:spPr>
          <a:xfrm flipH="1">
            <a:off x="7212977" y="2352905"/>
            <a:ext cx="2741341" cy="2720897"/>
          </a:xfrm>
          <a:prstGeom prst="straightConnector1">
            <a:avLst/>
          </a:prstGeom>
          <a:ln w="412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7207402" y="5055217"/>
            <a:ext cx="2746916" cy="18586"/>
          </a:xfrm>
          <a:prstGeom prst="straightConnector1">
            <a:avLst/>
          </a:prstGeom>
          <a:ln w="412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668425" y="5064510"/>
            <a:ext cx="4215162" cy="9292"/>
          </a:xfrm>
          <a:prstGeom prst="straightConnector1">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07401" y="1405051"/>
            <a:ext cx="1" cy="3999571"/>
          </a:xfrm>
          <a:prstGeom prst="straightConnector1">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857674" y="1886593"/>
            <a:ext cx="720069" cy="461665"/>
          </a:xfrm>
          <a:prstGeom prst="rect">
            <a:avLst/>
          </a:prstGeom>
          <a:noFill/>
        </p:spPr>
        <p:txBody>
          <a:bodyPr wrap="none" rtlCol="0">
            <a:spAutoFit/>
          </a:bodyPr>
          <a:lstStyle/>
          <a:p>
            <a:r>
              <a:rPr lang="en-US" sz="2400" dirty="0" smtClean="0">
                <a:latin typeface="Garamond" panose="02020404030301010803" pitchFamily="18" charset="0"/>
              </a:rPr>
              <a:t>(1,1)</a:t>
            </a:r>
            <a:endParaRPr lang="en-US" sz="2400" dirty="0">
              <a:latin typeface="Garamond" panose="02020404030301010803" pitchFamily="18" charset="0"/>
            </a:endParaRPr>
          </a:p>
        </p:txBody>
      </p:sp>
      <p:sp>
        <p:nvSpPr>
          <p:cNvPr id="24" name="TextBox 23"/>
          <p:cNvSpPr txBox="1"/>
          <p:nvPr/>
        </p:nvSpPr>
        <p:spPr>
          <a:xfrm>
            <a:off x="9864065" y="4493564"/>
            <a:ext cx="720069" cy="461665"/>
          </a:xfrm>
          <a:prstGeom prst="rect">
            <a:avLst/>
          </a:prstGeom>
          <a:noFill/>
        </p:spPr>
        <p:txBody>
          <a:bodyPr wrap="none" rtlCol="0">
            <a:spAutoFit/>
          </a:bodyPr>
          <a:lstStyle/>
          <a:p>
            <a:r>
              <a:rPr lang="en-US" sz="2400" dirty="0" smtClean="0">
                <a:latin typeface="Garamond" panose="02020404030301010803" pitchFamily="18" charset="0"/>
              </a:rPr>
              <a:t>(1,0)</a:t>
            </a:r>
            <a:endParaRPr lang="en-US" sz="2400" dirty="0">
              <a:latin typeface="Garamond" panose="02020404030301010803" pitchFamily="18" charset="0"/>
            </a:endParaRPr>
          </a:p>
        </p:txBody>
      </p:sp>
      <p:sp>
        <p:nvSpPr>
          <p:cNvPr id="25" name="TextBox 24"/>
          <p:cNvSpPr txBox="1"/>
          <p:nvPr/>
        </p:nvSpPr>
        <p:spPr>
          <a:xfrm>
            <a:off x="7714551" y="4547461"/>
            <a:ext cx="1728358" cy="400110"/>
          </a:xfrm>
          <a:prstGeom prst="rect">
            <a:avLst/>
          </a:prstGeom>
          <a:noFill/>
        </p:spPr>
        <p:txBody>
          <a:bodyPr wrap="none" rtlCol="0">
            <a:spAutoFit/>
          </a:bodyPr>
          <a:lstStyle/>
          <a:p>
            <a:r>
              <a:rPr lang="en-US" sz="2000" dirty="0" smtClean="0">
                <a:latin typeface="Garamond" panose="02020404030301010803" pitchFamily="18" charset="0"/>
              </a:rPr>
              <a:t>45 degree angle</a:t>
            </a:r>
            <a:endParaRPr lang="en-US" sz="2000" dirty="0">
              <a:latin typeface="Garamond" panose="02020404030301010803" pitchFamily="18" charset="0"/>
            </a:endParaRPr>
          </a:p>
        </p:txBody>
      </p:sp>
      <p:sp>
        <p:nvSpPr>
          <p:cNvPr id="26" name="Arc 25"/>
          <p:cNvSpPr/>
          <p:nvPr/>
        </p:nvSpPr>
        <p:spPr>
          <a:xfrm rot="1476868">
            <a:off x="7083122" y="4673841"/>
            <a:ext cx="574863" cy="884269"/>
          </a:xfrm>
          <a:prstGeom prst="arc">
            <a:avLst>
              <a:gd name="adj1" fmla="val 16200000"/>
              <a:gd name="adj2" fmla="val 2002168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527717" y="2593586"/>
            <a:ext cx="237566" cy="369332"/>
          </a:xfrm>
          <a:prstGeom prst="rect">
            <a:avLst/>
          </a:prstGeom>
          <a:noFill/>
        </p:spPr>
        <p:txBody>
          <a:bodyPr wrap="none" rtlCol="0">
            <a:spAutoFit/>
          </a:bodyPr>
          <a:lstStyle/>
          <a:p>
            <a:r>
              <a:rPr lang="en-US" dirty="0" smtClean="0"/>
              <a:t> </a:t>
            </a:r>
            <a:endParaRPr lang="en-US" dirty="0"/>
          </a:p>
        </p:txBody>
      </p:sp>
      <mc:AlternateContent xmlns:mc="http://schemas.openxmlformats.org/markup-compatibility/2006" xmlns:a14="http://schemas.microsoft.com/office/drawing/2010/main">
        <mc:Choice Requires="a14">
          <p:sp>
            <p:nvSpPr>
              <p:cNvPr id="28" name="TextBox 27"/>
              <p:cNvSpPr txBox="1"/>
              <p:nvPr/>
            </p:nvSpPr>
            <p:spPr>
              <a:xfrm>
                <a:off x="6925087" y="5777456"/>
                <a:ext cx="4698146" cy="642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i="1">
                                      <a:latin typeface="Cambria Math" panose="02040503050406030204" pitchFamily="18" charset="0"/>
                                    </a:rPr>
                                    <m:t>45</m:t>
                                  </m:r>
                                </m:e>
                                <m:sup>
                                  <m:r>
                                    <a:rPr lang="en-US" b="0" i="1" smtClean="0">
                                      <a:latin typeface="Cambria Math" panose="02040503050406030204" pitchFamily="18" charset="0"/>
                                    </a:rPr>
                                    <m:t>𝑜</m:t>
                                  </m:r>
                                </m:sup>
                              </m:sSup>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1 </m:t>
                          </m:r>
                          <m:r>
                            <a:rPr lang="en-US" b="0" i="1" smtClean="0">
                              <a:latin typeface="Cambria Math" panose="02040503050406030204" pitchFamily="18" charset="0"/>
                            </a:rPr>
                            <m:t>𝑚𝑎𝑡𝑐h𝑒𝑑</m:t>
                          </m:r>
                          <m:r>
                            <a:rPr lang="en-US" b="0" i="1" smtClean="0">
                              <a:latin typeface="Cambria Math" panose="02040503050406030204" pitchFamily="18" charset="0"/>
                            </a:rPr>
                            <m:t> </m:t>
                          </m:r>
                          <m:r>
                            <a:rPr lang="en-US" b="0" i="1" smtClean="0">
                              <a:latin typeface="Cambria Math" panose="02040503050406030204" pitchFamily="18" charset="0"/>
                            </a:rPr>
                            <m:t>𝑝𝑢𝑟𝑐h𝑎𝑠𝑒</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2 </m:t>
                              </m:r>
                              <m:r>
                                <a:rPr lang="en-US" b="0" i="1" smtClean="0">
                                  <a:latin typeface="Cambria Math" panose="02040503050406030204" pitchFamily="18" charset="0"/>
                                </a:rPr>
                                <m:t>𝑝𝑢𝑟𝑐h𝑎𝑠𝑒𝑠</m:t>
                              </m:r>
                            </m:e>
                          </m:ra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1 </m:t>
                              </m:r>
                              <m:r>
                                <a:rPr lang="en-US" b="0" i="1" smtClean="0">
                                  <a:latin typeface="Cambria Math" panose="02040503050406030204" pitchFamily="18" charset="0"/>
                                </a:rPr>
                                <m:t>𝑝𝑢𝑟𝑐h𝑎𝑠𝑒</m:t>
                              </m:r>
                            </m:e>
                          </m:rad>
                        </m:den>
                      </m:f>
                      <m:r>
                        <a:rPr lang="en-US" b="0" i="1" smtClean="0">
                          <a:latin typeface="Cambria Math" panose="02040503050406030204" pitchFamily="18" charset="0"/>
                        </a:rPr>
                        <m:t>=.707</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6925087" y="5777456"/>
                <a:ext cx="4698146" cy="642227"/>
              </a:xfrm>
              <a:prstGeom prst="rect">
                <a:avLst/>
              </a:prstGeom>
              <a:blipFill rotWithShape="0">
                <a:blip r:embed="rId3"/>
                <a:stretch>
                  <a:fillRect/>
                </a:stretch>
              </a:blipFill>
            </p:spPr>
            <p:txBody>
              <a:bodyPr/>
              <a:lstStyle/>
              <a:p>
                <a:r>
                  <a:rPr lang="en-US">
                    <a:noFill/>
                  </a:rPr>
                  <a:t> </a:t>
                </a:r>
              </a:p>
            </p:txBody>
          </p:sp>
        </mc:Fallback>
      </mc:AlternateContent>
      <p:sp>
        <p:nvSpPr>
          <p:cNvPr id="29" name="Content Placeholder 2"/>
          <p:cNvSpPr txBox="1">
            <a:spLocks/>
          </p:cNvSpPr>
          <p:nvPr/>
        </p:nvSpPr>
        <p:spPr>
          <a:xfrm>
            <a:off x="838200" y="1584356"/>
            <a:ext cx="5665731" cy="4454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latin typeface="+mj-lt"/>
              </a:rPr>
              <a:t>The numerator </a:t>
            </a:r>
            <a:r>
              <a:rPr lang="en-US" sz="2000" dirty="0">
                <a:latin typeface="+mj-lt"/>
              </a:rPr>
              <a:t>counts the number of matched purchases only, so it is an asymmetric measure</a:t>
            </a:r>
            <a:r>
              <a:rPr lang="en-US" sz="2000" dirty="0" smtClean="0">
                <a:latin typeface="+mj-lt"/>
              </a:rPr>
              <a:t>.</a:t>
            </a:r>
          </a:p>
          <a:p>
            <a:r>
              <a:rPr lang="en-US" sz="2000" dirty="0" smtClean="0">
                <a:latin typeface="+mj-lt"/>
              </a:rPr>
              <a:t>By dividing through by the square root of the number of purchases, you’re accounting for the fact that a vector where everything is purchased is farther away from another vector than one who matches on the same deals and has not taken as many other deals.</a:t>
            </a:r>
          </a:p>
          <a:p>
            <a:r>
              <a:rPr lang="en-US" sz="2000" dirty="0" smtClean="0">
                <a:latin typeface="+mj-lt"/>
              </a:rPr>
              <a:t>For binary data, this similarity value ranges between 0 and 1, where two vectors don’t get a 1 unless their purchases are identical. </a:t>
            </a:r>
            <a:r>
              <a:rPr lang="en-US" sz="2000" dirty="0" smtClean="0">
                <a:solidFill>
                  <a:srgbClr val="FF0000"/>
                </a:solidFill>
                <a:latin typeface="+mj-lt"/>
              </a:rPr>
              <a:t>This means that 1 – cosine similarity can be used as a distance metric called cosine distance which also ranges between 0 and 1.</a:t>
            </a:r>
            <a:endParaRPr lang="en-US" sz="1800" dirty="0" smtClean="0">
              <a:solidFill>
                <a:srgbClr val="FF0000"/>
              </a:solidFill>
              <a:latin typeface="+mj-lt"/>
            </a:endParaRPr>
          </a:p>
        </p:txBody>
      </p:sp>
      <p:sp>
        <p:nvSpPr>
          <p:cNvPr id="14" name="Rectangle 1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156870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 with cosine distance</a:t>
            </a:r>
            <a:endParaRPr lang="en-US" dirty="0"/>
          </a:p>
        </p:txBody>
      </p:sp>
      <p:sp>
        <p:nvSpPr>
          <p:cNvPr id="3" name="Content Placeholder 2"/>
          <p:cNvSpPr>
            <a:spLocks noGrp="1"/>
          </p:cNvSpPr>
          <p:nvPr>
            <p:ph idx="1"/>
          </p:nvPr>
        </p:nvSpPr>
        <p:spPr/>
        <p:txBody>
          <a:bodyPr/>
          <a:lstStyle/>
          <a:p>
            <a:r>
              <a:rPr lang="en-US" dirty="0" smtClean="0"/>
              <a:t>AKA Spherical k-means (R package: “</a:t>
            </a:r>
            <a:r>
              <a:rPr lang="en-US" dirty="0" err="1" smtClean="0"/>
              <a:t>skmeans</a:t>
            </a:r>
            <a:r>
              <a:rPr lang="en-US" dirty="0" smtClean="0"/>
              <a:t>”)</a:t>
            </a:r>
          </a:p>
          <a:p>
            <a:endParaRPr lang="en-US" dirty="0"/>
          </a:p>
          <a:p>
            <a:r>
              <a:rPr lang="en-US" dirty="0" smtClean="0"/>
              <a:t>Advantages:</a:t>
            </a:r>
          </a:p>
          <a:p>
            <a:pPr lvl="1"/>
            <a:r>
              <a:rPr lang="en-US" dirty="0" smtClean="0"/>
              <a:t>Works better with sparse data (i.e., datasets with relatively few purchases or 1s)</a:t>
            </a:r>
          </a:p>
          <a:p>
            <a:pPr lvl="1"/>
            <a:r>
              <a:rPr lang="en-US" dirty="0" smtClean="0"/>
              <a:t>Recognizes that purchases are more informative than non-purchases. That is, if a customer matches another customer on three 1s, that’s more important than matching some other customer on three 0s.</a:t>
            </a:r>
            <a:endParaRPr lang="en-US" dirty="0"/>
          </a:p>
          <a:p>
            <a:endParaRPr lang="en-US" dirty="0" smtClean="0"/>
          </a:p>
          <a:p>
            <a:endParaRPr lang="en-US" dirty="0" smtClean="0"/>
          </a:p>
          <a:p>
            <a:endParaRPr lang="en-US" dirty="0"/>
          </a:p>
          <a:p>
            <a:endParaRPr lang="en-US" dirty="0" smtClean="0"/>
          </a:p>
          <a:p>
            <a:endParaRPr lang="en-US" dirty="0"/>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337014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a:t>
            </a:r>
            <a:r>
              <a:rPr lang="en-US" dirty="0" smtClean="0"/>
              <a:t>3-cluster </a:t>
            </a:r>
            <a:r>
              <a:rPr lang="en-US" dirty="0"/>
              <a:t>solution</a:t>
            </a:r>
          </a:p>
        </p:txBody>
      </p:sp>
      <p:sp>
        <p:nvSpPr>
          <p:cNvPr id="3" name="Content Placeholder 2"/>
          <p:cNvSpPr>
            <a:spLocks noGrp="1"/>
          </p:cNvSpPr>
          <p:nvPr>
            <p:ph idx="1"/>
          </p:nvPr>
        </p:nvSpPr>
        <p:spPr/>
        <p:txBody>
          <a:bodyPr/>
          <a:lstStyle/>
          <a:p>
            <a:r>
              <a:rPr lang="en-US" dirty="0"/>
              <a:t>Cluster 1 is Champagne</a:t>
            </a:r>
          </a:p>
          <a:p>
            <a:r>
              <a:rPr lang="en-US" dirty="0" smtClean="0"/>
              <a:t>Cluster </a:t>
            </a:r>
            <a:r>
              <a:rPr lang="en-US" dirty="0"/>
              <a:t>2</a:t>
            </a:r>
            <a:r>
              <a:rPr lang="en-US" dirty="0" smtClean="0"/>
              <a:t> is Pinot Noir</a:t>
            </a:r>
          </a:p>
          <a:p>
            <a:r>
              <a:rPr lang="en-US" dirty="0"/>
              <a:t>Cluster </a:t>
            </a:r>
            <a:r>
              <a:rPr lang="en-US" dirty="0" smtClean="0"/>
              <a:t>3 </a:t>
            </a:r>
            <a:r>
              <a:rPr lang="en-US" dirty="0"/>
              <a:t>is </a:t>
            </a:r>
            <a:r>
              <a:rPr lang="en-US" dirty="0" smtClean="0"/>
              <a:t>Low volume</a:t>
            </a:r>
            <a:endParaRPr lang="en-US" dirty="0"/>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506786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847120" cy="2852737"/>
          </a:xfrm>
        </p:spPr>
        <p:txBody>
          <a:bodyPr/>
          <a:lstStyle/>
          <a:p>
            <a:r>
              <a:rPr lang="en-US" dirty="0" smtClean="0"/>
              <a:t>Hierarchical Clustering Wine Offers</a:t>
            </a:r>
            <a:endParaRPr lang="en-US" dirty="0"/>
          </a:p>
        </p:txBody>
      </p:sp>
      <p:sp>
        <p:nvSpPr>
          <p:cNvPr id="3" name="Text Placeholder 2"/>
          <p:cNvSpPr>
            <a:spLocks noGrp="1"/>
          </p:cNvSpPr>
          <p:nvPr>
            <p:ph type="body" idx="1"/>
          </p:nvPr>
        </p:nvSpPr>
        <p:spPr/>
        <p:txBody>
          <a:bodyPr/>
          <a:lstStyle/>
          <a:p>
            <a:endParaRPr lang="en-US"/>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809227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3044"/>
          <a:stretch/>
        </p:blipFill>
        <p:spPr>
          <a:xfrm>
            <a:off x="1700581" y="72428"/>
            <a:ext cx="9263165" cy="6785572"/>
          </a:xfrm>
          <a:prstGeom prst="rect">
            <a:avLst/>
          </a:prstGeom>
        </p:spPr>
      </p:pic>
      <p:sp>
        <p:nvSpPr>
          <p:cNvPr id="7" name="Rectangle 6"/>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402988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38"/>
            <a:ext cx="10738479" cy="2852737"/>
          </a:xfrm>
        </p:spPr>
        <p:txBody>
          <a:bodyPr/>
          <a:lstStyle/>
          <a:p>
            <a:r>
              <a:rPr lang="en-US" dirty="0" smtClean="0"/>
              <a:t>Clustering Analysis in Python</a:t>
            </a:r>
            <a:endParaRPr lang="en-US" dirty="0"/>
          </a:p>
        </p:txBody>
      </p:sp>
      <p:sp>
        <p:nvSpPr>
          <p:cNvPr id="3" name="Text Placeholder 2"/>
          <p:cNvSpPr>
            <a:spLocks noGrp="1"/>
          </p:cNvSpPr>
          <p:nvPr>
            <p:ph type="body" idx="1"/>
          </p:nvPr>
        </p:nvSpPr>
        <p:spPr/>
        <p:txBody>
          <a:bodyPr/>
          <a:lstStyle/>
          <a:p>
            <a:endParaRPr lang="en-US"/>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73357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 dilemma</a:t>
            </a:r>
            <a:endParaRPr lang="en-US" dirty="0"/>
          </a:p>
        </p:txBody>
      </p:sp>
      <p:sp>
        <p:nvSpPr>
          <p:cNvPr id="4" name="Rectangle 3"/>
          <p:cNvSpPr/>
          <p:nvPr/>
        </p:nvSpPr>
        <p:spPr>
          <a:xfrm>
            <a:off x="6883400" y="2012434"/>
            <a:ext cx="3505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aramond" panose="02020404030301010803" pitchFamily="18" charset="0"/>
              </a:rPr>
              <a:t>M</a:t>
            </a:r>
            <a:r>
              <a:rPr lang="en-US" sz="2400" dirty="0" smtClean="0">
                <a:solidFill>
                  <a:schemeClr val="tx1"/>
                </a:solidFill>
                <a:latin typeface="Garamond" panose="02020404030301010803" pitchFamily="18" charset="0"/>
              </a:rPr>
              <a:t>arket </a:t>
            </a:r>
            <a:r>
              <a:rPr lang="en-US" sz="2400" dirty="0">
                <a:solidFill>
                  <a:schemeClr val="tx1"/>
                </a:solidFill>
                <a:latin typeface="Garamond" panose="02020404030301010803" pitchFamily="18" charset="0"/>
              </a:rPr>
              <a:t>segmentation</a:t>
            </a:r>
          </a:p>
          <a:p>
            <a:pPr algn="ctr"/>
            <a:r>
              <a:rPr lang="en-US" sz="2400" dirty="0" smtClean="0">
                <a:solidFill>
                  <a:schemeClr val="tx1"/>
                </a:solidFill>
                <a:latin typeface="Garamond" panose="02020404030301010803" pitchFamily="18" charset="0"/>
              </a:rPr>
              <a:t>(Heterogeneous </a:t>
            </a:r>
            <a:r>
              <a:rPr lang="en-US" sz="2400" dirty="0">
                <a:solidFill>
                  <a:schemeClr val="tx1"/>
                </a:solidFill>
                <a:latin typeface="Garamond" panose="02020404030301010803" pitchFamily="18" charset="0"/>
              </a:rPr>
              <a:t>market)</a:t>
            </a:r>
          </a:p>
        </p:txBody>
      </p:sp>
      <p:sp>
        <p:nvSpPr>
          <p:cNvPr id="5" name="Rectangle 4"/>
          <p:cNvSpPr/>
          <p:nvPr/>
        </p:nvSpPr>
        <p:spPr>
          <a:xfrm>
            <a:off x="1905000" y="2025134"/>
            <a:ext cx="3505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aramond" panose="02020404030301010803" pitchFamily="18" charset="0"/>
              </a:rPr>
              <a:t>M</a:t>
            </a:r>
            <a:r>
              <a:rPr lang="en-US" sz="2400" dirty="0" smtClean="0">
                <a:solidFill>
                  <a:schemeClr val="tx1"/>
                </a:solidFill>
                <a:latin typeface="Garamond" panose="02020404030301010803" pitchFamily="18" charset="0"/>
              </a:rPr>
              <a:t>arket </a:t>
            </a:r>
            <a:r>
              <a:rPr lang="en-US" sz="2400" dirty="0">
                <a:solidFill>
                  <a:schemeClr val="tx1"/>
                </a:solidFill>
                <a:latin typeface="Garamond" panose="02020404030301010803" pitchFamily="18" charset="0"/>
              </a:rPr>
              <a:t>aggregation</a:t>
            </a:r>
          </a:p>
          <a:p>
            <a:pPr algn="ctr"/>
            <a:r>
              <a:rPr lang="en-US" sz="2400" dirty="0" smtClean="0">
                <a:solidFill>
                  <a:schemeClr val="tx1"/>
                </a:solidFill>
                <a:latin typeface="Garamond" panose="02020404030301010803" pitchFamily="18" charset="0"/>
              </a:rPr>
              <a:t>(Homogenous </a:t>
            </a:r>
            <a:r>
              <a:rPr lang="en-US" sz="2400" dirty="0">
                <a:solidFill>
                  <a:schemeClr val="tx1"/>
                </a:solidFill>
                <a:latin typeface="Garamond" panose="02020404030301010803" pitchFamily="18" charset="0"/>
              </a:rPr>
              <a:t>market)</a:t>
            </a:r>
          </a:p>
        </p:txBody>
      </p:sp>
      <p:cxnSp>
        <p:nvCxnSpPr>
          <p:cNvPr id="7" name="Straight Arrow Connector 6"/>
          <p:cNvCxnSpPr>
            <a:stCxn id="4" idx="1"/>
          </p:cNvCxnSpPr>
          <p:nvPr/>
        </p:nvCxnSpPr>
        <p:spPr>
          <a:xfrm flipH="1" flipV="1">
            <a:off x="5384800" y="2520434"/>
            <a:ext cx="1498600" cy="25400"/>
          </a:xfrm>
          <a:prstGeom prst="straightConnector1">
            <a:avLst/>
          </a:prstGeom>
          <a:ln w="3492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53889" y="3260468"/>
            <a:ext cx="1680204" cy="461665"/>
          </a:xfrm>
          <a:prstGeom prst="rect">
            <a:avLst/>
          </a:prstGeom>
          <a:noFill/>
        </p:spPr>
        <p:txBody>
          <a:bodyPr wrap="none" rtlCol="0">
            <a:spAutoFit/>
          </a:bodyPr>
          <a:lstStyle/>
          <a:p>
            <a:pPr algn="ctr"/>
            <a:r>
              <a:rPr lang="en-US" sz="2400" dirty="0" smtClean="0">
                <a:latin typeface="Garamond" panose="02020404030301010803" pitchFamily="18" charset="0"/>
              </a:rPr>
              <a:t>Lower </a:t>
            </a:r>
            <a:r>
              <a:rPr lang="en-US" sz="2400" b="1" dirty="0">
                <a:solidFill>
                  <a:srgbClr val="FF0000"/>
                </a:solidFill>
                <a:latin typeface="Garamond" panose="02020404030301010803" pitchFamily="18" charset="0"/>
              </a:rPr>
              <a:t>costs</a:t>
            </a:r>
          </a:p>
        </p:txBody>
      </p:sp>
      <p:sp>
        <p:nvSpPr>
          <p:cNvPr id="8" name="TextBox 7"/>
          <p:cNvSpPr txBox="1"/>
          <p:nvPr/>
        </p:nvSpPr>
        <p:spPr>
          <a:xfrm>
            <a:off x="7598758" y="3272136"/>
            <a:ext cx="2106218" cy="461665"/>
          </a:xfrm>
          <a:prstGeom prst="rect">
            <a:avLst/>
          </a:prstGeom>
          <a:noFill/>
        </p:spPr>
        <p:txBody>
          <a:bodyPr wrap="none" rtlCol="0">
            <a:spAutoFit/>
          </a:bodyPr>
          <a:lstStyle/>
          <a:p>
            <a:pPr algn="ctr"/>
            <a:r>
              <a:rPr lang="en-US" sz="2400" dirty="0">
                <a:latin typeface="Garamond" panose="02020404030301010803" pitchFamily="18" charset="0"/>
              </a:rPr>
              <a:t>H</a:t>
            </a:r>
            <a:r>
              <a:rPr lang="en-US" sz="2400" dirty="0" smtClean="0">
                <a:latin typeface="Garamond" panose="02020404030301010803" pitchFamily="18" charset="0"/>
              </a:rPr>
              <a:t>igher </a:t>
            </a:r>
            <a:r>
              <a:rPr lang="en-US" sz="2400" b="1" dirty="0">
                <a:solidFill>
                  <a:srgbClr val="92D050"/>
                </a:solidFill>
                <a:latin typeface="Garamond" panose="02020404030301010803" pitchFamily="18" charset="0"/>
              </a:rPr>
              <a:t>revenue</a:t>
            </a:r>
          </a:p>
        </p:txBody>
      </p:sp>
      <p:sp>
        <p:nvSpPr>
          <p:cNvPr id="9" name="Rectangle 8"/>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51936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5839" t="14631" r="39354" b="30239"/>
          <a:stretch/>
        </p:blipFill>
        <p:spPr>
          <a:xfrm>
            <a:off x="2018921" y="704230"/>
            <a:ext cx="8194311" cy="5461179"/>
          </a:xfrm>
          <a:prstGeom prst="rect">
            <a:avLst/>
          </a:prstGeom>
        </p:spPr>
      </p:pic>
      <p:sp>
        <p:nvSpPr>
          <p:cNvPr id="7" name="Rectangle 6"/>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918913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38"/>
            <a:ext cx="10738479" cy="2852737"/>
          </a:xfrm>
        </p:spPr>
        <p:txBody>
          <a:bodyPr>
            <a:normAutofit/>
          </a:bodyPr>
          <a:lstStyle/>
          <a:p>
            <a:r>
              <a:rPr lang="en-US" sz="5400" dirty="0" smtClean="0"/>
              <a:t>Applications of </a:t>
            </a:r>
            <a:r>
              <a:rPr lang="en-US" sz="5400" dirty="0" smtClean="0"/>
              <a:t>Clustering </a:t>
            </a:r>
            <a:r>
              <a:rPr lang="en-US" sz="5400" dirty="0" smtClean="0"/>
              <a:t>Analysis</a:t>
            </a:r>
            <a:br>
              <a:rPr lang="en-US" sz="5400" dirty="0" smtClean="0"/>
            </a:br>
            <a:r>
              <a:rPr lang="en-US" sz="5400" dirty="0" smtClean="0"/>
              <a:t>Surge Pricing (UBER)</a:t>
            </a:r>
            <a:endParaRPr lang="en-US" sz="5400" dirty="0"/>
          </a:p>
        </p:txBody>
      </p:sp>
      <p:sp>
        <p:nvSpPr>
          <p:cNvPr id="3" name="Text Placeholder 2"/>
          <p:cNvSpPr>
            <a:spLocks noGrp="1"/>
          </p:cNvSpPr>
          <p:nvPr>
            <p:ph type="body" idx="1"/>
          </p:nvPr>
        </p:nvSpPr>
        <p:spPr/>
        <p:txBody>
          <a:bodyPr/>
          <a:lstStyle/>
          <a:p>
            <a:endParaRPr lang="en-US" dirty="0"/>
          </a:p>
          <a:p>
            <a:r>
              <a:rPr lang="en-US" dirty="0" smtClean="0"/>
              <a:t>Not required for exam or exercise</a:t>
            </a:r>
            <a:endParaRPr lang="en-US" dirty="0"/>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123887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8" y="2277669"/>
            <a:ext cx="11564964" cy="3258005"/>
          </a:xfrm>
          <a:prstGeom prst="rect">
            <a:avLst/>
          </a:prstGeom>
        </p:spPr>
      </p:pic>
      <p:sp>
        <p:nvSpPr>
          <p:cNvPr id="5" name="Rectangle 4"/>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
        <p:nvSpPr>
          <p:cNvPr id="6" name="Title 5"/>
          <p:cNvSpPr>
            <a:spLocks noGrp="1"/>
          </p:cNvSpPr>
          <p:nvPr>
            <p:ph type="title"/>
          </p:nvPr>
        </p:nvSpPr>
        <p:spPr/>
        <p:txBody>
          <a:bodyPr/>
          <a:lstStyle/>
          <a:p>
            <a:r>
              <a:rPr lang="en-US" dirty="0" smtClean="0"/>
              <a:t>Surge Areas - How do surge prices vary by location?</a:t>
            </a:r>
            <a:endParaRPr lang="en-US" dirty="0"/>
          </a:p>
        </p:txBody>
      </p:sp>
      <p:sp>
        <p:nvSpPr>
          <p:cNvPr id="8" name="TextBox 7"/>
          <p:cNvSpPr txBox="1"/>
          <p:nvPr/>
        </p:nvSpPr>
        <p:spPr>
          <a:xfrm>
            <a:off x="7042245" y="6005015"/>
            <a:ext cx="4694830" cy="369332"/>
          </a:xfrm>
          <a:prstGeom prst="rect">
            <a:avLst/>
          </a:prstGeom>
          <a:noFill/>
        </p:spPr>
        <p:txBody>
          <a:bodyPr wrap="square" rtlCol="0">
            <a:spAutoFit/>
          </a:bodyPr>
          <a:lstStyle/>
          <a:p>
            <a:r>
              <a:rPr lang="en-US" dirty="0" smtClean="0"/>
              <a:t>Source: Chen, </a:t>
            </a:r>
            <a:r>
              <a:rPr lang="en-US" dirty="0" err="1" smtClean="0"/>
              <a:t>Mislove</a:t>
            </a:r>
            <a:r>
              <a:rPr lang="en-US" dirty="0" smtClean="0"/>
              <a:t>, and Wilson (2015) </a:t>
            </a:r>
            <a:endParaRPr lang="en-US" dirty="0"/>
          </a:p>
        </p:txBody>
      </p:sp>
    </p:spTree>
    <p:extLst>
      <p:ext uri="{BB962C8B-B14F-4D97-AF65-F5344CB8AC3E}">
        <p14:creationId xmlns:p14="http://schemas.microsoft.com/office/powerpoint/2010/main" val="824563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Density Based Spatial Clustering</a:t>
            </a:r>
            <a:endParaRPr lang="en-US" dirty="0"/>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b="77493"/>
          <a:stretch/>
        </p:blipFill>
        <p:spPr>
          <a:xfrm>
            <a:off x="530037" y="3055392"/>
            <a:ext cx="5297845" cy="1799247"/>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370" y="2136525"/>
            <a:ext cx="6144482" cy="4248743"/>
          </a:xfrm>
          <a:prstGeom prst="rect">
            <a:avLst/>
          </a:prstGeom>
        </p:spPr>
      </p:pic>
      <p:sp>
        <p:nvSpPr>
          <p:cNvPr id="5" name="Rectangle 4"/>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521272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HDBSCAN in Python</a:t>
            </a:r>
            <a:endParaRPr lang="en-US" dirty="0"/>
          </a:p>
        </p:txBody>
      </p:sp>
      <p:sp>
        <p:nvSpPr>
          <p:cNvPr id="3" name="Rectangle 2"/>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5509"/>
            <a:ext cx="9752284" cy="5063184"/>
          </a:xfrm>
          <a:prstGeom prst="rect">
            <a:avLst/>
          </a:prstGeom>
        </p:spPr>
      </p:pic>
    </p:spTree>
    <p:extLst>
      <p:ext uri="{BB962C8B-B14F-4D97-AF65-F5344CB8AC3E}">
        <p14:creationId xmlns:p14="http://schemas.microsoft.com/office/powerpoint/2010/main" val="958961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Surge Areas - How do surge prices vary by </a:t>
            </a:r>
            <a:r>
              <a:rPr lang="en-US" dirty="0" smtClean="0"/>
              <a:t>time?</a:t>
            </a:r>
            <a:endParaRPr lang="en-US" dirty="0"/>
          </a:p>
        </p:txBody>
      </p:sp>
      <p:sp>
        <p:nvSpPr>
          <p:cNvPr id="3" name="Rectangle 2"/>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126" y="2448402"/>
            <a:ext cx="5696745" cy="3353268"/>
          </a:xfrm>
          <a:prstGeom prst="rect">
            <a:avLst/>
          </a:prstGeom>
        </p:spPr>
      </p:pic>
      <p:sp>
        <p:nvSpPr>
          <p:cNvPr id="5" name="TextBox 4"/>
          <p:cNvSpPr txBox="1"/>
          <p:nvPr/>
        </p:nvSpPr>
        <p:spPr>
          <a:xfrm>
            <a:off x="7042245" y="6005015"/>
            <a:ext cx="4694830" cy="369332"/>
          </a:xfrm>
          <a:prstGeom prst="rect">
            <a:avLst/>
          </a:prstGeom>
          <a:noFill/>
        </p:spPr>
        <p:txBody>
          <a:bodyPr wrap="square" rtlCol="0">
            <a:spAutoFit/>
          </a:bodyPr>
          <a:lstStyle/>
          <a:p>
            <a:r>
              <a:rPr lang="en-US" dirty="0" smtClean="0"/>
              <a:t>Source: Chen, </a:t>
            </a:r>
            <a:r>
              <a:rPr lang="en-US" dirty="0" err="1" smtClean="0"/>
              <a:t>Mislove</a:t>
            </a:r>
            <a:r>
              <a:rPr lang="en-US" dirty="0" smtClean="0"/>
              <a:t>, and Wilson (2015) </a:t>
            </a:r>
            <a:endParaRPr lang="en-US" dirty="0"/>
          </a:p>
        </p:txBody>
      </p:sp>
    </p:spTree>
    <p:extLst>
      <p:ext uri="{BB962C8B-B14F-4D97-AF65-F5344CB8AC3E}">
        <p14:creationId xmlns:p14="http://schemas.microsoft.com/office/powerpoint/2010/main" val="250166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egmentation assumptions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arenR"/>
            </a:pPr>
            <a:r>
              <a:rPr lang="en-US" dirty="0"/>
              <a:t>I</a:t>
            </a:r>
            <a:r>
              <a:rPr lang="en-US" dirty="0" smtClean="0"/>
              <a:t>t is possible to identify and isolate groups of individuals (segments) within the total market  who demand different kinds of product characteristics and/or react differently to the marketing mix (product, price, place, promotion).</a:t>
            </a:r>
          </a:p>
          <a:p>
            <a:pPr marL="514350" indent="-514350">
              <a:buAutoNum type="arabicParenR"/>
            </a:pPr>
            <a:endParaRPr lang="en-US" dirty="0" smtClean="0"/>
          </a:p>
          <a:p>
            <a:pPr marL="514350" indent="-514350">
              <a:buAutoNum type="arabicParenR"/>
            </a:pPr>
            <a:r>
              <a:rPr lang="en-US" dirty="0" smtClean="0"/>
              <a:t>The marketer is willing to select “target segments” whose needs s/he can best fulfill, and concentrate efforts on reaching and persuading primarily this portion of the total market.</a:t>
            </a:r>
          </a:p>
          <a:p>
            <a:pPr marL="514350" indent="-514350">
              <a:buAutoNum type="arabicParenR"/>
            </a:pPr>
            <a:endParaRPr lang="en-US" dirty="0" smtClean="0"/>
          </a:p>
          <a:p>
            <a:pPr marL="514350" indent="-514350">
              <a:buAutoNum type="arabicParenR"/>
            </a:pPr>
            <a:r>
              <a:rPr lang="en-US" dirty="0"/>
              <a:t>I</a:t>
            </a:r>
            <a:r>
              <a:rPr lang="en-US" dirty="0" smtClean="0"/>
              <a:t>f more than one target segment is desirable, the marketer is willing to design different marketing strategies and tactics for each segment</a:t>
            </a:r>
          </a:p>
          <a:p>
            <a:endParaRPr lang="en-US" dirty="0"/>
          </a:p>
          <a:p>
            <a:endParaRPr lang="en-US" dirty="0" smtClean="0"/>
          </a:p>
          <a:p>
            <a:endParaRPr lang="en-US" dirty="0"/>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2304450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egmentation criteria</a:t>
            </a:r>
            <a:endParaRPr lang="en-US" dirty="0"/>
          </a:p>
        </p:txBody>
      </p:sp>
      <p:sp>
        <p:nvSpPr>
          <p:cNvPr id="3" name="Content Placeholder 2"/>
          <p:cNvSpPr>
            <a:spLocks noGrp="1"/>
          </p:cNvSpPr>
          <p:nvPr>
            <p:ph idx="1"/>
          </p:nvPr>
        </p:nvSpPr>
        <p:spPr/>
        <p:txBody>
          <a:bodyPr/>
          <a:lstStyle/>
          <a:p>
            <a:r>
              <a:rPr lang="en-US" dirty="0"/>
              <a:t>S</a:t>
            </a:r>
            <a:r>
              <a:rPr lang="en-US" dirty="0" smtClean="0"/>
              <a:t>egments should:</a:t>
            </a:r>
          </a:p>
          <a:p>
            <a:pPr lvl="1"/>
            <a:r>
              <a:rPr lang="en-US" dirty="0" smtClean="0"/>
              <a:t>be </a:t>
            </a:r>
            <a:r>
              <a:rPr lang="en-US" dirty="0"/>
              <a:t>internally </a:t>
            </a:r>
            <a:r>
              <a:rPr lang="en-US" dirty="0" smtClean="0"/>
              <a:t>homogenous and distinctive in a strategically meaningful way</a:t>
            </a:r>
          </a:p>
          <a:p>
            <a:pPr lvl="1"/>
            <a:r>
              <a:rPr lang="en-US" dirty="0" smtClean="0"/>
              <a:t>be operational: measurable and accessible</a:t>
            </a:r>
          </a:p>
          <a:p>
            <a:pPr lvl="1"/>
            <a:r>
              <a:rPr lang="en-US" dirty="0" smtClean="0"/>
              <a:t>have effective demand</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062264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clustering process</a:t>
            </a:r>
            <a:endParaRPr lang="en-US" dirty="0"/>
          </a:p>
        </p:txBody>
      </p:sp>
      <p:sp>
        <p:nvSpPr>
          <p:cNvPr id="3" name="Content Placeholder 2"/>
          <p:cNvSpPr>
            <a:spLocks noGrp="1"/>
          </p:cNvSpPr>
          <p:nvPr>
            <p:ph idx="1"/>
          </p:nvPr>
        </p:nvSpPr>
        <p:spPr>
          <a:xfrm>
            <a:off x="1126581" y="1815897"/>
            <a:ext cx="10515600" cy="4351338"/>
          </a:xfrm>
        </p:spPr>
        <p:txBody>
          <a:bodyPr/>
          <a:lstStyle/>
          <a:p>
            <a:pPr marL="514350" indent="-514350">
              <a:buFont typeface="+mj-lt"/>
              <a:buAutoNum type="arabicPeriod"/>
            </a:pPr>
            <a:r>
              <a:rPr lang="en-US" dirty="0" smtClean="0"/>
              <a:t>Select variables on which to cluster</a:t>
            </a:r>
          </a:p>
          <a:p>
            <a:pPr marL="514350" indent="-514350">
              <a:buFont typeface="+mj-lt"/>
              <a:buAutoNum type="arabicPeriod"/>
            </a:pPr>
            <a:r>
              <a:rPr lang="en-US" dirty="0" smtClean="0"/>
              <a:t>Select a clustering method</a:t>
            </a:r>
          </a:p>
          <a:p>
            <a:pPr marL="514350" indent="-514350">
              <a:buFont typeface="+mj-lt"/>
              <a:buAutoNum type="arabicPeriod"/>
            </a:pPr>
            <a:r>
              <a:rPr lang="en-US" dirty="0" smtClean="0"/>
              <a:t>Determine the number of clusters</a:t>
            </a:r>
          </a:p>
          <a:p>
            <a:pPr marL="514350" indent="-514350">
              <a:buFont typeface="+mj-lt"/>
              <a:buAutoNum type="arabicPeriod"/>
            </a:pPr>
            <a:r>
              <a:rPr lang="en-US" dirty="0" smtClean="0"/>
              <a:t>Conduct the cluster analysis and interpret the results</a:t>
            </a:r>
            <a:endParaRPr lang="en-US" dirty="0"/>
          </a:p>
        </p:txBody>
      </p:sp>
      <p:sp>
        <p:nvSpPr>
          <p:cNvPr id="4" name="Curved Down Arrow 3"/>
          <p:cNvSpPr/>
          <p:nvPr/>
        </p:nvSpPr>
        <p:spPr>
          <a:xfrm rot="16200000">
            <a:off x="-105889" y="2564332"/>
            <a:ext cx="1657849" cy="459445"/>
          </a:xfrm>
          <a:prstGeom prst="curvedDownArrow">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3998330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82425" y="1391592"/>
            <a:ext cx="5609575" cy="3312160"/>
          </a:xfrm>
          <a:prstGeom prst="rect">
            <a:avLst/>
          </a:prstGeom>
        </p:spPr>
      </p:pic>
      <p:sp>
        <p:nvSpPr>
          <p:cNvPr id="2" name="Title 1"/>
          <p:cNvSpPr>
            <a:spLocks noGrp="1"/>
          </p:cNvSpPr>
          <p:nvPr>
            <p:ph type="title"/>
          </p:nvPr>
        </p:nvSpPr>
        <p:spPr/>
        <p:txBody>
          <a:bodyPr/>
          <a:lstStyle/>
          <a:p>
            <a:r>
              <a:rPr lang="en-US" dirty="0" smtClean="0"/>
              <a:t>Selecting variables on which to cluster</a:t>
            </a:r>
            <a:endParaRPr lang="en-US" dirty="0"/>
          </a:p>
        </p:txBody>
      </p:sp>
      <p:sp>
        <p:nvSpPr>
          <p:cNvPr id="3" name="Content Placeholder 2"/>
          <p:cNvSpPr>
            <a:spLocks noGrp="1"/>
          </p:cNvSpPr>
          <p:nvPr>
            <p:ph idx="1"/>
          </p:nvPr>
        </p:nvSpPr>
        <p:spPr/>
        <p:txBody>
          <a:bodyPr/>
          <a:lstStyle/>
          <a:p>
            <a:r>
              <a:rPr lang="en-US" dirty="0" smtClean="0"/>
              <a:t>Benefits sought</a:t>
            </a:r>
          </a:p>
          <a:p>
            <a:r>
              <a:rPr lang="en-US" dirty="0" smtClean="0"/>
              <a:t>Psychographics</a:t>
            </a:r>
          </a:p>
          <a:p>
            <a:r>
              <a:rPr lang="en-US" dirty="0" smtClean="0"/>
              <a:t>Demographics</a:t>
            </a:r>
          </a:p>
          <a:p>
            <a:r>
              <a:rPr lang="en-US" dirty="0" smtClean="0"/>
              <a:t>Geo-demographics</a:t>
            </a:r>
          </a:p>
          <a:p>
            <a:r>
              <a:rPr lang="en-US" dirty="0" smtClean="0"/>
              <a:t>Behavior (e.g., RFM)</a:t>
            </a:r>
          </a:p>
          <a:p>
            <a:r>
              <a:rPr lang="en-US" dirty="0" smtClean="0"/>
              <a:t>Competitive measures (e.g., share of wallet)</a:t>
            </a:r>
          </a:p>
          <a:p>
            <a:r>
              <a:rPr lang="en-US" dirty="0" smtClean="0"/>
              <a:t>Customer value (e.g., CLV)</a:t>
            </a:r>
            <a:endParaRPr lang="en-US" dirty="0"/>
          </a:p>
        </p:txBody>
      </p:sp>
      <p:sp>
        <p:nvSpPr>
          <p:cNvPr id="5" name="Rectangle 4"/>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998028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a clustering method</a:t>
            </a:r>
            <a:endParaRPr lang="en-US" dirty="0"/>
          </a:p>
        </p:txBody>
      </p:sp>
      <p:sp>
        <p:nvSpPr>
          <p:cNvPr id="4" name="Rectangle 3"/>
          <p:cNvSpPr/>
          <p:nvPr/>
        </p:nvSpPr>
        <p:spPr>
          <a:xfrm>
            <a:off x="2453267" y="2062973"/>
            <a:ext cx="2720897" cy="9367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Garamond" panose="02020404030301010803" pitchFamily="18" charset="0"/>
              </a:rPr>
              <a:t>Hierarchical clustering</a:t>
            </a:r>
            <a:endParaRPr lang="en-US" sz="2200" dirty="0">
              <a:solidFill>
                <a:schemeClr val="tx1"/>
              </a:solidFill>
              <a:latin typeface="Garamond" panose="02020404030301010803" pitchFamily="18" charset="0"/>
            </a:endParaRPr>
          </a:p>
        </p:txBody>
      </p:sp>
      <p:sp>
        <p:nvSpPr>
          <p:cNvPr id="6" name="Rectangle 5"/>
          <p:cNvSpPr/>
          <p:nvPr/>
        </p:nvSpPr>
        <p:spPr>
          <a:xfrm>
            <a:off x="2453267" y="4464779"/>
            <a:ext cx="2720897" cy="9367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Garamond" panose="02020404030301010803" pitchFamily="18" charset="0"/>
              </a:rPr>
              <a:t>Nonhierarchical clustering</a:t>
            </a:r>
            <a:endParaRPr lang="en-US" sz="2200" dirty="0">
              <a:solidFill>
                <a:schemeClr val="tx1"/>
              </a:solidFill>
              <a:latin typeface="Garamond" panose="02020404030301010803" pitchFamily="18" charset="0"/>
            </a:endParaRPr>
          </a:p>
        </p:txBody>
      </p:sp>
      <p:sp>
        <p:nvSpPr>
          <p:cNvPr id="7" name="Rectangle 6"/>
          <p:cNvSpPr/>
          <p:nvPr/>
        </p:nvSpPr>
        <p:spPr>
          <a:xfrm>
            <a:off x="7006681" y="1721352"/>
            <a:ext cx="2720897" cy="5612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Garamond" panose="02020404030301010803" pitchFamily="18" charset="0"/>
              </a:rPr>
              <a:t>Agglomerative method</a:t>
            </a:r>
            <a:endParaRPr lang="en-US" sz="2200" dirty="0">
              <a:solidFill>
                <a:schemeClr val="tx1"/>
              </a:solidFill>
              <a:latin typeface="Garamond" panose="02020404030301010803" pitchFamily="18" charset="0"/>
            </a:endParaRPr>
          </a:p>
        </p:txBody>
      </p:sp>
      <p:sp>
        <p:nvSpPr>
          <p:cNvPr id="8" name="Rectangle 7"/>
          <p:cNvSpPr/>
          <p:nvPr/>
        </p:nvSpPr>
        <p:spPr>
          <a:xfrm>
            <a:off x="7006680" y="2738550"/>
            <a:ext cx="2720897" cy="5612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Garamond" panose="02020404030301010803" pitchFamily="18" charset="0"/>
              </a:rPr>
              <a:t>Divisive method</a:t>
            </a:r>
            <a:endParaRPr lang="en-US" sz="2200" dirty="0">
              <a:solidFill>
                <a:schemeClr val="tx1"/>
              </a:solidFill>
              <a:latin typeface="Garamond" panose="02020404030301010803" pitchFamily="18" charset="0"/>
            </a:endParaRPr>
          </a:p>
        </p:txBody>
      </p:sp>
      <p:cxnSp>
        <p:nvCxnSpPr>
          <p:cNvPr id="10" name="Straight Connector 9"/>
          <p:cNvCxnSpPr>
            <a:stCxn id="4" idx="3"/>
          </p:cNvCxnSpPr>
          <p:nvPr/>
        </p:nvCxnSpPr>
        <p:spPr>
          <a:xfrm flipV="1">
            <a:off x="5174164" y="2520175"/>
            <a:ext cx="936702" cy="11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103432" y="1979336"/>
            <a:ext cx="7434" cy="524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073696" y="1979336"/>
            <a:ext cx="936702" cy="11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099715" y="2506235"/>
            <a:ext cx="7434" cy="524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069979" y="3019190"/>
            <a:ext cx="936702" cy="11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174164" y="4947643"/>
            <a:ext cx="936702" cy="11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103432" y="3938453"/>
            <a:ext cx="3717" cy="9924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095998" y="3927298"/>
            <a:ext cx="936702" cy="11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095998" y="4942067"/>
            <a:ext cx="936702" cy="11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095998" y="4945537"/>
            <a:ext cx="3717" cy="9924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110866" y="5923383"/>
            <a:ext cx="936702" cy="11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014118" y="3646797"/>
            <a:ext cx="2720897" cy="56127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Garamond" panose="02020404030301010803" pitchFamily="18" charset="0"/>
              </a:rPr>
              <a:t>K-means clustering</a:t>
            </a:r>
            <a:endParaRPr lang="en-US" sz="2200" dirty="0">
              <a:solidFill>
                <a:schemeClr val="tx1"/>
              </a:solidFill>
              <a:latin typeface="Garamond" panose="02020404030301010803" pitchFamily="18" charset="0"/>
            </a:endParaRPr>
          </a:p>
        </p:txBody>
      </p:sp>
      <p:sp>
        <p:nvSpPr>
          <p:cNvPr id="24" name="Rectangle 23"/>
          <p:cNvSpPr/>
          <p:nvPr/>
        </p:nvSpPr>
        <p:spPr>
          <a:xfrm>
            <a:off x="7014117" y="4637486"/>
            <a:ext cx="2720897" cy="5612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Garamond" panose="02020404030301010803" pitchFamily="18" charset="0"/>
              </a:rPr>
              <a:t>Probabilistic clustering</a:t>
            </a:r>
            <a:endParaRPr lang="en-US" sz="2200" dirty="0">
              <a:solidFill>
                <a:schemeClr val="tx1"/>
              </a:solidFill>
              <a:latin typeface="Garamond" panose="02020404030301010803" pitchFamily="18" charset="0"/>
            </a:endParaRPr>
          </a:p>
        </p:txBody>
      </p:sp>
      <p:sp>
        <p:nvSpPr>
          <p:cNvPr id="25" name="Rectangle 24"/>
          <p:cNvSpPr/>
          <p:nvPr/>
        </p:nvSpPr>
        <p:spPr>
          <a:xfrm>
            <a:off x="7014116" y="5641105"/>
            <a:ext cx="2720897" cy="5612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Garamond" panose="02020404030301010803" pitchFamily="18" charset="0"/>
              </a:rPr>
              <a:t>Self-organizing map</a:t>
            </a:r>
            <a:endParaRPr lang="en-US" sz="2200" dirty="0">
              <a:solidFill>
                <a:schemeClr val="tx1"/>
              </a:solidFill>
              <a:latin typeface="Garamond" panose="02020404030301010803" pitchFamily="18" charset="0"/>
            </a:endParaRPr>
          </a:p>
        </p:txBody>
      </p:sp>
      <p:cxnSp>
        <p:nvCxnSpPr>
          <p:cNvPr id="26" name="Straight Connector 25"/>
          <p:cNvCxnSpPr/>
          <p:nvPr/>
        </p:nvCxnSpPr>
        <p:spPr>
          <a:xfrm flipV="1">
            <a:off x="1531434" y="2520175"/>
            <a:ext cx="936702" cy="11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16565" y="4942411"/>
            <a:ext cx="936702" cy="11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531434" y="2531324"/>
            <a:ext cx="0" cy="24218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4115373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analyticsvidhya.com/blog/wp-content/uploads/2013/11/k-mea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7469" y="1825625"/>
            <a:ext cx="9607194" cy="48829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199" y="161189"/>
            <a:ext cx="10751049" cy="1997931"/>
          </a:xfrm>
        </p:spPr>
        <p:txBody>
          <a:bodyPr>
            <a:normAutofit/>
          </a:bodyPr>
          <a:lstStyle/>
          <a:p>
            <a:r>
              <a:rPr lang="en-US" sz="3600" dirty="0" smtClean="0"/>
              <a:t>The </a:t>
            </a:r>
            <a:r>
              <a:rPr lang="en-US" sz="3600" i="1" dirty="0" smtClean="0"/>
              <a:t>k</a:t>
            </a:r>
            <a:r>
              <a:rPr lang="en-US" sz="3600" dirty="0" smtClean="0"/>
              <a:t>-means algorithm: to minimize the within-cluster sum of distance of each point in the cluster to the K center </a:t>
            </a:r>
            <a:endParaRPr lang="en-US" sz="3600" dirty="0"/>
          </a:p>
        </p:txBody>
      </p:sp>
      <p:sp>
        <p:nvSpPr>
          <p:cNvPr id="4" name="Rectangle 3"/>
          <p:cNvSpPr/>
          <p:nvPr/>
        </p:nvSpPr>
        <p:spPr>
          <a:xfrm>
            <a:off x="4" y="0"/>
            <a:ext cx="319489" cy="6858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Tree>
    <p:extLst>
      <p:ext uri="{BB962C8B-B14F-4D97-AF65-F5344CB8AC3E}">
        <p14:creationId xmlns:p14="http://schemas.microsoft.com/office/powerpoint/2010/main" val="1213660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1708</TotalTime>
  <Words>1558</Words>
  <Application>Microsoft Office PowerPoint</Application>
  <PresentationFormat>Widescreen</PresentationFormat>
  <Paragraphs>206</Paragraphs>
  <Slides>35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Garamond</vt:lpstr>
      <vt:lpstr>Wingdings</vt:lpstr>
      <vt:lpstr>Office Theme</vt:lpstr>
      <vt:lpstr>Lecture 7 - Segmentation based on K-means clustering</vt:lpstr>
      <vt:lpstr>PowerPoint Presentation</vt:lpstr>
      <vt:lpstr>The dilemma</vt:lpstr>
      <vt:lpstr>Segmentation assumptions</vt:lpstr>
      <vt:lpstr>Segmentation criteria</vt:lpstr>
      <vt:lpstr>The clustering process</vt:lpstr>
      <vt:lpstr>Selecting variables on which to cluster</vt:lpstr>
      <vt:lpstr>Select a clustering method</vt:lpstr>
      <vt:lpstr>The k-means algorithm: to minimize the within-cluster sum of distance of each point in the cluster to the K center </vt:lpstr>
      <vt:lpstr>K-means (Expectation Maximization Method)</vt:lpstr>
      <vt:lpstr>Manhattan distance (city block)</vt:lpstr>
      <vt:lpstr>(Squared) Euclidean distance (as-the-crow-flies)</vt:lpstr>
      <vt:lpstr>K-Means Clustering Chicago Theater Data</vt:lpstr>
      <vt:lpstr>Segmentation analysis for Chicago theaters</vt:lpstr>
      <vt:lpstr>Segmentation analysis for Chicago theaters</vt:lpstr>
      <vt:lpstr>Determining the number of clusters</vt:lpstr>
      <vt:lpstr>Interpreting the results</vt:lpstr>
      <vt:lpstr>PowerPoint Presentation</vt:lpstr>
      <vt:lpstr>Profiling clusters</vt:lpstr>
      <vt:lpstr>K-Means Clustering Wine Offers</vt:lpstr>
      <vt:lpstr>Segmentation analysis for wine merchant</vt:lpstr>
      <vt:lpstr>PowerPoint Presentation</vt:lpstr>
      <vt:lpstr>Cosine similarity – definition </vt:lpstr>
      <vt:lpstr>Cosine similarity – properties </vt:lpstr>
      <vt:lpstr>K-means clustering with cosine distance</vt:lpstr>
      <vt:lpstr>Interpreting the 3-cluster solution</vt:lpstr>
      <vt:lpstr>Hierarchical Clustering Wine Offers</vt:lpstr>
      <vt:lpstr>PowerPoint Presentation</vt:lpstr>
      <vt:lpstr>Clustering Analysis in Python</vt:lpstr>
      <vt:lpstr>PowerPoint Presentation</vt:lpstr>
      <vt:lpstr>Applications of Clustering Analysis Surge Pricing (UBER)</vt:lpstr>
      <vt:lpstr>Surge Areas - How do surge prices vary by location?</vt:lpstr>
      <vt:lpstr>Hierarchical Density Based Spatial Clustering</vt:lpstr>
      <vt:lpstr>HDBSCAN in Python</vt:lpstr>
      <vt:lpstr>Surge Areas - How do surge prices vary by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based on K-means clustering</dc:title>
  <dc:creator>Bart de Langhe</dc:creator>
  <cp:lastModifiedBy>Windows User</cp:lastModifiedBy>
  <cp:revision>78</cp:revision>
  <dcterms:created xsi:type="dcterms:W3CDTF">2015-04-06T18:53:02Z</dcterms:created>
  <dcterms:modified xsi:type="dcterms:W3CDTF">2018-03-21T19:40:55Z</dcterms:modified>
</cp:coreProperties>
</file>