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67" r:id="rId5"/>
    <p:sldId id="295" r:id="rId6"/>
    <p:sldId id="296" r:id="rId7"/>
    <p:sldId id="281" r:id="rId8"/>
    <p:sldId id="284" r:id="rId9"/>
    <p:sldId id="297" r:id="rId10"/>
    <p:sldId id="285" r:id="rId11"/>
    <p:sldId id="292" r:id="rId12"/>
    <p:sldId id="293" r:id="rId13"/>
    <p:sldId id="291" r:id="rId14"/>
    <p:sldId id="283" r:id="rId15"/>
    <p:sldId id="294" r:id="rId16"/>
    <p:sldId id="287" r:id="rId17"/>
    <p:sldId id="278" r:id="rId18"/>
    <p:sldId id="290" r:id="rId19"/>
    <p:sldId id="258" r:id="rId20"/>
    <p:sldId id="266" r:id="rId21"/>
    <p:sldId id="289" r:id="rId22"/>
    <p:sldId id="261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252" autoAdjust="0"/>
  </p:normalViewPr>
  <p:slideViewPr>
    <p:cSldViewPr snapToGrid="0" snapToObjects="1">
      <p:cViewPr varScale="1">
        <p:scale>
          <a:sx n="119" d="100"/>
          <a:sy n="119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D0FFD-C897-4161-B484-0D34DA3DB38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90D0A-22F4-4DA7-8C2A-024130270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90D0A-22F4-4DA7-8C2A-024130270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90D0A-22F4-4DA7-8C2A-0241302703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0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2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6367-82EC-254C-A167-6B8F888C8B7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7DFC-5D88-0443-BE48-3F763CBA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2009/10/18/magazine/18Pandora-t.html?pagewanted=all&amp;_r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Lecture </a:t>
            </a:r>
            <a:r>
              <a:rPr lang="en-US" altLang="zh-CN" dirty="0" smtClean="0">
                <a:latin typeface="+mn-lt"/>
              </a:rPr>
              <a:t>8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- Recommender Systems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Yanwen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Wang</a:t>
            </a: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Sauder School of Business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British Columbia</a:t>
            </a: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March 2018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354" y="274638"/>
            <a:ext cx="9656729" cy="1143000"/>
          </a:xfrm>
        </p:spPr>
        <p:txBody>
          <a:bodyPr>
            <a:noAutofit/>
          </a:bodyPr>
          <a:lstStyle/>
          <a:p>
            <a:r>
              <a:rPr lang="en-US" sz="3600" dirty="0"/>
              <a:t>Euclidean and Manhattan Distance with NA values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is the Manhattan distance?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Impute estimated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values for missing dimension using average distance in observed dimensions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 ‘average’ distance where one computes the distance by using items they rated in common divided by the number of items in common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542985"/>
              </p:ext>
            </p:extLst>
          </p:nvPr>
        </p:nvGraphicFramePr>
        <p:xfrm>
          <a:off x="2600823" y="2551464"/>
          <a:ext cx="67444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4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Movie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Movie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Movie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Movie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Alice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Bernard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Cosine Distance measure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If I Have Very Sparse Data? Lots of Songs that I Have Never Listened to?</a:t>
            </a:r>
            <a:endParaRPr lang="en-US" sz="3200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" y="2237874"/>
            <a:ext cx="10035569" cy="3107710"/>
          </a:xfrm>
        </p:spPr>
      </p:pic>
      <p:sp>
        <p:nvSpPr>
          <p:cNvPr id="6" name="Rectangle 5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209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indicates the dot product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2400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indicates the length of the vector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sz="2400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</a:t>
                </a:r>
              </a:p>
              <a:p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400" dirty="0" smtClean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400" dirty="0" smtClean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sz="2400" dirty="0" smtClean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2400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It varies from -1 (180 degrees complete opposite) to (90 degrees orthogonal) to 1 (0 degrees complete the same)</a:t>
                </a:r>
                <a:endParaRPr lang="en-US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20919"/>
              </a:xfrm>
              <a:blipFill>
                <a:blip r:embed="rId2"/>
                <a:stretch>
                  <a:fillRect l="-722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3169143"/>
            <a:ext cx="9179296" cy="19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Cosine Similarity – Sensitive to Measure Scales (in case of survey response scaled </a:t>
            </a:r>
            <a:r>
              <a:rPr lang="en-US" sz="3200" dirty="0" smtClean="0"/>
              <a:t>up</a:t>
            </a:r>
            <a:r>
              <a:rPr lang="en-US" sz="3200" dirty="0" smtClean="0"/>
              <a:t> by 2?)</a:t>
            </a:r>
            <a:endParaRPr lang="en-US" sz="32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8413"/>
              </p:ext>
            </p:extLst>
          </p:nvPr>
        </p:nvGraphicFramePr>
        <p:xfrm>
          <a:off x="7198107" y="1898997"/>
          <a:ext cx="3889095" cy="388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79054" y="5827537"/>
            <a:ext cx="42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1	    2	      3	       4        5	  6	    7      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19835" y="6310432"/>
            <a:ext cx="2711783" cy="37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975792" y="3660958"/>
            <a:ext cx="2711783" cy="37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921849" y="2827829"/>
            <a:ext cx="330705" cy="31751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96262" y="3459383"/>
            <a:ext cx="330705" cy="317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4754239" y="3684566"/>
            <a:ext cx="42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1	    2	      3	       4        5	  6	    7        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3" idx="3"/>
          </p:cNvCxnSpPr>
          <p:nvPr/>
        </p:nvCxnSpPr>
        <p:spPr>
          <a:xfrm flipV="1">
            <a:off x="7198107" y="3098846"/>
            <a:ext cx="3772173" cy="26890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3"/>
          </p:cNvCxnSpPr>
          <p:nvPr/>
        </p:nvCxnSpPr>
        <p:spPr>
          <a:xfrm flipV="1">
            <a:off x="7198107" y="3730400"/>
            <a:ext cx="1546586" cy="2057449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Block Arc 27"/>
          <p:cNvSpPr/>
          <p:nvPr/>
        </p:nvSpPr>
        <p:spPr>
          <a:xfrm rot="3585667">
            <a:off x="7364896" y="5281050"/>
            <a:ext cx="500204" cy="333664"/>
          </a:xfrm>
          <a:prstGeom prst="blockArc">
            <a:avLst>
              <a:gd name="adj1" fmla="val 10800000"/>
              <a:gd name="adj2" fmla="val 18151779"/>
              <a:gd name="adj3" fmla="val 78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84791"/>
              </p:ext>
            </p:extLst>
          </p:nvPr>
        </p:nvGraphicFramePr>
        <p:xfrm>
          <a:off x="1209062" y="1898997"/>
          <a:ext cx="3889095" cy="388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090009" y="5827537"/>
            <a:ext cx="42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1	    2	      3	       4        5	  6	    7       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30790" y="6310432"/>
            <a:ext cx="2711783" cy="37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748791" y="3606683"/>
            <a:ext cx="2711783" cy="37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2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21801" y="3971051"/>
            <a:ext cx="330705" cy="31751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07776" y="4528096"/>
            <a:ext cx="330705" cy="317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237627" y="3705958"/>
            <a:ext cx="42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1	    2	      3	       4        5	  6	    7       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209062" y="4120360"/>
            <a:ext cx="2800207" cy="1667489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09062" y="4667759"/>
            <a:ext cx="566669" cy="1120089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Block Arc 37"/>
          <p:cNvSpPr/>
          <p:nvPr/>
        </p:nvSpPr>
        <p:spPr>
          <a:xfrm rot="3585667">
            <a:off x="1375851" y="5281050"/>
            <a:ext cx="500204" cy="333664"/>
          </a:xfrm>
          <a:prstGeom prst="blockArc">
            <a:avLst>
              <a:gd name="adj1" fmla="val 10800000"/>
              <a:gd name="adj2" fmla="val 18151779"/>
              <a:gd name="adj3" fmla="val 78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Pearson Correlation Distance measure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Correlation-Based Distance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720950"/>
              </p:ext>
            </p:extLst>
          </p:nvPr>
        </p:nvGraphicFramePr>
        <p:xfrm>
          <a:off x="1422402" y="2781807"/>
          <a:ext cx="8686800" cy="2745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6308">
                <a:tc>
                  <a:txBody>
                    <a:bodyPr/>
                    <a:lstStyle/>
                    <a:p>
                      <a:endParaRPr lang="en-US" sz="2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1</a:t>
                      </a:r>
                      <a:endParaRPr lang="en-US" sz="2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2</a:t>
                      </a:r>
                      <a:endParaRPr lang="en-US" sz="2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0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Alice</a:t>
                      </a:r>
                      <a:endParaRPr lang="en-US" sz="28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28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28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28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0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Bernard</a:t>
                      </a:r>
                      <a:endParaRPr lang="en-US" sz="28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8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28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28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28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28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308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Cindy</a:t>
                      </a:r>
                      <a:endParaRPr lang="en-US" sz="2800" dirty="0">
                        <a:solidFill>
                          <a:srgbClr val="00B05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2800" dirty="0">
                        <a:solidFill>
                          <a:srgbClr val="00B05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2800" dirty="0">
                        <a:solidFill>
                          <a:srgbClr val="00B05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2800" dirty="0">
                        <a:solidFill>
                          <a:srgbClr val="00B05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US" sz="2800" dirty="0">
                        <a:solidFill>
                          <a:srgbClr val="00B05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  <a:endParaRPr lang="en-US" sz="2800" dirty="0">
                        <a:solidFill>
                          <a:srgbClr val="00B05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2402" y="1827139"/>
            <a:ext cx="8411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Who is more similar, Alice-Bernard or Bernard-Cindy?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Metrics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Minkowski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distance metrics grow with number of dimensions and are unbounded.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Correlation and Cosine are bounded.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Cosine is usually used for sparse data with lots of zeros. The cosine ignores 0-0 matches. 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Cosine should only be used when there is a true and meaningful zero due to scale sensitivity. </a:t>
            </a: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Correlation is invariant to the absolute distances between sets of data.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Distance Measures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43" y="1600200"/>
            <a:ext cx="9121914" cy="4525963"/>
          </a:xfrm>
        </p:spPr>
      </p:pic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User-Based Filtering </a:t>
            </a:r>
            <a:r>
              <a:rPr lang="en-US" sz="3600" dirty="0" smtClean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 similarity of ratings for target customer to all other customers.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Sort customers based on similarity to target customer.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Choose a subset of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sz="24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nearest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neighbors.”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 predicted ratings using weighted averaging.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Recommend items with high predicted scores that have not been rated/purchased yet.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6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It’s all about similarity.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Similarity of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customers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one another.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Similarity of items to one another.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many ways to measure similarity, each with pros and cons. 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Similarity is also central to many other problems in analytics, data mining and machine learning.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 Clustering, classification, learning</a:t>
            </a:r>
          </a:p>
          <a:p>
            <a:pPr lvl="1"/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1600201"/>
            <a:ext cx="1058672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demands as user-base grows.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Typically 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data have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customers than items. 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Sparse data. Little overlap between any two customers. 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Alternative recommender algorithms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Optional Content (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ot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equired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 the Exam)</a:t>
            </a:r>
          </a:p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Reference Materials (Chapter 3 and 4 on Connect)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</a:t>
            </a:r>
            <a:r>
              <a:rPr lang="en-US" dirty="0" smtClean="0"/>
              <a:t>Filtering (Optional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47" y="1521070"/>
            <a:ext cx="10268373" cy="483909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 similarity matrix for all pairwise similarity between items.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 the normalized predicted score for customer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X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target unrated item Y as a weighted average of scores for all rated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items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weighted by similarity to target item.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Repeat for all unrated items.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Convert normalized scores to rating scale.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Recommend an item that has a high predicted score.     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Attribute-Based </a:t>
            </a:r>
            <a:r>
              <a:rPr lang="en-US" dirty="0" smtClean="0"/>
              <a:t>Classification (Optional Content)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78559" y="1612053"/>
            <a:ext cx="10105813" cy="441739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Experts paid to evaluate thousands of songs on dozens of attributes, such as genre, tempo, types of instruments, etc. 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Similarity matrix computed that captures pairwise similarity between all songs. 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Similar songs grouped together in channels or used as recommendations.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“Song Decoders”;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NYTimes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Magazine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October, 2009: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http://www.nytimes.com/2009/10/18/magazine/18Pandora-t.html?pagewanted=all&amp;_r=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0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altLang="zh-CN" dirty="0" smtClean="0"/>
              <a:t>–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User-based </a:t>
            </a:r>
            <a:r>
              <a:rPr lang="en-US" dirty="0" smtClean="0"/>
              <a:t>filtering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76" y="3217069"/>
            <a:ext cx="2976347" cy="1488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59" y="3522911"/>
            <a:ext cx="4248827" cy="1246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Similarity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854" y="1600201"/>
            <a:ext cx="10340546" cy="452596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Minkowski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Distance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Manhattan (“city block”) Distance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Euclidean Distance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Cosine Similarity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Correlation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Manhattan and </a:t>
            </a:r>
            <a:r>
              <a:rPr lang="en-US" b="0" dirty="0" err="1" smtClean="0"/>
              <a:t>euclidean</a:t>
            </a:r>
            <a:r>
              <a:rPr lang="en-US" b="0" dirty="0" smtClean="0"/>
              <a:t> Distance measure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Distance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Minkwoski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Manhattan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Euclidean</a:t>
                </a:r>
              </a:p>
              <a:p>
                <a:r>
                  <a:rPr lang="en-US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As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r increases, the dimension with more </a:t>
                </a:r>
                <a:r>
                  <a:rPr lang="en-US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difference carries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on more weight in the distance measure.</a:t>
                </a:r>
              </a:p>
              <a:p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Distance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96182"/>
              </p:ext>
            </p:extLst>
          </p:nvPr>
        </p:nvGraphicFramePr>
        <p:xfrm>
          <a:off x="6220013" y="1938872"/>
          <a:ext cx="3889095" cy="388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00960" y="5867412"/>
            <a:ext cx="42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1	    2	      3	       4        5	  6	    7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1741" y="6350307"/>
            <a:ext cx="2711783" cy="37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997698" y="3700833"/>
            <a:ext cx="2711783" cy="37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832752" y="4010926"/>
            <a:ext cx="330705" cy="31751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18727" y="4567971"/>
            <a:ext cx="330705" cy="317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773324" y="3592695"/>
            <a:ext cx="42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1	    2	      3	       4        5	  6	    7       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742886" y="4101846"/>
            <a:ext cx="0" cy="653919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42887" y="4172859"/>
            <a:ext cx="2323133" cy="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6081693" y="4245637"/>
            <a:ext cx="558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+1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14746" y="3567823"/>
            <a:ext cx="558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+4</a:t>
            </a:r>
            <a:endParaRPr lang="en-US" sz="2400" b="1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32696"/>
              </p:ext>
            </p:extLst>
          </p:nvPr>
        </p:nvGraphicFramePr>
        <p:xfrm>
          <a:off x="1853650" y="3762800"/>
          <a:ext cx="2214287" cy="2064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952500" imgH="889000" progId="Equation.3">
                  <p:embed/>
                </p:oleObj>
              </mc:Choice>
              <mc:Fallback>
                <p:oleObj name="Equation" r:id="rId3" imgW="9525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3650" y="3762800"/>
                        <a:ext cx="2214287" cy="2064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820738"/>
              </p:ext>
            </p:extLst>
          </p:nvPr>
        </p:nvGraphicFramePr>
        <p:xfrm>
          <a:off x="1342128" y="1859445"/>
          <a:ext cx="396102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1</a:t>
                      </a:r>
                      <a:endParaRPr lang="en-US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2</a:t>
                      </a:r>
                      <a:endParaRPr lang="en-US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Alice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Bernard</a:t>
                      </a:r>
                      <a:endParaRPr lang="en-US" sz="20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20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20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62446"/>
              </p:ext>
            </p:extLst>
          </p:nvPr>
        </p:nvGraphicFramePr>
        <p:xfrm>
          <a:off x="1868083" y="3784771"/>
          <a:ext cx="2449684" cy="1999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1181100" imgH="965200" progId="Equation.3">
                  <p:embed/>
                </p:oleObj>
              </mc:Choice>
              <mc:Fallback>
                <p:oleObj name="Equation" r:id="rId3" imgW="1181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8083" y="3784771"/>
                        <a:ext cx="2449684" cy="1999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9796"/>
              </p:ext>
            </p:extLst>
          </p:nvPr>
        </p:nvGraphicFramePr>
        <p:xfrm>
          <a:off x="6220013" y="1938872"/>
          <a:ext cx="3889095" cy="388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00960" y="5867412"/>
            <a:ext cx="42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1	    2	      3	       4        5	  6	    7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1741" y="6350307"/>
            <a:ext cx="2711783" cy="37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997698" y="3700833"/>
            <a:ext cx="2711783" cy="37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832752" y="4010926"/>
            <a:ext cx="330705" cy="31751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18727" y="4567971"/>
            <a:ext cx="330705" cy="317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3773324" y="3592695"/>
            <a:ext cx="42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	  1	    2	      3	       4        5	  6	    7       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742887" y="4172860"/>
            <a:ext cx="2323133" cy="58290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927161"/>
              </p:ext>
            </p:extLst>
          </p:nvPr>
        </p:nvGraphicFramePr>
        <p:xfrm>
          <a:off x="1342128" y="1859445"/>
          <a:ext cx="396102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1</a:t>
                      </a:r>
                      <a:endParaRPr lang="en-US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Movie 2</a:t>
                      </a:r>
                      <a:endParaRPr lang="en-US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Alice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Bernard</a:t>
                      </a:r>
                      <a:endParaRPr lang="en-US" sz="20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20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2000" dirty="0">
                        <a:solidFill>
                          <a:srgbClr val="0000FF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Euclidean and Manhattan Distance with NA </a:t>
            </a:r>
            <a:r>
              <a:rPr lang="en-US" sz="3600" dirty="0" smtClean="0"/>
              <a:t>values? Replace by Zero?</a:t>
            </a:r>
            <a:endParaRPr lang="en-US" sz="3600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9" y="2570869"/>
            <a:ext cx="10187093" cy="2463018"/>
          </a:xfrm>
        </p:spPr>
      </p:pic>
      <p:sp>
        <p:nvSpPr>
          <p:cNvPr id="4" name="Rectangle 3"/>
          <p:cNvSpPr/>
          <p:nvPr/>
        </p:nvSpPr>
        <p:spPr>
          <a:xfrm>
            <a:off x="4" y="0"/>
            <a:ext cx="3194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647</Words>
  <Application>Microsoft Office PowerPoint</Application>
  <PresentationFormat>Widescreen</PresentationFormat>
  <Paragraphs>181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Office Theme</vt:lpstr>
      <vt:lpstr>Equation</vt:lpstr>
      <vt:lpstr>Lecture 8 - Recommender Systems</vt:lpstr>
      <vt:lpstr>Recommender Systems</vt:lpstr>
      <vt:lpstr>Methods – Collaborative Filtering</vt:lpstr>
      <vt:lpstr>Common Similarity Measures</vt:lpstr>
      <vt:lpstr>Manhattan and euclidean Distance measure</vt:lpstr>
      <vt:lpstr>Minkowski Distance Measure</vt:lpstr>
      <vt:lpstr>Manhattan Distance</vt:lpstr>
      <vt:lpstr>Euclidean Distance</vt:lpstr>
      <vt:lpstr>Euclidean and Manhattan Distance with NA values? Replace by Zero?</vt:lpstr>
      <vt:lpstr>Euclidean and Manhattan Distance with NA values</vt:lpstr>
      <vt:lpstr>Cosine Distance measure</vt:lpstr>
      <vt:lpstr>What If I Have Very Sparse Data? Lots of Songs that I Have Never Listened to?</vt:lpstr>
      <vt:lpstr>Cosine Similarity Measure</vt:lpstr>
      <vt:lpstr>Cosine Similarity – Sensitive to Measure Scales (in case of survey response scaled up by 2?)</vt:lpstr>
      <vt:lpstr>Pearson Correlation Distance measure</vt:lpstr>
      <vt:lpstr>Correlation-Based Distance</vt:lpstr>
      <vt:lpstr>Similarity Metrics Summary</vt:lpstr>
      <vt:lpstr>Choice of Distance Measures</vt:lpstr>
      <vt:lpstr>User-Based Filtering Algorithm</vt:lpstr>
      <vt:lpstr>Drawbacks</vt:lpstr>
      <vt:lpstr>Alternative recommender algorithms</vt:lpstr>
      <vt:lpstr>Item-Based Filtering (Optional Content)</vt:lpstr>
      <vt:lpstr>Attribute-Based Classification (Optional Content)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Phil Fernbach</dc:creator>
  <cp:lastModifiedBy>Windows User</cp:lastModifiedBy>
  <cp:revision>62</cp:revision>
  <cp:lastPrinted>2015-04-21T14:22:33Z</cp:lastPrinted>
  <dcterms:created xsi:type="dcterms:W3CDTF">2014-12-27T16:19:41Z</dcterms:created>
  <dcterms:modified xsi:type="dcterms:W3CDTF">2018-03-25T23:32:47Z</dcterms:modified>
</cp:coreProperties>
</file>