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61" r:id="rId15"/>
    <p:sldId id="272" r:id="rId16"/>
    <p:sldId id="275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CE56C-7972-4CCF-B08D-FAB341DCC6B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CF54-ECC0-4968-9FD7-EFB3A924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F6A-A696-411E-A0E6-483BFA92B09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8817-8984-4DC0-8BBC-DD871841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Lecture 10 – Class Review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Yanwen Wang</a:t>
            </a:r>
          </a:p>
          <a:p>
            <a:r>
              <a:rPr lang="en-US" dirty="0" smtClean="0">
                <a:latin typeface="+mj-lt"/>
              </a:rPr>
              <a:t>Sauder School of Business</a:t>
            </a:r>
          </a:p>
          <a:p>
            <a:r>
              <a:rPr lang="en-US" dirty="0" smtClean="0">
                <a:latin typeface="+mj-lt"/>
              </a:rPr>
              <a:t>University of British Columbia</a:t>
            </a:r>
          </a:p>
          <a:p>
            <a:r>
              <a:rPr lang="en-US" dirty="0" smtClean="0">
                <a:latin typeface="+mj-lt"/>
              </a:rPr>
              <a:t>March 2018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0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Lecture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Loyalty Program Reward Valuation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Loyalty Program Cost Consideration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Tableau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2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Lecture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Select clustering variables</a:t>
            </a:r>
          </a:p>
          <a:p>
            <a:r>
              <a:rPr lang="en-US" dirty="0" smtClean="0">
                <a:latin typeface="+mj-lt"/>
              </a:rPr>
              <a:t>Select clustering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K-means (Euclidean distance)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SK-means (cosine distance)</a:t>
            </a:r>
          </a:p>
          <a:p>
            <a:r>
              <a:rPr lang="en-US" dirty="0" smtClean="0">
                <a:latin typeface="+mj-lt"/>
              </a:rPr>
              <a:t>Determine the number of clusters</a:t>
            </a:r>
          </a:p>
          <a:p>
            <a:r>
              <a:rPr lang="en-US" dirty="0" smtClean="0">
                <a:latin typeface="+mj-lt"/>
              </a:rPr>
              <a:t>Interpret results and profiling clusters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4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Lecture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Similarity (distance) measure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Manhattan distance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Euclidean distance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Cosine distance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Pearson correlation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User-based collaborative filtering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Understand the five steps conceptually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No R coding requirement of user-based collaborative filtering for exams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0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Lecture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Multi-Channel Evaluation Metrics</a:t>
            </a:r>
            <a:endParaRPr lang="en-US" dirty="0" smtClean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First click metric</a:t>
            </a:r>
            <a:endParaRPr lang="en-US" dirty="0" smtClean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Last click metric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Linear click metric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latin typeface="+mj-lt"/>
              </a:rPr>
              <a:t>Markov Chain based metric</a:t>
            </a:r>
            <a:r>
              <a:rPr lang="en-US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2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Overview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13" y="1904003"/>
            <a:ext cx="5753836" cy="4351338"/>
          </a:xfrm>
        </p:spPr>
      </p:pic>
      <p:sp>
        <p:nvSpPr>
          <p:cNvPr id="5" name="Rectangle 4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9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40%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Approximately 40 multiple choice questions</a:t>
            </a:r>
          </a:p>
          <a:p>
            <a:r>
              <a:rPr lang="en-US" sz="2400" dirty="0" smtClean="0">
                <a:latin typeface="+mj-lt"/>
              </a:rPr>
              <a:t>2 hours April 4</a:t>
            </a:r>
            <a:r>
              <a:rPr lang="en-US" sz="2400" baseline="30000" dirty="0" smtClean="0">
                <a:latin typeface="+mj-lt"/>
              </a:rPr>
              <a:t>th</a:t>
            </a:r>
            <a:r>
              <a:rPr lang="en-US" sz="2400" dirty="0" smtClean="0">
                <a:latin typeface="+mj-lt"/>
              </a:rPr>
              <a:t> 10:30-12:30pm HA133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There will be in total three to four scenarios 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You will be given data sets for each scenario</a:t>
            </a:r>
          </a:p>
          <a:p>
            <a:r>
              <a:rPr lang="en-US" sz="2400" dirty="0" smtClean="0">
                <a:latin typeface="+mj-lt"/>
              </a:rPr>
              <a:t>Write R-codes</a:t>
            </a:r>
          </a:p>
          <a:p>
            <a:r>
              <a:rPr lang="en-US" sz="2400" dirty="0" smtClean="0">
                <a:latin typeface="+mj-lt"/>
              </a:rPr>
              <a:t>Which multiple choice answer is the most appropriate answer</a:t>
            </a:r>
          </a:p>
          <a:p>
            <a:r>
              <a:rPr lang="en-US" sz="2400" dirty="0" smtClean="0">
                <a:latin typeface="+mj-lt"/>
              </a:rPr>
              <a:t>R codes requirements within the range of your group and individual assignments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9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40%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Bring laptop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with power cord or 2-hour lasting battery</a:t>
            </a:r>
          </a:p>
          <a:p>
            <a:r>
              <a:rPr lang="en-US" sz="2400" dirty="0" smtClean="0">
                <a:latin typeface="+mj-lt"/>
              </a:rPr>
              <a:t>Bring your student ID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You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cannot </a:t>
            </a:r>
            <a:r>
              <a:rPr lang="en-US" sz="2400" dirty="0" smtClean="0">
                <a:latin typeface="+mj-lt"/>
              </a:rPr>
              <a:t>leave the </a:t>
            </a:r>
            <a:r>
              <a:rPr lang="en-US" sz="2400" dirty="0" err="1" smtClean="0">
                <a:latin typeface="+mj-lt"/>
              </a:rPr>
              <a:t>Rstudio</a:t>
            </a:r>
            <a:r>
              <a:rPr lang="en-US" sz="2400" dirty="0" smtClean="0">
                <a:latin typeface="+mj-lt"/>
              </a:rPr>
              <a:t> environment on your laptop for the final</a:t>
            </a:r>
          </a:p>
          <a:p>
            <a:r>
              <a:rPr lang="en-US" sz="2400" dirty="0" smtClean="0">
                <a:latin typeface="+mj-lt"/>
              </a:rPr>
              <a:t>You can have R-script cheat sheets with as many notes as you want on it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another way, you can have R-scripts of previous assignments open</a:t>
            </a:r>
          </a:p>
          <a:p>
            <a:r>
              <a:rPr lang="en-US" sz="2400" dirty="0" smtClean="0">
                <a:latin typeface="+mj-lt"/>
              </a:rPr>
              <a:t>However, you are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allowed to use the Internet or class slides</a:t>
            </a:r>
          </a:p>
          <a:p>
            <a:r>
              <a:rPr lang="en-US" sz="2400" dirty="0" smtClean="0">
                <a:latin typeface="+mj-lt"/>
              </a:rPr>
              <a:t>Two invigilators will monitor the screens at the back of the classroom</a:t>
            </a:r>
          </a:p>
          <a:p>
            <a:endParaRPr lang="en-US" sz="2400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1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Example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See the doc on Connect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0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Point Individual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CRM in the news (evaluated on CRM business practices)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Tableau </a:t>
            </a:r>
            <a:r>
              <a:rPr lang="en-US" dirty="0" err="1" smtClean="0">
                <a:latin typeface="+mj-lt"/>
              </a:rPr>
              <a:t>AirBnB</a:t>
            </a:r>
            <a:r>
              <a:rPr lang="en-US" dirty="0" smtClean="0">
                <a:latin typeface="+mj-lt"/>
              </a:rPr>
              <a:t> (evaluated on Tableau visualization)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Movie Recommender System (evaluated on R coding)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Due April 1</a:t>
            </a:r>
            <a:r>
              <a:rPr lang="en-US" baseline="30000" dirty="0" smtClean="0">
                <a:latin typeface="+mj-lt"/>
              </a:rPr>
              <a:t>st</a:t>
            </a:r>
            <a:r>
              <a:rPr lang="en-US" dirty="0" smtClean="0">
                <a:latin typeface="+mj-lt"/>
              </a:rPr>
              <a:t> 11:59pm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9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Course Evaluation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Peer Evaluation (deadline 4/1 11:59pm)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7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C8BF-265E-4C24-B7D7-FF73D0F206F7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Yanwen Wang @ UBC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B486-FDD9-4A6D-B5E4-0AD613A1461B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114" y="1539081"/>
            <a:ext cx="1950720" cy="609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 to CRM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3896" y="1535943"/>
            <a:ext cx="1950720" cy="609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Acquisition, Retention &amp; Revenue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6062" y="1535943"/>
            <a:ext cx="1950720" cy="609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Loyalty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5538" y="1535943"/>
            <a:ext cx="1950720" cy="609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Recommender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57074" y="1523183"/>
            <a:ext cx="1950719" cy="609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Multi-Channel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2870834" y="1840743"/>
            <a:ext cx="283062" cy="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104616" y="1840743"/>
            <a:ext cx="26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7316782" y="1840743"/>
            <a:ext cx="24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 flipV="1">
            <a:off x="9516258" y="1827983"/>
            <a:ext cx="240816" cy="1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0114" y="2628900"/>
            <a:ext cx="1950720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Customer Lifetime Value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0114" y="3390900"/>
            <a:ext cx="1950720" cy="476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Different CLV Formula Calculation</a:t>
            </a:r>
          </a:p>
        </p:txBody>
      </p:sp>
      <p:cxnSp>
        <p:nvCxnSpPr>
          <p:cNvPr id="19" name="Straight Connector 18"/>
          <p:cNvCxnSpPr>
            <a:stCxn id="8" idx="2"/>
            <a:endCxn id="17" idx="0"/>
          </p:cNvCxnSpPr>
          <p:nvPr/>
        </p:nvCxnSpPr>
        <p:spPr>
          <a:xfrm>
            <a:off x="1895474" y="2148681"/>
            <a:ext cx="0" cy="48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2"/>
            <a:endCxn id="18" idx="0"/>
          </p:cNvCxnSpPr>
          <p:nvPr/>
        </p:nvCxnSpPr>
        <p:spPr>
          <a:xfrm>
            <a:off x="1895474" y="3169920"/>
            <a:ext cx="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4080" y="2628900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Revenue per User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68624" y="3425750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Retention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70896" y="4211382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Acquisition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70896" y="4999246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Survival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78069" y="2628900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Segmentation</a:t>
            </a:r>
          </a:p>
        </p:txBody>
      </p:sp>
      <p:cxnSp>
        <p:nvCxnSpPr>
          <p:cNvPr id="27" name="Straight Connector 26"/>
          <p:cNvCxnSpPr>
            <a:stCxn id="10" idx="2"/>
            <a:endCxn id="26" idx="0"/>
          </p:cNvCxnSpPr>
          <p:nvPr/>
        </p:nvCxnSpPr>
        <p:spPr>
          <a:xfrm>
            <a:off x="6341422" y="2145543"/>
            <a:ext cx="12007" cy="48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21" idx="0"/>
          </p:cNvCxnSpPr>
          <p:nvPr/>
        </p:nvCxnSpPr>
        <p:spPr>
          <a:xfrm>
            <a:off x="4129256" y="2145543"/>
            <a:ext cx="10184" cy="48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  <a:endCxn id="22" idx="0"/>
          </p:cNvCxnSpPr>
          <p:nvPr/>
        </p:nvCxnSpPr>
        <p:spPr>
          <a:xfrm>
            <a:off x="4139440" y="3086100"/>
            <a:ext cx="4544" cy="33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2"/>
            <a:endCxn id="23" idx="0"/>
          </p:cNvCxnSpPr>
          <p:nvPr/>
        </p:nvCxnSpPr>
        <p:spPr>
          <a:xfrm>
            <a:off x="4143984" y="3882950"/>
            <a:ext cx="2272" cy="32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2"/>
            <a:endCxn id="24" idx="0"/>
          </p:cNvCxnSpPr>
          <p:nvPr/>
        </p:nvCxnSpPr>
        <p:spPr>
          <a:xfrm>
            <a:off x="4146256" y="4668582"/>
            <a:ext cx="0" cy="33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65538" y="2616575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Collaborative Filtering</a:t>
            </a:r>
          </a:p>
        </p:txBody>
      </p:sp>
      <p:cxnSp>
        <p:nvCxnSpPr>
          <p:cNvPr id="38" name="Straight Connector 37"/>
          <p:cNvCxnSpPr>
            <a:stCxn id="11" idx="2"/>
            <a:endCxn id="33" idx="0"/>
          </p:cNvCxnSpPr>
          <p:nvPr/>
        </p:nvCxnSpPr>
        <p:spPr>
          <a:xfrm>
            <a:off x="8540898" y="2145543"/>
            <a:ext cx="0" cy="47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78069" y="3400425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44" name="Straight Connector 43"/>
          <p:cNvCxnSpPr>
            <a:stCxn id="26" idx="2"/>
            <a:endCxn id="43" idx="0"/>
          </p:cNvCxnSpPr>
          <p:nvPr/>
        </p:nvCxnSpPr>
        <p:spPr>
          <a:xfrm>
            <a:off x="6353429" y="3086100"/>
            <a:ext cx="0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78371" y="4211382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Tableau</a:t>
            </a:r>
          </a:p>
        </p:txBody>
      </p:sp>
      <p:cxnSp>
        <p:nvCxnSpPr>
          <p:cNvPr id="46" name="Straight Connector 45"/>
          <p:cNvCxnSpPr>
            <a:stCxn id="43" idx="2"/>
            <a:endCxn id="45" idx="0"/>
          </p:cNvCxnSpPr>
          <p:nvPr/>
        </p:nvCxnSpPr>
        <p:spPr>
          <a:xfrm>
            <a:off x="6353429" y="3857625"/>
            <a:ext cx="302" cy="35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765014" y="2616575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Multi-channel management</a:t>
            </a:r>
          </a:p>
        </p:txBody>
      </p:sp>
      <p:cxnSp>
        <p:nvCxnSpPr>
          <p:cNvPr id="48" name="Straight Connector 47"/>
          <p:cNvCxnSpPr>
            <a:stCxn id="12" idx="2"/>
          </p:cNvCxnSpPr>
          <p:nvPr/>
        </p:nvCxnSpPr>
        <p:spPr>
          <a:xfrm>
            <a:off x="10732434" y="2132783"/>
            <a:ext cx="7940" cy="48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752705" y="3389384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0728065" y="3068541"/>
            <a:ext cx="0" cy="320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20114" y="4223201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Monte Carlo Simulation</a:t>
            </a:r>
          </a:p>
        </p:txBody>
      </p:sp>
      <p:cxnSp>
        <p:nvCxnSpPr>
          <p:cNvPr id="52" name="Straight Connector 51"/>
          <p:cNvCxnSpPr>
            <a:stCxn id="18" idx="2"/>
          </p:cNvCxnSpPr>
          <p:nvPr/>
        </p:nvCxnSpPr>
        <p:spPr>
          <a:xfrm>
            <a:off x="1895474" y="3867150"/>
            <a:ext cx="0" cy="35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85242" y="3400425"/>
            <a:ext cx="1950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User-Based Collaborative Filtering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8560602" y="3079582"/>
            <a:ext cx="0" cy="320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6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CLV calculations (formula 1, 2, and 3)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Limitations of CLV formula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Monte Carlo simulations of CLV calculations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Maru</a:t>
            </a:r>
            <a:r>
              <a:rPr lang="en-US" dirty="0" smtClean="0">
                <a:latin typeface="+mj-lt"/>
              </a:rPr>
              <a:t> Batting Center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7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Lecture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Linear regressions to model revenue/profit per period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Linear regression model interpretations</a:t>
            </a:r>
          </a:p>
          <a:p>
            <a:r>
              <a:rPr lang="en-US" dirty="0" smtClean="0">
                <a:latin typeface="+mj-lt"/>
              </a:rPr>
              <a:t>Continuous vs categorical variables</a:t>
            </a:r>
          </a:p>
          <a:p>
            <a:r>
              <a:rPr lang="en-US" dirty="0" smtClean="0">
                <a:latin typeface="+mj-lt"/>
              </a:rPr>
              <a:t>Missing value treatment</a:t>
            </a:r>
          </a:p>
          <a:p>
            <a:r>
              <a:rPr lang="en-US" dirty="0" smtClean="0">
                <a:latin typeface="+mj-lt"/>
              </a:rPr>
              <a:t>Interaction effect interpretations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5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Linear logistic model of retention rate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Linear logistic model interpretations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Cumulative Lift Chart &amp; Cumulative Gain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hart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CDNow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Recency</a:t>
            </a:r>
            <a:r>
              <a:rPr lang="en-US" dirty="0" smtClean="0">
                <a:latin typeface="+mj-lt"/>
              </a:rPr>
              <a:t>, Frequency, and Monetary analysis 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Lift Chart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1" y="1604997"/>
            <a:ext cx="9700043" cy="304007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64" y="4427361"/>
            <a:ext cx="3391904" cy="22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7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66" y="4275909"/>
            <a:ext cx="3861653" cy="258209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Gain Chart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2" y="1571610"/>
            <a:ext cx="9103921" cy="35240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8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Lecture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Survival probability and hazard probability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Data-based survival curve and hazard curve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Model-based survival curve and hazard curve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Educational Service Case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35" y="4138963"/>
            <a:ext cx="4460892" cy="24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0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469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Lecture 10 – Class Review</vt:lpstr>
      <vt:lpstr>Evaluation</vt:lpstr>
      <vt:lpstr>Course Structure</vt:lpstr>
      <vt:lpstr>Key Points Lecture 2</vt:lpstr>
      <vt:lpstr>Key Points Lecture 3</vt:lpstr>
      <vt:lpstr>Key Points Lecture 4</vt:lpstr>
      <vt:lpstr>Cumulative Lift Chart</vt:lpstr>
      <vt:lpstr>Cumulative Gain Chart</vt:lpstr>
      <vt:lpstr>Key Points Lecture 5</vt:lpstr>
      <vt:lpstr>Key Points Lecture 6</vt:lpstr>
      <vt:lpstr>Key Points Lecture 7</vt:lpstr>
      <vt:lpstr>Key Points Lecture 8</vt:lpstr>
      <vt:lpstr>Key Points Lecture 9</vt:lpstr>
      <vt:lpstr>Assignments Overview</vt:lpstr>
      <vt:lpstr>Final Exam 40%</vt:lpstr>
      <vt:lpstr>Final Exam 40%</vt:lpstr>
      <vt:lpstr>Final Exam Example Question</vt:lpstr>
      <vt:lpstr>Bonus Point Individual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– Multi-Channel Management</dc:title>
  <dc:creator>Windows User</dc:creator>
  <cp:lastModifiedBy>Windows User</cp:lastModifiedBy>
  <cp:revision>22</cp:revision>
  <dcterms:created xsi:type="dcterms:W3CDTF">2018-03-28T00:24:06Z</dcterms:created>
  <dcterms:modified xsi:type="dcterms:W3CDTF">2018-03-28T19:04:01Z</dcterms:modified>
</cp:coreProperties>
</file>