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D6BE76-DF08-4C72-969B-EC517589569A}">
          <p14:sldIdLst>
            <p14:sldId id="256"/>
            <p14:sldId id="257"/>
            <p14:sldId id="258"/>
            <p14:sldId id="270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855" autoAdjust="0"/>
  </p:normalViewPr>
  <p:slideViewPr>
    <p:cSldViewPr snapToGrid="0">
      <p:cViewPr varScale="1">
        <p:scale>
          <a:sx n="96" d="100"/>
          <a:sy n="96" d="100"/>
        </p:scale>
        <p:origin x="20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1476E2E-73B3-49AE-81FD-89E57ED44DE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C09B7A4-4821-434F-9F18-30FAF70B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14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E0E92F09-2987-4DED-BF63-B56D00D2701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3024FA30-585C-4B2B-A4B9-856581C4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8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it easy to determine</a:t>
            </a:r>
            <a:r>
              <a:rPr lang="en-US" baseline="0" dirty="0" smtClean="0"/>
              <a:t> the number of clusters? </a:t>
            </a:r>
            <a:r>
              <a:rPr lang="en-US" dirty="0" smtClean="0"/>
              <a:t>Now imagine estimating</a:t>
            </a:r>
            <a:r>
              <a:rPr lang="en-US" baseline="0" dirty="0" smtClean="0"/>
              <a:t> the number of clusters in 6 dimensions.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4FA30-585C-4B2B-A4B9-856581C4AE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0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</a:t>
            </a:r>
            <a:r>
              <a:rPr lang="en-US" baseline="0" dirty="0" smtClean="0"/>
              <a:t> it work? Optimization! The objective functions is to minimize total within-cluster variance. At each step, find the pair of clusters that leads to minimum increase in total within-cluster variance after merging.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4FA30-585C-4B2B-A4B9-856581C4AE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5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xmlns="" id="{93370430-1077-4DD2-81FF-7CF90677D4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© Angela Y. Lee 2002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403CF2A5-F67D-4264-BF87-308B53951F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AAC23EA4-F4A9-45A3-AEC0-63BA48683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55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>
            <a:extLst>
              <a:ext uri="{FF2B5EF4-FFF2-40B4-BE49-F238E27FC236}">
                <a16:creationId xmlns:a16="http://schemas.microsoft.com/office/drawing/2014/main" xmlns="" id="{67E2BA45-3410-450F-9223-8BA9CFD052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© Angela Y. Lee 2002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xmlns="" id="{E65641F7-BBBC-4149-AE0A-81C3D271FB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xmlns="" id="{3B022FB4-60FB-4955-99D4-DA2674F1C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29579"/>
            <a:r>
              <a:rPr lang="en-US" baseline="0" dirty="0" smtClean="0"/>
              <a:t>Distance between cluster centers – what is a cluster center? A point which is at a minimal distance from all the other points in the cluster (analogy: linear regression through a cloud of points)</a:t>
            </a:r>
          </a:p>
          <a:p>
            <a:pPr defTabSz="929579"/>
            <a:endParaRPr lang="en-US" baseline="0" dirty="0" smtClean="0"/>
          </a:p>
          <a:p>
            <a:pPr defTabSz="929579"/>
            <a:r>
              <a:rPr lang="en-US" baseline="0" dirty="0" smtClean="0"/>
              <a:t>Note – there are other criteria to select the number of clusters. </a:t>
            </a:r>
            <a:r>
              <a:rPr lang="en-US" baseline="0" dirty="0" err="1" smtClean="0"/>
              <a:t>NbClust</a:t>
            </a:r>
            <a:r>
              <a:rPr lang="en-US" baseline="0" dirty="0" smtClean="0"/>
              <a:t> in R is a package which can help you evaluate the number of factors using approx. 30 different criteria from literature.</a:t>
            </a:r>
          </a:p>
          <a:p>
            <a:pPr defTabSz="929579"/>
            <a:endParaRPr lang="en-US" baseline="0" dirty="0" smtClean="0"/>
          </a:p>
          <a:p>
            <a:pPr defTabSz="929579"/>
            <a:r>
              <a:rPr lang="en-US" baseline="0" dirty="0" smtClean="0"/>
              <a:t>Height (y axis) is a measure of the total within-cluster variance.</a:t>
            </a:r>
            <a:endParaRPr lang="en-US" dirty="0" smtClean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625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simply use the cluster</a:t>
            </a:r>
            <a:r>
              <a:rPr lang="en-US" baseline="0" dirty="0" smtClean="0"/>
              <a:t>s we got from hierarchal clustering? Multiple mathematical reasons… In general terms, we’re optimizing simultaneously, rather than </a:t>
            </a:r>
            <a:r>
              <a:rPr lang="en-US" baseline="0" dirty="0" err="1" smtClean="0"/>
              <a:t>steo</a:t>
            </a:r>
            <a:r>
              <a:rPr lang="en-US" baseline="0" dirty="0" smtClean="0"/>
              <a:t>-by-step</a:t>
            </a:r>
          </a:p>
          <a:p>
            <a:endParaRPr lang="en-US" baseline="0" dirty="0" smtClean="0"/>
          </a:p>
          <a:p>
            <a:r>
              <a:rPr lang="en-US" dirty="0" smtClean="0"/>
              <a:t>K means assumptions: http://scikit-learn.org/stable/auto_examples/cluster/plot_kmeans_assumptions.html</a:t>
            </a:r>
          </a:p>
          <a:p>
            <a:endParaRPr lang="en-US" dirty="0" smtClean="0"/>
          </a:p>
          <a:p>
            <a:r>
              <a:rPr lang="en-US" dirty="0" smtClean="0"/>
              <a:t>K-means algorithm:</a:t>
            </a:r>
          </a:p>
          <a:p>
            <a:r>
              <a:rPr lang="en-US" dirty="0" smtClean="0"/>
              <a:t>Start by selecting</a:t>
            </a:r>
            <a:r>
              <a:rPr lang="en-US" baseline="0" dirty="0" smtClean="0"/>
              <a:t> k random centers.</a:t>
            </a:r>
          </a:p>
          <a:p>
            <a:r>
              <a:rPr lang="en-US" baseline="0" dirty="0" smtClean="0"/>
              <a:t>Calculate the distance between each point and each center</a:t>
            </a:r>
          </a:p>
          <a:p>
            <a:r>
              <a:rPr lang="en-US" baseline="0" dirty="0" smtClean="0"/>
              <a:t>Assign each point to the closest center</a:t>
            </a:r>
          </a:p>
          <a:p>
            <a:r>
              <a:rPr lang="en-US" baseline="0" dirty="0" smtClean="0"/>
              <a:t>Recalculate the cluster centers</a:t>
            </a:r>
          </a:p>
          <a:p>
            <a:r>
              <a:rPr lang="en-US" baseline="0" dirty="0" smtClean="0"/>
              <a:t>Calculate the distance between each point and each center</a:t>
            </a:r>
          </a:p>
          <a:p>
            <a:r>
              <a:rPr lang="en-US" baseline="0" dirty="0" smtClean="0"/>
              <a:t>Reassign if needed</a:t>
            </a:r>
          </a:p>
          <a:p>
            <a:r>
              <a:rPr lang="en-US" baseline="0" dirty="0" smtClean="0"/>
              <a:t>Continue until all points remain in their assigned clusters (or for a max number of iterations)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be dependent on the initial selection of the centers (i.e. why we set the seed)</a:t>
            </a:r>
          </a:p>
          <a:p>
            <a:r>
              <a:rPr lang="en-US" baseline="0" dirty="0" smtClean="0"/>
              <a:t>Think: local vs global optimum</a:t>
            </a:r>
          </a:p>
          <a:p>
            <a:r>
              <a:rPr lang="en-US" baseline="0" dirty="0" smtClean="0"/>
              <a:t>What to do if there are multiple local optima, and you get a different answer on every iterations?</a:t>
            </a:r>
          </a:p>
          <a:p>
            <a:r>
              <a:rPr lang="en-US" baseline="0" dirty="0" smtClean="0"/>
              <a:t>“Bootstrapping” is an option (i.e. repeat many times, and select the most popular solution)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standardize? So that all variables have equal “weight” on the 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4FA30-585C-4B2B-A4B9-856581C4AE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in pairs</a:t>
            </a:r>
            <a:r>
              <a:rPr lang="en-US" baseline="0" dirty="0" smtClean="0"/>
              <a:t> to come up with answers to the bottom questions.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 – Healthy</a:t>
            </a:r>
          </a:p>
          <a:p>
            <a:r>
              <a:rPr lang="en-US" baseline="0" dirty="0" smtClean="0"/>
              <a:t>2 – Attractiveness (Esthetics)</a:t>
            </a:r>
          </a:p>
          <a:p>
            <a:r>
              <a:rPr lang="en-US" baseline="0" dirty="0" smtClean="0"/>
              <a:t>3 – Generally indifferent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Record answers on the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4FA30-585C-4B2B-A4B9-856581C4AE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2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changed from 3 clusters</a:t>
            </a:r>
            <a:r>
              <a:rPr lang="en-US" baseline="0" dirty="0" smtClean="0"/>
              <a:t> to 2?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4FA30-585C-4B2B-A4B9-856581C4AE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53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</a:t>
            </a:r>
            <a:r>
              <a:rPr lang="en-US" baseline="0" dirty="0" smtClean="0"/>
              <a:t> one do you think looks best? (Do a general vote and ask for details)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4FA30-585C-4B2B-A4B9-856581C4AE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EEB6-A118-40C8-A118-48B1DED734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6C49-0DF4-4BF1-A703-8223FC0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EEB6-A118-40C8-A118-48B1DED734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6C49-0DF4-4BF1-A703-8223FC0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0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EEB6-A118-40C8-A118-48B1DED734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6C49-0DF4-4BF1-A703-8223FC0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FB646C-A196-4398-AB3E-EEF52605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Yi Qian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CAE8EE-2D36-4453-8648-1FB79CCC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063266-1F27-4901-BF51-6BCA570C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75375-55D7-45B3-A45E-97909DF3AA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14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EEB6-A118-40C8-A118-48B1DED734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6C49-0DF4-4BF1-A703-8223FC0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5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EEB6-A118-40C8-A118-48B1DED734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6C49-0DF4-4BF1-A703-8223FC0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EEB6-A118-40C8-A118-48B1DED734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6C49-0DF4-4BF1-A703-8223FC0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EEB6-A118-40C8-A118-48B1DED734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6C49-0DF4-4BF1-A703-8223FC0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7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EEB6-A118-40C8-A118-48B1DED734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6C49-0DF4-4BF1-A703-8223FC0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9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EEB6-A118-40C8-A118-48B1DED734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6C49-0DF4-4BF1-A703-8223FC0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EEB6-A118-40C8-A118-48B1DED734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6C49-0DF4-4BF1-A703-8223FC0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EEB6-A118-40C8-A118-48B1DED734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6C49-0DF4-4BF1-A703-8223FC0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EEB6-A118-40C8-A118-48B1DED734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C6C49-0DF4-4BF1-A703-8223FC0D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8F57F3-454B-40EB-A62A-0EBCE0A31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 Analysis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BC7D80-168F-41CF-B1B3-C22FDEE52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BAMA 509</a:t>
            </a:r>
          </a:p>
          <a:p>
            <a:r>
              <a:rPr lang="en-US" dirty="0"/>
              <a:t>November 7, 2017</a:t>
            </a:r>
          </a:p>
        </p:txBody>
      </p:sp>
    </p:spTree>
    <p:extLst>
      <p:ext uri="{BB962C8B-B14F-4D97-AF65-F5344CB8AC3E}">
        <p14:creationId xmlns:p14="http://schemas.microsoft.com/office/powerpoint/2010/main" val="3913451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7B3ED-AD34-4C1C-8738-896D5B1F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Analysis: </a:t>
            </a:r>
            <a:br>
              <a:rPr lang="en-US" dirty="0"/>
            </a:br>
            <a:r>
              <a:rPr lang="en-US" dirty="0"/>
              <a:t>K-means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988852-BA77-4509-B699-7B711C2C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23598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Summary statistics in the </a:t>
            </a:r>
            <a:r>
              <a:rPr lang="en-US" sz="2000" dirty="0" err="1"/>
              <a:t>kmeans</a:t>
            </a:r>
            <a:r>
              <a:rPr lang="en-US" sz="2000" dirty="0"/>
              <a:t>() output describe the groups of individuals assigned to each cluster by the number of cases and average scores for the variables used. </a:t>
            </a:r>
          </a:p>
          <a:p>
            <a:r>
              <a:rPr lang="en-US" sz="2000" dirty="0"/>
              <a:t>We generally look for values that stand out: either very high or low averages. If there are no major differences in the average value of a variable across clusters, that variable is not useful to differentiate the segments of people.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1DCA77-AECE-4D66-9518-0D89F3CFDF2C}"/>
              </a:ext>
            </a:extLst>
          </p:cNvPr>
          <p:cNvSpPr txBox="1"/>
          <p:nvPr/>
        </p:nvSpPr>
        <p:spPr>
          <a:xfrm>
            <a:off x="3864634" y="1825625"/>
            <a:ext cx="5160096" cy="31239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latin typeface="Arial" panose="020B0604020202020204" pitchFamily="34" charset="0"/>
              </a:rPr>
              <a:t>Cluster sizes:</a:t>
            </a:r>
          </a:p>
          <a:p>
            <a:pPr eaLnBrk="1" hangingPunct="1">
              <a:defRPr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k$size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eaLnBrk="1" hangingPunct="1">
              <a:defRPr/>
            </a:pPr>
            <a:r>
              <a:rPr lang="en-US" sz="1100" dirty="0">
                <a:latin typeface="Lucida Console" panose="020B0609040504020204" pitchFamily="49" charset="0"/>
              </a:rPr>
              <a:t>[1]  8 13  9</a:t>
            </a:r>
          </a:p>
          <a:p>
            <a:pPr eaLnBrk="1" hangingPunct="1">
              <a:defRPr/>
            </a:pPr>
            <a:r>
              <a:rPr lang="en-US" sz="1400" dirty="0">
                <a:latin typeface="Arial" panose="020B0604020202020204" pitchFamily="34" charset="0"/>
              </a:rPr>
              <a:t>(Output is in numerical order, i.e. clusters 1, 2, 3)</a:t>
            </a:r>
          </a:p>
          <a:p>
            <a:pPr eaLnBrk="1" hangingPunct="1">
              <a:defRPr/>
            </a:pPr>
            <a:endParaRPr lang="en-US" sz="140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latin typeface="Arial" panose="020B0604020202020204" pitchFamily="34" charset="0"/>
              </a:rPr>
              <a:t>Cluster means:</a:t>
            </a:r>
          </a:p>
          <a:p>
            <a:pPr eaLnBrk="1" hangingPunct="1">
              <a:defRPr/>
            </a:pPr>
            <a:r>
              <a:rPr lang="en-US" sz="1400" dirty="0">
                <a:latin typeface="Arial" panose="020B0604020202020204" pitchFamily="34" charset="0"/>
              </a:rPr>
              <a:t>Note that the default values correspond to the z-scores. For interpretation, convert back to original units.</a:t>
            </a:r>
          </a:p>
          <a:p>
            <a:pPr eaLnBrk="1" hangingPunct="1">
              <a:defRPr/>
            </a:pPr>
            <a:endParaRPr lang="en-US" sz="140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round(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sapply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(c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("V1", "V2", "V3", "V4", "V5", "V6"), function(n)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k$centers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[, n]*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sd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(gums[,n]) + mean(gums[,n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])),4)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V1   </a:t>
            </a:r>
            <a:r>
              <a:rPr lang="en-US" sz="1100" dirty="0" smtClean="0">
                <a:latin typeface="Lucida Console" panose="020B0609040504020204" pitchFamily="49" charset="0"/>
              </a:rPr>
              <a:t>	V2   		V3   		V4   		V5   		V6</a:t>
            </a:r>
            <a:endParaRPr lang="en-US" sz="1100" dirty="0"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sz="1100" dirty="0">
                <a:latin typeface="Lucida Console" panose="020B0609040504020204" pitchFamily="49" charset="0"/>
              </a:rPr>
              <a:t>1 3.38 </a:t>
            </a:r>
            <a:r>
              <a:rPr lang="en-US" sz="1100" dirty="0" smtClean="0">
                <a:latin typeface="Lucida Console" panose="020B0609040504020204" pitchFamily="49" charset="0"/>
              </a:rPr>
              <a:t>	5.75 		3.25 		6.00 		4.25 		5.88</a:t>
            </a:r>
            <a:endParaRPr lang="en-US" sz="1100" dirty="0"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sz="1100" dirty="0">
                <a:latin typeface="Lucida Console" panose="020B0609040504020204" pitchFamily="49" charset="0"/>
              </a:rPr>
              <a:t>2 5.85 </a:t>
            </a:r>
            <a:r>
              <a:rPr lang="en-US" sz="1100" dirty="0" smtClean="0">
                <a:latin typeface="Lucida Console" panose="020B0609040504020204" pitchFamily="49" charset="0"/>
              </a:rPr>
              <a:t>	3.38 		6.15 		3.38 		6.08 		3.77</a:t>
            </a:r>
            <a:endParaRPr lang="en-US" sz="1100" dirty="0"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sz="1100" dirty="0">
                <a:latin typeface="Lucida Console" panose="020B0609040504020204" pitchFamily="49" charset="0"/>
              </a:rPr>
              <a:t>3 1.67 </a:t>
            </a:r>
            <a:r>
              <a:rPr lang="en-US" sz="1100" dirty="0" smtClean="0">
                <a:latin typeface="Lucida Console" panose="020B0609040504020204" pitchFamily="49" charset="0"/>
              </a:rPr>
              <a:t>	3.00 		1.89 		3.44 		2.44 		3.22</a:t>
            </a:r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58F845-A83F-40E2-9CA8-D2A43435C0E5}"/>
              </a:ext>
            </a:extLst>
          </p:cNvPr>
          <p:cNvSpPr txBox="1"/>
          <p:nvPr/>
        </p:nvSpPr>
        <p:spPr>
          <a:xfrm>
            <a:off x="3843782" y="4909076"/>
            <a:ext cx="87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Shiny Teeth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6EDDFA-06F9-43B0-9456-DAD19207A22A}"/>
              </a:ext>
            </a:extLst>
          </p:cNvPr>
          <p:cNvSpPr txBox="1"/>
          <p:nvPr/>
        </p:nvSpPr>
        <p:spPr>
          <a:xfrm>
            <a:off x="4656216" y="4909076"/>
            <a:ext cx="87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Prevents Cavities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BBDF962-3387-4BBD-9BE7-29CC51FCBEF2}"/>
              </a:ext>
            </a:extLst>
          </p:cNvPr>
          <p:cNvSpPr txBox="1"/>
          <p:nvPr/>
        </p:nvSpPr>
        <p:spPr>
          <a:xfrm>
            <a:off x="5561079" y="4919778"/>
            <a:ext cx="87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Freshens Breath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7778EE-F591-4BF5-889D-0F1A3CF48379}"/>
              </a:ext>
            </a:extLst>
          </p:cNvPr>
          <p:cNvSpPr txBox="1"/>
          <p:nvPr/>
        </p:nvSpPr>
        <p:spPr>
          <a:xfrm>
            <a:off x="6472359" y="4929317"/>
            <a:ext cx="7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Strong Gums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5C6B897-1E3A-41CD-B0B9-2373EE460E84}"/>
              </a:ext>
            </a:extLst>
          </p:cNvPr>
          <p:cNvSpPr txBox="1"/>
          <p:nvPr/>
        </p:nvSpPr>
        <p:spPr>
          <a:xfrm>
            <a:off x="7210146" y="4929317"/>
            <a:ext cx="99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Attractive Teeth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F50B623-2F5E-42D8-A94F-A1D9652CC372}"/>
              </a:ext>
            </a:extLst>
          </p:cNvPr>
          <p:cNvSpPr txBox="1"/>
          <p:nvPr/>
        </p:nvSpPr>
        <p:spPr>
          <a:xfrm>
            <a:off x="8052564" y="4919778"/>
            <a:ext cx="112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Prevents Tooth Decay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88E19B3-7229-4FA2-AF73-AE7975181CF8}"/>
              </a:ext>
            </a:extLst>
          </p:cNvPr>
          <p:cNvSpPr/>
          <p:nvPr/>
        </p:nvSpPr>
        <p:spPr>
          <a:xfrm>
            <a:off x="3864634" y="5550720"/>
            <a:ext cx="5072332" cy="116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Which variables seem to most clearly distinguish the different clusters?</a:t>
            </a:r>
          </a:p>
          <a:p>
            <a:r>
              <a:rPr lang="en-US" dirty="0"/>
              <a:t>Generate a label for each group that describes them and the ways they differ from others.</a:t>
            </a:r>
          </a:p>
        </p:txBody>
      </p:sp>
    </p:spTree>
    <p:extLst>
      <p:ext uri="{BB962C8B-B14F-4D97-AF65-F5344CB8AC3E}">
        <p14:creationId xmlns:p14="http://schemas.microsoft.com/office/powerpoint/2010/main" val="8456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8DBDBA-4361-4A10-8E74-D9B87697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Analysis:</a:t>
            </a:r>
            <a:br>
              <a:rPr lang="en-US" dirty="0"/>
            </a:br>
            <a:r>
              <a:rPr lang="en-US" dirty="0"/>
              <a:t>Diagnostics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ED35A8A-2683-415E-82DB-4369E2887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117" y="1822331"/>
            <a:ext cx="6075883" cy="43513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E58DB7-A2F1-4C51-A827-61FC86A1708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28650" y="2082891"/>
            <a:ext cx="2147647" cy="38302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can use the histogram diagnostic plot to analyze the distribution of the attitudinal measures (V1 to V6) of the clusters created by k-means.</a:t>
            </a:r>
          </a:p>
        </p:txBody>
      </p:sp>
    </p:spTree>
    <p:extLst>
      <p:ext uri="{BB962C8B-B14F-4D97-AF65-F5344CB8AC3E}">
        <p14:creationId xmlns:p14="http://schemas.microsoft.com/office/powerpoint/2010/main" val="37250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C8CF49-4E66-4339-8B60-2B3459C5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Analysis:</a:t>
            </a:r>
            <a:br>
              <a:rPr lang="en-US" dirty="0"/>
            </a:br>
            <a:r>
              <a:rPr lang="en-US" dirty="0"/>
              <a:t>Alternative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3ABA84F-FD1F-4F8A-B0F5-16EC3AE9A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/>
          <a:p>
            <a:r>
              <a:rPr lang="en-US" dirty="0"/>
              <a:t>Alternatively, a two-cluster solution may be investigated using the same procedure above; Specify 2 as the K-means number of clusters, then compare the 2-group solution to the 3 groups.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1BA322-75F9-4E5E-B2D4-B23AAA841F92}"/>
              </a:ext>
            </a:extLst>
          </p:cNvPr>
          <p:cNvSpPr txBox="1"/>
          <p:nvPr/>
        </p:nvSpPr>
        <p:spPr>
          <a:xfrm>
            <a:off x="3579019" y="1553064"/>
            <a:ext cx="5208673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200" b="1" dirty="0">
                <a:latin typeface="Arial" panose="020B0604020202020204" pitchFamily="34" charset="0"/>
              </a:rPr>
              <a:t>Cluster sizes: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k$size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eaLnBrk="1" hangingPunct="1">
              <a:defRPr/>
            </a:pPr>
            <a:r>
              <a:rPr lang="en-US" sz="1050" dirty="0">
                <a:latin typeface="Lucida Console" panose="020B0609040504020204" pitchFamily="49" charset="0"/>
              </a:rPr>
              <a:t>[1]  8 13  9</a:t>
            </a:r>
          </a:p>
          <a:p>
            <a:pPr eaLnBrk="1" hangingPunct="1">
              <a:defRPr/>
            </a:pPr>
            <a:endParaRPr lang="en-US" sz="120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1200" b="1" dirty="0">
                <a:latin typeface="Arial" panose="020B0604020202020204" pitchFamily="34" charset="0"/>
              </a:rPr>
              <a:t>Cluster means:</a:t>
            </a:r>
          </a:p>
          <a:p>
            <a:pPr>
              <a:defRPr/>
            </a:pP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round(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sapply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(c("V1", "V2", "V3", "V4", "V5", "V6"), function(n)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k$centers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[, n]*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(gums[,n]) + mean(gums[,n])),4)</a:t>
            </a:r>
          </a:p>
          <a:p>
            <a:pPr>
              <a:defRPr/>
            </a:pPr>
            <a:r>
              <a:rPr lang="en-US" sz="1050" dirty="0">
                <a:latin typeface="Lucida Console" panose="020B0609040504020204" pitchFamily="49" charset="0"/>
              </a:rPr>
              <a:t> V1   	V2   		V3   		V4   		V5   		V6</a:t>
            </a:r>
          </a:p>
          <a:p>
            <a:pPr>
              <a:defRPr/>
            </a:pPr>
            <a:r>
              <a:rPr lang="en-US" sz="1050" dirty="0">
                <a:latin typeface="Lucida Console" panose="020B0609040504020204" pitchFamily="49" charset="0"/>
              </a:rPr>
              <a:t>1 3.38 	5.75 		3.25 		6.00 		4.25 		5.88</a:t>
            </a:r>
          </a:p>
          <a:p>
            <a:pPr>
              <a:defRPr/>
            </a:pPr>
            <a:r>
              <a:rPr lang="en-US" sz="1050" dirty="0">
                <a:latin typeface="Lucida Console" panose="020B0609040504020204" pitchFamily="49" charset="0"/>
              </a:rPr>
              <a:t>2 5.85 	3.38 		6.15 		3.38 		6.08 		3.77</a:t>
            </a:r>
          </a:p>
          <a:p>
            <a:pPr>
              <a:defRPr/>
            </a:pPr>
            <a:r>
              <a:rPr lang="en-US" sz="1050" dirty="0">
                <a:latin typeface="Lucida Console" panose="020B0609040504020204" pitchFamily="49" charset="0"/>
              </a:rPr>
              <a:t>3 1.67 	3.00 		1.89 		3.44 		2.44 		3.22</a:t>
            </a:r>
            <a:endParaRPr lang="en-US" sz="1050" dirty="0"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546FF0-BD8A-450B-A653-CE6E57245B2E}"/>
              </a:ext>
            </a:extLst>
          </p:cNvPr>
          <p:cNvSpPr txBox="1"/>
          <p:nvPr/>
        </p:nvSpPr>
        <p:spPr>
          <a:xfrm>
            <a:off x="3579019" y="3775564"/>
            <a:ext cx="5208673" cy="17774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200" b="1" dirty="0">
                <a:latin typeface="Arial" panose="020B0604020202020204" pitchFamily="34" charset="0"/>
              </a:rPr>
              <a:t>Cluster sizes: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k2$size</a:t>
            </a:r>
          </a:p>
          <a:p>
            <a:pPr eaLnBrk="1" hangingPunct="1">
              <a:defRPr/>
            </a:pPr>
            <a:r>
              <a:rPr lang="en-US" sz="1050" dirty="0">
                <a:latin typeface="Lucida Console" panose="020B0609040504020204" pitchFamily="49" charset="0"/>
              </a:rPr>
              <a:t>[1] 17 13</a:t>
            </a:r>
          </a:p>
          <a:p>
            <a:pPr eaLnBrk="1" hangingPunct="1">
              <a:defRPr/>
            </a:pPr>
            <a:endParaRPr lang="en-US" sz="120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1200" b="1" dirty="0">
                <a:latin typeface="Arial" panose="020B0604020202020204" pitchFamily="34" charset="0"/>
              </a:rPr>
              <a:t>Cluster means:</a:t>
            </a:r>
          </a:p>
          <a:p>
            <a:pPr eaLnBrk="1" hangingPunct="1">
              <a:defRPr/>
            </a:pP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sapply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(c("V1", "V2", "V3", "V4", "V5", "V6"), function(n) k2$centers[, n]*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(gums[,n]) + </a:t>
            </a:r>
            <a:r>
              <a:rPr lang="en-US" sz="1050" dirty="0">
                <a:latin typeface="Lucida Console" panose="020B0609040504020204" pitchFamily="49" charset="0"/>
              </a:rPr>
              <a:t>mean(gums[,n]))</a:t>
            </a:r>
          </a:p>
          <a:p>
            <a:pPr>
              <a:defRPr/>
            </a:pPr>
            <a:r>
              <a:rPr lang="en-US" sz="1050" dirty="0" smtClean="0">
                <a:latin typeface="Lucida Console" panose="020B0609040504020204" pitchFamily="49" charset="0"/>
              </a:rPr>
              <a:t> </a:t>
            </a:r>
            <a:r>
              <a:rPr lang="en-US" sz="1050" dirty="0">
                <a:latin typeface="Lucida Console" panose="020B0609040504020204" pitchFamily="49" charset="0"/>
              </a:rPr>
              <a:t>V1   </a:t>
            </a:r>
            <a:r>
              <a:rPr lang="en-US" sz="1050" dirty="0" smtClean="0">
                <a:latin typeface="Lucida Console" panose="020B0609040504020204" pitchFamily="49" charset="0"/>
              </a:rPr>
              <a:t>	V2   		V3   		V4   		V5   		V6</a:t>
            </a:r>
            <a:endParaRPr lang="en-US" sz="1050" dirty="0"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sz="1050" dirty="0">
                <a:latin typeface="Lucida Console" panose="020B0609040504020204" pitchFamily="49" charset="0"/>
              </a:rPr>
              <a:t>1 2.47 </a:t>
            </a:r>
            <a:r>
              <a:rPr lang="en-US" sz="1050" dirty="0" smtClean="0">
                <a:latin typeface="Lucida Console" panose="020B0609040504020204" pitchFamily="49" charset="0"/>
              </a:rPr>
              <a:t>	4.29 		2.53 		4.65 		3.29 		4.47</a:t>
            </a:r>
            <a:endParaRPr lang="en-US" sz="1050" dirty="0"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sz="1050" dirty="0">
                <a:latin typeface="Lucida Console" panose="020B0609040504020204" pitchFamily="49" charset="0"/>
              </a:rPr>
              <a:t>2 5.85 </a:t>
            </a:r>
            <a:r>
              <a:rPr lang="en-US" sz="1050" dirty="0" smtClean="0">
                <a:latin typeface="Lucida Console" panose="020B0609040504020204" pitchFamily="49" charset="0"/>
              </a:rPr>
              <a:t>	3.38 		6.15 		3.38 		6.08 		3.77</a:t>
            </a:r>
            <a:endParaRPr lang="en-US" sz="1050" dirty="0">
              <a:latin typeface="Lucida Console" panose="020B06090405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03B1DD5-1C5B-4D92-BAB8-16DE1E373DC5}"/>
              </a:ext>
            </a:extLst>
          </p:cNvPr>
          <p:cNvSpPr/>
          <p:nvPr/>
        </p:nvSpPr>
        <p:spPr>
          <a:xfrm>
            <a:off x="7547854" y="1553064"/>
            <a:ext cx="1239838" cy="7096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3-Cluster Solution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D8FC299-20F8-4537-9B88-EB99789B27EE}"/>
              </a:ext>
            </a:extLst>
          </p:cNvPr>
          <p:cNvSpPr/>
          <p:nvPr/>
        </p:nvSpPr>
        <p:spPr>
          <a:xfrm>
            <a:off x="7546267" y="3775564"/>
            <a:ext cx="1239837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2-Cluster 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06873EE-1E0D-4308-BB32-285280D5C8D4}"/>
              </a:ext>
            </a:extLst>
          </p:cNvPr>
          <p:cNvSpPr txBox="1"/>
          <p:nvPr/>
        </p:nvSpPr>
        <p:spPr>
          <a:xfrm>
            <a:off x="3493476" y="5552974"/>
            <a:ext cx="87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Shiny Teeth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2E470CB-CA5F-4D09-9100-3ACBA6796519}"/>
              </a:ext>
            </a:extLst>
          </p:cNvPr>
          <p:cNvSpPr txBox="1"/>
          <p:nvPr/>
        </p:nvSpPr>
        <p:spPr>
          <a:xfrm>
            <a:off x="4369885" y="5552974"/>
            <a:ext cx="87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Prevents Cavities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F8B0F2-3A25-4EB2-BBE7-370960A9FC1E}"/>
              </a:ext>
            </a:extLst>
          </p:cNvPr>
          <p:cNvSpPr txBox="1"/>
          <p:nvPr/>
        </p:nvSpPr>
        <p:spPr>
          <a:xfrm>
            <a:off x="5335323" y="5552974"/>
            <a:ext cx="87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Freshens Breath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F603DE5-0123-4ED1-BC6C-E62FB44C2689}"/>
              </a:ext>
            </a:extLst>
          </p:cNvPr>
          <p:cNvSpPr txBox="1"/>
          <p:nvPr/>
        </p:nvSpPr>
        <p:spPr>
          <a:xfrm>
            <a:off x="6200029" y="5552974"/>
            <a:ext cx="7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Strong Gums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5C4BE0F-CF4B-4A30-9D20-799DAB93901A}"/>
              </a:ext>
            </a:extLst>
          </p:cNvPr>
          <p:cNvSpPr txBox="1"/>
          <p:nvPr/>
        </p:nvSpPr>
        <p:spPr>
          <a:xfrm>
            <a:off x="6960226" y="5574872"/>
            <a:ext cx="99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Attractive Teeth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A295F55-9982-4C8A-9592-A0487BC24716}"/>
              </a:ext>
            </a:extLst>
          </p:cNvPr>
          <p:cNvSpPr txBox="1"/>
          <p:nvPr/>
        </p:nvSpPr>
        <p:spPr>
          <a:xfrm>
            <a:off x="7824932" y="5574872"/>
            <a:ext cx="1117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Prevents Tooth Decay</a:t>
            </a:r>
          </a:p>
        </p:txBody>
      </p:sp>
    </p:spTree>
    <p:extLst>
      <p:ext uri="{BB962C8B-B14F-4D97-AF65-F5344CB8AC3E}">
        <p14:creationId xmlns:p14="http://schemas.microsoft.com/office/powerpoint/2010/main" val="17539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C496B03-20B2-455A-95A8-52DECBF4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Analysis:</a:t>
            </a:r>
            <a:br>
              <a:rPr lang="en-US" dirty="0"/>
            </a:br>
            <a:r>
              <a:rPr lang="en-US" dirty="0"/>
              <a:t>Alternative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D6278C9-7689-47D6-9F4E-756907D9D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3-Cluster 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02AC9CB4-A56F-4DFD-8FBB-C26893353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2-Cluster Solution 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xmlns="" id="{27613667-547F-4AF9-8606-9645F5F0F6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5951"/>
          <a:stretch/>
        </p:blipFill>
        <p:spPr>
          <a:xfrm>
            <a:off x="354192" y="2789513"/>
            <a:ext cx="4048896" cy="3449970"/>
          </a:xfrm>
          <a:prstGeom prst="rect">
            <a:avLst/>
          </a:prstGeom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xmlns="" id="{0A5155BB-E2B2-4D48-961F-04FBAC1250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66"/>
          <a:stretch/>
        </p:blipFill>
        <p:spPr bwMode="auto">
          <a:xfrm>
            <a:off x="4498182" y="2789513"/>
            <a:ext cx="4053558" cy="347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3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7FA76-1128-4A39-AC44-601B0D8F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Analysis:</a:t>
            </a:r>
            <a:br>
              <a:rPr lang="en-US" dirty="0"/>
            </a:br>
            <a:r>
              <a:rPr lang="en-US" dirty="0"/>
              <a:t>Who are in the Clusters?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83EA925-3C7D-41F6-8B8A-774504589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We use the histogram diagnostic plot to analyze the distributions of demographics of the clusters created by k-means.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We could also conduct cross-tabs to see whether the cluster membership significantly associates with age and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This will help with targeting the desirable segment(s).</a:t>
            </a:r>
          </a:p>
          <a:p>
            <a:endParaRPr lang="en-US" dirty="0"/>
          </a:p>
        </p:txBody>
      </p:sp>
      <p:pic>
        <p:nvPicPr>
          <p:cNvPr id="9" name="Content Placeholder 13">
            <a:extLst>
              <a:ext uri="{FF2B5EF4-FFF2-40B4-BE49-F238E27FC236}">
                <a16:creationId xmlns:a16="http://schemas.microsoft.com/office/drawing/2014/main" xmlns="" id="{C4E8EC27-5C03-46AA-A8C9-046005639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9789" y="1257300"/>
            <a:ext cx="5444211" cy="3612454"/>
          </a:xfrm>
        </p:spPr>
      </p:pic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xmlns="" id="{B1E606C3-ACD4-43FA-A257-B615B011DB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440320"/>
              </p:ext>
            </p:extLst>
          </p:nvPr>
        </p:nvGraphicFramePr>
        <p:xfrm>
          <a:off x="4183811" y="5129203"/>
          <a:ext cx="3886200" cy="147957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6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Cluster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45696" marB="45696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Psycho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45696" marB="45696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Demo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45696" marB="45696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2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Healthy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Female, older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45696" marB="45696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2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Cosmetic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Young 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45696" marB="45696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2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Casual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45696" marB="456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Mostly male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45696" marB="45696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4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B0A04-55CF-4069-9600-F018E90E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the Segments: Crosstabs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BF83BC-82A8-4B01-874E-4DAD1BFFE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describe these segments using demographic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Yes! Conduct crosstabs of gender and cluster membership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 hypothesis (H0): There is no </a:t>
            </a:r>
            <a:r>
              <a:rPr lang="en-US" dirty="0" err="1" smtClean="0"/>
              <a:t>assocation</a:t>
            </a:r>
            <a:r>
              <a:rPr lang="en-US" dirty="0" smtClean="0"/>
              <a:t> </a:t>
            </a:r>
            <a:r>
              <a:rPr lang="en-US" dirty="0"/>
              <a:t>between gender and cluster membership.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the </a:t>
            </a:r>
            <a:r>
              <a:rPr lang="en-US" dirty="0" err="1"/>
              <a:t>CrossTabs</a:t>
            </a:r>
            <a:r>
              <a:rPr lang="en-US" dirty="0"/>
              <a:t>() function from the </a:t>
            </a:r>
            <a:r>
              <a:rPr lang="en-US" dirty="0" err="1"/>
              <a:t>gmodels</a:t>
            </a:r>
            <a:r>
              <a:rPr lang="en-US" dirty="0"/>
              <a:t> package in R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F54C20B1-270A-47B4-80C9-547069AC8F9C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058841" y="995363"/>
            <a:ext cx="462915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   Cell Contents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|-------------------------|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|                       N 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|              Expected N 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| Chi-square contribution 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|-------------------------|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Total Observations in Table:  30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             | </a:t>
            </a:r>
            <a:r>
              <a:rPr lang="en-US" altLang="en-US" sz="1000" dirty="0" err="1">
                <a:latin typeface="Lucida Console" panose="020B0609040504020204" pitchFamily="49" charset="0"/>
              </a:rPr>
              <a:t>gums$gender</a:t>
            </a:r>
            <a:r>
              <a:rPr lang="en-US" altLang="en-US" sz="1000" dirty="0"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err="1">
                <a:latin typeface="Lucida Console" panose="020B0609040504020204" pitchFamily="49" charset="0"/>
              </a:rPr>
              <a:t>gums$segment</a:t>
            </a:r>
            <a:r>
              <a:rPr lang="en-US" altLang="en-US" sz="1000" dirty="0">
                <a:latin typeface="Lucida Console" panose="020B0609040504020204" pitchFamily="49" charset="0"/>
              </a:rPr>
              <a:t> |      male |    female | Row Total |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-------------|-----------|-----------|-----------|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      casual |         7 |         2 |         9 |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             |     3.900 |     5.100 |           |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             |     2.464 |     1.884 |           |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-------------|-----------|-----------|-----------|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    cosmetic |         5 |         8 |        13 |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             |     5.633 |     7.367 |           |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             |     0.071 |     0.054 |           |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-------------|-----------|-----------|-----------|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     healthy |         1 |         7 |         8 |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             |     3.467 |     4.533 |           |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             |     1.755 |     1.342 |           |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-------------|-----------|-----------|-----------|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Column Total |        13 |        17 |        30 |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-------------|-----------|-----------|-----------|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Statistics for All Table Factors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Pearson's Chi-squared test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Lucida Console" panose="020B0609040504020204" pitchFamily="49" charset="0"/>
              </a:rPr>
              <a:t>Chi^2 =  7.571354     </a:t>
            </a:r>
            <a:r>
              <a:rPr lang="en-US" altLang="en-US" sz="1000" dirty="0" err="1">
                <a:latin typeface="Lucida Console" panose="020B0609040504020204" pitchFamily="49" charset="0"/>
              </a:rPr>
              <a:t>d.f.</a:t>
            </a:r>
            <a:r>
              <a:rPr lang="en-US" altLang="en-US" sz="1000" dirty="0">
                <a:latin typeface="Lucida Console" panose="020B0609040504020204" pitchFamily="49" charset="0"/>
              </a:rPr>
              <a:t> =  2     p =  0.02269349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FF1B0CBF-E1D5-429E-926C-5A4679B03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654" y="5868988"/>
            <a:ext cx="34559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Tahoma" panose="020B0604030504040204" pitchFamily="34" charset="0"/>
              </a:rPr>
              <a:t>3 cells out of 6 (50%) have expected count less than 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C6281CCC-752A-432C-AE55-20E72F2EB633}"/>
              </a:ext>
            </a:extLst>
          </p:cNvPr>
          <p:cNvSpPr/>
          <p:nvPr/>
        </p:nvSpPr>
        <p:spPr>
          <a:xfrm>
            <a:off x="5467350" y="2838450"/>
            <a:ext cx="62865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8995DB8-931A-4F64-94AE-034E402693DB}"/>
              </a:ext>
            </a:extLst>
          </p:cNvPr>
          <p:cNvSpPr/>
          <p:nvPr/>
        </p:nvSpPr>
        <p:spPr>
          <a:xfrm>
            <a:off x="5467350" y="3963194"/>
            <a:ext cx="62865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BAD4020-4BF9-4994-9F36-3B244972CCFD}"/>
              </a:ext>
            </a:extLst>
          </p:cNvPr>
          <p:cNvSpPr/>
          <p:nvPr/>
        </p:nvSpPr>
        <p:spPr>
          <a:xfrm>
            <a:off x="6373416" y="3963194"/>
            <a:ext cx="62865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85AD1B-BB55-430A-AC7E-DDC03793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42D8AE-B6D4-4013-84A5-4C1A6FE6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using cluster analysis to:</a:t>
            </a:r>
          </a:p>
          <a:p>
            <a:pPr lvl="1"/>
            <a:r>
              <a:rPr lang="en-US" dirty="0"/>
              <a:t>Identify the number of segments based on benefits sought</a:t>
            </a:r>
          </a:p>
          <a:p>
            <a:pPr lvl="1"/>
            <a:r>
              <a:rPr lang="en-US" dirty="0"/>
              <a:t>Assign each customer to a segment</a:t>
            </a:r>
          </a:p>
          <a:p>
            <a:pPr lvl="1"/>
            <a:r>
              <a:rPr lang="en-US" dirty="0"/>
              <a:t>Describe each segment (based on customer demographics)</a:t>
            </a:r>
          </a:p>
        </p:txBody>
      </p:sp>
    </p:spTree>
    <p:extLst>
      <p:ext uri="{BB962C8B-B14F-4D97-AF65-F5344CB8AC3E}">
        <p14:creationId xmlns:p14="http://schemas.microsoft.com/office/powerpoint/2010/main" val="344087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EE1587-65CB-4EB8-B12A-A21CAFE7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Chewing Gum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5FD5C9-6E51-4153-AAD4-4156DBBB2B2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Respondents rated the following statements on a 7-point Likert scale: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like a gum that gives shiny teeth.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important to buy a gum that prevents cavities.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prefer a gum that freshens breath.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Chewing gum should strengthen gums.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most important consideration in buying a gum is attractive teeth.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Prevention of tooth decay is not an important benefit offered by a gum.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B96F59-DEDA-4E2B-ADDC-98E645DC3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30 Respondents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Demographics: Gender and Age</a:t>
            </a:r>
          </a:p>
          <a:p>
            <a:endParaRPr lang="en-US" dirty="0"/>
          </a:p>
          <a:p>
            <a:r>
              <a:rPr lang="en-US" dirty="0"/>
              <a:t>6 attitudinal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of the variables is measured on a scale from 1 to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E155D2-FE85-4CAA-B315-6CBC8802AB8E}"/>
              </a:ext>
            </a:extLst>
          </p:cNvPr>
          <p:cNvSpPr txBox="1"/>
          <p:nvPr/>
        </p:nvSpPr>
        <p:spPr>
          <a:xfrm>
            <a:off x="4399472" y="5491719"/>
            <a:ext cx="392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one is reverse coded!</a:t>
            </a:r>
          </a:p>
        </p:txBody>
      </p:sp>
    </p:spTree>
    <p:extLst>
      <p:ext uri="{BB962C8B-B14F-4D97-AF65-F5344CB8AC3E}">
        <p14:creationId xmlns:p14="http://schemas.microsoft.com/office/powerpoint/2010/main" val="41897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0060008-D75A-4FC3-ACAA-4EEA1BB9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Clusters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561" y="4032737"/>
            <a:ext cx="2320832" cy="22151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92" y="4032737"/>
            <a:ext cx="2320833" cy="22151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561" y="1609969"/>
            <a:ext cx="2344971" cy="22381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0992" y="1609969"/>
            <a:ext cx="2344971" cy="22381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211" y="2256020"/>
            <a:ext cx="3336183" cy="31842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271" y="1886688"/>
            <a:ext cx="287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 (2 variables)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097" y="5624924"/>
            <a:ext cx="28760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many clusters?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 rot="1805971">
            <a:off x="3888154" y="1367587"/>
            <a:ext cx="1414585" cy="247747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805971">
            <a:off x="5188578" y="2320712"/>
            <a:ext cx="1211443" cy="15100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805971">
            <a:off x="6453001" y="2709877"/>
            <a:ext cx="855415" cy="108952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9553977">
            <a:off x="6902838" y="1568520"/>
            <a:ext cx="926123" cy="146039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169036">
            <a:off x="7810734" y="2325259"/>
            <a:ext cx="1114007" cy="137801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1805971">
            <a:off x="4348041" y="3984337"/>
            <a:ext cx="855415" cy="74516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805971">
            <a:off x="4583596" y="4701345"/>
            <a:ext cx="707764" cy="74516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432619">
            <a:off x="4002637" y="5030807"/>
            <a:ext cx="707764" cy="108588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432619">
            <a:off x="5291564" y="4659105"/>
            <a:ext cx="1026628" cy="149034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432619">
            <a:off x="6881281" y="4027423"/>
            <a:ext cx="1026628" cy="103308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432619">
            <a:off x="6525871" y="4904165"/>
            <a:ext cx="729131" cy="12564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432619">
            <a:off x="8067402" y="4720901"/>
            <a:ext cx="480575" cy="62449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432619">
            <a:off x="8188425" y="5317433"/>
            <a:ext cx="570263" cy="84511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6186972">
            <a:off x="7402912" y="4912969"/>
            <a:ext cx="641113" cy="90658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17756" y="1647483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84319" y="1635429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17755" y="4055463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13329" y="4055463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5BEE439A-0701-4F33-8F6E-9BC879CC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Clusters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D9FD7388-605E-4C1C-9F39-B86405EB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US" sz="2000" dirty="0"/>
              <a:t>First, we need to establish the number of clusters in the data</a:t>
            </a:r>
          </a:p>
          <a:p>
            <a:r>
              <a:rPr lang="en-US" sz="2000" dirty="0"/>
              <a:t>To do so, we will use Hierarchal Cluster Analysis</a:t>
            </a:r>
          </a:p>
          <a:p>
            <a:r>
              <a:rPr lang="en-US" sz="2000" dirty="0"/>
              <a:t>In marketing, Ward’s method of Hierarchal clustering is generally most appropriate, using the squared Euclidian distance metric to determine how far or close two individuals are in the attribute </a:t>
            </a:r>
            <a:r>
              <a:rPr lang="en-US" sz="2000" dirty="0" smtClean="0"/>
              <a:t>space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 dendrogram produced by hierarchal clustering will help us to  determine the most appropriate number of clusters</a:t>
            </a:r>
          </a:p>
        </p:txBody>
      </p:sp>
      <p:pic>
        <p:nvPicPr>
          <p:cNvPr id="1026" name="Picture 2" descr="Image result for squared euclidean dist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76" y="3433955"/>
            <a:ext cx="3044041" cy="200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79502" y="5104394"/>
            <a:ext cx="29161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75000"/>
                  </a:schemeClr>
                </a:solidFill>
              </a:rPr>
              <a:t>Image: http</a:t>
            </a:r>
            <a:r>
              <a:rPr lang="en-US" sz="1000" i="1" dirty="0">
                <a:solidFill>
                  <a:schemeClr val="bg1">
                    <a:lumMod val="75000"/>
                  </a:schemeClr>
                </a:solidFill>
              </a:rPr>
              <a:t>://mcla.ug/blog/k-means-clustering.html</a:t>
            </a:r>
          </a:p>
        </p:txBody>
      </p:sp>
    </p:spTree>
    <p:extLst>
      <p:ext uri="{BB962C8B-B14F-4D97-AF65-F5344CB8AC3E}">
        <p14:creationId xmlns:p14="http://schemas.microsoft.com/office/powerpoint/2010/main" val="3922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67E5FFF5-F0D2-484F-878C-6EC017ACB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Hierarchal Clustering in R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1410953E-14DB-4A2D-A2D6-19A76CA72A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2604" y="1847851"/>
            <a:ext cx="8162745" cy="4351338"/>
          </a:xfrm>
        </p:spPr>
        <p:txBody>
          <a:bodyPr>
            <a:normAutofit fontScale="92500"/>
          </a:bodyPr>
          <a:lstStyle/>
          <a:p>
            <a:pPr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First, calculate the Euclidian distances for response variables 1 to 6</a:t>
            </a:r>
          </a:p>
          <a:p>
            <a:pPr indent="0"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	d &lt;- </a:t>
            </a:r>
            <a:r>
              <a:rPr lang="en-US" altLang="en-US" sz="1800" dirty="0" err="1"/>
              <a:t>dist</a:t>
            </a:r>
            <a:r>
              <a:rPr lang="en-US" altLang="en-US" sz="1800" dirty="0"/>
              <a:t>(gums[, c(</a:t>
            </a:r>
            <a:r>
              <a:rPr lang="en-US" altLang="en-US" sz="1800" dirty="0">
                <a:solidFill>
                  <a:srgbClr val="339933"/>
                </a:solidFill>
              </a:rPr>
              <a:t>"V1"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339933"/>
                </a:solidFill>
              </a:rPr>
              <a:t>"V2"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339933"/>
                </a:solidFill>
              </a:rPr>
              <a:t>"V3"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339933"/>
                </a:solidFill>
              </a:rPr>
              <a:t>"V4"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339933"/>
                </a:solidFill>
              </a:rPr>
              <a:t>"V5"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339933"/>
                </a:solidFill>
              </a:rPr>
              <a:t>"V6"</a:t>
            </a:r>
            <a:r>
              <a:rPr lang="en-US" altLang="en-US" sz="1800" dirty="0"/>
              <a:t>)])</a:t>
            </a:r>
          </a:p>
          <a:p>
            <a:pPr indent="0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Then, apply Ward’s linkage clustering on your matrix of distances</a:t>
            </a:r>
          </a:p>
          <a:p>
            <a:pPr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1800" dirty="0"/>
              <a:t>h &lt;- </a:t>
            </a:r>
            <a:r>
              <a:rPr lang="en-US" altLang="en-US" sz="1800" dirty="0" err="1"/>
              <a:t>hclust</a:t>
            </a:r>
            <a:r>
              <a:rPr lang="en-US" altLang="en-US" sz="1800" dirty="0"/>
              <a:t>(d, method = </a:t>
            </a:r>
            <a:r>
              <a:rPr lang="en-US" altLang="en-US" sz="1800" dirty="0">
                <a:solidFill>
                  <a:srgbClr val="339933"/>
                </a:solidFill>
              </a:rPr>
              <a:t>"ward.D2"</a:t>
            </a:r>
            <a:r>
              <a:rPr lang="en-US" altLang="en-US" sz="1800" dirty="0"/>
              <a:t>)</a:t>
            </a:r>
          </a:p>
          <a:p>
            <a:pPr indent="0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indent="0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(Note: the same results could be obtained by using the “</a:t>
            </a:r>
            <a:r>
              <a:rPr lang="en-US" altLang="en-US" sz="2000" dirty="0" err="1">
                <a:cs typeface="Arial" panose="020B0604020202020204" pitchFamily="34" charset="0"/>
              </a:rPr>
              <a:t>ward.D</a:t>
            </a:r>
            <a:r>
              <a:rPr lang="en-US" altLang="en-US" sz="2000" dirty="0">
                <a:cs typeface="Arial" panose="020B0604020202020204" pitchFamily="34" charset="0"/>
              </a:rPr>
              <a:t>” method on the matrix of squared distances, and then taking the square root of heights)</a:t>
            </a:r>
          </a:p>
          <a:p>
            <a:pPr indent="0" eaLnBrk="1" hangingPunct="1"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  <a:r>
              <a:rPr lang="en-US" altLang="en-US" sz="1400" dirty="0"/>
              <a:t>h &lt;- </a:t>
            </a:r>
            <a:r>
              <a:rPr lang="en-US" altLang="en-US" sz="1400" dirty="0" err="1"/>
              <a:t>hclust</a:t>
            </a:r>
            <a:r>
              <a:rPr lang="en-US" altLang="en-US" sz="1400" dirty="0"/>
              <a:t>(d, method = </a:t>
            </a:r>
            <a:r>
              <a:rPr lang="en-US" altLang="en-US" sz="1400" dirty="0">
                <a:solidFill>
                  <a:srgbClr val="339933"/>
                </a:solidFill>
              </a:rPr>
              <a:t>"</a:t>
            </a:r>
            <a:r>
              <a:rPr lang="en-US" altLang="en-US" sz="1400" dirty="0" err="1">
                <a:solidFill>
                  <a:srgbClr val="339933"/>
                </a:solidFill>
              </a:rPr>
              <a:t>ward.D</a:t>
            </a:r>
            <a:r>
              <a:rPr lang="en-US" altLang="en-US" sz="1400" dirty="0">
                <a:solidFill>
                  <a:srgbClr val="339933"/>
                </a:solidFill>
              </a:rPr>
              <a:t>"</a:t>
            </a:r>
            <a:r>
              <a:rPr lang="en-US" altLang="en-US" sz="1400" dirty="0"/>
              <a:t>)</a:t>
            </a:r>
          </a:p>
          <a:p>
            <a:pPr indent="0" eaLnBrk="1" hangingPunct="1">
              <a:buFont typeface="Arial" panose="020B0604020202020204" pitchFamily="34" charset="0"/>
              <a:buNone/>
            </a:pPr>
            <a:r>
              <a:rPr lang="en-US" altLang="en-US" sz="1400" dirty="0"/>
              <a:t>	sqrt(</a:t>
            </a:r>
            <a:r>
              <a:rPr lang="en-US" altLang="en-US" sz="1400" dirty="0" err="1"/>
              <a:t>h$height</a:t>
            </a:r>
            <a:r>
              <a:rPr lang="en-US" altLang="en-US" sz="1400" dirty="0"/>
              <a:t>)</a:t>
            </a:r>
          </a:p>
          <a:p>
            <a:pPr indent="0" eaLnBrk="1" hangingPunct="1"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indent="0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sp>
        <p:nvSpPr>
          <p:cNvPr id="14341" name="Slide Number Placeholder 16">
            <a:extLst>
              <a:ext uri="{FF2B5EF4-FFF2-40B4-BE49-F238E27FC236}">
                <a16:creationId xmlns:a16="http://schemas.microsoft.com/office/drawing/2014/main" xmlns="" id="{533D348A-3937-4802-91FA-46A9EAC1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8BEB24-A628-491F-B88A-E0EFB0C1FB1B}" type="slidenum">
              <a:rPr lang="en-US" altLang="en-US" sz="1200" smtClean="0">
                <a:solidFill>
                  <a:srgbClr val="898989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98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>
            <a:extLst>
              <a:ext uri="{FF2B5EF4-FFF2-40B4-BE49-F238E27FC236}">
                <a16:creationId xmlns:a16="http://schemas.microsoft.com/office/drawing/2014/main" xmlns="" id="{408FA806-0AD9-468C-BF44-92ED059AD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Hierarchal Clustering Analysis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6B01CCB9-EB4E-47C2-A926-D5600D27C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506787" cy="4351338"/>
          </a:xfrm>
        </p:spPr>
        <p:txBody>
          <a:bodyPr>
            <a:normAutofit lnSpcReduction="10000"/>
          </a:bodyPr>
          <a:lstStyle/>
          <a:p>
            <a:r>
              <a:rPr lang="en-US" altLang="en-US" sz="1600" dirty="0"/>
              <a:t>The dendrogram generated is shown in the </a:t>
            </a:r>
            <a:r>
              <a:rPr lang="en-US" altLang="en-US" sz="1600" dirty="0" err="1"/>
              <a:t>Rstudio</a:t>
            </a:r>
            <a:r>
              <a:rPr lang="en-US" altLang="en-US" sz="1600" dirty="0"/>
              <a:t> Plots window, from where it can be saved as an image in graphic formats like </a:t>
            </a:r>
            <a:r>
              <a:rPr lang="en-US" altLang="en-US" sz="1600" dirty="0" err="1"/>
              <a:t>png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tif</a:t>
            </a:r>
            <a:r>
              <a:rPr lang="en-US" altLang="en-US" sz="1600" dirty="0"/>
              <a:t>, etc.</a:t>
            </a:r>
          </a:p>
          <a:p>
            <a:r>
              <a:rPr lang="en-US" altLang="en-US" sz="1600" dirty="0"/>
              <a:t>Use the dendrogram to determine how many clusters may be extracted. The vertical axis represents the distance (i.e., </a:t>
            </a:r>
            <a:r>
              <a:rPr lang="en-US" altLang="en-US" sz="1600" b="1" dirty="0">
                <a:solidFill>
                  <a:srgbClr val="7030A0"/>
                </a:solidFill>
              </a:rPr>
              <a:t>dissimilarity</a:t>
            </a:r>
            <a:r>
              <a:rPr lang="en-US" altLang="en-US" sz="1600" dirty="0"/>
              <a:t>) between groups of cases. The height of a given cluster indicates the level of heterogeneity within that cluster. Ultimately, the purpose of clustering is to create </a:t>
            </a:r>
            <a:r>
              <a:rPr lang="en-US" altLang="en-US" sz="1600" b="1" dirty="0">
                <a:solidFill>
                  <a:srgbClr val="7030A0"/>
                </a:solidFill>
              </a:rPr>
              <a:t>homogeneous groups</a:t>
            </a:r>
            <a:r>
              <a:rPr lang="en-US" altLang="en-US" sz="1600" dirty="0"/>
              <a:t> of cases. </a:t>
            </a:r>
          </a:p>
          <a:p>
            <a:r>
              <a:rPr lang="en-US" altLang="en-US" sz="1600" dirty="0"/>
              <a:t>There seem to be 3 viable groups in this dataset. After deciding on the number of useful clusters, we will use K-means clustering to calculate a cluster solution.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6388" name="Date Placeholder 4">
            <a:extLst>
              <a:ext uri="{FF2B5EF4-FFF2-40B4-BE49-F238E27FC236}">
                <a16:creationId xmlns:a16="http://schemas.microsoft.com/office/drawing/2014/main" xmlns="" id="{7B04C125-4288-4F5C-A2CB-5B5EA7EA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© Yi Qian </a:t>
            </a:r>
          </a:p>
        </p:txBody>
      </p:sp>
      <p:sp>
        <p:nvSpPr>
          <p:cNvPr id="16389" name="Slide Number Placeholder 8">
            <a:extLst>
              <a:ext uri="{FF2B5EF4-FFF2-40B4-BE49-F238E27FC236}">
                <a16:creationId xmlns:a16="http://schemas.microsoft.com/office/drawing/2014/main" xmlns="" id="{57181CEA-A278-43EE-9FA3-48B86D3B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B62172-B5B6-4318-A996-00FCE9FA3B5C}" type="slidenum">
              <a:rPr lang="en-US" altLang="en-US" sz="1200" smtClean="0">
                <a:solidFill>
                  <a:srgbClr val="898989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Tahoma" panose="020B0604030504040204" pitchFamily="34" charset="0"/>
            </a:endParaRPr>
          </a:p>
        </p:txBody>
      </p:sp>
      <p:pic>
        <p:nvPicPr>
          <p:cNvPr id="16390" name="Picture 1">
            <a:extLst>
              <a:ext uri="{FF2B5EF4-FFF2-40B4-BE49-F238E27FC236}">
                <a16:creationId xmlns:a16="http://schemas.microsoft.com/office/drawing/2014/main" xmlns="" id="{3DAA1912-B7A0-4176-A79D-7D6ACFB06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37" y="2745582"/>
            <a:ext cx="5008563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xmlns="" id="{E2416FE8-FC6C-4430-A1B8-471C20941B4D}"/>
              </a:ext>
            </a:extLst>
          </p:cNvPr>
          <p:cNvSpPr/>
          <p:nvPr/>
        </p:nvSpPr>
        <p:spPr>
          <a:xfrm>
            <a:off x="5343705" y="1748969"/>
            <a:ext cx="3505200" cy="914400"/>
          </a:xfrm>
          <a:prstGeom prst="wedgeRectCallout">
            <a:avLst>
              <a:gd name="adj1" fmla="val 17231"/>
              <a:gd name="adj2" fmla="val 189471"/>
            </a:avLst>
          </a:prstGeom>
          <a:solidFill>
            <a:srgbClr val="FFC000">
              <a:alpha val="28000"/>
            </a:srgbClr>
          </a:solidFill>
          <a:ln>
            <a:solidFill>
              <a:srgbClr val="FFC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Look for jumps along the vertical axis, indicating that two dissimilar clusters have been grouped together.</a:t>
            </a:r>
            <a:endParaRPr lang="en-US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8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0EC9C-2821-44A0-99AE-CD26824B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in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862D1E3-330F-47BA-A52D-A82D362D0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altLang="en-US" sz="1800" dirty="0">
                <a:cs typeface="Arial" panose="020B0604020202020204" pitchFamily="34" charset="0"/>
              </a:rPr>
              <a:t>Once we have determined an appropriate number of clusters to extract, use the K-means algorithm to designate them. </a:t>
            </a:r>
          </a:p>
          <a:p>
            <a:r>
              <a:rPr lang="en-US" altLang="en-US" sz="1800" dirty="0">
                <a:cs typeface="Arial" panose="020B0604020202020204" pitchFamily="34" charset="0"/>
              </a:rPr>
              <a:t>Hierarchical clustering is useful in determining the number of groups emerging from the data, while the K-means clustering procedure is flexible and robust in finding the most appropriate groupings of individuals.</a:t>
            </a:r>
          </a:p>
          <a:p>
            <a:endParaRPr lang="en-US" altLang="en-US" sz="18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dirty="0">
                <a:cs typeface="Arial" panose="020B0604020202020204" pitchFamily="34" charset="0"/>
              </a:rPr>
              <a:t>Next, we form 3 actual clusters using K-means.</a:t>
            </a:r>
            <a:endParaRPr lang="en-US" altLang="en-US" sz="1800" dirty="0">
              <a:solidFill>
                <a:srgbClr val="00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D239308-069A-48B1-9F8E-79550CC7D838}"/>
              </a:ext>
            </a:extLst>
          </p:cNvPr>
          <p:cNvSpPr/>
          <p:nvPr/>
        </p:nvSpPr>
        <p:spPr>
          <a:xfrm>
            <a:off x="3933645" y="2094931"/>
            <a:ext cx="4986068" cy="4247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i="1" dirty="0">
                <a:latin typeface="Arial" panose="020B0604020202020204" pitchFamily="34" charset="0"/>
              </a:rPr>
              <a:t>First, standardize the input variables (z-scores)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Lucida Console" panose="020B0609040504020204" pitchFamily="49" charset="0"/>
              </a:rPr>
              <a:t>d &lt;- scale(gums[, c(</a:t>
            </a:r>
            <a:r>
              <a:rPr lang="en-US" altLang="en-US" dirty="0">
                <a:solidFill>
                  <a:srgbClr val="339933"/>
                </a:solidFill>
                <a:latin typeface="Lucida Console" panose="020B0609040504020204" pitchFamily="49" charset="0"/>
              </a:rPr>
              <a:t>"V1"</a:t>
            </a:r>
            <a:r>
              <a:rPr lang="en-US" altLang="en-US" dirty="0">
                <a:latin typeface="Lucida Console" panose="020B0609040504020204" pitchFamily="49" charset="0"/>
              </a:rPr>
              <a:t>, </a:t>
            </a:r>
            <a:r>
              <a:rPr lang="en-US" altLang="en-US" dirty="0">
                <a:solidFill>
                  <a:srgbClr val="339933"/>
                </a:solidFill>
                <a:latin typeface="Lucida Console" panose="020B0609040504020204" pitchFamily="49" charset="0"/>
              </a:rPr>
              <a:t>"V2"</a:t>
            </a:r>
            <a:r>
              <a:rPr lang="en-US" altLang="en-US" dirty="0">
                <a:latin typeface="Lucida Console" panose="020B0609040504020204" pitchFamily="49" charset="0"/>
              </a:rPr>
              <a:t>, </a:t>
            </a:r>
            <a:r>
              <a:rPr lang="en-US" altLang="en-US" dirty="0">
                <a:solidFill>
                  <a:srgbClr val="339933"/>
                </a:solidFill>
                <a:latin typeface="Lucida Console" panose="020B0609040504020204" pitchFamily="49" charset="0"/>
              </a:rPr>
              <a:t>"V3"</a:t>
            </a:r>
            <a:r>
              <a:rPr lang="en-US" altLang="en-US" dirty="0">
                <a:latin typeface="Lucida Console" panose="020B0609040504020204" pitchFamily="49" charset="0"/>
              </a:rPr>
              <a:t>, </a:t>
            </a:r>
            <a:r>
              <a:rPr lang="en-US" altLang="en-US" dirty="0">
                <a:solidFill>
                  <a:srgbClr val="339933"/>
                </a:solidFill>
                <a:latin typeface="Lucida Console" panose="020B0609040504020204" pitchFamily="49" charset="0"/>
              </a:rPr>
              <a:t>"V4"</a:t>
            </a:r>
            <a:r>
              <a:rPr lang="en-US" altLang="en-US" dirty="0">
                <a:latin typeface="Lucida Console" panose="020B0609040504020204" pitchFamily="49" charset="0"/>
              </a:rPr>
              <a:t>, </a:t>
            </a:r>
            <a:r>
              <a:rPr lang="en-US" altLang="en-US" dirty="0">
                <a:solidFill>
                  <a:srgbClr val="339933"/>
                </a:solidFill>
                <a:latin typeface="Lucida Console" panose="020B0609040504020204" pitchFamily="49" charset="0"/>
              </a:rPr>
              <a:t>"V5"</a:t>
            </a:r>
            <a:r>
              <a:rPr lang="en-US" altLang="en-US" dirty="0">
                <a:latin typeface="Lucida Console" panose="020B0609040504020204" pitchFamily="49" charset="0"/>
              </a:rPr>
              <a:t>, </a:t>
            </a:r>
            <a:r>
              <a:rPr lang="en-US" altLang="en-US" dirty="0">
                <a:solidFill>
                  <a:srgbClr val="339933"/>
                </a:solidFill>
                <a:latin typeface="Lucida Console" panose="020B0609040504020204" pitchFamily="49" charset="0"/>
              </a:rPr>
              <a:t>"V6"</a:t>
            </a:r>
            <a:r>
              <a:rPr lang="en-US" altLang="en-US" dirty="0">
                <a:latin typeface="Lucida Console" panose="020B0609040504020204" pitchFamily="49" charset="0"/>
              </a:rPr>
              <a:t>)], center = </a:t>
            </a:r>
            <a:r>
              <a:rPr lang="en-US" altLang="en-US" dirty="0">
                <a:solidFill>
                  <a:srgbClr val="0066FF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dirty="0">
                <a:latin typeface="Lucida Console" panose="020B0609040504020204" pitchFamily="49" charset="0"/>
              </a:rPr>
              <a:t>, scale = </a:t>
            </a:r>
            <a:r>
              <a:rPr lang="en-US" altLang="en-US" dirty="0">
                <a:solidFill>
                  <a:srgbClr val="0066FF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>
              <a:defRPr/>
            </a:pPr>
            <a:r>
              <a:rPr lang="en-US" altLang="en-US" i="1" dirty="0">
                <a:latin typeface="Arial" panose="020B0604020202020204" pitchFamily="34" charset="0"/>
              </a:rPr>
              <a:t>Since the k-means algorithm starts with a random set of centers, setting the seed helps ensure results are reproducible</a:t>
            </a:r>
          </a:p>
          <a:p>
            <a:pPr eaLnBrk="1" hangingPunct="1">
              <a:defRPr/>
            </a:pP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set.seed</a:t>
            </a:r>
            <a:r>
              <a:rPr lang="en-US" altLang="en-US" dirty="0">
                <a:latin typeface="Lucida Console" panose="020B0609040504020204" pitchFamily="49" charset="0"/>
              </a:rPr>
              <a:t>(</a:t>
            </a:r>
            <a:r>
              <a:rPr lang="en-US" altLang="en-US" dirty="0">
                <a:solidFill>
                  <a:srgbClr val="0066FF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>
              <a:defRPr/>
            </a:pPr>
            <a:r>
              <a:rPr lang="en-US" altLang="en-US" i="1" dirty="0">
                <a:latin typeface="Arial" panose="020B0604020202020204" pitchFamily="34" charset="0"/>
              </a:rPr>
              <a:t>Apply K-means clustering (default algorithm)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Lucida Console" panose="020B0609040504020204" pitchFamily="49" charset="0"/>
              </a:rPr>
              <a:t>k &lt;- </a:t>
            </a:r>
            <a:r>
              <a:rPr lang="en-US" altLang="en-US" dirty="0" err="1">
                <a:latin typeface="Lucida Console" panose="020B0609040504020204" pitchFamily="49" charset="0"/>
              </a:rPr>
              <a:t>kmeans</a:t>
            </a:r>
            <a:r>
              <a:rPr lang="en-US" altLang="en-US" dirty="0">
                <a:latin typeface="Lucida Console" panose="020B0609040504020204" pitchFamily="49" charset="0"/>
              </a:rPr>
              <a:t>(z, centers = </a:t>
            </a:r>
            <a:r>
              <a:rPr lang="en-US" altLang="en-US" dirty="0">
                <a:solidFill>
                  <a:srgbClr val="0066FF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27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962D7D2-2AC0-41ED-8562-3D12020E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R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38A18F-67D7-4BF3-A69B-95FFAFCA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R’s K-means procedure creates a clustering vector designating membership in either one of 3 clusters. </a:t>
            </a:r>
          </a:p>
          <a:p>
            <a:r>
              <a:rPr lang="en-US" altLang="en-US" sz="2400" dirty="0"/>
              <a:t>Since we assigned to output to object k, the results can be viewed using the command </a:t>
            </a:r>
            <a:r>
              <a:rPr lang="en-US" altLang="en-US" sz="2000" dirty="0" err="1">
                <a:latin typeface="Lucida Console" panose="020B0609040504020204" pitchFamily="49" charset="0"/>
              </a:rPr>
              <a:t>k$cluster</a:t>
            </a:r>
            <a:r>
              <a:rPr lang="en-US" altLang="en-US" sz="2400" dirty="0"/>
              <a:t>. </a:t>
            </a:r>
          </a:p>
          <a:p>
            <a:r>
              <a:rPr lang="en-US" altLang="en-US" sz="2400" dirty="0"/>
              <a:t>The first row in the output corresponds to the row number in the </a:t>
            </a:r>
            <a:r>
              <a:rPr lang="en-US" altLang="en-US" sz="2400" dirty="0" err="1"/>
              <a:t>dataframe</a:t>
            </a:r>
            <a:r>
              <a:rPr lang="en-US" altLang="en-US" sz="2400" dirty="0"/>
              <a:t> (i.e. each respondent), while the second row indicates cluster membership.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09CBA11-4A21-417C-AFD7-859C5CB12790}"/>
              </a:ext>
            </a:extLst>
          </p:cNvPr>
          <p:cNvSpPr/>
          <p:nvPr/>
        </p:nvSpPr>
        <p:spPr>
          <a:xfrm>
            <a:off x="336430" y="5306726"/>
            <a:ext cx="847113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1200" dirty="0">
                <a:latin typeface="Lucida Console" panose="020B0609040504020204" pitchFamily="49" charset="0"/>
              </a:rPr>
              <a:t>&gt; </a:t>
            </a:r>
            <a:r>
              <a:rPr lang="en-US" altLang="en-US" sz="1200" dirty="0" err="1">
                <a:latin typeface="Lucida Console" panose="020B0609040504020204" pitchFamily="49" charset="0"/>
              </a:rPr>
              <a:t>k$cluster</a:t>
            </a:r>
            <a:endParaRPr lang="en-US" altLang="en-US" sz="1200" dirty="0"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1200" dirty="0">
                <a:latin typeface="Lucida Console" panose="020B0609040504020204" pitchFamily="49" charset="0"/>
              </a:rPr>
              <a:t> 1  2  3  4  5  6  7  8  9 10 11 12 13 14 15 16 17 18 19 20 21 22 23 24 25 26 27 28 29 30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200" dirty="0">
                <a:latin typeface="Lucida Console" panose="020B0609040504020204" pitchFamily="49" charset="0"/>
              </a:rPr>
              <a:t> 2  3  2  1  3  2  2  2  3  1  2  3  2  1  3  2  2  2  3  1  3  2  3  1  2  1  2  1  1  3 </a:t>
            </a:r>
          </a:p>
        </p:txBody>
      </p:sp>
    </p:spTree>
    <p:extLst>
      <p:ext uri="{BB962C8B-B14F-4D97-AF65-F5344CB8AC3E}">
        <p14:creationId xmlns:p14="http://schemas.microsoft.com/office/powerpoint/2010/main" val="145271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3047</TotalTime>
  <Words>1739</Words>
  <Application>Microsoft Office PowerPoint</Application>
  <PresentationFormat>On-screen Show (4:3)</PresentationFormat>
  <Paragraphs>239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Lucida Console</vt:lpstr>
      <vt:lpstr>Tahoma</vt:lpstr>
      <vt:lpstr>Wingdings</vt:lpstr>
      <vt:lpstr>Office Theme</vt:lpstr>
      <vt:lpstr>Cluster Analysis Tutorial</vt:lpstr>
      <vt:lpstr>Cluster Analysis</vt:lpstr>
      <vt:lpstr>Chewing Gum Data</vt:lpstr>
      <vt:lpstr>Number of Clusters</vt:lpstr>
      <vt:lpstr>Number of Clusters</vt:lpstr>
      <vt:lpstr>Hierarchal Clustering in R</vt:lpstr>
      <vt:lpstr>Hierarchal Clustering Analysis</vt:lpstr>
      <vt:lpstr>K-means Clustering in R</vt:lpstr>
      <vt:lpstr>K-means R Output</vt:lpstr>
      <vt:lpstr>Cluster Analysis:  K-means Interpretation</vt:lpstr>
      <vt:lpstr>Cluster Analysis: Diagnostics</vt:lpstr>
      <vt:lpstr>Cluster Analysis: Alternative Solutions</vt:lpstr>
      <vt:lpstr>Cluster Analysis: Alternative Solutions</vt:lpstr>
      <vt:lpstr>Cluster Analysis: Who are in the Clusters?</vt:lpstr>
      <vt:lpstr>Describing the Segments: Crosstabs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 Tutorial</dc:title>
  <dc:creator>Sonya</dc:creator>
  <cp:lastModifiedBy>Sabourin, Sonya</cp:lastModifiedBy>
  <cp:revision>30</cp:revision>
  <cp:lastPrinted>2017-11-07T20:35:12Z</cp:lastPrinted>
  <dcterms:created xsi:type="dcterms:W3CDTF">2017-10-27T02:36:24Z</dcterms:created>
  <dcterms:modified xsi:type="dcterms:W3CDTF">2017-11-07T20:49:45Z</dcterms:modified>
</cp:coreProperties>
</file>