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68" r:id="rId15"/>
  </p:sldIdLst>
  <p:sldSz cx="9144000" cy="6858000" type="screen4x3"/>
  <p:notesSz cx="69850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81057" autoAdjust="0"/>
  </p:normalViewPr>
  <p:slideViewPr>
    <p:cSldViewPr snapToGrid="0">
      <p:cViewPr varScale="1">
        <p:scale>
          <a:sx n="98" d="100"/>
          <a:sy n="98" d="100"/>
        </p:scale>
        <p:origin x="19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sz="quarter" idx="1"/>
          </p:nvPr>
        </p:nvSpPr>
        <p:spPr>
          <a:xfrm>
            <a:off x="3956550" y="0"/>
            <a:ext cx="3026833" cy="465797"/>
          </a:xfrm>
          <a:prstGeom prst="rect">
            <a:avLst/>
          </a:prstGeom>
        </p:spPr>
        <p:txBody>
          <a:bodyPr vert="horz" lIns="92958" tIns="46479" rIns="92958" bIns="46479" rtlCol="0"/>
          <a:lstStyle>
            <a:lvl1pPr algn="r">
              <a:defRPr sz="1200"/>
            </a:lvl1pPr>
          </a:lstStyle>
          <a:p>
            <a:fld id="{251236BA-60A8-4C0D-8F40-63E6FFB6AE70}" type="datetimeFigureOut">
              <a:rPr lang="en-US" smtClean="0"/>
              <a:t>11/7/2017</a:t>
            </a:fld>
            <a:endParaRPr lang="en-US"/>
          </a:p>
        </p:txBody>
      </p:sp>
      <p:sp>
        <p:nvSpPr>
          <p:cNvPr id="4" name="Footer Placeholder 3"/>
          <p:cNvSpPr>
            <a:spLocks noGrp="1"/>
          </p:cNvSpPr>
          <p:nvPr>
            <p:ph type="ftr" sz="quarter" idx="2"/>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a:p>
        </p:txBody>
      </p:sp>
      <p:sp>
        <p:nvSpPr>
          <p:cNvPr id="5" name="Slide Number Placeholder 4"/>
          <p:cNvSpPr>
            <a:spLocks noGrp="1"/>
          </p:cNvSpPr>
          <p:nvPr>
            <p:ph type="sldNum" sz="quarter" idx="3"/>
          </p:nvPr>
        </p:nvSpPr>
        <p:spPr>
          <a:xfrm>
            <a:off x="3956550" y="8817904"/>
            <a:ext cx="3026833" cy="465796"/>
          </a:xfrm>
          <a:prstGeom prst="rect">
            <a:avLst/>
          </a:prstGeom>
        </p:spPr>
        <p:txBody>
          <a:bodyPr vert="horz" lIns="92958" tIns="46479" rIns="92958" bIns="46479" rtlCol="0" anchor="b"/>
          <a:lstStyle>
            <a:lvl1pPr algn="r">
              <a:defRPr sz="1200"/>
            </a:lvl1pPr>
          </a:lstStyle>
          <a:p>
            <a:fld id="{CB8E105D-A294-44B7-B168-84268426A3D3}" type="slidenum">
              <a:rPr lang="en-US" smtClean="0"/>
              <a:t>‹#›</a:t>
            </a:fld>
            <a:endParaRPr lang="en-US"/>
          </a:p>
        </p:txBody>
      </p:sp>
    </p:spTree>
    <p:extLst>
      <p:ext uri="{BB962C8B-B14F-4D97-AF65-F5344CB8AC3E}">
        <p14:creationId xmlns:p14="http://schemas.microsoft.com/office/powerpoint/2010/main" val="820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5797"/>
          </a:xfrm>
          <a:prstGeom prst="rect">
            <a:avLst/>
          </a:prstGeom>
        </p:spPr>
        <p:txBody>
          <a:bodyPr vert="horz" lIns="92958" tIns="46479" rIns="92958" bIns="46479" rtlCol="0"/>
          <a:lstStyle>
            <a:lvl1pPr algn="r">
              <a:defRPr sz="1200"/>
            </a:lvl1pPr>
          </a:lstStyle>
          <a:p>
            <a:fld id="{A60A9C29-A196-4D67-9A80-68DE46041A8D}" type="datetimeFigureOut">
              <a:rPr lang="en-US" smtClean="0"/>
              <a:t>11/7/2017</a:t>
            </a:fld>
            <a:endParaRPr lang="en-US"/>
          </a:p>
        </p:txBody>
      </p:sp>
      <p:sp>
        <p:nvSpPr>
          <p:cNvPr id="4" name="Slide Image Placeholder 3"/>
          <p:cNvSpPr>
            <a:spLocks noGrp="1" noRot="1" noChangeAspect="1"/>
          </p:cNvSpPr>
          <p:nvPr>
            <p:ph type="sldImg" idx="2"/>
          </p:nvPr>
        </p:nvSpPr>
        <p:spPr>
          <a:xfrm>
            <a:off x="1403350" y="1160463"/>
            <a:ext cx="4178300" cy="3133725"/>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92958" tIns="46479" rIns="92958" bIns="4647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92958" tIns="46479" rIns="92958" bIns="46479" rtlCol="0" anchor="b"/>
          <a:lstStyle>
            <a:lvl1pPr algn="r">
              <a:defRPr sz="1200"/>
            </a:lvl1pPr>
          </a:lstStyle>
          <a:p>
            <a:fld id="{56C9D619-E6EA-4999-9627-BD45D56C10D7}" type="slidenum">
              <a:rPr lang="en-US" smtClean="0"/>
              <a:t>‹#›</a:t>
            </a:fld>
            <a:endParaRPr lang="en-US"/>
          </a:p>
        </p:txBody>
      </p:sp>
    </p:spTree>
    <p:extLst>
      <p:ext uri="{BB962C8B-B14F-4D97-AF65-F5344CB8AC3E}">
        <p14:creationId xmlns:p14="http://schemas.microsoft.com/office/powerpoint/2010/main" val="3079674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be using a very applied approach to interpretation. The math behind</a:t>
            </a:r>
            <a:r>
              <a:rPr lang="en-US" baseline="0" dirty="0" smtClean="0"/>
              <a:t> the analysis is slightly more complex than cluster analysis, so here I really want to focus on applying the functions and interpreting the output. You still need some sense of what’s going on in the background, but in the interest of time we’ll take a very practical approach.</a:t>
            </a:r>
            <a:endParaRPr lang="en-US" dirty="0"/>
          </a:p>
        </p:txBody>
      </p:sp>
      <p:sp>
        <p:nvSpPr>
          <p:cNvPr id="4" name="Slide Number Placeholder 3"/>
          <p:cNvSpPr>
            <a:spLocks noGrp="1"/>
          </p:cNvSpPr>
          <p:nvPr>
            <p:ph type="sldNum" sz="quarter" idx="10"/>
          </p:nvPr>
        </p:nvSpPr>
        <p:spPr/>
        <p:txBody>
          <a:bodyPr/>
          <a:lstStyle/>
          <a:p>
            <a:fld id="{56C9D619-E6EA-4999-9627-BD45D56C10D7}" type="slidenum">
              <a:rPr lang="en-US" smtClean="0"/>
              <a:t>2</a:t>
            </a:fld>
            <a:endParaRPr lang="en-US"/>
          </a:p>
        </p:txBody>
      </p:sp>
    </p:spTree>
    <p:extLst>
      <p:ext uri="{BB962C8B-B14F-4D97-AF65-F5344CB8AC3E}">
        <p14:creationId xmlns:p14="http://schemas.microsoft.com/office/powerpoint/2010/main" val="1064755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is low correlation not appropriate for factor analysis? Because factors are used to describe relationships between variables, i.e. group them</a:t>
            </a:r>
          </a:p>
          <a:p>
            <a:endParaRPr lang="en-US" baseline="0" dirty="0" smtClean="0"/>
          </a:p>
          <a:p>
            <a:r>
              <a:rPr lang="en-US" baseline="0" dirty="0" smtClean="0"/>
              <a:t>Bartlett – see whether the samples come from populations with equal variances</a:t>
            </a:r>
          </a:p>
          <a:p>
            <a:r>
              <a:rPr lang="en-US" baseline="0" dirty="0" smtClean="0"/>
              <a:t>KMO – how well the data will factor, based on the correlation structure between variables</a:t>
            </a:r>
            <a:endParaRPr lang="en-US" dirty="0"/>
          </a:p>
        </p:txBody>
      </p:sp>
      <p:sp>
        <p:nvSpPr>
          <p:cNvPr id="4" name="Slide Number Placeholder 3"/>
          <p:cNvSpPr>
            <a:spLocks noGrp="1"/>
          </p:cNvSpPr>
          <p:nvPr>
            <p:ph type="sldNum" sz="quarter" idx="10"/>
          </p:nvPr>
        </p:nvSpPr>
        <p:spPr/>
        <p:txBody>
          <a:bodyPr/>
          <a:lstStyle/>
          <a:p>
            <a:fld id="{56C9D619-E6EA-4999-9627-BD45D56C10D7}" type="slidenum">
              <a:rPr lang="en-US" smtClean="0"/>
              <a:t>4</a:t>
            </a:fld>
            <a:endParaRPr lang="en-US"/>
          </a:p>
        </p:txBody>
      </p:sp>
    </p:spTree>
    <p:extLst>
      <p:ext uri="{BB962C8B-B14F-4D97-AF65-F5344CB8AC3E}">
        <p14:creationId xmlns:p14="http://schemas.microsoft.com/office/powerpoint/2010/main" val="3055994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two factors are described in similar terms as our clusters</a:t>
            </a:r>
            <a:endParaRPr lang="en-US" dirty="0"/>
          </a:p>
        </p:txBody>
      </p:sp>
      <p:sp>
        <p:nvSpPr>
          <p:cNvPr id="4" name="Slide Number Placeholder 3"/>
          <p:cNvSpPr>
            <a:spLocks noGrp="1"/>
          </p:cNvSpPr>
          <p:nvPr>
            <p:ph type="sldNum" sz="quarter" idx="10"/>
          </p:nvPr>
        </p:nvSpPr>
        <p:spPr/>
        <p:txBody>
          <a:bodyPr/>
          <a:lstStyle/>
          <a:p>
            <a:fld id="{56C9D619-E6EA-4999-9627-BD45D56C10D7}" type="slidenum">
              <a:rPr lang="en-US" smtClean="0"/>
              <a:t>8</a:t>
            </a:fld>
            <a:endParaRPr lang="en-US"/>
          </a:p>
        </p:txBody>
      </p:sp>
    </p:spTree>
    <p:extLst>
      <p:ext uri="{BB962C8B-B14F-4D97-AF65-F5344CB8AC3E}">
        <p14:creationId xmlns:p14="http://schemas.microsoft.com/office/powerpoint/2010/main" val="2795268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what is a factor score? Like an average score of</a:t>
            </a:r>
            <a:r>
              <a:rPr lang="en-US" baseline="0" dirty="0" smtClean="0"/>
              <a:t> all the variables related to that factor for each respondent. Negative and positive values come from the factor loadings.</a:t>
            </a:r>
            <a:endParaRPr lang="en-US" dirty="0"/>
          </a:p>
        </p:txBody>
      </p:sp>
      <p:sp>
        <p:nvSpPr>
          <p:cNvPr id="4" name="Slide Number Placeholder 3"/>
          <p:cNvSpPr>
            <a:spLocks noGrp="1"/>
          </p:cNvSpPr>
          <p:nvPr>
            <p:ph type="sldNum" sz="quarter" idx="10"/>
          </p:nvPr>
        </p:nvSpPr>
        <p:spPr/>
        <p:txBody>
          <a:bodyPr/>
          <a:lstStyle/>
          <a:p>
            <a:fld id="{56C9D619-E6EA-4999-9627-BD45D56C10D7}" type="slidenum">
              <a:rPr lang="en-US" smtClean="0"/>
              <a:t>9</a:t>
            </a:fld>
            <a:endParaRPr lang="en-US"/>
          </a:p>
        </p:txBody>
      </p:sp>
    </p:spTree>
    <p:extLst>
      <p:ext uri="{BB962C8B-B14F-4D97-AF65-F5344CB8AC3E}">
        <p14:creationId xmlns:p14="http://schemas.microsoft.com/office/powerpoint/2010/main" val="1284833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 xmlns:a16="http://schemas.microsoft.com/office/drawing/2014/main" id="{4DC92B4A-CA8C-400F-AB59-AC31B30C8863}"/>
              </a:ext>
            </a:extLst>
          </p:cNvPr>
          <p:cNvSpPr>
            <a:spLocks noGrp="1" noRot="1" noChangeAspect="1" noTextEdit="1"/>
          </p:cNvSpPr>
          <p:nvPr>
            <p:ph type="sldImg"/>
          </p:nvPr>
        </p:nvSpPr>
        <p:spPr>
          <a:ln/>
        </p:spPr>
      </p:sp>
      <p:sp>
        <p:nvSpPr>
          <p:cNvPr id="38915" name="Notes Placeholder 2">
            <a:extLst>
              <a:ext uri="{FF2B5EF4-FFF2-40B4-BE49-F238E27FC236}">
                <a16:creationId xmlns="" xmlns:a16="http://schemas.microsoft.com/office/drawing/2014/main" id="{7E4B1F0C-8EA8-4C36-9A5D-8BC072F5D91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Footer Placeholder 3">
            <a:extLst>
              <a:ext uri="{FF2B5EF4-FFF2-40B4-BE49-F238E27FC236}">
                <a16:creationId xmlns="" xmlns:a16="http://schemas.microsoft.com/office/drawing/2014/main" id="{5BD5DD93-D364-411A-82A8-86630C9BBF66}"/>
              </a:ext>
            </a:extLst>
          </p:cNvPr>
          <p:cNvSpPr>
            <a:spLocks noGrp="1"/>
          </p:cNvSpPr>
          <p:nvPr>
            <p:ph type="ftr" sz="quarter" idx="4"/>
          </p:nvPr>
        </p:nvSpPr>
        <p:spPr/>
        <p:txBody>
          <a:bodyPr/>
          <a:lstStyle/>
          <a:p>
            <a:pPr>
              <a:defRPr/>
            </a:pPr>
            <a:r>
              <a:rPr lang="en-US">
                <a:cs typeface="+mn-cs"/>
              </a:rPr>
              <a:t>Professor Michal Maimaran</a:t>
            </a:r>
          </a:p>
        </p:txBody>
      </p:sp>
    </p:spTree>
    <p:extLst>
      <p:ext uri="{BB962C8B-B14F-4D97-AF65-F5344CB8AC3E}">
        <p14:creationId xmlns:p14="http://schemas.microsoft.com/office/powerpoint/2010/main" val="2758147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3BB56E-F84D-4D45-A396-719EAEF947B2}"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77D8A-4507-4370-B9C5-ECDAD489670C}" type="slidenum">
              <a:rPr lang="en-US" smtClean="0"/>
              <a:t>‹#›</a:t>
            </a:fld>
            <a:endParaRPr lang="en-US"/>
          </a:p>
        </p:txBody>
      </p:sp>
    </p:spTree>
    <p:extLst>
      <p:ext uri="{BB962C8B-B14F-4D97-AF65-F5344CB8AC3E}">
        <p14:creationId xmlns:p14="http://schemas.microsoft.com/office/powerpoint/2010/main" val="648522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3BB56E-F84D-4D45-A396-719EAEF947B2}"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77D8A-4507-4370-B9C5-ECDAD489670C}" type="slidenum">
              <a:rPr lang="en-US" smtClean="0"/>
              <a:t>‹#›</a:t>
            </a:fld>
            <a:endParaRPr lang="en-US"/>
          </a:p>
        </p:txBody>
      </p:sp>
    </p:spTree>
    <p:extLst>
      <p:ext uri="{BB962C8B-B14F-4D97-AF65-F5344CB8AC3E}">
        <p14:creationId xmlns:p14="http://schemas.microsoft.com/office/powerpoint/2010/main" val="3275168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3BB56E-F84D-4D45-A396-719EAEF947B2}"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77D8A-4507-4370-B9C5-ECDAD489670C}" type="slidenum">
              <a:rPr lang="en-US" smtClean="0"/>
              <a:t>‹#›</a:t>
            </a:fld>
            <a:endParaRPr lang="en-US"/>
          </a:p>
        </p:txBody>
      </p:sp>
    </p:spTree>
    <p:extLst>
      <p:ext uri="{BB962C8B-B14F-4D97-AF65-F5344CB8AC3E}">
        <p14:creationId xmlns:p14="http://schemas.microsoft.com/office/powerpoint/2010/main" val="420138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3BB56E-F84D-4D45-A396-719EAEF947B2}"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77D8A-4507-4370-B9C5-ECDAD489670C}" type="slidenum">
              <a:rPr lang="en-US" smtClean="0"/>
              <a:t>‹#›</a:t>
            </a:fld>
            <a:endParaRPr lang="en-US"/>
          </a:p>
        </p:txBody>
      </p:sp>
    </p:spTree>
    <p:extLst>
      <p:ext uri="{BB962C8B-B14F-4D97-AF65-F5344CB8AC3E}">
        <p14:creationId xmlns:p14="http://schemas.microsoft.com/office/powerpoint/2010/main" val="421535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3BB56E-F84D-4D45-A396-719EAEF947B2}"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77D8A-4507-4370-B9C5-ECDAD489670C}" type="slidenum">
              <a:rPr lang="en-US" smtClean="0"/>
              <a:t>‹#›</a:t>
            </a:fld>
            <a:endParaRPr lang="en-US"/>
          </a:p>
        </p:txBody>
      </p:sp>
    </p:spTree>
    <p:extLst>
      <p:ext uri="{BB962C8B-B14F-4D97-AF65-F5344CB8AC3E}">
        <p14:creationId xmlns:p14="http://schemas.microsoft.com/office/powerpoint/2010/main" val="2713309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3BB56E-F84D-4D45-A396-719EAEF947B2}"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77D8A-4507-4370-B9C5-ECDAD489670C}" type="slidenum">
              <a:rPr lang="en-US" smtClean="0"/>
              <a:t>‹#›</a:t>
            </a:fld>
            <a:endParaRPr lang="en-US"/>
          </a:p>
        </p:txBody>
      </p:sp>
    </p:spTree>
    <p:extLst>
      <p:ext uri="{BB962C8B-B14F-4D97-AF65-F5344CB8AC3E}">
        <p14:creationId xmlns:p14="http://schemas.microsoft.com/office/powerpoint/2010/main" val="1992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3BB56E-F84D-4D45-A396-719EAEF947B2}" type="datetimeFigureOut">
              <a:rPr lang="en-US" smtClean="0"/>
              <a:t>11/7/2017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B77D8A-4507-4370-B9C5-ECDAD489670C}" type="slidenum">
              <a:rPr lang="en-US" smtClean="0"/>
              <a:t>‹#›</a:t>
            </a:fld>
            <a:endParaRPr lang="en-US"/>
          </a:p>
        </p:txBody>
      </p:sp>
    </p:spTree>
    <p:extLst>
      <p:ext uri="{BB962C8B-B14F-4D97-AF65-F5344CB8AC3E}">
        <p14:creationId xmlns:p14="http://schemas.microsoft.com/office/powerpoint/2010/main" val="1699968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3BB56E-F84D-4D45-A396-719EAEF947B2}"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B77D8A-4507-4370-B9C5-ECDAD489670C}" type="slidenum">
              <a:rPr lang="en-US" smtClean="0"/>
              <a:t>‹#›</a:t>
            </a:fld>
            <a:endParaRPr lang="en-US"/>
          </a:p>
        </p:txBody>
      </p:sp>
    </p:spTree>
    <p:extLst>
      <p:ext uri="{BB962C8B-B14F-4D97-AF65-F5344CB8AC3E}">
        <p14:creationId xmlns:p14="http://schemas.microsoft.com/office/powerpoint/2010/main" val="308412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3BB56E-F84D-4D45-A396-719EAEF947B2}" type="datetimeFigureOut">
              <a:rPr lang="en-US" smtClean="0"/>
              <a:t>11/7/2017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B77D8A-4507-4370-B9C5-ECDAD489670C}" type="slidenum">
              <a:rPr lang="en-US" smtClean="0"/>
              <a:t>‹#›</a:t>
            </a:fld>
            <a:endParaRPr lang="en-US"/>
          </a:p>
        </p:txBody>
      </p:sp>
    </p:spTree>
    <p:extLst>
      <p:ext uri="{BB962C8B-B14F-4D97-AF65-F5344CB8AC3E}">
        <p14:creationId xmlns:p14="http://schemas.microsoft.com/office/powerpoint/2010/main" val="1264099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3BB56E-F84D-4D45-A396-719EAEF947B2}"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77D8A-4507-4370-B9C5-ECDAD489670C}" type="slidenum">
              <a:rPr lang="en-US" smtClean="0"/>
              <a:t>‹#›</a:t>
            </a:fld>
            <a:endParaRPr lang="en-US"/>
          </a:p>
        </p:txBody>
      </p:sp>
    </p:spTree>
    <p:extLst>
      <p:ext uri="{BB962C8B-B14F-4D97-AF65-F5344CB8AC3E}">
        <p14:creationId xmlns:p14="http://schemas.microsoft.com/office/powerpoint/2010/main" val="3635690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3BB56E-F84D-4D45-A396-719EAEF947B2}" type="datetimeFigureOut">
              <a:rPr lang="en-US" smtClean="0"/>
              <a:t>11/7/2017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77D8A-4507-4370-B9C5-ECDAD489670C}" type="slidenum">
              <a:rPr lang="en-US" smtClean="0"/>
              <a:t>‹#›</a:t>
            </a:fld>
            <a:endParaRPr lang="en-US"/>
          </a:p>
        </p:txBody>
      </p:sp>
    </p:spTree>
    <p:extLst>
      <p:ext uri="{BB962C8B-B14F-4D97-AF65-F5344CB8AC3E}">
        <p14:creationId xmlns:p14="http://schemas.microsoft.com/office/powerpoint/2010/main" val="567840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BB56E-F84D-4D45-A396-719EAEF947B2}" type="datetimeFigureOut">
              <a:rPr lang="en-US" smtClean="0"/>
              <a:t>11/7/2017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B77D8A-4507-4370-B9C5-ECDAD489670C}" type="slidenum">
              <a:rPr lang="en-US" smtClean="0"/>
              <a:t>‹#›</a:t>
            </a:fld>
            <a:endParaRPr lang="en-US"/>
          </a:p>
        </p:txBody>
      </p:sp>
    </p:spTree>
    <p:extLst>
      <p:ext uri="{BB962C8B-B14F-4D97-AF65-F5344CB8AC3E}">
        <p14:creationId xmlns:p14="http://schemas.microsoft.com/office/powerpoint/2010/main" val="97083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educba.com/cluster-analysis-vs-factor-analysi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8F57F3-454B-40EB-A62A-0EBCE0A317C2}"/>
              </a:ext>
            </a:extLst>
          </p:cNvPr>
          <p:cNvSpPr>
            <a:spLocks noGrp="1"/>
          </p:cNvSpPr>
          <p:nvPr>
            <p:ph type="ctrTitle"/>
          </p:nvPr>
        </p:nvSpPr>
        <p:spPr/>
        <p:txBody>
          <a:bodyPr/>
          <a:lstStyle/>
          <a:p>
            <a:r>
              <a:rPr lang="en-US" dirty="0"/>
              <a:t>Factor Analysis Tutorial</a:t>
            </a:r>
          </a:p>
        </p:txBody>
      </p:sp>
      <p:sp>
        <p:nvSpPr>
          <p:cNvPr id="3" name="Subtitle 2">
            <a:extLst>
              <a:ext uri="{FF2B5EF4-FFF2-40B4-BE49-F238E27FC236}">
                <a16:creationId xmlns="" xmlns:a16="http://schemas.microsoft.com/office/drawing/2014/main" id="{8BBC7D80-168F-41CF-B1B3-C22FDEE52647}"/>
              </a:ext>
            </a:extLst>
          </p:cNvPr>
          <p:cNvSpPr>
            <a:spLocks noGrp="1"/>
          </p:cNvSpPr>
          <p:nvPr>
            <p:ph type="subTitle" idx="1"/>
          </p:nvPr>
        </p:nvSpPr>
        <p:spPr/>
        <p:txBody>
          <a:bodyPr/>
          <a:lstStyle/>
          <a:p>
            <a:r>
              <a:rPr lang="en-US" dirty="0"/>
              <a:t>BAMA 509</a:t>
            </a:r>
          </a:p>
          <a:p>
            <a:r>
              <a:rPr lang="en-US" dirty="0"/>
              <a:t>November </a:t>
            </a:r>
            <a:r>
              <a:rPr lang="en-US" dirty="0" smtClean="0"/>
              <a:t>7, </a:t>
            </a:r>
            <a:r>
              <a:rPr lang="en-US" dirty="0"/>
              <a:t>2017</a:t>
            </a:r>
          </a:p>
        </p:txBody>
      </p:sp>
    </p:spTree>
    <p:extLst>
      <p:ext uri="{BB962C8B-B14F-4D97-AF65-F5344CB8AC3E}">
        <p14:creationId xmlns:p14="http://schemas.microsoft.com/office/powerpoint/2010/main" val="3913451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3E5C82-9F31-49AB-A1D3-AF388374CB44}"/>
              </a:ext>
            </a:extLst>
          </p:cNvPr>
          <p:cNvSpPr>
            <a:spLocks noGrp="1"/>
          </p:cNvSpPr>
          <p:nvPr>
            <p:ph type="title"/>
          </p:nvPr>
        </p:nvSpPr>
        <p:spPr>
          <a:xfrm>
            <a:off x="561748" y="-342899"/>
            <a:ext cx="2949178" cy="1600200"/>
          </a:xfrm>
        </p:spPr>
        <p:txBody>
          <a:bodyPr/>
          <a:lstStyle/>
          <a:p>
            <a:r>
              <a:rPr lang="en-US" dirty="0"/>
              <a:t>Segmenting with Cluster Analysis</a:t>
            </a:r>
          </a:p>
        </p:txBody>
      </p:sp>
      <p:sp>
        <p:nvSpPr>
          <p:cNvPr id="3" name="Content Placeholder 2">
            <a:extLst>
              <a:ext uri="{FF2B5EF4-FFF2-40B4-BE49-F238E27FC236}">
                <a16:creationId xmlns="" xmlns:a16="http://schemas.microsoft.com/office/drawing/2014/main" id="{8B9883CD-31A9-4A19-B5C5-D58A8A5F7727}"/>
              </a:ext>
            </a:extLst>
          </p:cNvPr>
          <p:cNvSpPr>
            <a:spLocks noGrp="1"/>
          </p:cNvSpPr>
          <p:nvPr>
            <p:ph idx="1"/>
          </p:nvPr>
        </p:nvSpPr>
        <p:spPr>
          <a:xfrm>
            <a:off x="4795735" y="457201"/>
            <a:ext cx="3720805" cy="6254150"/>
          </a:xfrm>
        </p:spPr>
        <p:txBody>
          <a:bodyPr>
            <a:normAutofit/>
          </a:bodyPr>
          <a:lstStyle/>
          <a:p>
            <a:pPr marL="0" indent="0">
              <a:buNone/>
              <a:defRPr/>
            </a:pPr>
            <a:r>
              <a:rPr lang="en-US" altLang="en-US" sz="1200" dirty="0">
                <a:latin typeface="Lucida Console" panose="020B0609040504020204" pitchFamily="49" charset="0"/>
              </a:rPr>
              <a:t># First, standardize the input variables (z-scores)</a:t>
            </a:r>
          </a:p>
          <a:p>
            <a:pPr marL="0" indent="0">
              <a:buNone/>
              <a:defRPr/>
            </a:pPr>
            <a:r>
              <a:rPr lang="en-US" altLang="en-US" sz="1200" dirty="0">
                <a:latin typeface="Lucida Console" panose="020B0609040504020204" pitchFamily="49" charset="0"/>
              </a:rPr>
              <a:t>z &lt;- scale(</a:t>
            </a:r>
            <a:r>
              <a:rPr lang="en-US" altLang="en-US" sz="1200" dirty="0" err="1">
                <a:latin typeface="Lucida Console" panose="020B0609040504020204" pitchFamily="49" charset="0"/>
              </a:rPr>
              <a:t>pc$scores</a:t>
            </a:r>
            <a:r>
              <a:rPr lang="en-US" altLang="en-US" sz="1200" dirty="0">
                <a:latin typeface="Lucida Console" panose="020B0609040504020204" pitchFamily="49" charset="0"/>
              </a:rPr>
              <a:t>, center = </a:t>
            </a:r>
            <a:r>
              <a:rPr lang="en-US" altLang="en-US" sz="1200" dirty="0">
                <a:solidFill>
                  <a:srgbClr val="0066FF"/>
                </a:solidFill>
                <a:latin typeface="Lucida Console" panose="020B0609040504020204" pitchFamily="49" charset="0"/>
              </a:rPr>
              <a:t>TRUE</a:t>
            </a:r>
            <a:r>
              <a:rPr lang="en-US" altLang="en-US" sz="1200" dirty="0">
                <a:latin typeface="Lucida Console" panose="020B0609040504020204" pitchFamily="49" charset="0"/>
              </a:rPr>
              <a:t>, scale = </a:t>
            </a:r>
            <a:r>
              <a:rPr lang="en-US" altLang="en-US" sz="1200" dirty="0">
                <a:solidFill>
                  <a:srgbClr val="0066FF"/>
                </a:solidFill>
                <a:latin typeface="Lucida Console" panose="020B0609040504020204" pitchFamily="49" charset="0"/>
              </a:rPr>
              <a:t>TRUE</a:t>
            </a:r>
            <a:r>
              <a:rPr lang="en-US" altLang="en-US" sz="1200" dirty="0">
                <a:latin typeface="Lucida Console" panose="020B0609040504020204" pitchFamily="49" charset="0"/>
              </a:rPr>
              <a:t>)</a:t>
            </a:r>
          </a:p>
          <a:p>
            <a:pPr marL="0" indent="0">
              <a:buNone/>
              <a:defRPr/>
            </a:pPr>
            <a:endParaRPr lang="en-US" altLang="en-US" sz="1200" dirty="0">
              <a:latin typeface="Lucida Console" panose="020B0609040504020204" pitchFamily="49" charset="0"/>
            </a:endParaRPr>
          </a:p>
          <a:p>
            <a:pPr marL="0" indent="0">
              <a:buNone/>
              <a:defRPr/>
            </a:pPr>
            <a:r>
              <a:rPr lang="en-US" altLang="en-US" sz="1200" dirty="0">
                <a:latin typeface="Lucida Console" panose="020B0609040504020204" pitchFamily="49" charset="0"/>
              </a:rPr>
              <a:t># Since the k-means algorithm starts with a random set of centers, setting the seed helps ensure the results are reproducible</a:t>
            </a:r>
          </a:p>
          <a:p>
            <a:pPr marL="0" indent="0">
              <a:buNone/>
              <a:defRPr/>
            </a:pPr>
            <a:r>
              <a:rPr lang="en-US" altLang="en-US" sz="1200" dirty="0" err="1">
                <a:latin typeface="Lucida Console" panose="020B0609040504020204" pitchFamily="49" charset="0"/>
              </a:rPr>
              <a:t>set.seed</a:t>
            </a:r>
            <a:r>
              <a:rPr lang="en-US" altLang="en-US" sz="1200" dirty="0">
                <a:latin typeface="Lucida Console" panose="020B0609040504020204" pitchFamily="49" charset="0"/>
              </a:rPr>
              <a:t>(</a:t>
            </a:r>
            <a:r>
              <a:rPr lang="en-US" altLang="en-US" sz="1200" dirty="0">
                <a:solidFill>
                  <a:srgbClr val="0066FF"/>
                </a:solidFill>
                <a:latin typeface="Lucida Console" panose="020B0609040504020204" pitchFamily="49" charset="0"/>
              </a:rPr>
              <a:t>1</a:t>
            </a:r>
            <a:r>
              <a:rPr lang="en-US" altLang="en-US" sz="1200" dirty="0">
                <a:latin typeface="Lucida Console" panose="020B0609040504020204" pitchFamily="49" charset="0"/>
              </a:rPr>
              <a:t>)</a:t>
            </a:r>
          </a:p>
          <a:p>
            <a:pPr marL="0" indent="0">
              <a:buNone/>
              <a:defRPr/>
            </a:pPr>
            <a:endParaRPr lang="en-US" altLang="en-US" sz="1200" dirty="0">
              <a:latin typeface="Lucida Console" panose="020B0609040504020204" pitchFamily="49" charset="0"/>
            </a:endParaRPr>
          </a:p>
          <a:p>
            <a:pPr marL="0" indent="0">
              <a:buNone/>
              <a:defRPr/>
            </a:pPr>
            <a:r>
              <a:rPr lang="en-US" altLang="en-US" sz="1200" dirty="0">
                <a:latin typeface="Lucida Console" panose="020B0609040504020204" pitchFamily="49" charset="0"/>
              </a:rPr>
              <a:t># Apply K-means clustering with the selected numbers of centers (e.g. 3)</a:t>
            </a:r>
          </a:p>
          <a:p>
            <a:pPr marL="0" indent="0">
              <a:buNone/>
              <a:defRPr/>
            </a:pPr>
            <a:r>
              <a:rPr lang="en-US" altLang="en-US" sz="1200" dirty="0">
                <a:latin typeface="Lucida Console" panose="020B0609040504020204" pitchFamily="49" charset="0"/>
              </a:rPr>
              <a:t>k &lt;- </a:t>
            </a:r>
            <a:r>
              <a:rPr lang="en-US" altLang="en-US" sz="1200" dirty="0" err="1">
                <a:latin typeface="Lucida Console" panose="020B0609040504020204" pitchFamily="49" charset="0"/>
              </a:rPr>
              <a:t>kmeans</a:t>
            </a:r>
            <a:r>
              <a:rPr lang="en-US" altLang="en-US" sz="1200" dirty="0">
                <a:latin typeface="Lucida Console" panose="020B0609040504020204" pitchFamily="49" charset="0"/>
              </a:rPr>
              <a:t>(z, centers = </a:t>
            </a:r>
            <a:r>
              <a:rPr lang="en-US" altLang="en-US" sz="1200" dirty="0">
                <a:solidFill>
                  <a:srgbClr val="0066FF"/>
                </a:solidFill>
                <a:latin typeface="Lucida Console" panose="020B0609040504020204" pitchFamily="49" charset="0"/>
              </a:rPr>
              <a:t>3</a:t>
            </a:r>
            <a:r>
              <a:rPr lang="en-US" altLang="en-US" sz="1200" dirty="0">
                <a:latin typeface="Lucida Console" panose="020B0609040504020204" pitchFamily="49" charset="0"/>
              </a:rPr>
              <a:t>)</a:t>
            </a:r>
          </a:p>
          <a:p>
            <a:pPr>
              <a:spcBef>
                <a:spcPct val="0"/>
              </a:spcBef>
              <a:buNone/>
            </a:pPr>
            <a:r>
              <a:rPr lang="en-US" altLang="en-US" sz="1200" dirty="0">
                <a:latin typeface="Lucida Console" panose="020B0609040504020204" pitchFamily="49" charset="0"/>
              </a:rPr>
              <a:t>&gt; # Display cluster sizes</a:t>
            </a:r>
          </a:p>
          <a:p>
            <a:pPr>
              <a:spcBef>
                <a:spcPct val="0"/>
              </a:spcBef>
              <a:buNone/>
            </a:pPr>
            <a:r>
              <a:rPr lang="en-US" altLang="en-US" sz="1200" dirty="0">
                <a:latin typeface="Lucida Console" panose="020B0609040504020204" pitchFamily="49" charset="0"/>
              </a:rPr>
              <a:t>&gt; </a:t>
            </a:r>
            <a:r>
              <a:rPr lang="en-US" altLang="en-US" sz="1200" dirty="0" err="1">
                <a:latin typeface="Lucida Console" panose="020B0609040504020204" pitchFamily="49" charset="0"/>
              </a:rPr>
              <a:t>k$size</a:t>
            </a:r>
            <a:endParaRPr lang="en-US" altLang="en-US" sz="1200" dirty="0">
              <a:latin typeface="Lucida Console" panose="020B0609040504020204" pitchFamily="49" charset="0"/>
            </a:endParaRPr>
          </a:p>
          <a:p>
            <a:pPr>
              <a:spcBef>
                <a:spcPct val="0"/>
              </a:spcBef>
              <a:buNone/>
            </a:pPr>
            <a:r>
              <a:rPr lang="en-US" altLang="en-US" sz="1200" dirty="0">
                <a:latin typeface="Lucida Console" panose="020B0609040504020204" pitchFamily="49" charset="0"/>
              </a:rPr>
              <a:t>[1]  </a:t>
            </a:r>
            <a:r>
              <a:rPr lang="en-US" altLang="en-US" sz="1200" b="1" dirty="0">
                <a:latin typeface="Lucida Console" panose="020B0609040504020204" pitchFamily="49" charset="0"/>
              </a:rPr>
              <a:t>8 13  9</a:t>
            </a:r>
          </a:p>
          <a:p>
            <a:pPr>
              <a:spcBef>
                <a:spcPct val="0"/>
              </a:spcBef>
              <a:buNone/>
            </a:pPr>
            <a:r>
              <a:rPr lang="en-US" altLang="en-US" sz="1200" dirty="0">
                <a:latin typeface="Lucida Console" panose="020B0609040504020204" pitchFamily="49" charset="0"/>
              </a:rPr>
              <a:t> </a:t>
            </a:r>
          </a:p>
          <a:p>
            <a:pPr>
              <a:spcBef>
                <a:spcPct val="0"/>
              </a:spcBef>
              <a:buNone/>
            </a:pPr>
            <a:endParaRPr lang="en-US" altLang="en-US" sz="1200" dirty="0">
              <a:latin typeface="Lucida Console" panose="020B0609040504020204" pitchFamily="49" charset="0"/>
            </a:endParaRPr>
          </a:p>
          <a:p>
            <a:pPr>
              <a:spcBef>
                <a:spcPct val="0"/>
              </a:spcBef>
              <a:buNone/>
            </a:pPr>
            <a:r>
              <a:rPr lang="en-US" altLang="en-US" sz="1200" dirty="0">
                <a:latin typeface="Lucida Console" panose="020B0609040504020204" pitchFamily="49" charset="0"/>
              </a:rPr>
              <a:t>&gt; # Cluster means</a:t>
            </a:r>
          </a:p>
          <a:p>
            <a:pPr>
              <a:spcBef>
                <a:spcPct val="0"/>
              </a:spcBef>
              <a:buNone/>
            </a:pPr>
            <a:r>
              <a:rPr lang="en-US" altLang="en-US" sz="1200" dirty="0">
                <a:latin typeface="Lucida Console" panose="020B0609040504020204" pitchFamily="49" charset="0"/>
              </a:rPr>
              <a:t>	c("RC1", "RC2"), </a:t>
            </a:r>
          </a:p>
          <a:p>
            <a:pPr>
              <a:spcBef>
                <a:spcPct val="0"/>
              </a:spcBef>
              <a:buNone/>
            </a:pPr>
            <a:r>
              <a:rPr lang="en-US" altLang="en-US" sz="1200" dirty="0">
                <a:latin typeface="Lucida Console" panose="020B0609040504020204" pitchFamily="49" charset="0"/>
              </a:rPr>
              <a:t>	function(n) </a:t>
            </a:r>
            <a:r>
              <a:rPr lang="en-US" altLang="en-US" sz="1200" dirty="0" err="1">
                <a:latin typeface="Lucida Console" panose="020B0609040504020204" pitchFamily="49" charset="0"/>
              </a:rPr>
              <a:t>k$centers</a:t>
            </a:r>
            <a:r>
              <a:rPr lang="en-US" altLang="en-US" sz="1200" dirty="0">
                <a:latin typeface="Lucida Console" panose="020B0609040504020204" pitchFamily="49" charset="0"/>
              </a:rPr>
              <a:t>[, n]*</a:t>
            </a:r>
            <a:r>
              <a:rPr lang="en-US" altLang="en-US" sz="1200" dirty="0" err="1">
                <a:latin typeface="Lucida Console" panose="020B0609040504020204" pitchFamily="49" charset="0"/>
              </a:rPr>
              <a:t>sd</a:t>
            </a:r>
            <a:r>
              <a:rPr lang="en-US" altLang="en-US" sz="1200" dirty="0">
                <a:latin typeface="Lucida Console" panose="020B0609040504020204" pitchFamily="49" charset="0"/>
              </a:rPr>
              <a:t>(</a:t>
            </a:r>
            <a:r>
              <a:rPr lang="en-US" altLang="en-US" sz="1200" dirty="0" err="1">
                <a:latin typeface="Lucida Console" panose="020B0609040504020204" pitchFamily="49" charset="0"/>
              </a:rPr>
              <a:t>pc$scores</a:t>
            </a:r>
            <a:r>
              <a:rPr lang="en-US" altLang="en-US" sz="1200" dirty="0">
                <a:latin typeface="Lucida Console" panose="020B0609040504020204" pitchFamily="49" charset="0"/>
              </a:rPr>
              <a:t>[,n]) + mean(</a:t>
            </a:r>
            <a:r>
              <a:rPr lang="en-US" altLang="en-US" sz="1200" dirty="0" err="1">
                <a:latin typeface="Lucida Console" panose="020B0609040504020204" pitchFamily="49" charset="0"/>
              </a:rPr>
              <a:t>pc$scores</a:t>
            </a:r>
            <a:r>
              <a:rPr lang="en-US" altLang="en-US" sz="1200" dirty="0">
                <a:latin typeface="Lucida Console" panose="020B0609040504020204" pitchFamily="49" charset="0"/>
              </a:rPr>
              <a:t>[,n]))</a:t>
            </a:r>
          </a:p>
          <a:p>
            <a:pPr>
              <a:spcBef>
                <a:spcPct val="0"/>
              </a:spcBef>
              <a:buNone/>
            </a:pPr>
            <a:endParaRPr lang="en-US" altLang="en-US" sz="1200" dirty="0">
              <a:latin typeface="Lucida Console" panose="020B0609040504020204" pitchFamily="49" charset="0"/>
            </a:endParaRPr>
          </a:p>
          <a:p>
            <a:pPr>
              <a:spcBef>
                <a:spcPct val="0"/>
              </a:spcBef>
              <a:buNone/>
            </a:pPr>
            <a:r>
              <a:rPr lang="en-US" altLang="en-US" sz="1200" b="1" dirty="0">
                <a:latin typeface="Lucida Console" panose="020B0609040504020204" pitchFamily="49" charset="0"/>
              </a:rPr>
              <a:t>         RC1        RC2</a:t>
            </a:r>
          </a:p>
          <a:p>
            <a:pPr>
              <a:spcBef>
                <a:spcPct val="0"/>
              </a:spcBef>
              <a:buNone/>
            </a:pPr>
            <a:r>
              <a:rPr lang="en-US" altLang="en-US" sz="1200" b="1" dirty="0">
                <a:latin typeface="Lucida Console" panose="020B0609040504020204" pitchFamily="49" charset="0"/>
              </a:rPr>
              <a:t>1 -0.2433759  1.5188150</a:t>
            </a:r>
          </a:p>
          <a:p>
            <a:pPr>
              <a:spcBef>
                <a:spcPct val="0"/>
              </a:spcBef>
              <a:buNone/>
            </a:pPr>
            <a:r>
              <a:rPr lang="en-US" altLang="en-US" sz="1200" b="1" dirty="0">
                <a:latin typeface="Lucida Console" panose="020B0609040504020204" pitchFamily="49" charset="0"/>
              </a:rPr>
              <a:t>2  0.9724730 -0.4378120</a:t>
            </a:r>
          </a:p>
          <a:p>
            <a:pPr>
              <a:spcBef>
                <a:spcPct val="0"/>
              </a:spcBef>
              <a:buNone/>
            </a:pPr>
            <a:r>
              <a:rPr lang="en-US" altLang="en-US" sz="1200" b="1" dirty="0">
                <a:latin typeface="Lucida Console" panose="020B0609040504020204" pitchFamily="49" charset="0"/>
              </a:rPr>
              <a:t>3 -1.1883490 -0.7176626</a:t>
            </a:r>
            <a:r>
              <a:rPr lang="en-US" altLang="en-US" sz="1200" dirty="0">
                <a:latin typeface="Lucida Console" panose="020B0609040504020204" pitchFamily="49" charset="0"/>
              </a:rPr>
              <a:t> </a:t>
            </a:r>
          </a:p>
          <a:p>
            <a:pPr marL="0" indent="0">
              <a:buNone/>
            </a:pPr>
            <a:endParaRPr lang="en-US" sz="1200" dirty="0"/>
          </a:p>
        </p:txBody>
      </p:sp>
      <p:sp>
        <p:nvSpPr>
          <p:cNvPr id="4" name="Text Placeholder 3">
            <a:extLst>
              <a:ext uri="{FF2B5EF4-FFF2-40B4-BE49-F238E27FC236}">
                <a16:creationId xmlns="" xmlns:a16="http://schemas.microsoft.com/office/drawing/2014/main" id="{D9BFE348-14FF-4680-99C1-FF9744A60BA4}"/>
              </a:ext>
            </a:extLst>
          </p:cNvPr>
          <p:cNvSpPr>
            <a:spLocks noGrp="1"/>
          </p:cNvSpPr>
          <p:nvPr>
            <p:ph type="body" sz="half" idx="2"/>
          </p:nvPr>
        </p:nvSpPr>
        <p:spPr>
          <a:xfrm>
            <a:off x="561748" y="1257301"/>
            <a:ext cx="2949178" cy="3811588"/>
          </a:xfrm>
        </p:spPr>
        <p:txBody>
          <a:bodyPr/>
          <a:lstStyle/>
          <a:p>
            <a:r>
              <a:rPr lang="en-US" dirty="0">
                <a:cs typeface="Arial" charset="0"/>
              </a:rPr>
              <a:t>If factor 1 is about cosmetics and factor 2 about health, then the three segments created can be interpreted as respondents focused on cosmetic issues (cluster no. 2), those focused on therapeutic use (no. 1), and others “uninvolved” (no. 3).  </a:t>
            </a:r>
          </a:p>
        </p:txBody>
      </p:sp>
      <p:sp>
        <p:nvSpPr>
          <p:cNvPr id="5" name="Text Box 6">
            <a:extLst>
              <a:ext uri="{FF2B5EF4-FFF2-40B4-BE49-F238E27FC236}">
                <a16:creationId xmlns="" xmlns:a16="http://schemas.microsoft.com/office/drawing/2014/main" id="{242415D9-22B9-4007-AC49-40A675347B66}"/>
              </a:ext>
            </a:extLst>
          </p:cNvPr>
          <p:cNvSpPr txBox="1">
            <a:spLocks noChangeArrowheads="1"/>
          </p:cNvSpPr>
          <p:nvPr/>
        </p:nvSpPr>
        <p:spPr bwMode="auto">
          <a:xfrm>
            <a:off x="5100491" y="6255157"/>
            <a:ext cx="1219200" cy="319087"/>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spcAft>
                <a:spcPts val="1000"/>
              </a:spcAft>
              <a:buFontTx/>
              <a:buNone/>
            </a:pPr>
            <a:r>
              <a:rPr lang="en-US" altLang="en-US" sz="1100" dirty="0">
                <a:solidFill>
                  <a:srgbClr val="FF0000"/>
                </a:solidFill>
              </a:rPr>
              <a:t>(cosmetic factor)</a:t>
            </a:r>
            <a:endParaRPr lang="en-US" altLang="en-US" sz="1800" dirty="0">
              <a:latin typeface="Tahoma" panose="020B0604030504040204" pitchFamily="34" charset="0"/>
            </a:endParaRPr>
          </a:p>
        </p:txBody>
      </p:sp>
      <p:sp>
        <p:nvSpPr>
          <p:cNvPr id="6" name="Text Box 7">
            <a:extLst>
              <a:ext uri="{FF2B5EF4-FFF2-40B4-BE49-F238E27FC236}">
                <a16:creationId xmlns="" xmlns:a16="http://schemas.microsoft.com/office/drawing/2014/main" id="{6BF7F52C-1D45-424A-A983-E9EC43D7ECB2}"/>
              </a:ext>
            </a:extLst>
          </p:cNvPr>
          <p:cNvSpPr txBox="1">
            <a:spLocks noChangeArrowheads="1"/>
          </p:cNvSpPr>
          <p:nvPr/>
        </p:nvSpPr>
        <p:spPr bwMode="auto">
          <a:xfrm>
            <a:off x="6302829" y="6255157"/>
            <a:ext cx="1096963" cy="319087"/>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spcAft>
                <a:spcPts val="1000"/>
              </a:spcAft>
              <a:buFontTx/>
              <a:buNone/>
            </a:pPr>
            <a:r>
              <a:rPr lang="en-US" altLang="en-US" sz="1100" dirty="0">
                <a:solidFill>
                  <a:srgbClr val="00B050"/>
                </a:solidFill>
              </a:rPr>
              <a:t>(health factor)</a:t>
            </a:r>
            <a:endParaRPr lang="en-US" altLang="en-US" sz="1800" dirty="0">
              <a:latin typeface="Tahoma" panose="020B0604030504040204" pitchFamily="34" charset="0"/>
            </a:endParaRPr>
          </a:p>
        </p:txBody>
      </p:sp>
      <p:pic>
        <p:nvPicPr>
          <p:cNvPr id="7" name="Picture 6"/>
          <p:cNvPicPr>
            <a:picLocks noChangeAspect="1"/>
          </p:cNvPicPr>
          <p:nvPr/>
        </p:nvPicPr>
        <p:blipFill>
          <a:blip r:embed="rId2"/>
          <a:stretch>
            <a:fillRect/>
          </a:stretch>
        </p:blipFill>
        <p:spPr>
          <a:xfrm>
            <a:off x="275603" y="3266960"/>
            <a:ext cx="4432584" cy="3307284"/>
          </a:xfrm>
          <a:prstGeom prst="rect">
            <a:avLst/>
          </a:prstGeom>
        </p:spPr>
      </p:pic>
    </p:spTree>
    <p:extLst>
      <p:ext uri="{BB962C8B-B14F-4D97-AF65-F5344CB8AC3E}">
        <p14:creationId xmlns:p14="http://schemas.microsoft.com/office/powerpoint/2010/main" val="3813136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7B0A04-55CF-4069-9600-F018E90EA266}"/>
              </a:ext>
            </a:extLst>
          </p:cNvPr>
          <p:cNvSpPr>
            <a:spLocks noGrp="1"/>
          </p:cNvSpPr>
          <p:nvPr>
            <p:ph type="title"/>
          </p:nvPr>
        </p:nvSpPr>
        <p:spPr/>
        <p:txBody>
          <a:bodyPr/>
          <a:lstStyle/>
          <a:p>
            <a:r>
              <a:rPr lang="en-US" dirty="0"/>
              <a:t>Describing the Segments: Crosstabs</a:t>
            </a:r>
          </a:p>
        </p:txBody>
      </p:sp>
      <p:sp>
        <p:nvSpPr>
          <p:cNvPr id="4" name="Text Placeholder 3">
            <a:extLst>
              <a:ext uri="{FF2B5EF4-FFF2-40B4-BE49-F238E27FC236}">
                <a16:creationId xmlns="" xmlns:a16="http://schemas.microsoft.com/office/drawing/2014/main" id="{7EBF83BC-82A8-4B01-874E-4DAD1BFFE846}"/>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Can we describe these segments using demographic data?</a:t>
            </a:r>
          </a:p>
          <a:p>
            <a:pPr marL="285750" indent="-285750">
              <a:buFont typeface="Arial" panose="020B0604020202020204" pitchFamily="34" charset="0"/>
              <a:buChar char="•"/>
            </a:pPr>
            <a:r>
              <a:rPr lang="en-US" dirty="0"/>
              <a:t>Yes! Conduct crosstabs of gender and cluster membership</a:t>
            </a:r>
          </a:p>
          <a:p>
            <a:pPr marL="285750" indent="-285750">
              <a:buFont typeface="Arial" panose="020B0604020202020204" pitchFamily="34" charset="0"/>
              <a:buChar char="•"/>
            </a:pPr>
            <a:r>
              <a:rPr lang="en-US" dirty="0"/>
              <a:t>Null hypothesis (H0): There is no relationship between gender and cluster membership.</a:t>
            </a:r>
          </a:p>
          <a:p>
            <a:pPr marL="285750" indent="-285750">
              <a:buFont typeface="Arial" panose="020B0604020202020204" pitchFamily="34" charset="0"/>
              <a:buChar char="•"/>
            </a:pPr>
            <a:r>
              <a:rPr lang="en-US" dirty="0"/>
              <a:t>We can use the </a:t>
            </a:r>
            <a:r>
              <a:rPr lang="en-US" dirty="0" err="1"/>
              <a:t>CrossTabs</a:t>
            </a:r>
            <a:r>
              <a:rPr lang="en-US" dirty="0"/>
              <a:t>() function from the </a:t>
            </a:r>
            <a:r>
              <a:rPr lang="en-US" dirty="0" err="1"/>
              <a:t>gmodels</a:t>
            </a:r>
            <a:r>
              <a:rPr lang="en-US" dirty="0"/>
              <a:t> package in R</a:t>
            </a:r>
          </a:p>
        </p:txBody>
      </p:sp>
      <p:sp>
        <p:nvSpPr>
          <p:cNvPr id="5" name="TextBox 2">
            <a:extLst>
              <a:ext uri="{FF2B5EF4-FFF2-40B4-BE49-F238E27FC236}">
                <a16:creationId xmlns="" xmlns:a16="http://schemas.microsoft.com/office/drawing/2014/main" id="{F54C20B1-270A-47B4-80C9-547069AC8F9C}"/>
              </a:ext>
            </a:extLst>
          </p:cNvPr>
          <p:cNvSpPr txBox="1">
            <a:spLocks noGrp="1" noChangeArrowheads="1"/>
          </p:cNvSpPr>
          <p:nvPr>
            <p:ph idx="1"/>
          </p:nvPr>
        </p:nvSpPr>
        <p:spPr bwMode="auto">
          <a:xfrm>
            <a:off x="4058841" y="702064"/>
            <a:ext cx="5085159" cy="561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indent="0">
              <a:buNone/>
              <a:defRPr/>
            </a:pPr>
            <a:r>
              <a:rPr lang="en-US" sz="1000" dirty="0">
                <a:latin typeface="Lucida Console" panose="020B0609040504020204" pitchFamily="49" charset="0"/>
              </a:rPr>
              <a:t> Cell Contents</a:t>
            </a:r>
          </a:p>
          <a:p>
            <a:pPr marL="0" indent="0">
              <a:buNone/>
              <a:defRPr/>
            </a:pPr>
            <a:r>
              <a:rPr lang="en-US" sz="1000" dirty="0">
                <a:latin typeface="Lucida Console" panose="020B0609040504020204" pitchFamily="49" charset="0"/>
              </a:rPr>
              <a:t>|-------------------------|</a:t>
            </a:r>
          </a:p>
          <a:p>
            <a:pPr marL="0" indent="0">
              <a:buNone/>
              <a:defRPr/>
            </a:pPr>
            <a:r>
              <a:rPr lang="en-US" sz="1000" dirty="0">
                <a:latin typeface="Lucida Console" panose="020B0609040504020204" pitchFamily="49" charset="0"/>
              </a:rPr>
              <a:t>|                       N |</a:t>
            </a:r>
          </a:p>
          <a:p>
            <a:pPr marL="0" indent="0">
              <a:buNone/>
              <a:defRPr/>
            </a:pPr>
            <a:r>
              <a:rPr lang="en-US" sz="1000" dirty="0">
                <a:latin typeface="Lucida Console" panose="020B0609040504020204" pitchFamily="49" charset="0"/>
              </a:rPr>
              <a:t>|              Expected N |</a:t>
            </a:r>
          </a:p>
          <a:p>
            <a:pPr marL="0" indent="0">
              <a:buNone/>
              <a:defRPr/>
            </a:pPr>
            <a:r>
              <a:rPr lang="en-US" sz="1000" dirty="0">
                <a:latin typeface="Lucida Console" panose="020B0609040504020204" pitchFamily="49" charset="0"/>
              </a:rPr>
              <a:t>| Chi-square contribution |</a:t>
            </a:r>
          </a:p>
          <a:p>
            <a:pPr marL="0" indent="0">
              <a:buNone/>
              <a:defRPr/>
            </a:pPr>
            <a:r>
              <a:rPr lang="en-US" sz="1000" dirty="0">
                <a:latin typeface="Lucida Console" panose="020B0609040504020204" pitchFamily="49" charset="0"/>
              </a:rPr>
              <a:t>|-------------------------|</a:t>
            </a:r>
          </a:p>
          <a:p>
            <a:pPr marL="0" indent="0">
              <a:buNone/>
              <a:defRPr/>
            </a:pPr>
            <a:r>
              <a:rPr lang="en-US" sz="1000" dirty="0">
                <a:latin typeface="Lucida Console" panose="020B0609040504020204" pitchFamily="49" charset="0"/>
              </a:rPr>
              <a:t> </a:t>
            </a:r>
          </a:p>
          <a:p>
            <a:pPr marL="0" indent="0">
              <a:buNone/>
              <a:defRPr/>
            </a:pPr>
            <a:r>
              <a:rPr lang="en-US" sz="1000" dirty="0">
                <a:latin typeface="Lucida Console" panose="020B0609040504020204" pitchFamily="49" charset="0"/>
              </a:rPr>
              <a:t>Total Observations in Table:  30 </a:t>
            </a:r>
          </a:p>
          <a:p>
            <a:pPr marL="0" indent="0">
              <a:buNone/>
              <a:defRPr/>
            </a:pPr>
            <a:r>
              <a:rPr lang="en-US" sz="1000" dirty="0">
                <a:latin typeface="Lucida Console" panose="020B0609040504020204" pitchFamily="49" charset="0"/>
              </a:rPr>
              <a:t> </a:t>
            </a:r>
          </a:p>
          <a:p>
            <a:pPr marL="0" indent="0">
              <a:buNone/>
              <a:defRPr/>
            </a:pPr>
            <a:r>
              <a:rPr lang="en-US" sz="1000" dirty="0">
                <a:latin typeface="Lucida Console" panose="020B0609040504020204" pitchFamily="49" charset="0"/>
              </a:rPr>
              <a:t>             | </a:t>
            </a:r>
            <a:r>
              <a:rPr lang="en-US" sz="1000" dirty="0" err="1">
                <a:latin typeface="Lucida Console" panose="020B0609040504020204" pitchFamily="49" charset="0"/>
              </a:rPr>
              <a:t>gums$gender</a:t>
            </a:r>
            <a:r>
              <a:rPr lang="en-US" sz="1000" dirty="0">
                <a:latin typeface="Lucida Console" panose="020B0609040504020204" pitchFamily="49" charset="0"/>
              </a:rPr>
              <a:t> </a:t>
            </a:r>
          </a:p>
          <a:p>
            <a:pPr marL="0" indent="0">
              <a:buNone/>
              <a:defRPr/>
            </a:pPr>
            <a:r>
              <a:rPr lang="en-US" sz="1000" dirty="0" err="1">
                <a:latin typeface="Lucida Console" panose="020B0609040504020204" pitchFamily="49" charset="0"/>
              </a:rPr>
              <a:t>gums$cluster</a:t>
            </a:r>
            <a:r>
              <a:rPr lang="en-US" sz="1000" dirty="0">
                <a:latin typeface="Lucida Console" panose="020B0609040504020204" pitchFamily="49" charset="0"/>
              </a:rPr>
              <a:t> |      male |    female | Row Total | </a:t>
            </a:r>
          </a:p>
          <a:p>
            <a:pPr marL="0" indent="0">
              <a:buNone/>
              <a:defRPr/>
            </a:pPr>
            <a:r>
              <a:rPr lang="en-US" sz="1000" dirty="0">
                <a:latin typeface="Lucida Console" panose="020B0609040504020204" pitchFamily="49" charset="0"/>
              </a:rPr>
              <a:t>-------------|-----------|-----------|-----------|</a:t>
            </a:r>
          </a:p>
          <a:p>
            <a:pPr marL="0" indent="0">
              <a:buNone/>
              <a:defRPr/>
            </a:pPr>
            <a:r>
              <a:rPr lang="en-US" sz="1000" dirty="0">
                <a:latin typeface="Lucida Console" panose="020B0609040504020204" pitchFamily="49" charset="0"/>
              </a:rPr>
              <a:t>           1 |         1 |         7 |         8 | </a:t>
            </a:r>
          </a:p>
          <a:p>
            <a:pPr marL="0" indent="0">
              <a:buNone/>
              <a:defRPr/>
            </a:pPr>
            <a:r>
              <a:rPr lang="en-US" sz="1000" dirty="0">
                <a:latin typeface="Lucida Console" panose="020B0609040504020204" pitchFamily="49" charset="0"/>
              </a:rPr>
              <a:t>             |     3.467 |     4.533 |           | </a:t>
            </a:r>
          </a:p>
          <a:p>
            <a:pPr marL="0" indent="0">
              <a:buNone/>
              <a:defRPr/>
            </a:pPr>
            <a:r>
              <a:rPr lang="en-US" sz="1000" dirty="0">
                <a:latin typeface="Lucida Console" panose="020B0609040504020204" pitchFamily="49" charset="0"/>
              </a:rPr>
              <a:t>             |     1.755 |     1.342 |           | </a:t>
            </a:r>
          </a:p>
          <a:p>
            <a:pPr marL="0" indent="0">
              <a:buNone/>
              <a:defRPr/>
            </a:pPr>
            <a:r>
              <a:rPr lang="en-US" sz="1000" dirty="0">
                <a:latin typeface="Lucida Console" panose="020B0609040504020204" pitchFamily="49" charset="0"/>
              </a:rPr>
              <a:t>-------------|-----------|-----------|-----------|</a:t>
            </a:r>
          </a:p>
          <a:p>
            <a:pPr marL="0" indent="0">
              <a:buNone/>
              <a:defRPr/>
            </a:pPr>
            <a:r>
              <a:rPr lang="en-US" sz="1000" dirty="0">
                <a:latin typeface="Lucida Console" panose="020B0609040504020204" pitchFamily="49" charset="0"/>
              </a:rPr>
              <a:t>           2 |         5 |         8 |        13 | </a:t>
            </a:r>
          </a:p>
          <a:p>
            <a:pPr marL="0" indent="0">
              <a:buNone/>
              <a:defRPr/>
            </a:pPr>
            <a:r>
              <a:rPr lang="en-US" sz="1000" dirty="0">
                <a:latin typeface="Lucida Console" panose="020B0609040504020204" pitchFamily="49" charset="0"/>
              </a:rPr>
              <a:t>             |     5.633 |     7.367 |           | </a:t>
            </a:r>
          </a:p>
          <a:p>
            <a:pPr marL="0" indent="0">
              <a:buNone/>
              <a:defRPr/>
            </a:pPr>
            <a:r>
              <a:rPr lang="en-US" sz="1000" dirty="0">
                <a:latin typeface="Lucida Console" panose="020B0609040504020204" pitchFamily="49" charset="0"/>
              </a:rPr>
              <a:t>             |     0.071 |     0.054 |           | </a:t>
            </a:r>
          </a:p>
          <a:p>
            <a:pPr marL="0" indent="0">
              <a:buNone/>
              <a:defRPr/>
            </a:pPr>
            <a:r>
              <a:rPr lang="en-US" sz="1000" dirty="0">
                <a:latin typeface="Lucida Console" panose="020B0609040504020204" pitchFamily="49" charset="0"/>
              </a:rPr>
              <a:t>-------------|-----------|-----------|-----------|</a:t>
            </a:r>
          </a:p>
          <a:p>
            <a:pPr marL="0" indent="0">
              <a:buNone/>
              <a:defRPr/>
            </a:pPr>
            <a:r>
              <a:rPr lang="en-US" sz="1000" dirty="0">
                <a:latin typeface="Lucida Console" panose="020B0609040504020204" pitchFamily="49" charset="0"/>
              </a:rPr>
              <a:t>           3 |         7 |         2 |         9 | </a:t>
            </a:r>
          </a:p>
          <a:p>
            <a:pPr marL="0" indent="0">
              <a:buNone/>
              <a:defRPr/>
            </a:pPr>
            <a:r>
              <a:rPr lang="en-US" sz="1000" dirty="0">
                <a:latin typeface="Lucida Console" panose="020B0609040504020204" pitchFamily="49" charset="0"/>
              </a:rPr>
              <a:t>             |     3.900 |     5.100 |           | </a:t>
            </a:r>
          </a:p>
          <a:p>
            <a:pPr marL="0" indent="0">
              <a:buNone/>
              <a:defRPr/>
            </a:pPr>
            <a:r>
              <a:rPr lang="en-US" sz="1000" dirty="0">
                <a:latin typeface="Lucida Console" panose="020B0609040504020204" pitchFamily="49" charset="0"/>
              </a:rPr>
              <a:t>             |     2.464 |     1.884 |           | </a:t>
            </a:r>
          </a:p>
          <a:p>
            <a:pPr marL="0" indent="0">
              <a:buNone/>
              <a:defRPr/>
            </a:pPr>
            <a:r>
              <a:rPr lang="en-US" sz="1000" dirty="0">
                <a:latin typeface="Lucida Console" panose="020B0609040504020204" pitchFamily="49" charset="0"/>
              </a:rPr>
              <a:t>-------------|-----------|-----------|-----------|</a:t>
            </a:r>
          </a:p>
          <a:p>
            <a:pPr marL="0" indent="0">
              <a:buNone/>
              <a:defRPr/>
            </a:pPr>
            <a:r>
              <a:rPr lang="en-US" sz="1000" dirty="0">
                <a:latin typeface="Lucida Console" panose="020B0609040504020204" pitchFamily="49" charset="0"/>
              </a:rPr>
              <a:t>Column Total |        13 |        17 |        30 | </a:t>
            </a:r>
          </a:p>
          <a:p>
            <a:pPr marL="0" indent="0">
              <a:buNone/>
              <a:defRPr/>
            </a:pPr>
            <a:r>
              <a:rPr lang="en-US" sz="1000" dirty="0">
                <a:latin typeface="Lucida Console" panose="020B0609040504020204" pitchFamily="49" charset="0"/>
              </a:rPr>
              <a:t>-------------|-----------|-----------|-----------|</a:t>
            </a:r>
          </a:p>
          <a:p>
            <a:pPr marL="0" indent="0">
              <a:buNone/>
              <a:defRPr/>
            </a:pPr>
            <a:endParaRPr lang="en-US" sz="1000" dirty="0">
              <a:latin typeface="Lucida Console" panose="020B0609040504020204" pitchFamily="49" charset="0"/>
            </a:endParaRPr>
          </a:p>
          <a:p>
            <a:pPr marL="0" indent="0">
              <a:buNone/>
              <a:defRPr/>
            </a:pPr>
            <a:r>
              <a:rPr lang="en-US" sz="1000" dirty="0">
                <a:latin typeface="Lucida Console" panose="020B0609040504020204" pitchFamily="49" charset="0"/>
              </a:rPr>
              <a:t> Statistics for All Table Factors</a:t>
            </a:r>
          </a:p>
          <a:p>
            <a:pPr marL="0" indent="0">
              <a:buNone/>
              <a:defRPr/>
            </a:pPr>
            <a:endParaRPr lang="en-US" sz="1000" dirty="0">
              <a:latin typeface="Lucida Console" panose="020B0609040504020204" pitchFamily="49" charset="0"/>
            </a:endParaRPr>
          </a:p>
          <a:p>
            <a:pPr marL="0" indent="0">
              <a:buNone/>
              <a:defRPr/>
            </a:pPr>
            <a:r>
              <a:rPr lang="en-US" sz="1000" dirty="0">
                <a:latin typeface="Lucida Console" panose="020B0609040504020204" pitchFamily="49" charset="0"/>
              </a:rPr>
              <a:t>Pearson's Chi-squared test </a:t>
            </a:r>
          </a:p>
          <a:p>
            <a:pPr marL="0" indent="0">
              <a:buNone/>
              <a:defRPr/>
            </a:pPr>
            <a:r>
              <a:rPr lang="en-US" sz="1000" dirty="0">
                <a:latin typeface="Lucida Console" panose="020B0609040504020204" pitchFamily="49" charset="0"/>
              </a:rPr>
              <a:t>------------------------------------------------------------</a:t>
            </a:r>
          </a:p>
          <a:p>
            <a:pPr marL="0" indent="0">
              <a:buNone/>
              <a:defRPr/>
            </a:pPr>
            <a:r>
              <a:rPr lang="en-US" sz="1000" dirty="0">
                <a:latin typeface="Lucida Console" panose="020B0609040504020204" pitchFamily="49" charset="0"/>
              </a:rPr>
              <a:t>Chi^2 =  7.571354     </a:t>
            </a:r>
            <a:r>
              <a:rPr lang="en-US" sz="1000" dirty="0" err="1">
                <a:latin typeface="Lucida Console" panose="020B0609040504020204" pitchFamily="49" charset="0"/>
              </a:rPr>
              <a:t>d.f.</a:t>
            </a:r>
            <a:r>
              <a:rPr lang="en-US" sz="1000" dirty="0">
                <a:latin typeface="Lucida Console" panose="020B0609040504020204" pitchFamily="49" charset="0"/>
              </a:rPr>
              <a:t> =  2     p =  0.02269349 </a:t>
            </a:r>
            <a:endParaRPr lang="en-US" altLang="en-US" sz="1000" dirty="0">
              <a:latin typeface="Lucida Console" panose="020B0609040504020204" pitchFamily="49" charset="0"/>
            </a:endParaRPr>
          </a:p>
        </p:txBody>
      </p:sp>
      <p:sp>
        <p:nvSpPr>
          <p:cNvPr id="6" name="TextBox 6">
            <a:extLst>
              <a:ext uri="{FF2B5EF4-FFF2-40B4-BE49-F238E27FC236}">
                <a16:creationId xmlns="" xmlns:a16="http://schemas.microsoft.com/office/drawing/2014/main" id="{FF1B0CBF-E1D5-429E-926C-5A4679B03F6B}"/>
              </a:ext>
            </a:extLst>
          </p:cNvPr>
          <p:cNvSpPr txBox="1">
            <a:spLocks noChangeArrowheads="1"/>
          </p:cNvSpPr>
          <p:nvPr/>
        </p:nvSpPr>
        <p:spPr bwMode="auto">
          <a:xfrm>
            <a:off x="5081402" y="6128985"/>
            <a:ext cx="34559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800" dirty="0">
                <a:solidFill>
                  <a:srgbClr val="FF0000"/>
                </a:solidFill>
                <a:latin typeface="Tahoma" panose="020B0604030504040204" pitchFamily="34" charset="0"/>
              </a:rPr>
              <a:t>3 cells out of 6 (50%) have expected count less than 5</a:t>
            </a:r>
          </a:p>
        </p:txBody>
      </p:sp>
      <p:sp>
        <p:nvSpPr>
          <p:cNvPr id="7" name="Oval 6">
            <a:extLst>
              <a:ext uri="{FF2B5EF4-FFF2-40B4-BE49-F238E27FC236}">
                <a16:creationId xmlns="" xmlns:a16="http://schemas.microsoft.com/office/drawing/2014/main" id="{C6281CCC-752A-432C-AE55-20E72F2EB633}"/>
              </a:ext>
            </a:extLst>
          </p:cNvPr>
          <p:cNvSpPr/>
          <p:nvPr/>
        </p:nvSpPr>
        <p:spPr>
          <a:xfrm>
            <a:off x="5467350" y="2838450"/>
            <a:ext cx="62865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 xmlns:a16="http://schemas.microsoft.com/office/drawing/2014/main" id="{18995DB8-931A-4F64-94AE-034E402693DB}"/>
              </a:ext>
            </a:extLst>
          </p:cNvPr>
          <p:cNvSpPr/>
          <p:nvPr/>
        </p:nvSpPr>
        <p:spPr>
          <a:xfrm>
            <a:off x="5467350" y="4115594"/>
            <a:ext cx="62865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 xmlns:a16="http://schemas.microsoft.com/office/drawing/2014/main" id="{9BAD4020-4BF9-4994-9F36-3B244972CCFD}"/>
              </a:ext>
            </a:extLst>
          </p:cNvPr>
          <p:cNvSpPr/>
          <p:nvPr/>
        </p:nvSpPr>
        <p:spPr>
          <a:xfrm>
            <a:off x="6408805" y="2838450"/>
            <a:ext cx="62865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1438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 xmlns:a16="http://schemas.microsoft.com/office/drawing/2014/main" id="{C0205CB7-CB90-49DF-93E1-66F2E4ED1865}"/>
              </a:ext>
            </a:extLst>
          </p:cNvPr>
          <p:cNvSpPr>
            <a:spLocks noGrp="1"/>
          </p:cNvSpPr>
          <p:nvPr>
            <p:ph type="title"/>
          </p:nvPr>
        </p:nvSpPr>
        <p:spPr/>
        <p:txBody>
          <a:bodyPr/>
          <a:lstStyle/>
          <a:p>
            <a:r>
              <a:rPr lang="en-US" altLang="en-US"/>
              <a:t>Factor Analysis Tutorial: Summary</a:t>
            </a:r>
          </a:p>
        </p:txBody>
      </p:sp>
      <p:sp>
        <p:nvSpPr>
          <p:cNvPr id="3" name="Content Placeholder 2">
            <a:extLst>
              <a:ext uri="{FF2B5EF4-FFF2-40B4-BE49-F238E27FC236}">
                <a16:creationId xmlns="" xmlns:a16="http://schemas.microsoft.com/office/drawing/2014/main" id="{81D0C57A-7419-401D-BF30-F91CD54A5847}"/>
              </a:ext>
            </a:extLst>
          </p:cNvPr>
          <p:cNvSpPr>
            <a:spLocks noGrp="1"/>
          </p:cNvSpPr>
          <p:nvPr>
            <p:ph idx="1"/>
          </p:nvPr>
        </p:nvSpPr>
        <p:spPr>
          <a:xfrm>
            <a:off x="457200" y="1600200"/>
            <a:ext cx="8229600" cy="4903788"/>
          </a:xfrm>
        </p:spPr>
        <p:txBody>
          <a:bodyPr>
            <a:normAutofit/>
          </a:bodyPr>
          <a:lstStyle/>
          <a:p>
            <a:pPr>
              <a:buFont typeface="Arial" charset="0"/>
              <a:buChar char="•"/>
              <a:defRPr/>
            </a:pPr>
            <a:r>
              <a:rPr lang="en-US" sz="2400" dirty="0"/>
              <a:t>Conduct initial factor analysis to </a:t>
            </a:r>
          </a:p>
          <a:p>
            <a:pPr lvl="1">
              <a:buFont typeface="Arial" charset="0"/>
              <a:buChar char="–"/>
              <a:defRPr/>
            </a:pPr>
            <a:r>
              <a:rPr lang="en-US" sz="2000" dirty="0"/>
              <a:t>Determine if the data has the appropriate correlation structure (KMO-test, and Bartlett’s test for </a:t>
            </a:r>
            <a:r>
              <a:rPr lang="en-US" sz="2000" dirty="0" err="1"/>
              <a:t>sphericity</a:t>
            </a:r>
            <a:r>
              <a:rPr lang="en-US" sz="2000" dirty="0"/>
              <a:t>) </a:t>
            </a:r>
          </a:p>
          <a:p>
            <a:pPr lvl="1">
              <a:buFont typeface="Arial" charset="0"/>
              <a:buChar char="–"/>
              <a:defRPr/>
            </a:pPr>
            <a:r>
              <a:rPr lang="en-US" sz="2000" dirty="0"/>
              <a:t>Determine number of factors (Eigen Value &gt; 1)</a:t>
            </a:r>
          </a:p>
          <a:p>
            <a:pPr>
              <a:buFont typeface="Arial" charset="0"/>
              <a:buChar char="•"/>
              <a:defRPr/>
            </a:pPr>
            <a:r>
              <a:rPr lang="en-US" sz="2400" dirty="0"/>
              <a:t>Obtain rotated factor solution (using the determined number of factors from above) to create: </a:t>
            </a:r>
          </a:p>
          <a:p>
            <a:pPr lvl="1">
              <a:buFont typeface="Arial" charset="0"/>
              <a:buChar char="–"/>
              <a:defRPr/>
            </a:pPr>
            <a:r>
              <a:rPr lang="en-US" sz="2000" dirty="0"/>
              <a:t>Factor loadings (correlation between attributes and factors) and</a:t>
            </a:r>
          </a:p>
          <a:p>
            <a:pPr lvl="1">
              <a:buFont typeface="Arial" charset="0"/>
              <a:buChar char="–"/>
              <a:defRPr/>
            </a:pPr>
            <a:r>
              <a:rPr lang="en-US" sz="2000" dirty="0"/>
              <a:t>Factor scores (inferred rating of the new factors)</a:t>
            </a:r>
          </a:p>
          <a:p>
            <a:pPr>
              <a:buFont typeface="Arial" charset="0"/>
              <a:buChar char="•"/>
              <a:defRPr/>
            </a:pPr>
            <a:r>
              <a:rPr lang="en-US" sz="2400" dirty="0"/>
              <a:t>Use factor loading to interpret the factors</a:t>
            </a:r>
          </a:p>
          <a:p>
            <a:pPr lvl="1">
              <a:buFont typeface="Arial" charset="0"/>
              <a:buChar char="–"/>
              <a:defRPr/>
            </a:pPr>
            <a:r>
              <a:rPr lang="en-US" sz="2000" dirty="0"/>
              <a:t>Mark the highest factor loading, in absolute value, in each row</a:t>
            </a:r>
          </a:p>
          <a:p>
            <a:pPr>
              <a:buFont typeface="Arial" charset="0"/>
              <a:buChar char="•"/>
              <a:defRPr/>
            </a:pPr>
            <a:r>
              <a:rPr lang="en-US" sz="2400" dirty="0"/>
              <a:t>When applicable, use factor scores to conduct cluster analysis</a:t>
            </a:r>
          </a:p>
          <a:p>
            <a:pPr>
              <a:buFont typeface="Arial" charset="0"/>
              <a:buChar char="•"/>
              <a:defRPr/>
            </a:pPr>
            <a:r>
              <a:rPr lang="en-US" sz="2400" dirty="0"/>
              <a:t>When applicable, use crosstabs to describe the clusters (segments)</a:t>
            </a:r>
          </a:p>
        </p:txBody>
      </p:sp>
      <p:sp>
        <p:nvSpPr>
          <p:cNvPr id="4" name="Date Placeholder 3">
            <a:extLst>
              <a:ext uri="{FF2B5EF4-FFF2-40B4-BE49-F238E27FC236}">
                <a16:creationId xmlns="" xmlns:a16="http://schemas.microsoft.com/office/drawing/2014/main" id="{87B0C293-84C6-42C1-B7E6-AE57791E11B3}"/>
              </a:ext>
            </a:extLst>
          </p:cNvPr>
          <p:cNvSpPr>
            <a:spLocks noGrp="1"/>
          </p:cNvSpPr>
          <p:nvPr>
            <p:ph type="dt" sz="quarter" idx="10"/>
          </p:nvPr>
        </p:nvSpPr>
        <p:spPr>
          <a:xfrm>
            <a:off x="6629400" y="6492875"/>
            <a:ext cx="2133600" cy="365125"/>
          </a:xfrm>
        </p:spPr>
        <p:txBody>
          <a:bodyPr rtlCol="0"/>
          <a:lstStyle/>
          <a:p>
            <a:pPr algn="r">
              <a:defRPr/>
            </a:pPr>
            <a:r>
              <a:rPr lang="en-US" dirty="0">
                <a:solidFill>
                  <a:schemeClr val="tx1">
                    <a:tint val="75000"/>
                  </a:schemeClr>
                </a:solidFill>
                <a:cs typeface="+mn-cs"/>
              </a:rPr>
              <a:t>19</a:t>
            </a:r>
          </a:p>
        </p:txBody>
      </p:sp>
    </p:spTree>
    <p:extLst>
      <p:ext uri="{BB962C8B-B14F-4D97-AF65-F5344CB8AC3E}">
        <p14:creationId xmlns:p14="http://schemas.microsoft.com/office/powerpoint/2010/main" val="1049457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vs Factor Analysis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22438775"/>
              </p:ext>
            </p:extLst>
          </p:nvPr>
        </p:nvGraphicFramePr>
        <p:xfrm>
          <a:off x="628650" y="1825625"/>
          <a:ext cx="7886700" cy="4211320"/>
        </p:xfrm>
        <a:graphic>
          <a:graphicData uri="http://schemas.openxmlformats.org/drawingml/2006/table">
            <a:tbl>
              <a:tblPr firstRow="1" bandRow="1">
                <a:tableStyleId>{5C22544A-7EE6-4342-B048-85BDC9FD1C3A}</a:tableStyleId>
              </a:tblPr>
              <a:tblGrid>
                <a:gridCol w="1433614"/>
                <a:gridCol w="3239310"/>
                <a:gridCol w="3213776"/>
              </a:tblGrid>
              <a:tr h="370840">
                <a:tc>
                  <a:txBody>
                    <a:bodyPr/>
                    <a:lstStyle/>
                    <a:p>
                      <a:endParaRPr lang="en-US" dirty="0"/>
                    </a:p>
                  </a:txBody>
                  <a:tcPr/>
                </a:tc>
                <a:tc>
                  <a:txBody>
                    <a:bodyPr/>
                    <a:lstStyle/>
                    <a:p>
                      <a:r>
                        <a:rPr lang="en-US" dirty="0" smtClean="0"/>
                        <a:t>Cluster Analysis</a:t>
                      </a:r>
                      <a:endParaRPr lang="en-US" dirty="0"/>
                    </a:p>
                  </a:txBody>
                  <a:tcPr/>
                </a:tc>
                <a:tc>
                  <a:txBody>
                    <a:bodyPr/>
                    <a:lstStyle/>
                    <a:p>
                      <a:r>
                        <a:rPr lang="en-US" dirty="0" smtClean="0"/>
                        <a:t>Factor Analysis</a:t>
                      </a:r>
                      <a:endParaRPr lang="en-US" dirty="0"/>
                    </a:p>
                  </a:txBody>
                  <a:tcPr/>
                </a:tc>
              </a:tr>
              <a:tr h="370840">
                <a:tc>
                  <a:txBody>
                    <a:bodyPr/>
                    <a:lstStyle/>
                    <a:p>
                      <a:r>
                        <a:rPr lang="en-US" dirty="0" smtClean="0"/>
                        <a:t>What</a:t>
                      </a:r>
                      <a:r>
                        <a:rPr lang="en-US" baseline="0" dirty="0" smtClean="0"/>
                        <a:t> are we trying to group?</a:t>
                      </a:r>
                      <a:endParaRPr lang="en-US" dirty="0"/>
                    </a:p>
                  </a:txBody>
                  <a:tcPr/>
                </a:tc>
                <a:tc>
                  <a:txBody>
                    <a:bodyPr/>
                    <a:lstStyle/>
                    <a:p>
                      <a:r>
                        <a:rPr lang="en-US" dirty="0" smtClean="0"/>
                        <a:t>Cases / Subjects / Observations</a:t>
                      </a:r>
                      <a:endParaRPr lang="en-US" dirty="0"/>
                    </a:p>
                  </a:txBody>
                  <a:tcPr/>
                </a:tc>
                <a:tc>
                  <a:txBody>
                    <a:bodyPr/>
                    <a:lstStyle/>
                    <a:p>
                      <a:r>
                        <a:rPr lang="en-US" dirty="0" smtClean="0"/>
                        <a:t>Features</a:t>
                      </a:r>
                      <a:endParaRPr lang="en-US" dirty="0"/>
                    </a:p>
                  </a:txBody>
                  <a:tcPr/>
                </a:tc>
              </a:tr>
              <a:tr h="370840">
                <a:tc>
                  <a:txBody>
                    <a:bodyPr/>
                    <a:lstStyle/>
                    <a:p>
                      <a:r>
                        <a:rPr lang="en-US" dirty="0" smtClean="0"/>
                        <a:t>Purpose</a:t>
                      </a:r>
                      <a:endParaRPr lang="en-US" dirty="0"/>
                    </a:p>
                  </a:txBody>
                  <a:tcPr/>
                </a:tc>
                <a:tc>
                  <a:txBody>
                    <a:bodyPr/>
                    <a:lstStyle/>
                    <a:p>
                      <a:r>
                        <a:rPr lang="en-US" baseline="0" dirty="0" smtClean="0"/>
                        <a:t>Find a small set of </a:t>
                      </a:r>
                      <a:r>
                        <a:rPr lang="en-US" b="1" baseline="0" dirty="0" smtClean="0"/>
                        <a:t>cases </a:t>
                      </a:r>
                      <a:r>
                        <a:rPr lang="en-US" baseline="0" dirty="0" smtClean="0"/>
                        <a:t>representative of data as a whole</a:t>
                      </a:r>
                      <a:endParaRPr lang="en-US" dirty="0"/>
                    </a:p>
                  </a:txBody>
                  <a:tcPr/>
                </a:tc>
                <a:tc>
                  <a:txBody>
                    <a:bodyPr/>
                    <a:lstStyle/>
                    <a:p>
                      <a:r>
                        <a:rPr lang="en-US" dirty="0" smtClean="0"/>
                        <a:t>Find a small</a:t>
                      </a:r>
                      <a:r>
                        <a:rPr lang="en-US" baseline="0" dirty="0" smtClean="0"/>
                        <a:t> set of </a:t>
                      </a:r>
                      <a:r>
                        <a:rPr lang="en-US" b="1" baseline="0" dirty="0" smtClean="0"/>
                        <a:t>features</a:t>
                      </a:r>
                      <a:r>
                        <a:rPr lang="en-US" baseline="0" dirty="0" smtClean="0"/>
                        <a:t> representative of the original set</a:t>
                      </a:r>
                      <a:endParaRPr lang="en-US" dirty="0"/>
                    </a:p>
                  </a:txBody>
                  <a:tcPr/>
                </a:tc>
              </a:tr>
              <a:tr h="370840">
                <a:tc>
                  <a:txBody>
                    <a:bodyPr/>
                    <a:lstStyle/>
                    <a:p>
                      <a:r>
                        <a:rPr lang="en-US" dirty="0" smtClean="0"/>
                        <a:t>Objective</a:t>
                      </a:r>
                      <a:endParaRPr lang="en-US" dirty="0"/>
                    </a:p>
                  </a:txBody>
                  <a:tcPr/>
                </a:tc>
                <a:tc>
                  <a:txBody>
                    <a:bodyPr/>
                    <a:lstStyle/>
                    <a:p>
                      <a:r>
                        <a:rPr lang="en-US" dirty="0" smtClean="0"/>
                        <a:t>Divide data into</a:t>
                      </a:r>
                      <a:r>
                        <a:rPr lang="en-US" baseline="0" dirty="0" smtClean="0"/>
                        <a:t> distinct, homogeneous groups</a:t>
                      </a:r>
                    </a:p>
                    <a:p>
                      <a:pPr marL="285750" indent="-285750">
                        <a:buFont typeface="Arial" panose="020B0604020202020204" pitchFamily="34" charset="0"/>
                        <a:buChar char="•"/>
                      </a:pPr>
                      <a:r>
                        <a:rPr lang="en-US" baseline="0" dirty="0" smtClean="0"/>
                        <a:t>Identify groups in the data to simplify comparisons between observations</a:t>
                      </a:r>
                    </a:p>
                    <a:p>
                      <a:pPr marL="285750" indent="-285750">
                        <a:buFont typeface="Arial" panose="020B0604020202020204" pitchFamily="34" charset="0"/>
                        <a:buChar char="•"/>
                      </a:pPr>
                      <a:r>
                        <a:rPr lang="en-US" baseline="0" dirty="0" smtClean="0"/>
                        <a:t>Identify characteristics of objects which share a group</a:t>
                      </a:r>
                      <a:endParaRPr lang="en-US" dirty="0"/>
                    </a:p>
                  </a:txBody>
                  <a:tcPr/>
                </a:tc>
                <a:tc>
                  <a:txBody>
                    <a:bodyPr/>
                    <a:lstStyle/>
                    <a:p>
                      <a:r>
                        <a:rPr lang="en-US" dirty="0" smtClean="0"/>
                        <a:t>Explain the homogeneity of</a:t>
                      </a:r>
                      <a:r>
                        <a:rPr lang="en-US" baseline="0" dirty="0" smtClean="0"/>
                        <a:t> the variables</a:t>
                      </a:r>
                    </a:p>
                    <a:p>
                      <a:pPr marL="285750" indent="-285750">
                        <a:buFont typeface="Arial" panose="020B0604020202020204" pitchFamily="34" charset="0"/>
                        <a:buChar char="•"/>
                      </a:pPr>
                      <a:r>
                        <a:rPr lang="en-US" baseline="0" dirty="0" smtClean="0"/>
                        <a:t>Identify underlying factors</a:t>
                      </a:r>
                    </a:p>
                    <a:p>
                      <a:pPr marL="285750" indent="-285750">
                        <a:buFont typeface="Arial" panose="020B0604020202020204" pitchFamily="34" charset="0"/>
                        <a:buChar char="•"/>
                      </a:pPr>
                      <a:r>
                        <a:rPr lang="en-US" baseline="0" dirty="0" smtClean="0"/>
                        <a:t>Identify groupings resulting in one variable representative of many</a:t>
                      </a:r>
                      <a:endParaRPr lang="en-US" dirty="0"/>
                    </a:p>
                  </a:txBody>
                  <a:tcPr/>
                </a:tc>
              </a:tr>
            </a:tbl>
          </a:graphicData>
        </a:graphic>
      </p:graphicFrame>
      <p:sp>
        <p:nvSpPr>
          <p:cNvPr id="5" name="TextBox 4"/>
          <p:cNvSpPr txBox="1"/>
          <p:nvPr/>
        </p:nvSpPr>
        <p:spPr>
          <a:xfrm>
            <a:off x="628650" y="6215974"/>
            <a:ext cx="7886700" cy="379379"/>
          </a:xfrm>
          <a:prstGeom prst="rect">
            <a:avLst/>
          </a:prstGeom>
          <a:noFill/>
        </p:spPr>
        <p:txBody>
          <a:bodyPr wrap="square" rtlCol="0">
            <a:spAutoFit/>
          </a:bodyPr>
          <a:lstStyle/>
          <a:p>
            <a:r>
              <a:rPr lang="en-US" dirty="0" smtClean="0"/>
              <a:t>For </a:t>
            </a:r>
            <a:r>
              <a:rPr lang="en-US" dirty="0"/>
              <a:t>more details: </a:t>
            </a:r>
            <a:r>
              <a:rPr lang="en-US" dirty="0">
                <a:hlinkClick r:id="rId2"/>
              </a:rPr>
              <a:t>https://www.educba.com/cluster-analysis-vs-factor-analysis</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13530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 xmlns:a16="http://schemas.microsoft.com/office/drawing/2014/main" id="{E17935F1-18D7-4661-B89E-889F2ADB844B}"/>
              </a:ext>
            </a:extLst>
          </p:cNvPr>
          <p:cNvSpPr>
            <a:spLocks noGrp="1"/>
          </p:cNvSpPr>
          <p:nvPr>
            <p:ph type="title"/>
          </p:nvPr>
        </p:nvSpPr>
        <p:spPr>
          <a:xfrm>
            <a:off x="457200" y="274638"/>
            <a:ext cx="8229600" cy="868362"/>
          </a:xfrm>
        </p:spPr>
        <p:txBody>
          <a:bodyPr/>
          <a:lstStyle/>
          <a:p>
            <a:r>
              <a:rPr lang="en-US" altLang="en-US"/>
              <a:t>Appendix Dictionary -- Rotation</a:t>
            </a:r>
          </a:p>
        </p:txBody>
      </p:sp>
      <p:sp>
        <p:nvSpPr>
          <p:cNvPr id="36867" name="Content Placeholder 2">
            <a:extLst>
              <a:ext uri="{FF2B5EF4-FFF2-40B4-BE49-F238E27FC236}">
                <a16:creationId xmlns="" xmlns:a16="http://schemas.microsoft.com/office/drawing/2014/main" id="{129D2750-E0CD-4BB0-8AC0-B7A37987CD60}"/>
              </a:ext>
            </a:extLst>
          </p:cNvPr>
          <p:cNvSpPr>
            <a:spLocks noGrp="1"/>
          </p:cNvSpPr>
          <p:nvPr>
            <p:ph idx="1"/>
          </p:nvPr>
        </p:nvSpPr>
        <p:spPr>
          <a:xfrm>
            <a:off x="392113" y="1371600"/>
            <a:ext cx="8350250" cy="4606925"/>
          </a:xfrm>
        </p:spPr>
        <p:txBody>
          <a:bodyPr/>
          <a:lstStyle/>
          <a:p>
            <a:r>
              <a:rPr lang="en-US" altLang="en-US" sz="2200"/>
              <a:t>There are a large number of rotation options for factor analysis (including no rotation).</a:t>
            </a:r>
          </a:p>
          <a:p>
            <a:endParaRPr lang="en-US" altLang="en-US" sz="2200"/>
          </a:p>
          <a:p>
            <a:r>
              <a:rPr lang="en-US" altLang="en-US" sz="2200"/>
              <a:t>We in general will use varimax rotation.</a:t>
            </a:r>
          </a:p>
          <a:p>
            <a:pPr lvl="1"/>
            <a:r>
              <a:rPr lang="en-US" altLang="en-US" sz="2000"/>
              <a:t>With varimax rotation, the factor loading matrix is solved so that most values are near ±1 or 0.</a:t>
            </a:r>
          </a:p>
          <a:p>
            <a:pPr lvl="1"/>
            <a:r>
              <a:rPr lang="en-US" altLang="en-US" sz="2000"/>
              <a:t>This makes factors much more readily interpretable.</a:t>
            </a:r>
          </a:p>
          <a:p>
            <a:endParaRPr lang="en-US" altLang="en-US" sz="2200"/>
          </a:p>
          <a:p>
            <a:r>
              <a:rPr lang="en-US" altLang="en-US" sz="2200"/>
              <a:t>Note: A disadvantage of varimax rotation is that the factor loading matrix, for example, of a three-factor solution will not in general look like the first three columns of the factor loading matrix of the four-factor solution for the same data. With no rotation, they will be identical.</a:t>
            </a:r>
          </a:p>
        </p:txBody>
      </p:sp>
    </p:spTree>
    <p:extLst>
      <p:ext uri="{BB962C8B-B14F-4D97-AF65-F5344CB8AC3E}">
        <p14:creationId xmlns:p14="http://schemas.microsoft.com/office/powerpoint/2010/main" val="3295345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74E5F5-86EE-4857-BB1C-55F79B2482C3}"/>
              </a:ext>
            </a:extLst>
          </p:cNvPr>
          <p:cNvSpPr>
            <a:spLocks noGrp="1"/>
          </p:cNvSpPr>
          <p:nvPr>
            <p:ph type="title"/>
          </p:nvPr>
        </p:nvSpPr>
        <p:spPr/>
        <p:txBody>
          <a:bodyPr/>
          <a:lstStyle/>
          <a:p>
            <a:r>
              <a:rPr lang="en-US" dirty="0"/>
              <a:t>Factor Analysis</a:t>
            </a:r>
          </a:p>
        </p:txBody>
      </p:sp>
      <p:sp>
        <p:nvSpPr>
          <p:cNvPr id="3" name="Content Placeholder 2">
            <a:extLst>
              <a:ext uri="{FF2B5EF4-FFF2-40B4-BE49-F238E27FC236}">
                <a16:creationId xmlns="" xmlns:a16="http://schemas.microsoft.com/office/drawing/2014/main" id="{C8CDDCC5-29DB-46A7-8E8D-80BDF0D18630}"/>
              </a:ext>
            </a:extLst>
          </p:cNvPr>
          <p:cNvSpPr>
            <a:spLocks noGrp="1"/>
          </p:cNvSpPr>
          <p:nvPr>
            <p:ph idx="1"/>
          </p:nvPr>
        </p:nvSpPr>
        <p:spPr/>
        <p:txBody>
          <a:bodyPr/>
          <a:lstStyle/>
          <a:p>
            <a:r>
              <a:rPr lang="en-US" dirty="0"/>
              <a:t>We’ll be using factor analysis to:</a:t>
            </a:r>
          </a:p>
          <a:p>
            <a:pPr lvl="1"/>
            <a:r>
              <a:rPr lang="en-US" dirty="0"/>
              <a:t>Identify correlation structure among variables</a:t>
            </a:r>
          </a:p>
          <a:p>
            <a:pPr lvl="1"/>
            <a:r>
              <a:rPr lang="en-US" dirty="0"/>
              <a:t>Link each variable to an underlying factor</a:t>
            </a:r>
          </a:p>
          <a:p>
            <a:pPr lvl="1"/>
            <a:r>
              <a:rPr lang="en-US" dirty="0"/>
              <a:t>Label each factor</a:t>
            </a:r>
          </a:p>
          <a:p>
            <a:pPr lvl="1"/>
            <a:r>
              <a:rPr lang="en-US" dirty="0"/>
              <a:t>Use factor scores to conduct cluster analysis</a:t>
            </a:r>
          </a:p>
          <a:p>
            <a:pPr lvl="1"/>
            <a:r>
              <a:rPr lang="en-US" dirty="0"/>
              <a:t>Conduct crosstabs to describe the clusters</a:t>
            </a:r>
          </a:p>
        </p:txBody>
      </p:sp>
    </p:spTree>
    <p:extLst>
      <p:ext uri="{BB962C8B-B14F-4D97-AF65-F5344CB8AC3E}">
        <p14:creationId xmlns:p14="http://schemas.microsoft.com/office/powerpoint/2010/main" val="3206860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E1587-65CB-4EB8-B12A-A21CAFE77FD6}"/>
              </a:ext>
            </a:extLst>
          </p:cNvPr>
          <p:cNvSpPr>
            <a:spLocks noGrp="1"/>
          </p:cNvSpPr>
          <p:nvPr>
            <p:ph type="title"/>
          </p:nvPr>
        </p:nvSpPr>
        <p:spPr/>
        <p:txBody>
          <a:bodyPr/>
          <a:lstStyle/>
          <a:p>
            <a:r>
              <a:rPr lang="en-US" dirty="0"/>
              <a:t>Chewing Gum Data</a:t>
            </a:r>
          </a:p>
        </p:txBody>
      </p:sp>
      <p:sp>
        <p:nvSpPr>
          <p:cNvPr id="4" name="Content Placeholder 3">
            <a:extLst>
              <a:ext uri="{FF2B5EF4-FFF2-40B4-BE49-F238E27FC236}">
                <a16:creationId xmlns="" xmlns:a16="http://schemas.microsoft.com/office/drawing/2014/main" id="{135FD5C9-6E51-4153-AAD4-4156DBBB2B26}"/>
              </a:ext>
            </a:extLst>
          </p:cNvPr>
          <p:cNvSpPr>
            <a:spLocks noGrp="1"/>
          </p:cNvSpPr>
          <p:nvPr>
            <p:ph idx="1"/>
          </p:nvPr>
        </p:nvSpPr>
        <p:spPr>
          <a:solidFill>
            <a:schemeClr val="accent1">
              <a:lumMod val="40000"/>
              <a:lumOff val="60000"/>
            </a:schemeClr>
          </a:solidFill>
        </p:spPr>
        <p:txBody>
          <a:bodyPr>
            <a:normAutofit fontScale="70000" lnSpcReduction="20000"/>
          </a:bodyPr>
          <a:lstStyle/>
          <a:p>
            <a:pPr marL="0" indent="0">
              <a:buNone/>
            </a:pPr>
            <a:r>
              <a:rPr lang="en-US" dirty="0"/>
              <a:t>Respondents rated the following statements on a 7-point Likert scale:</a:t>
            </a:r>
          </a:p>
          <a:p>
            <a:pPr marL="0" indent="0">
              <a:buNone/>
            </a:pPr>
            <a:endParaRPr lang="en-US" dirty="0"/>
          </a:p>
          <a:p>
            <a:pPr marL="514350" indent="-514350">
              <a:buFont typeface="+mj-lt"/>
              <a:buAutoNum type="arabicPeriod"/>
            </a:pPr>
            <a:r>
              <a:rPr lang="en-US" dirty="0"/>
              <a:t>I like a gum that gives shiny teeth.</a:t>
            </a:r>
          </a:p>
          <a:p>
            <a:pPr marL="514350" indent="-514350">
              <a:buFont typeface="+mj-lt"/>
              <a:buAutoNum type="arabicPeriod"/>
            </a:pPr>
            <a:r>
              <a:rPr lang="en-US" dirty="0"/>
              <a:t>It is important to buy a gum that prevents cavities.</a:t>
            </a:r>
          </a:p>
          <a:p>
            <a:pPr marL="514350" indent="-514350">
              <a:buFont typeface="+mj-lt"/>
              <a:buAutoNum type="arabicPeriod"/>
            </a:pPr>
            <a:r>
              <a:rPr lang="en-US" dirty="0"/>
              <a:t>I prefer a gum that freshens breath.</a:t>
            </a:r>
          </a:p>
          <a:p>
            <a:pPr marL="514350" indent="-514350">
              <a:buFont typeface="+mj-lt"/>
              <a:buAutoNum type="arabicPeriod"/>
            </a:pPr>
            <a:r>
              <a:rPr lang="en-US" dirty="0"/>
              <a:t>Chewing gum should strengthen gums.</a:t>
            </a:r>
          </a:p>
          <a:p>
            <a:pPr marL="514350" indent="-514350">
              <a:buFont typeface="+mj-lt"/>
              <a:buAutoNum type="arabicPeriod"/>
            </a:pPr>
            <a:r>
              <a:rPr lang="en-US" dirty="0"/>
              <a:t>The most important consideration in buying a gum is attractive teeth.</a:t>
            </a:r>
          </a:p>
          <a:p>
            <a:pPr marL="514350" indent="-514350">
              <a:buFont typeface="+mj-lt"/>
              <a:buAutoNum type="arabicPeriod"/>
            </a:pPr>
            <a:r>
              <a:rPr lang="en-US" dirty="0"/>
              <a:t>Prevention of tooth decay is not an important benefit offered by a gum.</a:t>
            </a:r>
          </a:p>
        </p:txBody>
      </p:sp>
      <p:sp>
        <p:nvSpPr>
          <p:cNvPr id="5" name="Text Placeholder 4">
            <a:extLst>
              <a:ext uri="{FF2B5EF4-FFF2-40B4-BE49-F238E27FC236}">
                <a16:creationId xmlns="" xmlns:a16="http://schemas.microsoft.com/office/drawing/2014/main" id="{D5B96F59-DEDA-4E2B-ADDC-98E645DC3AD2}"/>
              </a:ext>
            </a:extLst>
          </p:cNvPr>
          <p:cNvSpPr>
            <a:spLocks noGrp="1"/>
          </p:cNvSpPr>
          <p:nvPr>
            <p:ph type="body" sz="half" idx="2"/>
          </p:nvPr>
        </p:nvSpPr>
        <p:spPr/>
        <p:txBody>
          <a:bodyPr/>
          <a:lstStyle/>
          <a:p>
            <a:r>
              <a:rPr lang="en-US" dirty="0"/>
              <a:t>30 </a:t>
            </a:r>
            <a:r>
              <a:rPr lang="en-US" dirty="0" err="1"/>
              <a:t>Respndents</a:t>
            </a:r>
            <a:endParaRPr lang="en-US" dirty="0"/>
          </a:p>
          <a:p>
            <a:pPr marL="285750" indent="-285750">
              <a:buFont typeface="Arial" panose="020B0604020202020204" pitchFamily="34" charset="0"/>
              <a:buChar char="•"/>
            </a:pPr>
            <a:r>
              <a:rPr lang="en-US" dirty="0"/>
              <a:t>Demographics: Gender and Age</a:t>
            </a:r>
          </a:p>
          <a:p>
            <a:endParaRPr lang="en-US" dirty="0"/>
          </a:p>
          <a:p>
            <a:r>
              <a:rPr lang="en-US" dirty="0"/>
              <a:t>6 attitudinal variables</a:t>
            </a:r>
          </a:p>
          <a:p>
            <a:pPr marL="285750" indent="-285750">
              <a:buFont typeface="Arial" panose="020B0604020202020204" pitchFamily="34" charset="0"/>
              <a:buChar char="•"/>
            </a:pPr>
            <a:r>
              <a:rPr lang="en-US" dirty="0"/>
              <a:t>Each of the variables is measured on a scale from 1 to 7</a:t>
            </a:r>
          </a:p>
        </p:txBody>
      </p:sp>
      <p:sp>
        <p:nvSpPr>
          <p:cNvPr id="6" name="TextBox 5">
            <a:extLst>
              <a:ext uri="{FF2B5EF4-FFF2-40B4-BE49-F238E27FC236}">
                <a16:creationId xmlns="" xmlns:a16="http://schemas.microsoft.com/office/drawing/2014/main" id="{2BE155D2-FE85-4CAA-B315-6CBC8802AB8E}"/>
              </a:ext>
            </a:extLst>
          </p:cNvPr>
          <p:cNvSpPr txBox="1"/>
          <p:nvPr/>
        </p:nvSpPr>
        <p:spPr>
          <a:xfrm>
            <a:off x="4399472" y="5491719"/>
            <a:ext cx="3924592" cy="369332"/>
          </a:xfrm>
          <a:prstGeom prst="rect">
            <a:avLst/>
          </a:prstGeom>
          <a:noFill/>
        </p:spPr>
        <p:txBody>
          <a:bodyPr wrap="square" rtlCol="0">
            <a:spAutoFit/>
          </a:bodyPr>
          <a:lstStyle/>
          <a:p>
            <a:r>
              <a:rPr lang="en-US" dirty="0">
                <a:solidFill>
                  <a:srgbClr val="FF0000"/>
                </a:solidFill>
              </a:rPr>
              <a:t>This one is reverse coded!</a:t>
            </a:r>
          </a:p>
        </p:txBody>
      </p:sp>
    </p:spTree>
    <p:extLst>
      <p:ext uri="{BB962C8B-B14F-4D97-AF65-F5344CB8AC3E}">
        <p14:creationId xmlns:p14="http://schemas.microsoft.com/office/powerpoint/2010/main" val="4189713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EEF082-D783-4B88-A735-09A424A7C8CF}"/>
              </a:ext>
            </a:extLst>
          </p:cNvPr>
          <p:cNvSpPr>
            <a:spLocks noGrp="1"/>
          </p:cNvSpPr>
          <p:nvPr>
            <p:ph type="title"/>
          </p:nvPr>
        </p:nvSpPr>
        <p:spPr/>
        <p:txBody>
          <a:bodyPr/>
          <a:lstStyle/>
          <a:p>
            <a:r>
              <a:rPr lang="en-US" dirty="0"/>
              <a:t>Are these data appropriate for factor analysis?</a:t>
            </a:r>
          </a:p>
        </p:txBody>
      </p:sp>
      <p:sp>
        <p:nvSpPr>
          <p:cNvPr id="4" name="Text Placeholder 3">
            <a:extLst>
              <a:ext uri="{FF2B5EF4-FFF2-40B4-BE49-F238E27FC236}">
                <a16:creationId xmlns="" xmlns:a16="http://schemas.microsoft.com/office/drawing/2014/main" id="{0AE40E0D-C4E3-47AC-8141-7D509DC9141A}"/>
              </a:ext>
            </a:extLst>
          </p:cNvPr>
          <p:cNvSpPr>
            <a:spLocks noGrp="1"/>
          </p:cNvSpPr>
          <p:nvPr>
            <p:ph type="body" sz="half" idx="2"/>
          </p:nvPr>
        </p:nvSpPr>
        <p:spPr>
          <a:xfrm>
            <a:off x="414068" y="2057399"/>
            <a:ext cx="3164951" cy="4800601"/>
          </a:xfrm>
        </p:spPr>
        <p:txBody>
          <a:bodyPr>
            <a:normAutofit/>
          </a:bodyPr>
          <a:lstStyle/>
          <a:p>
            <a:pPr marL="285750" indent="-285750">
              <a:buFont typeface="Arial" panose="020B0604020202020204" pitchFamily="34" charset="0"/>
              <a:buChar char="•"/>
            </a:pPr>
            <a:r>
              <a:rPr lang="en-US" dirty="0"/>
              <a:t>Data that show limited correlation between the variables of interest is generally not appropriate for factor analysis.</a:t>
            </a:r>
          </a:p>
          <a:p>
            <a:pPr marL="285750" indent="-285750">
              <a:buFont typeface="Arial" panose="020B0604020202020204" pitchFamily="34" charset="0"/>
              <a:buChar char="•"/>
            </a:pPr>
            <a:r>
              <a:rPr lang="en-US" dirty="0"/>
              <a:t>Two criteria that are commonly used to evaluate factorability are Kaiser-Meyer-</a:t>
            </a:r>
            <a:r>
              <a:rPr lang="en-US" dirty="0" err="1"/>
              <a:t>Olkin</a:t>
            </a:r>
            <a:r>
              <a:rPr lang="en-US" dirty="0"/>
              <a:t> measures of sampling adequacy (KMO-test) and the Bartlett’s test for sphericity. The overall KMO measure and the Bartlett’s test evaluate the available data all together. Overall KMO values over 0.6, and significant levels in the Bartlett’s test statistic (a chi-square) suggest that there are at least some significant values in an anti-image matrix of partial correlations for the data.</a:t>
            </a:r>
          </a:p>
        </p:txBody>
      </p:sp>
      <p:sp>
        <p:nvSpPr>
          <p:cNvPr id="7" name="Content Placeholder 6">
            <a:extLst>
              <a:ext uri="{FF2B5EF4-FFF2-40B4-BE49-F238E27FC236}">
                <a16:creationId xmlns="" xmlns:a16="http://schemas.microsoft.com/office/drawing/2014/main" id="{3FABCF49-A8E7-4868-A879-F80915E8C664}"/>
              </a:ext>
            </a:extLst>
          </p:cNvPr>
          <p:cNvSpPr txBox="1">
            <a:spLocks noGrp="1"/>
          </p:cNvSpPr>
          <p:nvPr>
            <p:ph idx="1"/>
          </p:nvPr>
        </p:nvSpPr>
        <p:spPr>
          <a:xfrm>
            <a:off x="3579019" y="1464334"/>
            <a:ext cx="5323441" cy="51911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0" indent="0" eaLnBrk="1" hangingPunct="1">
              <a:lnSpc>
                <a:spcPct val="100000"/>
              </a:lnSpc>
              <a:buNone/>
              <a:defRPr/>
            </a:pPr>
            <a:r>
              <a:rPr lang="en-US" sz="1100" dirty="0">
                <a:latin typeface="Lucida Console" panose="020B0609040504020204" pitchFamily="49" charset="0"/>
              </a:rPr>
              <a:t>library(</a:t>
            </a:r>
            <a:r>
              <a:rPr lang="en-US" sz="1100" dirty="0" err="1">
                <a:latin typeface="Lucida Console" panose="020B0609040504020204" pitchFamily="49" charset="0"/>
              </a:rPr>
              <a:t>REdaS</a:t>
            </a:r>
            <a:r>
              <a:rPr lang="en-US" sz="1100" dirty="0">
                <a:latin typeface="Lucida Console" panose="020B0609040504020204" pitchFamily="49" charset="0"/>
              </a:rPr>
              <a:t>)</a:t>
            </a:r>
          </a:p>
          <a:p>
            <a:pPr marL="0" indent="0" eaLnBrk="1" hangingPunct="1">
              <a:lnSpc>
                <a:spcPct val="100000"/>
              </a:lnSpc>
              <a:buNone/>
              <a:defRPr/>
            </a:pPr>
            <a:r>
              <a:rPr lang="en-US" sz="1100" dirty="0">
                <a:latin typeface="Lucida Console" panose="020B0609040504020204" pitchFamily="49" charset="0"/>
              </a:rPr>
              <a:t>&gt; </a:t>
            </a:r>
            <a:r>
              <a:rPr lang="en-US" sz="1100" dirty="0" err="1">
                <a:latin typeface="Lucida Console" panose="020B0609040504020204" pitchFamily="49" charset="0"/>
              </a:rPr>
              <a:t>bart_spher</a:t>
            </a:r>
            <a:r>
              <a:rPr lang="en-US" sz="1100" dirty="0">
                <a:latin typeface="Lucida Console" panose="020B0609040504020204" pitchFamily="49" charset="0"/>
              </a:rPr>
              <a:t>(gums[,c("V1", "V2", "V3", "V4", "V5", "V6")])</a:t>
            </a:r>
          </a:p>
          <a:p>
            <a:pPr marL="0" indent="0" eaLnBrk="1" hangingPunct="1">
              <a:lnSpc>
                <a:spcPct val="100000"/>
              </a:lnSpc>
              <a:buNone/>
              <a:defRPr/>
            </a:pPr>
            <a:r>
              <a:rPr lang="en-US" sz="1100" dirty="0">
                <a:latin typeface="Lucida Console" panose="020B0609040504020204" pitchFamily="49" charset="0"/>
              </a:rPr>
              <a:t>	</a:t>
            </a:r>
            <a:r>
              <a:rPr lang="en-US" sz="1100" b="1" dirty="0">
                <a:latin typeface="Lucida Console" panose="020B0609040504020204" pitchFamily="49" charset="0"/>
              </a:rPr>
              <a:t>Bartlett's Test of </a:t>
            </a:r>
            <a:r>
              <a:rPr lang="en-US" sz="1100" b="1" dirty="0" err="1">
                <a:latin typeface="Lucida Console" panose="020B0609040504020204" pitchFamily="49" charset="0"/>
              </a:rPr>
              <a:t>Sphericity</a:t>
            </a:r>
            <a:endParaRPr lang="en-US" sz="1100" b="1" dirty="0">
              <a:latin typeface="Lucida Console" panose="020B0609040504020204" pitchFamily="49" charset="0"/>
            </a:endParaRPr>
          </a:p>
          <a:p>
            <a:pPr marL="0" indent="0" eaLnBrk="1" hangingPunct="1">
              <a:lnSpc>
                <a:spcPct val="100000"/>
              </a:lnSpc>
              <a:buNone/>
              <a:defRPr/>
            </a:pPr>
            <a:endParaRPr lang="en-US" sz="1100" dirty="0">
              <a:latin typeface="Lucida Console" panose="020B0609040504020204" pitchFamily="49" charset="0"/>
            </a:endParaRPr>
          </a:p>
          <a:p>
            <a:pPr marL="0" indent="0" eaLnBrk="1" hangingPunct="1">
              <a:lnSpc>
                <a:spcPct val="100000"/>
              </a:lnSpc>
              <a:buNone/>
              <a:defRPr/>
            </a:pPr>
            <a:r>
              <a:rPr lang="en-US" sz="1100" dirty="0">
                <a:latin typeface="Lucida Console" panose="020B0609040504020204" pitchFamily="49" charset="0"/>
              </a:rPr>
              <a:t>Call: </a:t>
            </a:r>
            <a:r>
              <a:rPr lang="en-US" sz="1100" dirty="0" err="1">
                <a:latin typeface="Lucida Console" panose="020B0609040504020204" pitchFamily="49" charset="0"/>
              </a:rPr>
              <a:t>bart_spher</a:t>
            </a:r>
            <a:r>
              <a:rPr lang="en-US" sz="1100" dirty="0">
                <a:latin typeface="Lucida Console" panose="020B0609040504020204" pitchFamily="49" charset="0"/>
              </a:rPr>
              <a:t>(x = gums[, c("V1", "V2", "V3", "V4", "V5", "V6")])</a:t>
            </a:r>
          </a:p>
          <a:p>
            <a:pPr marL="0" indent="0" eaLnBrk="1" hangingPunct="1">
              <a:lnSpc>
                <a:spcPct val="100000"/>
              </a:lnSpc>
              <a:buNone/>
              <a:defRPr/>
            </a:pPr>
            <a:endParaRPr lang="en-US" sz="1100" dirty="0">
              <a:latin typeface="Lucida Console" panose="020B0609040504020204" pitchFamily="49" charset="0"/>
            </a:endParaRPr>
          </a:p>
          <a:p>
            <a:pPr marL="0" indent="0" eaLnBrk="1" hangingPunct="1">
              <a:lnSpc>
                <a:spcPct val="100000"/>
              </a:lnSpc>
              <a:buNone/>
              <a:defRPr/>
            </a:pPr>
            <a:r>
              <a:rPr lang="en-US" sz="1100" dirty="0">
                <a:latin typeface="Lucida Console" panose="020B0609040504020204" pitchFamily="49" charset="0"/>
              </a:rPr>
              <a:t>     X2 = 111.314</a:t>
            </a:r>
          </a:p>
          <a:p>
            <a:pPr marL="0" indent="0" eaLnBrk="1" hangingPunct="1">
              <a:lnSpc>
                <a:spcPct val="100000"/>
              </a:lnSpc>
              <a:buNone/>
              <a:defRPr/>
            </a:pPr>
            <a:r>
              <a:rPr lang="en-US" sz="1100" dirty="0">
                <a:latin typeface="Lucida Console" panose="020B0609040504020204" pitchFamily="49" charset="0"/>
              </a:rPr>
              <a:t>     </a:t>
            </a:r>
            <a:r>
              <a:rPr lang="en-US" sz="1100" dirty="0" err="1">
                <a:latin typeface="Lucida Console" panose="020B0609040504020204" pitchFamily="49" charset="0"/>
              </a:rPr>
              <a:t>df</a:t>
            </a:r>
            <a:r>
              <a:rPr lang="en-US" sz="1100" dirty="0">
                <a:latin typeface="Lucida Console" panose="020B0609040504020204" pitchFamily="49" charset="0"/>
              </a:rPr>
              <a:t> = 15</a:t>
            </a:r>
          </a:p>
          <a:p>
            <a:pPr marL="0" indent="0" eaLnBrk="1" hangingPunct="1">
              <a:lnSpc>
                <a:spcPct val="100000"/>
              </a:lnSpc>
              <a:buNone/>
              <a:defRPr/>
            </a:pPr>
            <a:r>
              <a:rPr lang="en-US" sz="1100" b="1" dirty="0">
                <a:latin typeface="Lucida Console" panose="020B0609040504020204" pitchFamily="49" charset="0"/>
              </a:rPr>
              <a:t>p-value &lt; 2.22e-16</a:t>
            </a:r>
          </a:p>
          <a:p>
            <a:pPr marL="0" indent="0" eaLnBrk="1" hangingPunct="1">
              <a:lnSpc>
                <a:spcPct val="100000"/>
              </a:lnSpc>
              <a:buNone/>
              <a:defRPr/>
            </a:pPr>
            <a:endParaRPr lang="en-US" sz="1100" dirty="0">
              <a:latin typeface="Lucida Console" panose="020B0609040504020204" pitchFamily="49" charset="0"/>
            </a:endParaRPr>
          </a:p>
          <a:p>
            <a:pPr marL="0" indent="0" eaLnBrk="1" hangingPunct="1">
              <a:lnSpc>
                <a:spcPct val="100000"/>
              </a:lnSpc>
              <a:buNone/>
              <a:defRPr/>
            </a:pPr>
            <a:r>
              <a:rPr lang="en-US" sz="1100" dirty="0">
                <a:latin typeface="Lucida Console" panose="020B0609040504020204" pitchFamily="49" charset="0"/>
              </a:rPr>
              <a:t>&gt; KMOS(gums[,c("V1", "V2", "V3", "V4", "V5", "V6")])</a:t>
            </a:r>
          </a:p>
          <a:p>
            <a:pPr marL="0" indent="0" eaLnBrk="1" hangingPunct="1">
              <a:lnSpc>
                <a:spcPct val="100000"/>
              </a:lnSpc>
              <a:buNone/>
              <a:defRPr/>
            </a:pPr>
            <a:r>
              <a:rPr lang="en-US" sz="1100" b="1" dirty="0">
                <a:latin typeface="Lucida Console" panose="020B0609040504020204" pitchFamily="49" charset="0"/>
              </a:rPr>
              <a:t>Kaiser-Meyer-</a:t>
            </a:r>
            <a:r>
              <a:rPr lang="en-US" sz="1100" b="1" dirty="0" err="1">
                <a:latin typeface="Lucida Console" panose="020B0609040504020204" pitchFamily="49" charset="0"/>
              </a:rPr>
              <a:t>Olkin</a:t>
            </a:r>
            <a:r>
              <a:rPr lang="en-US" sz="1100" b="1" dirty="0">
                <a:latin typeface="Lucida Console" panose="020B0609040504020204" pitchFamily="49" charset="0"/>
              </a:rPr>
              <a:t> Statistics</a:t>
            </a:r>
          </a:p>
          <a:p>
            <a:pPr marL="0" indent="0" eaLnBrk="1" hangingPunct="1">
              <a:lnSpc>
                <a:spcPct val="100000"/>
              </a:lnSpc>
              <a:buNone/>
              <a:defRPr/>
            </a:pPr>
            <a:r>
              <a:rPr lang="en-US" sz="1100" dirty="0">
                <a:latin typeface="Lucida Console" panose="020B0609040504020204" pitchFamily="49" charset="0"/>
              </a:rPr>
              <a:t>Call: KMOS(x = gums[, c("V1", "V2", "V3", "V4", "V5", "V6")])</a:t>
            </a:r>
          </a:p>
          <a:p>
            <a:pPr marL="0" indent="0" eaLnBrk="1" hangingPunct="1">
              <a:lnSpc>
                <a:spcPct val="100000"/>
              </a:lnSpc>
              <a:buNone/>
              <a:defRPr/>
            </a:pPr>
            <a:r>
              <a:rPr lang="en-US" sz="1100" dirty="0">
                <a:latin typeface="Lucida Console" panose="020B0609040504020204" pitchFamily="49" charset="0"/>
              </a:rPr>
              <a:t>Measures of Sampling Adequacy (MSA):</a:t>
            </a:r>
          </a:p>
          <a:p>
            <a:pPr marL="0" indent="0" eaLnBrk="1" hangingPunct="1">
              <a:lnSpc>
                <a:spcPct val="100000"/>
              </a:lnSpc>
              <a:buNone/>
              <a:defRPr/>
            </a:pPr>
            <a:r>
              <a:rPr lang="en-US" sz="1100" dirty="0">
                <a:latin typeface="Lucida Console" panose="020B0609040504020204" pitchFamily="49" charset="0"/>
              </a:rPr>
              <a:t>       V1        V2        V3        V4        V5        V6 </a:t>
            </a:r>
          </a:p>
          <a:p>
            <a:pPr marL="0" indent="0" eaLnBrk="1" hangingPunct="1">
              <a:lnSpc>
                <a:spcPct val="100000"/>
              </a:lnSpc>
              <a:buNone/>
              <a:defRPr/>
            </a:pPr>
            <a:r>
              <a:rPr lang="en-US" sz="1100" dirty="0">
                <a:latin typeface="Lucida Console" panose="020B0609040504020204" pitchFamily="49" charset="0"/>
              </a:rPr>
              <a:t>0.6206187 0.6972902 0.6787086 0.6367264 0.7687446 0.5612345 </a:t>
            </a:r>
          </a:p>
          <a:p>
            <a:pPr marL="0" indent="0" eaLnBrk="1" hangingPunct="1">
              <a:lnSpc>
                <a:spcPct val="100000"/>
              </a:lnSpc>
              <a:buNone/>
              <a:defRPr/>
            </a:pPr>
            <a:r>
              <a:rPr lang="en-US" sz="1100" b="1" dirty="0">
                <a:latin typeface="Lucida Console" panose="020B0609040504020204" pitchFamily="49" charset="0"/>
              </a:rPr>
              <a:t>KMO-Criterion: 0.6600399</a:t>
            </a:r>
          </a:p>
        </p:txBody>
      </p:sp>
    </p:spTree>
    <p:extLst>
      <p:ext uri="{BB962C8B-B14F-4D97-AF65-F5344CB8AC3E}">
        <p14:creationId xmlns:p14="http://schemas.microsoft.com/office/powerpoint/2010/main" val="380728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99B9345A-EB4F-4A1A-9470-653B69B21A6C}"/>
              </a:ext>
            </a:extLst>
          </p:cNvPr>
          <p:cNvSpPr>
            <a:spLocks noGrp="1"/>
          </p:cNvSpPr>
          <p:nvPr>
            <p:ph type="title"/>
          </p:nvPr>
        </p:nvSpPr>
        <p:spPr/>
        <p:txBody>
          <a:bodyPr/>
          <a:lstStyle/>
          <a:p>
            <a:r>
              <a:rPr lang="en-US" dirty="0"/>
              <a:t>Number of factors</a:t>
            </a:r>
          </a:p>
        </p:txBody>
      </p:sp>
      <p:sp>
        <p:nvSpPr>
          <p:cNvPr id="6" name="Content Placeholder 5">
            <a:extLst>
              <a:ext uri="{FF2B5EF4-FFF2-40B4-BE49-F238E27FC236}">
                <a16:creationId xmlns="" xmlns:a16="http://schemas.microsoft.com/office/drawing/2014/main" id="{4743FA17-D396-426D-8D1D-1640B654585B}"/>
              </a:ext>
            </a:extLst>
          </p:cNvPr>
          <p:cNvSpPr>
            <a:spLocks noGrp="1"/>
          </p:cNvSpPr>
          <p:nvPr>
            <p:ph idx="1"/>
          </p:nvPr>
        </p:nvSpPr>
        <p:spPr>
          <a:xfrm>
            <a:off x="628650" y="1515074"/>
            <a:ext cx="7886700" cy="1435160"/>
          </a:xfrm>
        </p:spPr>
        <p:txBody>
          <a:bodyPr>
            <a:normAutofit fontScale="70000" lnSpcReduction="20000"/>
          </a:bodyPr>
          <a:lstStyle/>
          <a:p>
            <a:pPr>
              <a:lnSpc>
                <a:spcPct val="80000"/>
              </a:lnSpc>
              <a:spcBef>
                <a:spcPct val="20000"/>
              </a:spcBef>
              <a:defRPr/>
            </a:pPr>
            <a:r>
              <a:rPr lang="en-US" altLang="en-US" dirty="0">
                <a:latin typeface="Calibri" panose="020F0502020204030204" pitchFamily="34" charset="0"/>
              </a:rPr>
              <a:t>Once we have determined that the data is appropriate for factor analysis, the next step is to determine the number of factors needed to explain the correlations among the variables.</a:t>
            </a:r>
          </a:p>
          <a:p>
            <a:pPr>
              <a:lnSpc>
                <a:spcPct val="80000"/>
              </a:lnSpc>
              <a:spcBef>
                <a:spcPct val="20000"/>
              </a:spcBef>
              <a:defRPr/>
            </a:pPr>
            <a:r>
              <a:rPr lang="en-US" altLang="en-US" dirty="0">
                <a:latin typeface="Calibri" panose="020F0502020204030204" pitchFamily="34" charset="0"/>
              </a:rPr>
              <a:t>Factors that do not explain even as much variance in the data as an ‘average’ variable are generally omitted from further consideration. These factors will have eigenvalues &lt; 1 in the output.</a:t>
            </a:r>
          </a:p>
        </p:txBody>
      </p:sp>
      <p:sp>
        <p:nvSpPr>
          <p:cNvPr id="7" name="TextBox 6">
            <a:extLst>
              <a:ext uri="{FF2B5EF4-FFF2-40B4-BE49-F238E27FC236}">
                <a16:creationId xmlns="" xmlns:a16="http://schemas.microsoft.com/office/drawing/2014/main" id="{8C02C12A-9E4A-446A-8785-D19062DA5634}"/>
              </a:ext>
            </a:extLst>
          </p:cNvPr>
          <p:cNvSpPr txBox="1"/>
          <p:nvPr/>
        </p:nvSpPr>
        <p:spPr>
          <a:xfrm>
            <a:off x="1465053" y="2761919"/>
            <a:ext cx="6553200" cy="267652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en-US" sz="1200" dirty="0" err="1">
                <a:latin typeface="Lucida Console" panose="020B0609040504020204" pitchFamily="49" charset="0"/>
              </a:rPr>
              <a:t>ev</a:t>
            </a:r>
            <a:r>
              <a:rPr lang="en-US" sz="1200" dirty="0">
                <a:latin typeface="Lucida Console" panose="020B0609040504020204" pitchFamily="49" charset="0"/>
              </a:rPr>
              <a:t> &lt;- </a:t>
            </a:r>
            <a:r>
              <a:rPr lang="en-US" sz="1200" dirty="0" err="1">
                <a:latin typeface="Lucida Console" panose="020B0609040504020204" pitchFamily="49" charset="0"/>
              </a:rPr>
              <a:t>eigen</a:t>
            </a:r>
            <a:r>
              <a:rPr lang="en-US" sz="1200" dirty="0">
                <a:latin typeface="Lucida Console" panose="020B0609040504020204" pitchFamily="49" charset="0"/>
              </a:rPr>
              <a:t>(</a:t>
            </a:r>
            <a:r>
              <a:rPr lang="en-US" sz="1200" dirty="0" err="1">
                <a:latin typeface="Lucida Console" panose="020B0609040504020204" pitchFamily="49" charset="0"/>
              </a:rPr>
              <a:t>cor</a:t>
            </a:r>
            <a:r>
              <a:rPr lang="en-US" sz="1200" dirty="0">
                <a:latin typeface="Lucida Console" panose="020B0609040504020204" pitchFamily="49" charset="0"/>
              </a:rPr>
              <a:t>(gums[,c(</a:t>
            </a:r>
            <a:r>
              <a:rPr lang="en-US" sz="1200" dirty="0">
                <a:solidFill>
                  <a:srgbClr val="008000"/>
                </a:solidFill>
                <a:latin typeface="Lucida Console" panose="020B0609040504020204" pitchFamily="49" charset="0"/>
              </a:rPr>
              <a:t>"V1"</a:t>
            </a:r>
            <a:r>
              <a:rPr lang="en-US" sz="1200" dirty="0">
                <a:latin typeface="Lucida Console" panose="020B0609040504020204" pitchFamily="49" charset="0"/>
              </a:rPr>
              <a:t>, </a:t>
            </a:r>
            <a:r>
              <a:rPr lang="en-US" sz="1200" dirty="0">
                <a:solidFill>
                  <a:srgbClr val="008000"/>
                </a:solidFill>
                <a:latin typeface="Lucida Console" panose="020B0609040504020204" pitchFamily="49" charset="0"/>
              </a:rPr>
              <a:t>"V2"</a:t>
            </a:r>
            <a:r>
              <a:rPr lang="en-US" sz="1200" dirty="0">
                <a:latin typeface="Lucida Console" panose="020B0609040504020204" pitchFamily="49" charset="0"/>
              </a:rPr>
              <a:t>, </a:t>
            </a:r>
            <a:r>
              <a:rPr lang="en-US" sz="1200" dirty="0">
                <a:solidFill>
                  <a:srgbClr val="008000"/>
                </a:solidFill>
                <a:latin typeface="Lucida Console" panose="020B0609040504020204" pitchFamily="49" charset="0"/>
              </a:rPr>
              <a:t>"V3"</a:t>
            </a:r>
            <a:r>
              <a:rPr lang="en-US" sz="1200" dirty="0">
                <a:latin typeface="Lucida Console" panose="020B0609040504020204" pitchFamily="49" charset="0"/>
              </a:rPr>
              <a:t>, </a:t>
            </a:r>
            <a:r>
              <a:rPr lang="en-US" sz="1200" dirty="0">
                <a:solidFill>
                  <a:srgbClr val="008000"/>
                </a:solidFill>
                <a:latin typeface="Lucida Console" panose="020B0609040504020204" pitchFamily="49" charset="0"/>
              </a:rPr>
              <a:t>"V4"</a:t>
            </a:r>
            <a:r>
              <a:rPr lang="en-US" sz="1200" dirty="0">
                <a:latin typeface="Lucida Console" panose="020B0609040504020204" pitchFamily="49" charset="0"/>
              </a:rPr>
              <a:t>, </a:t>
            </a:r>
            <a:r>
              <a:rPr lang="en-US" sz="1200" dirty="0">
                <a:solidFill>
                  <a:srgbClr val="008000"/>
                </a:solidFill>
                <a:latin typeface="Lucida Console" panose="020B0609040504020204" pitchFamily="49" charset="0"/>
              </a:rPr>
              <a:t>"V5"</a:t>
            </a:r>
            <a:r>
              <a:rPr lang="en-US" sz="1200" dirty="0">
                <a:latin typeface="Lucida Console" panose="020B0609040504020204" pitchFamily="49" charset="0"/>
              </a:rPr>
              <a:t>, </a:t>
            </a:r>
            <a:r>
              <a:rPr lang="en-US" sz="1200" dirty="0">
                <a:solidFill>
                  <a:srgbClr val="008000"/>
                </a:solidFill>
                <a:latin typeface="Lucida Console" panose="020B0609040504020204" pitchFamily="49" charset="0"/>
              </a:rPr>
              <a:t>"V6"</a:t>
            </a:r>
            <a:r>
              <a:rPr lang="en-US" sz="1200" dirty="0">
                <a:latin typeface="Lucida Console" panose="020B0609040504020204" pitchFamily="49" charset="0"/>
              </a:rPr>
              <a:t>)]))$values</a:t>
            </a:r>
          </a:p>
          <a:p>
            <a:pPr eaLnBrk="1" hangingPunct="1">
              <a:defRPr/>
            </a:pPr>
            <a:r>
              <a:rPr lang="en-US" sz="1200" dirty="0">
                <a:latin typeface="Lucida Console" panose="020B0609040504020204" pitchFamily="49" charset="0"/>
              </a:rPr>
              <a:t>e &lt;- </a:t>
            </a:r>
            <a:r>
              <a:rPr lang="en-US" sz="1200" dirty="0" err="1">
                <a:latin typeface="Lucida Console" panose="020B0609040504020204" pitchFamily="49" charset="0"/>
              </a:rPr>
              <a:t>data.frame</a:t>
            </a:r>
            <a:r>
              <a:rPr lang="en-US" sz="1200" dirty="0">
                <a:latin typeface="Lucida Console" panose="020B0609040504020204" pitchFamily="49" charset="0"/>
              </a:rPr>
              <a:t>(</a:t>
            </a:r>
          </a:p>
          <a:p>
            <a:pPr eaLnBrk="1" hangingPunct="1">
              <a:defRPr/>
            </a:pPr>
            <a:r>
              <a:rPr lang="en-US" sz="1200" dirty="0">
                <a:latin typeface="Lucida Console" panose="020B0609040504020204" pitchFamily="49" charset="0"/>
              </a:rPr>
              <a:t>	Eigenvalue = </a:t>
            </a:r>
            <a:r>
              <a:rPr lang="en-US" sz="1200" dirty="0" err="1">
                <a:latin typeface="Lucida Console" panose="020B0609040504020204" pitchFamily="49" charset="0"/>
              </a:rPr>
              <a:t>ev</a:t>
            </a:r>
            <a:r>
              <a:rPr lang="en-US" sz="1200" dirty="0">
                <a:latin typeface="Lucida Console" panose="020B0609040504020204" pitchFamily="49" charset="0"/>
              </a:rPr>
              <a:t>, </a:t>
            </a:r>
          </a:p>
          <a:p>
            <a:pPr eaLnBrk="1" hangingPunct="1">
              <a:defRPr/>
            </a:pPr>
            <a:r>
              <a:rPr lang="en-US" sz="1200" dirty="0">
                <a:latin typeface="Lucida Console" panose="020B0609040504020204" pitchFamily="49" charset="0"/>
              </a:rPr>
              <a:t>	</a:t>
            </a:r>
            <a:r>
              <a:rPr lang="en-US" sz="1200" dirty="0" err="1">
                <a:latin typeface="Lucida Console" panose="020B0609040504020204" pitchFamily="49" charset="0"/>
              </a:rPr>
              <a:t>PropOfVar</a:t>
            </a:r>
            <a:r>
              <a:rPr lang="en-US" sz="1200" dirty="0">
                <a:latin typeface="Lucida Console" panose="020B0609040504020204" pitchFamily="49" charset="0"/>
              </a:rPr>
              <a:t> = </a:t>
            </a:r>
            <a:r>
              <a:rPr lang="en-US" sz="1200" dirty="0" err="1">
                <a:latin typeface="Lucida Console" panose="020B0609040504020204" pitchFamily="49" charset="0"/>
              </a:rPr>
              <a:t>ev</a:t>
            </a:r>
            <a:r>
              <a:rPr lang="en-US" sz="1200" dirty="0">
                <a:latin typeface="Lucida Console" panose="020B0609040504020204" pitchFamily="49" charset="0"/>
              </a:rPr>
              <a:t> / length(</a:t>
            </a:r>
            <a:r>
              <a:rPr lang="en-US" sz="1200" dirty="0" err="1">
                <a:latin typeface="Lucida Console" panose="020B0609040504020204" pitchFamily="49" charset="0"/>
              </a:rPr>
              <a:t>ev</a:t>
            </a:r>
            <a:r>
              <a:rPr lang="en-US" sz="1200" dirty="0">
                <a:latin typeface="Lucida Console" panose="020B0609040504020204" pitchFamily="49" charset="0"/>
              </a:rPr>
              <a:t>), </a:t>
            </a:r>
          </a:p>
          <a:p>
            <a:pPr eaLnBrk="1" hangingPunct="1">
              <a:defRPr/>
            </a:pPr>
            <a:r>
              <a:rPr lang="en-US" sz="1200" dirty="0">
                <a:latin typeface="Lucida Console" panose="020B0609040504020204" pitchFamily="49" charset="0"/>
              </a:rPr>
              <a:t>	</a:t>
            </a:r>
            <a:r>
              <a:rPr lang="en-US" sz="1200" dirty="0" err="1">
                <a:latin typeface="Lucida Console" panose="020B0609040504020204" pitchFamily="49" charset="0"/>
              </a:rPr>
              <a:t>CumPropOfVar</a:t>
            </a:r>
            <a:r>
              <a:rPr lang="en-US" sz="1200" dirty="0">
                <a:latin typeface="Lucida Console" panose="020B0609040504020204" pitchFamily="49" charset="0"/>
              </a:rPr>
              <a:t> = </a:t>
            </a:r>
            <a:r>
              <a:rPr lang="en-US" sz="1200" dirty="0" err="1">
                <a:latin typeface="Lucida Console" panose="020B0609040504020204" pitchFamily="49" charset="0"/>
              </a:rPr>
              <a:t>cumsum</a:t>
            </a:r>
            <a:r>
              <a:rPr lang="en-US" sz="1200" dirty="0">
                <a:latin typeface="Lucida Console" panose="020B0609040504020204" pitchFamily="49" charset="0"/>
              </a:rPr>
              <a:t>(</a:t>
            </a:r>
            <a:r>
              <a:rPr lang="en-US" sz="1200" dirty="0" err="1">
                <a:latin typeface="Lucida Console" panose="020B0609040504020204" pitchFamily="49" charset="0"/>
              </a:rPr>
              <a:t>ev</a:t>
            </a:r>
            <a:r>
              <a:rPr lang="en-US" sz="1200" dirty="0">
                <a:latin typeface="Lucida Console" panose="020B0609040504020204" pitchFamily="49" charset="0"/>
              </a:rPr>
              <a:t> / length(</a:t>
            </a:r>
            <a:r>
              <a:rPr lang="en-US" sz="1200" dirty="0" err="1">
                <a:latin typeface="Lucida Console" panose="020B0609040504020204" pitchFamily="49" charset="0"/>
              </a:rPr>
              <a:t>ev</a:t>
            </a:r>
            <a:r>
              <a:rPr lang="en-US" sz="1200" dirty="0">
                <a:latin typeface="Lucida Console" panose="020B0609040504020204" pitchFamily="49" charset="0"/>
              </a:rPr>
              <a:t>)))</a:t>
            </a:r>
          </a:p>
          <a:p>
            <a:pPr eaLnBrk="1" hangingPunct="1">
              <a:defRPr/>
            </a:pPr>
            <a:endParaRPr lang="en-US" sz="1200" dirty="0">
              <a:latin typeface="Lucida Console" panose="020B0609040504020204" pitchFamily="49" charset="0"/>
            </a:endParaRPr>
          </a:p>
          <a:p>
            <a:pPr eaLnBrk="1" hangingPunct="1">
              <a:defRPr/>
            </a:pPr>
            <a:r>
              <a:rPr lang="pt-BR" sz="1200" b="1" dirty="0">
                <a:latin typeface="Lucida Console" panose="020B0609040504020204" pitchFamily="49" charset="0"/>
              </a:rPr>
              <a:t>&gt; round(e, 4)</a:t>
            </a:r>
          </a:p>
          <a:p>
            <a:pPr eaLnBrk="1" hangingPunct="1">
              <a:defRPr/>
            </a:pPr>
            <a:r>
              <a:rPr lang="pt-BR" sz="1200" b="1" dirty="0">
                <a:latin typeface="Lucida Console" panose="020B0609040504020204" pitchFamily="49" charset="0"/>
              </a:rPr>
              <a:t>  Eigenvalue PropOfVar CumPropOfVar</a:t>
            </a:r>
          </a:p>
          <a:p>
            <a:pPr eaLnBrk="1" hangingPunct="1">
              <a:defRPr/>
            </a:pPr>
            <a:r>
              <a:rPr lang="pt-BR" sz="1200" b="1" dirty="0">
                <a:latin typeface="Lucida Console" panose="020B0609040504020204" pitchFamily="49" charset="0"/>
              </a:rPr>
              <a:t>1     2.7312    0.4552       0.4552</a:t>
            </a:r>
          </a:p>
          <a:p>
            <a:pPr eaLnBrk="1" hangingPunct="1">
              <a:defRPr/>
            </a:pPr>
            <a:r>
              <a:rPr lang="pt-BR" sz="1200" b="1" dirty="0">
                <a:latin typeface="Lucida Console" panose="020B0609040504020204" pitchFamily="49" charset="0"/>
              </a:rPr>
              <a:t>2     2.2181    0.3697       0.8249</a:t>
            </a:r>
          </a:p>
          <a:p>
            <a:pPr eaLnBrk="1" hangingPunct="1">
              <a:defRPr/>
            </a:pPr>
            <a:r>
              <a:rPr lang="pt-BR" sz="1200" b="1" dirty="0">
                <a:latin typeface="Lucida Console" panose="020B0609040504020204" pitchFamily="49" charset="0"/>
              </a:rPr>
              <a:t>3     0.4416    0.0736       0.8985</a:t>
            </a:r>
          </a:p>
          <a:p>
            <a:pPr eaLnBrk="1" hangingPunct="1">
              <a:defRPr/>
            </a:pPr>
            <a:r>
              <a:rPr lang="pt-BR" sz="1200" b="1" dirty="0">
                <a:latin typeface="Lucida Console" panose="020B0609040504020204" pitchFamily="49" charset="0"/>
              </a:rPr>
              <a:t>4     0.3413    0.0569       0.9554</a:t>
            </a:r>
          </a:p>
          <a:p>
            <a:pPr eaLnBrk="1" hangingPunct="1">
              <a:defRPr/>
            </a:pPr>
            <a:r>
              <a:rPr lang="pt-BR" sz="1200" b="1" dirty="0">
                <a:latin typeface="Lucida Console" panose="020B0609040504020204" pitchFamily="49" charset="0"/>
              </a:rPr>
              <a:t>5     0.1826    0.0304       0.9858</a:t>
            </a:r>
          </a:p>
          <a:p>
            <a:pPr eaLnBrk="1" hangingPunct="1">
              <a:defRPr/>
            </a:pPr>
            <a:r>
              <a:rPr lang="pt-BR" sz="1200" b="1" dirty="0">
                <a:latin typeface="Lucida Console" panose="020B0609040504020204" pitchFamily="49" charset="0"/>
              </a:rPr>
              <a:t>6     0.0852    0.0142       1.0000</a:t>
            </a:r>
            <a:endParaRPr lang="en-US" sz="1200" b="1" dirty="0">
              <a:latin typeface="Lucida Console" panose="020B0609040504020204" pitchFamily="49" charset="0"/>
            </a:endParaRPr>
          </a:p>
        </p:txBody>
      </p:sp>
      <p:sp>
        <p:nvSpPr>
          <p:cNvPr id="8" name="Line Callout 2 15">
            <a:extLst>
              <a:ext uri="{FF2B5EF4-FFF2-40B4-BE49-F238E27FC236}">
                <a16:creationId xmlns="" xmlns:a16="http://schemas.microsoft.com/office/drawing/2014/main" id="{CB7FC501-9CD1-4364-B76C-52E61EEEDFE5}"/>
              </a:ext>
            </a:extLst>
          </p:cNvPr>
          <p:cNvSpPr/>
          <p:nvPr/>
        </p:nvSpPr>
        <p:spPr>
          <a:xfrm>
            <a:off x="5962650" y="3260273"/>
            <a:ext cx="2971800" cy="2057400"/>
          </a:xfrm>
          <a:prstGeom prst="borderCallout2">
            <a:avLst>
              <a:gd name="adj1" fmla="val 43907"/>
              <a:gd name="adj2" fmla="val -3108"/>
              <a:gd name="adj3" fmla="val 43907"/>
              <a:gd name="adj4" fmla="val -18409"/>
              <a:gd name="adj5" fmla="val 62216"/>
              <a:gd name="adj6" fmla="val -38173"/>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en-US" sz="1600" dirty="0">
                <a:solidFill>
                  <a:schemeClr val="tx1"/>
                </a:solidFill>
              </a:rPr>
              <a:t>A set of factors that together explain &gt; 70% of the variance in the original data is generally considered acceptable. In our application the total variance explained by the 2 factors is about 82%.</a:t>
            </a:r>
            <a:endParaRPr lang="en-US" sz="1600" dirty="0">
              <a:solidFill>
                <a:schemeClr val="tx1"/>
              </a:solidFill>
            </a:endParaRPr>
          </a:p>
        </p:txBody>
      </p:sp>
      <p:sp>
        <p:nvSpPr>
          <p:cNvPr id="9" name="Line Callout 2 16">
            <a:extLst>
              <a:ext uri="{FF2B5EF4-FFF2-40B4-BE49-F238E27FC236}">
                <a16:creationId xmlns="" xmlns:a16="http://schemas.microsoft.com/office/drawing/2014/main" id="{B097CE67-FBA0-4F59-89D2-F7603C2E0D0E}"/>
              </a:ext>
            </a:extLst>
          </p:cNvPr>
          <p:cNvSpPr/>
          <p:nvPr/>
        </p:nvSpPr>
        <p:spPr>
          <a:xfrm>
            <a:off x="2292934" y="5548492"/>
            <a:ext cx="4897437" cy="1235075"/>
          </a:xfrm>
          <a:prstGeom prst="borderCallout2">
            <a:avLst>
              <a:gd name="adj1" fmla="val -5020"/>
              <a:gd name="adj2" fmla="val 13055"/>
              <a:gd name="adj3" fmla="val -19633"/>
              <a:gd name="adj4" fmla="val 12699"/>
              <a:gd name="adj5" fmla="val -67765"/>
              <a:gd name="adj6" fmla="val 8196"/>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en-US" sz="1600" dirty="0">
                <a:solidFill>
                  <a:schemeClr val="tx1"/>
                </a:solidFill>
              </a:rPr>
              <a:t>Also, the increase in </a:t>
            </a:r>
            <a:r>
              <a:rPr lang="en-US" altLang="en-US" sz="1600" dirty="0">
                <a:solidFill>
                  <a:srgbClr val="7030A0"/>
                </a:solidFill>
              </a:rPr>
              <a:t>cumulative % explained variance</a:t>
            </a:r>
            <a:r>
              <a:rPr lang="en-US" altLang="en-US" sz="1600" dirty="0">
                <a:solidFill>
                  <a:schemeClr val="tx1"/>
                </a:solidFill>
              </a:rPr>
              <a:t> is small when going from 2 to 3 factors. This is confirmed by the fact that the initial eigenvalue for factor 3 is smaller than 1 (= .44). Therefore, we choose 2 factors.</a:t>
            </a:r>
            <a:endParaRPr lang="en-US" sz="1600" dirty="0">
              <a:solidFill>
                <a:schemeClr val="tx1"/>
              </a:solidFill>
            </a:endParaRPr>
          </a:p>
        </p:txBody>
      </p:sp>
    </p:spTree>
    <p:extLst>
      <p:ext uri="{BB962C8B-B14F-4D97-AF65-F5344CB8AC3E}">
        <p14:creationId xmlns:p14="http://schemas.microsoft.com/office/powerpoint/2010/main" val="70693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97B8E7-762A-432C-9C75-73EF0021CDCF}"/>
              </a:ext>
            </a:extLst>
          </p:cNvPr>
          <p:cNvSpPr>
            <a:spLocks noGrp="1"/>
          </p:cNvSpPr>
          <p:nvPr>
            <p:ph type="title"/>
          </p:nvPr>
        </p:nvSpPr>
        <p:spPr/>
        <p:txBody>
          <a:bodyPr/>
          <a:lstStyle/>
          <a:p>
            <a:r>
              <a:rPr lang="en-US" dirty="0"/>
              <a:t>Number of factors</a:t>
            </a:r>
          </a:p>
        </p:txBody>
      </p:sp>
      <p:sp>
        <p:nvSpPr>
          <p:cNvPr id="3" name="Content Placeholder 2">
            <a:extLst>
              <a:ext uri="{FF2B5EF4-FFF2-40B4-BE49-F238E27FC236}">
                <a16:creationId xmlns="" xmlns:a16="http://schemas.microsoft.com/office/drawing/2014/main" id="{7EED7BC8-2C9B-4571-B556-96187539AA6B}"/>
              </a:ext>
            </a:extLst>
          </p:cNvPr>
          <p:cNvSpPr>
            <a:spLocks noGrp="1"/>
          </p:cNvSpPr>
          <p:nvPr>
            <p:ph idx="1"/>
          </p:nvPr>
        </p:nvSpPr>
        <p:spPr>
          <a:xfrm>
            <a:off x="628649" y="1449238"/>
            <a:ext cx="8153041" cy="5175849"/>
          </a:xfrm>
        </p:spPr>
        <p:txBody>
          <a:bodyPr>
            <a:noAutofit/>
          </a:bodyPr>
          <a:lstStyle/>
          <a:p>
            <a:pPr>
              <a:lnSpc>
                <a:spcPct val="80000"/>
              </a:lnSpc>
            </a:pPr>
            <a:r>
              <a:rPr lang="en-US" altLang="en-US" sz="1800" dirty="0">
                <a:solidFill>
                  <a:srgbClr val="000000"/>
                </a:solidFill>
              </a:rPr>
              <a:t>A further criteria that is often used to determine the number of factors is the scree-plot. This is a plot of the eigen-values against the number of factors, in order of extraction. Often an elbow is visible in the curve. Factors up to and including this elbow are then selected for further analysis, if they all have eigen-values above 1</a:t>
            </a:r>
          </a:p>
          <a:p>
            <a:pPr>
              <a:buFont typeface="Wingdings" panose="05000000000000000000" pitchFamily="2" charset="2"/>
              <a:buNone/>
            </a:pPr>
            <a:endParaRPr lang="en-US" altLang="en-US" sz="1800" dirty="0"/>
          </a:p>
          <a:p>
            <a:pPr>
              <a:buFont typeface="Wingdings" panose="05000000000000000000" pitchFamily="2" charset="2"/>
              <a:buNone/>
            </a:pPr>
            <a:endParaRPr lang="en-US" altLang="en-US" sz="1800" dirty="0"/>
          </a:p>
          <a:p>
            <a:pPr>
              <a:buFont typeface="Wingdings" panose="05000000000000000000" pitchFamily="2" charset="2"/>
              <a:buNone/>
            </a:pPr>
            <a:endParaRPr lang="en-US" altLang="en-US" sz="1800" dirty="0"/>
          </a:p>
          <a:p>
            <a:pPr>
              <a:buFont typeface="Wingdings" panose="05000000000000000000" pitchFamily="2" charset="2"/>
              <a:buNone/>
            </a:pPr>
            <a:endParaRPr lang="en-US" altLang="en-US" sz="1800" dirty="0"/>
          </a:p>
          <a:p>
            <a:pPr>
              <a:buFont typeface="Wingdings" panose="05000000000000000000" pitchFamily="2" charset="2"/>
              <a:buNone/>
            </a:pPr>
            <a:endParaRPr lang="en-US" altLang="en-US" sz="1800" dirty="0"/>
          </a:p>
          <a:p>
            <a:pPr>
              <a:buFont typeface="Wingdings" panose="05000000000000000000" pitchFamily="2" charset="2"/>
              <a:buNone/>
            </a:pPr>
            <a:endParaRPr lang="en-US" altLang="en-US" sz="1800" dirty="0"/>
          </a:p>
          <a:p>
            <a:pPr>
              <a:buFont typeface="Wingdings" panose="05000000000000000000" pitchFamily="2" charset="2"/>
              <a:buNone/>
            </a:pPr>
            <a:endParaRPr lang="en-US" altLang="en-US" sz="1800" dirty="0"/>
          </a:p>
          <a:p>
            <a:pPr>
              <a:buFont typeface="Wingdings" panose="05000000000000000000" pitchFamily="2" charset="2"/>
              <a:buNone/>
            </a:pPr>
            <a:endParaRPr lang="en-US" altLang="en-US" sz="1800" dirty="0"/>
          </a:p>
          <a:p>
            <a:pPr>
              <a:buFont typeface="Wingdings" panose="05000000000000000000" pitchFamily="2" charset="2"/>
              <a:buNone/>
            </a:pPr>
            <a:endParaRPr lang="en-US" altLang="en-US" sz="1800" dirty="0"/>
          </a:p>
          <a:p>
            <a:pPr>
              <a:lnSpc>
                <a:spcPct val="80000"/>
              </a:lnSpc>
            </a:pPr>
            <a:r>
              <a:rPr lang="en-US" altLang="en-US" sz="1800" dirty="0">
                <a:solidFill>
                  <a:srgbClr val="000000"/>
                </a:solidFill>
              </a:rPr>
              <a:t>The Scree plot obtained </a:t>
            </a:r>
            <a:r>
              <a:rPr lang="en-US" altLang="en-US" sz="1800" dirty="0" smtClean="0">
                <a:solidFill>
                  <a:srgbClr val="000000"/>
                </a:solidFill>
              </a:rPr>
              <a:t>suggests </a:t>
            </a:r>
            <a:r>
              <a:rPr lang="en-US" altLang="en-US" sz="1800" dirty="0">
                <a:solidFill>
                  <a:srgbClr val="000000"/>
                </a:solidFill>
              </a:rPr>
              <a:t>that 2 factors should be extracted. This reflects the eigenvalues listed above showing that the first two factors have </a:t>
            </a:r>
            <a:r>
              <a:rPr lang="en-US" altLang="en-US" sz="1800" dirty="0">
                <a:solidFill>
                  <a:srgbClr val="7030A0"/>
                </a:solidFill>
              </a:rPr>
              <a:t>eigen-value higher than 1</a:t>
            </a:r>
            <a:r>
              <a:rPr lang="en-US" altLang="en-US" sz="1800" dirty="0">
                <a:solidFill>
                  <a:srgbClr val="000000"/>
                </a:solidFill>
              </a:rPr>
              <a:t>.</a:t>
            </a:r>
          </a:p>
        </p:txBody>
      </p:sp>
      <p:pic>
        <p:nvPicPr>
          <p:cNvPr id="4" name="Picture 1">
            <a:extLst>
              <a:ext uri="{FF2B5EF4-FFF2-40B4-BE49-F238E27FC236}">
                <a16:creationId xmlns="" xmlns:a16="http://schemas.microsoft.com/office/drawing/2014/main" id="{0B935532-5D7B-40A8-89FA-B96CF99E47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9836" y="2581429"/>
            <a:ext cx="4670665" cy="315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171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AB1AB8-7A24-4782-8554-FDD958BF3EC0}"/>
              </a:ext>
            </a:extLst>
          </p:cNvPr>
          <p:cNvSpPr>
            <a:spLocks noGrp="1"/>
          </p:cNvSpPr>
          <p:nvPr>
            <p:ph type="title"/>
          </p:nvPr>
        </p:nvSpPr>
        <p:spPr/>
        <p:txBody>
          <a:bodyPr/>
          <a:lstStyle/>
          <a:p>
            <a:r>
              <a:rPr lang="en-US" dirty="0"/>
              <a:t>Extracting a solution</a:t>
            </a:r>
          </a:p>
        </p:txBody>
      </p:sp>
      <p:sp>
        <p:nvSpPr>
          <p:cNvPr id="3" name="Content Placeholder 2">
            <a:extLst>
              <a:ext uri="{FF2B5EF4-FFF2-40B4-BE49-F238E27FC236}">
                <a16:creationId xmlns="" xmlns:a16="http://schemas.microsoft.com/office/drawing/2014/main" id="{1130B3DD-EFD4-48FC-A217-8755289B3A5E}"/>
              </a:ext>
            </a:extLst>
          </p:cNvPr>
          <p:cNvSpPr>
            <a:spLocks noGrp="1"/>
          </p:cNvSpPr>
          <p:nvPr>
            <p:ph idx="1"/>
          </p:nvPr>
        </p:nvSpPr>
        <p:spPr/>
        <p:txBody>
          <a:bodyPr>
            <a:normAutofit fontScale="70000" lnSpcReduction="20000"/>
          </a:bodyPr>
          <a:lstStyle/>
          <a:p>
            <a:r>
              <a:rPr lang="en-US" altLang="en-US" dirty="0"/>
              <a:t>Once we have determined the number of factors, we extract and rotate them. The factors are rotated to generate a solution where a variable loads as much as possible on only one factor. This optimization allows to better interpret the meaning of the factor and its association with the variables in the data.</a:t>
            </a:r>
          </a:p>
          <a:p>
            <a:r>
              <a:rPr lang="en-US" altLang="en-US" dirty="0"/>
              <a:t>We will use the varimax rotation algorithm to rotate a factor solution. The rotated component matrix generated by the procedure will allow us to associate the highest factor loadings, in absolute values, with specific variables to then find a concept and a label for the underlying factors.</a:t>
            </a:r>
          </a:p>
          <a:p>
            <a:r>
              <a:rPr lang="en-US" altLang="en-US" dirty="0"/>
              <a:t>We program the rotation procedure to (1) produce the rotated component matrix and sort the factor loadings; (2) generate the loading plot (for two factors).</a:t>
            </a:r>
          </a:p>
          <a:p>
            <a:r>
              <a:rPr lang="en-US" altLang="en-US" dirty="0"/>
              <a:t>The final step is to generate the factor scores, a sort of weighted average scores for variables linked to the factor – i.e., an approximation of the score that a respondent would have provided if we were able to ask about the factor directly in a single survey question.</a:t>
            </a:r>
          </a:p>
        </p:txBody>
      </p:sp>
    </p:spTree>
    <p:extLst>
      <p:ext uri="{BB962C8B-B14F-4D97-AF65-F5344CB8AC3E}">
        <p14:creationId xmlns:p14="http://schemas.microsoft.com/office/powerpoint/2010/main" val="3781058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D34704-7B6D-4392-A9A4-F62DA6BB8470}"/>
              </a:ext>
            </a:extLst>
          </p:cNvPr>
          <p:cNvSpPr>
            <a:spLocks noGrp="1"/>
          </p:cNvSpPr>
          <p:nvPr>
            <p:ph type="title"/>
          </p:nvPr>
        </p:nvSpPr>
        <p:spPr/>
        <p:txBody>
          <a:bodyPr/>
          <a:lstStyle/>
          <a:p>
            <a:r>
              <a:rPr lang="en-US" dirty="0"/>
              <a:t>Solution Interpretation</a:t>
            </a:r>
          </a:p>
        </p:txBody>
      </p:sp>
      <p:sp>
        <p:nvSpPr>
          <p:cNvPr id="5" name="Text Placeholder 4">
            <a:extLst>
              <a:ext uri="{FF2B5EF4-FFF2-40B4-BE49-F238E27FC236}">
                <a16:creationId xmlns="" xmlns:a16="http://schemas.microsoft.com/office/drawing/2014/main" id="{4B9305F5-D4CA-4538-B00C-18157D2838FE}"/>
              </a:ext>
            </a:extLst>
          </p:cNvPr>
          <p:cNvSpPr>
            <a:spLocks noGrp="1"/>
          </p:cNvSpPr>
          <p:nvPr>
            <p:ph type="body" sz="half" idx="2"/>
          </p:nvPr>
        </p:nvSpPr>
        <p:spPr>
          <a:xfrm>
            <a:off x="629841" y="2057400"/>
            <a:ext cx="2525315" cy="3811588"/>
          </a:xfrm>
        </p:spPr>
        <p:txBody>
          <a:bodyPr/>
          <a:lstStyle/>
          <a:p>
            <a:pPr marL="285750" indent="-285750">
              <a:spcBef>
                <a:spcPct val="0"/>
              </a:spcBef>
              <a:buFont typeface="Arial" panose="020B0604020202020204" pitchFamily="34" charset="0"/>
              <a:buChar char="•"/>
            </a:pPr>
            <a:r>
              <a:rPr lang="en-US" altLang="en-US" dirty="0"/>
              <a:t>The rotated factor loadings table shows correlations for each of the 6 variables. For instance, V1 has a high correlation (0.962) with factor 1, and low correlation (-0.031) with factor 2.  </a:t>
            </a:r>
          </a:p>
          <a:p>
            <a:pPr marL="285750" indent="-285750">
              <a:spcBef>
                <a:spcPct val="0"/>
              </a:spcBef>
              <a:buFont typeface="Arial" panose="020B0604020202020204" pitchFamily="34" charset="0"/>
              <a:buChar char="•"/>
            </a:pPr>
            <a:endParaRPr lang="en-US" altLang="en-US" dirty="0"/>
          </a:p>
          <a:p>
            <a:pPr marL="285750" indent="-285750">
              <a:spcBef>
                <a:spcPct val="0"/>
              </a:spcBef>
              <a:buFont typeface="Arial" panose="020B0604020202020204" pitchFamily="34" charset="0"/>
              <a:buChar char="•"/>
            </a:pPr>
            <a:r>
              <a:rPr lang="en-US" altLang="en-US" dirty="0"/>
              <a:t>The loading plot generated by the factor procedure shows two distinct relationships with the 2 factors.  </a:t>
            </a:r>
          </a:p>
        </p:txBody>
      </p:sp>
      <p:sp>
        <p:nvSpPr>
          <p:cNvPr id="6" name="Rectangle 5">
            <a:extLst>
              <a:ext uri="{FF2B5EF4-FFF2-40B4-BE49-F238E27FC236}">
                <a16:creationId xmlns="" xmlns:a16="http://schemas.microsoft.com/office/drawing/2014/main" id="{B13BFF0C-8983-4481-8F69-0BC25FC723CF}"/>
              </a:ext>
            </a:extLst>
          </p:cNvPr>
          <p:cNvSpPr/>
          <p:nvPr/>
        </p:nvSpPr>
        <p:spPr>
          <a:xfrm>
            <a:off x="3371984" y="896938"/>
            <a:ext cx="5548312" cy="2493962"/>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en-US" sz="1200" dirty="0">
                <a:latin typeface="Lucida Console" panose="020B0609040504020204" pitchFamily="49" charset="0"/>
              </a:rPr>
              <a:t># Create a factor loadings table; Sort based on uniqueness</a:t>
            </a:r>
          </a:p>
          <a:p>
            <a:pPr eaLnBrk="1" hangingPunct="1">
              <a:defRPr/>
            </a:pPr>
            <a:r>
              <a:rPr lang="en-US" sz="1200" dirty="0" err="1">
                <a:latin typeface="Lucida Console" panose="020B0609040504020204" pitchFamily="49" charset="0"/>
              </a:rPr>
              <a:t>fl</a:t>
            </a:r>
            <a:r>
              <a:rPr lang="en-US" sz="1200" dirty="0">
                <a:latin typeface="Lucida Console" panose="020B0609040504020204" pitchFamily="49" charset="0"/>
              </a:rPr>
              <a:t> &lt;- </a:t>
            </a:r>
            <a:r>
              <a:rPr lang="en-US" sz="1200" dirty="0" err="1">
                <a:latin typeface="Lucida Console" panose="020B0609040504020204" pitchFamily="49" charset="0"/>
              </a:rPr>
              <a:t>cbind.data.frame</a:t>
            </a:r>
            <a:r>
              <a:rPr lang="en-US" sz="1200" dirty="0">
                <a:latin typeface="Lucida Console" panose="020B0609040504020204" pitchFamily="49" charset="0"/>
              </a:rPr>
              <a:t>(</a:t>
            </a:r>
          </a:p>
          <a:p>
            <a:pPr eaLnBrk="1" hangingPunct="1">
              <a:defRPr/>
            </a:pPr>
            <a:r>
              <a:rPr lang="en-US" sz="1200" dirty="0">
                <a:latin typeface="Lucida Console" panose="020B0609040504020204" pitchFamily="49" charset="0"/>
              </a:rPr>
              <a:t>	</a:t>
            </a:r>
            <a:r>
              <a:rPr lang="en-US" sz="1200" dirty="0" err="1">
                <a:latin typeface="Lucida Console" panose="020B0609040504020204" pitchFamily="49" charset="0"/>
              </a:rPr>
              <a:t>pc$loadings</a:t>
            </a:r>
            <a:r>
              <a:rPr lang="en-US" sz="1200" dirty="0">
                <a:latin typeface="Lucida Console" panose="020B0609040504020204" pitchFamily="49" charset="0"/>
              </a:rPr>
              <a:t>[,], </a:t>
            </a:r>
          </a:p>
          <a:p>
            <a:pPr eaLnBrk="1" hangingPunct="1">
              <a:defRPr/>
            </a:pPr>
            <a:r>
              <a:rPr lang="en-US" sz="1200" dirty="0">
                <a:latin typeface="Lucida Console" panose="020B0609040504020204" pitchFamily="49" charset="0"/>
              </a:rPr>
              <a:t>	Uniqueness = </a:t>
            </a:r>
            <a:r>
              <a:rPr lang="en-US" sz="1200" dirty="0" err="1">
                <a:latin typeface="Lucida Console" panose="020B0609040504020204" pitchFamily="49" charset="0"/>
              </a:rPr>
              <a:t>pc$uniquenesses</a:t>
            </a:r>
            <a:r>
              <a:rPr lang="en-US" sz="1200" dirty="0">
                <a:latin typeface="Lucida Console" panose="020B0609040504020204" pitchFamily="49" charset="0"/>
              </a:rPr>
              <a:t>)</a:t>
            </a:r>
          </a:p>
          <a:p>
            <a:pPr eaLnBrk="1" hangingPunct="1">
              <a:defRPr/>
            </a:pPr>
            <a:endParaRPr lang="en-US" sz="1200" dirty="0">
              <a:latin typeface="Lucida Console" panose="020B0609040504020204" pitchFamily="49" charset="0"/>
            </a:endParaRPr>
          </a:p>
          <a:p>
            <a:pPr eaLnBrk="1" hangingPunct="1">
              <a:defRPr/>
            </a:pPr>
            <a:r>
              <a:rPr lang="en-US" sz="1200" dirty="0">
                <a:latin typeface="Lucida Console" panose="020B0609040504020204" pitchFamily="49" charset="0"/>
              </a:rPr>
              <a:t>&gt; round(</a:t>
            </a:r>
            <a:r>
              <a:rPr lang="en-US" sz="1200" dirty="0" err="1">
                <a:latin typeface="Lucida Console" panose="020B0609040504020204" pitchFamily="49" charset="0"/>
              </a:rPr>
              <a:t>fl</a:t>
            </a:r>
            <a:r>
              <a:rPr lang="en-US" sz="1200" dirty="0">
                <a:latin typeface="Lucida Console" panose="020B0609040504020204" pitchFamily="49" charset="0"/>
              </a:rPr>
              <a:t>[order(</a:t>
            </a:r>
            <a:r>
              <a:rPr lang="en-US" sz="1200" dirty="0" err="1">
                <a:latin typeface="Lucida Console" panose="020B0609040504020204" pitchFamily="49" charset="0"/>
              </a:rPr>
              <a:t>pc$uniquenesses</a:t>
            </a:r>
            <a:r>
              <a:rPr lang="en-US" sz="1200" dirty="0">
                <a:latin typeface="Lucida Console" panose="020B0609040504020204" pitchFamily="49" charset="0"/>
              </a:rPr>
              <a:t>),], 4)</a:t>
            </a:r>
          </a:p>
          <a:p>
            <a:pPr eaLnBrk="1" hangingPunct="1">
              <a:defRPr/>
            </a:pPr>
            <a:r>
              <a:rPr lang="en-US" sz="1200" b="1" dirty="0">
                <a:latin typeface="Lucida Console" panose="020B0609040504020204" pitchFamily="49" charset="0"/>
              </a:rPr>
              <a:t>       RC1     RC2 Uniqueness</a:t>
            </a:r>
          </a:p>
          <a:p>
            <a:pPr eaLnBrk="1" hangingPunct="1">
              <a:defRPr/>
            </a:pPr>
            <a:r>
              <a:rPr lang="en-US" sz="1200" b="1" dirty="0">
                <a:latin typeface="Lucida Console" panose="020B0609040504020204" pitchFamily="49" charset="0"/>
              </a:rPr>
              <a:t>V1  0.9618 -0.0313     0.0741</a:t>
            </a:r>
          </a:p>
          <a:p>
            <a:pPr eaLnBrk="1" hangingPunct="1">
              <a:defRPr/>
            </a:pPr>
            <a:r>
              <a:rPr lang="en-US" sz="1200" b="1" dirty="0">
                <a:latin typeface="Lucida Console" panose="020B0609040504020204" pitchFamily="49" charset="0"/>
              </a:rPr>
              <a:t>V3  0.9332 -0.1505     0.1064</a:t>
            </a:r>
          </a:p>
          <a:p>
            <a:pPr eaLnBrk="1" hangingPunct="1">
              <a:defRPr/>
            </a:pPr>
            <a:r>
              <a:rPr lang="en-US" sz="1200" b="1" dirty="0">
                <a:latin typeface="Lucida Console" panose="020B0609040504020204" pitchFamily="49" charset="0"/>
              </a:rPr>
              <a:t>V5  0.9335  0.0795     0.1222</a:t>
            </a:r>
          </a:p>
          <a:p>
            <a:pPr eaLnBrk="1" hangingPunct="1">
              <a:defRPr/>
            </a:pPr>
            <a:r>
              <a:rPr lang="en-US" sz="1200" b="1" dirty="0">
                <a:latin typeface="Lucida Console" panose="020B0609040504020204" pitchFamily="49" charset="0"/>
              </a:rPr>
              <a:t>V6  0.0877  0.8846     0.2099</a:t>
            </a:r>
          </a:p>
          <a:p>
            <a:pPr eaLnBrk="1" hangingPunct="1">
              <a:defRPr/>
            </a:pPr>
            <a:r>
              <a:rPr lang="en-US" sz="1200" b="1" dirty="0">
                <a:latin typeface="Lucida Console" panose="020B0609040504020204" pitchFamily="49" charset="0"/>
              </a:rPr>
              <a:t>V4 -0.0942  0.8546     0.2609</a:t>
            </a:r>
          </a:p>
          <a:p>
            <a:pPr eaLnBrk="1" hangingPunct="1">
              <a:defRPr/>
            </a:pPr>
            <a:r>
              <a:rPr lang="en-US" sz="1200" b="1" dirty="0">
                <a:latin typeface="Lucida Console" panose="020B0609040504020204" pitchFamily="49" charset="0"/>
              </a:rPr>
              <a:t>V2 -0.0531  0.8485     0.2773</a:t>
            </a:r>
          </a:p>
        </p:txBody>
      </p:sp>
      <p:pic>
        <p:nvPicPr>
          <p:cNvPr id="7" name="Picture 12">
            <a:extLst>
              <a:ext uri="{FF2B5EF4-FFF2-40B4-BE49-F238E27FC236}">
                <a16:creationId xmlns="" xmlns:a16="http://schemas.microsoft.com/office/drawing/2014/main" id="{54A2BF58-5300-4794-8BF6-2A0128DE0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42165"/>
          <a:stretch>
            <a:fillRect/>
          </a:stretch>
        </p:blipFill>
        <p:spPr bwMode="auto">
          <a:xfrm>
            <a:off x="6729546" y="2319338"/>
            <a:ext cx="1676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a:extLst>
              <a:ext uri="{FF2B5EF4-FFF2-40B4-BE49-F238E27FC236}">
                <a16:creationId xmlns="" xmlns:a16="http://schemas.microsoft.com/office/drawing/2014/main" id="{2EA23385-1690-4F41-B9D5-E446D200EE48}"/>
              </a:ext>
            </a:extLst>
          </p:cNvPr>
          <p:cNvSpPr>
            <a:spLocks noChangeArrowheads="1"/>
          </p:cNvSpPr>
          <p:nvPr/>
        </p:nvSpPr>
        <p:spPr bwMode="auto">
          <a:xfrm>
            <a:off x="3775209" y="2233613"/>
            <a:ext cx="649287" cy="554037"/>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ahoma" panose="020B0604030504040204" pitchFamily="34" charset="0"/>
            </a:endParaRPr>
          </a:p>
        </p:txBody>
      </p:sp>
      <p:sp>
        <p:nvSpPr>
          <p:cNvPr id="9" name="Rectangle 6">
            <a:extLst>
              <a:ext uri="{FF2B5EF4-FFF2-40B4-BE49-F238E27FC236}">
                <a16:creationId xmlns="" xmlns:a16="http://schemas.microsoft.com/office/drawing/2014/main" id="{4AB3033D-5959-4D12-878A-D0741FFBB478}"/>
              </a:ext>
            </a:extLst>
          </p:cNvPr>
          <p:cNvSpPr>
            <a:spLocks noChangeArrowheads="1"/>
          </p:cNvSpPr>
          <p:nvPr/>
        </p:nvSpPr>
        <p:spPr bwMode="auto">
          <a:xfrm>
            <a:off x="4491171" y="2747963"/>
            <a:ext cx="695325" cy="573087"/>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ahoma" panose="020B0604030504040204" pitchFamily="34" charset="0"/>
            </a:endParaRPr>
          </a:p>
        </p:txBody>
      </p:sp>
      <p:cxnSp>
        <p:nvCxnSpPr>
          <p:cNvPr id="10" name="AutoShape 7">
            <a:extLst>
              <a:ext uri="{FF2B5EF4-FFF2-40B4-BE49-F238E27FC236}">
                <a16:creationId xmlns="" xmlns:a16="http://schemas.microsoft.com/office/drawing/2014/main" id="{9C55BAE2-32E9-45A4-A293-0840A5F3FB5D}"/>
              </a:ext>
            </a:extLst>
          </p:cNvPr>
          <p:cNvCxnSpPr>
            <a:cxnSpLocks noChangeShapeType="1"/>
          </p:cNvCxnSpPr>
          <p:nvPr/>
        </p:nvCxnSpPr>
        <p:spPr bwMode="auto">
          <a:xfrm>
            <a:off x="7577271" y="2501900"/>
            <a:ext cx="457200" cy="1588"/>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cxnSp>
        <p:nvCxnSpPr>
          <p:cNvPr id="11" name="AutoShape 8">
            <a:extLst>
              <a:ext uri="{FF2B5EF4-FFF2-40B4-BE49-F238E27FC236}">
                <a16:creationId xmlns="" xmlns:a16="http://schemas.microsoft.com/office/drawing/2014/main" id="{AD35FE20-A7AA-4637-A7F0-D391762B2AAA}"/>
              </a:ext>
            </a:extLst>
          </p:cNvPr>
          <p:cNvCxnSpPr>
            <a:cxnSpLocks noChangeShapeType="1"/>
          </p:cNvCxnSpPr>
          <p:nvPr/>
        </p:nvCxnSpPr>
        <p:spPr bwMode="auto">
          <a:xfrm>
            <a:off x="7577271" y="2741613"/>
            <a:ext cx="457200" cy="1587"/>
          </a:xfrm>
          <a:prstGeom prst="straightConnector1">
            <a:avLst/>
          </a:prstGeom>
          <a:noFill/>
          <a:ln w="19050">
            <a:solidFill>
              <a:srgbClr val="00B050"/>
            </a:solidFill>
            <a:round/>
            <a:headEnd/>
            <a:tailEnd/>
          </a:ln>
          <a:extLst>
            <a:ext uri="{909E8E84-426E-40DD-AFC4-6F175D3DCCD1}">
              <a14:hiddenFill xmlns:a14="http://schemas.microsoft.com/office/drawing/2010/main">
                <a:noFill/>
              </a14:hiddenFill>
            </a:ext>
          </a:extLst>
        </p:spPr>
      </p:cxnSp>
      <p:pic>
        <p:nvPicPr>
          <p:cNvPr id="12" name="Picture 7">
            <a:extLst>
              <a:ext uri="{FF2B5EF4-FFF2-40B4-BE49-F238E27FC236}">
                <a16:creationId xmlns="" xmlns:a16="http://schemas.microsoft.com/office/drawing/2014/main" id="{2B4EB894-244A-4096-B01D-648D98B8A9C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0370" y="3603400"/>
            <a:ext cx="4340225"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5">
            <a:extLst>
              <a:ext uri="{FF2B5EF4-FFF2-40B4-BE49-F238E27FC236}">
                <a16:creationId xmlns="" xmlns:a16="http://schemas.microsoft.com/office/drawing/2014/main" id="{49E9E7DB-CDEC-45AF-85C5-36BCE8A4930F}"/>
              </a:ext>
            </a:extLst>
          </p:cNvPr>
          <p:cNvSpPr>
            <a:spLocks noChangeArrowheads="1"/>
          </p:cNvSpPr>
          <p:nvPr/>
        </p:nvSpPr>
        <p:spPr bwMode="auto">
          <a:xfrm>
            <a:off x="7723545" y="5406800"/>
            <a:ext cx="530225" cy="990600"/>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ahoma" panose="020B0604030504040204" pitchFamily="34" charset="0"/>
            </a:endParaRPr>
          </a:p>
        </p:txBody>
      </p:sp>
      <p:sp>
        <p:nvSpPr>
          <p:cNvPr id="14" name="Rectangle 6">
            <a:extLst>
              <a:ext uri="{FF2B5EF4-FFF2-40B4-BE49-F238E27FC236}">
                <a16:creationId xmlns="" xmlns:a16="http://schemas.microsoft.com/office/drawing/2014/main" id="{42BDC2D4-5EA0-40C3-8C92-ED36117BB8DC}"/>
              </a:ext>
            </a:extLst>
          </p:cNvPr>
          <p:cNvSpPr>
            <a:spLocks noChangeArrowheads="1"/>
          </p:cNvSpPr>
          <p:nvPr/>
        </p:nvSpPr>
        <p:spPr bwMode="auto">
          <a:xfrm>
            <a:off x="4204207" y="3767819"/>
            <a:ext cx="1076325" cy="420687"/>
          </a:xfrm>
          <a:prstGeom prst="rect">
            <a:avLst/>
          </a:prstGeom>
          <a:noFill/>
          <a:ln w="1905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Tahoma" panose="020B0604030504040204" pitchFamily="34" charset="0"/>
            </a:endParaRPr>
          </a:p>
        </p:txBody>
      </p:sp>
      <p:sp>
        <p:nvSpPr>
          <p:cNvPr id="16" name="TextBox 15">
            <a:extLst>
              <a:ext uri="{FF2B5EF4-FFF2-40B4-BE49-F238E27FC236}">
                <a16:creationId xmlns="" xmlns:a16="http://schemas.microsoft.com/office/drawing/2014/main" id="{341B8A40-D7AC-4A4A-B2D0-0076FE99D492}"/>
              </a:ext>
            </a:extLst>
          </p:cNvPr>
          <p:cNvSpPr txBox="1"/>
          <p:nvPr/>
        </p:nvSpPr>
        <p:spPr>
          <a:xfrm>
            <a:off x="5631883" y="3839629"/>
            <a:ext cx="2296739" cy="369332"/>
          </a:xfrm>
          <a:prstGeom prst="rect">
            <a:avLst/>
          </a:prstGeom>
          <a:noFill/>
        </p:spPr>
        <p:txBody>
          <a:bodyPr wrap="square" rtlCol="0">
            <a:spAutoFit/>
          </a:bodyPr>
          <a:lstStyle/>
          <a:p>
            <a:r>
              <a:rPr lang="en-US" dirty="0"/>
              <a:t>Prevents tooth decay</a:t>
            </a:r>
          </a:p>
        </p:txBody>
      </p:sp>
      <p:sp>
        <p:nvSpPr>
          <p:cNvPr id="17" name="TextBox 16">
            <a:extLst>
              <a:ext uri="{FF2B5EF4-FFF2-40B4-BE49-F238E27FC236}">
                <a16:creationId xmlns="" xmlns:a16="http://schemas.microsoft.com/office/drawing/2014/main" id="{3298690B-1A85-49B2-892E-17BFC5A74D7D}"/>
              </a:ext>
            </a:extLst>
          </p:cNvPr>
          <p:cNvSpPr txBox="1"/>
          <p:nvPr/>
        </p:nvSpPr>
        <p:spPr>
          <a:xfrm>
            <a:off x="5060458" y="4175915"/>
            <a:ext cx="2103679" cy="369332"/>
          </a:xfrm>
          <a:prstGeom prst="rect">
            <a:avLst/>
          </a:prstGeom>
          <a:noFill/>
        </p:spPr>
        <p:txBody>
          <a:bodyPr wrap="square" rtlCol="0">
            <a:spAutoFit/>
          </a:bodyPr>
          <a:lstStyle/>
          <a:p>
            <a:r>
              <a:rPr lang="en-US" dirty="0"/>
              <a:t>Prevents cavities</a:t>
            </a:r>
          </a:p>
        </p:txBody>
      </p:sp>
      <p:sp>
        <p:nvSpPr>
          <p:cNvPr id="18" name="TextBox 17">
            <a:extLst>
              <a:ext uri="{FF2B5EF4-FFF2-40B4-BE49-F238E27FC236}">
                <a16:creationId xmlns="" xmlns:a16="http://schemas.microsoft.com/office/drawing/2014/main" id="{516E2C6F-BC25-4C2A-B4A3-5DDA36DE4DA0}"/>
              </a:ext>
            </a:extLst>
          </p:cNvPr>
          <p:cNvSpPr txBox="1"/>
          <p:nvPr/>
        </p:nvSpPr>
        <p:spPr>
          <a:xfrm>
            <a:off x="4580043" y="4556401"/>
            <a:ext cx="2103679" cy="369332"/>
          </a:xfrm>
          <a:prstGeom prst="rect">
            <a:avLst/>
          </a:prstGeom>
          <a:noFill/>
        </p:spPr>
        <p:txBody>
          <a:bodyPr wrap="square" rtlCol="0">
            <a:spAutoFit/>
          </a:bodyPr>
          <a:lstStyle/>
          <a:p>
            <a:r>
              <a:rPr lang="en-US" dirty="0"/>
              <a:t>Strengthens gums</a:t>
            </a:r>
          </a:p>
        </p:txBody>
      </p:sp>
      <p:cxnSp>
        <p:nvCxnSpPr>
          <p:cNvPr id="20" name="Straight Connector 19">
            <a:extLst>
              <a:ext uri="{FF2B5EF4-FFF2-40B4-BE49-F238E27FC236}">
                <a16:creationId xmlns="" xmlns:a16="http://schemas.microsoft.com/office/drawing/2014/main" id="{1C161F35-1483-4CB8-857D-F183E3A091D8}"/>
              </a:ext>
            </a:extLst>
          </p:cNvPr>
          <p:cNvCxnSpPr>
            <a:cxnSpLocks/>
            <a:endCxn id="16" idx="1"/>
          </p:cNvCxnSpPr>
          <p:nvPr/>
        </p:nvCxnSpPr>
        <p:spPr>
          <a:xfrm>
            <a:off x="5186496" y="3947437"/>
            <a:ext cx="445387" cy="76858"/>
          </a:xfrm>
          <a:prstGeom prst="line">
            <a:avLst/>
          </a:prstGeom>
        </p:spPr>
        <p:style>
          <a:lnRef idx="1">
            <a:schemeClr val="accent6"/>
          </a:lnRef>
          <a:fillRef idx="0">
            <a:schemeClr val="accent6"/>
          </a:fillRef>
          <a:effectRef idx="0">
            <a:schemeClr val="accent6"/>
          </a:effectRef>
          <a:fontRef idx="minor">
            <a:schemeClr val="tx1"/>
          </a:fontRef>
        </p:style>
      </p:cxnSp>
      <p:cxnSp>
        <p:nvCxnSpPr>
          <p:cNvPr id="25" name="Straight Connector 24">
            <a:extLst>
              <a:ext uri="{FF2B5EF4-FFF2-40B4-BE49-F238E27FC236}">
                <a16:creationId xmlns="" xmlns:a16="http://schemas.microsoft.com/office/drawing/2014/main" id="{C3040388-14DB-4E0D-B05B-54D78069D1C8}"/>
              </a:ext>
            </a:extLst>
          </p:cNvPr>
          <p:cNvCxnSpPr>
            <a:cxnSpLocks/>
            <a:endCxn id="17" idx="1"/>
          </p:cNvCxnSpPr>
          <p:nvPr/>
        </p:nvCxnSpPr>
        <p:spPr>
          <a:xfrm>
            <a:off x="4738485" y="4096877"/>
            <a:ext cx="321973" cy="263704"/>
          </a:xfrm>
          <a:prstGeom prst="line">
            <a:avLst/>
          </a:prstGeom>
        </p:spPr>
        <p:style>
          <a:lnRef idx="1">
            <a:schemeClr val="accent6"/>
          </a:lnRef>
          <a:fillRef idx="0">
            <a:schemeClr val="accent6"/>
          </a:fillRef>
          <a:effectRef idx="0">
            <a:schemeClr val="accent6"/>
          </a:effectRef>
          <a:fontRef idx="minor">
            <a:schemeClr val="tx1"/>
          </a:fontRef>
        </p:style>
      </p:cxnSp>
      <p:cxnSp>
        <p:nvCxnSpPr>
          <p:cNvPr id="29" name="Straight Connector 28">
            <a:extLst>
              <a:ext uri="{FF2B5EF4-FFF2-40B4-BE49-F238E27FC236}">
                <a16:creationId xmlns="" xmlns:a16="http://schemas.microsoft.com/office/drawing/2014/main" id="{C0D05298-8C9E-4870-AF7F-142009AC32D3}"/>
              </a:ext>
            </a:extLst>
          </p:cNvPr>
          <p:cNvCxnSpPr>
            <a:cxnSpLocks/>
            <a:endCxn id="18" idx="1"/>
          </p:cNvCxnSpPr>
          <p:nvPr/>
        </p:nvCxnSpPr>
        <p:spPr>
          <a:xfrm>
            <a:off x="4489033" y="4175915"/>
            <a:ext cx="91010" cy="565152"/>
          </a:xfrm>
          <a:prstGeom prst="line">
            <a:avLst/>
          </a:prstGeom>
        </p:spPr>
        <p:style>
          <a:lnRef idx="1">
            <a:schemeClr val="accent6"/>
          </a:lnRef>
          <a:fillRef idx="0">
            <a:schemeClr val="accent6"/>
          </a:fillRef>
          <a:effectRef idx="0">
            <a:schemeClr val="accent6"/>
          </a:effectRef>
          <a:fontRef idx="minor">
            <a:schemeClr val="tx1"/>
          </a:fontRef>
        </p:style>
      </p:cxnSp>
      <p:sp>
        <p:nvSpPr>
          <p:cNvPr id="32" name="TextBox 31">
            <a:extLst>
              <a:ext uri="{FF2B5EF4-FFF2-40B4-BE49-F238E27FC236}">
                <a16:creationId xmlns="" xmlns:a16="http://schemas.microsoft.com/office/drawing/2014/main" id="{1E679EC5-A4F5-4D1A-B41B-716C53EB06DE}"/>
              </a:ext>
            </a:extLst>
          </p:cNvPr>
          <p:cNvSpPr txBox="1"/>
          <p:nvPr/>
        </p:nvSpPr>
        <p:spPr>
          <a:xfrm>
            <a:off x="6214757" y="5717445"/>
            <a:ext cx="1239595" cy="369310"/>
          </a:xfrm>
          <a:prstGeom prst="rect">
            <a:avLst/>
          </a:prstGeom>
          <a:noFill/>
        </p:spPr>
        <p:txBody>
          <a:bodyPr wrap="square" rtlCol="0">
            <a:spAutoFit/>
          </a:bodyPr>
          <a:lstStyle/>
          <a:p>
            <a:r>
              <a:rPr lang="en-US" dirty="0"/>
              <a:t>Shiny teeth</a:t>
            </a:r>
          </a:p>
        </p:txBody>
      </p:sp>
      <p:sp>
        <p:nvSpPr>
          <p:cNvPr id="33" name="TextBox 32">
            <a:extLst>
              <a:ext uri="{FF2B5EF4-FFF2-40B4-BE49-F238E27FC236}">
                <a16:creationId xmlns="" xmlns:a16="http://schemas.microsoft.com/office/drawing/2014/main" id="{4FBA9C12-7399-4AED-BD35-AE62576DFF70}"/>
              </a:ext>
            </a:extLst>
          </p:cNvPr>
          <p:cNvSpPr txBox="1"/>
          <p:nvPr/>
        </p:nvSpPr>
        <p:spPr>
          <a:xfrm>
            <a:off x="5740297" y="5383602"/>
            <a:ext cx="1714055" cy="369332"/>
          </a:xfrm>
          <a:prstGeom prst="rect">
            <a:avLst/>
          </a:prstGeom>
          <a:noFill/>
        </p:spPr>
        <p:txBody>
          <a:bodyPr wrap="square" rtlCol="0">
            <a:spAutoFit/>
          </a:bodyPr>
          <a:lstStyle/>
          <a:p>
            <a:r>
              <a:rPr lang="en-US" dirty="0"/>
              <a:t>Attractive teeth</a:t>
            </a:r>
          </a:p>
        </p:txBody>
      </p:sp>
      <p:sp>
        <p:nvSpPr>
          <p:cNvPr id="34" name="TextBox 33">
            <a:extLst>
              <a:ext uri="{FF2B5EF4-FFF2-40B4-BE49-F238E27FC236}">
                <a16:creationId xmlns="" xmlns:a16="http://schemas.microsoft.com/office/drawing/2014/main" id="{32D91D74-AEE0-4840-9141-B8404641FF23}"/>
              </a:ext>
            </a:extLst>
          </p:cNvPr>
          <p:cNvSpPr txBox="1"/>
          <p:nvPr/>
        </p:nvSpPr>
        <p:spPr>
          <a:xfrm>
            <a:off x="5482048" y="6006736"/>
            <a:ext cx="1714055" cy="369332"/>
          </a:xfrm>
          <a:prstGeom prst="rect">
            <a:avLst/>
          </a:prstGeom>
          <a:noFill/>
        </p:spPr>
        <p:txBody>
          <a:bodyPr wrap="square" rtlCol="0">
            <a:spAutoFit/>
          </a:bodyPr>
          <a:lstStyle/>
          <a:p>
            <a:r>
              <a:rPr lang="en-US" dirty="0"/>
              <a:t>Freshens breath</a:t>
            </a:r>
          </a:p>
        </p:txBody>
      </p:sp>
      <p:cxnSp>
        <p:nvCxnSpPr>
          <p:cNvPr id="36" name="Straight Connector 35">
            <a:extLst>
              <a:ext uri="{FF2B5EF4-FFF2-40B4-BE49-F238E27FC236}">
                <a16:creationId xmlns="" xmlns:a16="http://schemas.microsoft.com/office/drawing/2014/main" id="{B9B30DD3-09DA-48B4-A3F2-271672C3AB3D}"/>
              </a:ext>
            </a:extLst>
          </p:cNvPr>
          <p:cNvCxnSpPr>
            <a:endCxn id="33" idx="3"/>
          </p:cNvCxnSpPr>
          <p:nvPr/>
        </p:nvCxnSpPr>
        <p:spPr>
          <a:xfrm flipH="1" flipV="1">
            <a:off x="7454352" y="5568268"/>
            <a:ext cx="351519" cy="149177"/>
          </a:xfrm>
          <a:prstGeom prst="line">
            <a:avLst/>
          </a:prstGeom>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 xmlns:a16="http://schemas.microsoft.com/office/drawing/2014/main" id="{90E56394-9985-44E7-AB2C-8BD43C3A107D}"/>
              </a:ext>
            </a:extLst>
          </p:cNvPr>
          <p:cNvCxnSpPr>
            <a:cxnSpLocks/>
            <a:endCxn id="32" idx="3"/>
          </p:cNvCxnSpPr>
          <p:nvPr/>
        </p:nvCxnSpPr>
        <p:spPr>
          <a:xfrm flipH="1" flipV="1">
            <a:off x="7454352" y="5902100"/>
            <a:ext cx="474270" cy="12302"/>
          </a:xfrm>
          <a:prstGeom prst="line">
            <a:avLst/>
          </a:prstGeom>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 xmlns:a16="http://schemas.microsoft.com/office/drawing/2014/main" id="{C3DFCC10-C3CF-4C9D-BA45-951421DA8B34}"/>
              </a:ext>
            </a:extLst>
          </p:cNvPr>
          <p:cNvCxnSpPr>
            <a:cxnSpLocks/>
            <a:endCxn id="34" idx="3"/>
          </p:cNvCxnSpPr>
          <p:nvPr/>
        </p:nvCxnSpPr>
        <p:spPr>
          <a:xfrm flipH="1">
            <a:off x="7196103" y="6180120"/>
            <a:ext cx="609768" cy="11282"/>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26581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0F4B9C7-A860-4907-AEA0-B4983ABCAA0B}"/>
              </a:ext>
            </a:extLst>
          </p:cNvPr>
          <p:cNvSpPr>
            <a:spLocks noGrp="1"/>
          </p:cNvSpPr>
          <p:nvPr>
            <p:ph type="title"/>
          </p:nvPr>
        </p:nvSpPr>
        <p:spPr>
          <a:xfrm>
            <a:off x="628650" y="365126"/>
            <a:ext cx="5153924" cy="1325563"/>
          </a:xfrm>
        </p:spPr>
        <p:txBody>
          <a:bodyPr/>
          <a:lstStyle/>
          <a:p>
            <a:r>
              <a:rPr lang="en-US" dirty="0"/>
              <a:t>Segmenting Based on Factor Scores</a:t>
            </a:r>
          </a:p>
        </p:txBody>
      </p:sp>
      <p:sp>
        <p:nvSpPr>
          <p:cNvPr id="6" name="Content Placeholder 5">
            <a:extLst>
              <a:ext uri="{FF2B5EF4-FFF2-40B4-BE49-F238E27FC236}">
                <a16:creationId xmlns="" xmlns:a16="http://schemas.microsoft.com/office/drawing/2014/main" id="{ACAF8BC2-196F-49E0-8AED-DD6629332203}"/>
              </a:ext>
            </a:extLst>
          </p:cNvPr>
          <p:cNvSpPr>
            <a:spLocks noGrp="1"/>
          </p:cNvSpPr>
          <p:nvPr>
            <p:ph idx="1"/>
          </p:nvPr>
        </p:nvSpPr>
        <p:spPr>
          <a:xfrm>
            <a:off x="628650" y="1825625"/>
            <a:ext cx="4771486" cy="4351338"/>
          </a:xfrm>
        </p:spPr>
        <p:txBody>
          <a:bodyPr>
            <a:normAutofit fontScale="77500" lnSpcReduction="20000"/>
          </a:bodyPr>
          <a:lstStyle/>
          <a:p>
            <a:pPr>
              <a:spcBef>
                <a:spcPct val="0"/>
              </a:spcBef>
              <a:buNone/>
            </a:pPr>
            <a:r>
              <a:rPr lang="en-US" altLang="en-US" dirty="0"/>
              <a:t>The two factor scores we calculated in the rotation were also added to the data set—labeled RC1 and RC2 here.</a:t>
            </a:r>
          </a:p>
          <a:p>
            <a:pPr>
              <a:spcBef>
                <a:spcPct val="0"/>
              </a:spcBef>
              <a:buNone/>
            </a:pPr>
            <a:endParaRPr lang="en-US" altLang="en-US" dirty="0"/>
          </a:p>
          <a:p>
            <a:pPr>
              <a:spcBef>
                <a:spcPct val="0"/>
              </a:spcBef>
              <a:buNone/>
            </a:pPr>
            <a:r>
              <a:rPr lang="en-US" altLang="en-US" dirty="0"/>
              <a:t>Can we use the factor scores? </a:t>
            </a:r>
          </a:p>
          <a:p>
            <a:pPr>
              <a:spcBef>
                <a:spcPct val="0"/>
              </a:spcBef>
              <a:buNone/>
            </a:pPr>
            <a:endParaRPr lang="en-US" altLang="en-US" dirty="0"/>
          </a:p>
          <a:p>
            <a:pPr>
              <a:spcBef>
                <a:spcPct val="0"/>
              </a:spcBef>
              <a:buNone/>
            </a:pPr>
            <a:r>
              <a:rPr lang="en-US" altLang="en-US" dirty="0"/>
              <a:t>How?</a:t>
            </a:r>
          </a:p>
          <a:p>
            <a:pPr>
              <a:spcBef>
                <a:spcPct val="0"/>
              </a:spcBef>
              <a:buNone/>
            </a:pPr>
            <a:endParaRPr lang="en-US" altLang="en-US" dirty="0"/>
          </a:p>
          <a:p>
            <a:pPr>
              <a:spcBef>
                <a:spcPct val="0"/>
              </a:spcBef>
            </a:pPr>
            <a:r>
              <a:rPr lang="en-US" altLang="en-US" dirty="0"/>
              <a:t>  In this example, the factor scores obtained seem to measure underlying perceptions among respondents in the sample. Therefore, we can use the scores to find segments in the population with similar perceptions. </a:t>
            </a:r>
          </a:p>
          <a:p>
            <a:pPr>
              <a:spcBef>
                <a:spcPct val="0"/>
              </a:spcBef>
              <a:buNone/>
            </a:pPr>
            <a:endParaRPr lang="en-US" altLang="en-US" dirty="0"/>
          </a:p>
          <a:p>
            <a:pPr>
              <a:spcBef>
                <a:spcPct val="0"/>
              </a:spcBef>
            </a:pPr>
            <a:r>
              <a:rPr lang="en-US" altLang="en-US" dirty="0"/>
              <a:t>  We can use the factor scores to conduct cluster analysis. </a:t>
            </a:r>
          </a:p>
        </p:txBody>
      </p:sp>
      <p:sp>
        <p:nvSpPr>
          <p:cNvPr id="7" name="TextBox 6">
            <a:extLst>
              <a:ext uri="{FF2B5EF4-FFF2-40B4-BE49-F238E27FC236}">
                <a16:creationId xmlns="" xmlns:a16="http://schemas.microsoft.com/office/drawing/2014/main" id="{2870B3C2-CF09-424F-8422-5DFA8D1D1FEB}"/>
              </a:ext>
            </a:extLst>
          </p:cNvPr>
          <p:cNvSpPr txBox="1"/>
          <p:nvPr/>
        </p:nvSpPr>
        <p:spPr>
          <a:xfrm>
            <a:off x="5782574" y="615621"/>
            <a:ext cx="2971800" cy="6002337"/>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eaLnBrk="1" hangingPunct="1">
              <a:defRPr/>
            </a:pPr>
            <a:r>
              <a:rPr lang="fr-FR" sz="1200" dirty="0">
                <a:latin typeface="Lucida Console" panose="020B0609040504020204" pitchFamily="49" charset="0"/>
              </a:rPr>
              <a:t>&gt; </a:t>
            </a:r>
            <a:r>
              <a:rPr lang="fr-FR" sz="1200" dirty="0" err="1">
                <a:latin typeface="Lucida Console" panose="020B0609040504020204" pitchFamily="49" charset="0"/>
              </a:rPr>
              <a:t>pc$scores</a:t>
            </a:r>
            <a:endParaRPr lang="fr-FR" sz="1200" dirty="0">
              <a:latin typeface="Lucida Console" panose="020B0609040504020204" pitchFamily="49" charset="0"/>
            </a:endParaRPr>
          </a:p>
          <a:p>
            <a:pPr eaLnBrk="1" hangingPunct="1">
              <a:defRPr/>
            </a:pPr>
            <a:r>
              <a:rPr lang="fr-FR" sz="1200" dirty="0">
                <a:latin typeface="Lucida Console" panose="020B0609040504020204" pitchFamily="49" charset="0"/>
              </a:rPr>
              <a:t>            RC1         RC2</a:t>
            </a:r>
          </a:p>
          <a:p>
            <a:pPr eaLnBrk="1" hangingPunct="1">
              <a:defRPr/>
            </a:pPr>
            <a:r>
              <a:rPr lang="fr-FR" sz="1200" dirty="0">
                <a:latin typeface="Lucida Console" panose="020B0609040504020204" pitchFamily="49" charset="0"/>
              </a:rPr>
              <a:t>1   1.143442263 -0.30235970</a:t>
            </a:r>
          </a:p>
          <a:p>
            <a:pPr eaLnBrk="1" hangingPunct="1">
              <a:defRPr/>
            </a:pPr>
            <a:r>
              <a:rPr lang="fr-FR" sz="1200" dirty="0">
                <a:latin typeface="Lucida Console" panose="020B0609040504020204" pitchFamily="49" charset="0"/>
              </a:rPr>
              <a:t>2  -1.164116133 -0.33355156</a:t>
            </a:r>
          </a:p>
          <a:p>
            <a:pPr eaLnBrk="1" hangingPunct="1">
              <a:defRPr/>
            </a:pPr>
            <a:r>
              <a:rPr lang="fr-FR" sz="1200" dirty="0">
                <a:latin typeface="Lucida Console" panose="020B0609040504020204" pitchFamily="49" charset="0"/>
              </a:rPr>
              <a:t>3   1.275077650 -0.85487286</a:t>
            </a:r>
          </a:p>
          <a:p>
            <a:pPr eaLnBrk="1" hangingPunct="1">
              <a:defRPr/>
            </a:pPr>
            <a:r>
              <a:rPr lang="fr-FR" sz="1200" dirty="0">
                <a:latin typeface="Lucida Console" panose="020B0609040504020204" pitchFamily="49" charset="0"/>
              </a:rPr>
              <a:t>4   0.283039210  1.10541625</a:t>
            </a:r>
          </a:p>
          <a:p>
            <a:pPr eaLnBrk="1" hangingPunct="1">
              <a:defRPr/>
            </a:pPr>
            <a:r>
              <a:rPr lang="fr-FR" sz="1200" dirty="0">
                <a:latin typeface="Lucida Console" panose="020B0609040504020204" pitchFamily="49" charset="0"/>
              </a:rPr>
              <a:t>5  -1.414762055 -1.47784848</a:t>
            </a:r>
          </a:p>
          <a:p>
            <a:pPr eaLnBrk="1" hangingPunct="1">
              <a:defRPr/>
            </a:pPr>
            <a:r>
              <a:rPr lang="fr-FR" sz="1200" dirty="0">
                <a:latin typeface="Lucida Console" panose="020B0609040504020204" pitchFamily="49" charset="0"/>
              </a:rPr>
              <a:t>6   0.962545953 -0.30691756</a:t>
            </a:r>
          </a:p>
          <a:p>
            <a:pPr eaLnBrk="1" hangingPunct="1">
              <a:defRPr/>
            </a:pPr>
            <a:r>
              <a:rPr lang="fr-FR" sz="1200" dirty="0">
                <a:latin typeface="Lucida Console" panose="020B0609040504020204" pitchFamily="49" charset="0"/>
              </a:rPr>
              <a:t>7   0.386174401 -0.92946239</a:t>
            </a:r>
          </a:p>
          <a:p>
            <a:pPr eaLnBrk="1" hangingPunct="1">
              <a:defRPr/>
            </a:pPr>
            <a:r>
              <a:rPr lang="fr-FR" sz="1200" dirty="0">
                <a:latin typeface="Lucida Console" panose="020B0609040504020204" pitchFamily="49" charset="0"/>
              </a:rPr>
              <a:t>8   1.314326185 -0.02535258</a:t>
            </a:r>
          </a:p>
          <a:p>
            <a:pPr eaLnBrk="1" hangingPunct="1">
              <a:defRPr/>
            </a:pPr>
            <a:r>
              <a:rPr lang="fr-FR" sz="1200" dirty="0">
                <a:latin typeface="Lucida Console" panose="020B0609040504020204" pitchFamily="49" charset="0"/>
              </a:rPr>
              <a:t>9  -1.013720900 -0.63921247</a:t>
            </a:r>
          </a:p>
          <a:p>
            <a:pPr eaLnBrk="1" hangingPunct="1">
              <a:defRPr/>
            </a:pPr>
            <a:r>
              <a:rPr lang="fr-FR" sz="1200" dirty="0">
                <a:latin typeface="Lucida Console" panose="020B0609040504020204" pitchFamily="49" charset="0"/>
              </a:rPr>
              <a:t>10 -1.294148852  1.54533311</a:t>
            </a:r>
          </a:p>
          <a:p>
            <a:pPr eaLnBrk="1" hangingPunct="1">
              <a:defRPr/>
            </a:pPr>
            <a:r>
              <a:rPr lang="fr-FR" sz="1200" dirty="0">
                <a:latin typeface="Lucida Console" panose="020B0609040504020204" pitchFamily="49" charset="0"/>
              </a:rPr>
              <a:t>11  1.102641284 -0.61319753</a:t>
            </a:r>
          </a:p>
          <a:p>
            <a:pPr eaLnBrk="1" hangingPunct="1">
              <a:defRPr/>
            </a:pPr>
            <a:r>
              <a:rPr lang="fr-FR" sz="1200" dirty="0">
                <a:latin typeface="Lucida Console" panose="020B0609040504020204" pitchFamily="49" charset="0"/>
              </a:rPr>
              <a:t>12 -1.150922200 -0.30734835</a:t>
            </a:r>
          </a:p>
          <a:p>
            <a:pPr eaLnBrk="1" hangingPunct="1">
              <a:defRPr/>
            </a:pPr>
            <a:r>
              <a:rPr lang="fr-FR" sz="1200" dirty="0">
                <a:latin typeface="Lucida Console" panose="020B0609040504020204" pitchFamily="49" charset="0"/>
              </a:rPr>
              <a:t>13  1.288271583 -0.82866966</a:t>
            </a:r>
          </a:p>
          <a:p>
            <a:pPr eaLnBrk="1" hangingPunct="1">
              <a:defRPr/>
            </a:pPr>
            <a:r>
              <a:rPr lang="fr-FR" sz="1200" dirty="0">
                <a:latin typeface="Lucida Console" panose="020B0609040504020204" pitchFamily="49" charset="0"/>
              </a:rPr>
              <a:t>14  0.148988842  1.35740692</a:t>
            </a:r>
          </a:p>
          <a:p>
            <a:pPr eaLnBrk="1" hangingPunct="1">
              <a:defRPr/>
            </a:pPr>
            <a:r>
              <a:rPr lang="fr-FR" sz="1200" dirty="0">
                <a:latin typeface="Lucida Console" panose="020B0609040504020204" pitchFamily="49" charset="0"/>
              </a:rPr>
              <a:t>15 -1.326348572 -0.91233215</a:t>
            </a:r>
          </a:p>
          <a:p>
            <a:pPr eaLnBrk="1" hangingPunct="1">
              <a:defRPr/>
            </a:pPr>
            <a:r>
              <a:rPr lang="fr-FR" sz="1200" dirty="0">
                <a:latin typeface="Lucida Console" panose="020B0609040504020204" pitchFamily="49" charset="0"/>
              </a:rPr>
              <a:t>16  0.789822075 -0.33831055</a:t>
            </a:r>
          </a:p>
          <a:p>
            <a:pPr eaLnBrk="1" hangingPunct="1">
              <a:defRPr/>
            </a:pPr>
            <a:r>
              <a:rPr lang="fr-FR" sz="1200" dirty="0">
                <a:latin typeface="Lucida Console" panose="020B0609040504020204" pitchFamily="49" charset="0"/>
              </a:rPr>
              <a:t>17  0.608638252 -0.61593673</a:t>
            </a:r>
          </a:p>
          <a:p>
            <a:pPr eaLnBrk="1" hangingPunct="1">
              <a:defRPr/>
            </a:pPr>
            <a:r>
              <a:rPr lang="fr-FR" sz="1200" dirty="0">
                <a:latin typeface="Lucida Console" panose="020B0609040504020204" pitchFamily="49" charset="0"/>
              </a:rPr>
              <a:t>18  1.494934982 -0.29386303</a:t>
            </a:r>
          </a:p>
          <a:p>
            <a:pPr eaLnBrk="1" hangingPunct="1">
              <a:defRPr/>
            </a:pPr>
            <a:r>
              <a:rPr lang="fr-FR" sz="1200" dirty="0">
                <a:latin typeface="Lucida Console" panose="020B0609040504020204" pitchFamily="49" charset="0"/>
              </a:rPr>
              <a:t>19 -1.026914833 -0.66541567</a:t>
            </a:r>
          </a:p>
          <a:p>
            <a:pPr eaLnBrk="1" hangingPunct="1">
              <a:defRPr/>
            </a:pPr>
            <a:r>
              <a:rPr lang="fr-FR" sz="1200" dirty="0">
                <a:latin typeface="Lucida Console" panose="020B0609040504020204" pitchFamily="49" charset="0"/>
              </a:rPr>
              <a:t>20 -0.394466651  1.34560335</a:t>
            </a:r>
          </a:p>
          <a:p>
            <a:pPr eaLnBrk="1" hangingPunct="1">
              <a:defRPr/>
            </a:pPr>
            <a:r>
              <a:rPr lang="fr-FR" sz="1200" dirty="0">
                <a:latin typeface="Lucida Console" panose="020B0609040504020204" pitchFamily="49" charset="0"/>
              </a:rPr>
              <a:t>21 -1.192010691 -0.89125450</a:t>
            </a:r>
          </a:p>
          <a:p>
            <a:pPr eaLnBrk="1" hangingPunct="1">
              <a:defRPr/>
            </a:pPr>
            <a:r>
              <a:rPr lang="fr-FR" sz="1200" dirty="0">
                <a:latin typeface="Lucida Console" panose="020B0609040504020204" pitchFamily="49" charset="0"/>
              </a:rPr>
              <a:t>22  0.614234778 -0.01676177</a:t>
            </a:r>
          </a:p>
          <a:p>
            <a:pPr eaLnBrk="1" hangingPunct="1">
              <a:defRPr/>
            </a:pPr>
            <a:r>
              <a:rPr lang="fr-FR" sz="1200" dirty="0">
                <a:latin typeface="Lucida Console" panose="020B0609040504020204" pitchFamily="49" charset="0"/>
              </a:rPr>
              <a:t>23 -0.978198322 -0.27595537</a:t>
            </a:r>
          </a:p>
          <a:p>
            <a:pPr eaLnBrk="1" hangingPunct="1">
              <a:defRPr/>
            </a:pPr>
            <a:r>
              <a:rPr lang="fr-FR" sz="1200" dirty="0">
                <a:latin typeface="Lucida Console" panose="020B0609040504020204" pitchFamily="49" charset="0"/>
              </a:rPr>
              <a:t>24 -0.006906942  1.88496785</a:t>
            </a:r>
          </a:p>
          <a:p>
            <a:pPr eaLnBrk="1" hangingPunct="1">
              <a:defRPr/>
            </a:pPr>
            <a:r>
              <a:rPr lang="fr-FR" sz="1200" dirty="0">
                <a:latin typeface="Lucida Console" panose="020B0609040504020204" pitchFamily="49" charset="0"/>
              </a:rPr>
              <a:t>25  0.833064467 -0.23598682</a:t>
            </a:r>
          </a:p>
          <a:p>
            <a:pPr eaLnBrk="1" hangingPunct="1">
              <a:defRPr/>
            </a:pPr>
            <a:r>
              <a:rPr lang="fr-FR" sz="1200" dirty="0">
                <a:latin typeface="Lucida Console" panose="020B0609040504020204" pitchFamily="49" charset="0"/>
              </a:rPr>
              <a:t>26 -0.188090764  1.60734167</a:t>
            </a:r>
          </a:p>
          <a:p>
            <a:pPr eaLnBrk="1" hangingPunct="1">
              <a:defRPr/>
            </a:pPr>
            <a:r>
              <a:rPr lang="fr-FR" sz="1200" dirty="0">
                <a:latin typeface="Lucida Console" panose="020B0609040504020204" pitchFamily="49" charset="0"/>
              </a:rPr>
              <a:t>27  0.828974634 -0.32986524</a:t>
            </a:r>
          </a:p>
          <a:p>
            <a:pPr eaLnBrk="1" hangingPunct="1">
              <a:defRPr/>
            </a:pPr>
            <a:r>
              <a:rPr lang="fr-FR" sz="1200" dirty="0">
                <a:latin typeface="Lucida Console" panose="020B0609040504020204" pitchFamily="49" charset="0"/>
              </a:rPr>
              <a:t>28 -0.677614532  1.06323436</a:t>
            </a:r>
          </a:p>
          <a:p>
            <a:pPr eaLnBrk="1" hangingPunct="1">
              <a:defRPr/>
            </a:pPr>
            <a:r>
              <a:rPr lang="fr-FR" sz="1200" dirty="0">
                <a:latin typeface="Lucida Console" panose="020B0609040504020204" pitchFamily="49" charset="0"/>
              </a:rPr>
              <a:t>29  0.182192413  2.24121650</a:t>
            </a:r>
          </a:p>
          <a:p>
            <a:pPr eaLnBrk="1" hangingPunct="1">
              <a:defRPr/>
            </a:pPr>
            <a:r>
              <a:rPr lang="fr-FR" sz="1200" dirty="0">
                <a:latin typeface="Lucida Console" panose="020B0609040504020204" pitchFamily="49" charset="0"/>
              </a:rPr>
              <a:t>30 -1.428147525 -0.95604502</a:t>
            </a:r>
            <a:endParaRPr lang="en-US" sz="1200" dirty="0">
              <a:latin typeface="Lucida Console" panose="020B0609040504020204" pitchFamily="49" charset="0"/>
            </a:endParaRPr>
          </a:p>
        </p:txBody>
      </p:sp>
    </p:spTree>
    <p:extLst>
      <p:ext uri="{BB962C8B-B14F-4D97-AF65-F5344CB8AC3E}">
        <p14:creationId xmlns:p14="http://schemas.microsoft.com/office/powerpoint/2010/main" val="13619058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430</TotalTime>
  <Words>1904</Words>
  <Application>Microsoft Office PowerPoint</Application>
  <PresentationFormat>On-screen Show (4:3)</PresentationFormat>
  <Paragraphs>258</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Lucida Console</vt:lpstr>
      <vt:lpstr>Tahoma</vt:lpstr>
      <vt:lpstr>Wingdings</vt:lpstr>
      <vt:lpstr>Office Theme</vt:lpstr>
      <vt:lpstr>Factor Analysis Tutorial</vt:lpstr>
      <vt:lpstr>Factor Analysis</vt:lpstr>
      <vt:lpstr>Chewing Gum Data</vt:lpstr>
      <vt:lpstr>Are these data appropriate for factor analysis?</vt:lpstr>
      <vt:lpstr>Number of factors</vt:lpstr>
      <vt:lpstr>Number of factors</vt:lpstr>
      <vt:lpstr>Extracting a solution</vt:lpstr>
      <vt:lpstr>Solution Interpretation</vt:lpstr>
      <vt:lpstr>Segmenting Based on Factor Scores</vt:lpstr>
      <vt:lpstr>Segmenting with Cluster Analysis</vt:lpstr>
      <vt:lpstr>Describing the Segments: Crosstabs</vt:lpstr>
      <vt:lpstr>Factor Analysis Tutorial: Summary</vt:lpstr>
      <vt:lpstr>Cluster vs Factor Analysis</vt:lpstr>
      <vt:lpstr>Appendix Dictionary -- Rotation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 Analysis Tutorial</dc:title>
  <dc:creator>Sonya</dc:creator>
  <cp:lastModifiedBy>Sabourin, Sonya</cp:lastModifiedBy>
  <cp:revision>28</cp:revision>
  <cp:lastPrinted>2017-11-07T20:35:32Z</cp:lastPrinted>
  <dcterms:created xsi:type="dcterms:W3CDTF">2017-10-28T00:31:58Z</dcterms:created>
  <dcterms:modified xsi:type="dcterms:W3CDTF">2017-11-07T20:49:32Z</dcterms:modified>
</cp:coreProperties>
</file>