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8" r:id="rId5"/>
    <p:sldId id="267" r:id="rId6"/>
    <p:sldId id="256" r:id="rId7"/>
    <p:sldId id="275" r:id="rId8"/>
    <p:sldId id="259" r:id="rId9"/>
    <p:sldId id="272" r:id="rId10"/>
    <p:sldId id="273" r:id="rId11"/>
    <p:sldId id="274" r:id="rId12"/>
    <p:sldId id="260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</a:t>
            </a:r>
            <a:r>
              <a:rPr lang="en-US" b="1" dirty="0" err="1"/>
              <a:t>RADSeq</a:t>
            </a:r>
            <a:r>
              <a:rPr lang="en-US" b="1" dirty="0"/>
              <a:t>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Gardner</a:t>
            </a:r>
          </a:p>
          <a:p>
            <a:r>
              <a:rPr lang="en-US" dirty="0" smtClean="0"/>
              <a:t>FISH 546: Bioinformatics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/>
          <a:stretch/>
        </p:blipFill>
        <p:spPr>
          <a:xfrm>
            <a:off x="565392" y="1483043"/>
            <a:ext cx="7499243" cy="436065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8583" y="925354"/>
            <a:ext cx="7886700" cy="5576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Visualization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/>
          <a:stretch/>
        </p:blipFill>
        <p:spPr>
          <a:xfrm>
            <a:off x="608647" y="1347316"/>
            <a:ext cx="7515700" cy="43854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8583" y="925354"/>
            <a:ext cx="7886700" cy="5576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Visualization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6666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r>
              <a:rPr lang="en-US" dirty="0" err="1" smtClean="0"/>
              <a:t>RADSeq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output from denovo_map.pl</a:t>
            </a:r>
          </a:p>
          <a:p>
            <a:r>
              <a:rPr lang="en-US" dirty="0" smtClean="0"/>
              <a:t>Determine why it was failing outside </a:t>
            </a:r>
            <a:r>
              <a:rPr lang="en-US" smtClean="0"/>
              <a:t>the pipeline</a:t>
            </a:r>
            <a:endParaRPr lang="en-US" dirty="0" smtClean="0"/>
          </a:p>
          <a:p>
            <a:r>
              <a:rPr lang="en-US" dirty="0" smtClean="0"/>
              <a:t>Take the data and make a tree</a:t>
            </a:r>
          </a:p>
          <a:p>
            <a:r>
              <a:rPr lang="en-US" dirty="0" smtClean="0"/>
              <a:t>Compare that tree to one generated in the paper I’m following</a:t>
            </a:r>
          </a:p>
          <a:p>
            <a:r>
              <a:rPr lang="en-US" dirty="0" smtClean="0"/>
              <a:t>Try it all again with </a:t>
            </a:r>
            <a:r>
              <a:rPr lang="en-US" dirty="0" err="1" smtClean="0"/>
              <a:t>Ipyrad</a:t>
            </a:r>
            <a:r>
              <a:rPr lang="en-US" dirty="0" smtClean="0"/>
              <a:t> and see if it gives similar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error?</a:t>
            </a:r>
          </a:p>
        </p:txBody>
      </p:sp>
    </p:spTree>
    <p:extLst>
      <p:ext uri="{BB962C8B-B14F-4D97-AF65-F5344CB8AC3E}">
        <p14:creationId xmlns:p14="http://schemas.microsoft.com/office/powerpoint/2010/main" val="1548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Spoiler Alert! YES!!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739231" y="1224196"/>
            <a:ext cx="1694901" cy="759962"/>
            <a:chOff x="540409" y="705666"/>
            <a:chExt cx="2974427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83" y="910460"/>
              <a:ext cx="2480441" cy="75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Curl each Zip file from VNHM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19286" y="2079703"/>
            <a:ext cx="49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Unzip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9286" y="3293376"/>
            <a:ext cx="157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Scrub information from Info.txt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40496" y="3237754"/>
            <a:ext cx="0" cy="5754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" idx="1"/>
          </p:cNvCxnSpPr>
          <p:nvPr/>
        </p:nvCxnSpPr>
        <p:spPr>
          <a:xfrm>
            <a:off x="1601272" y="1599705"/>
            <a:ext cx="1137959" cy="44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608143" y="3234665"/>
            <a:ext cx="2295828" cy="673594"/>
            <a:chOff x="959803" y="737894"/>
            <a:chExt cx="2974427" cy="12767609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9"/>
              <a:ext cx="2865616" cy="1225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Outputs Excel Workbook with specimen data from </a:t>
              </a:r>
              <a:r>
                <a:rPr lang="en-US" sz="1200" dirty="0" err="1"/>
                <a:t>iDigBio</a:t>
              </a:r>
              <a:r>
                <a:rPr lang="en-US" sz="1200" dirty="0"/>
                <a:t> and scanner settings from .log files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83723" y="2521521"/>
            <a:ext cx="1790924" cy="660847"/>
            <a:chOff x="356932" y="1774264"/>
            <a:chExt cx="2387899" cy="881129"/>
          </a:xfrm>
        </p:grpSpPr>
        <p:sp>
          <p:nvSpPr>
            <p:cNvPr id="113" name="Flowchart: Alternate Process 112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6932" y="1793619"/>
              <a:ext cx="22737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Info.txt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Scanner.log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Stack.zip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6989890" y="2325069"/>
            <a:ext cx="5270" cy="8296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095203" y="2011739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3332" y="1224196"/>
            <a:ext cx="1412678" cy="859831"/>
            <a:chOff x="957657" y="411556"/>
            <a:chExt cx="2984760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57657" y="1342364"/>
              <a:ext cx="2974426" cy="49231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Text file with VNHM numbers to be downloaded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5286" y="1130377"/>
            <a:ext cx="2290903" cy="1124474"/>
            <a:chOff x="8504168" y="4581462"/>
            <a:chExt cx="3054537" cy="1499298"/>
          </a:xfrm>
        </p:grpSpPr>
        <p:sp>
          <p:nvSpPr>
            <p:cNvPr id="64" name="Flowchart: Alternate Process 63"/>
            <p:cNvSpPr/>
            <p:nvPr/>
          </p:nvSpPr>
          <p:spPr>
            <a:xfrm>
              <a:off x="8504168" y="4581462"/>
              <a:ext cx="3054537" cy="1499298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27977" y="4865039"/>
              <a:ext cx="27041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Directory with all renamed .log files and corresponding renamed .zip image stacks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739231" y="5211629"/>
            <a:ext cx="1860355" cy="864563"/>
            <a:chOff x="363489" y="1774264"/>
            <a:chExt cx="2480473" cy="1152750"/>
          </a:xfrm>
        </p:grpSpPr>
        <p:sp>
          <p:nvSpPr>
            <p:cNvPr id="74" name="Flowchart: Alternate Process 73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489" y="1819019"/>
              <a:ext cx="2480473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Move renamed .log and .zip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Uwfc-A-xxxxxx.log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Uwfc-A-xxxxxx.zip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58966" y="3870661"/>
            <a:ext cx="1735416" cy="652280"/>
            <a:chOff x="430943" y="1774264"/>
            <a:chExt cx="2313888" cy="869706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694" y="1950183"/>
              <a:ext cx="227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Set Naming Variables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40300" y="4555661"/>
            <a:ext cx="216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Rename .log file, all images files in the .zip file, unzipped and zipped directories with images.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41983" y="4646791"/>
            <a:ext cx="0" cy="5754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69599" y="2378678"/>
            <a:ext cx="15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Batch Uploading script with this directory as input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94984" y="1650708"/>
            <a:ext cx="1086762" cy="3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1244" y="3944625"/>
            <a:ext cx="157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zips on Duke server using </a:t>
            </a:r>
            <a:r>
              <a:rPr lang="en-US" sz="1200" dirty="0" err="1"/>
              <a:t>Filezilla</a:t>
            </a:r>
            <a:r>
              <a:rPr lang="en-US" sz="1200" dirty="0"/>
              <a:t>.</a:t>
            </a:r>
          </a:p>
          <a:p>
            <a:r>
              <a:rPr lang="en-US" sz="1200" dirty="0"/>
              <a:t>Upload Excel sheet via </a:t>
            </a:r>
            <a:r>
              <a:rPr lang="en-US" sz="1200" dirty="0" err="1"/>
              <a:t>Morphosource</a:t>
            </a:r>
            <a:r>
              <a:rPr lang="en-US" sz="1200" dirty="0"/>
              <a:t> Batch Import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993251" y="3943241"/>
            <a:ext cx="5270" cy="10038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569655" y="5030066"/>
            <a:ext cx="2295828" cy="654690"/>
            <a:chOff x="959803" y="737894"/>
            <a:chExt cx="2974427" cy="12409294"/>
          </a:xfrm>
        </p:grpSpPr>
        <p:sp>
          <p:nvSpPr>
            <p:cNvPr id="97" name="Flowchart: Alternate Process 96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4345" y="1254649"/>
              <a:ext cx="2865616" cy="875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All specimens uploaded to </a:t>
              </a:r>
              <a:r>
                <a:rPr lang="en-US" sz="1200" dirty="0" err="1"/>
                <a:t>Morphosource</a:t>
              </a:r>
              <a:r>
                <a:rPr lang="en-US" sz="1200" dirty="0"/>
                <a:t>!!</a:t>
              </a:r>
              <a:endParaRPr lang="en-US" sz="1050" dirty="0"/>
            </a:p>
          </p:txBody>
        </p:sp>
      </p:grpSp>
      <p:sp>
        <p:nvSpPr>
          <p:cNvPr id="24" name="Curved Left Arrow 23"/>
          <p:cNvSpPr/>
          <p:nvPr/>
        </p:nvSpPr>
        <p:spPr>
          <a:xfrm rot="10800000" flipH="1">
            <a:off x="4617557" y="1334553"/>
            <a:ext cx="565142" cy="4429630"/>
          </a:xfrm>
          <a:prstGeom prst="curvedLeftArrow">
            <a:avLst>
              <a:gd name="adj1" fmla="val 15561"/>
              <a:gd name="adj2" fmla="val 74216"/>
              <a:gd name="adj3" fmla="val 3106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40966" y="2797086"/>
            <a:ext cx="710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Repeat for every number in input text file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94597" y="934721"/>
            <a:ext cx="3443768" cy="498062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41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</p:txBody>
      </p:sp>
    </p:spTree>
    <p:extLst>
      <p:ext uri="{BB962C8B-B14F-4D97-AF65-F5344CB8AC3E}">
        <p14:creationId xmlns:p14="http://schemas.microsoft.com/office/powerpoint/2010/main" val="3661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</a:t>
            </a:r>
          </a:p>
        </p:txBody>
      </p:sp>
    </p:spTree>
    <p:extLst>
      <p:ext uri="{BB962C8B-B14F-4D97-AF65-F5344CB8AC3E}">
        <p14:creationId xmlns:p14="http://schemas.microsoft.com/office/powerpoint/2010/main" val="3193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 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Spoiler alert: NO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54" y="86063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RADSeq</a:t>
            </a:r>
            <a:r>
              <a:rPr lang="en-US" dirty="0" smtClean="0"/>
              <a:t> Workflow using Stacks v 2.2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9621" y="5263710"/>
            <a:ext cx="435523" cy="4414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924754" y="5263710"/>
            <a:ext cx="435523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5791857" y="5263711"/>
            <a:ext cx="435523" cy="44143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6658961" y="5263711"/>
            <a:ext cx="435523" cy="4414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7522123" y="5263712"/>
            <a:ext cx="435523" cy="4414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7271846" y="5728789"/>
            <a:ext cx="174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Impossible without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79374" y="5746835"/>
            <a:ext cx="918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Challenging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17740" y="5705144"/>
            <a:ext cx="6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09307" y="5847861"/>
            <a:ext cx="627731" cy="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30199" y="5851207"/>
            <a:ext cx="627731" cy="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97912" y="3590621"/>
            <a:ext cx="396291" cy="93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752192" y="2102860"/>
            <a:ext cx="831915" cy="765292"/>
            <a:chOff x="4625390" y="1114097"/>
            <a:chExt cx="1109220" cy="1020389"/>
          </a:xfrm>
        </p:grpSpPr>
        <p:sp>
          <p:nvSpPr>
            <p:cNvPr id="47" name="TextBox 46"/>
            <p:cNvSpPr txBox="1"/>
            <p:nvPr/>
          </p:nvSpPr>
          <p:spPr>
            <a:xfrm>
              <a:off x="4625390" y="1340648"/>
              <a:ext cx="11092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Windows Ubuntu</a:t>
              </a:r>
              <a:endParaRPr lang="en-US" sz="1350" b="1" dirty="0"/>
            </a:p>
          </p:txBody>
        </p:sp>
        <p:sp>
          <p:nvSpPr>
            <p:cNvPr id="48" name="&quot;No&quot; Symbol 47"/>
            <p:cNvSpPr/>
            <p:nvPr/>
          </p:nvSpPr>
          <p:spPr>
            <a:xfrm>
              <a:off x="4690146" y="1114097"/>
              <a:ext cx="928790" cy="1020389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4203" y="3207975"/>
            <a:ext cx="831915" cy="765292"/>
            <a:chOff x="5290334" y="1269927"/>
            <a:chExt cx="1109220" cy="1020389"/>
          </a:xfrm>
        </p:grpSpPr>
        <p:sp>
          <p:nvSpPr>
            <p:cNvPr id="53" name="Oval 52"/>
            <p:cNvSpPr/>
            <p:nvPr/>
          </p:nvSpPr>
          <p:spPr>
            <a:xfrm>
              <a:off x="5350769" y="1269927"/>
              <a:ext cx="928790" cy="1020389"/>
            </a:xfrm>
            <a:prstGeom prst="ellipse">
              <a:avLst/>
            </a:prstGeom>
            <a:solidFill>
              <a:schemeClr val="accent6">
                <a:alpha val="690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0334" y="1450462"/>
              <a:ext cx="11092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Virtual</a:t>
              </a:r>
            </a:p>
            <a:p>
              <a:pPr algn="ctr"/>
              <a:r>
                <a:rPr lang="en-US" sz="1350" b="1" dirty="0"/>
                <a:t>Machine</a:t>
              </a:r>
              <a:endParaRPr lang="en-US" sz="135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45822" y="3248827"/>
            <a:ext cx="789443" cy="762263"/>
            <a:chOff x="540409" y="705666"/>
            <a:chExt cx="3002248" cy="1138554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gradFill flip="none" rotWithShape="1">
              <a:gsLst>
                <a:gs pos="40000">
                  <a:srgbClr val="C00000"/>
                </a:gs>
                <a:gs pos="77000">
                  <a:schemeClr val="accent2"/>
                </a:gs>
                <a:gs pos="100000">
                  <a:srgbClr val="FFC00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232" y="775393"/>
              <a:ext cx="2974425" cy="106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Run Stacks Pipeline</a:t>
              </a:r>
              <a:endParaRPr lang="en-US" sz="1350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5160902" y="3566192"/>
            <a:ext cx="602186" cy="1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424544" y="3233502"/>
            <a:ext cx="795232" cy="970597"/>
            <a:chOff x="490571" y="705666"/>
            <a:chExt cx="3024265" cy="1449732"/>
          </a:xfrm>
        </p:grpSpPr>
        <p:sp>
          <p:nvSpPr>
            <p:cNvPr id="68" name="Flowchart: Alternate Process 67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571" y="776266"/>
              <a:ext cx="2974427" cy="137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Use Data to make Tree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6747043" y="3599930"/>
            <a:ext cx="602186" cy="189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60597" y="3854688"/>
            <a:ext cx="831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Next Steps</a:t>
            </a:r>
            <a:endParaRPr lang="en-US" sz="1350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099579" y="3201928"/>
            <a:ext cx="782127" cy="1060938"/>
            <a:chOff x="540409" y="705666"/>
            <a:chExt cx="2974427" cy="1584669"/>
          </a:xfrm>
        </p:grpSpPr>
        <p:sp>
          <p:nvSpPr>
            <p:cNvPr id="73" name="Flowchart: Alternate Process 72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1083" y="911203"/>
              <a:ext cx="2193075" cy="137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Install Stacks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359027" y="3499139"/>
            <a:ext cx="602186" cy="1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91440" y="3201928"/>
            <a:ext cx="1867588" cy="759962"/>
            <a:chOff x="388882" y="705666"/>
            <a:chExt cx="3277480" cy="1135117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882" y="914401"/>
              <a:ext cx="3277480" cy="75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Download raw data from Google Drive</a:t>
              </a:r>
              <a:endParaRPr lang="en-US" sz="135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 flipV="1">
            <a:off x="3099580" y="2747239"/>
            <a:ext cx="279182" cy="404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769825" y="2814765"/>
            <a:ext cx="256175" cy="3222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589303" y="2114238"/>
            <a:ext cx="743821" cy="683377"/>
            <a:chOff x="-2746396" y="-1036074"/>
            <a:chExt cx="3148879" cy="1135117"/>
          </a:xfrm>
        </p:grpSpPr>
        <p:sp>
          <p:nvSpPr>
            <p:cNvPr id="82" name="&quot;No&quot; Symbol 81"/>
            <p:cNvSpPr/>
            <p:nvPr/>
          </p:nvSpPr>
          <p:spPr>
            <a:xfrm>
              <a:off x="-2746396" y="-1036074"/>
              <a:ext cx="2974427" cy="1135117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2746396" y="-677572"/>
              <a:ext cx="3148879" cy="49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 err="1"/>
                <a:t>Gitbash</a:t>
              </a:r>
              <a:endParaRPr lang="en-US" sz="13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72" y="2032687"/>
            <a:ext cx="2608775" cy="18640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4959" y="869512"/>
            <a:ext cx="1867588" cy="75996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1"/>
              <a:ext cx="3277480" cy="44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Raw data (</a:t>
              </a:r>
              <a:r>
                <a:rPr lang="en-US" sz="1050" dirty="0">
                  <a:solidFill>
                    <a:schemeClr val="bg1"/>
                  </a:solidFill>
                </a:rPr>
                <a:t>37 </a:t>
              </a:r>
              <a:r>
                <a:rPr lang="en-US" sz="1050" dirty="0" err="1">
                  <a:solidFill>
                    <a:schemeClr val="bg1"/>
                  </a:solidFill>
                </a:rPr>
                <a:t>gb</a:t>
              </a:r>
              <a:r>
                <a:rPr lang="en-US" sz="1050" dirty="0">
                  <a:solidFill>
                    <a:schemeClr val="bg1"/>
                  </a:solidFill>
                </a:rPr>
                <a:t> fq.gz</a:t>
              </a:r>
              <a:r>
                <a:rPr lang="en-US" sz="1350" dirty="0">
                  <a:solidFill>
                    <a:schemeClr val="bg1"/>
                  </a:solidFill>
                </a:rPr>
                <a:t>)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2" y="1273225"/>
              <a:ext cx="2480441" cy="44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Barcode file (</a:t>
              </a:r>
              <a:r>
                <a:rPr lang="en-US" sz="1050" dirty="0">
                  <a:solidFill>
                    <a:schemeClr val="bg1"/>
                  </a:solidFill>
                </a:rPr>
                <a:t>.txt</a:t>
              </a:r>
              <a:r>
                <a:rPr lang="en-US" sz="1350" dirty="0">
                  <a:solidFill>
                    <a:schemeClr val="bg1"/>
                  </a:solidFill>
                </a:rPr>
                <a:t>)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247" y="3771004"/>
            <a:ext cx="1730739" cy="423067"/>
            <a:chOff x="1037283" y="790623"/>
            <a:chExt cx="2982348" cy="2578572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532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 1e5&lt;n-reads&lt;2e6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8827" y="1713153"/>
            <a:ext cx="156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Demultiplex</a:t>
            </a:r>
            <a:r>
              <a:rPr lang="en-US" sz="1200" dirty="0"/>
              <a:t> samples with `</a:t>
            </a:r>
            <a:r>
              <a:rPr lang="en-US" sz="1200" dirty="0" err="1"/>
              <a:t>process_radtags</a:t>
            </a:r>
            <a:r>
              <a:rPr lang="en-US" sz="1200" dirty="0"/>
              <a:t>`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5584" y="2924333"/>
            <a:ext cx="15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26739" y="1659457"/>
            <a:ext cx="5566" cy="7215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9727" y="2879147"/>
            <a:ext cx="0" cy="828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326684" y="1117381"/>
            <a:ext cx="668765" cy="4611065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3187025" y="1581287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82124" y="1555281"/>
            <a:ext cx="23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cstacks</a:t>
            </a:r>
            <a:r>
              <a:rPr lang="en-US" sz="1200" dirty="0"/>
              <a:t>` on all samples to build catalog of loci (de novo genome)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060271" y="3801325"/>
            <a:ext cx="2151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Figure  </a:t>
            </a:r>
            <a:r>
              <a:rPr lang="en-US" sz="600" dirty="0">
                <a:hlinkClick r:id="rId3"/>
              </a:rPr>
              <a:t>http://catchenlab.life.illinois.edu/stacks/param_tut.php</a:t>
            </a:r>
            <a:endParaRPr lang="en-US" sz="6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3088736" y="3988121"/>
            <a:ext cx="2295828" cy="65469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9"/>
              <a:ext cx="2865616" cy="1181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ustacks</a:t>
              </a:r>
              <a:r>
                <a:rPr lang="en-US" sz="1200" dirty="0"/>
                <a:t> and </a:t>
              </a:r>
              <a:r>
                <a:rPr lang="en-US" sz="1200" dirty="0" err="1"/>
                <a:t>cstacks</a:t>
              </a:r>
              <a:r>
                <a:rPr lang="en-US" sz="1200" dirty="0"/>
                <a:t> output data </a:t>
              </a:r>
            </a:p>
            <a:p>
              <a:pPr algn="ctr"/>
              <a:r>
                <a:rPr lang="en-US" sz="1050" dirty="0"/>
                <a:t>(</a:t>
              </a:r>
              <a:r>
                <a:rPr lang="en-US" sz="1050" dirty="0" err="1"/>
                <a:t>ustack</a:t>
              </a:r>
              <a:r>
                <a:rPr lang="en-US" sz="1050" dirty="0"/>
                <a:t> files and catalog files)</a:t>
              </a:r>
              <a:endParaRPr lang="en-US" sz="105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338357" y="4708936"/>
            <a:ext cx="224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sstacks</a:t>
            </a:r>
            <a:r>
              <a:rPr lang="en-US" sz="1200" dirty="0"/>
              <a:t>` on all samples to align against the catalog</a:t>
            </a:r>
            <a:endParaRPr lang="en-US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085719" y="5330942"/>
            <a:ext cx="2298845" cy="651811"/>
            <a:chOff x="967990" y="411556"/>
            <a:chExt cx="2984740" cy="6966870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9"/>
              <a:ext cx="2974427" cy="690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sstacks</a:t>
              </a:r>
              <a:r>
                <a:rPr lang="en-US" sz="1200" dirty="0"/>
                <a:t>,</a:t>
              </a:r>
              <a:r>
                <a:rPr lang="en-US" sz="1200" dirty="0"/>
                <a:t> </a:t>
              </a:r>
              <a:r>
                <a:rPr lang="en-US" sz="1200" dirty="0" err="1"/>
                <a:t>ustacks</a:t>
              </a:r>
              <a:r>
                <a:rPr lang="en-US" sz="1200" dirty="0"/>
                <a:t> and </a:t>
              </a:r>
              <a:r>
                <a:rPr lang="en-US" sz="1200" dirty="0" err="1"/>
                <a:t>ccstacks</a:t>
              </a:r>
              <a:r>
                <a:rPr lang="en-US" sz="1200" dirty="0"/>
                <a:t> data </a:t>
              </a:r>
            </a:p>
            <a:p>
              <a:pPr algn="ctr"/>
              <a:r>
                <a:rPr lang="en-US" sz="1200" dirty="0"/>
                <a:t>(name.matches.tsv.gz)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3184780" y="4692780"/>
            <a:ext cx="10958" cy="6229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75958" y="1361996"/>
            <a:ext cx="280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`tsv2bam` to transpose data to a bam alignment by loci instead of by specimen </a:t>
            </a:r>
            <a:endParaRPr lang="en-US" sz="12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323207" y="2430419"/>
            <a:ext cx="1735416" cy="40980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TextBox 113"/>
          <p:cNvSpPr txBox="1"/>
          <p:nvPr/>
        </p:nvSpPr>
        <p:spPr>
          <a:xfrm>
            <a:off x="269264" y="2438553"/>
            <a:ext cx="183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Directory with 48 fq.gz files, 1 per specimen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" y="4560909"/>
            <a:ext cx="2241146" cy="126583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77941" y="4244158"/>
            <a:ext cx="170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ustacks</a:t>
            </a:r>
            <a:r>
              <a:rPr lang="en-US" sz="1200" dirty="0"/>
              <a:t>` on each sample to find loci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7156" y="5756420"/>
            <a:ext cx="2151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Figure  </a:t>
            </a:r>
            <a:r>
              <a:rPr lang="en-US" sz="600" dirty="0">
                <a:hlinkClick r:id="rId3"/>
              </a:rPr>
              <a:t>http://catchenlab.life.illinois.edu/stacks/param_tut.php</a:t>
            </a:r>
            <a:endParaRPr lang="en-US" sz="6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26739" y="4231071"/>
            <a:ext cx="5566" cy="3686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060271" y="913871"/>
            <a:ext cx="2324293" cy="646750"/>
            <a:chOff x="959803" y="737894"/>
            <a:chExt cx="3011305" cy="6712195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0" y="1221380"/>
              <a:ext cx="2974428" cy="62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ustacks</a:t>
              </a:r>
              <a:r>
                <a:rPr lang="en-US" sz="1200" dirty="0"/>
                <a:t> output </a:t>
              </a:r>
              <a:r>
                <a:rPr lang="en-US" sz="1050" dirty="0"/>
                <a:t>(Name.tags.tsv.gz, Name.snps.tsv.gz,</a:t>
              </a:r>
            </a:p>
            <a:p>
              <a:pPr algn="ctr"/>
              <a:r>
                <a:rPr lang="en-US" sz="1050" dirty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15618" y="1037925"/>
            <a:ext cx="668765" cy="4462785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192326" y="896086"/>
            <a:ext cx="2306793" cy="494435"/>
            <a:chOff x="947358" y="411556"/>
            <a:chExt cx="2995059" cy="7073860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395"/>
              <a:ext cx="2974427" cy="660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</a:t>
              </a:r>
              <a:r>
                <a:rPr lang="en-US" sz="1200" dirty="0"/>
                <a:t>, </a:t>
              </a:r>
              <a:r>
                <a:rPr lang="en-US" sz="1200" dirty="0" err="1"/>
                <a:t>cstacks</a:t>
              </a:r>
              <a:r>
                <a:rPr lang="en-US" sz="1200" dirty="0"/>
                <a:t>, and </a:t>
              </a:r>
              <a:r>
                <a:rPr lang="en-US" sz="1200" dirty="0" err="1"/>
                <a:t>sstacks</a:t>
              </a:r>
              <a:r>
                <a:rPr lang="en-US" sz="1200" dirty="0"/>
                <a:t> outputs</a:t>
              </a:r>
              <a:endParaRPr lang="en-US" sz="12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6296773" y="1385118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230829" y="1909606"/>
            <a:ext cx="2290903" cy="646331"/>
            <a:chOff x="967990" y="197174"/>
            <a:chExt cx="2974427" cy="6908300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90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Directory  with tsv2bam output and </a:t>
              </a:r>
              <a:r>
                <a:rPr lang="en-US" sz="1200" dirty="0" err="1">
                  <a:solidFill>
                    <a:schemeClr val="bg1"/>
                  </a:solidFill>
                </a:rPr>
                <a:t>ustacks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cstacks</a:t>
              </a:r>
              <a:r>
                <a:rPr lang="en-US" sz="1200" dirty="0">
                  <a:solidFill>
                    <a:schemeClr val="bg1"/>
                  </a:solidFill>
                </a:rPr>
                <a:t>, and </a:t>
              </a:r>
              <a:r>
                <a:rPr lang="en-US" sz="1200" dirty="0" err="1">
                  <a:solidFill>
                    <a:schemeClr val="bg1"/>
                  </a:solidFill>
                </a:rPr>
                <a:t>cstacks</a:t>
              </a:r>
              <a:r>
                <a:rPr lang="en-US" sz="1200" dirty="0">
                  <a:solidFill>
                    <a:schemeClr val="bg1"/>
                  </a:solidFill>
                </a:rPr>
                <a:t> outputs (</a:t>
              </a:r>
              <a:r>
                <a:rPr lang="en-US" sz="1200" dirty="0" err="1">
                  <a:solidFill>
                    <a:schemeClr val="bg1"/>
                  </a:solidFill>
                </a:rPr>
                <a:t>name.matches.bam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375958" y="2586312"/>
            <a:ext cx="280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gstacks</a:t>
            </a:r>
            <a:r>
              <a:rPr lang="en-US" sz="1200" dirty="0"/>
              <a:t>` to genotype </a:t>
            </a:r>
            <a:endParaRPr lang="en-US" sz="12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6296773" y="2609433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6238786" y="3118666"/>
            <a:ext cx="2298860" cy="612754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1"/>
              <a:ext cx="2974427" cy="2960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Directory with </a:t>
              </a:r>
              <a:r>
                <a:rPr lang="en-US" sz="1200" dirty="0" err="1">
                  <a:solidFill>
                    <a:schemeClr val="bg1"/>
                  </a:solidFill>
                </a:rPr>
                <a:t>gstacks</a:t>
              </a:r>
              <a:r>
                <a:rPr lang="en-US" sz="1200" dirty="0">
                  <a:solidFill>
                    <a:schemeClr val="bg1"/>
                  </a:solidFill>
                </a:rPr>
                <a:t> outputs?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383916" y="3775315"/>
            <a:ext cx="280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`populations` to get population summary statistics such as F</a:t>
            </a:r>
            <a:r>
              <a:rPr lang="en-US" sz="1200" baseline="-25000" dirty="0"/>
              <a:t>ST</a:t>
            </a:r>
            <a:r>
              <a:rPr lang="en-US" sz="1200" dirty="0"/>
              <a:t>  and output data into a </a:t>
            </a:r>
            <a:r>
              <a:rPr lang="en-US" sz="1200" dirty="0" err="1"/>
              <a:t>fasta</a:t>
            </a:r>
            <a:r>
              <a:rPr lang="en-US" sz="1200" dirty="0"/>
              <a:t> or </a:t>
            </a:r>
            <a:r>
              <a:rPr lang="en-US" sz="1200" dirty="0" err="1"/>
              <a:t>phylip</a:t>
            </a:r>
            <a:r>
              <a:rPr lang="en-US" sz="1200" dirty="0"/>
              <a:t> that can be used for analysis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22811" y="3771005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5988102" y="4477834"/>
            <a:ext cx="3057521" cy="1674152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/>
          <p:cNvSpPr txBox="1"/>
          <p:nvPr/>
        </p:nvSpPr>
        <p:spPr>
          <a:xfrm>
            <a:off x="6246744" y="5141609"/>
            <a:ext cx="229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Fasta</a:t>
            </a:r>
            <a:r>
              <a:rPr lang="en-US" sz="1200" dirty="0"/>
              <a:t> or </a:t>
            </a:r>
            <a:r>
              <a:rPr lang="en-US" sz="1200" dirty="0" err="1"/>
              <a:t>phylip</a:t>
            </a:r>
            <a:r>
              <a:rPr lang="en-US" sz="1200" dirty="0"/>
              <a:t> files that can now be used to make a tree!!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72" y="2032687"/>
            <a:ext cx="2608775" cy="18640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4959" y="869512"/>
            <a:ext cx="1867588" cy="75996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1"/>
              <a:ext cx="3277480" cy="44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Raw data (</a:t>
              </a:r>
              <a:r>
                <a:rPr lang="en-US" sz="1050" dirty="0">
                  <a:solidFill>
                    <a:schemeClr val="bg1"/>
                  </a:solidFill>
                </a:rPr>
                <a:t>37 </a:t>
              </a:r>
              <a:r>
                <a:rPr lang="en-US" sz="1050" dirty="0" err="1">
                  <a:solidFill>
                    <a:schemeClr val="bg1"/>
                  </a:solidFill>
                </a:rPr>
                <a:t>gb</a:t>
              </a:r>
              <a:r>
                <a:rPr lang="en-US" sz="1050" dirty="0">
                  <a:solidFill>
                    <a:schemeClr val="bg1"/>
                  </a:solidFill>
                </a:rPr>
                <a:t> fq.gz</a:t>
              </a:r>
              <a:r>
                <a:rPr lang="en-US" sz="1350" dirty="0">
                  <a:solidFill>
                    <a:schemeClr val="bg1"/>
                  </a:solidFill>
                </a:rPr>
                <a:t>)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2" y="1273225"/>
              <a:ext cx="2480441" cy="44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Barcode file (</a:t>
              </a:r>
              <a:r>
                <a:rPr lang="en-US" sz="1050" dirty="0">
                  <a:solidFill>
                    <a:schemeClr val="bg1"/>
                  </a:solidFill>
                </a:rPr>
                <a:t>.txt</a:t>
              </a:r>
              <a:r>
                <a:rPr lang="en-US" sz="1350" dirty="0">
                  <a:solidFill>
                    <a:schemeClr val="bg1"/>
                  </a:solidFill>
                </a:rPr>
                <a:t>)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247" y="3771004"/>
            <a:ext cx="1730739" cy="423067"/>
            <a:chOff x="1037283" y="790623"/>
            <a:chExt cx="2982348" cy="2578572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532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 1e5&lt;n-reads&lt;2e6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8827" y="1713153"/>
            <a:ext cx="156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Demultiplex</a:t>
            </a:r>
            <a:r>
              <a:rPr lang="en-US" sz="1200" dirty="0"/>
              <a:t> samples with `</a:t>
            </a:r>
            <a:r>
              <a:rPr lang="en-US" sz="1200" dirty="0" err="1"/>
              <a:t>process_radtags</a:t>
            </a:r>
            <a:r>
              <a:rPr lang="en-US" sz="1200" dirty="0"/>
              <a:t>`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5584" y="2924333"/>
            <a:ext cx="15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26739" y="1659457"/>
            <a:ext cx="5566" cy="7215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9727" y="2879147"/>
            <a:ext cx="0" cy="828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326684" y="1117381"/>
            <a:ext cx="668765" cy="4611065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3187025" y="1581287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82124" y="1555281"/>
            <a:ext cx="23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cstacks</a:t>
            </a:r>
            <a:r>
              <a:rPr lang="en-US" sz="1200" dirty="0"/>
              <a:t>` on all samples to build catalog of loci (de novo genome)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060271" y="3801325"/>
            <a:ext cx="2151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Figure  </a:t>
            </a:r>
            <a:r>
              <a:rPr lang="en-US" sz="600" dirty="0">
                <a:hlinkClick r:id="rId3"/>
              </a:rPr>
              <a:t>http://catchenlab.life.illinois.edu/stacks/param_tut.php</a:t>
            </a:r>
            <a:endParaRPr lang="en-US" sz="6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3088736" y="3988121"/>
            <a:ext cx="2295828" cy="65469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9"/>
              <a:ext cx="2865616" cy="1181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ustacks</a:t>
              </a:r>
              <a:r>
                <a:rPr lang="en-US" sz="1200" dirty="0"/>
                <a:t> and </a:t>
              </a:r>
              <a:r>
                <a:rPr lang="en-US" sz="1200" dirty="0" err="1"/>
                <a:t>cstacks</a:t>
              </a:r>
              <a:r>
                <a:rPr lang="en-US" sz="1200" dirty="0"/>
                <a:t> output data </a:t>
              </a:r>
            </a:p>
            <a:p>
              <a:pPr algn="ctr"/>
              <a:r>
                <a:rPr lang="en-US" sz="1050" dirty="0"/>
                <a:t>(</a:t>
              </a:r>
              <a:r>
                <a:rPr lang="en-US" sz="1050" dirty="0" err="1"/>
                <a:t>ustack</a:t>
              </a:r>
              <a:r>
                <a:rPr lang="en-US" sz="1050" dirty="0"/>
                <a:t> files and catalog files)</a:t>
              </a:r>
              <a:endParaRPr lang="en-US" sz="105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338357" y="4708936"/>
            <a:ext cx="224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sstacks</a:t>
            </a:r>
            <a:r>
              <a:rPr lang="en-US" sz="1200" dirty="0"/>
              <a:t>` on all samples to align against the catalog</a:t>
            </a:r>
            <a:endParaRPr lang="en-US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085719" y="5330942"/>
            <a:ext cx="2298845" cy="651811"/>
            <a:chOff x="967990" y="411556"/>
            <a:chExt cx="2984740" cy="6966870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9"/>
              <a:ext cx="2974427" cy="690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sstacks</a:t>
              </a:r>
              <a:r>
                <a:rPr lang="en-US" sz="1200" dirty="0"/>
                <a:t>,</a:t>
              </a:r>
              <a:r>
                <a:rPr lang="en-US" sz="1200" dirty="0"/>
                <a:t> </a:t>
              </a:r>
              <a:r>
                <a:rPr lang="en-US" sz="1200" dirty="0" err="1"/>
                <a:t>ustacks</a:t>
              </a:r>
              <a:r>
                <a:rPr lang="en-US" sz="1200" dirty="0"/>
                <a:t> and </a:t>
              </a:r>
              <a:r>
                <a:rPr lang="en-US" sz="1200" dirty="0" err="1"/>
                <a:t>ccstacks</a:t>
              </a:r>
              <a:r>
                <a:rPr lang="en-US" sz="1200" dirty="0"/>
                <a:t> data </a:t>
              </a:r>
            </a:p>
            <a:p>
              <a:pPr algn="ctr"/>
              <a:r>
                <a:rPr lang="en-US" sz="1200" dirty="0"/>
                <a:t>(name.matches.tsv.gz)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3184780" y="4692780"/>
            <a:ext cx="10958" cy="6229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75958" y="1361996"/>
            <a:ext cx="280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`tsv2bam` to transpose data to a bam alignment by loci instead of by specimen </a:t>
            </a:r>
            <a:endParaRPr lang="en-US" sz="12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323207" y="2430419"/>
            <a:ext cx="1735416" cy="40980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TextBox 113"/>
          <p:cNvSpPr txBox="1"/>
          <p:nvPr/>
        </p:nvSpPr>
        <p:spPr>
          <a:xfrm>
            <a:off x="269264" y="2438553"/>
            <a:ext cx="183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Directory with 48 fq.gz files, 1 per specimen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" y="4560909"/>
            <a:ext cx="2241146" cy="1265832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77941" y="4244158"/>
            <a:ext cx="170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ustacks</a:t>
            </a:r>
            <a:r>
              <a:rPr lang="en-US" sz="1200" dirty="0"/>
              <a:t>` on each sample to find loci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7156" y="5756420"/>
            <a:ext cx="2151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Figure  </a:t>
            </a:r>
            <a:r>
              <a:rPr lang="en-US" sz="600" dirty="0">
                <a:hlinkClick r:id="rId3"/>
              </a:rPr>
              <a:t>http://catchenlab.life.illinois.edu/stacks/param_tut.php</a:t>
            </a:r>
            <a:endParaRPr lang="en-US" sz="6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26739" y="4231071"/>
            <a:ext cx="5566" cy="3686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060271" y="913871"/>
            <a:ext cx="2324293" cy="646750"/>
            <a:chOff x="959803" y="737894"/>
            <a:chExt cx="3011305" cy="6712195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0" y="1221380"/>
              <a:ext cx="2974428" cy="62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ustacks</a:t>
              </a:r>
              <a:r>
                <a:rPr lang="en-US" sz="1200" dirty="0"/>
                <a:t> output </a:t>
              </a:r>
              <a:r>
                <a:rPr lang="en-US" sz="1050" dirty="0"/>
                <a:t>(Name.tags.tsv.gz, Name.snps.tsv.gz,</a:t>
              </a:r>
            </a:p>
            <a:p>
              <a:pPr algn="ctr"/>
              <a:r>
                <a:rPr lang="en-US" sz="1050" dirty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15618" y="1037925"/>
            <a:ext cx="668765" cy="4462785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192326" y="896086"/>
            <a:ext cx="2306793" cy="494435"/>
            <a:chOff x="947358" y="411556"/>
            <a:chExt cx="2995059" cy="7073860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395"/>
              <a:ext cx="2974427" cy="660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Directory with </a:t>
              </a:r>
              <a:r>
                <a:rPr lang="en-US" sz="1200" dirty="0" err="1"/>
                <a:t>ustack</a:t>
              </a:r>
              <a:r>
                <a:rPr lang="en-US" sz="1200" dirty="0"/>
                <a:t>, </a:t>
              </a:r>
              <a:r>
                <a:rPr lang="en-US" sz="1200" dirty="0" err="1"/>
                <a:t>cstacks</a:t>
              </a:r>
              <a:r>
                <a:rPr lang="en-US" sz="1200" dirty="0"/>
                <a:t>, and </a:t>
              </a:r>
              <a:r>
                <a:rPr lang="en-US" sz="1200" dirty="0" err="1"/>
                <a:t>sstacks</a:t>
              </a:r>
              <a:r>
                <a:rPr lang="en-US" sz="1200" dirty="0"/>
                <a:t> outputs</a:t>
              </a:r>
              <a:endParaRPr lang="en-US" sz="12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6296773" y="1385118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230829" y="1909606"/>
            <a:ext cx="2290903" cy="646331"/>
            <a:chOff x="967990" y="197174"/>
            <a:chExt cx="2974427" cy="6908300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90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Directory  with tsv2bam output and </a:t>
              </a:r>
              <a:r>
                <a:rPr lang="en-US" sz="1200" dirty="0" err="1">
                  <a:solidFill>
                    <a:schemeClr val="bg1"/>
                  </a:solidFill>
                </a:rPr>
                <a:t>ustacks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cstacks</a:t>
              </a:r>
              <a:r>
                <a:rPr lang="en-US" sz="1200" dirty="0">
                  <a:solidFill>
                    <a:schemeClr val="bg1"/>
                  </a:solidFill>
                </a:rPr>
                <a:t>, and </a:t>
              </a:r>
              <a:r>
                <a:rPr lang="en-US" sz="1200" dirty="0" err="1">
                  <a:solidFill>
                    <a:schemeClr val="bg1"/>
                  </a:solidFill>
                </a:rPr>
                <a:t>cstacks</a:t>
              </a:r>
              <a:r>
                <a:rPr lang="en-US" sz="1200" dirty="0">
                  <a:solidFill>
                    <a:schemeClr val="bg1"/>
                  </a:solidFill>
                </a:rPr>
                <a:t> outputs (</a:t>
              </a:r>
              <a:r>
                <a:rPr lang="en-US" sz="1200" dirty="0" err="1">
                  <a:solidFill>
                    <a:schemeClr val="bg1"/>
                  </a:solidFill>
                </a:rPr>
                <a:t>name.matches.bam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375958" y="2586312"/>
            <a:ext cx="280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</a:t>
            </a:r>
            <a:r>
              <a:rPr lang="en-US" sz="1200" dirty="0" err="1"/>
              <a:t>gstacks</a:t>
            </a:r>
            <a:r>
              <a:rPr lang="en-US" sz="1200" dirty="0"/>
              <a:t>` to genotype </a:t>
            </a:r>
            <a:endParaRPr lang="en-US" sz="12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6296773" y="2609433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6238786" y="3118666"/>
            <a:ext cx="2298860" cy="612754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1"/>
              <a:ext cx="2974427" cy="2960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Directory with </a:t>
              </a:r>
              <a:r>
                <a:rPr lang="en-US" sz="1200" dirty="0" err="1">
                  <a:solidFill>
                    <a:schemeClr val="bg1"/>
                  </a:solidFill>
                </a:rPr>
                <a:t>gstacks</a:t>
              </a:r>
              <a:r>
                <a:rPr lang="en-US" sz="1200" dirty="0">
                  <a:solidFill>
                    <a:schemeClr val="bg1"/>
                  </a:solidFill>
                </a:rPr>
                <a:t> outputs?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383916" y="3775315"/>
            <a:ext cx="280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`populations` to get population summary statistics such as F</a:t>
            </a:r>
            <a:r>
              <a:rPr lang="en-US" sz="1200" baseline="-25000" dirty="0"/>
              <a:t>ST</a:t>
            </a:r>
            <a:r>
              <a:rPr lang="en-US" sz="1200" dirty="0"/>
              <a:t>  and output data into a </a:t>
            </a:r>
            <a:r>
              <a:rPr lang="en-US" sz="1200" dirty="0" err="1"/>
              <a:t>fasta</a:t>
            </a:r>
            <a:r>
              <a:rPr lang="en-US" sz="1200" dirty="0"/>
              <a:t> or </a:t>
            </a:r>
            <a:r>
              <a:rPr lang="en-US" sz="1200" dirty="0" err="1"/>
              <a:t>phylip</a:t>
            </a:r>
            <a:r>
              <a:rPr lang="en-US" sz="1200" dirty="0"/>
              <a:t> that can be used for analysis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22811" y="3771005"/>
            <a:ext cx="0" cy="4355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5988102" y="4477834"/>
            <a:ext cx="3057521" cy="1674152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/>
          <p:cNvSpPr txBox="1"/>
          <p:nvPr/>
        </p:nvSpPr>
        <p:spPr>
          <a:xfrm>
            <a:off x="6246744" y="5141609"/>
            <a:ext cx="229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Fasta</a:t>
            </a:r>
            <a:r>
              <a:rPr lang="en-US" sz="1200" dirty="0"/>
              <a:t> or </a:t>
            </a:r>
            <a:r>
              <a:rPr lang="en-US" sz="1200" dirty="0" err="1"/>
              <a:t>phylip</a:t>
            </a:r>
            <a:r>
              <a:rPr lang="en-US" sz="1200" dirty="0"/>
              <a:t> files that can now be used to make a tree!!</a:t>
            </a:r>
            <a:endParaRPr lang="en-US" sz="1200" dirty="0"/>
          </a:p>
        </p:txBody>
      </p:sp>
      <p:sp>
        <p:nvSpPr>
          <p:cNvPr id="7" name="Freeform 6"/>
          <p:cNvSpPr/>
          <p:nvPr/>
        </p:nvSpPr>
        <p:spPr>
          <a:xfrm>
            <a:off x="40341" y="911039"/>
            <a:ext cx="9063318" cy="5022476"/>
          </a:xfrm>
          <a:custGeom>
            <a:avLst/>
            <a:gdLst>
              <a:gd name="connsiteX0" fmla="*/ 35859 w 12084424"/>
              <a:gd name="connsiteY0" fmla="*/ 4365811 h 6696635"/>
              <a:gd name="connsiteX1" fmla="*/ 3030071 w 12084424"/>
              <a:gd name="connsiteY1" fmla="*/ 4383741 h 6696635"/>
              <a:gd name="connsiteX2" fmla="*/ 3039036 w 12084424"/>
              <a:gd name="connsiteY2" fmla="*/ 17929 h 6696635"/>
              <a:gd name="connsiteX3" fmla="*/ 12084424 w 12084424"/>
              <a:gd name="connsiteY3" fmla="*/ 0 h 6696635"/>
              <a:gd name="connsiteX4" fmla="*/ 12075459 w 12084424"/>
              <a:gd name="connsiteY4" fmla="*/ 6696635 h 6696635"/>
              <a:gd name="connsiteX5" fmla="*/ 0 w 12084424"/>
              <a:gd name="connsiteY5" fmla="*/ 6696635 h 6696635"/>
              <a:gd name="connsiteX6" fmla="*/ 35859 w 12084424"/>
              <a:gd name="connsiteY6" fmla="*/ 4365811 h 669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84424" h="6696635">
                <a:moveTo>
                  <a:pt x="35859" y="4365811"/>
                </a:moveTo>
                <a:lnTo>
                  <a:pt x="3030071" y="4383741"/>
                </a:lnTo>
                <a:cubicBezTo>
                  <a:pt x="3033059" y="2928470"/>
                  <a:pt x="3036048" y="1473200"/>
                  <a:pt x="3039036" y="17929"/>
                </a:cubicBezTo>
                <a:lnTo>
                  <a:pt x="12084424" y="0"/>
                </a:lnTo>
                <a:cubicBezTo>
                  <a:pt x="12081436" y="2232212"/>
                  <a:pt x="12078447" y="4464423"/>
                  <a:pt x="12075459" y="6696635"/>
                </a:cubicBezTo>
                <a:lnTo>
                  <a:pt x="0" y="6696635"/>
                </a:lnTo>
                <a:lnTo>
                  <a:pt x="35859" y="4365811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952926" y="2992318"/>
            <a:ext cx="1304365" cy="3000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  <a:r>
              <a:rPr lang="en-US" sz="1350" dirty="0"/>
              <a:t>enovo_map.pl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01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3" y="925354"/>
            <a:ext cx="7886700" cy="557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7" y="1483043"/>
            <a:ext cx="7903292" cy="4654162"/>
          </a:xfrm>
        </p:spPr>
      </p:pic>
    </p:spTree>
    <p:extLst>
      <p:ext uri="{BB962C8B-B14F-4D97-AF65-F5344CB8AC3E}">
        <p14:creationId xmlns:p14="http://schemas.microsoft.com/office/powerpoint/2010/main" val="1588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6" y="1365563"/>
            <a:ext cx="7909916" cy="465416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8583" y="925354"/>
            <a:ext cx="7886700" cy="5576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Visualization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4896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809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Analyzing RADSeq Data</vt:lpstr>
      <vt:lpstr>Question: </vt:lpstr>
      <vt:lpstr>Question: </vt:lpstr>
      <vt:lpstr>Question: </vt:lpstr>
      <vt:lpstr>RADSeq Workflow using Stacks v 2.2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Next Steps RADSeq</vt:lpstr>
      <vt:lpstr>Bonus Question: </vt:lpstr>
      <vt:lpstr>Bonus Question: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Jenny Gardner</cp:lastModifiedBy>
  <cp:revision>35</cp:revision>
  <dcterms:created xsi:type="dcterms:W3CDTF">2018-12-04T19:45:07Z</dcterms:created>
  <dcterms:modified xsi:type="dcterms:W3CDTF">2018-12-06T18:00:44Z</dcterms:modified>
</cp:coreProperties>
</file>