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8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0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5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0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5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0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4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3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3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1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3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B3700-A3E7-4476-AE06-06B1BB18BE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EC7E0-0DE1-4762-8BB1-07FC1A43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6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atchenlab.life.illinois.edu/stacks/param_tut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630" y="1567249"/>
            <a:ext cx="3478366" cy="248546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06611" y="16349"/>
            <a:ext cx="2490117" cy="1013282"/>
            <a:chOff x="388882" y="705666"/>
            <a:chExt cx="3277480" cy="1135117"/>
          </a:xfrm>
        </p:grpSpPr>
        <p:sp>
          <p:nvSpPr>
            <p:cNvPr id="4" name="Flowchart: Alternate Process 3"/>
            <p:cNvSpPr/>
            <p:nvPr/>
          </p:nvSpPr>
          <p:spPr>
            <a:xfrm>
              <a:off x="540409" y="705666"/>
              <a:ext cx="2974427" cy="1135117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8882" y="914400"/>
              <a:ext cx="3277480" cy="39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Raw data (</a:t>
              </a:r>
              <a:r>
                <a:rPr lang="en-US" sz="1400" dirty="0" smtClean="0"/>
                <a:t>37 </a:t>
              </a:r>
              <a:r>
                <a:rPr lang="en-US" sz="1400" dirty="0" err="1" smtClean="0"/>
                <a:t>gb</a:t>
              </a:r>
              <a:r>
                <a:rPr lang="en-US" sz="1400" dirty="0" smtClean="0"/>
                <a:t> fq.gz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7558" y="1250731"/>
              <a:ext cx="2480441" cy="39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Barcode file (</a:t>
              </a:r>
              <a:r>
                <a:rPr lang="en-US" sz="1400" dirty="0" smtClean="0"/>
                <a:t>.txt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99580" y="3885006"/>
            <a:ext cx="2339069" cy="536638"/>
            <a:chOff x="996681" y="790623"/>
            <a:chExt cx="3022950" cy="2453089"/>
          </a:xfrm>
        </p:grpSpPr>
        <p:sp>
          <p:nvSpPr>
            <p:cNvPr id="36" name="Flowchart: Alternate Process 35"/>
            <p:cNvSpPr/>
            <p:nvPr/>
          </p:nvSpPr>
          <p:spPr>
            <a:xfrm>
              <a:off x="1045204" y="790623"/>
              <a:ext cx="2974427" cy="2453089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96681" y="1221382"/>
              <a:ext cx="2974427" cy="1700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Directory with 44 fq.gz files.</a:t>
              </a:r>
            </a:p>
            <a:p>
              <a:pPr algn="ctr"/>
              <a:r>
                <a:rPr lang="en-US" sz="1200" dirty="0" smtClean="0"/>
                <a:t> 1e5&lt;n-reads&lt;2e6</a:t>
              </a:r>
              <a:endParaRPr lang="en-US" sz="1200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31769" y="1141204"/>
            <a:ext cx="2089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Demultiplex</a:t>
            </a:r>
            <a:r>
              <a:rPr lang="en-US" sz="1600" dirty="0" smtClean="0"/>
              <a:t> samples with `</a:t>
            </a:r>
            <a:r>
              <a:rPr lang="en-US" sz="1600" dirty="0" err="1" smtClean="0"/>
              <a:t>process_radtags</a:t>
            </a:r>
            <a:r>
              <a:rPr lang="en-US" sz="1600" dirty="0" smtClean="0"/>
              <a:t>`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700778" y="2756110"/>
            <a:ext cx="2105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Filter and cap samples by read number with my script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568985" y="1069609"/>
            <a:ext cx="7421" cy="9620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46302" y="2695862"/>
            <a:ext cx="0" cy="11049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3102244" y="346841"/>
            <a:ext cx="891687" cy="6148087"/>
            <a:chOff x="3607034" y="729501"/>
            <a:chExt cx="1437521" cy="5815643"/>
          </a:xfrm>
        </p:grpSpPr>
        <p:grpSp>
          <p:nvGrpSpPr>
            <p:cNvPr id="72" name="Group 71"/>
            <p:cNvGrpSpPr/>
            <p:nvPr/>
          </p:nvGrpSpPr>
          <p:grpSpPr>
            <a:xfrm>
              <a:off x="3607034" y="729501"/>
              <a:ext cx="412622" cy="5815643"/>
              <a:chOff x="3607034" y="729501"/>
              <a:chExt cx="412622" cy="58156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3607034" y="6512121"/>
                <a:ext cx="41262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4013850" y="729501"/>
                <a:ext cx="0" cy="581564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Arrow Connector 72"/>
            <p:cNvCxnSpPr/>
            <p:nvPr/>
          </p:nvCxnSpPr>
          <p:spPr>
            <a:xfrm flipV="1">
              <a:off x="3996776" y="756739"/>
              <a:ext cx="1047779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9" name="Straight Arrow Connector 78"/>
          <p:cNvCxnSpPr/>
          <p:nvPr/>
        </p:nvCxnSpPr>
        <p:spPr>
          <a:xfrm>
            <a:off x="4249366" y="965382"/>
            <a:ext cx="0" cy="5806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376164" y="930708"/>
            <a:ext cx="3198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`</a:t>
            </a:r>
            <a:r>
              <a:rPr lang="en-US" sz="1600" dirty="0" err="1" smtClean="0"/>
              <a:t>cstacks</a:t>
            </a:r>
            <a:r>
              <a:rPr lang="en-US" sz="1600" dirty="0" smtClean="0"/>
              <a:t>` on all samples to build catalog of loci (de novo genome)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4080361" y="3925434"/>
            <a:ext cx="2869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Figure  </a:t>
            </a:r>
            <a:r>
              <a:rPr lang="en-US" sz="800" dirty="0" smtClean="0">
                <a:hlinkClick r:id="rId3"/>
              </a:rPr>
              <a:t>http://catchenlab.life.illinois.edu/stacks/param_tut.php</a:t>
            </a:r>
            <a:endParaRPr lang="en-US" sz="800" dirty="0"/>
          </a:p>
        </p:txBody>
      </p:sp>
      <p:grpSp>
        <p:nvGrpSpPr>
          <p:cNvPr id="89" name="Group 88"/>
          <p:cNvGrpSpPr/>
          <p:nvPr/>
        </p:nvGrpSpPr>
        <p:grpSpPr>
          <a:xfrm>
            <a:off x="4118314" y="4174495"/>
            <a:ext cx="3099057" cy="460712"/>
            <a:chOff x="959803" y="737894"/>
            <a:chExt cx="3011305" cy="6549410"/>
          </a:xfrm>
        </p:grpSpPr>
        <p:sp>
          <p:nvSpPr>
            <p:cNvPr id="90" name="Flowchart: Alternate Process 89"/>
            <p:cNvSpPr/>
            <p:nvPr/>
          </p:nvSpPr>
          <p:spPr>
            <a:xfrm>
              <a:off x="959803" y="737894"/>
              <a:ext cx="2974427" cy="654941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96681" y="1221381"/>
              <a:ext cx="2974427" cy="2652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Directory with </a:t>
              </a:r>
              <a:r>
                <a:rPr lang="en-US" sz="1200" dirty="0" err="1" smtClean="0"/>
                <a:t>ustacks</a:t>
              </a:r>
              <a:r>
                <a:rPr lang="en-US" sz="1200" dirty="0" smtClean="0"/>
                <a:t> and </a:t>
              </a:r>
              <a:r>
                <a:rPr lang="en-US" sz="1200" dirty="0" err="1" smtClean="0"/>
                <a:t>cstacks</a:t>
              </a:r>
              <a:r>
                <a:rPr lang="en-US" sz="1200" dirty="0" smtClean="0"/>
                <a:t> output data (same format as </a:t>
              </a:r>
              <a:r>
                <a:rPr lang="en-US" sz="1200" dirty="0" err="1" smtClean="0"/>
                <a:t>ustack</a:t>
              </a:r>
              <a:r>
                <a:rPr lang="en-US" sz="1200" dirty="0" smtClean="0"/>
                <a:t> but name is Catalog)</a:t>
              </a:r>
              <a:endParaRPr lang="en-US" sz="12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4417142" y="4727600"/>
            <a:ext cx="2995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`</a:t>
            </a:r>
            <a:r>
              <a:rPr lang="en-US" sz="1600" dirty="0" err="1" smtClean="0"/>
              <a:t>sstacks</a:t>
            </a:r>
            <a:r>
              <a:rPr lang="en-US" sz="1600" dirty="0" smtClean="0"/>
              <a:t>` on all samples to align against the catalog</a:t>
            </a:r>
            <a:endParaRPr lang="en-US" sz="1600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4057464" y="5643012"/>
            <a:ext cx="3065147" cy="825130"/>
            <a:chOff x="967990" y="411556"/>
            <a:chExt cx="2984759" cy="6614543"/>
          </a:xfrm>
        </p:grpSpPr>
        <p:sp>
          <p:nvSpPr>
            <p:cNvPr id="104" name="Flowchart: Alternate Process 103"/>
            <p:cNvSpPr/>
            <p:nvPr/>
          </p:nvSpPr>
          <p:spPr>
            <a:xfrm>
              <a:off x="967990" y="411556"/>
              <a:ext cx="2974427" cy="654941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978322" y="1844874"/>
              <a:ext cx="2974427" cy="5181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Adds </a:t>
              </a:r>
              <a:r>
                <a:rPr lang="en-US" sz="1200" dirty="0" err="1" smtClean="0"/>
                <a:t>sstacks</a:t>
              </a:r>
              <a:r>
                <a:rPr lang="en-US" sz="1200" dirty="0" smtClean="0"/>
                <a:t> output data to same directory as </a:t>
              </a:r>
              <a:r>
                <a:rPr lang="en-US" sz="1200" dirty="0" err="1" smtClean="0"/>
                <a:t>ustacks</a:t>
              </a:r>
              <a:r>
                <a:rPr lang="en-US" sz="1200" dirty="0" smtClean="0"/>
                <a:t> and </a:t>
              </a:r>
              <a:r>
                <a:rPr lang="en-US" sz="1200" dirty="0" err="1" smtClean="0"/>
                <a:t>ccstacks</a:t>
              </a:r>
              <a:r>
                <a:rPr lang="en-US" sz="1200" dirty="0" smtClean="0"/>
                <a:t> data (name.matches.tsv.gz)</a:t>
              </a:r>
              <a:endParaRPr lang="en-US" sz="1200" dirty="0"/>
            </a:p>
          </p:txBody>
        </p:sp>
      </p:grpSp>
      <p:cxnSp>
        <p:nvCxnSpPr>
          <p:cNvPr id="107" name="Straight Arrow Connector 106"/>
          <p:cNvCxnSpPr/>
          <p:nvPr/>
        </p:nvCxnSpPr>
        <p:spPr>
          <a:xfrm flipH="1">
            <a:off x="4249366" y="4744196"/>
            <a:ext cx="14611" cy="83053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8245842" y="104929"/>
            <a:ext cx="2436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`tsv2bam` to transpose data to a </a:t>
            </a:r>
            <a:r>
              <a:rPr lang="en-US" sz="1600" smtClean="0"/>
              <a:t>bam alignment by  </a:t>
            </a:r>
            <a:endParaRPr lang="en-US" sz="1600" dirty="0"/>
          </a:p>
        </p:txBody>
      </p:sp>
      <p:sp>
        <p:nvSpPr>
          <p:cNvPr id="113" name="Flowchart: Alternate Process 112"/>
          <p:cNvSpPr/>
          <p:nvPr/>
        </p:nvSpPr>
        <p:spPr>
          <a:xfrm>
            <a:off x="370832" y="2055851"/>
            <a:ext cx="2313888" cy="54641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384488" y="2150012"/>
            <a:ext cx="2442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Directory with 48 fq.gz files, 1 per specimen</a:t>
            </a:r>
            <a:endParaRPr lang="en-US" sz="1200" dirty="0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1" y="4938212"/>
            <a:ext cx="2988194" cy="1687776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770587" y="4515877"/>
            <a:ext cx="2268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Run `</a:t>
            </a:r>
            <a:r>
              <a:rPr lang="en-US" sz="1600" dirty="0" err="1" smtClean="0"/>
              <a:t>ustacks</a:t>
            </a:r>
            <a:r>
              <a:rPr lang="en-US" sz="1600" dirty="0" smtClean="0"/>
              <a:t>` on each sample to find loci</a:t>
            </a:r>
            <a:endParaRPr lang="en-US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56208" y="6532227"/>
            <a:ext cx="2869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Figure  </a:t>
            </a:r>
            <a:r>
              <a:rPr lang="en-US" sz="800" dirty="0" smtClean="0">
                <a:hlinkClick r:id="rId3"/>
              </a:rPr>
              <a:t>http://catchenlab.life.illinois.edu/stacks/param_tut.php</a:t>
            </a:r>
            <a:endParaRPr lang="en-US" sz="800" dirty="0"/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568985" y="4498428"/>
            <a:ext cx="7421" cy="4915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4080361" y="75494"/>
            <a:ext cx="3099057" cy="841420"/>
            <a:chOff x="959803" y="737894"/>
            <a:chExt cx="3011305" cy="6549410"/>
          </a:xfrm>
        </p:grpSpPr>
        <p:sp>
          <p:nvSpPr>
            <p:cNvPr id="122" name="Flowchart: Alternate Process 121"/>
            <p:cNvSpPr/>
            <p:nvPr/>
          </p:nvSpPr>
          <p:spPr>
            <a:xfrm>
              <a:off x="959803" y="737894"/>
              <a:ext cx="2974427" cy="654941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996681" y="1221381"/>
              <a:ext cx="2974427" cy="4774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Directory with </a:t>
              </a:r>
              <a:r>
                <a:rPr lang="en-US" sz="1200" dirty="0" err="1" smtClean="0"/>
                <a:t>ustacks</a:t>
              </a:r>
              <a:r>
                <a:rPr lang="en-US" sz="1200" dirty="0" smtClean="0"/>
                <a:t> output (Name.tags.tsv.gz,</a:t>
              </a:r>
            </a:p>
            <a:p>
              <a:pPr algn="ctr"/>
              <a:r>
                <a:rPr lang="en-US" sz="1200" dirty="0" smtClean="0"/>
                <a:t>Name.snps.tsv.gz,</a:t>
              </a:r>
            </a:p>
            <a:p>
              <a:pPr algn="ctr"/>
              <a:r>
                <a:rPr lang="en-US" sz="1200" dirty="0" smtClean="0"/>
                <a:t>Name.alleles.tsv.gz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7354156" y="240900"/>
            <a:ext cx="891687" cy="5950380"/>
            <a:chOff x="3607034" y="729501"/>
            <a:chExt cx="1437521" cy="5815643"/>
          </a:xfrm>
        </p:grpSpPr>
        <p:grpSp>
          <p:nvGrpSpPr>
            <p:cNvPr id="127" name="Group 126"/>
            <p:cNvGrpSpPr/>
            <p:nvPr/>
          </p:nvGrpSpPr>
          <p:grpSpPr>
            <a:xfrm>
              <a:off x="3607034" y="729501"/>
              <a:ext cx="412622" cy="5815643"/>
              <a:chOff x="3607034" y="729501"/>
              <a:chExt cx="412622" cy="5815643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>
                <a:off x="3607034" y="6512121"/>
                <a:ext cx="41262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flipV="1">
                <a:off x="4013850" y="729501"/>
                <a:ext cx="0" cy="581564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Arrow Connector 127"/>
            <p:cNvCxnSpPr/>
            <p:nvPr/>
          </p:nvCxnSpPr>
          <p:spPr>
            <a:xfrm flipV="1">
              <a:off x="3996776" y="756739"/>
              <a:ext cx="1047779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993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146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FishLab3</dc:creator>
  <cp:lastModifiedBy>FishLab3</cp:lastModifiedBy>
  <cp:revision>12</cp:revision>
  <dcterms:created xsi:type="dcterms:W3CDTF">2018-12-04T19:45:07Z</dcterms:created>
  <dcterms:modified xsi:type="dcterms:W3CDTF">2018-12-04T22:47:35Z</dcterms:modified>
</cp:coreProperties>
</file>