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8" r:id="rId5"/>
    <p:sldId id="267" r:id="rId6"/>
    <p:sldId id="256" r:id="rId7"/>
    <p:sldId id="275" r:id="rId8"/>
    <p:sldId id="259" r:id="rId9"/>
    <p:sldId id="272" r:id="rId10"/>
    <p:sldId id="273" r:id="rId11"/>
    <p:sldId id="274" r:id="rId12"/>
    <p:sldId id="260" r:id="rId13"/>
    <p:sldId id="270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8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0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0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5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3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B3700-A3E7-4476-AE06-06B1BB18BE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6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tchenlab.life.illinois.edu/stacks/param_tut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atchenlab.life.illinois.edu/stacks/param_tut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Analyzing </a:t>
            </a:r>
            <a:r>
              <a:rPr lang="en-US" b="1" dirty="0" err="1"/>
              <a:t>RADSeq</a:t>
            </a:r>
            <a:r>
              <a:rPr lang="en-US" b="1" dirty="0"/>
              <a:t> Data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Jennifer Gardner</a:t>
            </a:r>
          </a:p>
          <a:p>
            <a:r>
              <a:rPr lang="en-US" dirty="0" smtClean="0"/>
              <a:t>FISH 546: Bioinformatics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"/>
          <a:stretch/>
        </p:blipFill>
        <p:spPr>
          <a:xfrm>
            <a:off x="765810" y="680057"/>
            <a:ext cx="9998990" cy="581420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18110" y="90805"/>
            <a:ext cx="10515600" cy="743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"/>
          <a:stretch/>
        </p:blipFill>
        <p:spPr>
          <a:xfrm>
            <a:off x="811529" y="653421"/>
            <a:ext cx="10020933" cy="584730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18110" y="90805"/>
            <a:ext cx="10515600" cy="743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</a:t>
            </a:r>
            <a:r>
              <a:rPr lang="en-US" dirty="0" err="1" smtClean="0"/>
              <a:t>RADSeq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output from denovo_map.pl</a:t>
            </a:r>
          </a:p>
          <a:p>
            <a:r>
              <a:rPr lang="en-US" dirty="0" smtClean="0"/>
              <a:t>Determine why it was failing outside </a:t>
            </a:r>
            <a:r>
              <a:rPr lang="en-US" smtClean="0"/>
              <a:t>the pipeline</a:t>
            </a:r>
            <a:endParaRPr lang="en-US" dirty="0" smtClean="0"/>
          </a:p>
          <a:p>
            <a:r>
              <a:rPr lang="en-US" dirty="0" smtClean="0"/>
              <a:t>Take the data and make a tree</a:t>
            </a:r>
          </a:p>
          <a:p>
            <a:r>
              <a:rPr lang="en-US" dirty="0" smtClean="0"/>
              <a:t>Compare that tree to one generated in the paper I’m following</a:t>
            </a:r>
          </a:p>
          <a:p>
            <a:r>
              <a:rPr lang="en-US" dirty="0" smtClean="0"/>
              <a:t>Try it all again with </a:t>
            </a:r>
            <a:r>
              <a:rPr lang="en-US" dirty="0" err="1" smtClean="0"/>
              <a:t>Ipyrad</a:t>
            </a:r>
            <a:r>
              <a:rPr lang="en-US" dirty="0" smtClean="0"/>
              <a:t> and see if it gives similar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Question: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I </a:t>
            </a:r>
            <a:r>
              <a:rPr lang="en-US" dirty="0"/>
              <a:t>use the command line to automate downloading and renaming CT scanning files to save time and remove user error?</a:t>
            </a:r>
          </a:p>
        </p:txBody>
      </p:sp>
    </p:spTree>
    <p:extLst>
      <p:ext uri="{BB962C8B-B14F-4D97-AF65-F5344CB8AC3E}">
        <p14:creationId xmlns:p14="http://schemas.microsoft.com/office/powerpoint/2010/main" val="15489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Question: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I </a:t>
            </a:r>
            <a:r>
              <a:rPr lang="en-US" dirty="0"/>
              <a:t>use the command line to automate downloading and renaming CT scanning files to save time and remove user error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Spoiler Alert! YES!!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6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652308" y="489261"/>
            <a:ext cx="2259868" cy="1013282"/>
            <a:chOff x="540409" y="705666"/>
            <a:chExt cx="2974427" cy="1135117"/>
          </a:xfrm>
        </p:grpSpPr>
        <p:sp>
          <p:nvSpPr>
            <p:cNvPr id="4" name="Flowchart: Alternate Process 3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5884" y="910461"/>
              <a:ext cx="2480441" cy="724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Curl each Zip file from VNHM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292381" y="1629936"/>
            <a:ext cx="65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Unzip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4292381" y="3248167"/>
            <a:ext cx="2105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Scrub information from Info.txt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187328" y="3174005"/>
            <a:ext cx="0" cy="7672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4" idx="1"/>
          </p:cNvCxnSpPr>
          <p:nvPr/>
        </p:nvCxnSpPr>
        <p:spPr>
          <a:xfrm>
            <a:off x="2135029" y="989939"/>
            <a:ext cx="1517279" cy="59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8810857" y="3169886"/>
            <a:ext cx="3061104" cy="872920"/>
            <a:chOff x="959803" y="737894"/>
            <a:chExt cx="2974427" cy="12409294"/>
          </a:xfrm>
        </p:grpSpPr>
        <p:sp>
          <p:nvSpPr>
            <p:cNvPr id="90" name="Flowchart: Alternate Process 89"/>
            <p:cNvSpPr/>
            <p:nvPr/>
          </p:nvSpPr>
          <p:spPr>
            <a:xfrm>
              <a:off x="959803" y="737894"/>
              <a:ext cx="2974427" cy="12409294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64345" y="1254640"/>
              <a:ext cx="2865616" cy="11813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Outputs Excel Workbook with specimen data from </a:t>
              </a:r>
              <a:r>
                <a:rPr lang="en-US" sz="1600" dirty="0" err="1" smtClean="0"/>
                <a:t>iDigBio</a:t>
              </a:r>
              <a:r>
                <a:rPr lang="en-US" sz="1600" dirty="0" smtClean="0"/>
                <a:t> and scanner settings from .log files</a:t>
              </a:r>
              <a:endParaRPr lang="en-US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78297" y="2219030"/>
            <a:ext cx="2387899" cy="869706"/>
            <a:chOff x="356932" y="1774264"/>
            <a:chExt cx="2387899" cy="869706"/>
          </a:xfrm>
        </p:grpSpPr>
        <p:sp>
          <p:nvSpPr>
            <p:cNvPr id="113" name="Flowchart: Alternate Process 112"/>
            <p:cNvSpPr/>
            <p:nvPr/>
          </p:nvSpPr>
          <p:spPr>
            <a:xfrm>
              <a:off x="430943" y="1774264"/>
              <a:ext cx="2313888" cy="869706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56932" y="1793619"/>
              <a:ext cx="2273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Info.txt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Scanner.log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Stack.zip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4" name="Straight Arrow Connector 133"/>
          <p:cNvCxnSpPr/>
          <p:nvPr/>
        </p:nvCxnSpPr>
        <p:spPr>
          <a:xfrm>
            <a:off x="9319854" y="1957092"/>
            <a:ext cx="7026" cy="11061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4126937" y="1539318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191110" y="489261"/>
            <a:ext cx="1883570" cy="1146441"/>
            <a:chOff x="957657" y="411556"/>
            <a:chExt cx="2984760" cy="6549410"/>
          </a:xfrm>
          <a:solidFill>
            <a:schemeClr val="accent6">
              <a:lumMod val="75000"/>
            </a:schemeClr>
          </a:solidFill>
        </p:grpSpPr>
        <p:sp>
          <p:nvSpPr>
            <p:cNvPr id="142" name="Flowchart: Alternate Process 141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57657" y="1342368"/>
              <a:ext cx="2974427" cy="46877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Text file with VNHM numbers to be downloaded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687048" y="364169"/>
            <a:ext cx="3054537" cy="1499298"/>
            <a:chOff x="8504168" y="4581462"/>
            <a:chExt cx="3054537" cy="1499298"/>
          </a:xfrm>
        </p:grpSpPr>
        <p:sp>
          <p:nvSpPr>
            <p:cNvPr id="64" name="Flowchart: Alternate Process 63"/>
            <p:cNvSpPr/>
            <p:nvPr/>
          </p:nvSpPr>
          <p:spPr>
            <a:xfrm>
              <a:off x="8504168" y="4581462"/>
              <a:ext cx="3054537" cy="1499298"/>
            </a:xfrm>
            <a:prstGeom prst="flowChartAlternateProcess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627977" y="4865039"/>
              <a:ext cx="27041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Directory with all renamed .log files and corresponding renamed .zip image stacks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652308" y="5805839"/>
            <a:ext cx="2480473" cy="875751"/>
            <a:chOff x="363489" y="1774264"/>
            <a:chExt cx="2480473" cy="875751"/>
          </a:xfrm>
        </p:grpSpPr>
        <p:sp>
          <p:nvSpPr>
            <p:cNvPr id="74" name="Flowchart: Alternate Process 73"/>
            <p:cNvSpPr/>
            <p:nvPr/>
          </p:nvSpPr>
          <p:spPr>
            <a:xfrm>
              <a:off x="430943" y="1774264"/>
              <a:ext cx="2313888" cy="869706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3489" y="1819018"/>
              <a:ext cx="24804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Move renamed .log and .zip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Uwfc-A-xxxxxx.log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Uwfc-A-xxxxxx.zip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678621" y="4017881"/>
            <a:ext cx="2313888" cy="869706"/>
            <a:chOff x="430943" y="1774264"/>
            <a:chExt cx="2313888" cy="869706"/>
          </a:xfrm>
        </p:grpSpPr>
        <p:sp>
          <p:nvSpPr>
            <p:cNvPr id="77" name="Flowchart: Alternate Process 76"/>
            <p:cNvSpPr/>
            <p:nvPr/>
          </p:nvSpPr>
          <p:spPr>
            <a:xfrm>
              <a:off x="430943" y="1774264"/>
              <a:ext cx="2313888" cy="869706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8693" y="1950182"/>
              <a:ext cx="22737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Set Naming Variables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920400" y="4931214"/>
            <a:ext cx="2881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Rename .log file, all images files in the .zip file, unzipped and zipped directories with images.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789310" y="5052721"/>
            <a:ext cx="0" cy="7672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559464" y="2028570"/>
            <a:ext cx="210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Batch Uploading script with this directory as input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7193312" y="1057943"/>
            <a:ext cx="1449016" cy="53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614991" y="4116499"/>
            <a:ext cx="2105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Put zips on Duke server using </a:t>
            </a:r>
            <a:r>
              <a:rPr lang="en-US" sz="1600" dirty="0" err="1" smtClean="0"/>
              <a:t>Filezilla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Upload Excel sheet via </a:t>
            </a:r>
            <a:r>
              <a:rPr lang="en-US" sz="1600" dirty="0" err="1" smtClean="0"/>
              <a:t>Morphosource</a:t>
            </a:r>
            <a:r>
              <a:rPr lang="en-US" sz="1600" dirty="0" smtClean="0"/>
              <a:t> Batch Import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9324335" y="4114654"/>
            <a:ext cx="7026" cy="13384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8759540" y="5563755"/>
            <a:ext cx="3061104" cy="872920"/>
            <a:chOff x="959803" y="737894"/>
            <a:chExt cx="2974427" cy="12409294"/>
          </a:xfrm>
        </p:grpSpPr>
        <p:sp>
          <p:nvSpPr>
            <p:cNvPr id="97" name="Flowchart: Alternate Process 96"/>
            <p:cNvSpPr/>
            <p:nvPr/>
          </p:nvSpPr>
          <p:spPr>
            <a:xfrm>
              <a:off x="959803" y="737894"/>
              <a:ext cx="2974427" cy="12409294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64345" y="1254640"/>
              <a:ext cx="2865616" cy="831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All specimens uploaded to </a:t>
              </a:r>
              <a:r>
                <a:rPr lang="en-US" sz="1600" dirty="0" err="1" smtClean="0"/>
                <a:t>Morphosource</a:t>
              </a:r>
              <a:r>
                <a:rPr lang="en-US" sz="1600" dirty="0" smtClean="0"/>
                <a:t>!!</a:t>
              </a:r>
              <a:endParaRPr lang="en-US" sz="1400" dirty="0"/>
            </a:p>
          </p:txBody>
        </p:sp>
      </p:grpSp>
      <p:sp>
        <p:nvSpPr>
          <p:cNvPr id="24" name="Curved Left Arrow 23"/>
          <p:cNvSpPr/>
          <p:nvPr/>
        </p:nvSpPr>
        <p:spPr>
          <a:xfrm rot="10800000" flipH="1">
            <a:off x="6156743" y="636403"/>
            <a:ext cx="753522" cy="5906173"/>
          </a:xfrm>
          <a:prstGeom prst="curvedLeftArrow">
            <a:avLst>
              <a:gd name="adj1" fmla="val 15561"/>
              <a:gd name="adj2" fmla="val 74216"/>
              <a:gd name="adj3" fmla="val 31067"/>
            </a:avLst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987955" y="2586447"/>
            <a:ext cx="947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Repeat for every number in input text file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326130" y="103295"/>
            <a:ext cx="4591690" cy="6640830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the steps to go from raw </a:t>
            </a:r>
            <a:r>
              <a:rPr lang="en-US" dirty="0" err="1" smtClean="0"/>
              <a:t>RADSeq</a:t>
            </a:r>
            <a:r>
              <a:rPr lang="en-US" dirty="0" smtClean="0"/>
              <a:t> data to data that could be input into a tree?</a:t>
            </a:r>
          </a:p>
        </p:txBody>
      </p:sp>
    </p:spTree>
    <p:extLst>
      <p:ext uri="{BB962C8B-B14F-4D97-AF65-F5344CB8AC3E}">
        <p14:creationId xmlns:p14="http://schemas.microsoft.com/office/powerpoint/2010/main" val="366111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the steps to go from raw </a:t>
            </a:r>
            <a:r>
              <a:rPr lang="en-US" dirty="0" err="1" smtClean="0"/>
              <a:t>RADSeq</a:t>
            </a:r>
            <a:r>
              <a:rPr lang="en-US" dirty="0" smtClean="0"/>
              <a:t> data to data that could be input into a tree?</a:t>
            </a:r>
          </a:p>
          <a:p>
            <a:pPr lvl="1"/>
            <a:r>
              <a:rPr lang="en-US" dirty="0" smtClean="0"/>
              <a:t>Can I perform those steps following along from the methods section of a paper?</a:t>
            </a:r>
          </a:p>
        </p:txBody>
      </p:sp>
    </p:spTree>
    <p:extLst>
      <p:ext uri="{BB962C8B-B14F-4D97-AF65-F5344CB8AC3E}">
        <p14:creationId xmlns:p14="http://schemas.microsoft.com/office/powerpoint/2010/main" val="319315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the steps to go from raw </a:t>
            </a:r>
            <a:r>
              <a:rPr lang="en-US" dirty="0" err="1" smtClean="0"/>
              <a:t>RADSeq</a:t>
            </a:r>
            <a:r>
              <a:rPr lang="en-US" dirty="0" smtClean="0"/>
              <a:t> data to data that could be input into a tree?</a:t>
            </a:r>
          </a:p>
          <a:p>
            <a:pPr lvl="1"/>
            <a:r>
              <a:rPr lang="en-US" dirty="0" smtClean="0"/>
              <a:t>Can I perform those steps following along from the methods section of a paper? </a:t>
            </a:r>
          </a:p>
          <a:p>
            <a:pPr marL="914400" lvl="2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Spoiler alert: NO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0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538" y="4517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RADSeq</a:t>
            </a:r>
            <a:r>
              <a:rPr lang="en-US" dirty="0" smtClean="0"/>
              <a:t> Workflow using Stacks v 2.2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12827" y="5875279"/>
            <a:ext cx="580697" cy="5885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66338" y="5875279"/>
            <a:ext cx="580697" cy="58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22476" y="5875280"/>
            <a:ext cx="580697" cy="58857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878614" y="5875281"/>
            <a:ext cx="580697" cy="58857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029497" y="5875282"/>
            <a:ext cx="580697" cy="58857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695794" y="6495385"/>
            <a:ext cx="2328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Impossible without help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39165" y="6519446"/>
            <a:ext cx="1224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Challenging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56986" y="6463858"/>
            <a:ext cx="860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Simple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412410" y="6654147"/>
            <a:ext cx="836974" cy="2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840265" y="6658609"/>
            <a:ext cx="836974" cy="2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97216" y="3644495"/>
            <a:ext cx="528388" cy="12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002922" y="1660813"/>
            <a:ext cx="1109220" cy="1020389"/>
            <a:chOff x="4625390" y="1114097"/>
            <a:chExt cx="1109220" cy="1020389"/>
          </a:xfrm>
        </p:grpSpPr>
        <p:sp>
          <p:nvSpPr>
            <p:cNvPr id="47" name="TextBox 46"/>
            <p:cNvSpPr txBox="1"/>
            <p:nvPr/>
          </p:nvSpPr>
          <p:spPr>
            <a:xfrm>
              <a:off x="4625390" y="1340647"/>
              <a:ext cx="1109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Windows Ubuntu</a:t>
              </a:r>
              <a:endParaRPr lang="en-US" b="1" dirty="0"/>
            </a:p>
          </p:txBody>
        </p:sp>
        <p:sp>
          <p:nvSpPr>
            <p:cNvPr id="48" name="&quot;No&quot; Symbol 47"/>
            <p:cNvSpPr/>
            <p:nvPr/>
          </p:nvSpPr>
          <p:spPr>
            <a:xfrm>
              <a:off x="4690146" y="1114097"/>
              <a:ext cx="928790" cy="1020389"/>
            </a:xfrm>
            <a:prstGeom prst="noSmoking">
              <a:avLst>
                <a:gd name="adj" fmla="val 7649"/>
              </a:avLst>
            </a:prstGeom>
            <a:solidFill>
              <a:srgbClr val="C00000">
                <a:alpha val="6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725604" y="3134300"/>
            <a:ext cx="1109220" cy="1020389"/>
            <a:chOff x="5290334" y="1269927"/>
            <a:chExt cx="1109220" cy="1020389"/>
          </a:xfrm>
        </p:grpSpPr>
        <p:sp>
          <p:nvSpPr>
            <p:cNvPr id="53" name="Oval 52"/>
            <p:cNvSpPr/>
            <p:nvPr/>
          </p:nvSpPr>
          <p:spPr>
            <a:xfrm>
              <a:off x="5350769" y="1269927"/>
              <a:ext cx="928790" cy="1020389"/>
            </a:xfrm>
            <a:prstGeom prst="ellipse">
              <a:avLst/>
            </a:prstGeom>
            <a:solidFill>
              <a:schemeClr val="accent6">
                <a:alpha val="6902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90334" y="1450462"/>
              <a:ext cx="1109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Virtual</a:t>
              </a:r>
            </a:p>
            <a:p>
              <a:pPr algn="ctr"/>
              <a:r>
                <a:rPr lang="en-US" b="1" dirty="0" smtClean="0"/>
                <a:t>Machine</a:t>
              </a:r>
              <a:endParaRPr lang="en-US" b="1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794429" y="3188770"/>
            <a:ext cx="1052590" cy="1013282"/>
            <a:chOff x="540409" y="705666"/>
            <a:chExt cx="3002248" cy="1135117"/>
          </a:xfrm>
        </p:grpSpPr>
        <p:sp>
          <p:nvSpPr>
            <p:cNvPr id="56" name="Flowchart: Alternate Process 55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  <a:gradFill flip="none" rotWithShape="1">
              <a:gsLst>
                <a:gs pos="40000">
                  <a:srgbClr val="C00000"/>
                </a:gs>
                <a:gs pos="77000">
                  <a:schemeClr val="accent2"/>
                </a:gs>
                <a:gs pos="100000">
                  <a:srgbClr val="FFC000"/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8230" y="775392"/>
              <a:ext cx="2974427" cy="1034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 Stacks Pipeline</a:t>
              </a:r>
              <a:endParaRPr lang="en-US" dirty="0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6881203" y="3611923"/>
            <a:ext cx="802914" cy="25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899392" y="3168336"/>
            <a:ext cx="1060309" cy="1013282"/>
            <a:chOff x="490571" y="705666"/>
            <a:chExt cx="3024265" cy="1135117"/>
          </a:xfrm>
        </p:grpSpPr>
        <p:sp>
          <p:nvSpPr>
            <p:cNvPr id="68" name="Flowchart: Alternate Process 67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0571" y="776267"/>
              <a:ext cx="2974427" cy="1034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Use Data to make Tree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>
            <a:off x="8996058" y="3656907"/>
            <a:ext cx="802914" cy="252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880796" y="3996584"/>
            <a:ext cx="110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Next Steps</a:t>
            </a:r>
            <a:endParaRPr lang="en-US" b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4132772" y="3126237"/>
            <a:ext cx="1042836" cy="1013282"/>
            <a:chOff x="540409" y="705666"/>
            <a:chExt cx="2974427" cy="1135117"/>
          </a:xfrm>
        </p:grpSpPr>
        <p:sp>
          <p:nvSpPr>
            <p:cNvPr id="73" name="Flowchart: Alternate Process 72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1085" y="911202"/>
              <a:ext cx="2193073" cy="724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Install Stacks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3145370" y="3522519"/>
            <a:ext cx="802914" cy="25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655253" y="3126237"/>
            <a:ext cx="2490117" cy="1013282"/>
            <a:chOff x="388882" y="705666"/>
            <a:chExt cx="3277480" cy="1135117"/>
          </a:xfrm>
        </p:grpSpPr>
        <p:sp>
          <p:nvSpPr>
            <p:cNvPr id="77" name="Flowchart: Alternate Process 76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8882" y="914400"/>
              <a:ext cx="3277480" cy="724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Download raw data from Google Drive</a:t>
              </a:r>
              <a:endParaRPr lang="en-US" dirty="0"/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 flipH="1" flipV="1">
            <a:off x="4132772" y="2519985"/>
            <a:ext cx="372243" cy="5394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5026433" y="2610020"/>
            <a:ext cx="341566" cy="4296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452403" y="1675983"/>
            <a:ext cx="991761" cy="911169"/>
            <a:chOff x="-2746396" y="-1036074"/>
            <a:chExt cx="3148879" cy="1135117"/>
          </a:xfrm>
        </p:grpSpPr>
        <p:sp>
          <p:nvSpPr>
            <p:cNvPr id="82" name="&quot;No&quot; Symbol 81"/>
            <p:cNvSpPr/>
            <p:nvPr/>
          </p:nvSpPr>
          <p:spPr>
            <a:xfrm>
              <a:off x="-2746396" y="-1036074"/>
              <a:ext cx="2974427" cy="1135117"/>
            </a:xfrm>
            <a:prstGeom prst="noSmoking">
              <a:avLst>
                <a:gd name="adj" fmla="val 7649"/>
              </a:avLst>
            </a:prstGeom>
            <a:solidFill>
              <a:srgbClr val="C00000">
                <a:alpha val="6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-2746396" y="-677571"/>
              <a:ext cx="3148879" cy="460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Gitbash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4570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630" y="1567249"/>
            <a:ext cx="3478366" cy="248546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06611" y="16349"/>
            <a:ext cx="2490117" cy="1013282"/>
            <a:chOff x="388882" y="705666"/>
            <a:chExt cx="3277480" cy="1135117"/>
          </a:xfrm>
        </p:grpSpPr>
        <p:sp>
          <p:nvSpPr>
            <p:cNvPr id="4" name="Flowchart: Alternate Process 3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8882" y="914400"/>
              <a:ext cx="3277480" cy="4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Raw data (</a:t>
              </a:r>
              <a:r>
                <a:rPr lang="en-US" sz="1400" dirty="0" smtClean="0">
                  <a:solidFill>
                    <a:schemeClr val="bg1"/>
                  </a:solidFill>
                </a:rPr>
                <a:t>37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gb</a:t>
              </a:r>
              <a:r>
                <a:rPr lang="en-US" sz="1400" dirty="0" smtClean="0">
                  <a:solidFill>
                    <a:schemeClr val="bg1"/>
                  </a:solidFill>
                </a:rPr>
                <a:t> fq.gz</a:t>
              </a:r>
              <a:r>
                <a:rPr lang="en-US" dirty="0" smtClean="0">
                  <a:solidFill>
                    <a:schemeClr val="bg1"/>
                  </a:solidFill>
                </a:rPr>
                <a:t>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3403" y="1273225"/>
              <a:ext cx="2480441" cy="4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Barcode file (</a:t>
              </a:r>
              <a:r>
                <a:rPr lang="en-US" sz="1400" dirty="0" smtClean="0">
                  <a:solidFill>
                    <a:schemeClr val="bg1"/>
                  </a:solidFill>
                </a:rPr>
                <a:t>.txt</a:t>
              </a:r>
              <a:r>
                <a:rPr lang="en-US" dirty="0" smtClean="0">
                  <a:solidFill>
                    <a:schemeClr val="bg1"/>
                  </a:solidFill>
                </a:rPr>
                <a:t>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30996" y="3885006"/>
            <a:ext cx="2307652" cy="536638"/>
            <a:chOff x="1037283" y="790623"/>
            <a:chExt cx="2982348" cy="2453089"/>
          </a:xfrm>
        </p:grpSpPr>
        <p:sp>
          <p:nvSpPr>
            <p:cNvPr id="36" name="Flowchart: Alternate Process 35"/>
            <p:cNvSpPr/>
            <p:nvPr/>
          </p:nvSpPr>
          <p:spPr>
            <a:xfrm>
              <a:off x="1045204" y="790623"/>
              <a:ext cx="2974427" cy="2453089"/>
            </a:xfrm>
            <a:prstGeom prst="flowChartAlternate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37283" y="836756"/>
              <a:ext cx="2974427" cy="2391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Directory with 44 fq.gz files.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 1e5&lt;n-reads&lt;2e6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31769" y="1141204"/>
            <a:ext cx="2089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Demultiplex</a:t>
            </a:r>
            <a:r>
              <a:rPr lang="en-US" sz="1600" dirty="0" smtClean="0"/>
              <a:t> samples with `</a:t>
            </a:r>
            <a:r>
              <a:rPr lang="en-US" sz="1600" dirty="0" err="1" smtClean="0"/>
              <a:t>process_radtags</a:t>
            </a:r>
            <a:r>
              <a:rPr lang="en-US" sz="1600" dirty="0" smtClean="0"/>
              <a:t>`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00778" y="2756110"/>
            <a:ext cx="210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Filter and cap samples by read number with my script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568985" y="1069609"/>
            <a:ext cx="7421" cy="9620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46302" y="2695862"/>
            <a:ext cx="0" cy="11049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3102244" y="346841"/>
            <a:ext cx="891687" cy="6148087"/>
            <a:chOff x="3607034" y="729501"/>
            <a:chExt cx="1437521" cy="5815643"/>
          </a:xfrm>
        </p:grpSpPr>
        <p:grpSp>
          <p:nvGrpSpPr>
            <p:cNvPr id="72" name="Group 71"/>
            <p:cNvGrpSpPr/>
            <p:nvPr/>
          </p:nvGrpSpPr>
          <p:grpSpPr>
            <a:xfrm>
              <a:off x="3607034" y="729501"/>
              <a:ext cx="412622" cy="5815643"/>
              <a:chOff x="3607034" y="729501"/>
              <a:chExt cx="412622" cy="58156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3607034" y="6512121"/>
                <a:ext cx="41262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4013850" y="729501"/>
                <a:ext cx="0" cy="581564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3996776" y="756739"/>
              <a:ext cx="1047779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9" name="Straight Arrow Connector 78"/>
          <p:cNvCxnSpPr/>
          <p:nvPr/>
        </p:nvCxnSpPr>
        <p:spPr>
          <a:xfrm>
            <a:off x="4249366" y="965382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376164" y="930708"/>
            <a:ext cx="319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cstacks</a:t>
            </a:r>
            <a:r>
              <a:rPr lang="en-US" sz="1600" dirty="0" smtClean="0"/>
              <a:t>` on all samples to build catalog of loci (de novo genome)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4080361" y="3925434"/>
            <a:ext cx="2869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Figure  </a:t>
            </a:r>
            <a:r>
              <a:rPr lang="en-US" sz="800" dirty="0" smtClean="0">
                <a:hlinkClick r:id="rId3"/>
              </a:rPr>
              <a:t>http://catchenlab.life.illinois.edu/stacks/param_tut.php</a:t>
            </a:r>
            <a:endParaRPr lang="en-US" sz="8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4118314" y="4174495"/>
            <a:ext cx="3061104" cy="872920"/>
            <a:chOff x="959803" y="737894"/>
            <a:chExt cx="2974427" cy="12409294"/>
          </a:xfrm>
        </p:grpSpPr>
        <p:sp>
          <p:nvSpPr>
            <p:cNvPr id="90" name="Flowchart: Alternate Process 89"/>
            <p:cNvSpPr/>
            <p:nvPr/>
          </p:nvSpPr>
          <p:spPr>
            <a:xfrm>
              <a:off x="959803" y="737894"/>
              <a:ext cx="2974427" cy="12409294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64345" y="1254640"/>
              <a:ext cx="2865616" cy="1137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Directory with </a:t>
              </a:r>
              <a:r>
                <a:rPr lang="en-US" sz="1600" dirty="0" err="1" smtClean="0"/>
                <a:t>ustacks</a:t>
              </a:r>
              <a:r>
                <a:rPr lang="en-US" sz="1600" dirty="0" smtClean="0"/>
                <a:t> and </a:t>
              </a:r>
              <a:r>
                <a:rPr lang="en-US" sz="1600" dirty="0" err="1" smtClean="0"/>
                <a:t>cstacks</a:t>
              </a:r>
              <a:r>
                <a:rPr lang="en-US" sz="1600" dirty="0" smtClean="0"/>
                <a:t> output data </a:t>
              </a:r>
            </a:p>
            <a:p>
              <a:pPr algn="ctr"/>
              <a:r>
                <a:rPr lang="en-US" sz="1400" dirty="0" smtClean="0"/>
                <a:t>(</a:t>
              </a:r>
              <a:r>
                <a:rPr lang="en-US" sz="1400" dirty="0" err="1" smtClean="0"/>
                <a:t>ustack</a:t>
              </a:r>
              <a:r>
                <a:rPr lang="en-US" sz="1400" dirty="0" smtClean="0"/>
                <a:t> files and catalog files)</a:t>
              </a:r>
              <a:endParaRPr lang="en-US" sz="14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4451143" y="5135581"/>
            <a:ext cx="2995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sstacks</a:t>
            </a:r>
            <a:r>
              <a:rPr lang="en-US" sz="1600" dirty="0" smtClean="0"/>
              <a:t>` on all samples to align against the catalog</a:t>
            </a:r>
            <a:endParaRPr lang="en-US" sz="1600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4114291" y="5964922"/>
            <a:ext cx="3065127" cy="838303"/>
            <a:chOff x="967990" y="411556"/>
            <a:chExt cx="2984740" cy="6720143"/>
          </a:xfrm>
        </p:grpSpPr>
        <p:sp>
          <p:nvSpPr>
            <p:cNvPr id="104" name="Flowchart: Alternate Process 103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78303" y="470124"/>
              <a:ext cx="2974427" cy="6661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Directory with </a:t>
              </a:r>
              <a:r>
                <a:rPr lang="en-US" sz="1600" dirty="0" err="1" smtClean="0"/>
                <a:t>sstacks</a:t>
              </a:r>
              <a:r>
                <a:rPr lang="en-US" sz="1600" dirty="0"/>
                <a:t>,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ustacks</a:t>
              </a:r>
              <a:r>
                <a:rPr lang="en-US" sz="1600" dirty="0" smtClean="0"/>
                <a:t> and </a:t>
              </a:r>
              <a:r>
                <a:rPr lang="en-US" sz="1600" dirty="0" err="1" smtClean="0"/>
                <a:t>ccstacks</a:t>
              </a:r>
              <a:r>
                <a:rPr lang="en-US" sz="1600" dirty="0" smtClean="0"/>
                <a:t> data </a:t>
              </a:r>
            </a:p>
            <a:p>
              <a:pPr algn="ctr"/>
              <a:r>
                <a:rPr lang="en-US" sz="1600" dirty="0" smtClean="0"/>
                <a:t>(name.matches.tsv.gz)</a:t>
              </a:r>
              <a:endParaRPr lang="en-US" sz="1600" dirty="0"/>
            </a:p>
          </p:txBody>
        </p:sp>
      </p:grpSp>
      <p:cxnSp>
        <p:nvCxnSpPr>
          <p:cNvPr id="107" name="Straight Arrow Connector 106"/>
          <p:cNvCxnSpPr/>
          <p:nvPr/>
        </p:nvCxnSpPr>
        <p:spPr>
          <a:xfrm flipH="1">
            <a:off x="4246372" y="5114040"/>
            <a:ext cx="14611" cy="8305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501278" y="672994"/>
            <a:ext cx="3737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`tsv2bam` to transpose data to a bam alignment by loci instead of by specimen </a:t>
            </a:r>
            <a:endParaRPr lang="en-US" sz="1600" dirty="0"/>
          </a:p>
        </p:txBody>
      </p:sp>
      <p:sp>
        <p:nvSpPr>
          <p:cNvPr id="113" name="Flowchart: Alternate Process 112"/>
          <p:cNvSpPr/>
          <p:nvPr/>
        </p:nvSpPr>
        <p:spPr>
          <a:xfrm>
            <a:off x="430943" y="2097558"/>
            <a:ext cx="2313888" cy="546411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59019" y="2108403"/>
            <a:ext cx="2442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Directory with 48 fq.gz files, 1 per specimen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1" y="4938212"/>
            <a:ext cx="2988194" cy="1687776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770587" y="4515877"/>
            <a:ext cx="2268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ustacks</a:t>
            </a:r>
            <a:r>
              <a:rPr lang="en-US" sz="1600" dirty="0" smtClean="0"/>
              <a:t>` on each sample to find loci</a:t>
            </a:r>
            <a:endParaRPr 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56208" y="6532227"/>
            <a:ext cx="2869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Figure  </a:t>
            </a:r>
            <a:r>
              <a:rPr lang="en-US" sz="800" dirty="0" smtClean="0">
                <a:hlinkClick r:id="rId3"/>
              </a:rPr>
              <a:t>http://catchenlab.life.illinois.edu/stacks/param_tut.php</a:t>
            </a:r>
            <a:endParaRPr lang="en-US" sz="800" dirty="0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568985" y="4498428"/>
            <a:ext cx="7421" cy="4915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4080361" y="75494"/>
            <a:ext cx="3099057" cy="841420"/>
            <a:chOff x="959803" y="737894"/>
            <a:chExt cx="3011305" cy="6549410"/>
          </a:xfrm>
        </p:grpSpPr>
        <p:sp>
          <p:nvSpPr>
            <p:cNvPr id="122" name="Flowchart: Alternate Process 121"/>
            <p:cNvSpPr/>
            <p:nvPr/>
          </p:nvSpPr>
          <p:spPr>
            <a:xfrm>
              <a:off x="959803" y="737894"/>
              <a:ext cx="2974427" cy="6549410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96681" y="1221382"/>
              <a:ext cx="2974427" cy="5989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Directory with </a:t>
              </a:r>
              <a:r>
                <a:rPr lang="en-US" sz="1600" dirty="0" err="1" smtClean="0"/>
                <a:t>ustacks</a:t>
              </a:r>
              <a:r>
                <a:rPr lang="en-US" sz="1600" dirty="0" smtClean="0"/>
                <a:t> output </a:t>
              </a:r>
              <a:r>
                <a:rPr lang="en-US" sz="1400" dirty="0" smtClean="0"/>
                <a:t>(Name.tags.tsv.gz, Name.snps.tsv.gz,</a:t>
              </a:r>
            </a:p>
            <a:p>
              <a:pPr algn="ctr"/>
              <a:r>
                <a:rPr lang="en-US" sz="1400" dirty="0" smtClean="0"/>
                <a:t>Name.alleles.tsv.gz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354156" y="240900"/>
            <a:ext cx="891687" cy="5950380"/>
            <a:chOff x="3607034" y="729501"/>
            <a:chExt cx="1437521" cy="5815643"/>
          </a:xfrm>
        </p:grpSpPr>
        <p:grpSp>
          <p:nvGrpSpPr>
            <p:cNvPr id="127" name="Group 126"/>
            <p:cNvGrpSpPr/>
            <p:nvPr/>
          </p:nvGrpSpPr>
          <p:grpSpPr>
            <a:xfrm>
              <a:off x="3607034" y="729501"/>
              <a:ext cx="412622" cy="5815643"/>
              <a:chOff x="3607034" y="729501"/>
              <a:chExt cx="412622" cy="5815643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>
                <a:off x="3607034" y="6512121"/>
                <a:ext cx="41262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V="1">
                <a:off x="4013850" y="729501"/>
                <a:ext cx="0" cy="581564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3996776" y="756739"/>
              <a:ext cx="1047779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8256434" y="51781"/>
            <a:ext cx="3075724" cy="628469"/>
            <a:chOff x="947358" y="411556"/>
            <a:chExt cx="2995059" cy="6743605"/>
          </a:xfrm>
        </p:grpSpPr>
        <p:sp>
          <p:nvSpPr>
            <p:cNvPr id="132" name="Flowchart: Alternate Process 131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47358" y="880402"/>
              <a:ext cx="2974427" cy="6274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Directory with </a:t>
              </a:r>
              <a:r>
                <a:rPr lang="en-US" sz="1600" dirty="0" err="1" smtClean="0"/>
                <a:t>ustack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cstacks</a:t>
              </a:r>
              <a:r>
                <a:rPr lang="en-US" sz="1600" dirty="0" smtClean="0"/>
                <a:t>, and </a:t>
              </a:r>
              <a:r>
                <a:rPr lang="en-US" sz="1600" dirty="0" err="1" smtClean="0"/>
                <a:t>sstacks</a:t>
              </a:r>
              <a:r>
                <a:rPr lang="en-US" sz="1600" dirty="0" smtClean="0"/>
                <a:t> outputs</a:t>
              </a:r>
              <a:endParaRPr lang="en-US" sz="1600" dirty="0"/>
            </a:p>
          </p:txBody>
        </p:sp>
      </p:grpSp>
      <p:cxnSp>
        <p:nvCxnSpPr>
          <p:cNvPr id="134" name="Straight Arrow Connector 133"/>
          <p:cNvCxnSpPr/>
          <p:nvPr/>
        </p:nvCxnSpPr>
        <p:spPr>
          <a:xfrm>
            <a:off x="8395697" y="703823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8307771" y="1403141"/>
            <a:ext cx="3054537" cy="843748"/>
            <a:chOff x="967990" y="197174"/>
            <a:chExt cx="2974427" cy="6763792"/>
          </a:xfrm>
          <a:solidFill>
            <a:schemeClr val="accent6">
              <a:lumMod val="75000"/>
            </a:schemeClr>
          </a:solidFill>
        </p:grpSpPr>
        <p:sp>
          <p:nvSpPr>
            <p:cNvPr id="136" name="Flowchart: Alternate Process 135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67990" y="197174"/>
              <a:ext cx="2974427" cy="6661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Directory  with tsv2bam output and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ustacks</a:t>
              </a:r>
              <a:r>
                <a:rPr lang="en-US" sz="1600" dirty="0" smtClean="0">
                  <a:solidFill>
                    <a:schemeClr val="bg1"/>
                  </a:solidFill>
                </a:rPr>
                <a:t>,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cstacks</a:t>
              </a:r>
              <a:r>
                <a:rPr lang="en-US" sz="1600" dirty="0" smtClean="0">
                  <a:solidFill>
                    <a:schemeClr val="bg1"/>
                  </a:solidFill>
                </a:rPr>
                <a:t>, and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cstacks</a:t>
              </a:r>
              <a:r>
                <a:rPr lang="en-US" sz="1600" dirty="0" smtClean="0">
                  <a:solidFill>
                    <a:schemeClr val="bg1"/>
                  </a:solidFill>
                </a:rPr>
                <a:t> outputs (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name.matches.bam</a:t>
              </a:r>
              <a:r>
                <a:rPr lang="en-US" sz="1600" dirty="0" smtClean="0">
                  <a:solidFill>
                    <a:schemeClr val="bg1"/>
                  </a:solidFill>
                </a:rPr>
                <a:t>)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8501278" y="2305415"/>
            <a:ext cx="3737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gstacks</a:t>
            </a:r>
            <a:r>
              <a:rPr lang="en-US" sz="1600" dirty="0" smtClean="0"/>
              <a:t>` to </a:t>
            </a:r>
            <a:r>
              <a:rPr lang="en-US" sz="1600" dirty="0" smtClean="0"/>
              <a:t>genotype </a:t>
            </a:r>
            <a:endParaRPr lang="en-US" sz="1600" dirty="0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8395697" y="2336244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8318381" y="3015221"/>
            <a:ext cx="3065147" cy="817005"/>
            <a:chOff x="967990" y="411556"/>
            <a:chExt cx="2984759" cy="6549410"/>
          </a:xfrm>
          <a:solidFill>
            <a:schemeClr val="accent6">
              <a:lumMod val="75000"/>
            </a:schemeClr>
          </a:solidFill>
        </p:grpSpPr>
        <p:sp>
          <p:nvSpPr>
            <p:cNvPr id="142" name="Flowchart: Alternate Process 141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78322" y="1844874"/>
              <a:ext cx="2974427" cy="27139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Directory with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gstacks</a:t>
              </a:r>
              <a:r>
                <a:rPr lang="en-US" sz="1600" dirty="0" smtClean="0">
                  <a:solidFill>
                    <a:schemeClr val="bg1"/>
                  </a:solidFill>
                </a:rPr>
                <a:t> outputs?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8511888" y="3890752"/>
            <a:ext cx="3737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`populations` to get population summary statistics such as F</a:t>
            </a:r>
            <a:r>
              <a:rPr lang="en-US" sz="1600" baseline="-25000" dirty="0" smtClean="0"/>
              <a:t>ST</a:t>
            </a:r>
            <a:r>
              <a:rPr lang="en-US" sz="1600" dirty="0" smtClean="0"/>
              <a:t>  and output data into a </a:t>
            </a:r>
            <a:r>
              <a:rPr lang="en-US" sz="1600" dirty="0" err="1" smtClean="0"/>
              <a:t>fasta</a:t>
            </a:r>
            <a:r>
              <a:rPr lang="en-US" sz="1600" dirty="0" smtClean="0"/>
              <a:t> or </a:t>
            </a:r>
            <a:r>
              <a:rPr lang="en-US" sz="1600" dirty="0" err="1" smtClean="0"/>
              <a:t>phylip</a:t>
            </a:r>
            <a:r>
              <a:rPr lang="en-US" sz="1600" dirty="0" smtClean="0"/>
              <a:t> that can be used for analysis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430415" y="3885006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Explosion 2 2"/>
          <p:cNvSpPr/>
          <p:nvPr/>
        </p:nvSpPr>
        <p:spPr>
          <a:xfrm rot="647178">
            <a:off x="7984135" y="4827444"/>
            <a:ext cx="4076695" cy="2232203"/>
          </a:xfrm>
          <a:prstGeom prst="irregularSeal2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8328991" y="5712478"/>
            <a:ext cx="3054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Fasta</a:t>
            </a:r>
            <a:r>
              <a:rPr lang="en-US" sz="1600" dirty="0" smtClean="0"/>
              <a:t> or </a:t>
            </a:r>
            <a:r>
              <a:rPr lang="en-US" sz="1600" dirty="0" err="1" smtClean="0"/>
              <a:t>phylip</a:t>
            </a:r>
            <a:r>
              <a:rPr lang="en-US" sz="1600" dirty="0" smtClean="0"/>
              <a:t> files that can now be used to make a tree!!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9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630" y="1567249"/>
            <a:ext cx="3478366" cy="248546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06611" y="16349"/>
            <a:ext cx="2490117" cy="1013282"/>
            <a:chOff x="388882" y="705666"/>
            <a:chExt cx="3277480" cy="1135117"/>
          </a:xfrm>
        </p:grpSpPr>
        <p:sp>
          <p:nvSpPr>
            <p:cNvPr id="4" name="Flowchart: Alternate Process 3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8882" y="914400"/>
              <a:ext cx="3277480" cy="4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Raw data (</a:t>
              </a:r>
              <a:r>
                <a:rPr lang="en-US" sz="1400" dirty="0" smtClean="0">
                  <a:solidFill>
                    <a:schemeClr val="bg1"/>
                  </a:solidFill>
                </a:rPr>
                <a:t>37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gb</a:t>
              </a:r>
              <a:r>
                <a:rPr lang="en-US" sz="1400" dirty="0" smtClean="0">
                  <a:solidFill>
                    <a:schemeClr val="bg1"/>
                  </a:solidFill>
                </a:rPr>
                <a:t> fq.gz</a:t>
              </a:r>
              <a:r>
                <a:rPr lang="en-US" dirty="0" smtClean="0">
                  <a:solidFill>
                    <a:schemeClr val="bg1"/>
                  </a:solidFill>
                </a:rPr>
                <a:t>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3403" y="1273225"/>
              <a:ext cx="2480441" cy="4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Barcode file (</a:t>
              </a:r>
              <a:r>
                <a:rPr lang="en-US" sz="1400" dirty="0" smtClean="0">
                  <a:solidFill>
                    <a:schemeClr val="bg1"/>
                  </a:solidFill>
                </a:rPr>
                <a:t>.txt</a:t>
              </a:r>
              <a:r>
                <a:rPr lang="en-US" dirty="0" smtClean="0">
                  <a:solidFill>
                    <a:schemeClr val="bg1"/>
                  </a:solidFill>
                </a:rPr>
                <a:t>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30996" y="3885006"/>
            <a:ext cx="2307652" cy="536638"/>
            <a:chOff x="1037283" y="790623"/>
            <a:chExt cx="2982348" cy="2453089"/>
          </a:xfrm>
        </p:grpSpPr>
        <p:sp>
          <p:nvSpPr>
            <p:cNvPr id="36" name="Flowchart: Alternate Process 35"/>
            <p:cNvSpPr/>
            <p:nvPr/>
          </p:nvSpPr>
          <p:spPr>
            <a:xfrm>
              <a:off x="1045204" y="790623"/>
              <a:ext cx="2974427" cy="2453089"/>
            </a:xfrm>
            <a:prstGeom prst="flowChartAlternate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37283" y="836756"/>
              <a:ext cx="2974427" cy="2391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Directory with 44 fq.gz files.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 1e5&lt;n-reads&lt;2e6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31769" y="1141204"/>
            <a:ext cx="2089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Demultiplex</a:t>
            </a:r>
            <a:r>
              <a:rPr lang="en-US" sz="1600" dirty="0" smtClean="0"/>
              <a:t> samples with `</a:t>
            </a:r>
            <a:r>
              <a:rPr lang="en-US" sz="1600" dirty="0" err="1" smtClean="0"/>
              <a:t>process_radtags</a:t>
            </a:r>
            <a:r>
              <a:rPr lang="en-US" sz="1600" dirty="0" smtClean="0"/>
              <a:t>`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00778" y="2756110"/>
            <a:ext cx="210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Filter and cap samples by read number with my script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568985" y="1069609"/>
            <a:ext cx="7421" cy="9620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46302" y="2695862"/>
            <a:ext cx="0" cy="11049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3102244" y="346841"/>
            <a:ext cx="891687" cy="6148087"/>
            <a:chOff x="3607034" y="729501"/>
            <a:chExt cx="1437521" cy="5815643"/>
          </a:xfrm>
        </p:grpSpPr>
        <p:grpSp>
          <p:nvGrpSpPr>
            <p:cNvPr id="72" name="Group 71"/>
            <p:cNvGrpSpPr/>
            <p:nvPr/>
          </p:nvGrpSpPr>
          <p:grpSpPr>
            <a:xfrm>
              <a:off x="3607034" y="729501"/>
              <a:ext cx="412622" cy="5815643"/>
              <a:chOff x="3607034" y="729501"/>
              <a:chExt cx="412622" cy="58156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3607034" y="6512121"/>
                <a:ext cx="41262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4013850" y="729501"/>
                <a:ext cx="0" cy="581564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3996776" y="756739"/>
              <a:ext cx="1047779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9" name="Straight Arrow Connector 78"/>
          <p:cNvCxnSpPr/>
          <p:nvPr/>
        </p:nvCxnSpPr>
        <p:spPr>
          <a:xfrm>
            <a:off x="4249366" y="965382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376164" y="930708"/>
            <a:ext cx="319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cstacks</a:t>
            </a:r>
            <a:r>
              <a:rPr lang="en-US" sz="1600" dirty="0" smtClean="0"/>
              <a:t>` on all samples to build catalog of loci (de novo genome)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4080361" y="3925434"/>
            <a:ext cx="2869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Figure  </a:t>
            </a:r>
            <a:r>
              <a:rPr lang="en-US" sz="800" dirty="0" smtClean="0">
                <a:hlinkClick r:id="rId3"/>
              </a:rPr>
              <a:t>http://catchenlab.life.illinois.edu/stacks/param_tut.php</a:t>
            </a:r>
            <a:endParaRPr lang="en-US" sz="8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4118314" y="4174495"/>
            <a:ext cx="3061104" cy="872920"/>
            <a:chOff x="959803" y="737894"/>
            <a:chExt cx="2974427" cy="12409294"/>
          </a:xfrm>
        </p:grpSpPr>
        <p:sp>
          <p:nvSpPr>
            <p:cNvPr id="90" name="Flowchart: Alternate Process 89"/>
            <p:cNvSpPr/>
            <p:nvPr/>
          </p:nvSpPr>
          <p:spPr>
            <a:xfrm>
              <a:off x="959803" y="737894"/>
              <a:ext cx="2974427" cy="12409294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64345" y="1254640"/>
              <a:ext cx="2865616" cy="1137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Directory with </a:t>
              </a:r>
              <a:r>
                <a:rPr lang="en-US" sz="1600" dirty="0" err="1" smtClean="0"/>
                <a:t>ustacks</a:t>
              </a:r>
              <a:r>
                <a:rPr lang="en-US" sz="1600" dirty="0" smtClean="0"/>
                <a:t> and </a:t>
              </a:r>
              <a:r>
                <a:rPr lang="en-US" sz="1600" dirty="0" err="1" smtClean="0"/>
                <a:t>cstacks</a:t>
              </a:r>
              <a:r>
                <a:rPr lang="en-US" sz="1600" dirty="0" smtClean="0"/>
                <a:t> output data </a:t>
              </a:r>
            </a:p>
            <a:p>
              <a:pPr algn="ctr"/>
              <a:r>
                <a:rPr lang="en-US" sz="1400" dirty="0" smtClean="0"/>
                <a:t>(</a:t>
              </a:r>
              <a:r>
                <a:rPr lang="en-US" sz="1400" dirty="0" err="1" smtClean="0"/>
                <a:t>ustack</a:t>
              </a:r>
              <a:r>
                <a:rPr lang="en-US" sz="1400" dirty="0" smtClean="0"/>
                <a:t> files and catalog files)</a:t>
              </a:r>
              <a:endParaRPr lang="en-US" sz="14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4451143" y="5135581"/>
            <a:ext cx="2995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sstacks</a:t>
            </a:r>
            <a:r>
              <a:rPr lang="en-US" sz="1600" dirty="0" smtClean="0"/>
              <a:t>` on all samples to align against the catalog</a:t>
            </a:r>
            <a:endParaRPr lang="en-US" sz="1600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4114291" y="5964922"/>
            <a:ext cx="3065127" cy="838303"/>
            <a:chOff x="967990" y="411556"/>
            <a:chExt cx="2984740" cy="6720143"/>
          </a:xfrm>
        </p:grpSpPr>
        <p:sp>
          <p:nvSpPr>
            <p:cNvPr id="104" name="Flowchart: Alternate Process 103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78303" y="470124"/>
              <a:ext cx="2974427" cy="6661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Directory with </a:t>
              </a:r>
              <a:r>
                <a:rPr lang="en-US" sz="1600" dirty="0" err="1" smtClean="0"/>
                <a:t>sstacks</a:t>
              </a:r>
              <a:r>
                <a:rPr lang="en-US" sz="1600" dirty="0"/>
                <a:t>,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ustacks</a:t>
              </a:r>
              <a:r>
                <a:rPr lang="en-US" sz="1600" dirty="0" smtClean="0"/>
                <a:t> and </a:t>
              </a:r>
              <a:r>
                <a:rPr lang="en-US" sz="1600" dirty="0" err="1" smtClean="0"/>
                <a:t>ccstacks</a:t>
              </a:r>
              <a:r>
                <a:rPr lang="en-US" sz="1600" dirty="0" smtClean="0"/>
                <a:t> data </a:t>
              </a:r>
            </a:p>
            <a:p>
              <a:pPr algn="ctr"/>
              <a:r>
                <a:rPr lang="en-US" sz="1600" dirty="0" smtClean="0"/>
                <a:t>(name.matches.tsv.gz)</a:t>
              </a:r>
              <a:endParaRPr lang="en-US" sz="1600" dirty="0"/>
            </a:p>
          </p:txBody>
        </p:sp>
      </p:grpSp>
      <p:cxnSp>
        <p:nvCxnSpPr>
          <p:cNvPr id="107" name="Straight Arrow Connector 106"/>
          <p:cNvCxnSpPr/>
          <p:nvPr/>
        </p:nvCxnSpPr>
        <p:spPr>
          <a:xfrm flipH="1">
            <a:off x="4246372" y="5114040"/>
            <a:ext cx="14611" cy="8305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501278" y="672994"/>
            <a:ext cx="3737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`tsv2bam` to transpose data to a bam alignment by loci instead of by specimen </a:t>
            </a:r>
            <a:endParaRPr lang="en-US" sz="1600" dirty="0"/>
          </a:p>
        </p:txBody>
      </p:sp>
      <p:sp>
        <p:nvSpPr>
          <p:cNvPr id="113" name="Flowchart: Alternate Process 112"/>
          <p:cNvSpPr/>
          <p:nvPr/>
        </p:nvSpPr>
        <p:spPr>
          <a:xfrm>
            <a:off x="430943" y="2097558"/>
            <a:ext cx="2313888" cy="546411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59019" y="2108403"/>
            <a:ext cx="2442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Directory with 48 fq.gz files, 1 per specimen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1" y="4938212"/>
            <a:ext cx="2988194" cy="1687776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770587" y="4515877"/>
            <a:ext cx="2268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ustacks</a:t>
            </a:r>
            <a:r>
              <a:rPr lang="en-US" sz="1600" dirty="0" smtClean="0"/>
              <a:t>` on each sample to find loci</a:t>
            </a:r>
            <a:endParaRPr 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56208" y="6532227"/>
            <a:ext cx="2869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Figure  </a:t>
            </a:r>
            <a:r>
              <a:rPr lang="en-US" sz="800" dirty="0" smtClean="0">
                <a:hlinkClick r:id="rId3"/>
              </a:rPr>
              <a:t>http://catchenlab.life.illinois.edu/stacks/param_tut.php</a:t>
            </a:r>
            <a:endParaRPr lang="en-US" sz="800" dirty="0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568985" y="4498428"/>
            <a:ext cx="7421" cy="4915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4080361" y="75494"/>
            <a:ext cx="3099057" cy="841420"/>
            <a:chOff x="959803" y="737894"/>
            <a:chExt cx="3011305" cy="6549410"/>
          </a:xfrm>
        </p:grpSpPr>
        <p:sp>
          <p:nvSpPr>
            <p:cNvPr id="122" name="Flowchart: Alternate Process 121"/>
            <p:cNvSpPr/>
            <p:nvPr/>
          </p:nvSpPr>
          <p:spPr>
            <a:xfrm>
              <a:off x="959803" y="737894"/>
              <a:ext cx="2974427" cy="6549410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96681" y="1221382"/>
              <a:ext cx="2974427" cy="5989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Directory with </a:t>
              </a:r>
              <a:r>
                <a:rPr lang="en-US" sz="1600" dirty="0" err="1" smtClean="0"/>
                <a:t>ustacks</a:t>
              </a:r>
              <a:r>
                <a:rPr lang="en-US" sz="1600" dirty="0" smtClean="0"/>
                <a:t> output </a:t>
              </a:r>
              <a:r>
                <a:rPr lang="en-US" sz="1400" dirty="0" smtClean="0"/>
                <a:t>(Name.tags.tsv.gz, Name.snps.tsv.gz,</a:t>
              </a:r>
            </a:p>
            <a:p>
              <a:pPr algn="ctr"/>
              <a:r>
                <a:rPr lang="en-US" sz="1400" dirty="0" smtClean="0"/>
                <a:t>Name.alleles.tsv.gz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354156" y="240900"/>
            <a:ext cx="891687" cy="5950380"/>
            <a:chOff x="3607034" y="729501"/>
            <a:chExt cx="1437521" cy="5815643"/>
          </a:xfrm>
        </p:grpSpPr>
        <p:grpSp>
          <p:nvGrpSpPr>
            <p:cNvPr id="127" name="Group 126"/>
            <p:cNvGrpSpPr/>
            <p:nvPr/>
          </p:nvGrpSpPr>
          <p:grpSpPr>
            <a:xfrm>
              <a:off x="3607034" y="729501"/>
              <a:ext cx="412622" cy="5815643"/>
              <a:chOff x="3607034" y="729501"/>
              <a:chExt cx="412622" cy="5815643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>
                <a:off x="3607034" y="6512121"/>
                <a:ext cx="41262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V="1">
                <a:off x="4013850" y="729501"/>
                <a:ext cx="0" cy="581564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3996776" y="756739"/>
              <a:ext cx="1047779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8256434" y="51781"/>
            <a:ext cx="3075724" cy="628469"/>
            <a:chOff x="947358" y="411556"/>
            <a:chExt cx="2995059" cy="6743605"/>
          </a:xfrm>
        </p:grpSpPr>
        <p:sp>
          <p:nvSpPr>
            <p:cNvPr id="132" name="Flowchart: Alternate Process 131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47358" y="880402"/>
              <a:ext cx="2974427" cy="6274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Directory with </a:t>
              </a:r>
              <a:r>
                <a:rPr lang="en-US" sz="1600" dirty="0" err="1" smtClean="0"/>
                <a:t>ustack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cstacks</a:t>
              </a:r>
              <a:r>
                <a:rPr lang="en-US" sz="1600" dirty="0" smtClean="0"/>
                <a:t>, and </a:t>
              </a:r>
              <a:r>
                <a:rPr lang="en-US" sz="1600" dirty="0" err="1" smtClean="0"/>
                <a:t>sstacks</a:t>
              </a:r>
              <a:r>
                <a:rPr lang="en-US" sz="1600" dirty="0" smtClean="0"/>
                <a:t> outputs</a:t>
              </a:r>
              <a:endParaRPr lang="en-US" sz="1600" dirty="0"/>
            </a:p>
          </p:txBody>
        </p:sp>
      </p:grpSp>
      <p:cxnSp>
        <p:nvCxnSpPr>
          <p:cNvPr id="134" name="Straight Arrow Connector 133"/>
          <p:cNvCxnSpPr/>
          <p:nvPr/>
        </p:nvCxnSpPr>
        <p:spPr>
          <a:xfrm>
            <a:off x="8395697" y="703823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8307771" y="1403141"/>
            <a:ext cx="3054537" cy="843748"/>
            <a:chOff x="967990" y="197174"/>
            <a:chExt cx="2974427" cy="6763792"/>
          </a:xfrm>
          <a:solidFill>
            <a:schemeClr val="accent6">
              <a:lumMod val="75000"/>
            </a:schemeClr>
          </a:solidFill>
        </p:grpSpPr>
        <p:sp>
          <p:nvSpPr>
            <p:cNvPr id="136" name="Flowchart: Alternate Process 135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67990" y="197174"/>
              <a:ext cx="2974427" cy="6661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Directory  with tsv2bam output and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ustacks</a:t>
              </a:r>
              <a:r>
                <a:rPr lang="en-US" sz="1600" dirty="0" smtClean="0">
                  <a:solidFill>
                    <a:schemeClr val="bg1"/>
                  </a:solidFill>
                </a:rPr>
                <a:t>,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cstacks</a:t>
              </a:r>
              <a:r>
                <a:rPr lang="en-US" sz="1600" dirty="0" smtClean="0">
                  <a:solidFill>
                    <a:schemeClr val="bg1"/>
                  </a:solidFill>
                </a:rPr>
                <a:t>, and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cstacks</a:t>
              </a:r>
              <a:r>
                <a:rPr lang="en-US" sz="1600" dirty="0" smtClean="0">
                  <a:solidFill>
                    <a:schemeClr val="bg1"/>
                  </a:solidFill>
                </a:rPr>
                <a:t> outputs (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name.matches.bam</a:t>
              </a:r>
              <a:r>
                <a:rPr lang="en-US" sz="1600" dirty="0" smtClean="0">
                  <a:solidFill>
                    <a:schemeClr val="bg1"/>
                  </a:solidFill>
                </a:rPr>
                <a:t>)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8501278" y="2305415"/>
            <a:ext cx="3737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gstacks</a:t>
            </a:r>
            <a:r>
              <a:rPr lang="en-US" sz="1600" dirty="0" smtClean="0"/>
              <a:t>` to </a:t>
            </a:r>
            <a:r>
              <a:rPr lang="en-US" sz="1600" dirty="0" smtClean="0"/>
              <a:t>genotype </a:t>
            </a:r>
            <a:endParaRPr lang="en-US" sz="1600" dirty="0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8395697" y="2336244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8318381" y="3015221"/>
            <a:ext cx="3065147" cy="817005"/>
            <a:chOff x="967990" y="411556"/>
            <a:chExt cx="2984759" cy="6549410"/>
          </a:xfrm>
          <a:solidFill>
            <a:schemeClr val="accent6">
              <a:lumMod val="75000"/>
            </a:schemeClr>
          </a:solidFill>
        </p:grpSpPr>
        <p:sp>
          <p:nvSpPr>
            <p:cNvPr id="142" name="Flowchart: Alternate Process 141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78322" y="1844874"/>
              <a:ext cx="2974427" cy="27139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Directory with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gstacks</a:t>
              </a:r>
              <a:r>
                <a:rPr lang="en-US" sz="1600" dirty="0" smtClean="0">
                  <a:solidFill>
                    <a:schemeClr val="bg1"/>
                  </a:solidFill>
                </a:rPr>
                <a:t> outputs?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8511888" y="3890752"/>
            <a:ext cx="3737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`populations` to get population summary statistics such as F</a:t>
            </a:r>
            <a:r>
              <a:rPr lang="en-US" sz="1600" baseline="-25000" dirty="0" smtClean="0"/>
              <a:t>ST</a:t>
            </a:r>
            <a:r>
              <a:rPr lang="en-US" sz="1600" dirty="0" smtClean="0"/>
              <a:t>  and output data into a </a:t>
            </a:r>
            <a:r>
              <a:rPr lang="en-US" sz="1600" dirty="0" err="1" smtClean="0"/>
              <a:t>fasta</a:t>
            </a:r>
            <a:r>
              <a:rPr lang="en-US" sz="1600" dirty="0" smtClean="0"/>
              <a:t> or </a:t>
            </a:r>
            <a:r>
              <a:rPr lang="en-US" sz="1600" dirty="0" err="1" smtClean="0"/>
              <a:t>phylip</a:t>
            </a:r>
            <a:r>
              <a:rPr lang="en-US" sz="1600" dirty="0" smtClean="0"/>
              <a:t> that can be used for analysis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430415" y="3885006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Explosion 2 2"/>
          <p:cNvSpPr/>
          <p:nvPr/>
        </p:nvSpPr>
        <p:spPr>
          <a:xfrm rot="647178">
            <a:off x="7984135" y="4827444"/>
            <a:ext cx="4076695" cy="2232203"/>
          </a:xfrm>
          <a:prstGeom prst="irregularSeal2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8328991" y="5712478"/>
            <a:ext cx="3054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Fasta</a:t>
            </a:r>
            <a:r>
              <a:rPr lang="en-US" sz="1600" dirty="0" smtClean="0"/>
              <a:t> or </a:t>
            </a:r>
            <a:r>
              <a:rPr lang="en-US" sz="1600" dirty="0" err="1" smtClean="0"/>
              <a:t>phylip</a:t>
            </a:r>
            <a:r>
              <a:rPr lang="en-US" sz="1600" dirty="0" smtClean="0"/>
              <a:t> files that can now be used to make a tree!!</a:t>
            </a:r>
            <a:endParaRPr lang="en-US" sz="1600" dirty="0"/>
          </a:p>
        </p:txBody>
      </p:sp>
      <p:sp>
        <p:nvSpPr>
          <p:cNvPr id="7" name="Freeform 6"/>
          <p:cNvSpPr/>
          <p:nvPr/>
        </p:nvSpPr>
        <p:spPr>
          <a:xfrm>
            <a:off x="53788" y="71718"/>
            <a:ext cx="12084424" cy="6696635"/>
          </a:xfrm>
          <a:custGeom>
            <a:avLst/>
            <a:gdLst>
              <a:gd name="connsiteX0" fmla="*/ 35859 w 12084424"/>
              <a:gd name="connsiteY0" fmla="*/ 4365811 h 6696635"/>
              <a:gd name="connsiteX1" fmla="*/ 3030071 w 12084424"/>
              <a:gd name="connsiteY1" fmla="*/ 4383741 h 6696635"/>
              <a:gd name="connsiteX2" fmla="*/ 3039036 w 12084424"/>
              <a:gd name="connsiteY2" fmla="*/ 17929 h 6696635"/>
              <a:gd name="connsiteX3" fmla="*/ 12084424 w 12084424"/>
              <a:gd name="connsiteY3" fmla="*/ 0 h 6696635"/>
              <a:gd name="connsiteX4" fmla="*/ 12075459 w 12084424"/>
              <a:gd name="connsiteY4" fmla="*/ 6696635 h 6696635"/>
              <a:gd name="connsiteX5" fmla="*/ 0 w 12084424"/>
              <a:gd name="connsiteY5" fmla="*/ 6696635 h 6696635"/>
              <a:gd name="connsiteX6" fmla="*/ 35859 w 12084424"/>
              <a:gd name="connsiteY6" fmla="*/ 4365811 h 669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84424" h="6696635">
                <a:moveTo>
                  <a:pt x="35859" y="4365811"/>
                </a:moveTo>
                <a:lnTo>
                  <a:pt x="3030071" y="4383741"/>
                </a:lnTo>
                <a:cubicBezTo>
                  <a:pt x="3033059" y="2928470"/>
                  <a:pt x="3036048" y="1473200"/>
                  <a:pt x="3039036" y="17929"/>
                </a:cubicBezTo>
                <a:lnTo>
                  <a:pt x="12084424" y="0"/>
                </a:lnTo>
                <a:cubicBezTo>
                  <a:pt x="12081436" y="2232212"/>
                  <a:pt x="12078447" y="4464423"/>
                  <a:pt x="12075459" y="6696635"/>
                </a:cubicBezTo>
                <a:lnTo>
                  <a:pt x="0" y="6696635"/>
                </a:lnTo>
                <a:lnTo>
                  <a:pt x="35859" y="4365811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03901" y="2846758"/>
            <a:ext cx="173915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enovo_map.pl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7" y="462597"/>
            <a:ext cx="10537723" cy="620554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" y="90805"/>
            <a:ext cx="10515600" cy="743585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7" y="462597"/>
            <a:ext cx="10546554" cy="6205549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18110" y="90805"/>
            <a:ext cx="10515600" cy="743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809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Analyzing RADSeq Data</vt:lpstr>
      <vt:lpstr>Question: </vt:lpstr>
      <vt:lpstr>Question: </vt:lpstr>
      <vt:lpstr>Question: </vt:lpstr>
      <vt:lpstr>RADSeq Workflow using Stacks v 2.2</vt:lpstr>
      <vt:lpstr>PowerPoint Presentation</vt:lpstr>
      <vt:lpstr>PowerPoint Presentation</vt:lpstr>
      <vt:lpstr>Visualization</vt:lpstr>
      <vt:lpstr>PowerPoint Presentation</vt:lpstr>
      <vt:lpstr>PowerPoint Presentation</vt:lpstr>
      <vt:lpstr>PowerPoint Presentation</vt:lpstr>
      <vt:lpstr>Next Steps RADSeq</vt:lpstr>
      <vt:lpstr>Bonus Question: </vt:lpstr>
      <vt:lpstr>Bonus Question: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FishLab3</dc:creator>
  <cp:lastModifiedBy>Jenny Gardner</cp:lastModifiedBy>
  <cp:revision>34</cp:revision>
  <dcterms:created xsi:type="dcterms:W3CDTF">2018-12-04T19:45:07Z</dcterms:created>
  <dcterms:modified xsi:type="dcterms:W3CDTF">2018-12-06T17:55:14Z</dcterms:modified>
</cp:coreProperties>
</file>