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58" r:id="rId4"/>
    <p:sldId id="257" r:id="rId5"/>
    <p:sldId id="260" r:id="rId6"/>
    <p:sldId id="262" r:id="rId7"/>
    <p:sldId id="264" r:id="rId8"/>
    <p:sldId id="263"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52" autoAdjust="0"/>
  </p:normalViewPr>
  <p:slideViewPr>
    <p:cSldViewPr>
      <p:cViewPr varScale="1">
        <p:scale>
          <a:sx n="61" d="100"/>
          <a:sy n="61" d="100"/>
        </p:scale>
        <p:origin x="-11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DAD95-0272-4E82-AD0B-78C15EB6644E}" type="datetimeFigureOut">
              <a:rPr lang="zh-TW" altLang="en-US" smtClean="0"/>
              <a:t>2017/11/10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840D9-C6F1-40AB-8CA6-4922E03D1158}" type="slidenum">
              <a:rPr lang="zh-TW" altLang="en-US" smtClean="0"/>
              <a:t>‹#›</a:t>
            </a:fld>
            <a:endParaRPr lang="zh-TW" altLang="en-US"/>
          </a:p>
        </p:txBody>
      </p:sp>
    </p:spTree>
    <p:extLst>
      <p:ext uri="{BB962C8B-B14F-4D97-AF65-F5344CB8AC3E}">
        <p14:creationId xmlns:p14="http://schemas.microsoft.com/office/powerpoint/2010/main" val="2195397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dirty="0" smtClean="0"/>
              <a:t>note </a:t>
            </a:r>
            <a:r>
              <a:rPr lang="zh-TW" altLang="en-US" dirty="0" smtClean="0"/>
              <a:t>可能會是個人</a:t>
            </a:r>
            <a:r>
              <a:rPr lang="zh-TW" altLang="en-US" dirty="0" smtClean="0"/>
              <a:t>見解，僅供參考</a:t>
            </a:r>
            <a:r>
              <a:rPr lang="en-US" altLang="zh-TW" dirty="0" smtClean="0"/>
              <a:t>~</a:t>
            </a:r>
          </a:p>
          <a:p>
            <a:pPr algn="l"/>
            <a:endParaRPr lang="en-US" altLang="zh-TW" dirty="0" smtClean="0"/>
          </a:p>
          <a:p>
            <a:r>
              <a:rPr lang="zh-TW" altLang="en-US" dirty="0" smtClean="0"/>
              <a:t>此外還有 </a:t>
            </a:r>
            <a:r>
              <a:rPr lang="en-US" altLang="zh-TW" dirty="0" smtClean="0"/>
              <a:t>Andrew </a:t>
            </a:r>
            <a:r>
              <a:rPr lang="en-US" altLang="zh-TW" dirty="0" smtClean="0"/>
              <a:t>Ng </a:t>
            </a:r>
            <a:r>
              <a:rPr lang="zh-TW" altLang="en-US" dirty="0" smtClean="0"/>
              <a:t>的 </a:t>
            </a:r>
            <a:r>
              <a:rPr lang="en-US" altLang="zh-TW" dirty="0" smtClean="0"/>
              <a:t>deep learning</a:t>
            </a:r>
            <a:endParaRPr lang="en-US" altLang="zh-TW" sz="1200" b="0" i="0" kern="1200" dirty="0" smtClean="0">
              <a:solidFill>
                <a:schemeClr val="tx1"/>
              </a:solidFill>
              <a:effectLst/>
              <a:latin typeface="+mn-lt"/>
              <a:ea typeface="+mn-ea"/>
              <a:cs typeface="+mn-cs"/>
            </a:endParaRPr>
          </a:p>
          <a:p>
            <a:pPr algn="l"/>
            <a:r>
              <a:rPr lang="en-US" altLang="zh-TW" dirty="0" smtClean="0"/>
              <a:t>https://www.coursera.org/specializations/deep-learning</a:t>
            </a:r>
          </a:p>
          <a:p>
            <a:pPr algn="l"/>
            <a:r>
              <a:rPr lang="zh-TW" altLang="en-US" dirty="0" smtClean="0"/>
              <a:t>前三部份可以接續原本課程裡的 </a:t>
            </a:r>
            <a:r>
              <a:rPr lang="en-US" altLang="zh-TW" sz="1200" b="0" i="0" kern="1200" dirty="0" smtClean="0">
                <a:solidFill>
                  <a:schemeClr val="tx1"/>
                </a:solidFill>
                <a:effectLst/>
                <a:latin typeface="+mn-lt"/>
                <a:ea typeface="+mn-ea"/>
                <a:cs typeface="+mn-cs"/>
              </a:rPr>
              <a:t>Neural Networks </a:t>
            </a:r>
            <a:r>
              <a:rPr lang="zh-TW" altLang="en-US" sz="1200" b="0" i="0" kern="1200" dirty="0" smtClean="0">
                <a:solidFill>
                  <a:schemeClr val="tx1"/>
                </a:solidFill>
                <a:effectLst/>
                <a:latin typeface="+mn-lt"/>
                <a:ea typeface="+mn-ea"/>
                <a:cs typeface="+mn-cs"/>
              </a:rPr>
              <a:t>繼續深入觀念與基本實作</a:t>
            </a:r>
            <a:endParaRPr lang="en-US" altLang="zh-TW" dirty="0" smtClean="0"/>
          </a:p>
          <a:p>
            <a:pPr algn="l"/>
            <a:r>
              <a:rPr lang="zh-TW" altLang="en-US" dirty="0" smtClean="0"/>
              <a:t>後兩部份是 </a:t>
            </a:r>
            <a:r>
              <a:rPr lang="en-US" altLang="zh-TW" dirty="0" smtClean="0"/>
              <a:t>deep learning</a:t>
            </a:r>
            <a:r>
              <a:rPr lang="en-US" altLang="zh-TW" baseline="0" dirty="0" smtClean="0"/>
              <a:t> </a:t>
            </a:r>
            <a:r>
              <a:rPr lang="zh-TW" altLang="en-US" baseline="0" dirty="0" smtClean="0"/>
              <a:t>的特殊模型</a:t>
            </a:r>
            <a:endParaRPr lang="zh-TW" altLang="en-US" dirty="0"/>
          </a:p>
        </p:txBody>
      </p:sp>
      <p:sp>
        <p:nvSpPr>
          <p:cNvPr id="4" name="投影片編號版面配置區 3"/>
          <p:cNvSpPr>
            <a:spLocks noGrp="1"/>
          </p:cNvSpPr>
          <p:nvPr>
            <p:ph type="sldNum" sz="quarter" idx="10"/>
          </p:nvPr>
        </p:nvSpPr>
        <p:spPr/>
        <p:txBody>
          <a:bodyPr/>
          <a:lstStyle/>
          <a:p>
            <a:fld id="{DFF840D9-C6F1-40AB-8CA6-4922E03D1158}" type="slidenum">
              <a:rPr lang="zh-TW" altLang="en-US" smtClean="0"/>
              <a:t>2</a:t>
            </a:fld>
            <a:endParaRPr lang="zh-TW" altLang="en-US"/>
          </a:p>
        </p:txBody>
      </p:sp>
    </p:spTree>
    <p:extLst>
      <p:ext uri="{BB962C8B-B14F-4D97-AF65-F5344CB8AC3E}">
        <p14:creationId xmlns:p14="http://schemas.microsoft.com/office/powerpoint/2010/main" val="36221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林軒田老師</a:t>
            </a:r>
            <a:r>
              <a:rPr lang="zh-TW" altLang="en-US" dirty="0" smtClean="0">
                <a:latin typeface="+mn-lt"/>
                <a:ea typeface="+mn-ea"/>
                <a:cs typeface="+mn-cs"/>
              </a:rPr>
              <a:t>當初在課上 </a:t>
            </a:r>
            <a:r>
              <a:rPr lang="en-US" altLang="zh-TW" dirty="0" smtClean="0">
                <a:latin typeface="+mn-lt"/>
                <a:ea typeface="+mn-ea"/>
                <a:cs typeface="+mn-cs"/>
              </a:rPr>
              <a:t>(</a:t>
            </a:r>
            <a:r>
              <a:rPr lang="zh-TW" altLang="en-US" dirty="0" smtClean="0">
                <a:latin typeface="+mn-lt"/>
                <a:ea typeface="+mn-ea"/>
                <a:cs typeface="+mn-cs"/>
              </a:rPr>
              <a:t>第一堂課</a:t>
            </a:r>
            <a:r>
              <a:rPr lang="en-US" altLang="zh-TW" dirty="0" smtClean="0">
                <a:latin typeface="+mn-lt"/>
                <a:ea typeface="+mn-ea"/>
                <a:cs typeface="+mn-cs"/>
              </a:rPr>
              <a:t>?) </a:t>
            </a:r>
            <a:r>
              <a:rPr lang="zh-TW" altLang="en-US" dirty="0" smtClean="0">
                <a:latin typeface="+mn-lt"/>
                <a:ea typeface="+mn-ea"/>
                <a:cs typeface="+mn-cs"/>
              </a:rPr>
              <a:t>有提到類似的這麼一句話 </a:t>
            </a:r>
            <a:r>
              <a:rPr lang="en-US" altLang="zh-TW" dirty="0" smtClean="0">
                <a:latin typeface="+mn-lt"/>
                <a:ea typeface="+mn-ea"/>
                <a:cs typeface="+mn-cs"/>
              </a:rPr>
              <a:t>(</a:t>
            </a:r>
            <a:r>
              <a:rPr lang="zh-TW" altLang="en-US" dirty="0" smtClean="0">
                <a:latin typeface="+mn-lt"/>
                <a:ea typeface="+mn-ea"/>
                <a:cs typeface="+mn-cs"/>
              </a:rPr>
              <a:t>英文</a:t>
            </a:r>
            <a:r>
              <a:rPr lang="en-US" altLang="zh-TW" dirty="0" smtClean="0">
                <a:latin typeface="+mn-lt"/>
                <a:ea typeface="+mn-ea"/>
                <a:cs typeface="+mn-cs"/>
              </a:rPr>
              <a:t>)</a:t>
            </a:r>
            <a:r>
              <a:rPr lang="zh-TW" altLang="en-US" baseline="0" dirty="0" smtClean="0">
                <a:latin typeface="+mn-lt"/>
                <a:ea typeface="+mn-ea"/>
                <a:cs typeface="+mn-cs"/>
              </a:rPr>
              <a:t> </a:t>
            </a:r>
            <a:r>
              <a:rPr lang="en-US" altLang="zh-TW" baseline="0" dirty="0" smtClean="0">
                <a:latin typeface="+mn-lt"/>
                <a:ea typeface="+mn-ea"/>
                <a:cs typeface="+mn-cs"/>
              </a:rPr>
              <a:t>(</a:t>
            </a:r>
            <a:r>
              <a:rPr lang="zh-TW" altLang="en-US" baseline="0" dirty="0" smtClean="0">
                <a:latin typeface="+mn-lt"/>
                <a:ea typeface="+mn-ea"/>
                <a:cs typeface="+mn-cs"/>
              </a:rPr>
              <a:t>詳細的用字因年代久遠已不可考</a:t>
            </a:r>
            <a:r>
              <a:rPr lang="en-US" altLang="zh-TW" baseline="0" dirty="0" smtClean="0">
                <a:latin typeface="+mn-lt"/>
                <a:ea typeface="+mn-ea"/>
                <a:cs typeface="+mn-cs"/>
              </a:rPr>
              <a:t>)</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0"/>
          </p:nvPr>
        </p:nvSpPr>
        <p:spPr/>
        <p:txBody>
          <a:bodyPr/>
          <a:lstStyle/>
          <a:p>
            <a:fld id="{DFF840D9-C6F1-40AB-8CA6-4922E03D1158}" type="slidenum">
              <a:rPr lang="zh-TW" altLang="en-US" smtClean="0"/>
              <a:t>3</a:t>
            </a:fld>
            <a:endParaRPr lang="zh-TW" altLang="en-US"/>
          </a:p>
        </p:txBody>
      </p:sp>
    </p:spTree>
    <p:extLst>
      <p:ext uri="{BB962C8B-B14F-4D97-AF65-F5344CB8AC3E}">
        <p14:creationId xmlns:p14="http://schemas.microsoft.com/office/powerpoint/2010/main" val="333037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廣義的整理：資料的格式、完整性、單位、區域性、視覺化</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進一步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這裡的狹義</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整理則是指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提取特徵</a:t>
            </a:r>
            <a:r>
              <a:rPr lang="en-US" altLang="zh-TW" baseline="0" dirty="0" smtClean="0">
                <a:latin typeface="Times New Roman" panose="02020603050405020304" pitchFamily="18" charset="0"/>
                <a:ea typeface="標楷體" panose="03000509000000000000" pitchFamily="65" charset="-120"/>
                <a:cs typeface="Times New Roman" panose="02020603050405020304" pitchFamily="18" charset="0"/>
              </a:rPr>
              <a:t> for training”</a:t>
            </a:r>
            <a:endParaRPr lang="zh-TW" altLang="en-US" dirty="0"/>
          </a:p>
        </p:txBody>
      </p:sp>
      <p:sp>
        <p:nvSpPr>
          <p:cNvPr id="4" name="投影片編號版面配置區 3"/>
          <p:cNvSpPr>
            <a:spLocks noGrp="1"/>
          </p:cNvSpPr>
          <p:nvPr>
            <p:ph type="sldNum" sz="quarter" idx="10"/>
          </p:nvPr>
        </p:nvSpPr>
        <p:spPr/>
        <p:txBody>
          <a:bodyPr/>
          <a:lstStyle/>
          <a:p>
            <a:fld id="{DFF840D9-C6F1-40AB-8CA6-4922E03D1158}" type="slidenum">
              <a:rPr lang="zh-TW" altLang="en-US" smtClean="0"/>
              <a:t>5</a:t>
            </a:fld>
            <a:endParaRPr lang="zh-TW" altLang="en-US"/>
          </a:p>
        </p:txBody>
      </p:sp>
    </p:spTree>
    <p:extLst>
      <p:ext uri="{BB962C8B-B14F-4D97-AF65-F5344CB8AC3E}">
        <p14:creationId xmlns:p14="http://schemas.microsoft.com/office/powerpoint/2010/main" val="555115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Recommender Systems:</a:t>
            </a:r>
          </a:p>
          <a:p>
            <a:r>
              <a:rPr lang="en-US" altLang="zh-TW" sz="1200" b="0" i="0" kern="1200" dirty="0" smtClean="0">
                <a:solidFill>
                  <a:schemeClr val="tx1"/>
                </a:solidFill>
                <a:effectLst/>
                <a:latin typeface="+mn-lt"/>
                <a:ea typeface="+mn-ea"/>
                <a:cs typeface="+mn-cs"/>
              </a:rPr>
              <a:t>When you buy a product online, most websites automatically recommend other products that you may like. Recommender systems look at patterns of activities between different users and different products to produce these recommendations. In this module, we introduce recommender algorithms such as the collaborative filtering algorithm and low-rank matrix factorization.</a:t>
            </a:r>
            <a:endParaRPr lang="zh-TW" altLang="en-US" dirty="0"/>
          </a:p>
        </p:txBody>
      </p:sp>
      <p:sp>
        <p:nvSpPr>
          <p:cNvPr id="4" name="投影片編號版面配置區 3"/>
          <p:cNvSpPr>
            <a:spLocks noGrp="1"/>
          </p:cNvSpPr>
          <p:nvPr>
            <p:ph type="sldNum" sz="quarter" idx="10"/>
          </p:nvPr>
        </p:nvSpPr>
        <p:spPr/>
        <p:txBody>
          <a:bodyPr/>
          <a:lstStyle/>
          <a:p>
            <a:fld id="{DFF840D9-C6F1-40AB-8CA6-4922E03D1158}" type="slidenum">
              <a:rPr lang="zh-TW" altLang="en-US" smtClean="0"/>
              <a:t>7</a:t>
            </a:fld>
            <a:endParaRPr lang="zh-TW" altLang="en-US"/>
          </a:p>
        </p:txBody>
      </p:sp>
    </p:spTree>
    <p:extLst>
      <p:ext uri="{BB962C8B-B14F-4D97-AF65-F5344CB8AC3E}">
        <p14:creationId xmlns:p14="http://schemas.microsoft.com/office/powerpoint/2010/main" val="2984996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這裡只是提出 </a:t>
            </a:r>
            <a:r>
              <a:rPr lang="en-US" altLang="zh-TW" dirty="0" smtClean="0"/>
              <a:t>deep learning </a:t>
            </a:r>
            <a:r>
              <a:rPr lang="zh-TW" altLang="en-US" dirty="0" smtClean="0"/>
              <a:t>的課程，與華盛頓大學的原意 </a:t>
            </a:r>
            <a:r>
              <a:rPr lang="en-US" altLang="zh-TW" dirty="0" smtClean="0"/>
              <a:t>(</a:t>
            </a:r>
            <a:r>
              <a:rPr lang="zh-TW" altLang="en-US" dirty="0" smtClean="0"/>
              <a:t>打造 </a:t>
            </a:r>
            <a:r>
              <a:rPr lang="en-US" altLang="zh-TW" dirty="0" smtClean="0"/>
              <a:t>application) </a:t>
            </a:r>
            <a:r>
              <a:rPr lang="zh-TW" altLang="en-US" dirty="0" smtClean="0"/>
              <a:t>略有出入</a:t>
            </a:r>
            <a:endParaRPr lang="zh-TW" altLang="en-US" dirty="0"/>
          </a:p>
        </p:txBody>
      </p:sp>
      <p:sp>
        <p:nvSpPr>
          <p:cNvPr id="4" name="投影片編號版面配置區 3"/>
          <p:cNvSpPr>
            <a:spLocks noGrp="1"/>
          </p:cNvSpPr>
          <p:nvPr>
            <p:ph type="sldNum" sz="quarter" idx="10"/>
          </p:nvPr>
        </p:nvSpPr>
        <p:spPr/>
        <p:txBody>
          <a:bodyPr/>
          <a:lstStyle/>
          <a:p>
            <a:fld id="{DFF840D9-C6F1-40AB-8CA6-4922E03D1158}" type="slidenum">
              <a:rPr lang="zh-TW" altLang="en-US" smtClean="0"/>
              <a:t>9</a:t>
            </a:fld>
            <a:endParaRPr lang="zh-TW" altLang="en-US"/>
          </a:p>
        </p:txBody>
      </p:sp>
    </p:spTree>
    <p:extLst>
      <p:ext uri="{BB962C8B-B14F-4D97-AF65-F5344CB8AC3E}">
        <p14:creationId xmlns:p14="http://schemas.microsoft.com/office/powerpoint/2010/main" val="261064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oursera.org/learn/machine-learning/home/welcom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coursera.org/learn/machine-learning/lecture/2WoBV/collaborative-filtering" TargetMode="External"/><Relationship Id="rId3" Type="http://schemas.openxmlformats.org/officeDocument/2006/relationships/hyperlink" Target="https://www.coursera.org/learn/machine-learning/home/welcome" TargetMode="External"/><Relationship Id="rId7" Type="http://schemas.openxmlformats.org/officeDocument/2006/relationships/hyperlink" Target="https://www.coursera.org/learn/machine-learning/home/week/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coursera.org/learn/machine-learning/lecture/uG59z/content-based-recommendations" TargetMode="External"/><Relationship Id="rId11" Type="http://schemas.openxmlformats.org/officeDocument/2006/relationships/hyperlink" Target="https://www.coursera.org/learn/machine-learning/lecture/Adk8G/implementational-detail-mean-normalization" TargetMode="External"/><Relationship Id="rId5" Type="http://schemas.openxmlformats.org/officeDocument/2006/relationships/hyperlink" Target="https://www.coursera.org/learn/machine-learning/lecture/Rhg6r/problem-formulation" TargetMode="External"/><Relationship Id="rId10" Type="http://schemas.openxmlformats.org/officeDocument/2006/relationships/hyperlink" Target="https://www.coursera.org/learn/machine-learning/lecture/CEXN0/vectorization-low-rank-matrix-factorization" TargetMode="External"/><Relationship Id="rId4" Type="http://schemas.openxmlformats.org/officeDocument/2006/relationships/image" Target="../media/image2.png"/><Relationship Id="rId9" Type="http://schemas.openxmlformats.org/officeDocument/2006/relationships/hyperlink" Target="https://www.coursera.org/learn/machine-learning/lecture/f26nH/collaborative-filtering-algorithm"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coursera.org/learn/machine-learning/lecture/X8JoQ/reconstruction-from-compressed-representation" TargetMode="External"/><Relationship Id="rId3" Type="http://schemas.openxmlformats.org/officeDocument/2006/relationships/hyperlink" Target="https://www.coursera.org/learn/machine-learning/home/week/8" TargetMode="External"/><Relationship Id="rId7" Type="http://schemas.openxmlformats.org/officeDocument/2006/relationships/hyperlink" Target="https://www.coursera.org/learn/machine-learning/lecture/ZYIPa/principal-component-analysis-algorithm"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coursera.org/learn/machine-learning/lecture/GBFTt/principal-component-analysis-problem-formulation" TargetMode="External"/><Relationship Id="rId11" Type="http://schemas.openxmlformats.org/officeDocument/2006/relationships/hyperlink" Target="https://www.coursera.org/learn/machine-learning/home/welcome" TargetMode="External"/><Relationship Id="rId5" Type="http://schemas.openxmlformats.org/officeDocument/2006/relationships/hyperlink" Target="https://www.coursera.org/learn/machine-learning/lecture/t6pYD/motivation-ii-visualization" TargetMode="External"/><Relationship Id="rId10" Type="http://schemas.openxmlformats.org/officeDocument/2006/relationships/hyperlink" Target="https://www.coursera.org/learn/machine-learning/lecture/RBqQl/advice-for-applying-pca" TargetMode="External"/><Relationship Id="rId4" Type="http://schemas.openxmlformats.org/officeDocument/2006/relationships/hyperlink" Target="https://www.coursera.org/learn/machine-learning/lecture/0EJ6A/motivation-i-data-compression" TargetMode="External"/><Relationship Id="rId9" Type="http://schemas.openxmlformats.org/officeDocument/2006/relationships/hyperlink" Target="https://www.coursera.org/learn/machine-learning/lecture/S1bq1/choosing-the-number-of-principal-component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oursera.org/specializations/deep-learn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latin typeface="Times New Roman" panose="02020603050405020304" pitchFamily="18" charset="0"/>
                <a:cs typeface="Times New Roman" panose="02020603050405020304" pitchFamily="18" charset="0"/>
              </a:rPr>
              <a:t>Machine Learning Foundations:</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A Case Study </a:t>
            </a:r>
            <a:r>
              <a:rPr lang="en-US" altLang="zh-TW" dirty="0" smtClean="0">
                <a:latin typeface="Times New Roman" panose="02020603050405020304" pitchFamily="18" charset="0"/>
                <a:cs typeface="Times New Roman" panose="02020603050405020304" pitchFamily="18" charset="0"/>
              </a:rPr>
              <a:t>Approach</a:t>
            </a:r>
            <a:endParaRPr lang="zh-TW" altLang="en-US" dirty="0">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p:txBody>
          <a:bodyPr/>
          <a:lstStyle/>
          <a:p>
            <a:r>
              <a:rPr lang="en-US" altLang="zh-TW" dirty="0">
                <a:latin typeface="Times New Roman" panose="02020603050405020304" pitchFamily="18" charset="0"/>
                <a:cs typeface="Times New Roman" panose="02020603050405020304" pitchFamily="18" charset="0"/>
              </a:rPr>
              <a:t>Introduction</a:t>
            </a:r>
            <a:endParaRPr lang="zh-TW" altLang="en-US" dirty="0">
              <a:latin typeface="Times New Roman" panose="02020603050405020304" pitchFamily="18" charset="0"/>
              <a:cs typeface="Times New Roman" panose="02020603050405020304" pitchFamily="18" charset="0"/>
            </a:endParaRPr>
          </a:p>
        </p:txBody>
      </p:sp>
      <p:sp>
        <p:nvSpPr>
          <p:cNvPr id="4" name="文字方塊 3"/>
          <p:cNvSpPr txBox="1"/>
          <p:nvPr/>
        </p:nvSpPr>
        <p:spPr>
          <a:xfrm>
            <a:off x="348302" y="1499175"/>
            <a:ext cx="1677062" cy="584775"/>
          </a:xfrm>
          <a:prstGeom prst="rect">
            <a:avLst/>
          </a:prstGeom>
          <a:noFill/>
        </p:spPr>
        <p:txBody>
          <a:bodyPr wrap="none" rtlCol="0">
            <a:spAutoFit/>
          </a:bodyPr>
          <a:lstStyle/>
          <a:p>
            <a:r>
              <a:rPr lang="en-US" altLang="zh-TW" sz="3200" dirty="0" smtClean="0">
                <a:latin typeface="Times New Roman" panose="02020603050405020304" pitchFamily="18" charset="0"/>
                <a:cs typeface="Times New Roman" panose="02020603050405020304" pitchFamily="18" charset="0"/>
              </a:rPr>
              <a:t>Note for:</a:t>
            </a:r>
            <a:endParaRPr lang="zh-TW"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231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Before the note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00200"/>
            <a:ext cx="8229600" cy="5105400"/>
          </a:xfrm>
        </p:spPr>
        <p: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使用課程投影片並註記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note</a:t>
            </a:r>
          </a:p>
          <a:p>
            <a:pPr lvl="1"/>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大部份</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會註記在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pdf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上</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這個檔案例外，註記太少</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b="1" dirty="0" smtClean="0">
                <a:latin typeface="Times New Roman" panose="02020603050405020304" pitchFamily="18" charset="0"/>
                <a:ea typeface="標楷體" panose="03000509000000000000" pitchFamily="65" charset="-120"/>
                <a:cs typeface="Times New Roman" panose="02020603050405020304" pitchFamily="18" charset="0"/>
              </a:rPr>
              <a:t>前面的章節</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許多</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地方可以跟</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hlinkClick r:id="rId3"/>
              </a:rPr>
              <a:t>Andrew Ng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hlinkClick r:id="rId3"/>
              </a:rPr>
              <a:t>的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hlinkClick r:id="rId3"/>
              </a:rPr>
              <a:t>machine learning</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互相搭配補充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若能，建議正規的上該課，雖然跳著補充似乎也還可以</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p>
          <a:p>
            <a:pPr lvl="2"/>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有時會擷取相關內容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若沒空聽課就看字吧</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p>
          <a:p>
            <a:pPr lvl="2"/>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例外：本</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篇的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補充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華盛頓大學取消該些內容了</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由於</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有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overall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的課程介紹，</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或許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note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會重複</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p>
          <a:p>
            <a:endParaRPr lang="zh-TW" altLang="en-US" dirty="0"/>
          </a:p>
        </p:txBody>
      </p:sp>
    </p:spTree>
    <p:extLst>
      <p:ext uri="{BB962C8B-B14F-4D97-AF65-F5344CB8AC3E}">
        <p14:creationId xmlns:p14="http://schemas.microsoft.com/office/powerpoint/2010/main" val="2919618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Machine learning</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457200" y="1600200"/>
            <a:ext cx="8229600" cy="5105400"/>
          </a:xfrm>
        </p:spPr>
        <p:txBody>
          <a:bodyPr/>
          <a:lstStyle/>
          <a:p>
            <a:r>
              <a:rPr lang="en-US" altLang="zh-TW" dirty="0" smtClean="0">
                <a:latin typeface="Times New Roman" panose="02020603050405020304" pitchFamily="18" charset="0"/>
                <a:cs typeface="Times New Roman" panose="02020603050405020304" pitchFamily="18" charset="0"/>
              </a:rPr>
              <a:t>One </a:t>
            </a:r>
            <a:r>
              <a:rPr lang="en-US" altLang="zh-TW" dirty="0">
                <a:latin typeface="Times New Roman" panose="02020603050405020304" pitchFamily="18" charset="0"/>
                <a:cs typeface="Times New Roman" panose="02020603050405020304" pitchFamily="18" charset="0"/>
              </a:rPr>
              <a:t>cannot do </a:t>
            </a:r>
            <a:r>
              <a:rPr lang="en-US" altLang="zh-TW" dirty="0" smtClean="0">
                <a:latin typeface="Times New Roman" panose="02020603050405020304" pitchFamily="18" charset="0"/>
                <a:cs typeface="Times New Roman" panose="02020603050405020304" pitchFamily="18" charset="0"/>
              </a:rPr>
              <a:t>the inference </a:t>
            </a:r>
            <a:r>
              <a:rPr lang="en-US" altLang="zh-TW" dirty="0">
                <a:latin typeface="Times New Roman" panose="02020603050405020304" pitchFamily="18" charset="0"/>
                <a:cs typeface="Times New Roman" panose="02020603050405020304" pitchFamily="18" charset="0"/>
              </a:rPr>
              <a:t>without </a:t>
            </a:r>
            <a:r>
              <a:rPr lang="en-US" altLang="zh-TW" dirty="0" smtClean="0">
                <a:solidFill>
                  <a:srgbClr val="FF0000"/>
                </a:solidFill>
                <a:latin typeface="Times New Roman" panose="02020603050405020304" pitchFamily="18" charset="0"/>
                <a:cs typeface="Times New Roman" panose="02020603050405020304" pitchFamily="18" charset="0"/>
              </a:rPr>
              <a:t>assumptions</a:t>
            </a:r>
          </a:p>
          <a:p>
            <a:endParaRPr lang="en-US" altLang="zh-TW" dirty="0">
              <a:latin typeface="Times New Roman" panose="02020603050405020304" pitchFamily="18" charset="0"/>
              <a:cs typeface="Times New Roman" panose="02020603050405020304" pitchFamily="18" charset="0"/>
            </a:endParaRPr>
          </a:p>
          <a:p>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演算法五花八門，最重要的關鍵是去了解該演算法的</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假設</a:t>
            </a:r>
            <a:endParaRPr lang="en-US" altLang="zh-TW"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pPr lvl="1"/>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lvl="1"/>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知道其假設，再了解細節、特性、優缺點</a:t>
            </a:r>
            <a:endParaRPr lang="en-US" altLang="zh-TW" dirty="0" smtClean="0">
              <a:latin typeface="標楷體" panose="03000509000000000000" pitchFamily="65" charset="-120"/>
              <a:ea typeface="標楷體" panose="03000509000000000000" pitchFamily="65" charset="-120"/>
              <a:cs typeface="Times New Roman" panose="02020603050405020304" pitchFamily="18" charset="0"/>
            </a:endParaRPr>
          </a:p>
          <a:p>
            <a:pPr lvl="1"/>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假設通常針對</a:t>
            </a:r>
            <a:r>
              <a:rPr lang="zh-TW" altLang="en-US" dirty="0" smtClean="0">
                <a:solidFill>
                  <a:srgbClr val="FF0000"/>
                </a:solidFill>
                <a:latin typeface="標楷體" panose="03000509000000000000" pitchFamily="65" charset="-120"/>
                <a:ea typeface="標楷體" panose="03000509000000000000" pitchFamily="65" charset="-120"/>
                <a:cs typeface="Times New Roman" panose="02020603050405020304" pitchFamily="18" charset="0"/>
              </a:rPr>
              <a:t>資料</a:t>
            </a:r>
            <a:r>
              <a:rPr lang="zh-TW" altLang="en-US" dirty="0">
                <a:latin typeface="標楷體" panose="03000509000000000000" pitchFamily="65" charset="-120"/>
                <a:ea typeface="標楷體" panose="03000509000000000000" pitchFamily="65" charset="-120"/>
                <a:cs typeface="Times New Roman" panose="02020603050405020304" pitchFamily="18" charset="0"/>
              </a:rPr>
              <a:t>或</a:t>
            </a:r>
            <a:r>
              <a:rPr lang="zh-TW" altLang="en-US" dirty="0">
                <a:solidFill>
                  <a:srgbClr val="FF0000"/>
                </a:solidFill>
                <a:latin typeface="標楷體" panose="03000509000000000000" pitchFamily="65" charset="-120"/>
                <a:ea typeface="標楷體" panose="03000509000000000000" pitchFamily="65" charset="-120"/>
                <a:cs typeface="Times New Roman" panose="02020603050405020304" pitchFamily="18" charset="0"/>
              </a:rPr>
              <a:t>目的</a:t>
            </a:r>
            <a:endParaRPr lang="en-US" altLang="zh-TW" dirty="0">
              <a:solidFill>
                <a:srgbClr val="FF0000"/>
              </a:solidFill>
              <a:latin typeface="標楷體" panose="03000509000000000000" pitchFamily="65" charset="-120"/>
              <a:ea typeface="標楷體" panose="03000509000000000000" pitchFamily="65" charset="-120"/>
              <a:cs typeface="Times New Roman" panose="02020603050405020304" pitchFamily="18" charset="0"/>
            </a:endParaRPr>
          </a:p>
          <a:p>
            <a:endParaRPr lang="zh-TW" altLang="en-US" dirty="0">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1949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Page 6</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3000" y="1408093"/>
            <a:ext cx="6934200" cy="3611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2665021" y="2676562"/>
            <a:ext cx="2743200" cy="523220"/>
          </a:xfrm>
          <a:prstGeom prst="rect">
            <a:avLst/>
          </a:prstGeom>
          <a:noFill/>
          <a:ln>
            <a:solidFill>
              <a:schemeClr val="accent1"/>
            </a:solidFill>
          </a:ln>
        </p:spPr>
        <p:txBody>
          <a:bodyPr wrap="square" rtlCol="0">
            <a:spAutoFit/>
          </a:bodyPr>
          <a:lstStyle/>
          <a:p>
            <a:pPr algn="ctr"/>
            <a:r>
              <a:rPr lang="zh-TW" altLang="en-US" sz="2800" dirty="0" smtClean="0">
                <a:latin typeface="標楷體" panose="03000509000000000000" pitchFamily="65" charset="-120"/>
                <a:ea typeface="標楷體" panose="03000509000000000000" pitchFamily="65" charset="-120"/>
              </a:rPr>
              <a:t>方法：五花八門</a:t>
            </a:r>
            <a:endParaRPr lang="zh-TW" altLang="en-US" sz="2800" dirty="0">
              <a:latin typeface="標楷體" panose="03000509000000000000" pitchFamily="65" charset="-120"/>
              <a:ea typeface="標楷體" panose="03000509000000000000" pitchFamily="65" charset="-120"/>
            </a:endParaRPr>
          </a:p>
        </p:txBody>
      </p:sp>
      <p:sp>
        <p:nvSpPr>
          <p:cNvPr id="6" name="文字方塊 5"/>
          <p:cNvSpPr txBox="1"/>
          <p:nvPr/>
        </p:nvSpPr>
        <p:spPr>
          <a:xfrm>
            <a:off x="5181600" y="5675293"/>
            <a:ext cx="2743200" cy="954107"/>
          </a:xfrm>
          <a:prstGeom prst="rect">
            <a:avLst/>
          </a:prstGeom>
          <a:noFill/>
          <a:ln>
            <a:solidFill>
              <a:srgbClr val="00B050"/>
            </a:solidFill>
          </a:ln>
        </p:spPr>
        <p:txBody>
          <a:bodyPr wrap="square" rtlCol="0">
            <a:spAutoFit/>
          </a:bodyPr>
          <a:lstStyle/>
          <a:p>
            <a:pPr algn="ctr"/>
            <a:r>
              <a:rPr lang="zh-TW" altLang="en-US" sz="2800" dirty="0" smtClean="0">
                <a:latin typeface="標楷體" panose="03000509000000000000" pitchFamily="65" charset="-120"/>
                <a:ea typeface="標楷體" panose="03000509000000000000" pitchFamily="65" charset="-120"/>
              </a:rPr>
              <a:t>目的：</a:t>
            </a:r>
            <a:endParaRPr lang="en-US" altLang="zh-TW" sz="2800" dirty="0" smtClean="0">
              <a:latin typeface="標楷體" panose="03000509000000000000" pitchFamily="65" charset="-120"/>
              <a:ea typeface="標楷體" panose="03000509000000000000" pitchFamily="65" charset="-120"/>
            </a:endParaRPr>
          </a:p>
          <a:p>
            <a:pPr algn="ctr"/>
            <a:r>
              <a:rPr lang="zh-TW" altLang="en-US" sz="2800" dirty="0" smtClean="0">
                <a:latin typeface="標楷體" panose="03000509000000000000" pitchFamily="65" charset="-120"/>
                <a:ea typeface="標楷體" panose="03000509000000000000" pitchFamily="65" charset="-120"/>
              </a:rPr>
              <a:t>較佳的決策</a:t>
            </a:r>
            <a:endParaRPr lang="zh-TW" altLang="en-US" sz="2800" dirty="0">
              <a:latin typeface="標楷體" panose="03000509000000000000" pitchFamily="65" charset="-120"/>
              <a:ea typeface="標楷體" panose="03000509000000000000" pitchFamily="65" charset="-120"/>
            </a:endParaRPr>
          </a:p>
        </p:txBody>
      </p:sp>
      <p:sp>
        <p:nvSpPr>
          <p:cNvPr id="7" name="文字方塊 6"/>
          <p:cNvSpPr txBox="1"/>
          <p:nvPr/>
        </p:nvSpPr>
        <p:spPr>
          <a:xfrm>
            <a:off x="5181600" y="4913293"/>
            <a:ext cx="2743200" cy="523220"/>
          </a:xfrm>
          <a:prstGeom prst="rect">
            <a:avLst/>
          </a:prstGeom>
          <a:noFill/>
          <a:ln>
            <a:solidFill>
              <a:srgbClr val="00B050"/>
            </a:solidFill>
          </a:ln>
        </p:spPr>
        <p:txBody>
          <a:bodyPr wrap="square" rtlCol="0">
            <a:spAutoFit/>
          </a:bodyPr>
          <a:lstStyle/>
          <a:p>
            <a:pPr algn="ctr"/>
            <a:r>
              <a:rPr lang="zh-TW" altLang="en-US" sz="2800" dirty="0" smtClean="0">
                <a:latin typeface="標楷體" panose="03000509000000000000" pitchFamily="65" charset="-120"/>
                <a:ea typeface="標楷體" panose="03000509000000000000" pitchFamily="65" charset="-120"/>
              </a:rPr>
              <a:t>智慧</a:t>
            </a:r>
            <a:endParaRPr lang="zh-TW" altLang="en-US" sz="2800" dirty="0">
              <a:latin typeface="標楷體" panose="03000509000000000000" pitchFamily="65" charset="-120"/>
              <a:ea typeface="標楷體" panose="03000509000000000000" pitchFamily="65" charset="-120"/>
            </a:endParaRPr>
          </a:p>
        </p:txBody>
      </p:sp>
      <p:sp>
        <p:nvSpPr>
          <p:cNvPr id="8" name="文字方塊 7"/>
          <p:cNvSpPr txBox="1"/>
          <p:nvPr/>
        </p:nvSpPr>
        <p:spPr>
          <a:xfrm>
            <a:off x="457200" y="6086794"/>
            <a:ext cx="2743200" cy="523220"/>
          </a:xfrm>
          <a:prstGeom prst="rect">
            <a:avLst/>
          </a:prstGeom>
          <a:noFill/>
          <a:ln>
            <a:solidFill>
              <a:srgbClr val="FF3399"/>
            </a:solidFill>
          </a:ln>
        </p:spPr>
        <p:txBody>
          <a:bodyPr wrap="square" rtlCol="0">
            <a:spAutoFit/>
          </a:bodyPr>
          <a:lstStyle/>
          <a:p>
            <a:pPr algn="ctr"/>
            <a:r>
              <a:rPr lang="zh-TW" altLang="en-US" sz="2800" dirty="0" smtClean="0">
                <a:latin typeface="標楷體" panose="03000509000000000000" pitchFamily="65" charset="-120"/>
                <a:ea typeface="標楷體" panose="03000509000000000000" pitchFamily="65" charset="-120"/>
              </a:rPr>
              <a:t>源頭：資料</a:t>
            </a:r>
            <a:endParaRPr lang="zh-TW" altLang="en-US" sz="2800" dirty="0">
              <a:latin typeface="標楷體" panose="03000509000000000000" pitchFamily="65" charset="-120"/>
              <a:ea typeface="標楷體" panose="03000509000000000000" pitchFamily="65" charset="-120"/>
            </a:endParaRPr>
          </a:p>
        </p:txBody>
      </p:sp>
      <p:sp>
        <p:nvSpPr>
          <p:cNvPr id="9" name="文字方塊 8"/>
          <p:cNvSpPr txBox="1"/>
          <p:nvPr/>
        </p:nvSpPr>
        <p:spPr>
          <a:xfrm>
            <a:off x="457200" y="4913170"/>
            <a:ext cx="2743200" cy="954107"/>
          </a:xfrm>
          <a:prstGeom prst="rect">
            <a:avLst/>
          </a:prstGeom>
          <a:noFill/>
          <a:ln>
            <a:solidFill>
              <a:srgbClr val="FF3399"/>
            </a:solidFill>
          </a:ln>
        </p:spPr>
        <p:txBody>
          <a:bodyPr wrap="square" rtlCol="0">
            <a:spAutoFit/>
          </a:bodyPr>
          <a:lstStyle/>
          <a:p>
            <a:pPr algn="ctr"/>
            <a:r>
              <a:rPr lang="zh-TW" altLang="en-US" sz="2800" dirty="0" smtClean="0">
                <a:latin typeface="標楷體" panose="03000509000000000000" pitchFamily="65" charset="-120"/>
                <a:ea typeface="標楷體" panose="03000509000000000000" pitchFamily="65" charset="-120"/>
              </a:rPr>
              <a:t>資料本身</a:t>
            </a:r>
            <a:endParaRPr lang="en-US" altLang="zh-TW" sz="2800" dirty="0" smtClean="0">
              <a:latin typeface="標楷體" panose="03000509000000000000" pitchFamily="65" charset="-120"/>
              <a:ea typeface="標楷體" panose="03000509000000000000" pitchFamily="65" charset="-120"/>
            </a:endParaRPr>
          </a:p>
          <a:p>
            <a:pPr algn="ctr"/>
            <a:r>
              <a:rPr lang="zh-TW" altLang="en-US" sz="2800" dirty="0" smtClean="0">
                <a:latin typeface="標楷體" panose="03000509000000000000" pitchFamily="65" charset="-120"/>
                <a:ea typeface="標楷體" panose="03000509000000000000" pitchFamily="65" charset="-120"/>
              </a:rPr>
              <a:t>不帶資訊</a:t>
            </a:r>
            <a:endParaRPr lang="zh-TW" altLang="en-US"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0775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Before machine learning</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先了解目的</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要達成的目標</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為何</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是否</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要</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運用</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machine learning</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要有資料</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沒有資料不能成事</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整理</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廣義的整理，不牽涉學習</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17396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Page 21 (</a:t>
            </a:r>
            <a:r>
              <a:rPr lang="zh-TW" altLang="en-US" dirty="0">
                <a:latin typeface="標楷體" panose="03000509000000000000" pitchFamily="65" charset="-120"/>
                <a:ea typeface="標楷體" panose="03000509000000000000" pitchFamily="65" charset="-120"/>
              </a:rPr>
              <a:t>被取消</a:t>
            </a:r>
            <a:r>
              <a:rPr lang="zh-TW" altLang="en-US" dirty="0" smtClean="0">
                <a:latin typeface="標楷體" panose="03000509000000000000" pitchFamily="65" charset="-120"/>
                <a:ea typeface="標楷體" panose="03000509000000000000" pitchFamily="65" charset="-120"/>
              </a:rPr>
              <a:t>的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part 5</a:t>
            </a: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1600200"/>
            <a:ext cx="8661779"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4275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latin typeface="Times New Roman" panose="02020603050405020304" pitchFamily="18" charset="0"/>
                <a:cs typeface="Times New Roman" panose="02020603050405020304" pitchFamily="18" charset="0"/>
                <a:hlinkClick r:id="rId3"/>
              </a:rPr>
              <a:t>Machine learning</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Andrew </a:t>
            </a:r>
            <a:r>
              <a:rPr lang="en-US" altLang="zh-TW" dirty="0" smtClean="0">
                <a:latin typeface="Times New Roman" panose="02020603050405020304" pitchFamily="18" charset="0"/>
                <a:cs typeface="Times New Roman" panose="02020603050405020304" pitchFamily="18" charset="0"/>
              </a:rPr>
              <a:t>Ng)</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1" b="61804"/>
          <a:stretch/>
        </p:blipFill>
        <p:spPr bwMode="auto">
          <a:xfrm>
            <a:off x="228600" y="1600200"/>
            <a:ext cx="8661779" cy="1629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字方塊 5"/>
          <p:cNvSpPr txBox="1"/>
          <p:nvPr/>
        </p:nvSpPr>
        <p:spPr>
          <a:xfrm>
            <a:off x="152400" y="3733799"/>
            <a:ext cx="4724400" cy="1200329"/>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Predicting Movie </a:t>
            </a:r>
            <a:r>
              <a:rPr lang="en-US" altLang="zh-TW" sz="2400" dirty="0" smtClean="0">
                <a:latin typeface="Times New Roman" panose="02020603050405020304" pitchFamily="18" charset="0"/>
                <a:cs typeface="Times New Roman" panose="02020603050405020304" pitchFamily="18" charset="0"/>
              </a:rPr>
              <a:t>Ratings:</a:t>
            </a:r>
          </a:p>
          <a:p>
            <a:r>
              <a:rPr lang="en-US" altLang="zh-TW" sz="2400" dirty="0" smtClean="0">
                <a:latin typeface="Times New Roman" panose="02020603050405020304" pitchFamily="18" charset="0"/>
                <a:cs typeface="Times New Roman" panose="02020603050405020304" pitchFamily="18" charset="0"/>
                <a:hlinkClick r:id="rId5"/>
              </a:rPr>
              <a:t>Problem Formulation</a:t>
            </a:r>
            <a:endParaRPr lang="en-US" altLang="zh-TW" sz="2400" dirty="0" smtClean="0">
              <a:latin typeface="Times New Roman" panose="02020603050405020304" pitchFamily="18" charset="0"/>
              <a:cs typeface="Times New Roman" panose="02020603050405020304" pitchFamily="18" charset="0"/>
            </a:endParaRPr>
          </a:p>
          <a:p>
            <a:r>
              <a:rPr lang="en-US" altLang="zh-TW" sz="2400" dirty="0" smtClean="0">
                <a:latin typeface="Times New Roman" panose="02020603050405020304" pitchFamily="18" charset="0"/>
                <a:cs typeface="Times New Roman" panose="02020603050405020304" pitchFamily="18" charset="0"/>
                <a:hlinkClick r:id="rId6"/>
              </a:rPr>
              <a:t>Content-based Recommendations</a:t>
            </a:r>
            <a:endParaRPr lang="en-US" altLang="zh-TW" sz="2400" dirty="0">
              <a:latin typeface="Times New Roman" panose="02020603050405020304" pitchFamily="18" charset="0"/>
              <a:cs typeface="Times New Roman" panose="02020603050405020304" pitchFamily="18" charset="0"/>
            </a:endParaRPr>
          </a:p>
        </p:txBody>
      </p:sp>
      <p:sp>
        <p:nvSpPr>
          <p:cNvPr id="5" name="文字方塊 4"/>
          <p:cNvSpPr txBox="1"/>
          <p:nvPr/>
        </p:nvSpPr>
        <p:spPr>
          <a:xfrm>
            <a:off x="4191000" y="2521803"/>
            <a:ext cx="3212275" cy="830997"/>
          </a:xfrm>
          <a:prstGeom prst="rect">
            <a:avLst/>
          </a:prstGeom>
          <a:solidFill>
            <a:schemeClr val="bg1"/>
          </a:solidFill>
        </p:spPr>
        <p:txBody>
          <a:bodyPr wrap="square" rtlCol="0">
            <a:spAutoFit/>
          </a:bodyPr>
          <a:lstStyle/>
          <a:p>
            <a:pPr algn="ctr"/>
            <a:r>
              <a:rPr lang="en-US" altLang="zh-TW" sz="2400" dirty="0" smtClean="0">
                <a:latin typeface="Times New Roman" panose="02020603050405020304" pitchFamily="18" charset="0"/>
                <a:cs typeface="Times New Roman" panose="02020603050405020304" pitchFamily="18" charset="0"/>
                <a:hlinkClick r:id="rId7"/>
              </a:rPr>
              <a:t>Week 9</a:t>
            </a:r>
            <a:r>
              <a:rPr lang="en-US" altLang="zh-TW" sz="2400" dirty="0" smtClean="0">
                <a:latin typeface="Times New Roman" panose="02020603050405020304" pitchFamily="18" charset="0"/>
                <a:cs typeface="Times New Roman" panose="02020603050405020304" pitchFamily="18" charset="0"/>
              </a:rPr>
              <a:t> </a:t>
            </a:r>
            <a:r>
              <a:rPr lang="zh-TW" altLang="en-US" sz="2400" dirty="0" smtClean="0">
                <a:latin typeface="標楷體" panose="03000509000000000000" pitchFamily="65" charset="-120"/>
                <a:ea typeface="標楷體" panose="03000509000000000000" pitchFamily="65" charset="-120"/>
                <a:cs typeface="Times New Roman" panose="02020603050405020304" pitchFamily="18" charset="0"/>
              </a:rPr>
              <a:t>後半段</a:t>
            </a:r>
            <a:endParaRPr lang="en-US" altLang="zh-TW" sz="2400" dirty="0" smtClean="0">
              <a:latin typeface="標楷體" panose="03000509000000000000" pitchFamily="65" charset="-120"/>
              <a:ea typeface="標楷體" panose="03000509000000000000" pitchFamily="65" charset="-120"/>
              <a:cs typeface="Times New Roman" panose="02020603050405020304" pitchFamily="18" charset="0"/>
            </a:endParaRPr>
          </a:p>
          <a:p>
            <a:pPr algn="ctr"/>
            <a:r>
              <a:rPr lang="en-US" altLang="zh-TW" sz="2400" dirty="0">
                <a:latin typeface="Times New Roman" panose="02020603050405020304" pitchFamily="18" charset="0"/>
                <a:cs typeface="Times New Roman" panose="02020603050405020304" pitchFamily="18" charset="0"/>
              </a:rPr>
              <a:t>Recommender Systems</a:t>
            </a:r>
            <a:endParaRPr lang="zh-TW" altLang="en-US" sz="2400" dirty="0">
              <a:latin typeface="Times New Roman" panose="02020603050405020304" pitchFamily="18" charset="0"/>
              <a:cs typeface="Times New Roman" panose="02020603050405020304" pitchFamily="18" charset="0"/>
            </a:endParaRPr>
          </a:p>
        </p:txBody>
      </p:sp>
      <p:sp>
        <p:nvSpPr>
          <p:cNvPr id="7" name="文字方塊 6"/>
          <p:cNvSpPr txBox="1"/>
          <p:nvPr/>
        </p:nvSpPr>
        <p:spPr>
          <a:xfrm>
            <a:off x="4559489" y="3733798"/>
            <a:ext cx="4330890" cy="1200329"/>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Collaborative Filtering:</a:t>
            </a:r>
          </a:p>
          <a:p>
            <a:r>
              <a:rPr lang="en-US" altLang="zh-TW" sz="2400" dirty="0" smtClean="0">
                <a:latin typeface="Times New Roman" panose="02020603050405020304" pitchFamily="18" charset="0"/>
                <a:cs typeface="Times New Roman" panose="02020603050405020304" pitchFamily="18" charset="0"/>
                <a:hlinkClick r:id="rId8"/>
              </a:rPr>
              <a:t>Collaborative Filtering</a:t>
            </a:r>
            <a:endParaRPr lang="en-US" altLang="zh-TW" sz="2400" dirty="0" smtClean="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hlinkClick r:id="rId9"/>
              </a:rPr>
              <a:t>Collaborative </a:t>
            </a:r>
            <a:r>
              <a:rPr lang="en-US" altLang="zh-TW" sz="2400" dirty="0" smtClean="0">
                <a:latin typeface="Times New Roman" panose="02020603050405020304" pitchFamily="18" charset="0"/>
                <a:cs typeface="Times New Roman" panose="02020603050405020304" pitchFamily="18" charset="0"/>
                <a:hlinkClick r:id="rId9"/>
              </a:rPr>
              <a:t>Filtering Algorith</a:t>
            </a:r>
            <a:r>
              <a:rPr lang="en-US" altLang="zh-TW" sz="2400" dirty="0">
                <a:latin typeface="Times New Roman" panose="02020603050405020304" pitchFamily="18" charset="0"/>
                <a:cs typeface="Times New Roman" panose="02020603050405020304" pitchFamily="18" charset="0"/>
                <a:hlinkClick r:id="rId9"/>
              </a:rPr>
              <a:t>m</a:t>
            </a:r>
            <a:endParaRPr lang="en-US" altLang="zh-TW" sz="2400" dirty="0">
              <a:latin typeface="Times New Roman" panose="02020603050405020304" pitchFamily="18" charset="0"/>
              <a:cs typeface="Times New Roman" panose="02020603050405020304" pitchFamily="18" charset="0"/>
            </a:endParaRPr>
          </a:p>
        </p:txBody>
      </p:sp>
      <p:sp>
        <p:nvSpPr>
          <p:cNvPr id="8" name="文字方塊 7"/>
          <p:cNvSpPr txBox="1"/>
          <p:nvPr/>
        </p:nvSpPr>
        <p:spPr>
          <a:xfrm>
            <a:off x="152400" y="5333996"/>
            <a:ext cx="7054651" cy="1200329"/>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Low Rank Matrix </a:t>
            </a:r>
            <a:r>
              <a:rPr lang="en-US" altLang="zh-TW" sz="2400" dirty="0" smtClean="0">
                <a:latin typeface="Times New Roman" panose="02020603050405020304" pitchFamily="18" charset="0"/>
                <a:cs typeface="Times New Roman" panose="02020603050405020304" pitchFamily="18" charset="0"/>
              </a:rPr>
              <a:t>Factorization:</a:t>
            </a:r>
          </a:p>
          <a:p>
            <a:r>
              <a:rPr lang="en-US" altLang="zh-TW" sz="2400" dirty="0" smtClean="0">
                <a:latin typeface="Times New Roman" panose="02020603050405020304" pitchFamily="18" charset="0"/>
                <a:cs typeface="Times New Roman" panose="02020603050405020304" pitchFamily="18" charset="0"/>
                <a:hlinkClick r:id="rId10"/>
              </a:rPr>
              <a:t>Vectorization: Low Rank Matrix Factorization</a:t>
            </a:r>
            <a:r>
              <a:rPr lang="en-US" altLang="zh-TW" sz="2400" dirty="0" smtClean="0">
                <a:latin typeface="Times New Roman" panose="02020603050405020304" pitchFamily="18" charset="0"/>
                <a:cs typeface="Times New Roman" panose="02020603050405020304" pitchFamily="18" charset="0"/>
              </a:rPr>
              <a:t> </a:t>
            </a:r>
          </a:p>
          <a:p>
            <a:r>
              <a:rPr lang="en-US" altLang="zh-TW" sz="2400" dirty="0" smtClean="0">
                <a:latin typeface="Times New Roman" panose="02020603050405020304" pitchFamily="18" charset="0"/>
                <a:cs typeface="Times New Roman" panose="02020603050405020304" pitchFamily="18" charset="0"/>
                <a:hlinkClick r:id="rId11"/>
              </a:rPr>
              <a:t>Implementation Detail: Mean Normalization</a:t>
            </a:r>
            <a:endParaRPr lang="en-US" altLang="zh-TW"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90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52342"/>
          <a:stretch/>
        </p:blipFill>
        <p:spPr bwMode="auto">
          <a:xfrm>
            <a:off x="228600" y="1600199"/>
            <a:ext cx="8661779" cy="2033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1905000" y="2362200"/>
            <a:ext cx="3733800" cy="830997"/>
          </a:xfrm>
          <a:prstGeom prst="rect">
            <a:avLst/>
          </a:prstGeom>
          <a:solidFill>
            <a:schemeClr val="bg1"/>
          </a:solidFill>
        </p:spPr>
        <p:txBody>
          <a:bodyPr wrap="square" rtlCol="0">
            <a:spAutoFit/>
          </a:bodyPr>
          <a:lstStyle/>
          <a:p>
            <a:pPr algn="ctr"/>
            <a:r>
              <a:rPr lang="en-US" altLang="zh-TW" sz="2400" dirty="0" smtClean="0">
                <a:latin typeface="Times New Roman" panose="02020603050405020304" pitchFamily="18" charset="0"/>
                <a:cs typeface="Times New Roman" panose="02020603050405020304" pitchFamily="18" charset="0"/>
                <a:hlinkClick r:id="rId3"/>
              </a:rPr>
              <a:t>Week 8</a:t>
            </a:r>
            <a:r>
              <a:rPr lang="en-US" altLang="zh-TW" sz="2400" dirty="0" smtClean="0">
                <a:latin typeface="Times New Roman" panose="02020603050405020304" pitchFamily="18" charset="0"/>
                <a:cs typeface="Times New Roman" panose="02020603050405020304" pitchFamily="18" charset="0"/>
              </a:rPr>
              <a:t> </a:t>
            </a:r>
            <a:r>
              <a:rPr lang="zh-TW" altLang="en-US" sz="2400" dirty="0" smtClean="0">
                <a:latin typeface="標楷體" panose="03000509000000000000" pitchFamily="65" charset="-120"/>
                <a:ea typeface="標楷體" panose="03000509000000000000" pitchFamily="65" charset="-120"/>
                <a:cs typeface="Times New Roman" panose="02020603050405020304" pitchFamily="18" charset="0"/>
              </a:rPr>
              <a:t>後半段</a:t>
            </a:r>
            <a:endParaRPr lang="en-US" altLang="zh-TW" sz="2400" dirty="0" smtClean="0">
              <a:latin typeface="標楷體" panose="03000509000000000000" pitchFamily="65" charset="-120"/>
              <a:ea typeface="標楷體" panose="03000509000000000000" pitchFamily="65" charset="-120"/>
              <a:cs typeface="Times New Roman" panose="02020603050405020304" pitchFamily="18" charset="0"/>
            </a:endParaRPr>
          </a:p>
          <a:p>
            <a:pPr algn="ctr"/>
            <a:r>
              <a:rPr lang="en-US" altLang="zh-TW" sz="2400" dirty="0">
                <a:latin typeface="Times New Roman" panose="02020603050405020304" pitchFamily="18" charset="0"/>
                <a:cs typeface="Times New Roman" panose="02020603050405020304" pitchFamily="18" charset="0"/>
              </a:rPr>
              <a:t>Dimensionality Reduction</a:t>
            </a:r>
            <a:endParaRPr lang="zh-TW" altLang="en-US" sz="2400" dirty="0">
              <a:latin typeface="Times New Roman" panose="02020603050405020304" pitchFamily="18" charset="0"/>
              <a:cs typeface="Times New Roman" panose="02020603050405020304" pitchFamily="18" charset="0"/>
            </a:endParaRPr>
          </a:p>
        </p:txBody>
      </p:sp>
      <p:sp>
        <p:nvSpPr>
          <p:cNvPr id="6" name="文字方塊 5"/>
          <p:cNvSpPr txBox="1"/>
          <p:nvPr/>
        </p:nvSpPr>
        <p:spPr>
          <a:xfrm>
            <a:off x="152400" y="3733799"/>
            <a:ext cx="4724400" cy="1200329"/>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Motivation:</a:t>
            </a:r>
          </a:p>
          <a:p>
            <a:r>
              <a:rPr lang="en-US" altLang="zh-TW" sz="2400" dirty="0" smtClean="0">
                <a:latin typeface="Times New Roman" panose="02020603050405020304" pitchFamily="18" charset="0"/>
                <a:cs typeface="Times New Roman" panose="02020603050405020304" pitchFamily="18" charset="0"/>
                <a:hlinkClick r:id="rId4"/>
              </a:rPr>
              <a:t>Motivation I: Data Compression</a:t>
            </a:r>
            <a:endParaRPr lang="en-US" altLang="zh-TW" sz="2400" dirty="0" smtClean="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hlinkClick r:id="rId5"/>
              </a:rPr>
              <a:t>Motivation </a:t>
            </a:r>
            <a:r>
              <a:rPr lang="en-US" altLang="zh-TW" sz="2400" dirty="0" smtClean="0">
                <a:latin typeface="Times New Roman" panose="02020603050405020304" pitchFamily="18" charset="0"/>
                <a:cs typeface="Times New Roman" panose="02020603050405020304" pitchFamily="18" charset="0"/>
                <a:hlinkClick r:id="rId5"/>
              </a:rPr>
              <a:t>II: Visualization</a:t>
            </a:r>
            <a:endParaRPr lang="en-US" altLang="zh-TW" sz="2400" dirty="0">
              <a:latin typeface="Times New Roman" panose="02020603050405020304" pitchFamily="18" charset="0"/>
              <a:cs typeface="Times New Roman" panose="02020603050405020304" pitchFamily="18" charset="0"/>
            </a:endParaRPr>
          </a:p>
        </p:txBody>
      </p:sp>
      <p:sp>
        <p:nvSpPr>
          <p:cNvPr id="7" name="文字方塊 6"/>
          <p:cNvSpPr txBox="1"/>
          <p:nvPr/>
        </p:nvSpPr>
        <p:spPr>
          <a:xfrm>
            <a:off x="4559489" y="3733798"/>
            <a:ext cx="4330890" cy="1200329"/>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Principal Component Analysis:</a:t>
            </a:r>
          </a:p>
          <a:p>
            <a:r>
              <a:rPr lang="en-US" altLang="zh-TW" sz="2400" dirty="0" smtClean="0">
                <a:latin typeface="Times New Roman" panose="02020603050405020304" pitchFamily="18" charset="0"/>
                <a:cs typeface="Times New Roman" panose="02020603050405020304" pitchFamily="18" charset="0"/>
                <a:hlinkClick r:id="rId6"/>
              </a:rPr>
              <a:t>PCA Problem Formulation</a:t>
            </a:r>
            <a:endParaRPr lang="en-US" altLang="zh-TW" sz="2400" dirty="0" smtClean="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hlinkClick r:id="rId7"/>
              </a:rPr>
              <a:t>PCA Algorithm</a:t>
            </a:r>
            <a:endParaRPr lang="en-US" altLang="zh-TW" sz="2400" dirty="0">
              <a:latin typeface="Times New Roman" panose="02020603050405020304" pitchFamily="18" charset="0"/>
              <a:cs typeface="Times New Roman" panose="02020603050405020304" pitchFamily="18" charset="0"/>
            </a:endParaRPr>
          </a:p>
        </p:txBody>
      </p:sp>
      <p:sp>
        <p:nvSpPr>
          <p:cNvPr id="8" name="文字方塊 7"/>
          <p:cNvSpPr txBox="1"/>
          <p:nvPr/>
        </p:nvSpPr>
        <p:spPr>
          <a:xfrm>
            <a:off x="152400" y="5105400"/>
            <a:ext cx="7054651" cy="1569660"/>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Applying PCA:</a:t>
            </a:r>
          </a:p>
          <a:p>
            <a:r>
              <a:rPr lang="en-US" altLang="zh-TW" sz="2400" dirty="0" smtClean="0">
                <a:latin typeface="Times New Roman" panose="02020603050405020304" pitchFamily="18" charset="0"/>
                <a:cs typeface="Times New Roman" panose="02020603050405020304" pitchFamily="18" charset="0"/>
                <a:hlinkClick r:id="rId8"/>
              </a:rPr>
              <a:t>Reconstruction from Compressed Representation</a:t>
            </a:r>
            <a:endParaRPr lang="en-US" altLang="zh-TW" sz="2400" dirty="0" smtClean="0">
              <a:latin typeface="Times New Roman" panose="02020603050405020304" pitchFamily="18" charset="0"/>
              <a:cs typeface="Times New Roman" panose="02020603050405020304" pitchFamily="18" charset="0"/>
            </a:endParaRPr>
          </a:p>
          <a:p>
            <a:r>
              <a:rPr lang="en-US" altLang="zh-TW" sz="2400" dirty="0" smtClean="0">
                <a:latin typeface="Times New Roman" panose="02020603050405020304" pitchFamily="18" charset="0"/>
                <a:cs typeface="Times New Roman" panose="02020603050405020304" pitchFamily="18" charset="0"/>
                <a:hlinkClick r:id="rId9"/>
              </a:rPr>
              <a:t>Choosing the Number of Principal Components</a:t>
            </a:r>
            <a:endParaRPr lang="en-US" altLang="zh-TW" sz="2400" dirty="0" smtClean="0">
              <a:latin typeface="Times New Roman" panose="02020603050405020304" pitchFamily="18" charset="0"/>
              <a:cs typeface="Times New Roman" panose="02020603050405020304" pitchFamily="18" charset="0"/>
            </a:endParaRPr>
          </a:p>
          <a:p>
            <a:r>
              <a:rPr lang="en-US" altLang="zh-TW" sz="2400" dirty="0" smtClean="0">
                <a:latin typeface="Times New Roman" panose="02020603050405020304" pitchFamily="18" charset="0"/>
                <a:cs typeface="Times New Roman" panose="02020603050405020304" pitchFamily="18" charset="0"/>
                <a:hlinkClick r:id="rId10"/>
              </a:rPr>
              <a:t>Advice for Applying PCA</a:t>
            </a:r>
            <a:endParaRPr lang="en-US" altLang="zh-TW" sz="2400" dirty="0" smtClean="0">
              <a:latin typeface="Times New Roman" panose="02020603050405020304" pitchFamily="18" charset="0"/>
              <a:cs typeface="Times New Roman" panose="02020603050405020304" pitchFamily="18" charset="0"/>
            </a:endParaRPr>
          </a:p>
        </p:txBody>
      </p:sp>
      <p:sp>
        <p:nvSpPr>
          <p:cNvPr id="11" name="標題 1"/>
          <p:cNvSpPr>
            <a:spLocks noGrp="1"/>
          </p:cNvSpPr>
          <p:nvPr>
            <p:ph type="title"/>
          </p:nvPr>
        </p:nvSpPr>
        <p:spPr>
          <a:xfrm>
            <a:off x="457200" y="274638"/>
            <a:ext cx="8229600" cy="1143000"/>
          </a:xfrm>
        </p:spPr>
        <p:txBody>
          <a:bodyPr>
            <a:normAutofit/>
          </a:bodyPr>
          <a:lstStyle/>
          <a:p>
            <a:r>
              <a:rPr lang="en-US" altLang="zh-TW" dirty="0" smtClean="0">
                <a:latin typeface="Times New Roman" panose="02020603050405020304" pitchFamily="18" charset="0"/>
                <a:cs typeface="Times New Roman" panose="02020603050405020304" pitchFamily="18" charset="0"/>
                <a:hlinkClick r:id="rId11"/>
              </a:rPr>
              <a:t>Machine learning</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Andrew </a:t>
            </a:r>
            <a:r>
              <a:rPr lang="en-US" altLang="zh-TW" dirty="0" smtClean="0">
                <a:latin typeface="Times New Roman" panose="02020603050405020304" pitchFamily="18" charset="0"/>
                <a:cs typeface="Times New Roman" panose="02020603050405020304" pitchFamily="18" charset="0"/>
              </a:rPr>
              <a:t>Ng)</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21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Page </a:t>
            </a:r>
            <a:r>
              <a:rPr lang="en-US" altLang="zh-TW" dirty="0" smtClean="0">
                <a:latin typeface="Times New Roman" panose="02020603050405020304" pitchFamily="18" charset="0"/>
                <a:cs typeface="Times New Roman" panose="02020603050405020304" pitchFamily="18" charset="0"/>
              </a:rPr>
              <a:t>22 </a:t>
            </a:r>
            <a:r>
              <a:rPr lang="en-US" altLang="zh-TW" dirty="0">
                <a:latin typeface="Times New Roman" panose="02020603050405020304" pitchFamily="18" charset="0"/>
                <a:cs typeface="Times New Roman" panose="02020603050405020304" pitchFamily="18" charset="0"/>
              </a:rPr>
              <a:t>(</a:t>
            </a:r>
            <a:r>
              <a:rPr lang="zh-TW" altLang="en-US" dirty="0">
                <a:latin typeface="標楷體" panose="03000509000000000000" pitchFamily="65" charset="-120"/>
                <a:ea typeface="標楷體" panose="03000509000000000000" pitchFamily="65" charset="-120"/>
              </a:rPr>
              <a:t>被取消的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part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6</a:t>
            </a:r>
            <a:r>
              <a:rPr lang="en-US" altLang="zh-TW" dirty="0" smtClean="0">
                <a:latin typeface="Times New Roman" panose="02020603050405020304" pitchFamily="18" charset="0"/>
                <a:cs typeface="Times New Roman" panose="02020603050405020304" pitchFamily="18" charset="0"/>
              </a:rPr>
              <a:t>)</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hlinkClick r:id="rId3"/>
              </a:rPr>
              <a:t>Deep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hlinkClick r:id="rId3"/>
              </a:rPr>
              <a:t>Learning </a:t>
            </a:r>
            <a:r>
              <a:rPr lang="en-US" altLang="zh-TW" dirty="0">
                <a:latin typeface="Times New Roman" panose="02020603050405020304" pitchFamily="18" charset="0"/>
                <a:ea typeface="標楷體" panose="03000509000000000000" pitchFamily="65" charset="-120"/>
                <a:cs typeface="Times New Roman" panose="02020603050405020304" pitchFamily="18" charset="0"/>
                <a:hlinkClick r:id="rId3"/>
              </a:rPr>
              <a:t>Specialization by Andrew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hlinkClick r:id="rId3"/>
              </a:rPr>
              <a:t>Ng</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6740" y="1524000"/>
            <a:ext cx="7574280" cy="89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018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514</Words>
  <Application>Microsoft Office PowerPoint</Application>
  <PresentationFormat>如螢幕大小 (4:3)</PresentationFormat>
  <Paragraphs>81</Paragraphs>
  <Slides>9</Slides>
  <Notes>5</Notes>
  <HiddenSlides>0</HiddenSlides>
  <MMClips>0</MMClips>
  <ScaleCrop>false</ScaleCrop>
  <HeadingPairs>
    <vt:vector size="4" baseType="variant">
      <vt:variant>
        <vt:lpstr>佈景主題</vt:lpstr>
      </vt:variant>
      <vt:variant>
        <vt:i4>1</vt:i4>
      </vt:variant>
      <vt:variant>
        <vt:lpstr>投影片標題</vt:lpstr>
      </vt:variant>
      <vt:variant>
        <vt:i4>9</vt:i4>
      </vt:variant>
    </vt:vector>
  </HeadingPairs>
  <TitlesOfParts>
    <vt:vector size="10" baseType="lpstr">
      <vt:lpstr>Office Theme</vt:lpstr>
      <vt:lpstr>Machine Learning Foundations: A Case Study Approach</vt:lpstr>
      <vt:lpstr>Before the note …</vt:lpstr>
      <vt:lpstr>Machine learning</vt:lpstr>
      <vt:lpstr>Page 6</vt:lpstr>
      <vt:lpstr>Before machine learning</vt:lpstr>
      <vt:lpstr>Page 21 (被取消的 part 5)</vt:lpstr>
      <vt:lpstr>Machine learning (Andrew Ng)</vt:lpstr>
      <vt:lpstr>Machine learning (Andrew Ng)</vt:lpstr>
      <vt:lpstr>Page 22 (被取消的 part 6)</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JimCC Yu(余宗哲)</dc:creator>
  <cp:lastModifiedBy>JimCC Yu(余宗哲)</cp:lastModifiedBy>
  <cp:revision>31</cp:revision>
  <dcterms:created xsi:type="dcterms:W3CDTF">2006-08-16T00:00:00Z</dcterms:created>
  <dcterms:modified xsi:type="dcterms:W3CDTF">2017-11-10T09:14:02Z</dcterms:modified>
</cp:coreProperties>
</file>