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340" autoAdjust="0"/>
  </p:normalViewPr>
  <p:slideViewPr>
    <p:cSldViewPr snapToGrid="0" snapToObjects="1" showGuides="1">
      <p:cViewPr>
        <p:scale>
          <a:sx n="50" d="100"/>
          <a:sy n="50" d="100"/>
        </p:scale>
        <p:origin x="-4764" y="-5286"/>
      </p:cViewPr>
      <p:guideLst>
        <p:guide orient="horz" pos="3318"/>
        <p:guide orient="horz" pos="288"/>
        <p:guide orient="horz" pos="20160"/>
        <p:guide orient="horz"/>
        <p:guide pos="581"/>
        <p:guide pos="27069"/>
        <p:guide orient="horz" pos="20036"/>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Error</a:t>
            </a:r>
            <a:r>
              <a:rPr lang="en-US" baseline="0"/>
              <a:t> Rates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707936702450508E-2"/>
          <c:y val="0.17639774067371267"/>
          <c:w val="0.88389129483814521"/>
          <c:h val="0.56831765820939051"/>
        </c:manualLayout>
      </c:layout>
      <c:barChart>
        <c:barDir val="col"/>
        <c:grouping val="clustered"/>
        <c:varyColors val="0"/>
        <c:ser>
          <c:idx val="0"/>
          <c:order val="0"/>
          <c:spPr>
            <a:solidFill>
              <a:schemeClr val="accent1"/>
            </a:solidFill>
            <a:ln>
              <a:noFill/>
            </a:ln>
            <a:effectLst/>
          </c:spPr>
          <c:invertIfNegative val="0"/>
          <c:cat>
            <c:strRef>
              <c:f>Sheet1!$A$1:$F$1</c:f>
              <c:strCache>
                <c:ptCount val="6"/>
                <c:pt idx="0">
                  <c:v>Multinomial Bayes</c:v>
                </c:pt>
                <c:pt idx="1">
                  <c:v>Naïve Bayes</c:v>
                </c:pt>
                <c:pt idx="2">
                  <c:v>Linear SVM</c:v>
                </c:pt>
                <c:pt idx="3">
                  <c:v>RBF SVM</c:v>
                </c:pt>
                <c:pt idx="4">
                  <c:v>Ensemble Methods (random forests)</c:v>
                </c:pt>
                <c:pt idx="5">
                  <c:v>Linear Discriminant Analysis</c:v>
                </c:pt>
              </c:strCache>
            </c:strRef>
          </c:cat>
          <c:val>
            <c:numRef>
              <c:f>Sheet1!$A$2:$F$2</c:f>
              <c:numCache>
                <c:formatCode>General</c:formatCode>
                <c:ptCount val="6"/>
                <c:pt idx="0">
                  <c:v>0.52368421052631497</c:v>
                </c:pt>
                <c:pt idx="1">
                  <c:v>0.54736842105263095</c:v>
                </c:pt>
                <c:pt idx="2">
                  <c:v>0.46315789473684199</c:v>
                </c:pt>
                <c:pt idx="3">
                  <c:v>0.52631578947368396</c:v>
                </c:pt>
                <c:pt idx="4">
                  <c:v>0.49736842105263102</c:v>
                </c:pt>
                <c:pt idx="5">
                  <c:v>0.46578947368420998</c:v>
                </c:pt>
              </c:numCache>
            </c:numRef>
          </c:val>
        </c:ser>
        <c:dLbls>
          <c:showLegendKey val="0"/>
          <c:showVal val="0"/>
          <c:showCatName val="0"/>
          <c:showSerName val="0"/>
          <c:showPercent val="0"/>
          <c:showBubbleSize val="0"/>
        </c:dLbls>
        <c:gapWidth val="219"/>
        <c:overlap val="-27"/>
        <c:axId val="416982608"/>
        <c:axId val="416983152"/>
      </c:barChart>
      <c:catAx>
        <c:axId val="41698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983152"/>
        <c:crosses val="autoZero"/>
        <c:auto val="1"/>
        <c:lblAlgn val="ctr"/>
        <c:lblOffset val="100"/>
        <c:noMultiLvlLbl val="0"/>
      </c:catAx>
      <c:valAx>
        <c:axId val="41698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982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333786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922338"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4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4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4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4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5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5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5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5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7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7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7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7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8" y="5503831"/>
            <a:ext cx="10056813" cy="5924677"/>
          </a:xfrm>
        </p:spPr>
        <p:txBody>
          <a:bodyPr/>
          <a:lstStyle/>
          <a:p>
            <a:r>
              <a:rPr lang="en-US" dirty="0"/>
              <a:t>Soccer is </a:t>
            </a:r>
            <a:r>
              <a:rPr lang="en-US" dirty="0" smtClean="0"/>
              <a:t>an exciting sport </a:t>
            </a:r>
            <a:r>
              <a:rPr lang="en-US" dirty="0"/>
              <a:t>because of its unpredictability. </a:t>
            </a:r>
            <a:r>
              <a:rPr lang="en-US" dirty="0" smtClean="0"/>
              <a:t>Less favored teams often miraculously upset more favored teams. Since </a:t>
            </a:r>
            <a:r>
              <a:rPr lang="en-US" dirty="0"/>
              <a:t>the outcome of each match </a:t>
            </a:r>
            <a:r>
              <a:rPr lang="en-US" dirty="0" smtClean="0"/>
              <a:t>is unexpected</a:t>
            </a:r>
            <a:r>
              <a:rPr lang="en-US" dirty="0"/>
              <a:t>, we wanted to see if outcomes of soccer games (wins, </a:t>
            </a:r>
            <a:r>
              <a:rPr lang="en-US" dirty="0" smtClean="0"/>
              <a:t>draws, </a:t>
            </a:r>
            <a:r>
              <a:rPr lang="en-US" dirty="0"/>
              <a:t>and loss) can be classified using features relevant to </a:t>
            </a:r>
            <a:r>
              <a:rPr lang="en-US" dirty="0" smtClean="0"/>
              <a:t>the current </a:t>
            </a:r>
            <a:r>
              <a:rPr lang="en-US" dirty="0"/>
              <a:t>game form (shots, shots on target, corners, home advantage). T</a:t>
            </a:r>
            <a:r>
              <a:rPr lang="en-US" dirty="0" smtClean="0"/>
              <a:t>o </a:t>
            </a:r>
            <a:r>
              <a:rPr lang="en-US" dirty="0"/>
              <a:t>improve our classifiers, </a:t>
            </a:r>
            <a:r>
              <a:rPr lang="en-US" dirty="0" smtClean="0"/>
              <a:t>we </a:t>
            </a:r>
            <a:r>
              <a:rPr lang="en-US" dirty="0"/>
              <a:t>decided to incorporate features that detail past performances </a:t>
            </a:r>
            <a:r>
              <a:rPr lang="en-US" dirty="0" smtClean="0"/>
              <a:t>(i.e. “</a:t>
            </a:r>
            <a:r>
              <a:rPr lang="en-US" dirty="0"/>
              <a:t>streakiness</a:t>
            </a:r>
            <a:r>
              <a:rPr lang="en-US" dirty="0" smtClean="0"/>
              <a:t>”) </a:t>
            </a:r>
            <a:r>
              <a:rPr lang="en-US" dirty="0"/>
              <a:t>to see if such </a:t>
            </a:r>
            <a:r>
              <a:rPr lang="en-US" dirty="0" smtClean="0"/>
              <a:t>can </a:t>
            </a:r>
            <a:r>
              <a:rPr lang="en-US" dirty="0"/>
              <a:t>improve our prediction. Using machine learning classifiers such as Naïve Bayes, Multinomial Bayes, Random Forests, Linear SVM (support vector machines</a:t>
            </a:r>
            <a:r>
              <a:rPr lang="en-US" dirty="0" smtClean="0"/>
              <a:t>), </a:t>
            </a:r>
            <a:r>
              <a:rPr lang="en-US" dirty="0"/>
              <a:t>and RBF SVM, we found </a:t>
            </a:r>
            <a:r>
              <a:rPr lang="en-US" dirty="0" smtClean="0"/>
              <a:t>that </a:t>
            </a:r>
            <a:r>
              <a:rPr lang="en-US" dirty="0"/>
              <a:t>despite the high entropy of </a:t>
            </a:r>
            <a:r>
              <a:rPr lang="en-US" dirty="0" smtClean="0"/>
              <a:t>outcomes, soccer match outcomes </a:t>
            </a:r>
            <a:r>
              <a:rPr lang="en-US" dirty="0"/>
              <a:t>can be predicted with accuracy of 0.68. We found that </a:t>
            </a:r>
            <a:r>
              <a:rPr lang="en-US" dirty="0" smtClean="0"/>
              <a:t>soccer </a:t>
            </a:r>
            <a:r>
              <a:rPr lang="en-US" dirty="0"/>
              <a:t>matches are better classified when we incorporate past </a:t>
            </a:r>
            <a:r>
              <a:rPr lang="en-US" dirty="0" smtClean="0"/>
              <a:t>results – also known as </a:t>
            </a:r>
            <a:r>
              <a:rPr lang="en-US" dirty="0"/>
              <a:t>the “hot-hand” factor. </a:t>
            </a:r>
          </a:p>
          <a:p>
            <a:endParaRPr lang="en-US" dirty="0"/>
          </a:p>
        </p:txBody>
      </p:sp>
      <p:sp>
        <p:nvSpPr>
          <p:cNvPr id="3" name="Text Placeholder 2"/>
          <p:cNvSpPr>
            <a:spLocks noGrp="1"/>
          </p:cNvSpPr>
          <p:nvPr>
            <p:ph type="body" sz="quarter" idx="11"/>
          </p:nvPr>
        </p:nvSpPr>
        <p:spPr/>
        <p:txBody>
          <a:bodyPr/>
          <a:lstStyle/>
          <a:p>
            <a:r>
              <a:rPr lang="en-US" dirty="0" smtClean="0"/>
              <a:t>ABSTRACT</a:t>
            </a:r>
            <a:endParaRPr lang="en-US" dirty="0"/>
          </a:p>
        </p:txBody>
      </p:sp>
      <p:sp>
        <p:nvSpPr>
          <p:cNvPr id="4" name="Text Placeholder 3"/>
          <p:cNvSpPr>
            <a:spLocks noGrp="1"/>
          </p:cNvSpPr>
          <p:nvPr>
            <p:ph type="body" sz="quarter" idx="20"/>
          </p:nvPr>
        </p:nvSpPr>
        <p:spPr>
          <a:xfrm>
            <a:off x="922339" y="12527055"/>
            <a:ext cx="10050462" cy="754045"/>
          </a:xfrm>
        </p:spPr>
        <p:txBody>
          <a:bodyPr/>
          <a:lstStyle/>
          <a:p>
            <a:r>
              <a:rPr lang="en-US" dirty="0" smtClean="0"/>
              <a:t>DATA</a:t>
            </a:r>
            <a:endParaRPr lang="en-US" dirty="0"/>
          </a:p>
        </p:txBody>
      </p:sp>
      <p:sp>
        <p:nvSpPr>
          <p:cNvPr id="5" name="Text Placeholder 4"/>
          <p:cNvSpPr>
            <a:spLocks noGrp="1"/>
          </p:cNvSpPr>
          <p:nvPr>
            <p:ph type="body" sz="quarter" idx="21"/>
          </p:nvPr>
        </p:nvSpPr>
        <p:spPr>
          <a:xfrm>
            <a:off x="11591025" y="10384479"/>
            <a:ext cx="10048874" cy="2462190"/>
          </a:xfrm>
        </p:spPr>
        <p:txBody>
          <a:bodyPr/>
          <a:lstStyle/>
          <a:p>
            <a:r>
              <a:rPr lang="en-US" dirty="0" smtClean="0"/>
              <a:t>Furthermore, </a:t>
            </a:r>
            <a:r>
              <a:rPr lang="en-US" dirty="0"/>
              <a:t>another challenge is that we do not have data consisting of individual players and their performances. For instance major trades, injuries on star players etc. during seasons can result in drastic changes in the team’s record.</a:t>
            </a:r>
          </a:p>
          <a:p>
            <a:endParaRPr lang="en-US" dirty="0"/>
          </a:p>
        </p:txBody>
      </p:sp>
      <p:sp>
        <p:nvSpPr>
          <p:cNvPr id="6" name="Text Placeholder 5"/>
          <p:cNvSpPr>
            <a:spLocks noGrp="1"/>
          </p:cNvSpPr>
          <p:nvPr>
            <p:ph type="body" sz="quarter" idx="22"/>
          </p:nvPr>
        </p:nvSpPr>
        <p:spPr>
          <a:xfrm>
            <a:off x="11591025" y="13298045"/>
            <a:ext cx="10048875" cy="754045"/>
          </a:xfrm>
        </p:spPr>
        <p:txBody>
          <a:bodyPr/>
          <a:lstStyle/>
          <a:p>
            <a:r>
              <a:rPr lang="en-US" dirty="0" smtClean="0"/>
              <a:t>FEATURE SELECTION</a:t>
            </a:r>
            <a:endParaRPr lang="en-US" dirty="0"/>
          </a:p>
        </p:txBody>
      </p:sp>
      <p:sp>
        <p:nvSpPr>
          <p:cNvPr id="7" name="Text Placeholder 6"/>
          <p:cNvSpPr>
            <a:spLocks noGrp="1"/>
          </p:cNvSpPr>
          <p:nvPr>
            <p:ph type="body" sz="quarter" idx="23"/>
          </p:nvPr>
        </p:nvSpPr>
        <p:spPr>
          <a:xfrm>
            <a:off x="22258339" y="5503831"/>
            <a:ext cx="10048874" cy="2846911"/>
          </a:xfrm>
        </p:spPr>
        <p:txBody>
          <a:bodyPr/>
          <a:lstStyle/>
          <a:p>
            <a:r>
              <a:rPr lang="en-US" dirty="0"/>
              <a:t>We divided the data into a training set and a test set. The training set consisted of games of the </a:t>
            </a:r>
            <a:r>
              <a:rPr lang="en-US" b="1" dirty="0"/>
              <a:t>2010/11, 2011/12, 2012/13 and 2013/14 </a:t>
            </a:r>
            <a:r>
              <a:rPr lang="en-US" dirty="0"/>
              <a:t>seasons. The test set consisted of data of the </a:t>
            </a:r>
            <a:r>
              <a:rPr lang="en-US" b="1" dirty="0"/>
              <a:t>2014/15</a:t>
            </a:r>
            <a:r>
              <a:rPr lang="en-US" dirty="0"/>
              <a:t> season. The results of the classification was home wins, home loses and draws in which we assigned values of 1, -1 and 0 respectively</a:t>
            </a:r>
            <a:r>
              <a:rPr lang="en-US" dirty="0" smtClean="0"/>
              <a:t>.</a:t>
            </a:r>
            <a:endParaRPr lang="en-US" dirty="0"/>
          </a:p>
          <a:p>
            <a:endParaRPr lang="en-US" dirty="0"/>
          </a:p>
        </p:txBody>
      </p:sp>
      <p:sp>
        <p:nvSpPr>
          <p:cNvPr id="8" name="Text Placeholder 7"/>
          <p:cNvSpPr>
            <a:spLocks noGrp="1"/>
          </p:cNvSpPr>
          <p:nvPr>
            <p:ph type="body" sz="quarter" idx="24"/>
          </p:nvPr>
        </p:nvSpPr>
        <p:spPr/>
        <p:txBody>
          <a:bodyPr/>
          <a:lstStyle/>
          <a:p>
            <a:r>
              <a:rPr lang="en-US" dirty="0" smtClean="0"/>
              <a:t>PROCEDURE</a:t>
            </a:r>
            <a:endParaRPr lang="en-US" dirty="0"/>
          </a:p>
        </p:txBody>
      </p:sp>
      <p:sp>
        <p:nvSpPr>
          <p:cNvPr id="9" name="Text Placeholder 8"/>
          <p:cNvSpPr>
            <a:spLocks noGrp="1"/>
          </p:cNvSpPr>
          <p:nvPr>
            <p:ph type="body" sz="quarter" idx="25"/>
          </p:nvPr>
        </p:nvSpPr>
        <p:spPr>
          <a:xfrm>
            <a:off x="32908052" y="4706619"/>
            <a:ext cx="10047018" cy="1323431"/>
          </a:xfrm>
        </p:spPr>
        <p:txBody>
          <a:bodyPr/>
          <a:lstStyle/>
          <a:p>
            <a:r>
              <a:rPr lang="en-US" dirty="0"/>
              <a:t>Confusion Matrix for Linear </a:t>
            </a:r>
            <a:r>
              <a:rPr lang="en-US" dirty="0" smtClean="0"/>
              <a:t>SVM, LDA and Random Forests for full dataset</a:t>
            </a:r>
            <a:endParaRPr lang="en-US" dirty="0"/>
          </a:p>
        </p:txBody>
      </p:sp>
      <p:sp>
        <p:nvSpPr>
          <p:cNvPr id="11" name="Text Placeholder 10"/>
          <p:cNvSpPr>
            <a:spLocks noGrp="1"/>
          </p:cNvSpPr>
          <p:nvPr>
            <p:ph type="body" sz="quarter" idx="27"/>
          </p:nvPr>
        </p:nvSpPr>
        <p:spPr>
          <a:xfrm>
            <a:off x="32948822" y="14456585"/>
            <a:ext cx="10047018" cy="754045"/>
          </a:xfrm>
        </p:spPr>
        <p:txBody>
          <a:bodyPr/>
          <a:lstStyle/>
          <a:p>
            <a:r>
              <a:rPr lang="en-US" dirty="0" smtClean="0"/>
              <a:t>CONCLUSION</a:t>
            </a:r>
            <a:endParaRPr lang="en-US" dirty="0"/>
          </a:p>
        </p:txBody>
      </p:sp>
      <p:sp>
        <p:nvSpPr>
          <p:cNvPr id="12" name="Text Placeholder 11"/>
          <p:cNvSpPr>
            <a:spLocks noGrp="1"/>
          </p:cNvSpPr>
          <p:nvPr>
            <p:ph type="body" sz="quarter" idx="28"/>
          </p:nvPr>
        </p:nvSpPr>
        <p:spPr>
          <a:xfrm>
            <a:off x="32873829" y="15953559"/>
            <a:ext cx="10052050" cy="5847732"/>
          </a:xfrm>
        </p:spPr>
        <p:txBody>
          <a:bodyPr/>
          <a:lstStyle/>
          <a:p>
            <a:r>
              <a:rPr lang="en-US" dirty="0"/>
              <a:t>–</a:t>
            </a:r>
            <a:r>
              <a:rPr lang="en-US" dirty="0" smtClean="0"/>
              <a:t>By </a:t>
            </a:r>
            <a:r>
              <a:rPr lang="en-US" dirty="0"/>
              <a:t>adding features on past performances we </a:t>
            </a:r>
            <a:r>
              <a:rPr lang="en-US" dirty="0" smtClean="0"/>
              <a:t>can establish </a:t>
            </a:r>
            <a:r>
              <a:rPr lang="en-US" dirty="0"/>
              <a:t>a better model for classifying whether the home team wins, lose or draws. Accuracy of </a:t>
            </a:r>
            <a:r>
              <a:rPr lang="en-US" dirty="0" smtClean="0"/>
              <a:t>full model (past performances included) increases </a:t>
            </a:r>
            <a:r>
              <a:rPr lang="en-US" dirty="0"/>
              <a:t>about 0.10 for each respective classifier compared to the model with only current performances. </a:t>
            </a:r>
            <a:endParaRPr lang="en-US" dirty="0" smtClean="0"/>
          </a:p>
          <a:p>
            <a:endParaRPr lang="en-US" dirty="0"/>
          </a:p>
          <a:p>
            <a:r>
              <a:rPr lang="en-US" dirty="0"/>
              <a:t>–Our best model (Linear SVM) has an accuracy of </a:t>
            </a:r>
            <a:r>
              <a:rPr lang="en-US" dirty="0" smtClean="0"/>
              <a:t>0.68.</a:t>
            </a:r>
          </a:p>
          <a:p>
            <a:endParaRPr lang="en-US" dirty="0"/>
          </a:p>
          <a:p>
            <a:r>
              <a:rPr lang="en-US" dirty="0"/>
              <a:t>–The confusion matrix shows that there is high accuracy in predicting wins and </a:t>
            </a:r>
            <a:r>
              <a:rPr lang="en-US" dirty="0" smtClean="0"/>
              <a:t>losses correctly and a lower accuracy in predicting draws</a:t>
            </a:r>
            <a:r>
              <a:rPr lang="en-US" dirty="0"/>
              <a:t>. This indicates that the features we use are </a:t>
            </a:r>
            <a:r>
              <a:rPr lang="en-US" dirty="0" smtClean="0"/>
              <a:t>effective at </a:t>
            </a:r>
            <a:r>
              <a:rPr lang="en-US" dirty="0"/>
              <a:t>establishing non-parity between away and home teams. </a:t>
            </a:r>
          </a:p>
          <a:p>
            <a:endParaRPr lang="en-US" dirty="0"/>
          </a:p>
        </p:txBody>
      </p:sp>
      <p:sp>
        <p:nvSpPr>
          <p:cNvPr id="13" name="Text Placeholder 12"/>
          <p:cNvSpPr>
            <a:spLocks noGrp="1"/>
          </p:cNvSpPr>
          <p:nvPr>
            <p:ph type="body" sz="quarter" idx="29"/>
          </p:nvPr>
        </p:nvSpPr>
        <p:spPr>
          <a:xfrm>
            <a:off x="32878861" y="22100630"/>
            <a:ext cx="10047018" cy="754045"/>
          </a:xfrm>
        </p:spPr>
        <p:txBody>
          <a:bodyPr/>
          <a:lstStyle/>
          <a:p>
            <a:r>
              <a:rPr lang="en-US" dirty="0" smtClean="0"/>
              <a:t>FUTURE WORK</a:t>
            </a:r>
            <a:endParaRPr lang="en-US" dirty="0"/>
          </a:p>
        </p:txBody>
      </p:sp>
      <p:sp>
        <p:nvSpPr>
          <p:cNvPr id="14" name="Text Placeholder 13"/>
          <p:cNvSpPr>
            <a:spLocks noGrp="1"/>
          </p:cNvSpPr>
          <p:nvPr>
            <p:ph type="body" sz="quarter" idx="30"/>
          </p:nvPr>
        </p:nvSpPr>
        <p:spPr>
          <a:xfrm>
            <a:off x="32903020" y="23644851"/>
            <a:ext cx="10052050" cy="3770241"/>
          </a:xfrm>
        </p:spPr>
        <p:txBody>
          <a:bodyPr/>
          <a:lstStyle/>
          <a:p>
            <a:r>
              <a:rPr lang="en-US" dirty="0" smtClean="0"/>
              <a:t>While we have obtained high accuracy in our models, we could further improve our models with industry information that includes performance variables such as active players, a factor on home advantage, and the influence on star players. </a:t>
            </a:r>
          </a:p>
          <a:p>
            <a:endParaRPr lang="en-US" dirty="0"/>
          </a:p>
          <a:p>
            <a:r>
              <a:rPr lang="en-US" dirty="0" smtClean="0"/>
              <a:t>Furthermore, we would like to observe the influence of having a star player on the field and see whether his presence can lead to a team to win. </a:t>
            </a:r>
          </a:p>
          <a:p>
            <a:endParaRPr lang="en-US" dirty="0"/>
          </a:p>
        </p:txBody>
      </p:sp>
      <p:sp>
        <p:nvSpPr>
          <p:cNvPr id="15" name="Text Placeholder 14"/>
          <p:cNvSpPr>
            <a:spLocks noGrp="1"/>
          </p:cNvSpPr>
          <p:nvPr>
            <p:ph type="body" sz="quarter" idx="96"/>
          </p:nvPr>
        </p:nvSpPr>
        <p:spPr>
          <a:xfrm>
            <a:off x="904188" y="14076902"/>
            <a:ext cx="10056813" cy="4385794"/>
          </a:xfrm>
        </p:spPr>
        <p:txBody>
          <a:bodyPr/>
          <a:lstStyle/>
          <a:p>
            <a:r>
              <a:rPr lang="en-US" dirty="0"/>
              <a:t>Because we wanted to see if classification can be effective </a:t>
            </a:r>
            <a:r>
              <a:rPr lang="en-US" dirty="0" smtClean="0"/>
              <a:t>in </a:t>
            </a:r>
            <a:r>
              <a:rPr lang="en-US" dirty="0"/>
              <a:t>the most unpredictable </a:t>
            </a:r>
            <a:r>
              <a:rPr lang="en-US" dirty="0" smtClean="0"/>
              <a:t>league, </a:t>
            </a:r>
            <a:r>
              <a:rPr lang="en-US" dirty="0"/>
              <a:t>we looked into the English Premier </a:t>
            </a:r>
            <a:r>
              <a:rPr lang="en-US" dirty="0" smtClean="0"/>
              <a:t>League, </a:t>
            </a:r>
            <a:r>
              <a:rPr lang="en-US" dirty="0"/>
              <a:t>where the championship team changes more often than other leagues such as the Bundesliga and La </a:t>
            </a:r>
            <a:r>
              <a:rPr lang="en-US" dirty="0" err="1"/>
              <a:t>Liga</a:t>
            </a:r>
            <a:r>
              <a:rPr lang="en-US" dirty="0"/>
              <a:t>. Our data </a:t>
            </a:r>
            <a:r>
              <a:rPr lang="en-US" dirty="0" smtClean="0"/>
              <a:t>contained the </a:t>
            </a:r>
            <a:r>
              <a:rPr lang="en-US" dirty="0"/>
              <a:t>matches of 20 </a:t>
            </a:r>
            <a:r>
              <a:rPr lang="en-US" dirty="0" smtClean="0"/>
              <a:t>teams from </a:t>
            </a:r>
            <a:r>
              <a:rPr lang="en-US" dirty="0"/>
              <a:t>the 2010/11 season to the 2014/2015 season. Our data was taken from the following website: http://</a:t>
            </a:r>
            <a:r>
              <a:rPr lang="en-US" dirty="0" err="1"/>
              <a:t>www.football-data.co.uk</a:t>
            </a:r>
            <a:r>
              <a:rPr lang="en-US" dirty="0"/>
              <a:t>/</a:t>
            </a:r>
            <a:r>
              <a:rPr lang="en-US" dirty="0" err="1"/>
              <a:t>englandm.php</a:t>
            </a:r>
            <a:r>
              <a:rPr lang="en-US" dirty="0"/>
              <a:t>.</a:t>
            </a:r>
          </a:p>
          <a:p>
            <a:r>
              <a:rPr lang="en-US" dirty="0" smtClean="0"/>
              <a:t>Given </a:t>
            </a:r>
            <a:r>
              <a:rPr lang="en-US" dirty="0"/>
              <a:t>that every team plays each other twice throughout the season we have results from 380 games per </a:t>
            </a:r>
            <a:r>
              <a:rPr lang="en-US" dirty="0" smtClean="0"/>
              <a:t>season – totaling </a:t>
            </a:r>
            <a:r>
              <a:rPr lang="en-US" dirty="0"/>
              <a:t>to 1900 </a:t>
            </a:r>
            <a:r>
              <a:rPr lang="en-US" dirty="0" smtClean="0"/>
              <a:t>games. The  test </a:t>
            </a:r>
            <a:r>
              <a:rPr lang="en-US" dirty="0"/>
              <a:t>set </a:t>
            </a:r>
            <a:r>
              <a:rPr lang="en-US" dirty="0" smtClean="0"/>
              <a:t>consisted of </a:t>
            </a:r>
            <a:r>
              <a:rPr lang="en-US" dirty="0"/>
              <a:t>380 games from the 2014/15 </a:t>
            </a:r>
            <a:r>
              <a:rPr lang="en-US" dirty="0" smtClean="0"/>
              <a:t>season, and the training set consisted </a:t>
            </a:r>
            <a:r>
              <a:rPr lang="en-US" dirty="0"/>
              <a:t>of 1520 games from the remaining seasons. </a:t>
            </a:r>
          </a:p>
        </p:txBody>
      </p:sp>
      <p:sp>
        <p:nvSpPr>
          <p:cNvPr id="16" name="Text Placeholder 15"/>
          <p:cNvSpPr>
            <a:spLocks noGrp="1"/>
          </p:cNvSpPr>
          <p:nvPr>
            <p:ph type="body" sz="quarter" idx="150"/>
          </p:nvPr>
        </p:nvSpPr>
        <p:spPr/>
        <p:txBody>
          <a:bodyPr/>
          <a:lstStyle/>
          <a:p>
            <a:r>
              <a:rPr lang="en-US" dirty="0" smtClean="0"/>
              <a:t>STA561: Machine Learning-Professor </a:t>
            </a:r>
            <a:r>
              <a:rPr lang="en-US" dirty="0" err="1" smtClean="0"/>
              <a:t>Sayan</a:t>
            </a:r>
            <a:r>
              <a:rPr lang="en-US" dirty="0" smtClean="0"/>
              <a:t> </a:t>
            </a:r>
            <a:r>
              <a:rPr lang="en-US" dirty="0" smtClean="0"/>
              <a:t>Mukherjee</a:t>
            </a:r>
            <a:endParaRPr lang="en-US" dirty="0"/>
          </a:p>
        </p:txBody>
      </p:sp>
      <p:sp>
        <p:nvSpPr>
          <p:cNvPr id="17" name="Text Placeholder 16"/>
          <p:cNvSpPr>
            <a:spLocks noGrp="1"/>
          </p:cNvSpPr>
          <p:nvPr>
            <p:ph type="body" sz="quarter" idx="151"/>
          </p:nvPr>
        </p:nvSpPr>
        <p:spPr/>
        <p:txBody>
          <a:bodyPr/>
          <a:lstStyle/>
          <a:p>
            <a:r>
              <a:rPr lang="en-US" dirty="0" smtClean="0"/>
              <a:t>Justin Wang, Peter Shi</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en-US" dirty="0" smtClean="0"/>
              <a:t>Classifying Soccer Match Results</a:t>
            </a:r>
            <a:endParaRPr lang="en-US" dirty="0"/>
          </a:p>
        </p:txBody>
      </p:sp>
      <p:sp>
        <p:nvSpPr>
          <p:cNvPr id="19" name="Text Placeholder 3"/>
          <p:cNvSpPr txBox="1">
            <a:spLocks/>
          </p:cNvSpPr>
          <p:nvPr/>
        </p:nvSpPr>
        <p:spPr>
          <a:xfrm>
            <a:off x="904188" y="2004779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INITIAL ANALYSIS</a:t>
            </a:r>
            <a:endParaRPr lang="en-US" dirty="0"/>
          </a:p>
        </p:txBody>
      </p:sp>
      <mc:AlternateContent xmlns:mc="http://schemas.openxmlformats.org/markup-compatibility/2006">
        <mc:Choice xmlns:a14="http://schemas.microsoft.com/office/drawing/2010/main" Requires="a14">
          <p:sp>
            <p:nvSpPr>
              <p:cNvPr id="23" name="Text Placeholder 14"/>
              <p:cNvSpPr txBox="1">
                <a:spLocks/>
              </p:cNvSpPr>
              <p:nvPr/>
            </p:nvSpPr>
            <p:spPr>
              <a:xfrm>
                <a:off x="1056588" y="21150707"/>
                <a:ext cx="10056813" cy="760821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Any classification attempt may be ineffective due to the high entropy of the data. For instance in the 2014/15 season 172 games (45%) ended up with the home team winning, 115 (30%) with the home team losing and 93 (25%) with a draw.  </a:t>
                </a: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𝑒𝑛𝑡𝑟𝑜𝑝𝑦</m:t>
                      </m:r>
                      <m:r>
                        <a:rPr lang="en-US" sz="2800" i="1">
                          <a:latin typeface="Cambria Math" panose="02040503050406030204" pitchFamily="18" charset="0"/>
                        </a:rPr>
                        <m:t>= </m:t>
                      </m:r>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1</m:t>
                          </m:r>
                        </m:sub>
                        <m:sup>
                          <m:r>
                            <a:rPr lang="en-US" sz="2800" i="1">
                              <a:latin typeface="Cambria Math" panose="02040503050406030204" pitchFamily="18" charset="0"/>
                            </a:rPr>
                            <m:t>3</m:t>
                          </m:r>
                        </m:sup>
                        <m:e>
                          <m:r>
                            <m:rPr>
                              <m:sty m:val="p"/>
                            </m:rPr>
                            <a:rPr lang="en-US" sz="2800">
                              <a:latin typeface="Cambria Math" panose="02040503050406030204" pitchFamily="18" charset="0"/>
                            </a:rPr>
                            <m:t>log</m:t>
                          </m:r>
                          <m:r>
                            <a:rPr lang="en-US" sz="2800">
                              <a:latin typeface="Cambria Math" panose="02040503050406030204" pitchFamily="18" charset="0"/>
                            </a:rPr>
                            <m:t>⁡</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e>
                      </m:nary>
                    </m:oMath>
                  </m:oMathPara>
                </a14:m>
                <a:endParaRPr lang="en-US" sz="2800" dirty="0"/>
              </a:p>
              <a:p>
                <a:r>
                  <a:rPr lang="en-US" dirty="0"/>
                  <a:t>Which for the above case is 0.97 which shows near randomness for this season. </a:t>
                </a:r>
              </a:p>
              <a:p>
                <a:r>
                  <a:rPr lang="en-US" dirty="0"/>
                  <a:t>Moreover a look at the uncertainty of wins for seasons from 2010/11 to the 2014/15 in which the uncertainty value is </a:t>
                </a:r>
                <a:r>
                  <a:rPr lang="en-US" dirty="0"/>
                  <a:t>measured </a:t>
                </a:r>
                <a:r>
                  <a:rPr lang="en-US" dirty="0"/>
                  <a:t>by</a:t>
                </a:r>
                <a:r>
                  <a:rPr lang="en-US" dirty="0" smtClean="0"/>
                  <a:t>:</a:t>
                </a:r>
              </a:p>
              <a:p>
                <a:endParaRPr lang="en-US" dirty="0"/>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𝑢𝑛𝑐𝑒𝑟𝑡𝑎𝑖𝑛𝑡𝑦</m:t>
                      </m:r>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 </m:t>
                          </m:r>
                          <m:sSup>
                            <m:sSupPr>
                              <m:ctrlPr>
                                <a:rPr lang="en-US" sz="1800" i="1">
                                  <a:latin typeface="Cambria Math" panose="02040503050406030204" pitchFamily="18" charset="0"/>
                                </a:rPr>
                              </m:ctrlPr>
                            </m:sSupPr>
                            <m:e>
                              <m:r>
                                <a:rPr lang="en-US" sz="1800" i="1">
                                  <a:latin typeface="Cambria Math" panose="02040503050406030204" pitchFamily="18" charset="0"/>
                                </a:rPr>
                                <m:t>𝑜𝑑𝑑𝑠</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𝑤𝑖𝑛𝑛𝑖𝑛𝑔</m:t>
                              </m:r>
                            </m:e>
                            <m:sup>
                              <m:r>
                                <a:rPr lang="en-US" sz="1800" i="1">
                                  <a:latin typeface="Cambria Math" panose="02040503050406030204" pitchFamily="18" charset="0"/>
                                </a:rPr>
                                <m:t>−1</m:t>
                              </m:r>
                            </m:sup>
                          </m:sSup>
                        </m:num>
                        <m:den>
                          <m:sSup>
                            <m:sSupPr>
                              <m:ctrlPr>
                                <a:rPr lang="en-US" sz="1800" i="1">
                                  <a:latin typeface="Cambria Math" panose="02040503050406030204" pitchFamily="18" charset="0"/>
                                </a:rPr>
                              </m:ctrlPr>
                            </m:sSupPr>
                            <m:e>
                              <m:r>
                                <a:rPr lang="en-US" sz="1800" i="1">
                                  <a:latin typeface="Cambria Math" panose="02040503050406030204" pitchFamily="18" charset="0"/>
                                </a:rPr>
                                <m:t>𝑜𝑑𝑑𝑠</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𝑤𝑖𝑛𝑛𝑖𝑛𝑔</m:t>
                              </m:r>
                            </m:e>
                            <m:sup>
                              <m:r>
                                <a:rPr lang="en-US" sz="1800" i="1">
                                  <a:latin typeface="Cambria Math" panose="02040503050406030204" pitchFamily="18" charset="0"/>
                                </a:rPr>
                                <m:t>−1</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𝑜𝑑𝑑𝑠</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𝑙𝑜𝑠𝑖𝑛𝑔</m:t>
                              </m:r>
                            </m:e>
                            <m:sup>
                              <m:r>
                                <a:rPr lang="en-US" sz="1800" i="1">
                                  <a:latin typeface="Cambria Math" panose="02040503050406030204" pitchFamily="18" charset="0"/>
                                </a:rPr>
                                <m:t>−1</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𝑜𝑑𝑑𝑠</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𝑑𝑟𝑎𝑤𝑖𝑛𝑔</m:t>
                              </m:r>
                            </m:e>
                            <m:sup>
                              <m:r>
                                <a:rPr lang="en-US" sz="1800" i="1">
                                  <a:latin typeface="Cambria Math" panose="02040503050406030204" pitchFamily="18" charset="0"/>
                                </a:rPr>
                                <m:t>−1</m:t>
                              </m:r>
                            </m:sup>
                          </m:sSup>
                        </m:den>
                      </m:f>
                    </m:oMath>
                  </m:oMathPara>
                </a14:m>
                <a:endParaRPr lang="en-US" sz="1800" dirty="0" smtClean="0"/>
              </a:p>
              <a:p>
                <a:pPr/>
                <a:endParaRPr lang="en-US" sz="1800" dirty="0"/>
              </a:p>
              <a:p>
                <a:r>
                  <a:rPr lang="en-US" dirty="0"/>
                  <a:t>Shows a downward trend during the recent years however it does remain high showing that the games are </a:t>
                </a:r>
                <a:r>
                  <a:rPr lang="en-US" dirty="0"/>
                  <a:t>nonetheless hard to predict</a:t>
                </a:r>
                <a:endParaRPr lang="en-US" dirty="0"/>
              </a:p>
              <a:p>
                <a:endParaRPr lang="en-US" dirty="0"/>
              </a:p>
            </p:txBody>
          </p:sp>
        </mc:Choice>
        <mc:Fallback>
          <p:sp>
            <p:nvSpPr>
              <p:cNvPr id="23" name="Text Placeholder 14"/>
              <p:cNvSpPr txBox="1">
                <a:spLocks noRot="1" noChangeAspect="1" noMove="1" noResize="1" noEditPoints="1" noAdjustHandles="1" noChangeArrowheads="1" noChangeShapeType="1" noTextEdit="1"/>
              </p:cNvSpPr>
              <p:nvPr/>
            </p:nvSpPr>
            <p:spPr>
              <a:xfrm>
                <a:off x="1056588" y="21150707"/>
                <a:ext cx="10056813" cy="7608214"/>
              </a:xfrm>
              <a:prstGeom prst="rect">
                <a:avLst/>
              </a:prstGeom>
              <a:blipFill rotWithShape="0">
                <a:blip r:embed="rId3"/>
                <a:stretch>
                  <a:fillRect/>
                </a:stretch>
              </a:blipFill>
            </p:spPr>
            <p:txBody>
              <a:bodyPr/>
              <a:lstStyle/>
              <a:p>
                <a:r>
                  <a:rPr lang="en-US">
                    <a:noFill/>
                  </a:rPr>
                  <a:t> </a:t>
                </a:r>
              </a:p>
            </p:txBody>
          </p:sp>
        </mc:Fallback>
      </mc:AlternateContent>
      <p:pic>
        <p:nvPicPr>
          <p:cNvPr id="24" name="Picture 23"/>
          <p:cNvPicPr/>
          <p:nvPr/>
        </p:nvPicPr>
        <p:blipFill>
          <a:blip r:embed="rId4"/>
          <a:stretch>
            <a:fillRect/>
          </a:stretch>
        </p:blipFill>
        <p:spPr>
          <a:xfrm>
            <a:off x="11883202" y="4912329"/>
            <a:ext cx="9464521" cy="5575000"/>
          </a:xfrm>
          <a:prstGeom prst="rect">
            <a:avLst/>
          </a:prstGeom>
        </p:spPr>
      </p:pic>
      <p:sp>
        <p:nvSpPr>
          <p:cNvPr id="26" name="Text Placeholder 4"/>
          <p:cNvSpPr txBox="1">
            <a:spLocks/>
          </p:cNvSpPr>
          <p:nvPr/>
        </p:nvSpPr>
        <p:spPr>
          <a:xfrm>
            <a:off x="11591026" y="14230801"/>
            <a:ext cx="10048874" cy="1677380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We select features that are indicative of a team’s performance. This includes goals, shots, shots on target, corners for both the home and the away </a:t>
            </a:r>
            <a:r>
              <a:rPr lang="en-US" dirty="0" smtClean="0"/>
              <a:t>team, </a:t>
            </a:r>
            <a:r>
              <a:rPr lang="en-US" dirty="0"/>
              <a:t>but not fouls, yellow cards and red </a:t>
            </a:r>
            <a:r>
              <a:rPr lang="en-US" dirty="0" smtClean="0"/>
              <a:t>cards, since these are </a:t>
            </a:r>
            <a:r>
              <a:rPr lang="en-US" dirty="0"/>
              <a:t>behavioral factors rather than performance factors</a:t>
            </a:r>
            <a:r>
              <a:rPr lang="en-US" dirty="0" smtClean="0"/>
              <a:t>.</a:t>
            </a:r>
          </a:p>
          <a:p>
            <a:endParaRPr lang="en-US" dirty="0"/>
          </a:p>
          <a:p>
            <a:r>
              <a:rPr lang="en-US" dirty="0"/>
              <a:t>We excluded the factors of goals because it is obvious that </a:t>
            </a:r>
            <a:r>
              <a:rPr lang="en-US" dirty="0" smtClean="0"/>
              <a:t>team with the high number of goals will </a:t>
            </a:r>
            <a:r>
              <a:rPr lang="en-US" dirty="0"/>
              <a:t>win the game, thus there is no point of classifying wins based on goals scored. </a:t>
            </a:r>
            <a:endParaRPr lang="en-US" dirty="0" smtClean="0"/>
          </a:p>
          <a:p>
            <a:endParaRPr lang="en-US" dirty="0"/>
          </a:p>
          <a:p>
            <a:r>
              <a:rPr lang="en-US" dirty="0"/>
              <a:t>We also select features that show the past performances of a team. This is important because we want to </a:t>
            </a:r>
            <a:r>
              <a:rPr lang="en-US" dirty="0" smtClean="0"/>
              <a:t>determine </a:t>
            </a:r>
            <a:r>
              <a:rPr lang="en-US" dirty="0"/>
              <a:t>whether we can better classify wins, draws and losses if we include these features. This would include the goals, shots, shots on target, and corners in the past </a:t>
            </a:r>
            <a:r>
              <a:rPr lang="en-US" i="1" dirty="0" smtClean="0"/>
              <a:t>n</a:t>
            </a:r>
            <a:r>
              <a:rPr lang="en-US" dirty="0" smtClean="0"/>
              <a:t> </a:t>
            </a:r>
            <a:r>
              <a:rPr lang="en-US" dirty="0"/>
              <a:t>games. </a:t>
            </a:r>
            <a:r>
              <a:rPr lang="en-US" dirty="0" smtClean="0"/>
              <a:t>At this point, we </a:t>
            </a:r>
            <a:r>
              <a:rPr lang="en-US" dirty="0"/>
              <a:t>can include past </a:t>
            </a:r>
            <a:r>
              <a:rPr lang="en-US" dirty="0" smtClean="0"/>
              <a:t>goals because these </a:t>
            </a:r>
            <a:r>
              <a:rPr lang="en-US" dirty="0"/>
              <a:t>goals do not necessarily determine the result of winning losing or drawing the current game</a:t>
            </a:r>
            <a:r>
              <a:rPr lang="en-US" dirty="0" smtClean="0"/>
              <a:t>. Instead, past goals shows </a:t>
            </a:r>
            <a:r>
              <a:rPr lang="en-US" dirty="0"/>
              <a:t>whether a team is consistently good at scoring prior to coming into the current game. </a:t>
            </a:r>
            <a:endParaRPr lang="en-US" dirty="0" smtClean="0"/>
          </a:p>
          <a:p>
            <a:endParaRPr lang="en-US" dirty="0"/>
          </a:p>
          <a:p>
            <a:r>
              <a:rPr lang="en-US" dirty="0"/>
              <a:t>We chose </a:t>
            </a:r>
            <a:r>
              <a:rPr lang="en-US" dirty="0" smtClean="0"/>
              <a:t>these </a:t>
            </a:r>
            <a:r>
              <a:rPr lang="en-US" dirty="0"/>
              <a:t>features as the mean of the past 5 games in the same season in the following categories: goals, corners, shots and shots on targets. We avoid looking at teams from a prior season primarily because teams </a:t>
            </a:r>
            <a:r>
              <a:rPr lang="en-US" dirty="0" smtClean="0"/>
              <a:t>may </a:t>
            </a:r>
            <a:r>
              <a:rPr lang="en-US" dirty="0"/>
              <a:t>get long breaks in between seasons </a:t>
            </a:r>
            <a:r>
              <a:rPr lang="en-US" dirty="0" smtClean="0"/>
              <a:t>or be relegated</a:t>
            </a:r>
            <a:r>
              <a:rPr lang="en-US" dirty="0"/>
              <a:t>. F</a:t>
            </a:r>
            <a:r>
              <a:rPr lang="en-US" dirty="0" smtClean="0"/>
              <a:t>or instance, QPR </a:t>
            </a:r>
            <a:r>
              <a:rPr lang="en-US" dirty="0"/>
              <a:t>played in the 2011/12 season but failed to qualify for the 2012/13 season. </a:t>
            </a:r>
            <a:endParaRPr lang="en-US" dirty="0" smtClean="0"/>
          </a:p>
          <a:p>
            <a:endParaRPr lang="en-US" dirty="0"/>
          </a:p>
          <a:p>
            <a:r>
              <a:rPr lang="en-US" dirty="0" smtClean="0"/>
              <a:t>In addition, choosing </a:t>
            </a:r>
            <a:r>
              <a:rPr lang="en-US" dirty="0"/>
              <a:t>the past 5 </a:t>
            </a:r>
            <a:r>
              <a:rPr lang="en-US" dirty="0" smtClean="0"/>
              <a:t>games creates the issue that the </a:t>
            </a:r>
            <a:r>
              <a:rPr lang="en-US" dirty="0"/>
              <a:t>first </a:t>
            </a:r>
            <a:r>
              <a:rPr lang="en-US" i="1" dirty="0"/>
              <a:t>m </a:t>
            </a:r>
            <a:r>
              <a:rPr lang="en-US" dirty="0"/>
              <a:t>games (</a:t>
            </a:r>
            <a:r>
              <a:rPr lang="en-US" dirty="0" smtClean="0"/>
              <a:t>such that </a:t>
            </a:r>
            <a:r>
              <a:rPr lang="en-US" i="1" dirty="0" smtClean="0"/>
              <a:t>m</a:t>
            </a:r>
            <a:r>
              <a:rPr lang="en-US" dirty="0" smtClean="0"/>
              <a:t>&lt;</a:t>
            </a:r>
            <a:r>
              <a:rPr lang="en-US" dirty="0"/>
              <a:t>=</a:t>
            </a:r>
            <a:r>
              <a:rPr lang="en-US" i="1" dirty="0"/>
              <a:t>n</a:t>
            </a:r>
            <a:r>
              <a:rPr lang="en-US" dirty="0"/>
              <a:t>) played by a team for a season does not have enough past results. We considered taking the mean of the past </a:t>
            </a:r>
            <a:r>
              <a:rPr lang="en-US" i="1" dirty="0"/>
              <a:t>m</a:t>
            </a:r>
            <a:r>
              <a:rPr lang="en-US" dirty="0"/>
              <a:t> </a:t>
            </a:r>
            <a:r>
              <a:rPr lang="en-US" dirty="0" smtClean="0"/>
              <a:t>games; however, that </a:t>
            </a:r>
            <a:r>
              <a:rPr lang="en-US" dirty="0"/>
              <a:t>model turned out to be less accurate. </a:t>
            </a:r>
            <a:r>
              <a:rPr lang="en-US" dirty="0" smtClean="0"/>
              <a:t>Ultimately, </a:t>
            </a:r>
            <a:r>
              <a:rPr lang="en-US" dirty="0"/>
              <a:t>we removed all the data from these games because it makes sense that the earlier games of the season are more unpredictable as teams are adjusting to the new season</a:t>
            </a:r>
            <a:r>
              <a:rPr lang="en-US" dirty="0" smtClean="0"/>
              <a:t>.</a:t>
            </a:r>
          </a:p>
          <a:p>
            <a:endParaRPr lang="en-US" dirty="0"/>
          </a:p>
          <a:p>
            <a:r>
              <a:rPr lang="en-US" dirty="0"/>
              <a:t>Lastly we wanted to keep track of the recent record of a team up to the past 5 games. By assigning a win to be worth 3 points, a loss to be worth </a:t>
            </a:r>
            <a:r>
              <a:rPr lang="en-US" dirty="0" smtClean="0"/>
              <a:t>0, </a:t>
            </a:r>
            <a:r>
              <a:rPr lang="en-US" dirty="0"/>
              <a:t>and a draw to be 1 </a:t>
            </a:r>
            <a:r>
              <a:rPr lang="en-US" dirty="0" smtClean="0"/>
              <a:t>similarly </a:t>
            </a:r>
            <a:r>
              <a:rPr lang="en-US" dirty="0"/>
              <a:t>to </a:t>
            </a:r>
            <a:r>
              <a:rPr lang="en-US" dirty="0" smtClean="0"/>
              <a:t>official soccer </a:t>
            </a:r>
            <a:r>
              <a:rPr lang="en-US" dirty="0"/>
              <a:t>standings, we took the sum of the points for the past 5 games to determine the team’s record. We thought this would be a better approach than </a:t>
            </a:r>
            <a:r>
              <a:rPr lang="en-US" dirty="0" smtClean="0"/>
              <a:t>simply </a:t>
            </a:r>
            <a:r>
              <a:rPr lang="en-US" dirty="0"/>
              <a:t>taking the percentages of games won or lost because </a:t>
            </a:r>
            <a:r>
              <a:rPr lang="en-US" dirty="0" smtClean="0"/>
              <a:t>that approach </a:t>
            </a:r>
            <a:r>
              <a:rPr lang="en-US" dirty="0"/>
              <a:t>includes the results of a draw. </a:t>
            </a:r>
          </a:p>
          <a:p>
            <a:r>
              <a:rPr lang="en-US" dirty="0" smtClean="0"/>
              <a:t>.</a:t>
            </a:r>
          </a:p>
          <a:p>
            <a:endParaRPr lang="en-US" dirty="0"/>
          </a:p>
        </p:txBody>
      </p:sp>
      <p:sp>
        <p:nvSpPr>
          <p:cNvPr id="28" name="Text Placeholder 7"/>
          <p:cNvSpPr txBox="1">
            <a:spLocks/>
          </p:cNvSpPr>
          <p:nvPr/>
        </p:nvSpPr>
        <p:spPr>
          <a:xfrm>
            <a:off x="22269924" y="8281506"/>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STEP I: Analysis on current performance</a:t>
            </a:r>
            <a:endParaRPr lang="en-US" dirty="0"/>
          </a:p>
        </p:txBody>
      </p:sp>
      <p:sp>
        <p:nvSpPr>
          <p:cNvPr id="29" name="Text Placeholder 7"/>
          <p:cNvSpPr txBox="1">
            <a:spLocks/>
          </p:cNvSpPr>
          <p:nvPr/>
        </p:nvSpPr>
        <p:spPr>
          <a:xfrm>
            <a:off x="22269924" y="10751394"/>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STEP II: Analysis on past performance</a:t>
            </a:r>
            <a:endParaRPr lang="en-US" dirty="0"/>
          </a:p>
        </p:txBody>
      </p:sp>
      <p:sp>
        <p:nvSpPr>
          <p:cNvPr id="30" name="Text Placeholder 6"/>
          <p:cNvSpPr txBox="1">
            <a:spLocks/>
          </p:cNvSpPr>
          <p:nvPr/>
        </p:nvSpPr>
        <p:spPr>
          <a:xfrm>
            <a:off x="22398614" y="9109483"/>
            <a:ext cx="10048874" cy="20774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One model will include only features detailing performance factors of the current games. This includes the shots, shots on target, corners for home and away teams. </a:t>
            </a:r>
          </a:p>
          <a:p>
            <a:endParaRPr lang="en-US" dirty="0"/>
          </a:p>
        </p:txBody>
      </p:sp>
      <p:sp>
        <p:nvSpPr>
          <p:cNvPr id="31" name="Text Placeholder 6"/>
          <p:cNvSpPr txBox="1">
            <a:spLocks/>
          </p:cNvSpPr>
          <p:nvPr/>
        </p:nvSpPr>
        <p:spPr>
          <a:xfrm>
            <a:off x="22398614" y="11745246"/>
            <a:ext cx="10048874" cy="20774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The </a:t>
            </a:r>
            <a:r>
              <a:rPr lang="en-US" dirty="0" smtClean="0"/>
              <a:t>other model  </a:t>
            </a:r>
            <a:r>
              <a:rPr lang="en-US" dirty="0"/>
              <a:t>will include the same features as the prior approach in addition to features of past performances and recent record as detailed in the Feature Selection. </a:t>
            </a:r>
          </a:p>
          <a:p>
            <a:endParaRPr lang="en-US" dirty="0"/>
          </a:p>
        </p:txBody>
      </p:sp>
      <p:sp>
        <p:nvSpPr>
          <p:cNvPr id="32" name="Text Placeholder 7"/>
          <p:cNvSpPr txBox="1">
            <a:spLocks/>
          </p:cNvSpPr>
          <p:nvPr/>
        </p:nvSpPr>
        <p:spPr>
          <a:xfrm>
            <a:off x="22269923" y="13506865"/>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STEP III: Comparison</a:t>
            </a:r>
            <a:endParaRPr lang="en-US" dirty="0"/>
          </a:p>
        </p:txBody>
      </p:sp>
      <p:sp>
        <p:nvSpPr>
          <p:cNvPr id="33" name="Text Placeholder 6"/>
          <p:cNvSpPr txBox="1">
            <a:spLocks/>
          </p:cNvSpPr>
          <p:nvPr/>
        </p:nvSpPr>
        <p:spPr>
          <a:xfrm>
            <a:off x="22279450" y="14374310"/>
            <a:ext cx="10048874" cy="284691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We compare the error rates of both models in their respective classifiers and then access if adding features on past performances would better contribute to predicting wins. </a:t>
            </a:r>
            <a:r>
              <a:rPr lang="en-US" dirty="0" smtClean="0"/>
              <a:t>Furthermore, </a:t>
            </a:r>
            <a:r>
              <a:rPr lang="en-US" dirty="0"/>
              <a:t>we can observe which classifier leads to the best prediction and compare our results with existing methods.</a:t>
            </a:r>
          </a:p>
          <a:p>
            <a:endParaRPr lang="en-US" dirty="0"/>
          </a:p>
        </p:txBody>
      </p:sp>
      <p:sp>
        <p:nvSpPr>
          <p:cNvPr id="34" name="Text Placeholder 7"/>
          <p:cNvSpPr txBox="1">
            <a:spLocks/>
          </p:cNvSpPr>
          <p:nvPr/>
        </p:nvSpPr>
        <p:spPr>
          <a:xfrm>
            <a:off x="22247763" y="16735204"/>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RESULTS</a:t>
            </a:r>
            <a:endParaRPr lang="en-US" dirty="0"/>
          </a:p>
        </p:txBody>
      </p:sp>
      <p:sp>
        <p:nvSpPr>
          <p:cNvPr id="37" name="Text Placeholder 7"/>
          <p:cNvSpPr txBox="1">
            <a:spLocks/>
          </p:cNvSpPr>
          <p:nvPr/>
        </p:nvSpPr>
        <p:spPr>
          <a:xfrm>
            <a:off x="22247763" y="23005921"/>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STEP II: Analysis on past performance</a:t>
            </a:r>
            <a:endParaRPr lang="en-US" dirty="0"/>
          </a:p>
        </p:txBody>
      </p:sp>
      <p:sp>
        <p:nvSpPr>
          <p:cNvPr id="38" name="Text Placeholder 7"/>
          <p:cNvSpPr txBox="1">
            <a:spLocks/>
          </p:cNvSpPr>
          <p:nvPr/>
        </p:nvSpPr>
        <p:spPr>
          <a:xfrm>
            <a:off x="22247763" y="17539985"/>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STEP I: Analysis on current performance</a:t>
            </a:r>
            <a:endParaRPr lang="en-US" dirty="0"/>
          </a:p>
        </p:txBody>
      </p:sp>
      <p:pic>
        <p:nvPicPr>
          <p:cNvPr id="40" name="Picture 39"/>
          <p:cNvPicPr/>
          <p:nvPr/>
        </p:nvPicPr>
        <p:blipFill rotWithShape="1">
          <a:blip r:embed="rId5"/>
          <a:srcRect l="2405"/>
          <a:stretch/>
        </p:blipFill>
        <p:spPr bwMode="auto">
          <a:xfrm>
            <a:off x="33573084" y="6470464"/>
            <a:ext cx="4100196" cy="3107074"/>
          </a:xfrm>
          <a:prstGeom prst="rect">
            <a:avLst/>
          </a:prstGeom>
          <a:ln>
            <a:noFill/>
          </a:ln>
          <a:extLst>
            <a:ext uri="{53640926-AAD7-44d8-BBD7-CCE9431645EC}">
              <a14:shadowObscured xmlns:a14="http://schemas.microsoft.com/office/drawing/2010/main" xmlns=""/>
            </a:ext>
          </a:extLst>
        </p:spPr>
      </p:pic>
      <p:pic>
        <p:nvPicPr>
          <p:cNvPr id="41" name="Picture 40"/>
          <p:cNvPicPr/>
          <p:nvPr/>
        </p:nvPicPr>
        <p:blipFill rotWithShape="1">
          <a:blip r:embed="rId6"/>
          <a:srcRect l="7220" t="1990"/>
          <a:stretch/>
        </p:blipFill>
        <p:spPr bwMode="auto">
          <a:xfrm>
            <a:off x="38152992" y="6470463"/>
            <a:ext cx="4552870" cy="3293311"/>
          </a:xfrm>
          <a:prstGeom prst="rect">
            <a:avLst/>
          </a:prstGeom>
          <a:ln>
            <a:noFill/>
          </a:ln>
          <a:extLst>
            <a:ext uri="{53640926-AAD7-44d8-BBD7-CCE9431645EC}">
              <a14:shadowObscured xmlns:a14="http://schemas.microsoft.com/office/drawing/2010/main" xmlns=""/>
            </a:ext>
          </a:extLst>
        </p:spPr>
      </p:pic>
      <p:pic>
        <p:nvPicPr>
          <p:cNvPr id="42" name="Picture 41"/>
          <p:cNvPicPr/>
          <p:nvPr/>
        </p:nvPicPr>
        <p:blipFill>
          <a:blip r:embed="rId7"/>
          <a:stretch>
            <a:fillRect/>
          </a:stretch>
        </p:blipFill>
        <p:spPr>
          <a:xfrm>
            <a:off x="36182112" y="10204188"/>
            <a:ext cx="3941760" cy="3509468"/>
          </a:xfrm>
          <a:prstGeom prst="rect">
            <a:avLst/>
          </a:prstGeom>
        </p:spPr>
      </p:pic>
      <p:pic>
        <p:nvPicPr>
          <p:cNvPr id="10" name="Picture 9"/>
          <p:cNvPicPr>
            <a:picLocks noChangeAspect="1"/>
          </p:cNvPicPr>
          <p:nvPr/>
        </p:nvPicPr>
        <p:blipFill rotWithShape="1">
          <a:blip r:embed="rId8"/>
          <a:srcRect t="2548"/>
          <a:stretch/>
        </p:blipFill>
        <p:spPr>
          <a:xfrm>
            <a:off x="23569572" y="24696869"/>
            <a:ext cx="7706957" cy="3722640"/>
          </a:xfrm>
          <a:prstGeom prst="rect">
            <a:avLst/>
          </a:prstGeom>
        </p:spPr>
      </p:pic>
      <p:graphicFrame>
        <p:nvGraphicFramePr>
          <p:cNvPr id="45" name="Chart 44"/>
          <p:cNvGraphicFramePr>
            <a:graphicFrameLocks/>
          </p:cNvGraphicFramePr>
          <p:nvPr>
            <p:extLst>
              <p:ext uri="{D42A27DB-BD31-4B8C-83A1-F6EECF244321}">
                <p14:modId xmlns:p14="http://schemas.microsoft.com/office/powerpoint/2010/main" val="2064575779"/>
              </p:ext>
            </p:extLst>
          </p:nvPr>
        </p:nvGraphicFramePr>
        <p:xfrm>
          <a:off x="23328922" y="18518300"/>
          <a:ext cx="7638084" cy="4294199"/>
        </p:xfrm>
        <a:graphic>
          <a:graphicData uri="http://schemas.openxmlformats.org/drawingml/2006/chart">
            <c:chart xmlns:c="http://schemas.openxmlformats.org/drawingml/2006/chart" xmlns:r="http://schemas.openxmlformats.org/officeDocument/2006/relationships" r:id="rId9"/>
          </a:graphicData>
        </a:graphic>
      </p:graphicFrame>
      <p:pic>
        <p:nvPicPr>
          <p:cNvPr id="20" name="Picture 19"/>
          <p:cNvPicPr>
            <a:picLocks noChangeAspect="1"/>
          </p:cNvPicPr>
          <p:nvPr/>
        </p:nvPicPr>
        <p:blipFill rotWithShape="1">
          <a:blip r:embed="rId10"/>
          <a:srcRect l="1247"/>
          <a:stretch/>
        </p:blipFill>
        <p:spPr>
          <a:xfrm>
            <a:off x="23450549" y="24696869"/>
            <a:ext cx="7750713" cy="4342100"/>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1172</TotalTime>
  <Words>1264</Words>
  <Application>Microsoft Office PowerPoint</Application>
  <PresentationFormat>Custom</PresentationFormat>
  <Paragraphs>55</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Computer</cp:lastModifiedBy>
  <cp:revision>88</cp:revision>
  <cp:lastPrinted>2015-06-29T17:31:11Z</cp:lastPrinted>
  <dcterms:created xsi:type="dcterms:W3CDTF">2012-02-03T19:11:35Z</dcterms:created>
  <dcterms:modified xsi:type="dcterms:W3CDTF">2015-12-04T20:01:02Z</dcterms:modified>
</cp:coreProperties>
</file>