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83" r:id="rId7"/>
    <p:sldId id="260" r:id="rId8"/>
    <p:sldId id="261" r:id="rId9"/>
    <p:sldId id="284" r:id="rId10"/>
    <p:sldId id="262" r:id="rId11"/>
    <p:sldId id="263" r:id="rId12"/>
    <p:sldId id="266" r:id="rId13"/>
    <p:sldId id="267" r:id="rId14"/>
    <p:sldId id="269" r:id="rId15"/>
    <p:sldId id="270" r:id="rId16"/>
    <p:sldId id="285" r:id="rId17"/>
    <p:sldId id="271" r:id="rId18"/>
    <p:sldId id="286" r:id="rId19"/>
    <p:sldId id="287" r:id="rId20"/>
    <p:sldId id="281" r:id="rId21"/>
    <p:sldId id="277" r:id="rId22"/>
    <p:sldId id="2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52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31762"/>
            <a:ext cx="8229600" cy="65403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857232"/>
            <a:ext cx="8786874" cy="571504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E8ADA98-3F7C-407D-8993-5548BACFA23E}" type="datetimeFigureOut">
              <a:rPr lang="zh-CN" altLang="en-US" smtClean="0"/>
              <a:pPr/>
              <a:t>2014-6-30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E7CB2C-EEC3-4C5E-8020-64D4191898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ADA98-3F7C-407D-8993-5548BACFA23E}" type="datetimeFigureOut">
              <a:rPr lang="zh-CN" altLang="en-US" smtClean="0"/>
              <a:pPr/>
              <a:t>2014-6-30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7CB2C-EEC3-4C5E-8020-64D4191898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现代控制理论复习大纲</a:t>
            </a:r>
            <a:endParaRPr lang="zh-CN" altLang="en-US" b="1" dirty="0"/>
          </a:p>
        </p:txBody>
      </p:sp>
      <p:sp>
        <p:nvSpPr>
          <p:cNvPr id="3" name="副标题 2"/>
          <p:cNvSpPr>
            <a:spLocks noGrp="1"/>
          </p:cNvSpPr>
          <p:nvPr>
            <p:ph type="subTitle" idx="1"/>
          </p:nvPr>
        </p:nvSpPr>
        <p:spPr/>
        <p:txBody>
          <a:bodyPr/>
          <a:lstStyle/>
          <a:p>
            <a:r>
              <a:rPr lang="zh-CN" altLang="en-US" b="1" dirty="0" smtClean="0">
                <a:solidFill>
                  <a:schemeClr val="tx1"/>
                </a:solidFill>
              </a:rPr>
              <a:t>信号与控制理论课群组</a:t>
            </a:r>
            <a:endParaRPr lang="en-US" altLang="zh-CN" b="1" dirty="0" smtClean="0">
              <a:solidFill>
                <a:schemeClr val="tx1"/>
              </a:solidFill>
            </a:endParaRPr>
          </a:p>
          <a:p>
            <a:endParaRPr lang="en-US" altLang="zh-CN" b="1" dirty="0" smtClean="0">
              <a:solidFill>
                <a:schemeClr val="tx1"/>
              </a:solidFill>
            </a:endParaRPr>
          </a:p>
          <a:p>
            <a:r>
              <a:rPr lang="en-US" altLang="zh-CN" b="1" dirty="0" smtClean="0">
                <a:solidFill>
                  <a:schemeClr val="tx1"/>
                </a:solidFill>
              </a:rPr>
              <a:t>2013.12.22</a:t>
            </a:r>
            <a:endParaRPr lang="zh-CN" alt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3 </a:t>
            </a:r>
            <a:r>
              <a:rPr lang="zh-CN" altLang="en-US" b="1" dirty="0" smtClean="0"/>
              <a:t>章 动态系统的运动分析</a:t>
            </a:r>
            <a:r>
              <a:rPr lang="en-US" altLang="zh-CN" b="1" dirty="0" smtClean="0"/>
              <a:t>-1</a:t>
            </a:r>
            <a:endParaRPr lang="zh-CN" altLang="en-US" dirty="0"/>
          </a:p>
        </p:txBody>
      </p:sp>
      <p:sp>
        <p:nvSpPr>
          <p:cNvPr id="3" name="内容占位符 2"/>
          <p:cNvSpPr>
            <a:spLocks noGrp="1"/>
          </p:cNvSpPr>
          <p:nvPr>
            <p:ph idx="1"/>
          </p:nvPr>
        </p:nvSpPr>
        <p:spPr>
          <a:xfrm>
            <a:off x="214282" y="857232"/>
            <a:ext cx="8786874" cy="6000768"/>
          </a:xfrm>
        </p:spPr>
        <p:txBody>
          <a:bodyPr>
            <a:normAutofit fontScale="77500" lnSpcReduction="20000"/>
          </a:bodyPr>
          <a:lstStyle/>
          <a:p>
            <a:pPr lvl="0"/>
            <a:r>
              <a:rPr lang="zh-CN" altLang="en-US" dirty="0" smtClean="0"/>
              <a:t>线性系统响应解释</a:t>
            </a:r>
            <a:endParaRPr lang="zh-CN" altLang="en-US" sz="4000" dirty="0" smtClean="0"/>
          </a:p>
          <a:p>
            <a:pPr lvl="1"/>
            <a:r>
              <a:rPr lang="zh-CN" altLang="en-US" dirty="0" smtClean="0"/>
              <a:t>理解运动分析的实质</a:t>
            </a:r>
            <a:endParaRPr lang="zh-CN" altLang="en-US" sz="3600" dirty="0" smtClean="0"/>
          </a:p>
          <a:p>
            <a:pPr lvl="1"/>
            <a:r>
              <a:rPr lang="zh-CN" altLang="en-US" dirty="0" smtClean="0"/>
              <a:t>理解线性系统的响应组成</a:t>
            </a:r>
            <a:r>
              <a:rPr lang="en-US" dirty="0" smtClean="0"/>
              <a:t>(</a:t>
            </a:r>
            <a:r>
              <a:rPr lang="zh-CN" altLang="en-US" dirty="0" smtClean="0"/>
              <a:t>重点</a:t>
            </a:r>
            <a:r>
              <a:rPr lang="en-US" dirty="0" smtClean="0"/>
              <a:t>)</a:t>
            </a:r>
            <a:endParaRPr lang="zh-CN" altLang="en-US" sz="3600" dirty="0" smtClean="0"/>
          </a:p>
          <a:p>
            <a:pPr lvl="0"/>
            <a:r>
              <a:rPr lang="zh-CN" altLang="en-US" dirty="0" smtClean="0"/>
              <a:t>连续定常系统状态空间的解与性能</a:t>
            </a:r>
            <a:endParaRPr lang="zh-CN" altLang="en-US" sz="4000" dirty="0" smtClean="0"/>
          </a:p>
          <a:p>
            <a:pPr lvl="1"/>
            <a:r>
              <a:rPr lang="zh-CN" altLang="en-US" dirty="0" smtClean="0"/>
              <a:t>会计算系统运动解</a:t>
            </a:r>
            <a:r>
              <a:rPr lang="en-US" dirty="0" smtClean="0"/>
              <a:t>(</a:t>
            </a:r>
            <a:r>
              <a:rPr lang="zh-CN" altLang="en-US" dirty="0" smtClean="0"/>
              <a:t>响应</a:t>
            </a:r>
            <a:r>
              <a:rPr lang="en-US" dirty="0" smtClean="0"/>
              <a:t>) (</a:t>
            </a:r>
            <a:r>
              <a:rPr lang="zh-CN" altLang="en-US" dirty="0" smtClean="0"/>
              <a:t>重点</a:t>
            </a:r>
            <a:r>
              <a:rPr lang="en-US" dirty="0" smtClean="0"/>
              <a:t>)</a:t>
            </a:r>
            <a:endParaRPr lang="zh-CN" altLang="en-US" sz="3600" dirty="0" smtClean="0"/>
          </a:p>
          <a:p>
            <a:pPr lvl="1"/>
            <a:r>
              <a:rPr lang="zh-CN" altLang="en-US" dirty="0" smtClean="0"/>
              <a:t>理解特征值与特征向量对解性能的影响</a:t>
            </a:r>
            <a:r>
              <a:rPr lang="en-US" dirty="0" smtClean="0"/>
              <a:t>(</a:t>
            </a:r>
            <a:r>
              <a:rPr lang="zh-CN" altLang="en-US" dirty="0" smtClean="0"/>
              <a:t>重点</a:t>
            </a:r>
            <a:r>
              <a:rPr lang="en-US" dirty="0" smtClean="0"/>
              <a:t>)</a:t>
            </a:r>
            <a:endParaRPr lang="zh-CN" altLang="en-US" sz="3600" dirty="0" smtClean="0"/>
          </a:p>
          <a:p>
            <a:pPr lvl="1"/>
            <a:r>
              <a:rPr lang="zh-CN" altLang="en-US" dirty="0" smtClean="0"/>
              <a:t>理解零点对系统解性能的影响</a:t>
            </a:r>
            <a:r>
              <a:rPr lang="en-US" dirty="0" smtClean="0"/>
              <a:t>(</a:t>
            </a:r>
            <a:r>
              <a:rPr lang="zh-CN" altLang="en-US" dirty="0" smtClean="0"/>
              <a:t>重点</a:t>
            </a:r>
            <a:r>
              <a:rPr lang="en-US" dirty="0" smtClean="0"/>
              <a:t>)</a:t>
            </a:r>
            <a:endParaRPr lang="zh-CN" altLang="en-US" sz="3600" dirty="0" smtClean="0"/>
          </a:p>
          <a:p>
            <a:pPr lvl="1"/>
            <a:r>
              <a:rPr lang="zh-CN" altLang="en-US" dirty="0" smtClean="0"/>
              <a:t>理解零极点的频域解释</a:t>
            </a:r>
            <a:endParaRPr lang="zh-CN" altLang="en-US" sz="3600" dirty="0" smtClean="0"/>
          </a:p>
          <a:p>
            <a:pPr lvl="1"/>
            <a:r>
              <a:rPr lang="zh-CN" altLang="en-US" dirty="0" smtClean="0"/>
              <a:t>了解非线性系统状态空间的分析方法，并能对倒立摆模型进行正确性分析</a:t>
            </a:r>
            <a:r>
              <a:rPr lang="en-US" dirty="0" smtClean="0"/>
              <a:t>(</a:t>
            </a:r>
            <a:r>
              <a:rPr lang="zh-CN" altLang="en-US" dirty="0" smtClean="0"/>
              <a:t>难点</a:t>
            </a:r>
            <a:r>
              <a:rPr lang="en-US" dirty="0" smtClean="0"/>
              <a:t>)</a:t>
            </a:r>
            <a:endParaRPr lang="zh-CN" altLang="en-US" sz="3600" dirty="0" smtClean="0"/>
          </a:p>
          <a:p>
            <a:pPr lvl="1"/>
            <a:r>
              <a:rPr lang="zh-CN" altLang="en-US" dirty="0" smtClean="0"/>
              <a:t>对</a:t>
            </a:r>
            <a:r>
              <a:rPr lang="en-US" dirty="0" err="1" smtClean="0"/>
              <a:t>Lokta_Volterra</a:t>
            </a:r>
            <a:r>
              <a:rPr lang="zh-CN" altLang="en-US" dirty="0" smtClean="0"/>
              <a:t>生态模型与周期性</a:t>
            </a:r>
            <a:r>
              <a:rPr lang="zh-CN" altLang="en-US" b="1" dirty="0" smtClean="0"/>
              <a:t>不作要求</a:t>
            </a:r>
            <a:endParaRPr lang="zh-CN" altLang="en-US" sz="3600" dirty="0" smtClean="0"/>
          </a:p>
          <a:p>
            <a:pPr lvl="0"/>
            <a:r>
              <a:rPr lang="zh-CN" altLang="en-US" dirty="0" smtClean="0"/>
              <a:t>连续时变系统状态空间的解</a:t>
            </a:r>
            <a:r>
              <a:rPr lang="en-US" dirty="0" smtClean="0"/>
              <a:t> </a:t>
            </a:r>
            <a:endParaRPr lang="zh-CN" altLang="en-US" sz="4000" dirty="0" smtClean="0"/>
          </a:p>
          <a:p>
            <a:pPr lvl="1"/>
            <a:r>
              <a:rPr lang="zh-CN" altLang="en-US" dirty="0" smtClean="0"/>
              <a:t>理解时变线性状态方程解的形式与满足的条件，并能根据条件判定是给定矩阵是否为状态转移矩阵</a:t>
            </a:r>
            <a:r>
              <a:rPr lang="en-US" dirty="0" smtClean="0"/>
              <a:t>(</a:t>
            </a:r>
            <a:r>
              <a:rPr lang="zh-CN" altLang="en-US" dirty="0" smtClean="0"/>
              <a:t>重点</a:t>
            </a:r>
            <a:r>
              <a:rPr lang="en-US" dirty="0" smtClean="0"/>
              <a:t>)</a:t>
            </a:r>
            <a:endParaRPr lang="zh-CN" altLang="en-US" sz="3600" dirty="0" smtClean="0"/>
          </a:p>
          <a:p>
            <a:pPr lvl="1"/>
            <a:r>
              <a:rPr lang="zh-CN" altLang="en-US" dirty="0" smtClean="0"/>
              <a:t>了解时变连续系统的脉冲响应矩阵，理解是定常特例下它与传递函数的关系</a:t>
            </a:r>
            <a:endParaRPr lang="zh-CN" altLang="en-US" sz="3600" dirty="0" smtClean="0"/>
          </a:p>
          <a:p>
            <a:pPr lvl="1"/>
            <a:r>
              <a:rPr lang="zh-CN" altLang="en-US" dirty="0" smtClean="0"/>
              <a:t>对时变连续非线性状态方程的解的界定</a:t>
            </a:r>
            <a:r>
              <a:rPr lang="zh-CN" altLang="en-US" b="1" dirty="0" smtClean="0"/>
              <a:t>不作要求</a:t>
            </a:r>
            <a:endParaRPr lang="zh-CN" altLang="en-US" sz="3600" dirty="0" smtClean="0"/>
          </a:p>
          <a:p>
            <a:endParaRPr lang="en-US" altLang="zh-CN" dirty="0" smtClean="0">
              <a:solidFill>
                <a:srgbClr val="FF6600"/>
              </a:solidFill>
            </a:endParaRPr>
          </a:p>
          <a:p>
            <a:endParaRPr lang="en-US" altLang="zh-CN" dirty="0" smtClean="0"/>
          </a:p>
          <a:p>
            <a:endParaRPr lang="en-US" altLang="zh-CN"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3 </a:t>
            </a:r>
            <a:r>
              <a:rPr lang="zh-CN" altLang="en-US" b="1" dirty="0" smtClean="0"/>
              <a:t>章 动态系统的运动分析</a:t>
            </a:r>
            <a:r>
              <a:rPr lang="en-US" altLang="zh-CN" b="1" dirty="0" smtClean="0"/>
              <a:t>- 2</a:t>
            </a:r>
            <a:endParaRPr lang="zh-CN" altLang="en-US" dirty="0"/>
          </a:p>
        </p:txBody>
      </p:sp>
      <p:sp>
        <p:nvSpPr>
          <p:cNvPr id="3" name="内容占位符 2"/>
          <p:cNvSpPr>
            <a:spLocks noGrp="1"/>
          </p:cNvSpPr>
          <p:nvPr>
            <p:ph idx="1"/>
          </p:nvPr>
        </p:nvSpPr>
        <p:spPr>
          <a:xfrm>
            <a:off x="214282" y="857232"/>
            <a:ext cx="8786874" cy="6000768"/>
          </a:xfrm>
        </p:spPr>
        <p:txBody>
          <a:bodyPr>
            <a:normAutofit fontScale="70000" lnSpcReduction="20000"/>
          </a:bodyPr>
          <a:lstStyle/>
          <a:p>
            <a:pPr lvl="0"/>
            <a:r>
              <a:rPr lang="zh-CN" altLang="en-US" dirty="0" smtClean="0"/>
              <a:t>连续线性系统的状态转移矩阵及其性质</a:t>
            </a:r>
            <a:r>
              <a:rPr lang="en-US" dirty="0" smtClean="0"/>
              <a:t> </a:t>
            </a:r>
            <a:endParaRPr lang="zh-CN" altLang="en-US" sz="4000" dirty="0" smtClean="0"/>
          </a:p>
          <a:p>
            <a:pPr lvl="1"/>
            <a:r>
              <a:rPr lang="zh-CN" altLang="en-US" dirty="0" smtClean="0"/>
              <a:t>理解线性齐次微分方程的解空间与基本解</a:t>
            </a:r>
            <a:r>
              <a:rPr lang="en-US" dirty="0" smtClean="0"/>
              <a:t>(</a:t>
            </a:r>
            <a:r>
              <a:rPr lang="zh-CN" altLang="en-US" dirty="0" smtClean="0"/>
              <a:t>难点</a:t>
            </a:r>
            <a:r>
              <a:rPr lang="en-US" dirty="0" smtClean="0"/>
              <a:t>)</a:t>
            </a:r>
            <a:endParaRPr lang="zh-CN" altLang="en-US" sz="3600" dirty="0" smtClean="0"/>
          </a:p>
          <a:p>
            <a:pPr lvl="1"/>
            <a:r>
              <a:rPr lang="zh-CN" altLang="en-US" dirty="0" smtClean="0"/>
              <a:t>识记状态转移矩阵的概念</a:t>
            </a:r>
            <a:endParaRPr lang="zh-CN" altLang="en-US" sz="3600" dirty="0" smtClean="0"/>
          </a:p>
          <a:p>
            <a:pPr lvl="1"/>
            <a:r>
              <a:rPr lang="zh-CN" altLang="en-US" dirty="0" smtClean="0"/>
              <a:t>理解状态转移矩阵的物理意义</a:t>
            </a:r>
            <a:r>
              <a:rPr lang="en-US" dirty="0" smtClean="0"/>
              <a:t>(</a:t>
            </a:r>
            <a:r>
              <a:rPr lang="zh-CN" altLang="en-US" dirty="0" smtClean="0"/>
              <a:t>重点</a:t>
            </a:r>
            <a:r>
              <a:rPr lang="en-US" dirty="0" smtClean="0"/>
              <a:t>)</a:t>
            </a:r>
            <a:endParaRPr lang="zh-CN" altLang="en-US" sz="3600" dirty="0" smtClean="0"/>
          </a:p>
          <a:p>
            <a:pPr lvl="1"/>
            <a:r>
              <a:rPr lang="zh-CN" altLang="en-US" dirty="0" smtClean="0"/>
              <a:t>理解并识记状态转移矩阵的性质</a:t>
            </a:r>
            <a:r>
              <a:rPr lang="en-US" dirty="0" smtClean="0"/>
              <a:t>(</a:t>
            </a:r>
            <a:r>
              <a:rPr lang="zh-CN" altLang="en-US" dirty="0" smtClean="0"/>
              <a:t>重点</a:t>
            </a:r>
            <a:r>
              <a:rPr lang="en-US" dirty="0" smtClean="0"/>
              <a:t>)</a:t>
            </a:r>
            <a:endParaRPr lang="zh-CN" altLang="en-US" sz="3600" dirty="0" smtClean="0"/>
          </a:p>
          <a:p>
            <a:pPr lvl="0"/>
            <a:r>
              <a:rPr lang="zh-CN" altLang="en-US" dirty="0" smtClean="0"/>
              <a:t>离散系统分析基础</a:t>
            </a:r>
            <a:r>
              <a:rPr lang="en-US" dirty="0" smtClean="0"/>
              <a:t>----</a:t>
            </a:r>
            <a:r>
              <a:rPr lang="zh-CN" altLang="en-US" dirty="0" smtClean="0"/>
              <a:t>采样与保持</a:t>
            </a:r>
            <a:r>
              <a:rPr lang="en-US" dirty="0" smtClean="0"/>
              <a:t> </a:t>
            </a:r>
            <a:endParaRPr lang="zh-CN" altLang="en-US" sz="4000" dirty="0" smtClean="0"/>
          </a:p>
          <a:p>
            <a:pPr lvl="1"/>
            <a:r>
              <a:rPr lang="zh-CN" altLang="en-US" dirty="0" smtClean="0"/>
              <a:t>理解离散控制系统的基本构成</a:t>
            </a:r>
            <a:endParaRPr lang="zh-CN" altLang="en-US" sz="3600" dirty="0" smtClean="0"/>
          </a:p>
          <a:p>
            <a:pPr lvl="1"/>
            <a:r>
              <a:rPr lang="zh-CN" altLang="en-US" dirty="0" smtClean="0"/>
              <a:t>理解采样的过程，特别是理想采样与实际采样的区别</a:t>
            </a:r>
            <a:r>
              <a:rPr lang="en-US" dirty="0" smtClean="0"/>
              <a:t>(</a:t>
            </a:r>
            <a:r>
              <a:rPr lang="zh-CN" altLang="en-US" dirty="0" smtClean="0"/>
              <a:t>难点</a:t>
            </a:r>
            <a:r>
              <a:rPr lang="en-US" dirty="0" smtClean="0"/>
              <a:t>)</a:t>
            </a:r>
            <a:endParaRPr lang="zh-CN" altLang="en-US" sz="3600" dirty="0" smtClean="0"/>
          </a:p>
          <a:p>
            <a:pPr lvl="1"/>
            <a:r>
              <a:rPr lang="zh-CN" altLang="en-US" dirty="0" smtClean="0"/>
              <a:t>理解保持的过程，特别是理想保持与实际保持的区别</a:t>
            </a:r>
            <a:r>
              <a:rPr lang="en-US" dirty="0" smtClean="0"/>
              <a:t>(</a:t>
            </a:r>
            <a:r>
              <a:rPr lang="zh-CN" altLang="en-US" dirty="0" smtClean="0"/>
              <a:t>难点</a:t>
            </a:r>
            <a:r>
              <a:rPr lang="en-US" dirty="0" smtClean="0"/>
              <a:t>)</a:t>
            </a:r>
            <a:endParaRPr lang="zh-CN" altLang="en-US" sz="3600" dirty="0" smtClean="0"/>
          </a:p>
          <a:p>
            <a:pPr lvl="1"/>
            <a:r>
              <a:rPr lang="zh-CN" altLang="en-US" dirty="0" smtClean="0"/>
              <a:t>理解分析的一致性</a:t>
            </a:r>
            <a:r>
              <a:rPr lang="en-US" dirty="0" smtClean="0"/>
              <a:t>(</a:t>
            </a:r>
            <a:r>
              <a:rPr lang="zh-CN" altLang="en-US" dirty="0" smtClean="0"/>
              <a:t>重点</a:t>
            </a:r>
            <a:r>
              <a:rPr lang="en-US" dirty="0" smtClean="0"/>
              <a:t>)</a:t>
            </a:r>
            <a:endParaRPr lang="zh-CN" altLang="en-US" sz="3600" dirty="0" smtClean="0"/>
          </a:p>
          <a:p>
            <a:pPr lvl="0"/>
            <a:r>
              <a:rPr lang="zh-CN" altLang="en-US" dirty="0" smtClean="0"/>
              <a:t>连续线性系统的状态空间表达式的离散化</a:t>
            </a:r>
            <a:endParaRPr lang="zh-CN" altLang="en-US" sz="4000" dirty="0" smtClean="0"/>
          </a:p>
          <a:p>
            <a:pPr lvl="1"/>
            <a:r>
              <a:rPr lang="zh-CN" altLang="en-US" dirty="0" smtClean="0"/>
              <a:t>理解离散化条件</a:t>
            </a:r>
            <a:endParaRPr lang="zh-CN" altLang="en-US" sz="3600" dirty="0" smtClean="0"/>
          </a:p>
          <a:p>
            <a:pPr lvl="1"/>
            <a:r>
              <a:rPr lang="zh-CN" altLang="en-US" dirty="0" smtClean="0"/>
              <a:t>会计算线性定常连续系统的离散模型</a:t>
            </a:r>
            <a:r>
              <a:rPr lang="en-US" dirty="0" smtClean="0"/>
              <a:t>(</a:t>
            </a:r>
            <a:r>
              <a:rPr lang="zh-CN" altLang="en-US" dirty="0" smtClean="0"/>
              <a:t>重点</a:t>
            </a:r>
            <a:r>
              <a:rPr lang="en-US" dirty="0" smtClean="0"/>
              <a:t>)</a:t>
            </a:r>
            <a:endParaRPr lang="zh-CN" altLang="en-US" sz="3600" dirty="0" smtClean="0"/>
          </a:p>
          <a:p>
            <a:pPr lvl="1"/>
            <a:r>
              <a:rPr lang="zh-CN" altLang="en-US" dirty="0" smtClean="0"/>
              <a:t>了解连续时变线性系统离散化方法</a:t>
            </a:r>
            <a:endParaRPr lang="zh-CN" altLang="en-US" sz="3600" dirty="0" smtClean="0"/>
          </a:p>
          <a:p>
            <a:pPr lvl="0"/>
            <a:r>
              <a:rPr lang="zh-CN" altLang="en-US" dirty="0" smtClean="0"/>
              <a:t>离散系统状态方程的解</a:t>
            </a:r>
            <a:r>
              <a:rPr lang="en-US" dirty="0" smtClean="0"/>
              <a:t> </a:t>
            </a:r>
            <a:endParaRPr lang="zh-CN" altLang="en-US" sz="4000" dirty="0" smtClean="0"/>
          </a:p>
          <a:p>
            <a:pPr lvl="1"/>
            <a:r>
              <a:rPr lang="zh-CN" altLang="en-US" dirty="0" smtClean="0"/>
              <a:t>理解递推法</a:t>
            </a:r>
            <a:endParaRPr lang="zh-CN" altLang="en-US" sz="3600" dirty="0" smtClean="0"/>
          </a:p>
          <a:p>
            <a:pPr lvl="1"/>
            <a:r>
              <a:rPr lang="zh-CN" altLang="en-US" dirty="0" smtClean="0"/>
              <a:t>对离散定常线性系统会计算状态转移矩阵、响应</a:t>
            </a:r>
            <a:r>
              <a:rPr lang="en-US" dirty="0" smtClean="0"/>
              <a:t>(</a:t>
            </a:r>
            <a:r>
              <a:rPr lang="zh-CN" altLang="en-US" dirty="0" smtClean="0"/>
              <a:t>重点</a:t>
            </a:r>
            <a:r>
              <a:rPr lang="en-US" dirty="0" smtClean="0"/>
              <a:t>)</a:t>
            </a:r>
            <a:endParaRPr lang="zh-CN" altLang="en-US" sz="3600" dirty="0" smtClean="0"/>
          </a:p>
          <a:p>
            <a:pPr lvl="1"/>
            <a:r>
              <a:rPr lang="zh-CN" altLang="en-US" dirty="0" smtClean="0"/>
              <a:t>理解响应渐近稳定的条件</a:t>
            </a:r>
            <a:r>
              <a:rPr lang="en-US" dirty="0" smtClean="0"/>
              <a:t>(</a:t>
            </a:r>
            <a:r>
              <a:rPr lang="zh-CN" altLang="en-US" dirty="0" smtClean="0"/>
              <a:t>重点</a:t>
            </a:r>
            <a:r>
              <a:rPr lang="en-US" dirty="0" smtClean="0"/>
              <a:t>)</a:t>
            </a:r>
            <a:endParaRPr lang="zh-CN" altLang="en-US" sz="3600" dirty="0" smtClean="0"/>
          </a:p>
          <a:p>
            <a:pPr lvl="1"/>
            <a:r>
              <a:rPr lang="zh-CN" altLang="en-US" dirty="0" smtClean="0"/>
              <a:t>理解因果性</a:t>
            </a:r>
            <a:endParaRPr lang="zh-CN" altLang="en-US" sz="3600" dirty="0" smtClean="0"/>
          </a:p>
          <a:p>
            <a:endParaRPr lang="en-US" altLang="zh-CN" dirty="0" smtClean="0">
              <a:solidFill>
                <a:srgbClr val="FF6600"/>
              </a:solidFill>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4 </a:t>
            </a:r>
            <a:r>
              <a:rPr lang="zh-CN" altLang="en-US" b="1" dirty="0" smtClean="0"/>
              <a:t>章 动态系统的结构分析</a:t>
            </a:r>
            <a:r>
              <a:rPr lang="en-US" altLang="zh-CN" b="1" dirty="0" smtClean="0"/>
              <a:t>-1</a:t>
            </a:r>
            <a:endParaRPr lang="zh-CN" altLang="en-US" dirty="0"/>
          </a:p>
        </p:txBody>
      </p:sp>
      <p:sp>
        <p:nvSpPr>
          <p:cNvPr id="3" name="内容占位符 2"/>
          <p:cNvSpPr>
            <a:spLocks noGrp="1"/>
          </p:cNvSpPr>
          <p:nvPr>
            <p:ph idx="1"/>
          </p:nvPr>
        </p:nvSpPr>
        <p:spPr>
          <a:xfrm>
            <a:off x="214282" y="857232"/>
            <a:ext cx="8786874" cy="6000768"/>
          </a:xfrm>
        </p:spPr>
        <p:txBody>
          <a:bodyPr>
            <a:normAutofit fontScale="55000" lnSpcReduction="20000"/>
          </a:bodyPr>
          <a:lstStyle/>
          <a:p>
            <a:pPr lvl="0"/>
            <a:r>
              <a:rPr lang="zh-CN" altLang="en-US" dirty="0" smtClean="0"/>
              <a:t>能控性与能观性物理现象</a:t>
            </a:r>
            <a:r>
              <a:rPr lang="en-US" altLang="zh-CN" dirty="0" smtClean="0"/>
              <a:t>——</a:t>
            </a:r>
            <a:r>
              <a:rPr lang="zh-CN" altLang="en-US" dirty="0" smtClean="0"/>
              <a:t>从例子谈起</a:t>
            </a:r>
            <a:endParaRPr lang="zh-CN" altLang="en-US" sz="4000" dirty="0" smtClean="0"/>
          </a:p>
          <a:p>
            <a:pPr lvl="1"/>
            <a:r>
              <a:rPr lang="zh-CN" altLang="en-US" dirty="0" smtClean="0"/>
              <a:t>从物理角度理解能控性与能观性的重要性</a:t>
            </a:r>
            <a:endParaRPr lang="zh-CN" altLang="en-US" sz="3600" dirty="0" smtClean="0"/>
          </a:p>
          <a:p>
            <a:pPr lvl="1"/>
            <a:r>
              <a:rPr lang="zh-CN" altLang="en-US" dirty="0" smtClean="0"/>
              <a:t>从数学角度理解能控性与能观性的状态方程特点</a:t>
            </a:r>
            <a:endParaRPr lang="zh-CN" altLang="en-US" sz="3600" dirty="0" smtClean="0"/>
          </a:p>
          <a:p>
            <a:pPr lvl="0"/>
            <a:r>
              <a:rPr lang="zh-CN" altLang="en-US" dirty="0" smtClean="0"/>
              <a:t>连续线性系统能控性与能观性定义</a:t>
            </a:r>
            <a:r>
              <a:rPr lang="en-US" dirty="0" smtClean="0"/>
              <a:t> </a:t>
            </a:r>
            <a:endParaRPr lang="zh-CN" altLang="en-US" sz="4000" dirty="0" smtClean="0"/>
          </a:p>
          <a:p>
            <a:pPr lvl="1"/>
            <a:r>
              <a:rPr lang="zh-CN" altLang="en-US" dirty="0" smtClean="0"/>
              <a:t>理解能控性的定义包含的丰富内涵</a:t>
            </a:r>
            <a:r>
              <a:rPr lang="en-US" dirty="0" smtClean="0"/>
              <a:t>(</a:t>
            </a:r>
            <a:r>
              <a:rPr lang="zh-CN" altLang="en-US" dirty="0" smtClean="0"/>
              <a:t>重点</a:t>
            </a:r>
            <a:r>
              <a:rPr lang="en-US" dirty="0" smtClean="0"/>
              <a:t>)</a:t>
            </a:r>
            <a:endParaRPr lang="zh-CN" altLang="en-US" sz="3600" dirty="0" smtClean="0"/>
          </a:p>
          <a:p>
            <a:pPr lvl="1"/>
            <a:r>
              <a:rPr lang="zh-CN" altLang="en-US" dirty="0" smtClean="0"/>
              <a:t>能利用定义解决与系统能控性相关的问题</a:t>
            </a:r>
            <a:r>
              <a:rPr lang="en-US" dirty="0" smtClean="0"/>
              <a:t>(</a:t>
            </a:r>
            <a:r>
              <a:rPr lang="zh-CN" altLang="en-US" dirty="0" smtClean="0"/>
              <a:t>难点</a:t>
            </a:r>
            <a:r>
              <a:rPr lang="en-US" dirty="0" smtClean="0"/>
              <a:t>)</a:t>
            </a:r>
            <a:endParaRPr lang="zh-CN" altLang="en-US" sz="3600" dirty="0" smtClean="0"/>
          </a:p>
          <a:p>
            <a:pPr lvl="1"/>
            <a:r>
              <a:rPr lang="zh-CN" altLang="en-US" dirty="0" smtClean="0"/>
              <a:t>理解能观性的定义包含的丰富内涵</a:t>
            </a:r>
            <a:r>
              <a:rPr lang="en-US" dirty="0" smtClean="0"/>
              <a:t>(</a:t>
            </a:r>
            <a:r>
              <a:rPr lang="zh-CN" altLang="en-US" dirty="0" smtClean="0"/>
              <a:t>重点</a:t>
            </a:r>
            <a:r>
              <a:rPr lang="en-US" dirty="0" smtClean="0"/>
              <a:t>)</a:t>
            </a:r>
            <a:endParaRPr lang="zh-CN" altLang="en-US" sz="3600" dirty="0" smtClean="0"/>
          </a:p>
          <a:p>
            <a:pPr lvl="1"/>
            <a:r>
              <a:rPr lang="zh-CN" altLang="en-US" dirty="0" smtClean="0"/>
              <a:t>能利用定义解决与系统能观性相关的问题</a:t>
            </a:r>
            <a:r>
              <a:rPr lang="en-US" dirty="0" smtClean="0"/>
              <a:t>(</a:t>
            </a:r>
            <a:r>
              <a:rPr lang="zh-CN" altLang="en-US" dirty="0" smtClean="0"/>
              <a:t>难点</a:t>
            </a:r>
            <a:r>
              <a:rPr lang="en-US" dirty="0" smtClean="0"/>
              <a:t>)</a:t>
            </a:r>
            <a:endParaRPr lang="zh-CN" altLang="en-US" sz="3600" dirty="0" smtClean="0"/>
          </a:p>
          <a:p>
            <a:pPr lvl="0"/>
            <a:r>
              <a:rPr lang="zh-CN" altLang="en-US" dirty="0" smtClean="0"/>
              <a:t>连续线性系统能控性与能观性判据</a:t>
            </a:r>
            <a:endParaRPr lang="zh-CN" altLang="en-US" sz="4000" dirty="0" smtClean="0"/>
          </a:p>
          <a:p>
            <a:pPr lvl="1"/>
            <a:r>
              <a:rPr lang="zh-CN" altLang="en-US" dirty="0" smtClean="0"/>
              <a:t>掌握定常系统的</a:t>
            </a:r>
            <a:r>
              <a:rPr lang="en-US" dirty="0" smtClean="0"/>
              <a:t>Gram</a:t>
            </a:r>
            <a:r>
              <a:rPr lang="zh-CN" altLang="en-US" dirty="0" smtClean="0"/>
              <a:t>矩阵能控性判据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掌握</a:t>
            </a:r>
            <a:r>
              <a:rPr lang="en-US" dirty="0" smtClean="0"/>
              <a:t>Jordan</a:t>
            </a:r>
            <a:r>
              <a:rPr lang="zh-CN" altLang="en-US" dirty="0" smtClean="0"/>
              <a:t>标准型的能控性判据，并能依此进行相应计算</a:t>
            </a:r>
            <a:endParaRPr lang="zh-CN" altLang="en-US" sz="3600" dirty="0" smtClean="0"/>
          </a:p>
          <a:p>
            <a:pPr lvl="1"/>
            <a:r>
              <a:rPr lang="zh-CN" altLang="en-US" dirty="0" smtClean="0"/>
              <a:t>掌握能控性矩阵秩判据，并能依此进行相应计算</a:t>
            </a:r>
            <a:r>
              <a:rPr lang="en-US" dirty="0" smtClean="0"/>
              <a:t>(</a:t>
            </a:r>
            <a:r>
              <a:rPr lang="zh-CN" altLang="en-US" dirty="0" smtClean="0"/>
              <a:t>重点</a:t>
            </a:r>
            <a:r>
              <a:rPr lang="en-US" dirty="0" smtClean="0"/>
              <a:t>)</a:t>
            </a:r>
            <a:endParaRPr lang="zh-CN" altLang="en-US" sz="3600" dirty="0" smtClean="0"/>
          </a:p>
          <a:p>
            <a:pPr lvl="1"/>
            <a:r>
              <a:rPr lang="zh-CN" altLang="en-US" dirty="0" smtClean="0"/>
              <a:t>对能控性</a:t>
            </a:r>
            <a:r>
              <a:rPr lang="en-US" dirty="0" smtClean="0"/>
              <a:t>PBH</a:t>
            </a:r>
            <a:r>
              <a:rPr lang="zh-CN" altLang="en-US" dirty="0" smtClean="0"/>
              <a:t>判据，包括</a:t>
            </a:r>
            <a:r>
              <a:rPr lang="en-US" dirty="0" smtClean="0"/>
              <a:t>PBH</a:t>
            </a:r>
            <a:r>
              <a:rPr lang="zh-CN" altLang="en-US" dirty="0" smtClean="0"/>
              <a:t>秩判据和</a:t>
            </a:r>
            <a:r>
              <a:rPr lang="en-US" dirty="0" smtClean="0"/>
              <a:t>PBH</a:t>
            </a:r>
            <a:r>
              <a:rPr lang="zh-CN" altLang="en-US" dirty="0" smtClean="0"/>
              <a:t>特征向量判据</a:t>
            </a:r>
            <a:r>
              <a:rPr lang="zh-CN" altLang="en-US" b="1" dirty="0" smtClean="0"/>
              <a:t>不作要求</a:t>
            </a:r>
            <a:endParaRPr lang="zh-CN" altLang="en-US" sz="3600" dirty="0" smtClean="0"/>
          </a:p>
          <a:p>
            <a:pPr lvl="1"/>
            <a:r>
              <a:rPr lang="zh-CN" altLang="en-US" dirty="0" smtClean="0"/>
              <a:t>定常系统的能控性指数，并基此减小能控性矩阵的规模，对此</a:t>
            </a:r>
            <a:r>
              <a:rPr lang="zh-CN" altLang="en-US" b="1" dirty="0" smtClean="0"/>
              <a:t>不作要求</a:t>
            </a:r>
            <a:endParaRPr lang="zh-CN" altLang="en-US" sz="3600" dirty="0" smtClean="0"/>
          </a:p>
          <a:p>
            <a:pPr lvl="1"/>
            <a:r>
              <a:rPr lang="zh-CN" altLang="en-US" dirty="0" smtClean="0"/>
              <a:t>掌握定常系统的</a:t>
            </a:r>
            <a:r>
              <a:rPr lang="en-US" dirty="0" smtClean="0"/>
              <a:t>Gram</a:t>
            </a:r>
            <a:r>
              <a:rPr lang="zh-CN" altLang="en-US" dirty="0" smtClean="0"/>
              <a:t>矩阵能观性判据</a:t>
            </a:r>
            <a:endParaRPr lang="zh-CN" altLang="en-US" sz="3600" dirty="0" smtClean="0"/>
          </a:p>
          <a:p>
            <a:pPr lvl="1"/>
            <a:r>
              <a:rPr lang="zh-CN" altLang="en-US" dirty="0" smtClean="0"/>
              <a:t>掌握</a:t>
            </a:r>
            <a:r>
              <a:rPr lang="en-US" dirty="0" smtClean="0"/>
              <a:t>Jordan</a:t>
            </a:r>
            <a:r>
              <a:rPr lang="zh-CN" altLang="en-US" dirty="0" smtClean="0"/>
              <a:t>标准型的能观性判据，并能依此进行相应计算</a:t>
            </a:r>
            <a:endParaRPr lang="zh-CN" altLang="en-US" sz="3600" dirty="0" smtClean="0"/>
          </a:p>
          <a:p>
            <a:pPr lvl="1"/>
            <a:r>
              <a:rPr lang="zh-CN" altLang="en-US" dirty="0" smtClean="0"/>
              <a:t>掌握能观性矩阵秩判据，并能依此进行相应计算</a:t>
            </a:r>
            <a:r>
              <a:rPr lang="en-US" dirty="0" smtClean="0"/>
              <a:t>(</a:t>
            </a:r>
            <a:r>
              <a:rPr lang="zh-CN" altLang="en-US" dirty="0" smtClean="0"/>
              <a:t>重点</a:t>
            </a:r>
            <a:r>
              <a:rPr lang="en-US" dirty="0" smtClean="0"/>
              <a:t>)</a:t>
            </a:r>
            <a:endParaRPr lang="zh-CN" altLang="en-US" sz="3600" dirty="0" smtClean="0"/>
          </a:p>
          <a:p>
            <a:pPr lvl="1"/>
            <a:r>
              <a:rPr lang="zh-CN" altLang="en-US" dirty="0" smtClean="0"/>
              <a:t>对能观性</a:t>
            </a:r>
            <a:r>
              <a:rPr lang="en-US" dirty="0" smtClean="0"/>
              <a:t>PBH</a:t>
            </a:r>
            <a:r>
              <a:rPr lang="zh-CN" altLang="en-US" dirty="0" smtClean="0"/>
              <a:t>判据，包括</a:t>
            </a:r>
            <a:r>
              <a:rPr lang="en-US" dirty="0" smtClean="0"/>
              <a:t>PBH</a:t>
            </a:r>
            <a:r>
              <a:rPr lang="zh-CN" altLang="en-US" dirty="0" smtClean="0"/>
              <a:t>秩判据和</a:t>
            </a:r>
            <a:r>
              <a:rPr lang="en-US" dirty="0" smtClean="0"/>
              <a:t>PBH</a:t>
            </a:r>
            <a:r>
              <a:rPr lang="zh-CN" altLang="en-US" dirty="0" smtClean="0"/>
              <a:t>特征向量判据</a:t>
            </a:r>
            <a:r>
              <a:rPr lang="zh-CN" altLang="en-US" b="1" dirty="0" smtClean="0"/>
              <a:t>不作要求</a:t>
            </a:r>
            <a:endParaRPr lang="zh-CN" altLang="en-US" sz="3600" dirty="0" smtClean="0"/>
          </a:p>
          <a:p>
            <a:pPr lvl="1"/>
            <a:r>
              <a:rPr lang="zh-CN" altLang="en-US" dirty="0" smtClean="0"/>
              <a:t>定常系统的能观性指数，并基此减小能观性矩阵的规模，对此</a:t>
            </a:r>
            <a:r>
              <a:rPr lang="zh-CN" altLang="en-US" b="1" dirty="0" smtClean="0"/>
              <a:t>不作要求</a:t>
            </a:r>
            <a:endParaRPr lang="zh-CN" altLang="en-US" sz="3600" dirty="0" smtClean="0"/>
          </a:p>
          <a:p>
            <a:pPr lvl="1"/>
            <a:r>
              <a:rPr lang="zh-CN" altLang="en-US" dirty="0" smtClean="0"/>
              <a:t>了解时变系统的 </a:t>
            </a:r>
            <a:r>
              <a:rPr lang="en-US" dirty="0" smtClean="0"/>
              <a:t>Gram</a:t>
            </a:r>
            <a:r>
              <a:rPr lang="zh-CN" altLang="en-US" dirty="0" smtClean="0"/>
              <a:t>矩阵能控性判据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了解时变系统的能控性秩判据</a:t>
            </a:r>
            <a:endParaRPr lang="zh-CN" altLang="en-US" sz="3600" dirty="0" smtClean="0"/>
          </a:p>
          <a:p>
            <a:pPr lvl="1"/>
            <a:r>
              <a:rPr lang="zh-CN" altLang="en-US" dirty="0" smtClean="0"/>
              <a:t>了解时变系统的 </a:t>
            </a:r>
            <a:r>
              <a:rPr lang="en-US" dirty="0" smtClean="0"/>
              <a:t>Gram</a:t>
            </a:r>
            <a:r>
              <a:rPr lang="zh-CN" altLang="en-US" dirty="0" smtClean="0"/>
              <a:t>矩阵能观性判据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了解时变系统的能观性秩判据</a:t>
            </a:r>
            <a:endParaRPr lang="zh-CN" altLang="en-US" sz="3600" dirty="0" smtClean="0"/>
          </a:p>
          <a:p>
            <a:pPr lvl="1"/>
            <a:r>
              <a:rPr lang="zh-CN" altLang="en-US" dirty="0" smtClean="0"/>
              <a:t>理解时变系统的能控、能观性判据与其定常情况的关系</a:t>
            </a:r>
            <a:r>
              <a:rPr lang="en-US" dirty="0" smtClean="0"/>
              <a:t>(</a:t>
            </a:r>
            <a:r>
              <a:rPr lang="zh-CN" altLang="en-US" dirty="0" smtClean="0"/>
              <a:t>重点</a:t>
            </a:r>
            <a:r>
              <a:rPr lang="en-US" dirty="0" smtClean="0"/>
              <a:t>)</a:t>
            </a:r>
            <a:endParaRPr lang="en-US" altLang="zh-CN" dirty="0" smtClean="0"/>
          </a:p>
          <a:p>
            <a:endParaRPr lang="en-US" altLang="zh-CN" dirty="0" smtClean="0"/>
          </a:p>
          <a:p>
            <a:endParaRPr lang="zh-CN" altLang="en-US" dirty="0" smtClean="0"/>
          </a:p>
          <a:p>
            <a:endParaRPr lang="zh-CN" altLang="en-US" dirty="0" smtClean="0"/>
          </a:p>
          <a:p>
            <a:endParaRPr lang="en-US" altLang="zh-CN" dirty="0" smtClean="0">
              <a:solidFill>
                <a:srgbClr val="FF6600"/>
              </a:solidFill>
            </a:endParaRPr>
          </a:p>
          <a:p>
            <a:endParaRPr lang="zh-CN"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4 </a:t>
            </a:r>
            <a:r>
              <a:rPr lang="zh-CN" altLang="en-US" b="1" dirty="0" smtClean="0"/>
              <a:t>章 动态系统的结构分析</a:t>
            </a:r>
            <a:r>
              <a:rPr lang="en-US" altLang="zh-CN" b="1" dirty="0" smtClean="0"/>
              <a:t>-3</a:t>
            </a:r>
            <a:endParaRPr lang="zh-CN" altLang="en-US" dirty="0"/>
          </a:p>
        </p:txBody>
      </p:sp>
      <p:sp>
        <p:nvSpPr>
          <p:cNvPr id="3" name="内容占位符 2"/>
          <p:cNvSpPr>
            <a:spLocks noGrp="1"/>
          </p:cNvSpPr>
          <p:nvPr>
            <p:ph idx="1"/>
          </p:nvPr>
        </p:nvSpPr>
        <p:spPr>
          <a:xfrm>
            <a:off x="214282" y="714356"/>
            <a:ext cx="8786874" cy="6143668"/>
          </a:xfrm>
        </p:spPr>
        <p:txBody>
          <a:bodyPr>
            <a:normAutofit fontScale="55000" lnSpcReduction="20000"/>
          </a:bodyPr>
          <a:lstStyle/>
          <a:p>
            <a:pPr lvl="0"/>
            <a:r>
              <a:rPr lang="zh-CN" altLang="en-US" dirty="0" smtClean="0"/>
              <a:t>连续定常线性系统的实现问题及其与结构特性间的关系</a:t>
            </a:r>
            <a:r>
              <a:rPr lang="en-US" dirty="0" smtClean="0"/>
              <a:t> </a:t>
            </a:r>
            <a:endParaRPr lang="zh-CN" altLang="en-US" sz="4000" dirty="0" smtClean="0"/>
          </a:p>
          <a:p>
            <a:pPr lvl="1"/>
            <a:r>
              <a:rPr lang="zh-CN" altLang="en-US" dirty="0" smtClean="0"/>
              <a:t>掌握传递函数矩阵描述的直接实现问题</a:t>
            </a:r>
            <a:endParaRPr lang="zh-CN" altLang="en-US" sz="3600" dirty="0" smtClean="0"/>
          </a:p>
          <a:p>
            <a:pPr lvl="1"/>
            <a:r>
              <a:rPr lang="zh-CN" altLang="en-US" dirty="0" smtClean="0"/>
              <a:t>掌握传递函数描述的能控、能观标准型直接实现</a:t>
            </a:r>
            <a:r>
              <a:rPr lang="en-US" dirty="0" smtClean="0"/>
              <a:t>(</a:t>
            </a:r>
            <a:r>
              <a:rPr lang="zh-CN" altLang="en-US" dirty="0" smtClean="0"/>
              <a:t>重点</a:t>
            </a:r>
            <a:r>
              <a:rPr lang="en-US" dirty="0" smtClean="0"/>
              <a:t>)</a:t>
            </a:r>
            <a:endParaRPr lang="zh-CN" altLang="en-US" sz="3600" dirty="0" smtClean="0"/>
          </a:p>
          <a:p>
            <a:pPr lvl="1"/>
            <a:r>
              <a:rPr lang="zh-CN" altLang="en-US" dirty="0" smtClean="0"/>
              <a:t>对矩阵分式描述的实现的种类</a:t>
            </a:r>
            <a:r>
              <a:rPr lang="zh-CN" altLang="en-US" b="1" dirty="0" smtClean="0"/>
              <a:t>不作要求</a:t>
            </a:r>
            <a:endParaRPr lang="zh-CN" altLang="en-US" sz="3600" dirty="0" smtClean="0"/>
          </a:p>
          <a:p>
            <a:pPr lvl="1"/>
            <a:r>
              <a:rPr lang="zh-CN" altLang="en-US" dirty="0" smtClean="0"/>
              <a:t>对</a:t>
            </a:r>
            <a:r>
              <a:rPr lang="en-US" dirty="0" smtClean="0"/>
              <a:t>PMD</a:t>
            </a:r>
            <a:r>
              <a:rPr lang="zh-CN" altLang="en-US" dirty="0" smtClean="0"/>
              <a:t>模型的实现的种类</a:t>
            </a:r>
            <a:r>
              <a:rPr lang="zh-CN" altLang="en-US" b="1" dirty="0" smtClean="0"/>
              <a:t>不作要求</a:t>
            </a:r>
            <a:endParaRPr lang="zh-CN" altLang="en-US" sz="3600" dirty="0" smtClean="0"/>
          </a:p>
          <a:p>
            <a:pPr lvl="1"/>
            <a:r>
              <a:rPr lang="zh-CN" altLang="en-US" dirty="0" smtClean="0"/>
              <a:t>了解</a:t>
            </a:r>
            <a:r>
              <a:rPr lang="en-US" dirty="0" smtClean="0"/>
              <a:t>PMD</a:t>
            </a:r>
            <a:r>
              <a:rPr lang="zh-CN" altLang="en-US" dirty="0" smtClean="0"/>
              <a:t>描述的互质性与状态空间描述的能控性、能观性</a:t>
            </a:r>
            <a:r>
              <a:rPr lang="en-US" dirty="0" smtClean="0"/>
              <a:t>(</a:t>
            </a:r>
            <a:r>
              <a:rPr lang="zh-CN" altLang="en-US" dirty="0" smtClean="0"/>
              <a:t>难点</a:t>
            </a:r>
            <a:r>
              <a:rPr lang="en-US" dirty="0" smtClean="0"/>
              <a:t>)</a:t>
            </a:r>
            <a:endParaRPr lang="zh-CN" altLang="en-US" sz="3600" dirty="0" smtClean="0"/>
          </a:p>
          <a:p>
            <a:pPr lvl="1"/>
            <a:r>
              <a:rPr lang="zh-CN" altLang="en-US" dirty="0" smtClean="0"/>
              <a:t>了解</a:t>
            </a:r>
            <a:r>
              <a:rPr lang="en-US" dirty="0" smtClean="0"/>
              <a:t>MFD</a:t>
            </a:r>
            <a:r>
              <a:rPr lang="zh-CN" altLang="en-US" dirty="0" smtClean="0"/>
              <a:t>的互质性与状态空间描述的能控性、能观性</a:t>
            </a:r>
            <a:r>
              <a:rPr lang="en-US" dirty="0" smtClean="0"/>
              <a:t>(</a:t>
            </a:r>
            <a:r>
              <a:rPr lang="zh-CN" altLang="en-US" dirty="0" smtClean="0"/>
              <a:t>难点</a:t>
            </a:r>
            <a:r>
              <a:rPr lang="en-US" dirty="0" smtClean="0"/>
              <a:t>)</a:t>
            </a:r>
            <a:endParaRPr lang="zh-CN" altLang="en-US" sz="3600" dirty="0" smtClean="0"/>
          </a:p>
          <a:p>
            <a:pPr lvl="1"/>
            <a:r>
              <a:rPr lang="zh-CN" altLang="en-US" dirty="0" smtClean="0"/>
              <a:t>理解系统的解耦零点与结构特性</a:t>
            </a:r>
            <a:r>
              <a:rPr lang="en-US" dirty="0" smtClean="0"/>
              <a:t>(</a:t>
            </a:r>
            <a:r>
              <a:rPr lang="zh-CN" altLang="en-US" dirty="0" smtClean="0"/>
              <a:t>重点</a:t>
            </a:r>
            <a:r>
              <a:rPr lang="en-US" dirty="0" smtClean="0"/>
              <a:t>)</a:t>
            </a:r>
            <a:endParaRPr lang="zh-CN" altLang="en-US" sz="3600" dirty="0" smtClean="0"/>
          </a:p>
          <a:p>
            <a:pPr lvl="1"/>
            <a:r>
              <a:rPr lang="zh-CN" altLang="en-US" dirty="0" smtClean="0"/>
              <a:t>能分析系统的解耦零点及其对系统的影响</a:t>
            </a:r>
            <a:r>
              <a:rPr lang="en-US" dirty="0" smtClean="0"/>
              <a:t>(</a:t>
            </a:r>
            <a:r>
              <a:rPr lang="zh-CN" altLang="en-US" dirty="0" smtClean="0"/>
              <a:t>重点</a:t>
            </a:r>
            <a:r>
              <a:rPr lang="en-US" dirty="0" smtClean="0"/>
              <a:t>)</a:t>
            </a:r>
            <a:endParaRPr lang="zh-CN" altLang="en-US" sz="3600" dirty="0" smtClean="0"/>
          </a:p>
          <a:p>
            <a:pPr lvl="1"/>
            <a:r>
              <a:rPr lang="zh-CN" altLang="en-US" dirty="0" smtClean="0"/>
              <a:t>理解最小实现的定义与充要条件</a:t>
            </a:r>
            <a:r>
              <a:rPr lang="en-US" dirty="0" smtClean="0"/>
              <a:t>(</a:t>
            </a:r>
            <a:r>
              <a:rPr lang="zh-CN" altLang="en-US" dirty="0" smtClean="0"/>
              <a:t>重点</a:t>
            </a:r>
            <a:r>
              <a:rPr lang="en-US" dirty="0" smtClean="0"/>
              <a:t>)</a:t>
            </a:r>
            <a:endParaRPr lang="zh-CN" altLang="en-US" sz="3600" dirty="0" smtClean="0"/>
          </a:p>
          <a:p>
            <a:pPr lvl="1"/>
            <a:r>
              <a:rPr lang="zh-CN" altLang="en-US" dirty="0" smtClean="0"/>
              <a:t>理解最小实现在非奇异变换下的广义唯一性</a:t>
            </a:r>
            <a:r>
              <a:rPr lang="en-US" dirty="0" smtClean="0"/>
              <a:t>(</a:t>
            </a:r>
            <a:r>
              <a:rPr lang="zh-CN" altLang="en-US" dirty="0" smtClean="0"/>
              <a:t>重点</a:t>
            </a:r>
            <a:r>
              <a:rPr lang="en-US" dirty="0" smtClean="0"/>
              <a:t>)</a:t>
            </a:r>
            <a:endParaRPr lang="zh-CN" altLang="en-US" sz="3600" dirty="0" smtClean="0"/>
          </a:p>
          <a:p>
            <a:pPr lvl="1"/>
            <a:r>
              <a:rPr lang="zh-CN" altLang="en-US" dirty="0" smtClean="0"/>
              <a:t>掌握基于传递函数阵的最小实现及其计算</a:t>
            </a:r>
            <a:r>
              <a:rPr lang="en-US" dirty="0" smtClean="0"/>
              <a:t>(</a:t>
            </a:r>
            <a:r>
              <a:rPr lang="zh-CN" altLang="en-US" dirty="0" smtClean="0"/>
              <a:t>难点</a:t>
            </a:r>
            <a:r>
              <a:rPr lang="en-US" dirty="0" smtClean="0"/>
              <a:t>)</a:t>
            </a:r>
            <a:endParaRPr lang="zh-CN" altLang="en-US" sz="3600" dirty="0" smtClean="0"/>
          </a:p>
          <a:p>
            <a:pPr lvl="0"/>
            <a:r>
              <a:rPr lang="zh-CN" altLang="en-US" dirty="0" smtClean="0"/>
              <a:t>基于复频域的并串联线性系统的能控性与能观性</a:t>
            </a:r>
            <a:r>
              <a:rPr lang="en-US" dirty="0" smtClean="0"/>
              <a:t> </a:t>
            </a:r>
            <a:endParaRPr lang="zh-CN" altLang="en-US" sz="4000" dirty="0" smtClean="0"/>
          </a:p>
          <a:p>
            <a:pPr lvl="1"/>
            <a:r>
              <a:rPr lang="zh-CN" altLang="en-US" dirty="0" smtClean="0"/>
              <a:t>了解并联线性系统的能控性与能观性保持条件与不可简约条件</a:t>
            </a:r>
            <a:r>
              <a:rPr lang="en-US" dirty="0" smtClean="0"/>
              <a:t>(</a:t>
            </a:r>
            <a:r>
              <a:rPr lang="zh-CN" altLang="en-US" dirty="0" smtClean="0"/>
              <a:t>难点</a:t>
            </a:r>
            <a:r>
              <a:rPr lang="en-US" dirty="0" smtClean="0"/>
              <a:t>)</a:t>
            </a:r>
            <a:endParaRPr lang="zh-CN" altLang="en-US" sz="3600" dirty="0" smtClean="0"/>
          </a:p>
          <a:p>
            <a:pPr lvl="1"/>
            <a:r>
              <a:rPr lang="zh-CN" altLang="en-US" dirty="0" smtClean="0"/>
              <a:t>了解串联系统的能控性和能观性保持条件</a:t>
            </a:r>
            <a:r>
              <a:rPr lang="en-US" dirty="0" smtClean="0"/>
              <a:t>(</a:t>
            </a:r>
            <a:r>
              <a:rPr lang="zh-CN" altLang="en-US" dirty="0" smtClean="0"/>
              <a:t>难点</a:t>
            </a:r>
            <a:r>
              <a:rPr lang="en-US" dirty="0" smtClean="0"/>
              <a:t>)</a:t>
            </a:r>
            <a:endParaRPr lang="zh-CN" altLang="en-US" sz="3600" dirty="0" smtClean="0"/>
          </a:p>
          <a:p>
            <a:pPr lvl="1"/>
            <a:r>
              <a:rPr lang="zh-CN" altLang="en-US" dirty="0" smtClean="0"/>
              <a:t>理解</a:t>
            </a:r>
            <a:r>
              <a:rPr lang="en-US" dirty="0" smtClean="0"/>
              <a:t>SISO</a:t>
            </a:r>
            <a:r>
              <a:rPr lang="zh-CN" altLang="en-US" dirty="0" smtClean="0"/>
              <a:t>系统由并联传递函数乘积表征的充要条件</a:t>
            </a:r>
            <a:r>
              <a:rPr lang="en-US" dirty="0" smtClean="0"/>
              <a:t>(</a:t>
            </a:r>
            <a:r>
              <a:rPr lang="zh-CN" altLang="en-US" dirty="0" smtClean="0"/>
              <a:t>重点</a:t>
            </a:r>
            <a:r>
              <a:rPr lang="en-US" dirty="0" smtClean="0"/>
              <a:t>)</a:t>
            </a:r>
            <a:endParaRPr lang="zh-CN" altLang="en-US" sz="3600" dirty="0" smtClean="0"/>
          </a:p>
          <a:p>
            <a:pPr lvl="1"/>
            <a:r>
              <a:rPr lang="zh-CN" altLang="en-US" dirty="0" smtClean="0"/>
              <a:t>理解</a:t>
            </a:r>
            <a:r>
              <a:rPr lang="en-US" dirty="0" smtClean="0"/>
              <a:t>SISO</a:t>
            </a:r>
            <a:r>
              <a:rPr lang="zh-CN" altLang="en-US" dirty="0" smtClean="0"/>
              <a:t>系统由串联传递函数之和表征的充要条件</a:t>
            </a:r>
            <a:r>
              <a:rPr lang="en-US" dirty="0" smtClean="0"/>
              <a:t>(</a:t>
            </a:r>
            <a:r>
              <a:rPr lang="zh-CN" altLang="en-US" dirty="0" smtClean="0"/>
              <a:t>重点</a:t>
            </a:r>
            <a:r>
              <a:rPr lang="en-US" dirty="0" smtClean="0"/>
              <a:t>)</a:t>
            </a:r>
            <a:endParaRPr lang="zh-CN" altLang="en-US" sz="3600" dirty="0" smtClean="0"/>
          </a:p>
          <a:p>
            <a:pPr lvl="0"/>
            <a:r>
              <a:rPr lang="zh-CN" altLang="en-US" dirty="0" smtClean="0"/>
              <a:t>离散线性系统的能控能观性及其判据</a:t>
            </a:r>
            <a:endParaRPr lang="zh-CN" altLang="en-US" sz="4000" dirty="0" smtClean="0"/>
          </a:p>
          <a:p>
            <a:pPr lvl="1"/>
            <a:r>
              <a:rPr lang="zh-CN" altLang="en-US" dirty="0" smtClean="0"/>
              <a:t>理解能控、能观性概念</a:t>
            </a:r>
            <a:r>
              <a:rPr lang="en-US" dirty="0" smtClean="0"/>
              <a:t>(</a:t>
            </a:r>
            <a:r>
              <a:rPr lang="zh-CN" altLang="en-US" dirty="0" smtClean="0"/>
              <a:t>难点</a:t>
            </a:r>
            <a:r>
              <a:rPr lang="en-US" dirty="0" smtClean="0"/>
              <a:t>)</a:t>
            </a:r>
            <a:endParaRPr lang="zh-CN" altLang="en-US" sz="3600" dirty="0" smtClean="0"/>
          </a:p>
          <a:p>
            <a:pPr lvl="1"/>
            <a:r>
              <a:rPr lang="zh-CN" altLang="en-US" dirty="0" smtClean="0"/>
              <a:t>了解时变情况下的能控性、能达性与能观性、能构性判据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掌握定常情况下的能控性与能观性判据</a:t>
            </a:r>
            <a:r>
              <a:rPr lang="en-US" dirty="0" smtClean="0"/>
              <a:t>(</a:t>
            </a:r>
            <a:r>
              <a:rPr lang="zh-CN" altLang="en-US" dirty="0" smtClean="0"/>
              <a:t>重点</a:t>
            </a:r>
            <a:r>
              <a:rPr lang="en-US" dirty="0" smtClean="0"/>
              <a:t>)</a:t>
            </a:r>
            <a:endParaRPr lang="zh-CN" altLang="en-US" sz="3600" dirty="0" smtClean="0"/>
          </a:p>
          <a:p>
            <a:pPr lvl="1"/>
            <a:r>
              <a:rPr lang="zh-CN" altLang="en-US" dirty="0" smtClean="0"/>
              <a:t>掌握定常情况下的最小拍控制与最小拍观测</a:t>
            </a:r>
            <a:r>
              <a:rPr lang="en-US" dirty="0" smtClean="0"/>
              <a:t>(</a:t>
            </a:r>
            <a:r>
              <a:rPr lang="zh-CN" altLang="en-US" dirty="0" smtClean="0"/>
              <a:t>重点</a:t>
            </a:r>
            <a:r>
              <a:rPr lang="en-US" dirty="0" smtClean="0"/>
              <a:t>)</a:t>
            </a:r>
            <a:endParaRPr lang="zh-CN" altLang="en-US" sz="3600" dirty="0" smtClean="0"/>
          </a:p>
          <a:p>
            <a:pPr lvl="1"/>
            <a:r>
              <a:rPr lang="zh-CN" altLang="en-US" dirty="0" smtClean="0"/>
              <a:t>了解定常情况下离散化连续系统保持能控性和能观性的条件</a:t>
            </a:r>
            <a:r>
              <a:rPr lang="en-US" dirty="0" smtClean="0"/>
              <a:t>(</a:t>
            </a:r>
            <a:r>
              <a:rPr lang="zh-CN" altLang="en-US" dirty="0" smtClean="0"/>
              <a:t>难点</a:t>
            </a:r>
            <a:r>
              <a:rPr lang="en-US" dirty="0" smtClean="0"/>
              <a:t>)</a:t>
            </a:r>
            <a:endParaRPr lang="zh-CN" alt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324" y="131762"/>
            <a:ext cx="8543956" cy="654032"/>
          </a:xfrm>
        </p:spPr>
        <p:txBody>
          <a:bodyPr>
            <a:normAutofit fontScale="90000"/>
          </a:bodyPr>
          <a:lstStyle/>
          <a:p>
            <a:r>
              <a:rPr lang="zh-CN" altLang="en-US" b="1" dirty="0" smtClean="0"/>
              <a:t>第</a:t>
            </a:r>
            <a:r>
              <a:rPr lang="en-US" b="1" dirty="0" smtClean="0"/>
              <a:t>5 </a:t>
            </a:r>
            <a:r>
              <a:rPr lang="zh-CN" altLang="en-US" b="1" dirty="0" smtClean="0"/>
              <a:t>章 动态系统的稳定性分析</a:t>
            </a:r>
            <a:r>
              <a:rPr lang="en-US" altLang="zh-CN" b="1" dirty="0" smtClean="0"/>
              <a:t>-1</a:t>
            </a:r>
            <a:r>
              <a:rPr lang="zh-CN" altLang="en-US" b="1" dirty="0" smtClean="0"/>
              <a:t> </a:t>
            </a:r>
            <a:endParaRPr lang="zh-CN" altLang="en-US" b="1" dirty="0"/>
          </a:p>
        </p:txBody>
      </p:sp>
      <p:sp>
        <p:nvSpPr>
          <p:cNvPr id="3" name="内容占位符 2"/>
          <p:cNvSpPr>
            <a:spLocks noGrp="1"/>
          </p:cNvSpPr>
          <p:nvPr>
            <p:ph idx="1"/>
          </p:nvPr>
        </p:nvSpPr>
        <p:spPr>
          <a:xfrm>
            <a:off x="214282" y="857232"/>
            <a:ext cx="8786874" cy="6215106"/>
          </a:xfrm>
        </p:spPr>
        <p:txBody>
          <a:bodyPr>
            <a:normAutofit fontScale="77500" lnSpcReduction="20000"/>
          </a:bodyPr>
          <a:lstStyle/>
          <a:p>
            <a:pPr lvl="0"/>
            <a:r>
              <a:rPr lang="zh-CN" altLang="en-US" dirty="0" smtClean="0"/>
              <a:t>稳定性定义与种类</a:t>
            </a:r>
            <a:endParaRPr lang="zh-CN" altLang="en-US" sz="4000" dirty="0" smtClean="0"/>
          </a:p>
          <a:p>
            <a:pPr lvl="1"/>
            <a:r>
              <a:rPr lang="zh-CN" altLang="en-US" dirty="0" smtClean="0"/>
              <a:t>理解稳定性定义</a:t>
            </a:r>
            <a:endParaRPr lang="zh-CN" altLang="en-US" sz="3600" dirty="0" smtClean="0"/>
          </a:p>
          <a:p>
            <a:pPr lvl="1"/>
            <a:r>
              <a:rPr lang="zh-CN" altLang="en-US" dirty="0" smtClean="0"/>
              <a:t>识记稳定性种类</a:t>
            </a:r>
            <a:endParaRPr lang="zh-CN" altLang="en-US" sz="3600" dirty="0" smtClean="0"/>
          </a:p>
          <a:p>
            <a:pPr lvl="0"/>
            <a:r>
              <a:rPr lang="zh-CN" altLang="en-US" dirty="0" smtClean="0"/>
              <a:t>内部稳定性的基本概念</a:t>
            </a:r>
            <a:endParaRPr lang="zh-CN" altLang="en-US" sz="4000" dirty="0" smtClean="0"/>
          </a:p>
          <a:p>
            <a:pPr lvl="1"/>
            <a:r>
              <a:rPr lang="zh-CN" altLang="en-US" dirty="0" smtClean="0"/>
              <a:t>理解自治与非自治的概念</a:t>
            </a:r>
            <a:endParaRPr lang="zh-CN" altLang="en-US" sz="3600" dirty="0" smtClean="0"/>
          </a:p>
          <a:p>
            <a:pPr lvl="1"/>
            <a:r>
              <a:rPr lang="zh-CN" altLang="en-US" dirty="0" smtClean="0"/>
              <a:t>理解平衡点的含义，并能求平衡点</a:t>
            </a:r>
            <a:endParaRPr lang="zh-CN" altLang="en-US" sz="3600" dirty="0" smtClean="0"/>
          </a:p>
          <a:p>
            <a:pPr lvl="1"/>
            <a:r>
              <a:rPr lang="zh-CN" altLang="en-US" dirty="0" smtClean="0"/>
              <a:t>理解引入扰动方程的必要性与引入方法</a:t>
            </a:r>
            <a:endParaRPr lang="zh-CN" altLang="en-US" sz="3600" dirty="0" smtClean="0"/>
          </a:p>
          <a:p>
            <a:pPr lvl="1"/>
            <a:r>
              <a:rPr lang="zh-CN" altLang="en-US" dirty="0" smtClean="0"/>
              <a:t>能正确诠释</a:t>
            </a:r>
            <a:r>
              <a:rPr lang="en-US" dirty="0" err="1" smtClean="0"/>
              <a:t>Lyapunov</a:t>
            </a:r>
            <a:r>
              <a:rPr lang="en-US" dirty="0" smtClean="0"/>
              <a:t>(</a:t>
            </a:r>
            <a:r>
              <a:rPr lang="zh-CN" altLang="en-US" dirty="0" smtClean="0"/>
              <a:t>一致</a:t>
            </a:r>
            <a:r>
              <a:rPr lang="en-US" dirty="0" smtClean="0"/>
              <a:t>)</a:t>
            </a:r>
            <a:r>
              <a:rPr lang="zh-CN" altLang="en-US" dirty="0" smtClean="0"/>
              <a:t>稳定、</a:t>
            </a:r>
            <a:r>
              <a:rPr lang="en-US" dirty="0" smtClean="0"/>
              <a:t>(</a:t>
            </a:r>
            <a:r>
              <a:rPr lang="zh-CN" altLang="en-US" dirty="0" smtClean="0"/>
              <a:t>一致</a:t>
            </a:r>
            <a:r>
              <a:rPr lang="en-US" dirty="0" smtClean="0"/>
              <a:t>)</a:t>
            </a:r>
            <a:r>
              <a:rPr lang="zh-CN" altLang="en-US" dirty="0" smtClean="0"/>
              <a:t>渐近稳定、全局稳定与局部稳定、指数稳定的概念</a:t>
            </a:r>
            <a:r>
              <a:rPr lang="en-US" dirty="0" smtClean="0"/>
              <a:t>(</a:t>
            </a:r>
            <a:r>
              <a:rPr lang="zh-CN" altLang="en-US" dirty="0" smtClean="0"/>
              <a:t>重点</a:t>
            </a:r>
            <a:r>
              <a:rPr lang="en-US" dirty="0" smtClean="0"/>
              <a:t>)</a:t>
            </a:r>
            <a:endParaRPr lang="zh-CN" altLang="en-US" sz="3600" dirty="0" smtClean="0"/>
          </a:p>
          <a:p>
            <a:pPr lvl="1"/>
            <a:r>
              <a:rPr lang="zh-CN" altLang="en-US" dirty="0" smtClean="0"/>
              <a:t>了解采用稳定性定义说明稳定性的方法</a:t>
            </a:r>
            <a:r>
              <a:rPr lang="en-US" dirty="0" smtClean="0"/>
              <a:t>(</a:t>
            </a:r>
            <a:r>
              <a:rPr lang="zh-CN" altLang="en-US" dirty="0" smtClean="0"/>
              <a:t>难点</a:t>
            </a:r>
            <a:r>
              <a:rPr lang="en-US" dirty="0" smtClean="0"/>
              <a:t>)</a:t>
            </a:r>
            <a:endParaRPr lang="zh-CN" altLang="en-US" sz="3600" dirty="0" smtClean="0"/>
          </a:p>
          <a:p>
            <a:pPr lvl="1"/>
            <a:r>
              <a:rPr lang="zh-CN" altLang="en-US" dirty="0" smtClean="0"/>
              <a:t>对吸引与稳定的关系不作要求</a:t>
            </a:r>
            <a:endParaRPr lang="zh-CN" altLang="en-US" sz="3600" dirty="0" smtClean="0"/>
          </a:p>
          <a:p>
            <a:pPr lvl="0"/>
            <a:r>
              <a:rPr lang="zh-CN" altLang="en-US" dirty="0" smtClean="0"/>
              <a:t>不显含时间的自治系统的</a:t>
            </a:r>
            <a:r>
              <a:rPr lang="en-US" dirty="0" smtClean="0"/>
              <a:t>LYAPUNOV </a:t>
            </a:r>
            <a:r>
              <a:rPr lang="zh-CN" altLang="en-US" dirty="0" smtClean="0"/>
              <a:t>第二法稳定性判据</a:t>
            </a:r>
            <a:endParaRPr lang="zh-CN" altLang="en-US" sz="4000" dirty="0" smtClean="0"/>
          </a:p>
          <a:p>
            <a:pPr lvl="1"/>
            <a:r>
              <a:rPr lang="zh-CN" altLang="en-US" dirty="0" smtClean="0"/>
              <a:t>理解不显含时间的自治系统的</a:t>
            </a:r>
            <a:r>
              <a:rPr lang="en-US" dirty="0" smtClean="0"/>
              <a:t>LYAPUNOV </a:t>
            </a:r>
            <a:r>
              <a:rPr lang="zh-CN" altLang="en-US" dirty="0" smtClean="0"/>
              <a:t>第二法的物理意义</a:t>
            </a:r>
            <a:endParaRPr lang="zh-CN" altLang="en-US" sz="3600" dirty="0" smtClean="0"/>
          </a:p>
          <a:p>
            <a:pPr lvl="1"/>
            <a:r>
              <a:rPr lang="zh-CN" altLang="en-US" dirty="0" smtClean="0"/>
              <a:t>理解不显含时间的自治系统的</a:t>
            </a:r>
            <a:r>
              <a:rPr lang="en-US" dirty="0" smtClean="0"/>
              <a:t>LYAPUNOV </a:t>
            </a:r>
            <a:r>
              <a:rPr lang="zh-CN" altLang="en-US" dirty="0" smtClean="0"/>
              <a:t>第二法主判据</a:t>
            </a:r>
            <a:r>
              <a:rPr lang="en-US" dirty="0" smtClean="0"/>
              <a:t>(</a:t>
            </a:r>
            <a:r>
              <a:rPr lang="zh-CN" altLang="en-US" dirty="0" smtClean="0"/>
              <a:t>重点</a:t>
            </a:r>
            <a:r>
              <a:rPr lang="en-US" dirty="0" smtClean="0"/>
              <a:t>)</a:t>
            </a:r>
            <a:endParaRPr lang="zh-CN" altLang="en-US" sz="3600" dirty="0" smtClean="0"/>
          </a:p>
          <a:p>
            <a:pPr lvl="1"/>
            <a:r>
              <a:rPr lang="zh-CN" altLang="en-US" dirty="0" smtClean="0"/>
              <a:t>了解不显含时间的自治系统的</a:t>
            </a:r>
            <a:r>
              <a:rPr lang="en-US" dirty="0" smtClean="0"/>
              <a:t>LYAPUNOV </a:t>
            </a:r>
            <a:r>
              <a:rPr lang="zh-CN" altLang="en-US" dirty="0" smtClean="0"/>
              <a:t>第二法证明方法</a:t>
            </a:r>
            <a:r>
              <a:rPr lang="en-US" dirty="0" smtClean="0"/>
              <a:t>(</a:t>
            </a:r>
            <a:r>
              <a:rPr lang="zh-CN" altLang="en-US" dirty="0" smtClean="0"/>
              <a:t>难点</a:t>
            </a:r>
            <a:r>
              <a:rPr lang="en-US" dirty="0" smtClean="0"/>
              <a:t>)</a:t>
            </a:r>
            <a:endParaRPr lang="zh-CN" altLang="en-US" sz="3600" dirty="0" smtClean="0"/>
          </a:p>
          <a:p>
            <a:pPr lvl="1"/>
            <a:r>
              <a:rPr lang="zh-CN" altLang="en-US" dirty="0" smtClean="0"/>
              <a:t>能利用不显含时间的自治系统的</a:t>
            </a:r>
            <a:r>
              <a:rPr lang="en-US" dirty="0" smtClean="0"/>
              <a:t>LYAPUNOV </a:t>
            </a:r>
            <a:r>
              <a:rPr lang="zh-CN" altLang="en-US" dirty="0" smtClean="0"/>
              <a:t>第二法主判据判定稳定性</a:t>
            </a:r>
            <a:r>
              <a:rPr lang="en-US" dirty="0" smtClean="0"/>
              <a:t>(</a:t>
            </a:r>
            <a:r>
              <a:rPr lang="zh-CN" altLang="en-US" dirty="0" smtClean="0"/>
              <a:t>重点</a:t>
            </a:r>
            <a:r>
              <a:rPr lang="en-US" dirty="0" smtClean="0"/>
              <a:t>)</a:t>
            </a:r>
            <a:endParaRPr lang="zh-CN" altLang="en-US" sz="3600" dirty="0" smtClean="0"/>
          </a:p>
          <a:p>
            <a:pPr lvl="1"/>
            <a:r>
              <a:rPr lang="zh-CN" altLang="en-US" dirty="0" smtClean="0"/>
              <a:t>对不显含时间的自治系统的</a:t>
            </a:r>
            <a:r>
              <a:rPr lang="en-US" dirty="0" err="1" smtClean="0"/>
              <a:t>Chetaev</a:t>
            </a:r>
            <a:r>
              <a:rPr lang="zh-CN" altLang="en-US" dirty="0" smtClean="0"/>
              <a:t>不稳定判据</a:t>
            </a:r>
            <a:r>
              <a:rPr lang="zh-CN" altLang="en-US" b="1" dirty="0" smtClean="0"/>
              <a:t>不作要求</a:t>
            </a:r>
            <a:endParaRPr lang="zh-CN" altLang="en-US" sz="3600" dirty="0" smtClean="0"/>
          </a:p>
          <a:p>
            <a:pPr>
              <a:lnSpc>
                <a:spcPct val="90000"/>
              </a:lnSpc>
            </a:pPr>
            <a:endParaRPr lang="en-US" altLang="zh-CN" dirty="0" smtClean="0"/>
          </a:p>
          <a:p>
            <a:pPr>
              <a:lnSpc>
                <a:spcPct val="90000"/>
              </a:lnSpc>
            </a:pPr>
            <a:endParaRPr lang="en-US"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5 </a:t>
            </a:r>
            <a:r>
              <a:rPr lang="zh-CN" altLang="en-US" b="1" dirty="0" smtClean="0"/>
              <a:t>章 动态系统的稳定性分析</a:t>
            </a:r>
            <a:r>
              <a:rPr lang="en-US" altLang="zh-CN" b="1" dirty="0" smtClean="0"/>
              <a:t>-2</a:t>
            </a:r>
            <a:r>
              <a:rPr lang="zh-CN" altLang="en-US" b="1" dirty="0" smtClean="0"/>
              <a:t> </a:t>
            </a:r>
            <a:endParaRPr lang="zh-CN" altLang="en-US" dirty="0"/>
          </a:p>
        </p:txBody>
      </p:sp>
      <p:sp>
        <p:nvSpPr>
          <p:cNvPr id="3" name="内容占位符 2"/>
          <p:cNvSpPr>
            <a:spLocks noGrp="1"/>
          </p:cNvSpPr>
          <p:nvPr>
            <p:ph idx="1"/>
          </p:nvPr>
        </p:nvSpPr>
        <p:spPr>
          <a:xfrm>
            <a:off x="214282" y="857232"/>
            <a:ext cx="8786874" cy="6000768"/>
          </a:xfrm>
        </p:spPr>
        <p:txBody>
          <a:bodyPr>
            <a:normAutofit fontScale="55000" lnSpcReduction="20000"/>
          </a:bodyPr>
          <a:lstStyle/>
          <a:p>
            <a:pPr lvl="0"/>
            <a:r>
              <a:rPr lang="zh-CN" altLang="en-US" dirty="0" smtClean="0"/>
              <a:t>不显含时间的自治系统的</a:t>
            </a:r>
            <a:r>
              <a:rPr lang="en-US" dirty="0" smtClean="0"/>
              <a:t>LASALLE </a:t>
            </a:r>
            <a:r>
              <a:rPr lang="zh-CN" altLang="en-US" dirty="0" smtClean="0"/>
              <a:t>不变集原理与稳定性 </a:t>
            </a:r>
            <a:endParaRPr lang="zh-CN" altLang="en-US" sz="4000" dirty="0" smtClean="0"/>
          </a:p>
          <a:p>
            <a:pPr lvl="1"/>
            <a:r>
              <a:rPr lang="zh-CN" altLang="en-US" dirty="0" smtClean="0"/>
              <a:t>对不变集的概念不作要求</a:t>
            </a:r>
            <a:endParaRPr lang="zh-CN" altLang="en-US" sz="3600" dirty="0" smtClean="0"/>
          </a:p>
          <a:p>
            <a:pPr lvl="1"/>
            <a:r>
              <a:rPr lang="zh-CN" altLang="en-US" dirty="0" smtClean="0"/>
              <a:t>对一般</a:t>
            </a:r>
            <a:r>
              <a:rPr lang="en-US" dirty="0" smtClean="0"/>
              <a:t>LaSalle</a:t>
            </a:r>
            <a:r>
              <a:rPr lang="zh-CN" altLang="en-US" dirty="0" smtClean="0"/>
              <a:t>不变原理判定稳定性</a:t>
            </a:r>
            <a:r>
              <a:rPr lang="zh-CN" altLang="en-US" b="1" dirty="0" smtClean="0"/>
              <a:t>不作要求</a:t>
            </a:r>
            <a:endParaRPr lang="zh-CN" altLang="en-US" sz="3600" dirty="0" smtClean="0"/>
          </a:p>
          <a:p>
            <a:pPr lvl="1"/>
            <a:r>
              <a:rPr lang="zh-CN" altLang="en-US" dirty="0" smtClean="0"/>
              <a:t>理解单孤立平衡点的</a:t>
            </a:r>
            <a:r>
              <a:rPr lang="en-US" dirty="0" err="1" smtClean="0"/>
              <a:t>Barbashin-Krasovskii</a:t>
            </a:r>
            <a:r>
              <a:rPr lang="zh-CN" altLang="en-US" dirty="0" smtClean="0"/>
              <a:t>判据，并能利用其判断稳定性</a:t>
            </a:r>
            <a:r>
              <a:rPr lang="en-US" dirty="0" smtClean="0"/>
              <a:t>(</a:t>
            </a:r>
            <a:r>
              <a:rPr lang="zh-CN" altLang="en-US" dirty="0" smtClean="0"/>
              <a:t>难点</a:t>
            </a:r>
            <a:r>
              <a:rPr lang="en-US" dirty="0" smtClean="0"/>
              <a:t>)</a:t>
            </a:r>
            <a:endParaRPr lang="zh-CN" altLang="en-US" sz="3600" dirty="0" smtClean="0"/>
          </a:p>
          <a:p>
            <a:pPr lvl="0"/>
            <a:r>
              <a:rPr lang="zh-CN" altLang="en-US" dirty="0" smtClean="0"/>
              <a:t>显含时间的自治系统的</a:t>
            </a:r>
            <a:r>
              <a:rPr lang="en-US" dirty="0" smtClean="0"/>
              <a:t>LYAPUNOV </a:t>
            </a:r>
            <a:r>
              <a:rPr lang="zh-CN" altLang="en-US" dirty="0" smtClean="0"/>
              <a:t>第二法稳定性判据</a:t>
            </a:r>
            <a:endParaRPr lang="zh-CN" altLang="en-US" sz="4000" dirty="0" smtClean="0"/>
          </a:p>
          <a:p>
            <a:pPr>
              <a:buNone/>
            </a:pPr>
            <a:r>
              <a:rPr lang="zh-CN" altLang="en-US" b="1" dirty="0" smtClean="0"/>
              <a:t>         本节内容本科不作要求。</a:t>
            </a:r>
            <a:endParaRPr lang="zh-CN" altLang="en-US" sz="4000" dirty="0" smtClean="0"/>
          </a:p>
          <a:p>
            <a:pPr lvl="0"/>
            <a:r>
              <a:rPr lang="zh-CN" altLang="en-US" dirty="0" smtClean="0"/>
              <a:t>显含时间的自治系统的类不变性原理与稳定性</a:t>
            </a:r>
            <a:endParaRPr lang="zh-CN" altLang="en-US" sz="4000" dirty="0" smtClean="0"/>
          </a:p>
          <a:p>
            <a:pPr>
              <a:buNone/>
            </a:pPr>
            <a:r>
              <a:rPr lang="zh-CN" altLang="en-US" b="1" dirty="0" smtClean="0"/>
              <a:t>         本节内容本科不作要求。</a:t>
            </a:r>
            <a:endParaRPr lang="zh-CN" altLang="en-US" sz="4000" dirty="0" smtClean="0"/>
          </a:p>
          <a:p>
            <a:pPr lvl="0"/>
            <a:r>
              <a:rPr lang="zh-CN" altLang="en-US" dirty="0" smtClean="0"/>
              <a:t>自治系统构造</a:t>
            </a:r>
            <a:r>
              <a:rPr lang="en-US" dirty="0" smtClean="0"/>
              <a:t>LYAPUNOV </a:t>
            </a:r>
            <a:r>
              <a:rPr lang="zh-CN" altLang="en-US" dirty="0" smtClean="0"/>
              <a:t>函数的方法</a:t>
            </a:r>
            <a:endParaRPr lang="zh-CN" altLang="en-US" sz="4000" dirty="0" smtClean="0"/>
          </a:p>
          <a:p>
            <a:pPr lvl="1"/>
            <a:r>
              <a:rPr lang="zh-CN" altLang="en-US" dirty="0" smtClean="0"/>
              <a:t>了解采用</a:t>
            </a:r>
            <a:r>
              <a:rPr lang="en-US" dirty="0" err="1" smtClean="0"/>
              <a:t>Jacobian</a:t>
            </a:r>
            <a:r>
              <a:rPr lang="zh-CN" altLang="en-US" dirty="0" smtClean="0"/>
              <a:t>矩阵方法构造备选</a:t>
            </a:r>
            <a:r>
              <a:rPr lang="en-US" dirty="0" smtClean="0"/>
              <a:t>LYAPUNOV </a:t>
            </a:r>
            <a:r>
              <a:rPr lang="zh-CN" altLang="en-US" dirty="0" smtClean="0"/>
              <a:t>函数方法</a:t>
            </a:r>
            <a:endParaRPr lang="zh-CN" altLang="en-US" sz="3600" dirty="0" smtClean="0"/>
          </a:p>
          <a:p>
            <a:pPr lvl="1"/>
            <a:r>
              <a:rPr lang="zh-CN" altLang="en-US" dirty="0" smtClean="0"/>
              <a:t>了解采用变量梯度法构造备选</a:t>
            </a:r>
            <a:r>
              <a:rPr lang="en-US" dirty="0" smtClean="0"/>
              <a:t>LYAPUNOV </a:t>
            </a:r>
            <a:r>
              <a:rPr lang="zh-CN" altLang="en-US" dirty="0" smtClean="0"/>
              <a:t>函数方法</a:t>
            </a:r>
            <a:r>
              <a:rPr lang="en-US" dirty="0" smtClean="0"/>
              <a:t>(</a:t>
            </a:r>
            <a:r>
              <a:rPr lang="zh-CN" altLang="en-US" dirty="0" smtClean="0"/>
              <a:t>难点</a:t>
            </a:r>
            <a:r>
              <a:rPr lang="en-US" dirty="0" smtClean="0"/>
              <a:t>)</a:t>
            </a:r>
            <a:endParaRPr lang="zh-CN" altLang="en-US" sz="3600" dirty="0" smtClean="0"/>
          </a:p>
          <a:p>
            <a:pPr lvl="1"/>
            <a:r>
              <a:rPr lang="zh-CN" altLang="en-US" dirty="0" smtClean="0"/>
              <a:t>能够领会两种方法解决问题的步骤</a:t>
            </a:r>
            <a:endParaRPr lang="zh-CN" altLang="en-US" sz="3600" dirty="0" smtClean="0"/>
          </a:p>
          <a:p>
            <a:pPr lvl="0"/>
            <a:r>
              <a:rPr lang="zh-CN" altLang="en-US" dirty="0" smtClean="0"/>
              <a:t>线性系统的状态运动稳定性判据</a:t>
            </a:r>
            <a:endParaRPr lang="zh-CN" altLang="en-US" sz="4000" dirty="0" smtClean="0"/>
          </a:p>
          <a:p>
            <a:pPr lvl="1"/>
            <a:r>
              <a:rPr lang="zh-CN" altLang="en-US" dirty="0" smtClean="0"/>
              <a:t>理解线性系统的运动稳定性等价性</a:t>
            </a:r>
            <a:endParaRPr lang="zh-CN" altLang="en-US" sz="3600" dirty="0" smtClean="0"/>
          </a:p>
          <a:p>
            <a:pPr lvl="1"/>
            <a:r>
              <a:rPr lang="zh-CN" altLang="en-US" dirty="0" smtClean="0"/>
              <a:t>掌握线性定常系统的稳定性特征值判据</a:t>
            </a:r>
            <a:r>
              <a:rPr lang="en-US" dirty="0" smtClean="0"/>
              <a:t>(</a:t>
            </a:r>
            <a:r>
              <a:rPr lang="zh-CN" altLang="en-US" dirty="0" smtClean="0"/>
              <a:t>重点</a:t>
            </a:r>
            <a:r>
              <a:rPr lang="en-US" dirty="0" smtClean="0"/>
              <a:t>)</a:t>
            </a:r>
            <a:endParaRPr lang="zh-CN" altLang="en-US" sz="3600" dirty="0" smtClean="0"/>
          </a:p>
          <a:p>
            <a:pPr lvl="1"/>
            <a:r>
              <a:rPr lang="zh-CN" altLang="en-US" dirty="0" smtClean="0"/>
              <a:t>理解线形性时变系统的稳定性转移矩阵判据</a:t>
            </a:r>
            <a:endParaRPr lang="zh-CN" altLang="en-US" sz="3600" dirty="0" smtClean="0"/>
          </a:p>
          <a:p>
            <a:pPr lvl="1"/>
            <a:r>
              <a:rPr lang="zh-CN" altLang="en-US" dirty="0" smtClean="0"/>
              <a:t>理解线性系统的</a:t>
            </a:r>
            <a:r>
              <a:rPr lang="en-US" dirty="0" smtClean="0"/>
              <a:t>LYAPUNOV</a:t>
            </a:r>
            <a:r>
              <a:rPr lang="zh-CN" altLang="en-US" dirty="0" smtClean="0"/>
              <a:t>各种稳定性间的关系</a:t>
            </a:r>
            <a:r>
              <a:rPr lang="en-US" dirty="0" smtClean="0"/>
              <a:t>(</a:t>
            </a:r>
            <a:r>
              <a:rPr lang="zh-CN" altLang="en-US" dirty="0" smtClean="0"/>
              <a:t>重点</a:t>
            </a:r>
            <a:r>
              <a:rPr lang="en-US" dirty="0" smtClean="0"/>
              <a:t>)</a:t>
            </a:r>
            <a:endParaRPr lang="zh-CN" altLang="en-US" sz="3600" dirty="0" smtClean="0"/>
          </a:p>
          <a:p>
            <a:pPr lvl="1"/>
            <a:r>
              <a:rPr lang="zh-CN" altLang="en-US" dirty="0" smtClean="0"/>
              <a:t>理解线性定常系统</a:t>
            </a:r>
            <a:r>
              <a:rPr lang="en-US" dirty="0" smtClean="0"/>
              <a:t>LYAPUNOV</a:t>
            </a:r>
            <a:r>
              <a:rPr lang="zh-CN" altLang="en-US" dirty="0" smtClean="0"/>
              <a:t>方程判定稳定性判据</a:t>
            </a:r>
            <a:r>
              <a:rPr lang="en-US" dirty="0" smtClean="0"/>
              <a:t>(</a:t>
            </a:r>
            <a:r>
              <a:rPr lang="zh-CN" altLang="en-US" dirty="0" smtClean="0"/>
              <a:t>重点</a:t>
            </a:r>
            <a:r>
              <a:rPr lang="en-US" dirty="0" smtClean="0"/>
              <a:t>)</a:t>
            </a:r>
            <a:endParaRPr lang="zh-CN" altLang="en-US" sz="3600" dirty="0" smtClean="0"/>
          </a:p>
          <a:p>
            <a:pPr lvl="1"/>
            <a:r>
              <a:rPr lang="zh-CN" altLang="en-US" dirty="0" smtClean="0"/>
              <a:t>掌握利用</a:t>
            </a:r>
            <a:r>
              <a:rPr lang="en-US" dirty="0" smtClean="0"/>
              <a:t>LYAPUNOV</a:t>
            </a:r>
            <a:r>
              <a:rPr lang="zh-CN" altLang="en-US" dirty="0" smtClean="0"/>
              <a:t>方程判定稳定性方法，并能应用到特定的系统中</a:t>
            </a:r>
            <a:r>
              <a:rPr lang="en-US" dirty="0" smtClean="0"/>
              <a:t>(</a:t>
            </a:r>
            <a:r>
              <a:rPr lang="zh-CN" altLang="en-US" dirty="0" smtClean="0"/>
              <a:t>重点</a:t>
            </a:r>
            <a:r>
              <a:rPr lang="en-US" dirty="0" smtClean="0"/>
              <a:t>)</a:t>
            </a:r>
            <a:endParaRPr lang="zh-CN" altLang="en-US" sz="3600" dirty="0" smtClean="0"/>
          </a:p>
          <a:p>
            <a:pPr lvl="1"/>
            <a:r>
              <a:rPr lang="zh-CN" altLang="en-US" dirty="0" smtClean="0"/>
              <a:t>了解利用</a:t>
            </a:r>
            <a:r>
              <a:rPr lang="en-US" dirty="0" smtClean="0"/>
              <a:t>LYAPUNOV</a:t>
            </a:r>
            <a:r>
              <a:rPr lang="zh-CN" altLang="en-US" dirty="0" smtClean="0"/>
              <a:t>方程判定稳定性的正确性证明</a:t>
            </a:r>
            <a:r>
              <a:rPr lang="en-US" dirty="0" smtClean="0"/>
              <a:t>(</a:t>
            </a:r>
            <a:r>
              <a:rPr lang="zh-CN" altLang="en-US" dirty="0" smtClean="0"/>
              <a:t>难点</a:t>
            </a:r>
            <a:r>
              <a:rPr lang="en-US" dirty="0" smtClean="0"/>
              <a:t>)</a:t>
            </a:r>
            <a:endParaRPr lang="zh-CN" altLang="en-US" sz="3600" dirty="0" smtClean="0"/>
          </a:p>
          <a:p>
            <a:pPr lvl="1"/>
            <a:r>
              <a:rPr lang="zh-CN" altLang="en-US" dirty="0" smtClean="0"/>
              <a:t>了解线性时变系统</a:t>
            </a:r>
            <a:r>
              <a:rPr lang="en-US" dirty="0" smtClean="0"/>
              <a:t>LYAPUNOV</a:t>
            </a:r>
            <a:r>
              <a:rPr lang="zh-CN" altLang="en-US" dirty="0" smtClean="0"/>
              <a:t>方程与稳定性判据</a:t>
            </a:r>
            <a:r>
              <a:rPr lang="en-US" dirty="0" smtClean="0"/>
              <a:t>(</a:t>
            </a:r>
            <a:r>
              <a:rPr lang="zh-CN" altLang="en-US" dirty="0" smtClean="0"/>
              <a:t>难点</a:t>
            </a:r>
            <a:r>
              <a:rPr lang="en-US" dirty="0" smtClean="0"/>
              <a:t>)</a:t>
            </a:r>
            <a:endParaRPr lang="zh-CN" altLang="en-US" sz="3600" dirty="0" smtClean="0"/>
          </a:p>
          <a:p>
            <a:pPr lvl="1">
              <a:buFont typeface="Wingdings" pitchFamily="2" charset="2"/>
              <a:buChar char="ü"/>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5 </a:t>
            </a:r>
            <a:r>
              <a:rPr lang="zh-CN" altLang="en-US" b="1" dirty="0" smtClean="0"/>
              <a:t>章 动态系统的稳定性分析</a:t>
            </a:r>
            <a:r>
              <a:rPr lang="en-US" altLang="zh-CN" b="1" dirty="0" smtClean="0"/>
              <a:t>-3</a:t>
            </a:r>
            <a:r>
              <a:rPr lang="zh-CN" altLang="en-US" b="1" dirty="0" smtClean="0"/>
              <a:t> </a:t>
            </a:r>
            <a:endParaRPr lang="zh-CN" altLang="en-US" dirty="0"/>
          </a:p>
        </p:txBody>
      </p:sp>
      <p:sp>
        <p:nvSpPr>
          <p:cNvPr id="3" name="内容占位符 2"/>
          <p:cNvSpPr>
            <a:spLocks noGrp="1"/>
          </p:cNvSpPr>
          <p:nvPr>
            <p:ph idx="1"/>
          </p:nvPr>
        </p:nvSpPr>
        <p:spPr/>
        <p:txBody>
          <a:bodyPr>
            <a:normAutofit fontScale="62500" lnSpcReduction="20000"/>
          </a:bodyPr>
          <a:lstStyle/>
          <a:p>
            <a:pPr lvl="0"/>
            <a:r>
              <a:rPr lang="zh-CN" altLang="en-US" dirty="0" smtClean="0"/>
              <a:t>线性系统稳定自由运动的衰减性能估计</a:t>
            </a:r>
            <a:endParaRPr lang="zh-CN" altLang="en-US" sz="4000" dirty="0" smtClean="0"/>
          </a:p>
          <a:p>
            <a:pPr lvl="1"/>
            <a:r>
              <a:rPr lang="zh-CN" altLang="en-US" dirty="0" smtClean="0"/>
              <a:t>理解衰减系数的定义</a:t>
            </a:r>
            <a:endParaRPr lang="zh-CN" altLang="en-US" sz="3600" dirty="0" smtClean="0"/>
          </a:p>
          <a:p>
            <a:pPr lvl="1"/>
            <a:r>
              <a:rPr lang="zh-CN" altLang="en-US" dirty="0" smtClean="0"/>
              <a:t>了解自由运动衰减估计的方法</a:t>
            </a:r>
            <a:endParaRPr lang="zh-CN" altLang="en-US" sz="3600" dirty="0" smtClean="0"/>
          </a:p>
          <a:p>
            <a:pPr lvl="0"/>
            <a:r>
              <a:rPr lang="zh-CN" altLang="en-US" dirty="0" smtClean="0"/>
              <a:t>自治系统的</a:t>
            </a:r>
            <a:r>
              <a:rPr lang="en-US" dirty="0" smtClean="0"/>
              <a:t>LYAPUNOV </a:t>
            </a:r>
            <a:r>
              <a:rPr lang="zh-CN" altLang="en-US" dirty="0" smtClean="0"/>
              <a:t>第一法稳定性判据</a:t>
            </a:r>
            <a:endParaRPr lang="zh-CN" altLang="en-US" sz="4000" dirty="0" smtClean="0"/>
          </a:p>
          <a:p>
            <a:pPr lvl="1"/>
            <a:r>
              <a:rPr lang="zh-CN" altLang="en-US" dirty="0" smtClean="0"/>
              <a:t>了解不显含时间的</a:t>
            </a:r>
            <a:r>
              <a:rPr lang="en-US" dirty="0" smtClean="0"/>
              <a:t>LYAPUNOV </a:t>
            </a:r>
            <a:r>
              <a:rPr lang="zh-CN" altLang="en-US" dirty="0" smtClean="0"/>
              <a:t>第一法稳定性稳定性判据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了解显含时间的</a:t>
            </a:r>
            <a:r>
              <a:rPr lang="en-US" dirty="0" smtClean="0"/>
              <a:t>LYAPUNOV </a:t>
            </a:r>
            <a:r>
              <a:rPr lang="zh-CN" altLang="en-US" dirty="0" smtClean="0"/>
              <a:t>第一法稳定性稳定性判据</a:t>
            </a:r>
            <a:r>
              <a:rPr lang="en-US" dirty="0" smtClean="0"/>
              <a:t>(</a:t>
            </a:r>
            <a:r>
              <a:rPr lang="zh-CN" altLang="en-US" dirty="0" smtClean="0"/>
              <a:t>难点</a:t>
            </a:r>
            <a:r>
              <a:rPr lang="en-US" dirty="0" smtClean="0"/>
              <a:t>)</a:t>
            </a:r>
            <a:endParaRPr lang="zh-CN" altLang="en-US" sz="3600" dirty="0" smtClean="0"/>
          </a:p>
          <a:p>
            <a:pPr lvl="0"/>
            <a:r>
              <a:rPr lang="zh-CN" altLang="en-US" dirty="0" smtClean="0"/>
              <a:t>典型二阶动力学系统的稳定性</a:t>
            </a:r>
            <a:endParaRPr lang="zh-CN" altLang="en-US" sz="4000" dirty="0" smtClean="0"/>
          </a:p>
          <a:p>
            <a:pPr>
              <a:buNone/>
            </a:pPr>
            <a:r>
              <a:rPr lang="zh-CN" altLang="en-US" b="1" dirty="0" smtClean="0"/>
              <a:t>            本节内容不作要求。</a:t>
            </a:r>
            <a:endParaRPr lang="zh-CN" altLang="en-US" sz="4000" dirty="0" smtClean="0"/>
          </a:p>
          <a:p>
            <a:pPr lvl="0"/>
            <a:r>
              <a:rPr lang="zh-CN" altLang="en-US" dirty="0" smtClean="0"/>
              <a:t>自治离散系统的稳定性定义与判据 </a:t>
            </a:r>
            <a:endParaRPr lang="zh-CN" altLang="en-US" sz="4000" dirty="0" smtClean="0"/>
          </a:p>
          <a:p>
            <a:pPr lvl="1"/>
            <a:r>
              <a:rPr lang="zh-CN" altLang="en-US" dirty="0" smtClean="0"/>
              <a:t>了解离散系统</a:t>
            </a:r>
            <a:r>
              <a:rPr lang="en-US" dirty="0" smtClean="0"/>
              <a:t>LYAPUNOV</a:t>
            </a:r>
            <a:r>
              <a:rPr lang="zh-CN" altLang="en-US" dirty="0" smtClean="0"/>
              <a:t>各种稳定性定义</a:t>
            </a:r>
            <a:endParaRPr lang="zh-CN" altLang="en-US" sz="3600" dirty="0" smtClean="0"/>
          </a:p>
          <a:p>
            <a:pPr lvl="1"/>
            <a:r>
              <a:rPr lang="zh-CN" altLang="en-US" dirty="0" smtClean="0"/>
              <a:t>了解离散系统的显含时间和不显含时间的稳定性判据</a:t>
            </a:r>
            <a:r>
              <a:rPr lang="en-US" dirty="0" smtClean="0"/>
              <a:t>(</a:t>
            </a:r>
            <a:r>
              <a:rPr lang="zh-CN" altLang="en-US" dirty="0" smtClean="0"/>
              <a:t>难点</a:t>
            </a:r>
            <a:r>
              <a:rPr lang="en-US" dirty="0" smtClean="0"/>
              <a:t>)</a:t>
            </a:r>
            <a:endParaRPr lang="zh-CN" altLang="en-US" sz="3600" dirty="0" smtClean="0"/>
          </a:p>
          <a:p>
            <a:pPr lvl="1"/>
            <a:r>
              <a:rPr lang="zh-CN" altLang="en-US" dirty="0" smtClean="0"/>
              <a:t>理解线性离散定常系统</a:t>
            </a:r>
            <a:r>
              <a:rPr lang="en-US" dirty="0" smtClean="0"/>
              <a:t>LYAPUNOV</a:t>
            </a:r>
            <a:r>
              <a:rPr lang="zh-CN" altLang="en-US" dirty="0" smtClean="0"/>
              <a:t>稳定性判据，并能应用其判定特定系统的稳定性</a:t>
            </a:r>
            <a:r>
              <a:rPr lang="en-US" dirty="0" smtClean="0"/>
              <a:t>(</a:t>
            </a:r>
            <a:r>
              <a:rPr lang="zh-CN" altLang="en-US" dirty="0" smtClean="0"/>
              <a:t>重点</a:t>
            </a:r>
            <a:r>
              <a:rPr lang="en-US" dirty="0" smtClean="0"/>
              <a:t>)</a:t>
            </a:r>
            <a:endParaRPr lang="zh-CN" altLang="en-US" sz="3600" dirty="0" smtClean="0"/>
          </a:p>
          <a:p>
            <a:pPr lvl="1"/>
            <a:r>
              <a:rPr lang="zh-CN" altLang="en-US" dirty="0" smtClean="0"/>
              <a:t>了解线性离散时变系统</a:t>
            </a:r>
            <a:r>
              <a:rPr lang="en-US" dirty="0" smtClean="0"/>
              <a:t>LYAPUNOV</a:t>
            </a:r>
            <a:r>
              <a:rPr lang="zh-CN" altLang="en-US" dirty="0" smtClean="0"/>
              <a:t>稳定性判据</a:t>
            </a:r>
            <a:endParaRPr lang="zh-CN" altLang="en-US" sz="3600" dirty="0" smtClean="0"/>
          </a:p>
          <a:p>
            <a:pPr lvl="0"/>
            <a:r>
              <a:rPr lang="zh-CN" altLang="en-US" dirty="0" smtClean="0"/>
              <a:t>线性系统的输入输出稳定性</a:t>
            </a:r>
            <a:endParaRPr lang="zh-CN" altLang="en-US" sz="4000" dirty="0" smtClean="0"/>
          </a:p>
          <a:p>
            <a:pPr lvl="1"/>
            <a:r>
              <a:rPr lang="zh-CN" altLang="en-US" dirty="0" smtClean="0"/>
              <a:t>识记并理解</a:t>
            </a:r>
            <a:r>
              <a:rPr lang="en-US" dirty="0" smtClean="0"/>
              <a:t>BIBO</a:t>
            </a:r>
            <a:r>
              <a:rPr lang="zh-CN" altLang="en-US" dirty="0" smtClean="0"/>
              <a:t>稳定</a:t>
            </a:r>
            <a:endParaRPr lang="zh-CN" altLang="en-US" sz="3600" dirty="0" smtClean="0"/>
          </a:p>
          <a:p>
            <a:pPr lvl="1"/>
            <a:r>
              <a:rPr lang="zh-CN" altLang="en-US" dirty="0" smtClean="0"/>
              <a:t>了解时变线性系统</a:t>
            </a:r>
            <a:r>
              <a:rPr lang="en-US" dirty="0" smtClean="0"/>
              <a:t>BIBO</a:t>
            </a:r>
            <a:r>
              <a:rPr lang="zh-CN" altLang="en-US" dirty="0" smtClean="0"/>
              <a:t>稳定充要条件</a:t>
            </a:r>
            <a:endParaRPr lang="zh-CN" altLang="en-US" sz="3600" dirty="0" smtClean="0"/>
          </a:p>
          <a:p>
            <a:pPr lvl="1"/>
            <a:r>
              <a:rPr lang="zh-CN" altLang="en-US" dirty="0" smtClean="0"/>
              <a:t>理解并掌握定常线性系统</a:t>
            </a:r>
            <a:r>
              <a:rPr lang="en-US" dirty="0" smtClean="0"/>
              <a:t>BIBO</a:t>
            </a:r>
            <a:r>
              <a:rPr lang="zh-CN" altLang="en-US" dirty="0" smtClean="0"/>
              <a:t>稳定的充要条件</a:t>
            </a:r>
            <a:r>
              <a:rPr lang="en-US" dirty="0" smtClean="0"/>
              <a:t>(</a:t>
            </a:r>
            <a:r>
              <a:rPr lang="zh-CN" altLang="en-US" dirty="0" smtClean="0"/>
              <a:t>重点</a:t>
            </a:r>
            <a:r>
              <a:rPr lang="en-US" dirty="0" smtClean="0"/>
              <a:t>)</a:t>
            </a:r>
            <a:endParaRPr lang="zh-CN" altLang="en-US" sz="3600" dirty="0" smtClean="0"/>
          </a:p>
          <a:p>
            <a:pPr lvl="1"/>
            <a:r>
              <a:rPr lang="zh-CN" altLang="en-US" dirty="0" smtClean="0"/>
              <a:t>理解定常线性系统</a:t>
            </a:r>
            <a:r>
              <a:rPr lang="en-US" dirty="0" smtClean="0"/>
              <a:t>BIBO</a:t>
            </a:r>
            <a:r>
              <a:rPr lang="zh-CN" altLang="en-US" dirty="0" smtClean="0"/>
              <a:t>稳定与内部稳定性的关系</a:t>
            </a:r>
            <a:r>
              <a:rPr lang="en-US" dirty="0" smtClean="0"/>
              <a:t>(</a:t>
            </a:r>
            <a:r>
              <a:rPr lang="zh-CN" altLang="en-US" dirty="0" smtClean="0"/>
              <a:t>重点</a:t>
            </a:r>
            <a:r>
              <a:rPr lang="en-US" dirty="0" smtClean="0"/>
              <a:t>)</a:t>
            </a:r>
            <a:endParaRPr lang="zh-CN" altLang="en-US" sz="36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762"/>
            <a:ext cx="9144000" cy="654032"/>
          </a:xfrm>
        </p:spPr>
        <p:txBody>
          <a:bodyPr>
            <a:normAutofit fontScale="90000"/>
          </a:bodyPr>
          <a:lstStyle/>
          <a:p>
            <a:r>
              <a:rPr lang="zh-CN" altLang="en-US" b="1" dirty="0" smtClean="0"/>
              <a:t>第</a:t>
            </a:r>
            <a:r>
              <a:rPr lang="en-US" b="1" dirty="0" smtClean="0"/>
              <a:t>6 </a:t>
            </a:r>
            <a:r>
              <a:rPr lang="zh-CN" altLang="en-US" b="1" dirty="0" smtClean="0"/>
              <a:t>章 动态系统常规控制综合与设计</a:t>
            </a:r>
            <a:r>
              <a:rPr lang="en-US" altLang="zh-CN" b="1" dirty="0" smtClean="0"/>
              <a:t>-1</a:t>
            </a:r>
            <a:endParaRPr lang="zh-CN" altLang="en-US" dirty="0"/>
          </a:p>
        </p:txBody>
      </p:sp>
      <p:sp>
        <p:nvSpPr>
          <p:cNvPr id="3" name="内容占位符 2"/>
          <p:cNvSpPr>
            <a:spLocks noGrp="1"/>
          </p:cNvSpPr>
          <p:nvPr>
            <p:ph idx="1"/>
          </p:nvPr>
        </p:nvSpPr>
        <p:spPr>
          <a:xfrm>
            <a:off x="214282" y="857232"/>
            <a:ext cx="8786874" cy="6000768"/>
          </a:xfrm>
        </p:spPr>
        <p:txBody>
          <a:bodyPr>
            <a:normAutofit fontScale="77500" lnSpcReduction="20000"/>
          </a:bodyPr>
          <a:lstStyle/>
          <a:p>
            <a:pPr lvl="0"/>
            <a:r>
              <a:rPr lang="zh-CN" altLang="en-US" dirty="0" smtClean="0"/>
              <a:t>综合与设计的基本概念</a:t>
            </a:r>
            <a:endParaRPr lang="zh-CN" altLang="en-US" sz="4000" dirty="0" smtClean="0"/>
          </a:p>
          <a:p>
            <a:pPr lvl="1"/>
            <a:r>
              <a:rPr lang="zh-CN" altLang="en-US" dirty="0" smtClean="0"/>
              <a:t>知道控制系统综合与设计过程</a:t>
            </a:r>
            <a:endParaRPr lang="zh-CN" altLang="en-US" sz="3600" dirty="0" smtClean="0"/>
          </a:p>
          <a:p>
            <a:pPr lvl="1"/>
            <a:r>
              <a:rPr lang="zh-CN" altLang="en-US" dirty="0" smtClean="0"/>
              <a:t>识记并理解状态反馈与输出反馈控制的结构</a:t>
            </a:r>
            <a:r>
              <a:rPr lang="en-US" dirty="0" smtClean="0"/>
              <a:t>(</a:t>
            </a:r>
            <a:r>
              <a:rPr lang="zh-CN" altLang="en-US" dirty="0" smtClean="0"/>
              <a:t>重点</a:t>
            </a:r>
            <a:r>
              <a:rPr lang="en-US" dirty="0" smtClean="0"/>
              <a:t>)</a:t>
            </a:r>
            <a:endParaRPr lang="zh-CN" altLang="en-US" sz="3600" dirty="0" smtClean="0"/>
          </a:p>
          <a:p>
            <a:pPr lvl="1"/>
            <a:r>
              <a:rPr lang="zh-CN" altLang="en-US" dirty="0" smtClean="0"/>
              <a:t>理解综合问题与设计问题的区别</a:t>
            </a:r>
            <a:endParaRPr lang="zh-CN" altLang="en-US" sz="3600" dirty="0" smtClean="0"/>
          </a:p>
          <a:p>
            <a:pPr lvl="1"/>
            <a:r>
              <a:rPr lang="zh-CN" altLang="en-US" dirty="0" smtClean="0"/>
              <a:t>识记性能指标的类型与提法</a:t>
            </a:r>
            <a:endParaRPr lang="zh-CN" altLang="en-US" sz="3600" dirty="0" smtClean="0"/>
          </a:p>
          <a:p>
            <a:pPr lvl="1"/>
            <a:r>
              <a:rPr lang="zh-CN" altLang="en-US" dirty="0" smtClean="0"/>
              <a:t>理解综合与设计问题的解决思路</a:t>
            </a:r>
            <a:endParaRPr lang="zh-CN" altLang="en-US" sz="3600" dirty="0" smtClean="0"/>
          </a:p>
          <a:p>
            <a:pPr lvl="0"/>
            <a:r>
              <a:rPr lang="zh-CN" altLang="en-US" dirty="0" smtClean="0"/>
              <a:t>连续时间线性时不变反馈控制系统的结构特性</a:t>
            </a:r>
            <a:endParaRPr lang="zh-CN" altLang="en-US" sz="4000" dirty="0" smtClean="0"/>
          </a:p>
          <a:p>
            <a:pPr lvl="1"/>
            <a:r>
              <a:rPr lang="zh-CN" altLang="en-US" dirty="0" smtClean="0"/>
              <a:t>识记状态反馈系统的时域形式</a:t>
            </a:r>
            <a:endParaRPr lang="zh-CN" altLang="en-US" sz="3600" dirty="0" smtClean="0"/>
          </a:p>
          <a:p>
            <a:pPr lvl="1"/>
            <a:r>
              <a:rPr lang="zh-CN" altLang="en-US" dirty="0" smtClean="0"/>
              <a:t>理解状态反馈系统的特点</a:t>
            </a:r>
            <a:r>
              <a:rPr lang="en-US" dirty="0" smtClean="0"/>
              <a:t>(</a:t>
            </a:r>
            <a:r>
              <a:rPr lang="zh-CN" altLang="en-US" dirty="0" smtClean="0"/>
              <a:t>重点</a:t>
            </a:r>
            <a:r>
              <a:rPr lang="en-US" dirty="0" smtClean="0"/>
              <a:t>)</a:t>
            </a:r>
            <a:endParaRPr lang="zh-CN" altLang="en-US" sz="3600" dirty="0" smtClean="0"/>
          </a:p>
          <a:p>
            <a:pPr lvl="1"/>
            <a:r>
              <a:rPr lang="zh-CN" altLang="en-US" dirty="0" smtClean="0"/>
              <a:t>对状态反馈系统的复频域形式</a:t>
            </a:r>
            <a:r>
              <a:rPr lang="zh-CN" altLang="en-US" b="1" dirty="0" smtClean="0"/>
              <a:t>不作要求</a:t>
            </a:r>
            <a:endParaRPr lang="zh-CN" altLang="en-US" dirty="0" smtClean="0"/>
          </a:p>
          <a:p>
            <a:pPr lvl="1"/>
            <a:r>
              <a:rPr lang="zh-CN" altLang="en-US" dirty="0" smtClean="0"/>
              <a:t>识记输出反馈系统的时域形式</a:t>
            </a:r>
            <a:endParaRPr lang="zh-CN" altLang="en-US" sz="3600" dirty="0" smtClean="0"/>
          </a:p>
          <a:p>
            <a:pPr lvl="1"/>
            <a:r>
              <a:rPr lang="zh-CN" altLang="en-US" dirty="0" smtClean="0"/>
              <a:t>理解输出反馈系统的特点</a:t>
            </a:r>
            <a:r>
              <a:rPr lang="en-US" dirty="0" smtClean="0"/>
              <a:t>(</a:t>
            </a:r>
            <a:r>
              <a:rPr lang="zh-CN" altLang="en-US" dirty="0" smtClean="0"/>
              <a:t>重点</a:t>
            </a:r>
            <a:r>
              <a:rPr lang="en-US" dirty="0" smtClean="0"/>
              <a:t>)</a:t>
            </a:r>
            <a:endParaRPr lang="zh-CN" altLang="en-US" sz="3600" dirty="0" smtClean="0"/>
          </a:p>
          <a:p>
            <a:pPr lvl="1"/>
            <a:r>
              <a:rPr lang="zh-CN" altLang="en-US" dirty="0" smtClean="0"/>
              <a:t>对输出反馈系统的复频域形式</a:t>
            </a:r>
            <a:r>
              <a:rPr lang="zh-CN" altLang="en-US" b="1" dirty="0" smtClean="0"/>
              <a:t>不作要求</a:t>
            </a:r>
            <a:endParaRPr lang="zh-CN" altLang="en-US" sz="3600" dirty="0" smtClean="0"/>
          </a:p>
          <a:p>
            <a:pPr lvl="1"/>
            <a:r>
              <a:rPr lang="zh-CN" altLang="en-US" dirty="0" smtClean="0"/>
              <a:t>识记连续时间从输出到状态矢量导数反馈结构</a:t>
            </a:r>
            <a:endParaRPr lang="zh-CN" altLang="en-US" sz="3600" dirty="0" smtClean="0"/>
          </a:p>
          <a:p>
            <a:pPr lvl="1"/>
            <a:r>
              <a:rPr lang="zh-CN" altLang="en-US" dirty="0" smtClean="0"/>
              <a:t>理解连续时间从输出到状态矢量导数反馈系统的特点</a:t>
            </a:r>
            <a:endParaRPr lang="zh-CN" altLang="en-US" sz="3600" dirty="0" smtClean="0"/>
          </a:p>
          <a:p>
            <a:pPr lvl="1"/>
            <a:r>
              <a:rPr lang="zh-CN" altLang="en-US" dirty="0" smtClean="0"/>
              <a:t>识记连续时间动态补偿结构</a:t>
            </a:r>
            <a:endParaRPr lang="zh-CN" altLang="en-US" sz="3600" dirty="0" smtClean="0"/>
          </a:p>
          <a:p>
            <a:pPr lvl="1"/>
            <a:r>
              <a:rPr lang="zh-CN" altLang="en-US" dirty="0" smtClean="0"/>
              <a:t>从时域和频域两方面理解连续时间动态补偿结构</a:t>
            </a:r>
            <a:endParaRPr lang="zh-CN" alt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762"/>
            <a:ext cx="9144000" cy="654032"/>
          </a:xfrm>
        </p:spPr>
        <p:txBody>
          <a:bodyPr>
            <a:normAutofit fontScale="90000"/>
          </a:bodyPr>
          <a:lstStyle/>
          <a:p>
            <a:r>
              <a:rPr lang="zh-CN" altLang="en-US" b="1" dirty="0" smtClean="0"/>
              <a:t>第</a:t>
            </a:r>
            <a:r>
              <a:rPr lang="en-US" b="1" dirty="0" smtClean="0"/>
              <a:t>6 </a:t>
            </a:r>
            <a:r>
              <a:rPr lang="zh-CN" altLang="en-US" b="1" dirty="0" smtClean="0"/>
              <a:t>章 动态系统常规控制综合与设计</a:t>
            </a:r>
            <a:r>
              <a:rPr lang="en-US" altLang="zh-CN" b="1" dirty="0" smtClean="0"/>
              <a:t>-2</a:t>
            </a:r>
            <a:endParaRPr lang="zh-CN" altLang="en-US" dirty="0"/>
          </a:p>
        </p:txBody>
      </p:sp>
      <p:sp>
        <p:nvSpPr>
          <p:cNvPr id="3" name="内容占位符 2"/>
          <p:cNvSpPr>
            <a:spLocks noGrp="1"/>
          </p:cNvSpPr>
          <p:nvPr>
            <p:ph idx="1"/>
          </p:nvPr>
        </p:nvSpPr>
        <p:spPr>
          <a:xfrm>
            <a:off x="214282" y="857232"/>
            <a:ext cx="8786874" cy="6286544"/>
          </a:xfrm>
        </p:spPr>
        <p:txBody>
          <a:bodyPr>
            <a:normAutofit fontScale="62500" lnSpcReduction="20000"/>
          </a:bodyPr>
          <a:lstStyle/>
          <a:p>
            <a:pPr lvl="0"/>
            <a:r>
              <a:rPr lang="zh-CN" altLang="en-US" dirty="0" smtClean="0"/>
              <a:t>离散时间线性时不变反馈控制系统的结构特性</a:t>
            </a:r>
            <a:r>
              <a:rPr lang="en-US" dirty="0" smtClean="0"/>
              <a:t>(</a:t>
            </a:r>
            <a:r>
              <a:rPr lang="zh-CN" altLang="en-US" dirty="0" smtClean="0"/>
              <a:t>自学</a:t>
            </a:r>
            <a:r>
              <a:rPr lang="en-US" dirty="0" smtClean="0"/>
              <a:t>)</a:t>
            </a:r>
            <a:endParaRPr lang="zh-CN" altLang="en-US" sz="4000" dirty="0" smtClean="0"/>
          </a:p>
          <a:p>
            <a:pPr lvl="1"/>
            <a:r>
              <a:rPr lang="zh-CN" altLang="en-US" dirty="0" smtClean="0"/>
              <a:t>了解离散时间状态反馈控制系统结构</a:t>
            </a:r>
            <a:endParaRPr lang="zh-CN" altLang="en-US" sz="3600" dirty="0" smtClean="0"/>
          </a:p>
          <a:p>
            <a:pPr lvl="1"/>
            <a:r>
              <a:rPr lang="zh-CN" altLang="en-US" dirty="0" smtClean="0"/>
              <a:t>了解离散时间输出反馈控制系统结构</a:t>
            </a:r>
            <a:endParaRPr lang="zh-CN" altLang="en-US" sz="3600" dirty="0" smtClean="0"/>
          </a:p>
          <a:p>
            <a:pPr lvl="1"/>
            <a:r>
              <a:rPr lang="zh-CN" altLang="en-US" dirty="0" smtClean="0"/>
              <a:t>了解离散时间从输出到状态矢量导数反馈控制系统结构</a:t>
            </a:r>
            <a:endParaRPr lang="zh-CN" altLang="en-US" sz="3600" dirty="0" smtClean="0"/>
          </a:p>
          <a:p>
            <a:pPr lvl="1"/>
            <a:r>
              <a:rPr lang="zh-CN" altLang="en-US" dirty="0" smtClean="0"/>
              <a:t>了解离散时间动态补偿的结构</a:t>
            </a:r>
            <a:endParaRPr lang="zh-CN" altLang="en-US" sz="3600" dirty="0" smtClean="0"/>
          </a:p>
          <a:p>
            <a:pPr lvl="0"/>
            <a:r>
              <a:rPr lang="zh-CN" altLang="en-US" dirty="0" smtClean="0"/>
              <a:t>线性时不变系统的极点配置问题提法与指标确定</a:t>
            </a:r>
            <a:endParaRPr lang="zh-CN" altLang="en-US" sz="4000" dirty="0" smtClean="0"/>
          </a:p>
          <a:p>
            <a:pPr lvl="1"/>
            <a:r>
              <a:rPr lang="zh-CN" altLang="en-US" dirty="0" smtClean="0"/>
              <a:t>理解线性定常系统的极点配置问题的提法</a:t>
            </a:r>
            <a:endParaRPr lang="zh-CN" altLang="en-US" sz="3600" dirty="0" smtClean="0"/>
          </a:p>
          <a:p>
            <a:pPr lvl="1"/>
            <a:r>
              <a:rPr lang="zh-CN" altLang="en-US" dirty="0" smtClean="0"/>
              <a:t>识记线性定常系统工程性能指标与期望性能指标的关系</a:t>
            </a:r>
            <a:endParaRPr lang="zh-CN" altLang="en-US" sz="3600" dirty="0" smtClean="0"/>
          </a:p>
          <a:p>
            <a:pPr lvl="1"/>
            <a:r>
              <a:rPr lang="zh-CN" altLang="en-US" dirty="0" smtClean="0"/>
              <a:t>了解离散域极点与连续域极点的关系</a:t>
            </a:r>
            <a:endParaRPr lang="zh-CN" altLang="en-US" sz="3600" dirty="0" smtClean="0"/>
          </a:p>
          <a:p>
            <a:pPr lvl="0"/>
            <a:r>
              <a:rPr lang="zh-CN" altLang="en-US" dirty="0" smtClean="0"/>
              <a:t>线性时不变系统状态反馈极点配置的存在性与算法</a:t>
            </a:r>
            <a:endParaRPr lang="zh-CN" altLang="en-US" sz="4000" dirty="0" smtClean="0"/>
          </a:p>
          <a:p>
            <a:pPr lvl="1"/>
            <a:r>
              <a:rPr lang="zh-CN" altLang="en-US" dirty="0" smtClean="0"/>
              <a:t>理解</a:t>
            </a:r>
            <a:r>
              <a:rPr lang="en-US" dirty="0" smtClean="0"/>
              <a:t>SI</a:t>
            </a:r>
            <a:r>
              <a:rPr lang="zh-CN" altLang="en-US" dirty="0" smtClean="0"/>
              <a:t>连续时间线性时不变系统极点配置存在性条件</a:t>
            </a:r>
            <a:r>
              <a:rPr lang="en-US" dirty="0" smtClean="0"/>
              <a:t>(</a:t>
            </a:r>
            <a:r>
              <a:rPr lang="zh-CN" altLang="en-US" dirty="0" smtClean="0"/>
              <a:t>重点</a:t>
            </a:r>
            <a:r>
              <a:rPr lang="en-US" dirty="0" smtClean="0"/>
              <a:t>)</a:t>
            </a:r>
            <a:endParaRPr lang="zh-CN" altLang="en-US" sz="3600" dirty="0" smtClean="0"/>
          </a:p>
          <a:p>
            <a:pPr lvl="1"/>
            <a:r>
              <a:rPr lang="zh-CN" altLang="en-US" dirty="0" smtClean="0"/>
              <a:t>能应用直接比较法和</a:t>
            </a:r>
            <a:r>
              <a:rPr lang="en-US" dirty="0" smtClean="0"/>
              <a:t>Bass-</a:t>
            </a:r>
            <a:r>
              <a:rPr lang="en-US" dirty="0" err="1" smtClean="0"/>
              <a:t>Hura</a:t>
            </a:r>
            <a:r>
              <a:rPr lang="zh-CN" altLang="en-US" dirty="0" smtClean="0"/>
              <a:t>算法对连续时间线性时不变系统进行综合，综合改善系统性能</a:t>
            </a:r>
            <a:r>
              <a:rPr lang="en-US" dirty="0" smtClean="0"/>
              <a:t>(</a:t>
            </a:r>
            <a:r>
              <a:rPr lang="zh-CN" altLang="en-US" dirty="0" smtClean="0"/>
              <a:t>重点</a:t>
            </a:r>
            <a:r>
              <a:rPr lang="en-US" dirty="0" smtClean="0"/>
              <a:t>)</a:t>
            </a:r>
            <a:endParaRPr lang="zh-CN" altLang="en-US" sz="3600" dirty="0" smtClean="0"/>
          </a:p>
          <a:p>
            <a:pPr lvl="1"/>
            <a:r>
              <a:rPr lang="zh-CN" altLang="en-US" dirty="0" smtClean="0"/>
              <a:t>了解</a:t>
            </a:r>
            <a:r>
              <a:rPr lang="en-US" dirty="0" smtClean="0"/>
              <a:t>Ackermann</a:t>
            </a:r>
            <a:r>
              <a:rPr lang="zh-CN" altLang="en-US" dirty="0" smtClean="0"/>
              <a:t>算法</a:t>
            </a:r>
            <a:endParaRPr lang="zh-CN" altLang="en-US" sz="3600" dirty="0" smtClean="0"/>
          </a:p>
          <a:p>
            <a:pPr lvl="1"/>
            <a:r>
              <a:rPr lang="zh-CN" altLang="en-US" dirty="0" smtClean="0"/>
              <a:t>能分析极点配置的优缺点，并采取措施进行改善</a:t>
            </a:r>
            <a:r>
              <a:rPr lang="en-US" dirty="0" smtClean="0"/>
              <a:t>(</a:t>
            </a:r>
            <a:r>
              <a:rPr lang="zh-CN" altLang="en-US" dirty="0" smtClean="0"/>
              <a:t>重点</a:t>
            </a:r>
            <a:r>
              <a:rPr lang="en-US" dirty="0" smtClean="0"/>
              <a:t>)</a:t>
            </a:r>
            <a:endParaRPr lang="zh-CN" altLang="en-US" sz="3600" dirty="0" smtClean="0"/>
          </a:p>
          <a:p>
            <a:pPr lvl="1"/>
            <a:r>
              <a:rPr lang="zh-CN" altLang="en-US" dirty="0" smtClean="0"/>
              <a:t>理解</a:t>
            </a:r>
            <a:r>
              <a:rPr lang="en-US" dirty="0" smtClean="0"/>
              <a:t>MI</a:t>
            </a:r>
            <a:r>
              <a:rPr lang="zh-CN" altLang="en-US" dirty="0" smtClean="0"/>
              <a:t>连续连续时间线性时不变系统极点配置存在性条件</a:t>
            </a:r>
            <a:endParaRPr lang="zh-CN" altLang="en-US" sz="3600" dirty="0" smtClean="0"/>
          </a:p>
          <a:p>
            <a:pPr lvl="1"/>
            <a:r>
              <a:rPr lang="zh-CN" altLang="en-US" dirty="0" smtClean="0"/>
              <a:t>会应用基于循环矩阵的构造算法对系统进行综合，综合改善系统性能</a:t>
            </a:r>
            <a:endParaRPr lang="zh-CN" altLang="en-US" sz="3600" dirty="0" smtClean="0"/>
          </a:p>
          <a:p>
            <a:pPr lvl="1"/>
            <a:r>
              <a:rPr lang="zh-CN" altLang="en-US" dirty="0" smtClean="0"/>
              <a:t>了解疋田算法</a:t>
            </a:r>
            <a:endParaRPr lang="zh-CN" altLang="en-US" sz="3600" dirty="0" smtClean="0"/>
          </a:p>
          <a:p>
            <a:pPr lvl="1"/>
            <a:r>
              <a:rPr lang="zh-CN" altLang="en-US" dirty="0" smtClean="0"/>
              <a:t>理解离散时间线性时不变系统极点配置存在性条件</a:t>
            </a:r>
            <a:endParaRPr lang="zh-CN" altLang="en-US" sz="3600" dirty="0" smtClean="0"/>
          </a:p>
          <a:p>
            <a:pPr lvl="1"/>
            <a:r>
              <a:rPr lang="zh-CN" altLang="en-US" dirty="0" smtClean="0"/>
              <a:t>能应用直接比较法和</a:t>
            </a:r>
            <a:r>
              <a:rPr lang="en-US" dirty="0" smtClean="0"/>
              <a:t>Bass-</a:t>
            </a:r>
            <a:r>
              <a:rPr lang="en-US" dirty="0" err="1" smtClean="0"/>
              <a:t>Hura</a:t>
            </a:r>
            <a:r>
              <a:rPr lang="zh-CN" altLang="en-US" dirty="0" smtClean="0"/>
              <a:t>算法对离散时间线性时不变系统进行综合，综合改善系统性能</a:t>
            </a:r>
            <a:endParaRPr lang="zh-CN" altLang="en-US" sz="3600" dirty="0" smtClean="0"/>
          </a:p>
          <a:p>
            <a:pPr lvl="1"/>
            <a:r>
              <a:rPr lang="zh-CN" altLang="en-US" dirty="0" smtClean="0"/>
              <a:t>理解不完全状态反馈的含义</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1762"/>
            <a:ext cx="9144000" cy="654032"/>
          </a:xfrm>
        </p:spPr>
        <p:txBody>
          <a:bodyPr>
            <a:normAutofit fontScale="90000"/>
          </a:bodyPr>
          <a:lstStyle/>
          <a:p>
            <a:r>
              <a:rPr lang="zh-CN" altLang="en-US" b="1" dirty="0" smtClean="0"/>
              <a:t>第</a:t>
            </a:r>
            <a:r>
              <a:rPr lang="en-US" b="1" dirty="0" smtClean="0"/>
              <a:t>6 </a:t>
            </a:r>
            <a:r>
              <a:rPr lang="zh-CN" altLang="en-US" b="1" dirty="0" smtClean="0"/>
              <a:t>章 动态系统常规控制综合与设计</a:t>
            </a:r>
            <a:r>
              <a:rPr lang="en-US" altLang="zh-CN" b="1" dirty="0" smtClean="0"/>
              <a:t>-3</a:t>
            </a:r>
            <a:endParaRPr lang="zh-CN" altLang="en-US" dirty="0"/>
          </a:p>
        </p:txBody>
      </p:sp>
      <p:sp>
        <p:nvSpPr>
          <p:cNvPr id="3" name="内容占位符 2"/>
          <p:cNvSpPr>
            <a:spLocks noGrp="1"/>
          </p:cNvSpPr>
          <p:nvPr>
            <p:ph idx="1"/>
          </p:nvPr>
        </p:nvSpPr>
        <p:spPr>
          <a:xfrm>
            <a:off x="214282" y="857232"/>
            <a:ext cx="8786874" cy="6143668"/>
          </a:xfrm>
        </p:spPr>
        <p:txBody>
          <a:bodyPr>
            <a:normAutofit fontScale="55000" lnSpcReduction="20000"/>
          </a:bodyPr>
          <a:lstStyle/>
          <a:p>
            <a:pPr lvl="0"/>
            <a:r>
              <a:rPr lang="zh-CN" altLang="en-US" dirty="0" smtClean="0"/>
              <a:t>线性定常系统从输出到状态矢量导数反馈极点配置</a:t>
            </a:r>
            <a:endParaRPr lang="zh-CN" altLang="en-US" sz="4000" dirty="0" smtClean="0"/>
          </a:p>
          <a:p>
            <a:pPr lvl="1"/>
            <a:r>
              <a:rPr lang="zh-CN" altLang="en-US" dirty="0" smtClean="0"/>
              <a:t>对线性定常系统从输出到状态矢量导数反馈极点配置充要条件</a:t>
            </a:r>
            <a:r>
              <a:rPr lang="zh-CN" altLang="en-US" b="1" dirty="0" smtClean="0"/>
              <a:t>不作要求</a:t>
            </a:r>
            <a:endParaRPr lang="zh-CN" altLang="en-US" sz="3600" dirty="0" smtClean="0"/>
          </a:p>
          <a:p>
            <a:pPr lvl="0"/>
            <a:r>
              <a:rPr lang="zh-CN" altLang="en-US" dirty="0" smtClean="0"/>
              <a:t>连续时间线性时不变系统状态反馈与从输出到状态矢量导数反馈复合极点配置</a:t>
            </a:r>
            <a:endParaRPr lang="zh-CN" altLang="en-US" sz="4000" dirty="0" smtClean="0"/>
          </a:p>
          <a:p>
            <a:pPr lvl="1"/>
            <a:r>
              <a:rPr lang="zh-CN" altLang="en-US" dirty="0" smtClean="0"/>
              <a:t>对状态反馈与从输出到状态矢量导数反馈复合极点配置条件</a:t>
            </a:r>
            <a:r>
              <a:rPr lang="zh-CN" altLang="en-US" b="1" dirty="0" smtClean="0"/>
              <a:t>不作要求</a:t>
            </a:r>
            <a:endParaRPr lang="zh-CN" altLang="en-US" sz="3600" dirty="0" smtClean="0"/>
          </a:p>
          <a:p>
            <a:pPr lvl="0"/>
            <a:r>
              <a:rPr lang="zh-CN" altLang="en-US" dirty="0" smtClean="0"/>
              <a:t>连续时间线性时不变系统输出反馈极点配置存在性与算法</a:t>
            </a:r>
            <a:endParaRPr lang="zh-CN" altLang="en-US" sz="4000" dirty="0" smtClean="0"/>
          </a:p>
          <a:p>
            <a:pPr lvl="1"/>
            <a:r>
              <a:rPr lang="zh-CN" altLang="en-US" dirty="0" smtClean="0"/>
              <a:t>理解静态输出反馈极点不能任意配置的原因和确定输出反馈的能力</a:t>
            </a:r>
            <a:r>
              <a:rPr lang="en-US" dirty="0" smtClean="0"/>
              <a:t>(</a:t>
            </a:r>
            <a:r>
              <a:rPr lang="zh-CN" altLang="en-US" dirty="0" smtClean="0"/>
              <a:t>重点</a:t>
            </a:r>
            <a:r>
              <a:rPr lang="en-US" dirty="0" smtClean="0"/>
              <a:t>)</a:t>
            </a:r>
            <a:endParaRPr lang="zh-CN" altLang="en-US" sz="3600" dirty="0" smtClean="0"/>
          </a:p>
          <a:p>
            <a:pPr lvl="1"/>
            <a:r>
              <a:rPr lang="zh-CN" altLang="en-US" dirty="0" smtClean="0"/>
              <a:t>对静态输出反馈实现极点配置的并矢法</a:t>
            </a:r>
            <a:r>
              <a:rPr lang="zh-CN" altLang="en-US" b="1" dirty="0" smtClean="0"/>
              <a:t>不作要求</a:t>
            </a:r>
            <a:endParaRPr lang="zh-CN" altLang="en-US" sz="3600" dirty="0" smtClean="0"/>
          </a:p>
          <a:p>
            <a:pPr lvl="1"/>
            <a:r>
              <a:rPr lang="zh-CN" altLang="en-US" dirty="0" smtClean="0"/>
              <a:t>对</a:t>
            </a:r>
            <a:r>
              <a:rPr lang="en-US" dirty="0" smtClean="0"/>
              <a:t>SI</a:t>
            </a:r>
            <a:r>
              <a:rPr lang="zh-CN" altLang="en-US" dirty="0" smtClean="0"/>
              <a:t>系统静态输出反馈实现极点配置求解</a:t>
            </a:r>
            <a:r>
              <a:rPr lang="zh-CN" altLang="en-US" b="1" dirty="0" smtClean="0"/>
              <a:t>不作要求</a:t>
            </a:r>
            <a:endParaRPr lang="zh-CN" altLang="en-US" sz="3600" dirty="0" smtClean="0"/>
          </a:p>
          <a:p>
            <a:pPr lvl="1"/>
            <a:r>
              <a:rPr lang="zh-CN" altLang="en-US" dirty="0" smtClean="0"/>
              <a:t>对动态输出反馈极点配置问题的存在性和方法</a:t>
            </a:r>
            <a:r>
              <a:rPr lang="zh-CN" altLang="en-US" b="1" dirty="0" smtClean="0"/>
              <a:t>不作要求</a:t>
            </a:r>
            <a:endParaRPr lang="zh-CN" altLang="en-US" sz="3600" dirty="0" smtClean="0"/>
          </a:p>
          <a:p>
            <a:pPr lvl="0"/>
            <a:r>
              <a:rPr lang="zh-CN" altLang="en-US" dirty="0" smtClean="0"/>
              <a:t>线性定常系统反馈镇定问题与求解</a:t>
            </a:r>
            <a:endParaRPr lang="zh-CN" altLang="en-US" sz="4000" dirty="0" smtClean="0"/>
          </a:p>
          <a:p>
            <a:pPr lvl="1"/>
            <a:r>
              <a:rPr lang="zh-CN" altLang="en-US" dirty="0" smtClean="0"/>
              <a:t>理解状态反馈值定问题的存在性</a:t>
            </a:r>
            <a:r>
              <a:rPr lang="en-US" dirty="0" smtClean="0"/>
              <a:t>(</a:t>
            </a:r>
            <a:r>
              <a:rPr lang="zh-CN" altLang="en-US" dirty="0" smtClean="0"/>
              <a:t>重点</a:t>
            </a:r>
            <a:r>
              <a:rPr lang="en-US" dirty="0" smtClean="0"/>
              <a:t>)</a:t>
            </a:r>
            <a:endParaRPr lang="zh-CN" altLang="en-US" sz="3600" dirty="0" smtClean="0"/>
          </a:p>
          <a:p>
            <a:pPr lvl="1"/>
            <a:r>
              <a:rPr lang="zh-CN" altLang="en-US" dirty="0" smtClean="0"/>
              <a:t>会应用状态反馈镇定算法对已知系统进行镇定性分析，并实现系统镇定要求，综合改善系统性能</a:t>
            </a:r>
            <a:r>
              <a:rPr lang="en-US" dirty="0" smtClean="0"/>
              <a:t>(</a:t>
            </a:r>
            <a:r>
              <a:rPr lang="zh-CN" altLang="en-US" dirty="0" smtClean="0"/>
              <a:t>重点</a:t>
            </a:r>
            <a:r>
              <a:rPr lang="en-US" dirty="0" smtClean="0"/>
              <a:t>)</a:t>
            </a:r>
            <a:endParaRPr lang="zh-CN" altLang="en-US" sz="3600" dirty="0" smtClean="0"/>
          </a:p>
          <a:p>
            <a:pPr lvl="1"/>
            <a:r>
              <a:rPr lang="zh-CN" altLang="en-US" dirty="0" smtClean="0"/>
              <a:t>了解输出反馈可镇定条件</a:t>
            </a:r>
            <a:endParaRPr lang="zh-CN" altLang="en-US" sz="3600" dirty="0" smtClean="0"/>
          </a:p>
          <a:p>
            <a:pPr lvl="0"/>
            <a:r>
              <a:rPr lang="zh-CN" altLang="en-US" dirty="0" smtClean="0"/>
              <a:t>线性时不变系统解耦控制</a:t>
            </a:r>
            <a:endParaRPr lang="zh-CN" altLang="en-US" sz="4000" dirty="0" smtClean="0"/>
          </a:p>
          <a:p>
            <a:r>
              <a:rPr lang="zh-CN" altLang="en-US" b="1" dirty="0" smtClean="0"/>
              <a:t>本节内容本科不作要求</a:t>
            </a:r>
            <a:r>
              <a:rPr lang="zh-CN" altLang="en-US" dirty="0" smtClean="0"/>
              <a:t>。</a:t>
            </a:r>
            <a:endParaRPr lang="zh-CN" altLang="en-US" sz="4000" dirty="0" smtClean="0"/>
          </a:p>
          <a:p>
            <a:pPr lvl="0"/>
            <a:r>
              <a:rPr lang="zh-CN" altLang="en-US" dirty="0" smtClean="0"/>
              <a:t>基于观测器的连续时间线性定常系统状态反馈控制</a:t>
            </a:r>
            <a:endParaRPr lang="zh-CN" altLang="en-US" sz="4000" dirty="0" smtClean="0"/>
          </a:p>
          <a:p>
            <a:pPr lvl="1"/>
            <a:r>
              <a:rPr lang="zh-CN" altLang="en-US" dirty="0" smtClean="0"/>
              <a:t>识记并理解状态重构与观测相关概念</a:t>
            </a:r>
            <a:endParaRPr lang="zh-CN" altLang="en-US" sz="3600" dirty="0" smtClean="0"/>
          </a:p>
          <a:p>
            <a:pPr lvl="1"/>
            <a:r>
              <a:rPr lang="zh-CN" altLang="en-US" dirty="0" smtClean="0"/>
              <a:t>识记状态观测器的分类</a:t>
            </a:r>
            <a:endParaRPr lang="zh-CN" altLang="en-US" sz="3600" dirty="0" smtClean="0"/>
          </a:p>
          <a:p>
            <a:pPr lvl="1"/>
            <a:r>
              <a:rPr lang="zh-CN" altLang="en-US" dirty="0" smtClean="0"/>
              <a:t>理解状态观测器的存在性条件</a:t>
            </a:r>
            <a:r>
              <a:rPr lang="en-US" dirty="0" smtClean="0"/>
              <a:t>(</a:t>
            </a:r>
            <a:r>
              <a:rPr lang="zh-CN" altLang="en-US" dirty="0" smtClean="0"/>
              <a:t>重点</a:t>
            </a:r>
            <a:r>
              <a:rPr lang="en-US" dirty="0" smtClean="0"/>
              <a:t>)</a:t>
            </a:r>
            <a:endParaRPr lang="zh-CN" altLang="en-US" sz="3600" dirty="0" smtClean="0"/>
          </a:p>
          <a:p>
            <a:pPr lvl="1"/>
            <a:r>
              <a:rPr lang="zh-CN" altLang="en-US" dirty="0" smtClean="0"/>
              <a:t>理解全维状态观测器的设计方法</a:t>
            </a:r>
            <a:r>
              <a:rPr lang="en-US" dirty="0" smtClean="0"/>
              <a:t>(</a:t>
            </a:r>
            <a:r>
              <a:rPr lang="zh-CN" altLang="en-US" dirty="0" smtClean="0"/>
              <a:t>重点</a:t>
            </a:r>
            <a:r>
              <a:rPr lang="en-US" dirty="0" smtClean="0"/>
              <a:t>)</a:t>
            </a:r>
            <a:endParaRPr lang="zh-CN" altLang="en-US" sz="3600" dirty="0" smtClean="0"/>
          </a:p>
          <a:p>
            <a:pPr lvl="1"/>
            <a:r>
              <a:rPr lang="zh-CN" altLang="en-US" dirty="0" smtClean="0"/>
              <a:t>理解降维观测器的设计方法</a:t>
            </a:r>
            <a:r>
              <a:rPr lang="en-US" dirty="0" smtClean="0"/>
              <a:t>(</a:t>
            </a:r>
            <a:r>
              <a:rPr lang="zh-CN" altLang="en-US" dirty="0" smtClean="0"/>
              <a:t>难点</a:t>
            </a:r>
            <a:r>
              <a:rPr lang="en-US" dirty="0" smtClean="0"/>
              <a:t>)</a:t>
            </a:r>
            <a:endParaRPr lang="zh-CN" altLang="en-US" sz="3600" dirty="0" smtClean="0"/>
          </a:p>
          <a:p>
            <a:pPr lvl="1"/>
            <a:r>
              <a:rPr lang="zh-CN" altLang="en-US" dirty="0" smtClean="0"/>
              <a:t>会应用全维观器和降维观测器设计连续时间线性定常系统的观测器</a:t>
            </a:r>
            <a:r>
              <a:rPr lang="en-US" dirty="0" smtClean="0"/>
              <a:t>(</a:t>
            </a:r>
            <a:r>
              <a:rPr lang="zh-CN" altLang="en-US" dirty="0" smtClean="0"/>
              <a:t>重点</a:t>
            </a:r>
            <a:r>
              <a:rPr lang="en-US" dirty="0" smtClean="0"/>
              <a:t>)</a:t>
            </a:r>
            <a:endParaRPr lang="zh-CN" altLang="en-US" sz="3600" dirty="0" smtClean="0"/>
          </a:p>
          <a:p>
            <a:pPr lvl="1"/>
            <a:r>
              <a:rPr lang="zh-CN" altLang="en-US" dirty="0" smtClean="0"/>
              <a:t>理解基于观测器的状态反馈系统特点</a:t>
            </a:r>
            <a:r>
              <a:rPr lang="en-US" dirty="0" smtClean="0"/>
              <a:t>(</a:t>
            </a:r>
            <a:r>
              <a:rPr lang="zh-CN" altLang="en-US" dirty="0" smtClean="0"/>
              <a:t>重点</a:t>
            </a:r>
            <a:r>
              <a:rPr lang="en-US" dirty="0" smtClean="0"/>
              <a:t>)</a:t>
            </a:r>
            <a:endParaRPr lang="zh-CN" altLang="en-US" sz="3600" dirty="0" smtClean="0"/>
          </a:p>
          <a:p>
            <a:pPr lvl="1"/>
            <a:r>
              <a:rPr lang="zh-CN" altLang="en-US" dirty="0" smtClean="0"/>
              <a:t>能够比较分析状态反馈控制系统和观测器</a:t>
            </a:r>
            <a:r>
              <a:rPr lang="en-US" dirty="0" smtClean="0"/>
              <a:t>-</a:t>
            </a:r>
            <a:r>
              <a:rPr lang="zh-CN" altLang="en-US" dirty="0" smtClean="0"/>
              <a:t>状态反馈控制系统</a:t>
            </a:r>
            <a:r>
              <a:rPr lang="en-US" dirty="0" smtClean="0"/>
              <a:t>(</a:t>
            </a:r>
            <a:r>
              <a:rPr lang="zh-CN" altLang="en-US" dirty="0" smtClean="0"/>
              <a:t>重点</a:t>
            </a:r>
            <a:r>
              <a:rPr lang="en-US" dirty="0" smtClean="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1</a:t>
            </a:r>
            <a:r>
              <a:rPr lang="zh-CN" altLang="en-US" b="1" dirty="0" smtClean="0"/>
              <a:t>章</a:t>
            </a:r>
            <a:r>
              <a:rPr lang="en-US" b="1" dirty="0" smtClean="0"/>
              <a:t>  </a:t>
            </a:r>
            <a:r>
              <a:rPr lang="zh-CN" altLang="en-US" b="1" dirty="0" smtClean="0"/>
              <a:t>系统的基本概念与数学基础</a:t>
            </a:r>
            <a:r>
              <a:rPr lang="en-US" altLang="zh-CN" b="1" dirty="0" smtClean="0"/>
              <a:t>-1</a:t>
            </a:r>
            <a:endParaRPr lang="zh-CN" altLang="en-US" dirty="0"/>
          </a:p>
        </p:txBody>
      </p:sp>
      <p:sp>
        <p:nvSpPr>
          <p:cNvPr id="3" name="内容占位符 2"/>
          <p:cNvSpPr>
            <a:spLocks noGrp="1"/>
          </p:cNvSpPr>
          <p:nvPr>
            <p:ph idx="1"/>
          </p:nvPr>
        </p:nvSpPr>
        <p:spPr>
          <a:xfrm>
            <a:off x="457200" y="857232"/>
            <a:ext cx="8229600" cy="6000768"/>
          </a:xfrm>
        </p:spPr>
        <p:txBody>
          <a:bodyPr>
            <a:normAutofit fontScale="85000" lnSpcReduction="20000"/>
          </a:bodyPr>
          <a:lstStyle/>
          <a:p>
            <a:pPr lvl="0"/>
            <a:r>
              <a:rPr lang="zh-CN" altLang="en-US" dirty="0" smtClean="0"/>
              <a:t>系统的基本概念</a:t>
            </a:r>
            <a:endParaRPr lang="zh-CN" altLang="en-US" sz="4000" dirty="0" smtClean="0"/>
          </a:p>
          <a:p>
            <a:pPr lvl="1"/>
            <a:r>
              <a:rPr lang="zh-CN" altLang="en-US" dirty="0" smtClean="0"/>
              <a:t>识记并理解系统的概念、特征与分类</a:t>
            </a:r>
            <a:endParaRPr lang="zh-CN" altLang="en-US" sz="3600" dirty="0" smtClean="0"/>
          </a:p>
          <a:p>
            <a:pPr lvl="1"/>
            <a:r>
              <a:rPr lang="zh-CN" altLang="en-US" dirty="0" smtClean="0"/>
              <a:t>识记动态系统的表征方法</a:t>
            </a:r>
            <a:r>
              <a:rPr lang="en-US" dirty="0" smtClean="0"/>
              <a:t>(</a:t>
            </a:r>
            <a:r>
              <a:rPr lang="zh-CN" altLang="en-US" dirty="0" smtClean="0"/>
              <a:t>重点</a:t>
            </a:r>
            <a:r>
              <a:rPr lang="en-US" dirty="0" smtClean="0"/>
              <a:t>)</a:t>
            </a:r>
            <a:endParaRPr lang="zh-CN" altLang="en-US" sz="3600" dirty="0" smtClean="0"/>
          </a:p>
          <a:p>
            <a:pPr lvl="1"/>
            <a:r>
              <a:rPr lang="zh-CN" altLang="en-US" dirty="0" smtClean="0"/>
              <a:t>识记并理解动态系统的描述基本形式</a:t>
            </a:r>
            <a:r>
              <a:rPr lang="en-US" dirty="0" smtClean="0"/>
              <a:t>(</a:t>
            </a:r>
            <a:r>
              <a:rPr lang="zh-CN" altLang="en-US" dirty="0" smtClean="0"/>
              <a:t>重点</a:t>
            </a:r>
            <a:r>
              <a:rPr lang="en-US" dirty="0" smtClean="0"/>
              <a:t>)</a:t>
            </a:r>
            <a:endParaRPr lang="zh-CN" altLang="en-US" sz="3600" dirty="0" smtClean="0"/>
          </a:p>
          <a:p>
            <a:pPr lvl="1"/>
            <a:r>
              <a:rPr lang="zh-CN" altLang="en-US" dirty="0" smtClean="0"/>
              <a:t>识记动态系统的分类，并能判别</a:t>
            </a:r>
            <a:r>
              <a:rPr lang="en-US" dirty="0" smtClean="0"/>
              <a:t>(</a:t>
            </a:r>
            <a:r>
              <a:rPr lang="zh-CN" altLang="en-US" dirty="0" smtClean="0"/>
              <a:t>难点</a:t>
            </a:r>
            <a:r>
              <a:rPr lang="en-US" dirty="0" smtClean="0"/>
              <a:t>)</a:t>
            </a:r>
            <a:endParaRPr lang="zh-CN" altLang="en-US" sz="3600" dirty="0" smtClean="0"/>
          </a:p>
          <a:p>
            <a:pPr lvl="1"/>
            <a:r>
              <a:rPr lang="zh-CN" altLang="en-US" dirty="0" smtClean="0"/>
              <a:t>理解动态系统建模两种途径，并理解建模的实质</a:t>
            </a:r>
            <a:endParaRPr lang="zh-CN" altLang="en-US" sz="3600" dirty="0" smtClean="0"/>
          </a:p>
          <a:p>
            <a:pPr lvl="0"/>
            <a:r>
              <a:rPr lang="zh-CN" altLang="en-US" dirty="0" smtClean="0"/>
              <a:t>线性空间与坐标变换</a:t>
            </a:r>
            <a:endParaRPr lang="zh-CN" altLang="en-US" sz="4000" dirty="0" smtClean="0"/>
          </a:p>
          <a:p>
            <a:pPr lvl="1"/>
            <a:r>
              <a:rPr lang="zh-CN" altLang="en-US" dirty="0" smtClean="0"/>
              <a:t>理解数域概念</a:t>
            </a:r>
            <a:endParaRPr lang="zh-CN" altLang="en-US" sz="3600" dirty="0" smtClean="0"/>
          </a:p>
          <a:p>
            <a:pPr lvl="1"/>
            <a:r>
              <a:rPr lang="zh-CN" altLang="en-US" dirty="0" smtClean="0"/>
              <a:t>理解线性空间的概念，并能判定</a:t>
            </a:r>
            <a:r>
              <a:rPr lang="en-US" dirty="0" smtClean="0"/>
              <a:t>(</a:t>
            </a:r>
            <a:r>
              <a:rPr lang="zh-CN" altLang="en-US" dirty="0" smtClean="0"/>
              <a:t>重点</a:t>
            </a:r>
            <a:r>
              <a:rPr lang="en-US" dirty="0" smtClean="0"/>
              <a:t>)</a:t>
            </a:r>
            <a:endParaRPr lang="zh-CN" altLang="en-US" sz="3600" dirty="0" smtClean="0"/>
          </a:p>
          <a:p>
            <a:pPr lvl="1"/>
            <a:r>
              <a:rPr lang="zh-CN" altLang="en-US" dirty="0" smtClean="0"/>
              <a:t>理解线性相关与无关的概念，并能判定</a:t>
            </a:r>
            <a:endParaRPr lang="zh-CN" altLang="en-US" sz="3600" dirty="0" smtClean="0"/>
          </a:p>
          <a:p>
            <a:pPr lvl="1"/>
            <a:r>
              <a:rPr lang="zh-CN" altLang="en-US" dirty="0" smtClean="0"/>
              <a:t>理解线性空间维数的概念，并能计算</a:t>
            </a:r>
            <a:r>
              <a:rPr lang="en-US" dirty="0" smtClean="0"/>
              <a:t>(</a:t>
            </a:r>
            <a:r>
              <a:rPr lang="zh-CN" altLang="en-US" dirty="0" smtClean="0"/>
              <a:t>难点</a:t>
            </a:r>
            <a:r>
              <a:rPr lang="en-US" dirty="0" smtClean="0"/>
              <a:t>)</a:t>
            </a:r>
            <a:endParaRPr lang="zh-CN" altLang="en-US" sz="3600" dirty="0" smtClean="0"/>
          </a:p>
          <a:p>
            <a:pPr lvl="1"/>
            <a:r>
              <a:rPr lang="zh-CN" altLang="en-US" dirty="0" smtClean="0"/>
              <a:t>理解坐标变换的实质</a:t>
            </a:r>
            <a:r>
              <a:rPr lang="en-US" dirty="0" smtClean="0"/>
              <a:t>(</a:t>
            </a:r>
            <a:r>
              <a:rPr lang="zh-CN" altLang="en-US" dirty="0" smtClean="0"/>
              <a:t>重点、难点</a:t>
            </a:r>
            <a:r>
              <a:rPr lang="en-US" dirty="0" smtClean="0"/>
              <a:t>)</a:t>
            </a:r>
            <a:endParaRPr lang="zh-CN" altLang="en-US" sz="3600" dirty="0" smtClean="0"/>
          </a:p>
          <a:p>
            <a:pPr lvl="1"/>
            <a:r>
              <a:rPr lang="zh-CN" altLang="en-US" dirty="0" smtClean="0"/>
              <a:t>了解线性映射的概念</a:t>
            </a:r>
            <a:endParaRPr lang="zh-CN" altLang="en-US" sz="3600" dirty="0" smtClean="0"/>
          </a:p>
          <a:p>
            <a:pPr lvl="1"/>
            <a:r>
              <a:rPr lang="zh-CN" altLang="en-US" dirty="0" smtClean="0"/>
              <a:t>理解线性坐标变换的概念，并能计算</a:t>
            </a:r>
            <a:r>
              <a:rPr lang="en-US" dirty="0" smtClean="0"/>
              <a:t>(</a:t>
            </a:r>
            <a:r>
              <a:rPr lang="zh-CN" altLang="en-US" dirty="0" smtClean="0"/>
              <a:t>重点、难点</a:t>
            </a:r>
            <a:r>
              <a:rPr lang="en-US" dirty="0" smtClean="0"/>
              <a:t>)</a:t>
            </a:r>
            <a:endParaRPr lang="zh-CN" altLang="en-US" sz="3600" dirty="0" smtClean="0"/>
          </a:p>
          <a:p>
            <a:pPr lvl="1"/>
            <a:r>
              <a:rPr lang="zh-CN" altLang="en-US" dirty="0" smtClean="0"/>
              <a:t>理解线性变换的的目的与种类，了解其特点</a:t>
            </a:r>
            <a:endParaRPr lang="zh-CN" altLang="en-US" sz="3600" dirty="0" smtClean="0"/>
          </a:p>
          <a:p>
            <a:pPr lvl="2">
              <a:buNone/>
            </a:pPr>
            <a:endParaRPr lang="zh-CN" altLang="en-US" sz="2800" dirty="0" smtClean="0">
              <a:solidFill>
                <a:srgbClr val="0033CC"/>
              </a:solidFill>
            </a:endParaRP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考试题型</a:t>
            </a:r>
            <a:endParaRPr lang="zh-CN" altLang="en-US" b="1" dirty="0"/>
          </a:p>
        </p:txBody>
      </p:sp>
      <p:sp>
        <p:nvSpPr>
          <p:cNvPr id="3" name="内容占位符 2"/>
          <p:cNvSpPr>
            <a:spLocks noGrp="1"/>
          </p:cNvSpPr>
          <p:nvPr>
            <p:ph idx="1"/>
          </p:nvPr>
        </p:nvSpPr>
        <p:spPr/>
        <p:txBody>
          <a:bodyPr>
            <a:normAutofit lnSpcReduction="10000"/>
          </a:bodyPr>
          <a:lstStyle/>
          <a:p>
            <a:r>
              <a:rPr lang="zh-CN" altLang="en-US" b="1" dirty="0" smtClean="0"/>
              <a:t>填空</a:t>
            </a:r>
            <a:r>
              <a:rPr lang="en-US" altLang="zh-CN" b="1" dirty="0" smtClean="0"/>
              <a:t>----</a:t>
            </a:r>
            <a:r>
              <a:rPr lang="zh-CN" altLang="en-US" b="1" dirty="0" smtClean="0"/>
              <a:t>侧重基本概念</a:t>
            </a:r>
            <a:r>
              <a:rPr lang="en-US" altLang="zh-CN" b="1" dirty="0" smtClean="0"/>
              <a:t>(10</a:t>
            </a:r>
            <a:r>
              <a:rPr lang="zh-CN" altLang="en-US" b="1" dirty="0" smtClean="0"/>
              <a:t>分</a:t>
            </a:r>
            <a:r>
              <a:rPr lang="en-US" altLang="zh-CN" b="1" dirty="0" smtClean="0"/>
              <a:t>----1.5</a:t>
            </a:r>
            <a:r>
              <a:rPr lang="zh-CN" altLang="en-US" b="1" dirty="0" smtClean="0"/>
              <a:t>分钟</a:t>
            </a:r>
            <a:r>
              <a:rPr lang="en-US" altLang="zh-CN" b="1" dirty="0" smtClean="0"/>
              <a:t>)</a:t>
            </a:r>
          </a:p>
          <a:p>
            <a:endParaRPr lang="en-US" altLang="zh-CN" b="1" dirty="0" smtClean="0"/>
          </a:p>
          <a:p>
            <a:r>
              <a:rPr lang="zh-CN" altLang="en-US" b="1" dirty="0" smtClean="0"/>
              <a:t>选择</a:t>
            </a:r>
            <a:r>
              <a:rPr lang="en-US" altLang="zh-CN" b="1" dirty="0" smtClean="0"/>
              <a:t>---</a:t>
            </a:r>
            <a:r>
              <a:rPr lang="zh-CN" altLang="en-US" b="1" dirty="0" smtClean="0"/>
              <a:t>侧重对基本原理的理解</a:t>
            </a:r>
            <a:r>
              <a:rPr lang="en-US" altLang="zh-CN" b="1" dirty="0" smtClean="0"/>
              <a:t>(20</a:t>
            </a:r>
            <a:r>
              <a:rPr lang="zh-CN" altLang="en-US" b="1" dirty="0" smtClean="0"/>
              <a:t>分</a:t>
            </a:r>
            <a:r>
              <a:rPr lang="en-US" altLang="zh-CN" b="1" dirty="0" smtClean="0"/>
              <a:t>----8.5</a:t>
            </a:r>
            <a:r>
              <a:rPr lang="zh-CN" altLang="en-US" b="1" dirty="0" smtClean="0"/>
              <a:t>分钟</a:t>
            </a:r>
            <a:r>
              <a:rPr lang="en-US" altLang="zh-CN" b="1" dirty="0" smtClean="0"/>
              <a:t>)</a:t>
            </a:r>
          </a:p>
          <a:p>
            <a:endParaRPr lang="en-US" altLang="zh-CN" b="1" dirty="0" smtClean="0"/>
          </a:p>
          <a:p>
            <a:r>
              <a:rPr lang="zh-CN" altLang="en-US" b="1" dirty="0" smtClean="0"/>
              <a:t>分析论述题</a:t>
            </a:r>
            <a:r>
              <a:rPr lang="en-US" altLang="zh-CN" b="1" dirty="0" smtClean="0"/>
              <a:t>---</a:t>
            </a:r>
            <a:r>
              <a:rPr lang="zh-CN" altLang="en-US" b="1" dirty="0" smtClean="0"/>
              <a:t>侧重于对某个问题的分析与论证</a:t>
            </a:r>
            <a:r>
              <a:rPr lang="en-US" altLang="zh-CN" b="1" dirty="0" smtClean="0"/>
              <a:t>(20</a:t>
            </a:r>
            <a:r>
              <a:rPr lang="zh-CN" altLang="en-US" b="1" dirty="0" smtClean="0"/>
              <a:t>分</a:t>
            </a:r>
            <a:r>
              <a:rPr lang="en-US" altLang="zh-CN" b="1" dirty="0" smtClean="0"/>
              <a:t>---30</a:t>
            </a:r>
            <a:r>
              <a:rPr lang="zh-CN" altLang="en-US" b="1" dirty="0" smtClean="0"/>
              <a:t>分钟</a:t>
            </a:r>
            <a:r>
              <a:rPr lang="en-US" altLang="zh-CN" b="1" dirty="0" smtClean="0"/>
              <a:t>)</a:t>
            </a:r>
          </a:p>
          <a:p>
            <a:endParaRPr lang="en-US" altLang="zh-CN" b="1" dirty="0" smtClean="0"/>
          </a:p>
          <a:p>
            <a:r>
              <a:rPr lang="zh-CN" altLang="en-US" b="1" dirty="0" smtClean="0"/>
              <a:t>计算题</a:t>
            </a:r>
            <a:r>
              <a:rPr lang="en-US" altLang="zh-CN" b="1" dirty="0" smtClean="0"/>
              <a:t>----</a:t>
            </a:r>
            <a:r>
              <a:rPr lang="zh-CN" altLang="en-US" b="1" dirty="0" smtClean="0"/>
              <a:t>侧重于综合计算与应用能力测试</a:t>
            </a:r>
            <a:r>
              <a:rPr lang="en-US" altLang="zh-CN" b="1" dirty="0" smtClean="0"/>
              <a:t>(50</a:t>
            </a:r>
            <a:r>
              <a:rPr lang="zh-CN" altLang="en-US" b="1" dirty="0" smtClean="0"/>
              <a:t>分</a:t>
            </a:r>
            <a:r>
              <a:rPr lang="en-US" altLang="zh-CN" b="1" dirty="0" smtClean="0"/>
              <a:t>----1</a:t>
            </a:r>
            <a:r>
              <a:rPr lang="zh-CN" altLang="en-US" b="1" dirty="0" smtClean="0"/>
              <a:t>小时</a:t>
            </a:r>
            <a:r>
              <a:rPr lang="en-US" altLang="zh-CN" b="1" dirty="0" smtClean="0"/>
              <a:t>)</a:t>
            </a:r>
          </a:p>
          <a:p>
            <a:endParaRPr lang="en-US" altLang="zh-CN" b="1" dirty="0" smtClean="0"/>
          </a:p>
          <a:p>
            <a:r>
              <a:rPr lang="zh-CN" altLang="en-US" b="1" dirty="0" smtClean="0"/>
              <a:t>注意</a:t>
            </a:r>
            <a:r>
              <a:rPr lang="en-US" altLang="zh-CN" b="1" dirty="0" smtClean="0"/>
              <a:t>:</a:t>
            </a:r>
            <a:r>
              <a:rPr lang="zh-CN" altLang="en-US" b="1" dirty="0" smtClean="0"/>
              <a:t>要求带计算</a:t>
            </a:r>
            <a:r>
              <a:rPr lang="zh-CN" altLang="en-US" b="1" dirty="0"/>
              <a:t>器</a:t>
            </a:r>
            <a:endParaRPr lang="en-US" altLang="zh-CN"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latin typeface="Times New Roman" pitchFamily="18" charset="0"/>
                <a:cs typeface="Times New Roman" pitchFamily="18" charset="0"/>
              </a:rPr>
              <a:t>样题举例</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a:xfrm>
            <a:off x="214282" y="857232"/>
            <a:ext cx="8786874" cy="6000768"/>
          </a:xfrm>
        </p:spPr>
        <p:txBody>
          <a:bodyPr>
            <a:normAutofit/>
          </a:bodyPr>
          <a:lstStyle/>
          <a:p>
            <a:pPr lvl="0"/>
            <a:r>
              <a:rPr lang="zh-CN" altLang="en-US" sz="2800" dirty="0" smtClean="0"/>
              <a:t>论述线性变换</a:t>
            </a:r>
            <a:r>
              <a:rPr lang="zh-CN" altLang="en-US" sz="2800" smtClean="0"/>
              <a:t>在</a:t>
            </a:r>
            <a:r>
              <a:rPr lang="zh-CN" altLang="en-US" sz="2800" smtClean="0"/>
              <a:t>系统分析与设计中</a:t>
            </a:r>
            <a:r>
              <a:rPr lang="zh-CN" altLang="en-US" sz="2800" dirty="0" smtClean="0"/>
              <a:t>的作用。</a:t>
            </a:r>
            <a:endParaRPr lang="en-US" altLang="zh-CN" sz="2800" dirty="0" smtClean="0"/>
          </a:p>
          <a:p>
            <a:pPr lvl="0"/>
            <a:r>
              <a:rPr lang="zh-CN" altLang="en-US" sz="2800" dirty="0" smtClean="0"/>
              <a:t>论述</a:t>
            </a:r>
            <a:r>
              <a:rPr lang="en-US" sz="2800" dirty="0" err="1" smtClean="0"/>
              <a:t>Lyapunov</a:t>
            </a:r>
            <a:r>
              <a:rPr lang="zh-CN" altLang="en-US" sz="2800" dirty="0" smtClean="0"/>
              <a:t>稳定性的物理意义，并说明全局指数稳定、指数稳定、全局一致渐近稳定、全局渐近稳定、一致渐近稳定、渐近稳定、一致稳定、稳定间的关系。</a:t>
            </a:r>
          </a:p>
          <a:p>
            <a:r>
              <a:rPr lang="zh-CN" altLang="en-US" sz="2800" dirty="0" smtClean="0"/>
              <a:t>论证</a:t>
            </a:r>
            <a:r>
              <a:rPr lang="en-US" sz="2800" dirty="0" smtClean="0"/>
              <a:t>                     </a:t>
            </a:r>
            <a:r>
              <a:rPr lang="zh-CN" altLang="en-US" sz="2800" dirty="0" smtClean="0"/>
              <a:t>是线性系统。</a:t>
            </a:r>
            <a:endParaRPr lang="en-US" altLang="zh-CN" sz="2800" dirty="0" smtClean="0"/>
          </a:p>
          <a:p>
            <a:pPr lvl="0"/>
            <a:r>
              <a:rPr lang="zh-CN" altLang="en-US" sz="2800" dirty="0" smtClean="0"/>
              <a:t>试画出一阶滞后环节</a:t>
            </a:r>
            <a:r>
              <a:rPr lang="en-US" sz="2800" dirty="0" smtClean="0"/>
              <a:t>            </a:t>
            </a:r>
            <a:r>
              <a:rPr lang="zh-CN" altLang="en-US" sz="2800" dirty="0" smtClean="0"/>
              <a:t>的状态变量图，并说明状态变量图由哪几种图形符号组成。</a:t>
            </a:r>
            <a:endParaRPr lang="en-US" altLang="zh-CN" sz="2800" dirty="0" smtClean="0"/>
          </a:p>
          <a:p>
            <a:pPr lvl="0"/>
            <a:r>
              <a:rPr lang="zh-CN" altLang="en-US" sz="2800" dirty="0" smtClean="0"/>
              <a:t>利用状态反馈，将下面的系统的极点配置到</a:t>
            </a:r>
            <a:r>
              <a:rPr lang="en-US" altLang="zh-CN" sz="2800" dirty="0" smtClean="0"/>
              <a:t>-2</a:t>
            </a:r>
            <a:r>
              <a:rPr lang="zh-CN" altLang="en-US" sz="2800" dirty="0" smtClean="0"/>
              <a:t>和</a:t>
            </a:r>
            <a:r>
              <a:rPr lang="en-US" altLang="zh-CN" sz="2800" dirty="0" smtClean="0"/>
              <a:t>-3</a:t>
            </a:r>
            <a:r>
              <a:rPr lang="zh-CN" altLang="en-US" sz="2800" dirty="0" smtClean="0"/>
              <a:t>。</a:t>
            </a:r>
          </a:p>
          <a:p>
            <a:endParaRPr lang="zh-CN" altLang="en-US" dirty="0" smtClean="0"/>
          </a:p>
          <a:p>
            <a:pPr lvl="0"/>
            <a:endParaRPr lang="zh-CN" altLang="en-US" dirty="0" smtClean="0"/>
          </a:p>
          <a:p>
            <a:endParaRPr lang="zh-CN" altLang="en-US" b="1" dirty="0" smtClean="0">
              <a:latin typeface="Times New Roman" pitchFamily="18" charset="0"/>
              <a:cs typeface="Times New Roman" pitchFamily="18"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1" name="Object 1"/>
          <p:cNvGraphicFramePr>
            <a:graphicFrameLocks noChangeAspect="1"/>
          </p:cNvGraphicFramePr>
          <p:nvPr/>
        </p:nvGraphicFramePr>
        <p:xfrm>
          <a:off x="3857620" y="3143248"/>
          <a:ext cx="1000132" cy="633417"/>
        </p:xfrm>
        <a:graphic>
          <a:graphicData uri="http://schemas.openxmlformats.org/presentationml/2006/ole">
            <p:oleObj spid="_x0000_s5121" name="Equation" r:id="rId3" imgW="571252" imgH="355446" progId="Equation.DSMT4">
              <p:embed/>
            </p:oleObj>
          </a:graphicData>
        </a:graphic>
      </p:graphicFrame>
      <p:graphicFrame>
        <p:nvGraphicFramePr>
          <p:cNvPr id="6" name="Object 1"/>
          <p:cNvGraphicFramePr>
            <a:graphicFrameLocks noChangeAspect="1"/>
          </p:cNvGraphicFramePr>
          <p:nvPr/>
        </p:nvGraphicFramePr>
        <p:xfrm>
          <a:off x="1357290" y="2857496"/>
          <a:ext cx="1785950" cy="379160"/>
        </p:xfrm>
        <a:graphic>
          <a:graphicData uri="http://schemas.openxmlformats.org/presentationml/2006/ole">
            <p:oleObj spid="_x0000_s5123" name="Equation" r:id="rId4" imgW="914400" imgH="190440" progId="Equation.DSMT4">
              <p:embed/>
            </p:oleObj>
          </a:graphicData>
        </a:graphic>
      </p:graphicFrame>
      <p:graphicFrame>
        <p:nvGraphicFramePr>
          <p:cNvPr id="7" name="Object 1"/>
          <p:cNvGraphicFramePr>
            <a:graphicFrameLocks noChangeAspect="1"/>
          </p:cNvGraphicFramePr>
          <p:nvPr/>
        </p:nvGraphicFramePr>
        <p:xfrm>
          <a:off x="3071802" y="4857760"/>
          <a:ext cx="2889250" cy="1514475"/>
        </p:xfrm>
        <a:graphic>
          <a:graphicData uri="http://schemas.openxmlformats.org/presentationml/2006/ole">
            <p:oleObj spid="_x0000_s5124" name="Equation" r:id="rId5" imgW="1650960" imgH="850680" progId="Equation.DSMT4">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1762"/>
            <a:ext cx="8258204" cy="6297634"/>
          </a:xfrm>
        </p:spPr>
        <p:txBody>
          <a:bodyPr>
            <a:normAutofit/>
          </a:bodyPr>
          <a:lstStyle/>
          <a:p>
            <a:r>
              <a:rPr lang="zh-CN" altLang="en-US" b="1" dirty="0" smtClean="0"/>
              <a:t>一份辛苦一份收获</a:t>
            </a:r>
            <a:r>
              <a:rPr lang="en-US" altLang="zh-CN" b="1" dirty="0" smtClean="0"/>
              <a:t/>
            </a:r>
            <a:br>
              <a:rPr lang="en-US" altLang="zh-CN" b="1" dirty="0" smtClean="0"/>
            </a:br>
            <a:r>
              <a:rPr lang="zh-CN" altLang="en-US" b="1" dirty="0" smtClean="0"/>
              <a:t>这个夏天，汗不会白流</a:t>
            </a:r>
            <a:r>
              <a:rPr lang="en-US" altLang="zh-CN" b="1" dirty="0" smtClean="0"/>
              <a:t/>
            </a:r>
            <a:br>
              <a:rPr lang="en-US" altLang="zh-CN" b="1" dirty="0" smtClean="0"/>
            </a:br>
            <a:r>
              <a:rPr lang="zh-CN" altLang="en-US" b="1" dirty="0" smtClean="0"/>
              <a:t>祝大家期考顺利过关！</a:t>
            </a:r>
            <a:r>
              <a:rPr lang="en-US" altLang="zh-CN" dirty="0" smtClean="0"/>
              <a:t/>
            </a:r>
            <a:br>
              <a:rPr lang="en-US" altLang="zh-CN" dirty="0" smtClean="0"/>
            </a:br>
            <a:endParaRPr lang="zh-CN" altLang="en-US" dirty="0"/>
          </a:p>
        </p:txBody>
      </p:sp>
      <p:pic>
        <p:nvPicPr>
          <p:cNvPr id="4" name="图片 3" descr="sj.jpg"/>
          <p:cNvPicPr>
            <a:picLocks noChangeAspect="1"/>
          </p:cNvPicPr>
          <p:nvPr/>
        </p:nvPicPr>
        <p:blipFill>
          <a:blip r:embed="rId2" cstate="print"/>
          <a:stretch>
            <a:fillRect/>
          </a:stretch>
        </p:blipFill>
        <p:spPr>
          <a:xfrm>
            <a:off x="2928926" y="3929066"/>
            <a:ext cx="3357586" cy="2796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1</a:t>
            </a:r>
            <a:r>
              <a:rPr lang="zh-CN" altLang="en-US" b="1" dirty="0" smtClean="0"/>
              <a:t>章</a:t>
            </a:r>
            <a:r>
              <a:rPr lang="en-US" b="1" dirty="0" smtClean="0"/>
              <a:t>  </a:t>
            </a:r>
            <a:r>
              <a:rPr lang="zh-CN" altLang="en-US" b="1" dirty="0" smtClean="0"/>
              <a:t>系统的基本概念与数学基础</a:t>
            </a:r>
            <a:r>
              <a:rPr lang="en-US" altLang="zh-CN" b="1" dirty="0" smtClean="0"/>
              <a:t>-2</a:t>
            </a:r>
            <a:endParaRPr lang="zh-CN" altLang="en-US" b="1" dirty="0"/>
          </a:p>
        </p:txBody>
      </p:sp>
      <p:sp>
        <p:nvSpPr>
          <p:cNvPr id="3" name="内容占位符 2"/>
          <p:cNvSpPr>
            <a:spLocks noGrp="1"/>
          </p:cNvSpPr>
          <p:nvPr>
            <p:ph idx="1"/>
          </p:nvPr>
        </p:nvSpPr>
        <p:spPr>
          <a:xfrm>
            <a:off x="0" y="857232"/>
            <a:ext cx="9001156" cy="5786478"/>
          </a:xfrm>
        </p:spPr>
        <p:txBody>
          <a:bodyPr>
            <a:normAutofit fontScale="70000" lnSpcReduction="20000"/>
          </a:bodyPr>
          <a:lstStyle/>
          <a:p>
            <a:pPr lvl="0"/>
            <a:r>
              <a:rPr lang="zh-CN" altLang="en-US" dirty="0" smtClean="0"/>
              <a:t>多项式矩阵</a:t>
            </a:r>
            <a:endParaRPr lang="zh-CN" altLang="en-US" sz="4000" dirty="0" smtClean="0"/>
          </a:p>
          <a:p>
            <a:pPr lvl="1"/>
            <a:r>
              <a:rPr lang="zh-CN" altLang="en-US" dirty="0" smtClean="0"/>
              <a:t>了解多项式矩阵的基本概念：行</a:t>
            </a:r>
            <a:r>
              <a:rPr lang="en-US" dirty="0" smtClean="0"/>
              <a:t>/</a:t>
            </a:r>
            <a:r>
              <a:rPr lang="zh-CN" altLang="en-US" dirty="0" smtClean="0"/>
              <a:t>列不可简约、秩、奇异性、单模矩阵</a:t>
            </a:r>
            <a:endParaRPr lang="zh-CN" altLang="en-US" sz="3600" dirty="0" smtClean="0"/>
          </a:p>
          <a:p>
            <a:pPr lvl="1"/>
            <a:r>
              <a:rPr lang="zh-CN" altLang="en-US" dirty="0" smtClean="0"/>
              <a:t>理解多项式矩阵的初等变换，并能将多项式矩阵用单模矩阵表示</a:t>
            </a:r>
            <a:r>
              <a:rPr lang="en-US" dirty="0" smtClean="0"/>
              <a:t>(</a:t>
            </a:r>
            <a:r>
              <a:rPr lang="zh-CN" altLang="en-US" dirty="0" smtClean="0"/>
              <a:t>重点</a:t>
            </a:r>
            <a:r>
              <a:rPr lang="en-US" dirty="0" smtClean="0"/>
              <a:t>)</a:t>
            </a:r>
            <a:endParaRPr lang="zh-CN" altLang="en-US" sz="3600" dirty="0" smtClean="0"/>
          </a:p>
          <a:p>
            <a:pPr lvl="1"/>
            <a:r>
              <a:rPr lang="zh-CN" altLang="en-US" dirty="0" smtClean="0"/>
              <a:t>了解多项式矩阵间公因子与最大公因子的概念与计算方法</a:t>
            </a:r>
            <a:r>
              <a:rPr lang="en-US" dirty="0" smtClean="0"/>
              <a:t>(</a:t>
            </a:r>
            <a:r>
              <a:rPr lang="zh-CN" altLang="en-US" dirty="0" smtClean="0"/>
              <a:t>难点</a:t>
            </a:r>
            <a:r>
              <a:rPr lang="en-US" dirty="0" smtClean="0"/>
              <a:t>)</a:t>
            </a:r>
            <a:endParaRPr lang="zh-CN" altLang="en-US" sz="3600" dirty="0" smtClean="0"/>
          </a:p>
          <a:p>
            <a:pPr lvl="1"/>
            <a:r>
              <a:rPr lang="zh-CN" altLang="en-US" dirty="0" smtClean="0"/>
              <a:t>了解最大公因子的性质</a:t>
            </a:r>
            <a:endParaRPr lang="zh-CN" altLang="en-US" sz="3600" dirty="0" smtClean="0"/>
          </a:p>
          <a:p>
            <a:pPr lvl="1"/>
            <a:r>
              <a:rPr lang="zh-CN" altLang="en-US" dirty="0" smtClean="0"/>
              <a:t>理解多项式矩阵互质性定义，并能判别互质性</a:t>
            </a:r>
            <a:r>
              <a:rPr lang="en-US" dirty="0" smtClean="0"/>
              <a:t>(</a:t>
            </a:r>
            <a:r>
              <a:rPr lang="zh-CN" altLang="en-US" dirty="0" smtClean="0"/>
              <a:t>重点</a:t>
            </a:r>
            <a:r>
              <a:rPr lang="en-US" dirty="0" smtClean="0"/>
              <a:t>)</a:t>
            </a:r>
            <a:endParaRPr lang="zh-CN" altLang="en-US" sz="3600" dirty="0" smtClean="0"/>
          </a:p>
          <a:p>
            <a:pPr lvl="1"/>
            <a:r>
              <a:rPr lang="zh-CN" altLang="en-US" dirty="0" smtClean="0"/>
              <a:t>了解最大公因子构造关系的性质</a:t>
            </a:r>
            <a:r>
              <a:rPr lang="en-US" dirty="0" smtClean="0"/>
              <a:t>(</a:t>
            </a:r>
            <a:r>
              <a:rPr lang="zh-CN" altLang="en-US" dirty="0" smtClean="0"/>
              <a:t>难点</a:t>
            </a:r>
            <a:r>
              <a:rPr lang="en-US" dirty="0" smtClean="0"/>
              <a:t>)</a:t>
            </a:r>
            <a:endParaRPr lang="zh-CN" altLang="en-US" sz="3600" dirty="0" smtClean="0"/>
          </a:p>
          <a:p>
            <a:pPr lvl="1"/>
            <a:r>
              <a:rPr lang="zh-CN" altLang="en-US" dirty="0" smtClean="0"/>
              <a:t>对基于矩阵列</a:t>
            </a:r>
            <a:r>
              <a:rPr lang="en-US" dirty="0" smtClean="0"/>
              <a:t>/</a:t>
            </a:r>
            <a:r>
              <a:rPr lang="zh-CN" altLang="en-US" dirty="0" smtClean="0"/>
              <a:t>行次数的多项式矩阵表示方法</a:t>
            </a:r>
            <a:r>
              <a:rPr lang="zh-CN" altLang="en-US" b="1" dirty="0" smtClean="0"/>
              <a:t>不作要求</a:t>
            </a:r>
            <a:endParaRPr lang="zh-CN" altLang="en-US" sz="3600" dirty="0" smtClean="0"/>
          </a:p>
          <a:p>
            <a:pPr lvl="1"/>
            <a:r>
              <a:rPr lang="zh-CN" altLang="en-US" dirty="0" smtClean="0"/>
              <a:t>对多项式矩阵的既约性和判别方法</a:t>
            </a:r>
            <a:r>
              <a:rPr lang="zh-CN" altLang="en-US" b="1" dirty="0" smtClean="0"/>
              <a:t>不作要求</a:t>
            </a:r>
            <a:endParaRPr lang="zh-CN" altLang="en-US" sz="3600" dirty="0" smtClean="0"/>
          </a:p>
          <a:p>
            <a:pPr lvl="1"/>
            <a:r>
              <a:rPr lang="zh-CN" altLang="en-US" dirty="0" smtClean="0"/>
              <a:t>对列既约和行既约的属性</a:t>
            </a:r>
            <a:r>
              <a:rPr lang="zh-CN" altLang="en-US" b="1" dirty="0" smtClean="0"/>
              <a:t>不作要求</a:t>
            </a:r>
            <a:endParaRPr lang="zh-CN" altLang="en-US" sz="3600" dirty="0" smtClean="0"/>
          </a:p>
          <a:p>
            <a:pPr lvl="1"/>
            <a:r>
              <a:rPr lang="zh-CN" altLang="en-US" dirty="0" smtClean="0"/>
              <a:t>对非既约矩阵的既约化方法</a:t>
            </a:r>
            <a:r>
              <a:rPr lang="zh-CN" altLang="en-US" b="1" dirty="0" smtClean="0"/>
              <a:t>不作要求</a:t>
            </a:r>
            <a:endParaRPr lang="zh-CN" altLang="en-US" sz="3600" dirty="0" smtClean="0"/>
          </a:p>
          <a:p>
            <a:pPr lvl="1"/>
            <a:r>
              <a:rPr lang="zh-CN" altLang="en-US" dirty="0" smtClean="0"/>
              <a:t>识记</a:t>
            </a:r>
            <a:r>
              <a:rPr lang="en-US" dirty="0" smtClean="0"/>
              <a:t>Smith</a:t>
            </a:r>
            <a:r>
              <a:rPr lang="zh-CN" altLang="en-US" dirty="0" smtClean="0"/>
              <a:t>标准型与不变因子概念，</a:t>
            </a:r>
            <a:endParaRPr lang="zh-CN" altLang="en-US" sz="3600" dirty="0" smtClean="0"/>
          </a:p>
          <a:p>
            <a:pPr lvl="1"/>
            <a:r>
              <a:rPr lang="zh-CN" altLang="en-US" dirty="0" smtClean="0"/>
              <a:t>会利用不变因子法计算</a:t>
            </a:r>
            <a:r>
              <a:rPr lang="en-US" dirty="0" smtClean="0"/>
              <a:t>Smith</a:t>
            </a:r>
            <a:r>
              <a:rPr lang="zh-CN" altLang="en-US" dirty="0" smtClean="0"/>
              <a:t>标准型的，理解</a:t>
            </a:r>
            <a:r>
              <a:rPr lang="en-US" dirty="0" smtClean="0"/>
              <a:t>Smith</a:t>
            </a:r>
            <a:r>
              <a:rPr lang="zh-CN" altLang="en-US" dirty="0" smtClean="0"/>
              <a:t>标准型的唯一性</a:t>
            </a:r>
            <a:r>
              <a:rPr lang="en-US" dirty="0" smtClean="0"/>
              <a:t>(</a:t>
            </a:r>
            <a:r>
              <a:rPr lang="zh-CN" altLang="en-US" dirty="0" smtClean="0"/>
              <a:t>重点</a:t>
            </a:r>
            <a:r>
              <a:rPr lang="en-US" dirty="0" smtClean="0"/>
              <a:t>)</a:t>
            </a:r>
            <a:endParaRPr lang="zh-CN" altLang="en-US" sz="3600" dirty="0" smtClean="0"/>
          </a:p>
          <a:p>
            <a:pPr lvl="1"/>
            <a:r>
              <a:rPr lang="zh-CN" altLang="en-US" dirty="0" smtClean="0"/>
              <a:t>了解</a:t>
            </a:r>
            <a:r>
              <a:rPr lang="en-US" dirty="0" smtClean="0"/>
              <a:t>Smith</a:t>
            </a:r>
            <a:r>
              <a:rPr lang="zh-CN" altLang="en-US" dirty="0" smtClean="0"/>
              <a:t>意义下的等价与相似等价</a:t>
            </a:r>
            <a:endParaRPr lang="zh-CN" altLang="en-US" sz="3600" dirty="0" smtClean="0"/>
          </a:p>
          <a:p>
            <a:pPr lvl="1"/>
            <a:r>
              <a:rPr lang="zh-CN" altLang="en-US" dirty="0" smtClean="0"/>
              <a:t>了解基于</a:t>
            </a:r>
            <a:r>
              <a:rPr lang="en-US" dirty="0" smtClean="0"/>
              <a:t>Smith</a:t>
            </a:r>
            <a:r>
              <a:rPr lang="zh-CN" altLang="en-US" dirty="0" smtClean="0"/>
              <a:t>标准型的互质性判据</a:t>
            </a:r>
            <a:endParaRPr lang="zh-CN" altLang="en-US" sz="3600" dirty="0" smtClean="0"/>
          </a:p>
          <a:p>
            <a:pPr lvl="1"/>
            <a:r>
              <a:rPr lang="zh-CN" altLang="en-US" dirty="0" smtClean="0"/>
              <a:t>对基于</a:t>
            </a:r>
            <a:r>
              <a:rPr lang="en-US" dirty="0" smtClean="0"/>
              <a:t>Smith</a:t>
            </a:r>
            <a:r>
              <a:rPr lang="zh-CN" altLang="en-US" dirty="0" smtClean="0"/>
              <a:t>标准型的推论不作要求</a:t>
            </a:r>
            <a:endParaRPr lang="zh-CN" altLang="en-US" sz="3600" dirty="0" smtClean="0"/>
          </a:p>
          <a:p>
            <a:endParaRPr lang="zh-CN" altLang="en-US" b="1" dirty="0" smtClean="0"/>
          </a:p>
          <a:p>
            <a:pPr lvl="1">
              <a:buFont typeface="Wingdings" pitchFamily="2" charset="2"/>
              <a:buChar char="ü"/>
            </a:pPr>
            <a:endParaRPr lang="en-US" altLang="zh-CN" b="1" dirty="0" smtClean="0"/>
          </a:p>
          <a:p>
            <a:pPr lvl="1">
              <a:buFont typeface="Wingdings" pitchFamily="2" charset="2"/>
              <a:buChar char="ü"/>
            </a:pPr>
            <a:endParaRPr lang="zh-CN" altLang="en-US" dirty="0" smtClean="0"/>
          </a:p>
          <a:p>
            <a:pPr lvl="1">
              <a:buFont typeface="Wingdings" pitchFamily="2" charset="2"/>
              <a:buChar char="ü"/>
            </a:pPr>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1</a:t>
            </a:r>
            <a:r>
              <a:rPr lang="zh-CN" altLang="en-US" b="1" dirty="0" smtClean="0"/>
              <a:t>章</a:t>
            </a:r>
            <a:r>
              <a:rPr lang="en-US" b="1" dirty="0" smtClean="0"/>
              <a:t>  </a:t>
            </a:r>
            <a:r>
              <a:rPr lang="zh-CN" altLang="en-US" b="1" dirty="0" smtClean="0"/>
              <a:t>系统的基本概念与数学基础</a:t>
            </a:r>
            <a:r>
              <a:rPr lang="en-US" altLang="zh-CN" b="1" dirty="0" smtClean="0"/>
              <a:t>-3</a:t>
            </a:r>
            <a:endParaRPr lang="zh-CN" altLang="en-US" b="1" dirty="0"/>
          </a:p>
        </p:txBody>
      </p:sp>
      <p:sp>
        <p:nvSpPr>
          <p:cNvPr id="3" name="内容占位符 2"/>
          <p:cNvSpPr>
            <a:spLocks noGrp="1"/>
          </p:cNvSpPr>
          <p:nvPr>
            <p:ph idx="1"/>
          </p:nvPr>
        </p:nvSpPr>
        <p:spPr>
          <a:xfrm>
            <a:off x="0" y="857232"/>
            <a:ext cx="9001156" cy="5715040"/>
          </a:xfrm>
        </p:spPr>
        <p:txBody>
          <a:bodyPr>
            <a:normAutofit fontScale="62500" lnSpcReduction="20000"/>
          </a:bodyPr>
          <a:lstStyle/>
          <a:p>
            <a:pPr lvl="0"/>
            <a:r>
              <a:rPr lang="zh-CN" altLang="en-US" dirty="0" smtClean="0"/>
              <a:t>矩阵的特征值与特征向量</a:t>
            </a:r>
            <a:endParaRPr lang="zh-CN" altLang="en-US" sz="4000" dirty="0" smtClean="0"/>
          </a:p>
          <a:p>
            <a:pPr lvl="1"/>
            <a:r>
              <a:rPr lang="zh-CN" altLang="en-US" dirty="0" smtClean="0"/>
              <a:t>理解特征值与特征向量的概念，并能计算</a:t>
            </a:r>
            <a:r>
              <a:rPr lang="en-US" dirty="0" smtClean="0"/>
              <a:t>(</a:t>
            </a:r>
            <a:r>
              <a:rPr lang="zh-CN" altLang="en-US" dirty="0" smtClean="0"/>
              <a:t>重点</a:t>
            </a:r>
            <a:r>
              <a:rPr lang="en-US" dirty="0" smtClean="0"/>
              <a:t>)</a:t>
            </a:r>
            <a:endParaRPr lang="zh-CN" altLang="en-US" sz="3600" dirty="0" smtClean="0"/>
          </a:p>
          <a:p>
            <a:pPr lvl="1"/>
            <a:r>
              <a:rPr lang="zh-CN" altLang="en-US" dirty="0" smtClean="0"/>
              <a:t>会计算特征多项式的行列式因子、不变因子和初等因子</a:t>
            </a:r>
            <a:r>
              <a:rPr lang="en-US" dirty="0" smtClean="0"/>
              <a:t>(</a:t>
            </a:r>
            <a:r>
              <a:rPr lang="zh-CN" altLang="en-US" dirty="0" smtClean="0"/>
              <a:t>重点</a:t>
            </a:r>
            <a:r>
              <a:rPr lang="en-US" dirty="0" smtClean="0"/>
              <a:t>)</a:t>
            </a:r>
            <a:endParaRPr lang="zh-CN" altLang="en-US" sz="3600" dirty="0" smtClean="0"/>
          </a:p>
          <a:p>
            <a:pPr lvl="1"/>
            <a:r>
              <a:rPr lang="zh-CN" altLang="en-US" dirty="0" smtClean="0"/>
              <a:t>了解特征多项式的预解矩阵的规则性</a:t>
            </a:r>
            <a:r>
              <a:rPr lang="en-US" dirty="0" err="1" smtClean="0"/>
              <a:t>Leverrier</a:t>
            </a:r>
            <a:r>
              <a:rPr lang="zh-CN" altLang="en-US" dirty="0" smtClean="0"/>
              <a:t>算法</a:t>
            </a:r>
            <a:r>
              <a:rPr lang="en-US" dirty="0" smtClean="0"/>
              <a:t>(</a:t>
            </a:r>
            <a:r>
              <a:rPr lang="zh-CN" altLang="en-US" dirty="0" smtClean="0"/>
              <a:t>难点</a:t>
            </a:r>
            <a:r>
              <a:rPr lang="en-US" dirty="0" smtClean="0"/>
              <a:t>)</a:t>
            </a:r>
            <a:endParaRPr lang="zh-CN" altLang="en-US" sz="3600" dirty="0" smtClean="0"/>
          </a:p>
          <a:p>
            <a:pPr lvl="1"/>
            <a:r>
              <a:rPr lang="zh-CN" altLang="en-US" dirty="0" smtClean="0"/>
              <a:t>理解</a:t>
            </a:r>
            <a:r>
              <a:rPr lang="en-US" dirty="0" smtClean="0"/>
              <a:t>C-H</a:t>
            </a:r>
            <a:r>
              <a:rPr lang="zh-CN" altLang="en-US" dirty="0" smtClean="0"/>
              <a:t>定理与最小多项式及其性质</a:t>
            </a:r>
            <a:r>
              <a:rPr lang="en-US" dirty="0" smtClean="0"/>
              <a:t>(</a:t>
            </a:r>
            <a:r>
              <a:rPr lang="zh-CN" altLang="en-US" dirty="0" smtClean="0"/>
              <a:t>重点</a:t>
            </a:r>
            <a:r>
              <a:rPr lang="en-US" dirty="0" smtClean="0"/>
              <a:t>)</a:t>
            </a:r>
            <a:endParaRPr lang="zh-CN" altLang="en-US" sz="3600" dirty="0" smtClean="0"/>
          </a:p>
          <a:p>
            <a:pPr lvl="1"/>
            <a:r>
              <a:rPr lang="zh-CN" altLang="en-US" dirty="0" smtClean="0"/>
              <a:t>会计算循环方阵的</a:t>
            </a:r>
            <a:r>
              <a:rPr lang="en-US" dirty="0" smtClean="0"/>
              <a:t>Jordan</a:t>
            </a:r>
            <a:r>
              <a:rPr lang="zh-CN" altLang="en-US" dirty="0" smtClean="0"/>
              <a:t>形</a:t>
            </a:r>
            <a:r>
              <a:rPr lang="en-US" dirty="0" smtClean="0"/>
              <a:t> (</a:t>
            </a:r>
            <a:r>
              <a:rPr lang="zh-CN" altLang="en-US" dirty="0" smtClean="0"/>
              <a:t>重点</a:t>
            </a:r>
            <a:r>
              <a:rPr lang="en-US" dirty="0" smtClean="0"/>
              <a:t>)</a:t>
            </a:r>
            <a:endParaRPr lang="zh-CN" altLang="en-US" sz="3600" dirty="0" smtClean="0"/>
          </a:p>
          <a:p>
            <a:pPr lvl="1"/>
            <a:r>
              <a:rPr lang="zh-CN" altLang="en-US" dirty="0" smtClean="0"/>
              <a:t>对非循方阵的</a:t>
            </a:r>
            <a:r>
              <a:rPr lang="en-US" dirty="0" smtClean="0"/>
              <a:t>Jordan</a:t>
            </a:r>
            <a:r>
              <a:rPr lang="zh-CN" altLang="en-US" dirty="0" smtClean="0"/>
              <a:t>形计算方法</a:t>
            </a:r>
            <a:r>
              <a:rPr lang="zh-CN" altLang="en-US" b="1" dirty="0" smtClean="0"/>
              <a:t>不作要求</a:t>
            </a:r>
            <a:endParaRPr lang="zh-CN" altLang="en-US" sz="3600" dirty="0" smtClean="0"/>
          </a:p>
          <a:p>
            <a:pPr lvl="0"/>
            <a:r>
              <a:rPr lang="zh-CN" altLang="en-US" dirty="0" smtClean="0"/>
              <a:t>向量与矩阵范数</a:t>
            </a:r>
            <a:endParaRPr lang="zh-CN" altLang="en-US" sz="4000" dirty="0" smtClean="0"/>
          </a:p>
          <a:p>
            <a:pPr lvl="1"/>
            <a:r>
              <a:rPr lang="zh-CN" altLang="en-US" dirty="0" smtClean="0"/>
              <a:t>识记向量范数的概念和种类</a:t>
            </a:r>
            <a:endParaRPr lang="zh-CN" altLang="en-US" sz="3600" dirty="0" smtClean="0"/>
          </a:p>
          <a:p>
            <a:pPr lvl="1"/>
            <a:r>
              <a:rPr lang="zh-CN" altLang="en-US" dirty="0" smtClean="0"/>
              <a:t>会计算</a:t>
            </a:r>
            <a:r>
              <a:rPr lang="en-US" dirty="0" smtClean="0"/>
              <a:t>2-</a:t>
            </a:r>
            <a:r>
              <a:rPr lang="zh-CN" altLang="en-US" dirty="0" smtClean="0"/>
              <a:t>范数</a:t>
            </a:r>
            <a:r>
              <a:rPr lang="en-US" dirty="0" smtClean="0"/>
              <a:t>(</a:t>
            </a:r>
            <a:r>
              <a:rPr lang="zh-CN" altLang="en-US" dirty="0" smtClean="0"/>
              <a:t>重点</a:t>
            </a:r>
            <a:r>
              <a:rPr lang="en-US" dirty="0" smtClean="0"/>
              <a:t>)</a:t>
            </a:r>
            <a:endParaRPr lang="zh-CN" altLang="en-US" sz="3600" dirty="0" smtClean="0"/>
          </a:p>
          <a:p>
            <a:pPr lvl="1"/>
            <a:r>
              <a:rPr lang="zh-CN" altLang="en-US" dirty="0" smtClean="0"/>
              <a:t>理解向量范数的等价性</a:t>
            </a:r>
            <a:endParaRPr lang="zh-CN" altLang="en-US" sz="3600" dirty="0" smtClean="0"/>
          </a:p>
          <a:p>
            <a:pPr lvl="1"/>
            <a:r>
              <a:rPr lang="zh-CN" altLang="en-US" dirty="0" smtClean="0"/>
              <a:t>识记矩阵范数的概念和种类</a:t>
            </a:r>
            <a:endParaRPr lang="zh-CN" altLang="en-US" sz="3600" dirty="0" smtClean="0"/>
          </a:p>
          <a:p>
            <a:pPr lvl="1"/>
            <a:r>
              <a:rPr lang="zh-CN" altLang="en-US" dirty="0" smtClean="0"/>
              <a:t>会计算</a:t>
            </a:r>
            <a:r>
              <a:rPr lang="en-US" dirty="0" smtClean="0"/>
              <a:t>2-</a:t>
            </a:r>
            <a:r>
              <a:rPr lang="zh-CN" altLang="en-US" dirty="0" smtClean="0"/>
              <a:t>范数</a:t>
            </a:r>
            <a:r>
              <a:rPr lang="en-US" dirty="0" smtClean="0"/>
              <a:t>(</a:t>
            </a:r>
            <a:r>
              <a:rPr lang="zh-CN" altLang="en-US" dirty="0" smtClean="0"/>
              <a:t>重点</a:t>
            </a:r>
            <a:r>
              <a:rPr lang="en-US" dirty="0" smtClean="0"/>
              <a:t>)</a:t>
            </a:r>
            <a:endParaRPr lang="zh-CN" altLang="en-US" sz="3600" dirty="0" smtClean="0"/>
          </a:p>
          <a:p>
            <a:pPr lvl="1"/>
            <a:r>
              <a:rPr lang="zh-CN" altLang="en-US" dirty="0" smtClean="0"/>
              <a:t>理解矩阵范数与向量范数的相容性</a:t>
            </a:r>
            <a:endParaRPr lang="zh-CN" altLang="en-US" sz="3600" dirty="0" smtClean="0"/>
          </a:p>
          <a:p>
            <a:pPr lvl="1"/>
            <a:r>
              <a:rPr lang="zh-CN" altLang="en-US" dirty="0" smtClean="0"/>
              <a:t>理解矩阵范数的等价性</a:t>
            </a:r>
            <a:endParaRPr lang="zh-CN" altLang="en-US" sz="3600" dirty="0" smtClean="0"/>
          </a:p>
          <a:p>
            <a:pPr lvl="1"/>
            <a:r>
              <a:rPr lang="zh-CN" altLang="en-US" dirty="0" smtClean="0"/>
              <a:t>理解利用范数判别矩阵的病态性方法</a:t>
            </a:r>
            <a:r>
              <a:rPr lang="en-US" dirty="0" smtClean="0"/>
              <a:t>----</a:t>
            </a:r>
            <a:r>
              <a:rPr lang="zh-CN" altLang="en-US" dirty="0" smtClean="0"/>
              <a:t>条件数法</a:t>
            </a:r>
            <a:r>
              <a:rPr lang="en-US" dirty="0" smtClean="0"/>
              <a:t>(</a:t>
            </a:r>
            <a:r>
              <a:rPr lang="zh-CN" altLang="en-US" dirty="0" smtClean="0"/>
              <a:t>难点</a:t>
            </a:r>
            <a:r>
              <a:rPr lang="en-US" dirty="0" smtClean="0"/>
              <a:t>)</a:t>
            </a:r>
            <a:endParaRPr lang="zh-CN" altLang="en-US" sz="3600" dirty="0" smtClean="0"/>
          </a:p>
          <a:p>
            <a:pPr lvl="0"/>
            <a:r>
              <a:rPr lang="zh-CN" altLang="en-US" dirty="0" smtClean="0"/>
              <a:t>线性二次型及矩阵的正定性</a:t>
            </a:r>
            <a:endParaRPr lang="zh-CN" altLang="en-US" sz="4000" dirty="0" smtClean="0"/>
          </a:p>
          <a:p>
            <a:pPr lvl="1"/>
            <a:r>
              <a:rPr lang="zh-CN" altLang="en-US" dirty="0" smtClean="0"/>
              <a:t>理解标量函数的符号性质，并能正确判定</a:t>
            </a:r>
            <a:endParaRPr lang="zh-CN" altLang="en-US" sz="3600" dirty="0" smtClean="0"/>
          </a:p>
          <a:p>
            <a:pPr lvl="1"/>
            <a:r>
              <a:rPr lang="zh-CN" altLang="en-US" dirty="0" smtClean="0"/>
              <a:t>识记二次型标量函数下正定性与对应矩阵正定性的一致性</a:t>
            </a:r>
            <a:endParaRPr lang="zh-CN" altLang="en-US" sz="3600" dirty="0" smtClean="0"/>
          </a:p>
          <a:p>
            <a:pPr lvl="1"/>
            <a:r>
              <a:rPr lang="zh-CN" altLang="en-US" dirty="0" smtClean="0"/>
              <a:t>能够采用</a:t>
            </a:r>
            <a:r>
              <a:rPr lang="en-US" dirty="0" smtClean="0"/>
              <a:t>Sylvester </a:t>
            </a:r>
            <a:r>
              <a:rPr lang="zh-CN" altLang="en-US" dirty="0" smtClean="0"/>
              <a:t>判定二次型标量函数的</a:t>
            </a:r>
            <a:r>
              <a:rPr lang="en-US" dirty="0" smtClean="0"/>
              <a:t>(</a:t>
            </a:r>
            <a:r>
              <a:rPr lang="zh-CN" altLang="en-US" dirty="0" smtClean="0"/>
              <a:t>半</a:t>
            </a:r>
            <a:r>
              <a:rPr lang="en-US" dirty="0" smtClean="0"/>
              <a:t>)</a:t>
            </a:r>
            <a:r>
              <a:rPr lang="zh-CN" altLang="en-US" dirty="0" smtClean="0"/>
              <a:t>正定性、</a:t>
            </a:r>
            <a:r>
              <a:rPr lang="en-US" dirty="0" smtClean="0"/>
              <a:t>(</a:t>
            </a:r>
            <a:r>
              <a:rPr lang="zh-CN" altLang="en-US" dirty="0" smtClean="0"/>
              <a:t>半</a:t>
            </a:r>
            <a:r>
              <a:rPr lang="en-US" dirty="0" smtClean="0"/>
              <a:t>) </a:t>
            </a:r>
            <a:r>
              <a:rPr lang="zh-CN" altLang="en-US" dirty="0" smtClean="0"/>
              <a:t>负定性</a:t>
            </a:r>
            <a:r>
              <a:rPr lang="en-US" dirty="0" smtClean="0"/>
              <a:t>(</a:t>
            </a:r>
            <a:r>
              <a:rPr lang="zh-CN" altLang="en-US" dirty="0" smtClean="0"/>
              <a:t>重点</a:t>
            </a:r>
            <a:r>
              <a:rPr lang="en-US" dirty="0" smtClean="0"/>
              <a:t>)</a:t>
            </a:r>
            <a:endParaRPr lang="zh-CN" altLang="en-US" sz="3600" dirty="0" smtClean="0"/>
          </a:p>
          <a:p>
            <a:endParaRPr lang="en-US" altLang="zh-CN" b="1" dirty="0" smtClean="0">
              <a:latin typeface="Times New Roman" pitchFamily="18" charset="0"/>
            </a:endParaRPr>
          </a:p>
          <a:p>
            <a:endParaRPr lang="zh-CN" altLang="en-US" b="1" dirty="0" smtClean="0"/>
          </a:p>
          <a:p>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1</a:t>
            </a:r>
            <a:r>
              <a:rPr lang="zh-CN" altLang="en-US" b="1" dirty="0" smtClean="0"/>
              <a:t>章</a:t>
            </a:r>
            <a:r>
              <a:rPr lang="en-US" b="1" dirty="0" smtClean="0"/>
              <a:t>  </a:t>
            </a:r>
            <a:r>
              <a:rPr lang="zh-CN" altLang="en-US" b="1" dirty="0" smtClean="0"/>
              <a:t>系统的基本概念与数学基础</a:t>
            </a:r>
            <a:r>
              <a:rPr lang="en-US" altLang="zh-CN" b="1" dirty="0" smtClean="0"/>
              <a:t>-4</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zh-CN" altLang="en-US" dirty="0" smtClean="0"/>
              <a:t>有理函数矩阵</a:t>
            </a:r>
            <a:endParaRPr lang="zh-CN" altLang="en-US" sz="4000" dirty="0" smtClean="0"/>
          </a:p>
          <a:p>
            <a:pPr lvl="1"/>
            <a:r>
              <a:rPr lang="zh-CN" altLang="en-US" dirty="0" smtClean="0"/>
              <a:t>理解有理函数矩阵定义，并能求有理函数矩阵的特征多项式和次数 </a:t>
            </a:r>
            <a:r>
              <a:rPr lang="en-US" dirty="0" smtClean="0"/>
              <a:t>(</a:t>
            </a:r>
            <a:r>
              <a:rPr lang="zh-CN" altLang="en-US" dirty="0" smtClean="0"/>
              <a:t>重点</a:t>
            </a:r>
            <a:r>
              <a:rPr lang="en-US" dirty="0" smtClean="0"/>
              <a:t>)</a:t>
            </a:r>
            <a:endParaRPr lang="zh-CN" altLang="en-US" sz="3600" dirty="0" smtClean="0"/>
          </a:p>
          <a:p>
            <a:pPr lvl="1"/>
            <a:r>
              <a:rPr lang="zh-CN" altLang="en-US" dirty="0" smtClean="0"/>
              <a:t>了解多项式方阵的逆阵的真性与严真性</a:t>
            </a:r>
            <a:endParaRPr lang="zh-CN" altLang="en-US" sz="3600" dirty="0" smtClean="0"/>
          </a:p>
          <a:p>
            <a:pPr lvl="1"/>
            <a:r>
              <a:rPr lang="zh-CN" altLang="en-US" dirty="0" smtClean="0"/>
              <a:t>能够分解有理函数矩阵为</a:t>
            </a:r>
            <a:r>
              <a:rPr lang="en-US" dirty="0" smtClean="0"/>
              <a:t>MFD</a:t>
            </a:r>
            <a:r>
              <a:rPr lang="zh-CN" altLang="en-US" dirty="0" smtClean="0"/>
              <a:t>，并理解</a:t>
            </a:r>
            <a:r>
              <a:rPr lang="en-US" dirty="0" smtClean="0"/>
              <a:t>MFD</a:t>
            </a:r>
            <a:r>
              <a:rPr lang="zh-CN" altLang="en-US" dirty="0" smtClean="0"/>
              <a:t>的非唯一性</a:t>
            </a:r>
            <a:r>
              <a:rPr lang="en-US" dirty="0" smtClean="0"/>
              <a:t>(</a:t>
            </a:r>
            <a:r>
              <a:rPr lang="zh-CN" altLang="en-US" dirty="0" smtClean="0"/>
              <a:t>重点</a:t>
            </a:r>
            <a:r>
              <a:rPr lang="en-US" dirty="0" smtClean="0"/>
              <a:t>)</a:t>
            </a:r>
            <a:endParaRPr lang="zh-CN" altLang="en-US" sz="3600" dirty="0" smtClean="0"/>
          </a:p>
          <a:p>
            <a:pPr lvl="1"/>
            <a:r>
              <a:rPr lang="zh-CN" altLang="en-US" dirty="0" smtClean="0"/>
              <a:t>会判定既约矩阵的</a:t>
            </a:r>
            <a:r>
              <a:rPr lang="en-US" dirty="0" smtClean="0"/>
              <a:t>MFD</a:t>
            </a:r>
            <a:r>
              <a:rPr lang="zh-CN" altLang="en-US" dirty="0" smtClean="0"/>
              <a:t>的真性与严真性</a:t>
            </a:r>
            <a:endParaRPr lang="zh-CN" altLang="en-US" sz="3600" dirty="0" smtClean="0"/>
          </a:p>
          <a:p>
            <a:pPr lvl="1"/>
            <a:r>
              <a:rPr lang="zh-CN" altLang="en-US" dirty="0" smtClean="0"/>
              <a:t>了解非真矩阵分式导出严真矩阵式方法</a:t>
            </a:r>
            <a:endParaRPr lang="zh-CN" altLang="en-US" sz="3600" dirty="0" smtClean="0"/>
          </a:p>
          <a:p>
            <a:pPr lvl="1"/>
            <a:r>
              <a:rPr lang="zh-CN" altLang="en-US" dirty="0" smtClean="0"/>
              <a:t>识记不可简约</a:t>
            </a:r>
            <a:r>
              <a:rPr lang="en-US" dirty="0" smtClean="0"/>
              <a:t>MFD</a:t>
            </a:r>
            <a:r>
              <a:rPr lang="zh-CN" altLang="en-US" dirty="0" smtClean="0"/>
              <a:t>定义，并理解其基本特性</a:t>
            </a:r>
            <a:r>
              <a:rPr lang="en-US" dirty="0" smtClean="0"/>
              <a:t>(</a:t>
            </a:r>
            <a:r>
              <a:rPr lang="zh-CN" altLang="en-US" dirty="0" smtClean="0"/>
              <a:t>重点</a:t>
            </a:r>
            <a:r>
              <a:rPr lang="en-US" dirty="0" smtClean="0"/>
              <a:t>)</a:t>
            </a:r>
            <a:endParaRPr lang="zh-CN" altLang="en-US" sz="3600" dirty="0" smtClean="0"/>
          </a:p>
          <a:p>
            <a:pPr lvl="1"/>
            <a:r>
              <a:rPr lang="zh-CN" altLang="en-US" dirty="0" smtClean="0"/>
              <a:t>对确定不可简约</a:t>
            </a:r>
            <a:r>
              <a:rPr lang="en-US" dirty="0" smtClean="0"/>
              <a:t>MFD</a:t>
            </a:r>
            <a:r>
              <a:rPr lang="zh-CN" altLang="en-US" dirty="0" smtClean="0"/>
              <a:t>描述算法</a:t>
            </a:r>
            <a:r>
              <a:rPr lang="zh-CN" altLang="en-US" b="1" dirty="0" smtClean="0"/>
              <a:t>不作要求</a:t>
            </a:r>
            <a:endParaRPr lang="zh-CN" altLang="en-US" sz="3600" dirty="0" smtClean="0"/>
          </a:p>
          <a:p>
            <a:pPr lvl="1"/>
            <a:r>
              <a:rPr lang="zh-CN" altLang="en-US" dirty="0" smtClean="0"/>
              <a:t>理解有理函数矩阵的</a:t>
            </a:r>
            <a:r>
              <a:rPr lang="en-US" dirty="0" smtClean="0"/>
              <a:t>Smith-McMillan</a:t>
            </a:r>
            <a:r>
              <a:rPr lang="zh-CN" altLang="en-US" dirty="0" smtClean="0"/>
              <a:t>规范型定义与基本特性</a:t>
            </a:r>
            <a:r>
              <a:rPr lang="en-US" dirty="0" smtClean="0"/>
              <a:t>(</a:t>
            </a:r>
            <a:r>
              <a:rPr lang="zh-CN" altLang="en-US" dirty="0" smtClean="0"/>
              <a:t>重点、难点</a:t>
            </a:r>
            <a:r>
              <a:rPr lang="en-US" dirty="0" smtClean="0"/>
              <a:t>)</a:t>
            </a:r>
            <a:endParaRPr lang="zh-CN" altLang="en-US" sz="3600" dirty="0" smtClean="0"/>
          </a:p>
          <a:p>
            <a:pPr lvl="1"/>
            <a:r>
              <a:rPr lang="zh-CN" altLang="en-US" dirty="0" smtClean="0"/>
              <a:t>会求简单有理函数矩阵的</a:t>
            </a:r>
            <a:r>
              <a:rPr lang="en-US" dirty="0" smtClean="0"/>
              <a:t>Smith-McMillan</a:t>
            </a:r>
            <a:r>
              <a:rPr lang="zh-CN" altLang="en-US" dirty="0" smtClean="0"/>
              <a:t>规范型</a:t>
            </a:r>
            <a:endParaRPr lang="zh-CN" altLang="en-US" sz="3600" dirty="0" smtClean="0"/>
          </a:p>
          <a:p>
            <a:pPr lvl="0"/>
            <a:r>
              <a:rPr lang="zh-CN" altLang="en-US" dirty="0" smtClean="0"/>
              <a:t>矩阵指数函数与计算</a:t>
            </a:r>
            <a:endParaRPr lang="zh-CN" altLang="en-US" sz="4000" dirty="0" smtClean="0"/>
          </a:p>
          <a:p>
            <a:pPr lvl="1"/>
            <a:r>
              <a:rPr lang="zh-CN" altLang="en-US" dirty="0" smtClean="0"/>
              <a:t>识记矩阵指数定义，理解其性质</a:t>
            </a:r>
            <a:r>
              <a:rPr lang="en-US" dirty="0" smtClean="0"/>
              <a:t>(</a:t>
            </a:r>
            <a:r>
              <a:rPr lang="zh-CN" altLang="en-US" dirty="0" smtClean="0"/>
              <a:t>重点</a:t>
            </a:r>
            <a:r>
              <a:rPr lang="en-US" dirty="0" smtClean="0"/>
              <a:t>)</a:t>
            </a:r>
            <a:endParaRPr lang="zh-CN" altLang="en-US" sz="3600" dirty="0" smtClean="0"/>
          </a:p>
          <a:p>
            <a:pPr lvl="1"/>
            <a:r>
              <a:rPr lang="zh-CN" altLang="en-US" dirty="0" smtClean="0"/>
              <a:t>能够采用</a:t>
            </a:r>
            <a:r>
              <a:rPr lang="en-US" dirty="0" smtClean="0"/>
              <a:t>Laplace</a:t>
            </a:r>
            <a:r>
              <a:rPr lang="zh-CN" altLang="en-US" dirty="0" smtClean="0"/>
              <a:t>变换法、</a:t>
            </a:r>
            <a:r>
              <a:rPr lang="en-US" dirty="0" smtClean="0"/>
              <a:t>Jordan</a:t>
            </a:r>
            <a:r>
              <a:rPr lang="zh-CN" altLang="en-US" dirty="0" smtClean="0"/>
              <a:t>形变换法和有限项展开法求矩阵指数函数</a:t>
            </a:r>
            <a:r>
              <a:rPr lang="en-US" dirty="0" smtClean="0"/>
              <a:t>(</a:t>
            </a:r>
            <a:r>
              <a:rPr lang="zh-CN" altLang="en-US" dirty="0" smtClean="0"/>
              <a:t>重点</a:t>
            </a:r>
            <a:r>
              <a:rPr lang="en-US" dirty="0" smtClean="0"/>
              <a:t>)</a:t>
            </a:r>
            <a:endParaRPr lang="zh-CN" altLang="en-US" sz="3600"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b="1" dirty="0" smtClean="0"/>
              <a:t>1</a:t>
            </a:r>
            <a:r>
              <a:rPr lang="zh-CN" altLang="en-US" b="1" dirty="0" smtClean="0"/>
              <a:t>章</a:t>
            </a:r>
            <a:r>
              <a:rPr lang="en-US" b="1" dirty="0" smtClean="0"/>
              <a:t>  </a:t>
            </a:r>
            <a:r>
              <a:rPr lang="zh-CN" altLang="en-US" b="1" dirty="0" smtClean="0"/>
              <a:t>系统的基本概念与数学基础</a:t>
            </a:r>
            <a:r>
              <a:rPr lang="en-US" altLang="zh-CN" b="1" dirty="0" smtClean="0"/>
              <a:t>-5</a:t>
            </a:r>
            <a:endParaRPr lang="zh-CN" altLang="en-US" dirty="0"/>
          </a:p>
        </p:txBody>
      </p:sp>
      <p:sp>
        <p:nvSpPr>
          <p:cNvPr id="3" name="内容占位符 2"/>
          <p:cNvSpPr>
            <a:spLocks noGrp="1"/>
          </p:cNvSpPr>
          <p:nvPr>
            <p:ph idx="1"/>
          </p:nvPr>
        </p:nvSpPr>
        <p:spPr/>
        <p:txBody>
          <a:bodyPr>
            <a:normAutofit fontScale="70000" lnSpcReduction="20000"/>
          </a:bodyPr>
          <a:lstStyle/>
          <a:p>
            <a:pPr lvl="0"/>
            <a:r>
              <a:rPr lang="zh-CN" altLang="en-US" dirty="0" smtClean="0"/>
              <a:t>一阶常微分方程及其解</a:t>
            </a:r>
            <a:endParaRPr lang="zh-CN" altLang="en-US" sz="4000" dirty="0" smtClean="0"/>
          </a:p>
          <a:p>
            <a:pPr lvl="1"/>
            <a:r>
              <a:rPr lang="zh-CN" altLang="en-US" dirty="0" smtClean="0"/>
              <a:t>理解常微分方程的概念及阶数的工程意义</a:t>
            </a:r>
            <a:endParaRPr lang="zh-CN" altLang="en-US" sz="3600" dirty="0" smtClean="0"/>
          </a:p>
          <a:p>
            <a:pPr lvl="1"/>
            <a:r>
              <a:rPr lang="zh-CN" altLang="en-US" dirty="0" smtClean="0"/>
              <a:t>理解微分方程解的存在性与唯一性</a:t>
            </a:r>
            <a:r>
              <a:rPr lang="en-US" dirty="0" smtClean="0"/>
              <a:t>(</a:t>
            </a:r>
            <a:r>
              <a:rPr lang="zh-CN" altLang="en-US" dirty="0" smtClean="0"/>
              <a:t>重点、难点</a:t>
            </a:r>
            <a:r>
              <a:rPr lang="en-US" dirty="0" smtClean="0"/>
              <a:t>)</a:t>
            </a:r>
            <a:endParaRPr lang="zh-CN" altLang="en-US" sz="3600" dirty="0" smtClean="0"/>
          </a:p>
          <a:p>
            <a:pPr lvl="1"/>
            <a:r>
              <a:rPr lang="zh-CN" altLang="en-US" dirty="0" smtClean="0"/>
              <a:t>理解微分方程解对初值和参数的连续依赖性</a:t>
            </a:r>
            <a:r>
              <a:rPr lang="en-US" dirty="0" smtClean="0"/>
              <a:t>(</a:t>
            </a:r>
            <a:r>
              <a:rPr lang="zh-CN" altLang="en-US" dirty="0" smtClean="0"/>
              <a:t>重点、难点</a:t>
            </a:r>
            <a:r>
              <a:rPr lang="en-US" dirty="0" smtClean="0"/>
              <a:t>)</a:t>
            </a:r>
            <a:endParaRPr lang="zh-CN" altLang="en-US" sz="3600" dirty="0" smtClean="0"/>
          </a:p>
          <a:p>
            <a:pPr lvl="1"/>
            <a:r>
              <a:rPr lang="zh-CN" altLang="en-US" dirty="0" smtClean="0"/>
              <a:t>掌握分离变量法求微分方程</a:t>
            </a:r>
            <a:endParaRPr lang="zh-CN" altLang="en-US" sz="3600" dirty="0" smtClean="0"/>
          </a:p>
          <a:p>
            <a:pPr lvl="1"/>
            <a:r>
              <a:rPr lang="zh-CN" altLang="en-US" dirty="0" smtClean="0"/>
              <a:t>掌握利用</a:t>
            </a:r>
            <a:r>
              <a:rPr lang="en-US" dirty="0" smtClean="0"/>
              <a:t>Laplace</a:t>
            </a:r>
            <a:r>
              <a:rPr lang="zh-CN" altLang="en-US" dirty="0" smtClean="0"/>
              <a:t>变换法求微分方程解</a:t>
            </a:r>
            <a:r>
              <a:rPr lang="en-US" dirty="0" smtClean="0"/>
              <a:t>(</a:t>
            </a:r>
            <a:r>
              <a:rPr lang="zh-CN" altLang="en-US" dirty="0" smtClean="0"/>
              <a:t>重点</a:t>
            </a:r>
            <a:r>
              <a:rPr lang="en-US" dirty="0" smtClean="0"/>
              <a:t>)</a:t>
            </a:r>
            <a:endParaRPr lang="zh-CN" altLang="en-US" sz="3600" dirty="0" smtClean="0"/>
          </a:p>
          <a:p>
            <a:pPr lvl="1"/>
            <a:r>
              <a:rPr lang="zh-CN" altLang="en-US" dirty="0" smtClean="0"/>
              <a:t>对逐步逼近法求微分方程解</a:t>
            </a:r>
            <a:r>
              <a:rPr lang="zh-CN" altLang="en-US" b="1" dirty="0" smtClean="0"/>
              <a:t>不作要求</a:t>
            </a:r>
            <a:endParaRPr lang="zh-CN" altLang="en-US" sz="3600" dirty="0" smtClean="0"/>
          </a:p>
          <a:p>
            <a:pPr lvl="1"/>
            <a:r>
              <a:rPr lang="zh-CN" altLang="en-US" dirty="0" smtClean="0"/>
              <a:t>对解微分方程解的界评估方法</a:t>
            </a:r>
            <a:r>
              <a:rPr lang="en-US" dirty="0" smtClean="0"/>
              <a:t>----</a:t>
            </a:r>
            <a:r>
              <a:rPr lang="zh-CN" altLang="en-US" dirty="0" smtClean="0"/>
              <a:t>比较原理与</a:t>
            </a:r>
            <a:r>
              <a:rPr lang="en-US" dirty="0" err="1" smtClean="0"/>
              <a:t>Grondwall</a:t>
            </a:r>
            <a:r>
              <a:rPr lang="en-US" dirty="0" smtClean="0"/>
              <a:t>-Bellman</a:t>
            </a:r>
            <a:r>
              <a:rPr lang="zh-CN" altLang="en-US" dirty="0" smtClean="0"/>
              <a:t>不等到式</a:t>
            </a:r>
            <a:r>
              <a:rPr lang="zh-CN" altLang="en-US" b="1" dirty="0" smtClean="0"/>
              <a:t>不作要求</a:t>
            </a:r>
            <a:endParaRPr lang="zh-CN" altLang="en-US" sz="3600" dirty="0" smtClean="0"/>
          </a:p>
          <a:p>
            <a:pPr lvl="1"/>
            <a:r>
              <a:rPr lang="zh-CN" altLang="en-US" dirty="0" smtClean="0"/>
              <a:t>对微分方程的可微性与灵敏度方程计算</a:t>
            </a:r>
            <a:r>
              <a:rPr lang="zh-CN" altLang="en-US" b="1" dirty="0" smtClean="0"/>
              <a:t>不作要求</a:t>
            </a:r>
            <a:endParaRPr lang="zh-CN" altLang="en-US" sz="3600" dirty="0" smtClean="0"/>
          </a:p>
          <a:p>
            <a:pPr lvl="1"/>
            <a:r>
              <a:rPr lang="zh-CN" altLang="en-US" dirty="0" smtClean="0"/>
              <a:t>理解两类</a:t>
            </a:r>
            <a:r>
              <a:rPr lang="en-US" dirty="0" smtClean="0"/>
              <a:t>Cauchy</a:t>
            </a:r>
            <a:r>
              <a:rPr lang="zh-CN" altLang="en-US" dirty="0" smtClean="0"/>
              <a:t>问题的等价性</a:t>
            </a:r>
            <a:r>
              <a:rPr lang="en-US" dirty="0" smtClean="0"/>
              <a:t>(</a:t>
            </a:r>
            <a:r>
              <a:rPr lang="zh-CN" altLang="en-US" dirty="0" smtClean="0"/>
              <a:t>重点</a:t>
            </a:r>
            <a:r>
              <a:rPr lang="en-US" dirty="0" smtClean="0"/>
              <a:t>)</a:t>
            </a:r>
            <a:endParaRPr lang="zh-CN" altLang="en-US" sz="3600" dirty="0" smtClean="0"/>
          </a:p>
          <a:p>
            <a:pPr lvl="0"/>
            <a:r>
              <a:rPr lang="zh-CN" altLang="en-US" dirty="0" smtClean="0"/>
              <a:t>线性系统与相关问题说明</a:t>
            </a:r>
            <a:endParaRPr lang="zh-CN" altLang="en-US" sz="4000" dirty="0" smtClean="0"/>
          </a:p>
          <a:p>
            <a:pPr lvl="1"/>
            <a:r>
              <a:rPr lang="zh-CN" altLang="en-US" dirty="0" smtClean="0"/>
              <a:t>理解线性系统的概念与实</a:t>
            </a:r>
            <a:r>
              <a:rPr lang="en-US" dirty="0" smtClean="0"/>
              <a:t>(</a:t>
            </a:r>
            <a:r>
              <a:rPr lang="zh-CN" altLang="en-US" dirty="0" smtClean="0"/>
              <a:t>重点</a:t>
            </a:r>
            <a:r>
              <a:rPr lang="en-US" dirty="0" smtClean="0"/>
              <a:t>)</a:t>
            </a:r>
            <a:endParaRPr lang="zh-CN" altLang="en-US" sz="3600" dirty="0" smtClean="0"/>
          </a:p>
          <a:p>
            <a:pPr lvl="1"/>
            <a:r>
              <a:rPr lang="zh-CN" altLang="en-US" dirty="0" smtClean="0"/>
              <a:t>理解</a:t>
            </a:r>
            <a:r>
              <a:rPr lang="en-US" dirty="0" smtClean="0"/>
              <a:t>(A,B,C,D)</a:t>
            </a:r>
            <a:r>
              <a:rPr lang="zh-CN" altLang="en-US" dirty="0" smtClean="0"/>
              <a:t>或</a:t>
            </a:r>
            <a:r>
              <a:rPr lang="en-US" dirty="0" smtClean="0"/>
              <a:t>(G,H,C,D)</a:t>
            </a:r>
            <a:r>
              <a:rPr lang="zh-CN" altLang="en-US" dirty="0" smtClean="0"/>
              <a:t>是线性系统</a:t>
            </a:r>
            <a:endParaRPr lang="zh-CN" altLang="en-US" sz="3600" dirty="0" smtClean="0"/>
          </a:p>
          <a:p>
            <a:pPr lvl="0"/>
            <a:r>
              <a:rPr lang="zh-CN" altLang="en-US" dirty="0" smtClean="0"/>
              <a:t>动态系统控制的概念及几个基本步骤</a:t>
            </a:r>
            <a:endParaRPr lang="zh-CN" altLang="en-US" sz="4000" dirty="0" smtClean="0"/>
          </a:p>
          <a:p>
            <a:pPr lvl="1"/>
            <a:r>
              <a:rPr lang="zh-CN" altLang="en-US" dirty="0" smtClean="0"/>
              <a:t>理解控制的相关概念和普适性</a:t>
            </a:r>
            <a:r>
              <a:rPr lang="en-US" dirty="0" smtClean="0"/>
              <a:t>(</a:t>
            </a:r>
            <a:r>
              <a:rPr lang="zh-CN" altLang="en-US" dirty="0" smtClean="0"/>
              <a:t>重点</a:t>
            </a:r>
            <a:r>
              <a:rPr lang="en-US" dirty="0" smtClean="0"/>
              <a:t>)</a:t>
            </a:r>
            <a:endParaRPr lang="zh-CN" altLang="en-US" sz="3600" dirty="0" smtClean="0"/>
          </a:p>
          <a:p>
            <a:pPr lvl="1"/>
            <a:r>
              <a:rPr lang="zh-CN" altLang="en-US" dirty="0" smtClean="0"/>
              <a:t>领会控制系统设计的基本步骤</a:t>
            </a:r>
            <a:endParaRPr lang="zh-CN" altLang="en-US" sz="3600"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altLang="zh-CN" b="1" dirty="0" smtClean="0"/>
              <a:t>2</a:t>
            </a:r>
            <a:r>
              <a:rPr lang="zh-CN" altLang="en-US" b="1" dirty="0" smtClean="0"/>
              <a:t>章   动态系统的数学模型</a:t>
            </a:r>
            <a:r>
              <a:rPr lang="en-US" altLang="zh-CN" b="1" dirty="0" smtClean="0"/>
              <a:t>-1</a:t>
            </a:r>
            <a:endParaRPr lang="zh-CN" altLang="en-US" dirty="0"/>
          </a:p>
        </p:txBody>
      </p:sp>
      <p:sp>
        <p:nvSpPr>
          <p:cNvPr id="3" name="内容占位符 2"/>
          <p:cNvSpPr>
            <a:spLocks noGrp="1"/>
          </p:cNvSpPr>
          <p:nvPr>
            <p:ph idx="1"/>
          </p:nvPr>
        </p:nvSpPr>
        <p:spPr>
          <a:xfrm>
            <a:off x="214282" y="857232"/>
            <a:ext cx="8786874" cy="5857916"/>
          </a:xfrm>
        </p:spPr>
        <p:txBody>
          <a:bodyPr>
            <a:normAutofit fontScale="70000" lnSpcReduction="20000"/>
          </a:bodyPr>
          <a:lstStyle/>
          <a:p>
            <a:pPr lvl="0"/>
            <a:r>
              <a:rPr lang="zh-CN" altLang="en-US" dirty="0" smtClean="0"/>
              <a:t>状态与状态空间模型</a:t>
            </a:r>
            <a:endParaRPr lang="zh-CN" altLang="en-US" sz="4000" dirty="0" smtClean="0"/>
          </a:p>
          <a:p>
            <a:pPr lvl="1"/>
            <a:r>
              <a:rPr lang="zh-CN" altLang="en-US" dirty="0" smtClean="0"/>
              <a:t>理解状态、状态矢量定义要求与先取方法，以及全息性</a:t>
            </a:r>
            <a:r>
              <a:rPr lang="en-US" dirty="0" smtClean="0"/>
              <a:t>(</a:t>
            </a:r>
            <a:r>
              <a:rPr lang="zh-CN" altLang="en-US" dirty="0" smtClean="0"/>
              <a:t>重点</a:t>
            </a:r>
            <a:r>
              <a:rPr lang="en-US" dirty="0" smtClean="0"/>
              <a:t>)</a:t>
            </a:r>
            <a:endParaRPr lang="zh-CN" altLang="en-US" sz="3600" dirty="0" smtClean="0"/>
          </a:p>
          <a:p>
            <a:pPr lvl="1"/>
            <a:r>
              <a:rPr lang="zh-CN" altLang="en-US" dirty="0" smtClean="0"/>
              <a:t>理解状态随时间演化形成的轨线</a:t>
            </a:r>
            <a:endParaRPr lang="zh-CN" altLang="en-US" sz="3600" dirty="0" smtClean="0"/>
          </a:p>
          <a:p>
            <a:pPr lvl="1"/>
            <a:r>
              <a:rPr lang="zh-CN" altLang="en-US" dirty="0" smtClean="0"/>
              <a:t>识记各种系统的状态空间描述的一般形式，并理解线性系统的重要性</a:t>
            </a:r>
            <a:endParaRPr lang="zh-CN" altLang="en-US" sz="3600" dirty="0" smtClean="0"/>
          </a:p>
          <a:p>
            <a:pPr lvl="1"/>
            <a:r>
              <a:rPr lang="zh-CN" altLang="en-US" dirty="0" smtClean="0"/>
              <a:t>学会绘制系统框图和模拟结构</a:t>
            </a:r>
            <a:endParaRPr lang="zh-CN" altLang="en-US" sz="3600" dirty="0" smtClean="0"/>
          </a:p>
          <a:p>
            <a:pPr lvl="0"/>
            <a:r>
              <a:rPr lang="zh-CN" altLang="en-US" dirty="0" smtClean="0"/>
              <a:t>基于机理的状态空间建模</a:t>
            </a:r>
            <a:endParaRPr lang="zh-CN" altLang="en-US" sz="4000" dirty="0" smtClean="0"/>
          </a:p>
          <a:p>
            <a:pPr lvl="1"/>
            <a:r>
              <a:rPr lang="zh-CN" altLang="en-US" dirty="0" smtClean="0"/>
              <a:t>学会对</a:t>
            </a:r>
            <a:r>
              <a:rPr lang="en-US" dirty="0" smtClean="0"/>
              <a:t>SDM</a:t>
            </a:r>
            <a:r>
              <a:rPr lang="zh-CN" altLang="en-US" dirty="0" smtClean="0"/>
              <a:t>、</a:t>
            </a:r>
            <a:r>
              <a:rPr lang="en-US" dirty="0" smtClean="0"/>
              <a:t>RLC</a:t>
            </a:r>
            <a:r>
              <a:rPr lang="zh-CN" altLang="en-US" dirty="0" smtClean="0"/>
              <a:t>和电机系统建立状态空间模型</a:t>
            </a:r>
            <a:r>
              <a:rPr lang="en-US" dirty="0" smtClean="0"/>
              <a:t>(</a:t>
            </a:r>
            <a:r>
              <a:rPr lang="zh-CN" altLang="en-US" dirty="0" smtClean="0"/>
              <a:t>重点</a:t>
            </a:r>
            <a:r>
              <a:rPr lang="en-US" dirty="0" smtClean="0"/>
              <a:t>)</a:t>
            </a:r>
            <a:endParaRPr lang="zh-CN" altLang="en-US" sz="3600" dirty="0" smtClean="0"/>
          </a:p>
          <a:p>
            <a:pPr lvl="1"/>
            <a:r>
              <a:rPr lang="zh-CN" altLang="en-US" dirty="0" smtClean="0"/>
              <a:t>理解机械系统与电路系统的相似性，并能相互转换</a:t>
            </a:r>
            <a:r>
              <a:rPr lang="en-US" dirty="0" smtClean="0"/>
              <a:t>(</a:t>
            </a:r>
            <a:r>
              <a:rPr lang="zh-CN" altLang="en-US" dirty="0" smtClean="0"/>
              <a:t>难点</a:t>
            </a:r>
            <a:r>
              <a:rPr lang="en-US" dirty="0" smtClean="0"/>
              <a:t>)</a:t>
            </a:r>
            <a:endParaRPr lang="zh-CN" altLang="en-US" sz="3600" dirty="0" smtClean="0"/>
          </a:p>
          <a:p>
            <a:pPr lvl="1"/>
            <a:r>
              <a:rPr lang="zh-CN" altLang="en-US" dirty="0" smtClean="0"/>
              <a:t>理解直线倒立摆系统的模型和磁浮系统的模型</a:t>
            </a:r>
            <a:r>
              <a:rPr lang="en-US" dirty="0" smtClean="0"/>
              <a:t>(</a:t>
            </a:r>
            <a:r>
              <a:rPr lang="zh-CN" altLang="en-US" dirty="0" smtClean="0"/>
              <a:t>难点</a:t>
            </a:r>
            <a:r>
              <a:rPr lang="en-US" dirty="0" smtClean="0"/>
              <a:t>)</a:t>
            </a:r>
            <a:endParaRPr lang="zh-CN" altLang="en-US" sz="3600" dirty="0" smtClean="0"/>
          </a:p>
          <a:p>
            <a:pPr lvl="0"/>
            <a:r>
              <a:rPr lang="zh-CN" altLang="en-US" dirty="0" smtClean="0"/>
              <a:t>状态空间的实现问题</a:t>
            </a:r>
            <a:endParaRPr lang="zh-CN" altLang="en-US" sz="4000" dirty="0" smtClean="0"/>
          </a:p>
          <a:p>
            <a:pPr lvl="1"/>
            <a:r>
              <a:rPr lang="zh-CN" altLang="en-US" dirty="0" smtClean="0"/>
              <a:t>理解状态空间实现问题的相关提法与实质</a:t>
            </a:r>
            <a:r>
              <a:rPr lang="en-US" dirty="0" smtClean="0"/>
              <a:t>(</a:t>
            </a:r>
            <a:r>
              <a:rPr lang="zh-CN" altLang="en-US" dirty="0" smtClean="0"/>
              <a:t>重点</a:t>
            </a:r>
            <a:r>
              <a:rPr lang="en-US" dirty="0" smtClean="0"/>
              <a:t>)</a:t>
            </a:r>
            <a:endParaRPr lang="zh-CN" altLang="en-US" sz="3600" dirty="0" smtClean="0"/>
          </a:p>
          <a:p>
            <a:pPr lvl="1"/>
            <a:r>
              <a:rPr lang="zh-CN" altLang="en-US" dirty="0" smtClean="0"/>
              <a:t>理解系统实现中的应注意的问题</a:t>
            </a:r>
            <a:r>
              <a:rPr lang="en-US" dirty="0" smtClean="0"/>
              <a:t>(</a:t>
            </a:r>
            <a:r>
              <a:rPr lang="zh-CN" altLang="en-US" dirty="0" smtClean="0"/>
              <a:t>重点</a:t>
            </a:r>
            <a:r>
              <a:rPr lang="en-US" dirty="0" smtClean="0"/>
              <a:t>)</a:t>
            </a:r>
            <a:endParaRPr lang="zh-CN" altLang="en-US" sz="3600" dirty="0" smtClean="0"/>
          </a:p>
          <a:p>
            <a:pPr lvl="1"/>
            <a:r>
              <a:rPr lang="zh-CN" altLang="en-US" dirty="0" smtClean="0"/>
              <a:t>能够针对</a:t>
            </a:r>
            <a:r>
              <a:rPr lang="en-US" dirty="0" smtClean="0"/>
              <a:t>SISO</a:t>
            </a:r>
            <a:r>
              <a:rPr lang="zh-CN" altLang="en-US" dirty="0" smtClean="0"/>
              <a:t>定常线性系统</a:t>
            </a:r>
            <a:r>
              <a:rPr lang="en-US" dirty="0" smtClean="0"/>
              <a:t>(</a:t>
            </a:r>
            <a:r>
              <a:rPr lang="zh-CN" altLang="en-US" dirty="0" smtClean="0"/>
              <a:t>以微分方程形式给出</a:t>
            </a:r>
            <a:r>
              <a:rPr lang="en-US" dirty="0" smtClean="0"/>
              <a:t>)</a:t>
            </a:r>
            <a:r>
              <a:rPr lang="zh-CN" altLang="en-US" dirty="0" smtClean="0"/>
              <a:t>写出能控标准型与能观标准型</a:t>
            </a:r>
            <a:endParaRPr lang="zh-CN" altLang="en-US" sz="3600" dirty="0" smtClean="0"/>
          </a:p>
          <a:p>
            <a:pPr lvl="1"/>
            <a:r>
              <a:rPr lang="zh-CN" altLang="en-US" dirty="0" smtClean="0"/>
              <a:t>能够针对</a:t>
            </a:r>
            <a:r>
              <a:rPr lang="en-US" dirty="0" smtClean="0"/>
              <a:t>SISO</a:t>
            </a:r>
            <a:r>
              <a:rPr lang="zh-CN" altLang="en-US" dirty="0" smtClean="0"/>
              <a:t>定常线性系统</a:t>
            </a:r>
            <a:r>
              <a:rPr lang="en-US" dirty="0" smtClean="0"/>
              <a:t>(</a:t>
            </a:r>
            <a:r>
              <a:rPr lang="zh-CN" altLang="en-US" dirty="0" smtClean="0"/>
              <a:t>以传递函数形式给出</a:t>
            </a:r>
            <a:r>
              <a:rPr lang="en-US" dirty="0" smtClean="0"/>
              <a:t>)</a:t>
            </a:r>
            <a:r>
              <a:rPr lang="zh-CN" altLang="en-US" dirty="0" smtClean="0"/>
              <a:t>写出能控标准型与能观标准型</a:t>
            </a:r>
            <a:endParaRPr lang="zh-CN" altLang="en-US" sz="3600" dirty="0" smtClean="0"/>
          </a:p>
          <a:p>
            <a:pPr lvl="1"/>
            <a:r>
              <a:rPr lang="zh-CN" altLang="en-US" dirty="0" smtClean="0"/>
              <a:t>了解</a:t>
            </a:r>
            <a:r>
              <a:rPr lang="en-US" dirty="0" smtClean="0"/>
              <a:t>MIMO</a:t>
            </a:r>
            <a:r>
              <a:rPr lang="zh-CN" altLang="en-US" dirty="0" smtClean="0"/>
              <a:t>定常线性系统的实现问题</a:t>
            </a:r>
            <a:endParaRPr lang="zh-CN" altLang="en-US" sz="3600" dirty="0" smtClean="0"/>
          </a:p>
          <a:p>
            <a:pPr lvl="1"/>
            <a:r>
              <a:rPr lang="zh-CN" altLang="en-US" dirty="0" smtClean="0"/>
              <a:t>了解非线性定常系统的实现问题。</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altLang="zh-CN" b="1" dirty="0" smtClean="0"/>
              <a:t>2</a:t>
            </a:r>
            <a:r>
              <a:rPr lang="zh-CN" altLang="en-US" b="1" dirty="0" smtClean="0"/>
              <a:t>章   动态系统的数学模型</a:t>
            </a:r>
            <a:r>
              <a:rPr lang="en-US" altLang="zh-CN" b="1" dirty="0" smtClean="0"/>
              <a:t>-2</a:t>
            </a:r>
            <a:endParaRPr lang="zh-CN" altLang="en-US" dirty="0"/>
          </a:p>
        </p:txBody>
      </p:sp>
      <p:sp>
        <p:nvSpPr>
          <p:cNvPr id="3" name="内容占位符 2"/>
          <p:cNvSpPr>
            <a:spLocks noGrp="1"/>
          </p:cNvSpPr>
          <p:nvPr>
            <p:ph idx="1"/>
          </p:nvPr>
        </p:nvSpPr>
        <p:spPr>
          <a:xfrm>
            <a:off x="214282" y="857232"/>
            <a:ext cx="8786874" cy="6000768"/>
          </a:xfrm>
        </p:spPr>
        <p:txBody>
          <a:bodyPr>
            <a:normAutofit fontScale="70000" lnSpcReduction="20000"/>
          </a:bodyPr>
          <a:lstStyle/>
          <a:p>
            <a:pPr lvl="0"/>
            <a:r>
              <a:rPr lang="zh-CN" altLang="en-US" dirty="0" smtClean="0"/>
              <a:t>线性系统状态空间表达式的线性变换与特征结构 </a:t>
            </a:r>
            <a:r>
              <a:rPr lang="en-US" dirty="0" smtClean="0"/>
              <a:t>    </a:t>
            </a:r>
            <a:endParaRPr lang="zh-CN" altLang="en-US" sz="4000" dirty="0" smtClean="0"/>
          </a:p>
          <a:p>
            <a:pPr lvl="1"/>
            <a:r>
              <a:rPr lang="zh-CN" altLang="en-US" dirty="0" smtClean="0"/>
              <a:t>理解状态变量的线性变换的非唯一性</a:t>
            </a:r>
            <a:endParaRPr lang="zh-CN" altLang="en-US" sz="3600" dirty="0" smtClean="0"/>
          </a:p>
          <a:p>
            <a:pPr lvl="1"/>
            <a:r>
              <a:rPr lang="zh-CN" altLang="en-US" dirty="0" smtClean="0"/>
              <a:t>理解线性时不变系统的特征结构特性</a:t>
            </a:r>
            <a:r>
              <a:rPr lang="en-US" dirty="0" smtClean="0"/>
              <a:t>(</a:t>
            </a:r>
            <a:r>
              <a:rPr lang="zh-CN" altLang="en-US" dirty="0" smtClean="0"/>
              <a:t>重点</a:t>
            </a:r>
            <a:r>
              <a:rPr lang="en-US" dirty="0" smtClean="0"/>
              <a:t>)</a:t>
            </a:r>
            <a:endParaRPr lang="zh-CN" altLang="en-US" sz="3600" dirty="0" smtClean="0"/>
          </a:p>
          <a:p>
            <a:pPr lvl="1"/>
            <a:r>
              <a:rPr lang="zh-CN" altLang="en-US" dirty="0" smtClean="0"/>
              <a:t>了解求传递函数的规则性</a:t>
            </a:r>
            <a:r>
              <a:rPr lang="en-US" dirty="0" err="1" smtClean="0"/>
              <a:t>Leverrier-Faddev</a:t>
            </a:r>
            <a:r>
              <a:rPr lang="zh-CN" altLang="en-US" dirty="0" smtClean="0"/>
              <a:t>算法</a:t>
            </a:r>
            <a:endParaRPr lang="zh-CN" altLang="en-US" sz="3600" dirty="0" smtClean="0"/>
          </a:p>
          <a:p>
            <a:pPr lvl="1"/>
            <a:r>
              <a:rPr lang="zh-CN" altLang="en-US" dirty="0" smtClean="0"/>
              <a:t>理解线性时不变系统的代数等价性</a:t>
            </a:r>
            <a:endParaRPr lang="zh-CN" altLang="en-US" sz="3600" dirty="0" smtClean="0"/>
          </a:p>
          <a:p>
            <a:pPr lvl="1"/>
            <a:r>
              <a:rPr lang="zh-CN" altLang="en-US" dirty="0" smtClean="0"/>
              <a:t>理解最简耦合形</a:t>
            </a:r>
            <a:r>
              <a:rPr lang="en-US" dirty="0" smtClean="0"/>
              <a:t>---Jordan</a:t>
            </a:r>
            <a:r>
              <a:rPr lang="zh-CN" altLang="en-US" dirty="0" smtClean="0"/>
              <a:t>形，并会按第</a:t>
            </a:r>
            <a:r>
              <a:rPr lang="en-US" dirty="0" smtClean="0"/>
              <a:t>1</a:t>
            </a:r>
            <a:r>
              <a:rPr lang="zh-CN" altLang="en-US" dirty="0" smtClean="0"/>
              <a:t>章相关内容计算</a:t>
            </a:r>
            <a:r>
              <a:rPr lang="en-US" dirty="0" smtClean="0"/>
              <a:t>(</a:t>
            </a:r>
            <a:r>
              <a:rPr lang="zh-CN" altLang="en-US" dirty="0" smtClean="0"/>
              <a:t>重点</a:t>
            </a:r>
            <a:r>
              <a:rPr lang="en-US" dirty="0" smtClean="0"/>
              <a:t>)</a:t>
            </a:r>
            <a:endParaRPr lang="zh-CN" altLang="en-US" sz="3600" dirty="0" smtClean="0"/>
          </a:p>
          <a:p>
            <a:pPr lvl="1"/>
            <a:r>
              <a:rPr lang="zh-CN" altLang="en-US" dirty="0" smtClean="0"/>
              <a:t>理解串联、并联、反馈连接后的传递函数形成过程</a:t>
            </a:r>
            <a:endParaRPr lang="zh-CN" altLang="en-US" sz="3600" dirty="0" smtClean="0"/>
          </a:p>
          <a:p>
            <a:pPr lvl="1"/>
            <a:r>
              <a:rPr lang="zh-CN" altLang="en-US" dirty="0" smtClean="0"/>
              <a:t>能够计算各种子系统连接的传递函数，并理解真性保持否</a:t>
            </a:r>
            <a:r>
              <a:rPr lang="en-US" dirty="0" smtClean="0"/>
              <a:t>(</a:t>
            </a:r>
            <a:r>
              <a:rPr lang="zh-CN" altLang="en-US" dirty="0" smtClean="0"/>
              <a:t>难点</a:t>
            </a:r>
            <a:r>
              <a:rPr lang="en-US" dirty="0" smtClean="0"/>
              <a:t>)</a:t>
            </a:r>
            <a:endParaRPr lang="zh-CN" altLang="en-US" sz="3600" dirty="0" smtClean="0"/>
          </a:p>
          <a:p>
            <a:pPr lvl="1"/>
            <a:r>
              <a:rPr lang="zh-CN" altLang="en-US" dirty="0" smtClean="0"/>
              <a:t>了解线性时变系统坐标变换下的特性</a:t>
            </a:r>
            <a:endParaRPr lang="zh-CN" altLang="en-US" sz="3600" dirty="0" smtClean="0"/>
          </a:p>
          <a:p>
            <a:pPr lvl="0"/>
            <a:r>
              <a:rPr lang="zh-CN" altLang="en-US" dirty="0" smtClean="0"/>
              <a:t>传递函数矩阵描述及其零极点</a:t>
            </a:r>
            <a:r>
              <a:rPr lang="en-US" dirty="0" smtClean="0"/>
              <a:t> </a:t>
            </a:r>
            <a:endParaRPr lang="zh-CN" altLang="en-US" sz="4000" dirty="0" smtClean="0"/>
          </a:p>
          <a:p>
            <a:pPr lvl="1"/>
            <a:r>
              <a:rPr lang="zh-CN" altLang="en-US" dirty="0" smtClean="0"/>
              <a:t>理解传递函数的真性与奇异性</a:t>
            </a:r>
            <a:endParaRPr lang="zh-CN" altLang="en-US" sz="3600" dirty="0" smtClean="0"/>
          </a:p>
          <a:p>
            <a:pPr lvl="1"/>
            <a:r>
              <a:rPr lang="zh-CN" altLang="en-US" dirty="0" smtClean="0"/>
              <a:t>理解有限极点和零点的基本定义与分布特点，以及基于公分母的有限零、极点的求法</a:t>
            </a:r>
            <a:r>
              <a:rPr lang="en-US" dirty="0" smtClean="0"/>
              <a:t>(</a:t>
            </a:r>
            <a:r>
              <a:rPr lang="zh-CN" altLang="en-US" dirty="0" smtClean="0"/>
              <a:t>重点</a:t>
            </a:r>
            <a:r>
              <a:rPr lang="en-US" dirty="0" smtClean="0"/>
              <a:t>)</a:t>
            </a:r>
            <a:endParaRPr lang="zh-CN" altLang="en-US" sz="3600" dirty="0" smtClean="0"/>
          </a:p>
          <a:p>
            <a:pPr lvl="1"/>
            <a:r>
              <a:rPr lang="zh-CN" altLang="en-US" dirty="0" smtClean="0"/>
              <a:t>理解有限零点和极点的推论性定义</a:t>
            </a:r>
            <a:endParaRPr lang="zh-CN" altLang="en-US" sz="3600" dirty="0" smtClean="0"/>
          </a:p>
          <a:p>
            <a:pPr lvl="1"/>
            <a:r>
              <a:rPr lang="zh-CN" altLang="en-US" dirty="0" smtClean="0"/>
              <a:t>识记零、极点的物理意义</a:t>
            </a:r>
            <a:r>
              <a:rPr lang="en-US" dirty="0" smtClean="0"/>
              <a:t>(</a:t>
            </a:r>
            <a:r>
              <a:rPr lang="zh-CN" altLang="en-US" dirty="0" smtClean="0"/>
              <a:t>重点</a:t>
            </a:r>
            <a:r>
              <a:rPr lang="en-US" dirty="0" smtClean="0"/>
              <a:t>)</a:t>
            </a:r>
            <a:endParaRPr lang="zh-CN" altLang="en-US" sz="3600" dirty="0" smtClean="0"/>
          </a:p>
          <a:p>
            <a:pPr lvl="1"/>
            <a:r>
              <a:rPr lang="zh-CN" altLang="en-US" dirty="0" smtClean="0"/>
              <a:t>理解传递函数矩阵的极点多项式与状态空间特征多项式间的关系</a:t>
            </a:r>
            <a:r>
              <a:rPr lang="en-US" dirty="0" smtClean="0"/>
              <a:t>(</a:t>
            </a:r>
            <a:r>
              <a:rPr lang="zh-CN" altLang="en-US" dirty="0" smtClean="0"/>
              <a:t>重点</a:t>
            </a:r>
            <a:r>
              <a:rPr lang="en-US" dirty="0" smtClean="0"/>
              <a:t>)</a:t>
            </a:r>
            <a:endParaRPr lang="zh-CN" altLang="en-US" sz="3600" dirty="0" smtClean="0"/>
          </a:p>
          <a:p>
            <a:pPr lvl="1"/>
            <a:r>
              <a:rPr lang="zh-CN" altLang="en-US" dirty="0" smtClean="0"/>
              <a:t>了解传递函数矩阵在无穷远处的零极点与求法</a:t>
            </a:r>
            <a:endParaRPr lang="zh-CN" altLang="en-US" sz="3600" dirty="0" smtClean="0"/>
          </a:p>
          <a:p>
            <a:pPr lvl="1"/>
            <a:r>
              <a:rPr lang="zh-CN" altLang="en-US" dirty="0" smtClean="0"/>
              <a:t>了解传递函数矩阵的亏数意义，对计算</a:t>
            </a:r>
            <a:r>
              <a:rPr lang="zh-CN" altLang="en-US" b="1" dirty="0" smtClean="0"/>
              <a:t>不作要求</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第</a:t>
            </a:r>
            <a:r>
              <a:rPr lang="en-US" altLang="zh-CN" b="1" dirty="0" smtClean="0"/>
              <a:t>2</a:t>
            </a:r>
            <a:r>
              <a:rPr lang="zh-CN" altLang="en-US" b="1" dirty="0" smtClean="0"/>
              <a:t>章   动态系统的数学模型</a:t>
            </a:r>
            <a:r>
              <a:rPr lang="en-US" altLang="zh-CN" b="1" dirty="0" smtClean="0"/>
              <a:t>-3</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dirty="0" smtClean="0"/>
              <a:t>线性系统的多项式矩阵描述与零极点</a:t>
            </a:r>
            <a:r>
              <a:rPr lang="en-US" dirty="0" smtClean="0"/>
              <a:t> </a:t>
            </a:r>
            <a:endParaRPr lang="zh-CN" altLang="en-US" sz="4000" dirty="0" smtClean="0"/>
          </a:p>
          <a:p>
            <a:pPr lvl="1"/>
            <a:r>
              <a:rPr lang="zh-CN" altLang="en-US" dirty="0" smtClean="0"/>
              <a:t>领会多项式矩阵描述与系统矩阵的方法</a:t>
            </a:r>
            <a:r>
              <a:rPr lang="en-US" dirty="0" smtClean="0"/>
              <a:t>(</a:t>
            </a:r>
            <a:r>
              <a:rPr lang="zh-CN" altLang="en-US" dirty="0" smtClean="0"/>
              <a:t>重点</a:t>
            </a:r>
            <a:r>
              <a:rPr lang="en-US" dirty="0" smtClean="0"/>
              <a:t>)</a:t>
            </a:r>
            <a:endParaRPr lang="zh-CN" altLang="en-US" sz="3600" dirty="0" smtClean="0"/>
          </a:p>
          <a:p>
            <a:pPr lvl="1"/>
            <a:r>
              <a:rPr lang="zh-CN" altLang="en-US" dirty="0" smtClean="0"/>
              <a:t>理解</a:t>
            </a:r>
            <a:r>
              <a:rPr lang="en-US" dirty="0" smtClean="0"/>
              <a:t>PMD</a:t>
            </a:r>
            <a:r>
              <a:rPr lang="zh-CN" altLang="en-US" dirty="0" smtClean="0"/>
              <a:t>和系统矩阵与其他描述的关系</a:t>
            </a:r>
            <a:r>
              <a:rPr lang="en-US" dirty="0" smtClean="0"/>
              <a:t>(</a:t>
            </a:r>
            <a:r>
              <a:rPr lang="zh-CN" altLang="en-US" dirty="0" smtClean="0"/>
              <a:t>重点</a:t>
            </a:r>
            <a:r>
              <a:rPr lang="en-US" dirty="0" smtClean="0"/>
              <a:t>)</a:t>
            </a:r>
            <a:endParaRPr lang="zh-CN" altLang="en-US" sz="3600" dirty="0" smtClean="0"/>
          </a:p>
          <a:p>
            <a:pPr lvl="1"/>
            <a:r>
              <a:rPr lang="zh-CN" altLang="en-US" dirty="0" smtClean="0"/>
              <a:t>了解不可简约的</a:t>
            </a:r>
            <a:r>
              <a:rPr lang="en-US" dirty="0" smtClean="0"/>
              <a:t>PMD(</a:t>
            </a:r>
            <a:r>
              <a:rPr lang="zh-CN" altLang="en-US" dirty="0" smtClean="0"/>
              <a:t>难点</a:t>
            </a:r>
            <a:r>
              <a:rPr lang="en-US" dirty="0" smtClean="0"/>
              <a:t>)</a:t>
            </a:r>
            <a:endParaRPr lang="zh-CN" altLang="en-US" sz="3600" dirty="0" smtClean="0"/>
          </a:p>
          <a:p>
            <a:pPr lvl="1"/>
            <a:r>
              <a:rPr lang="zh-CN" altLang="en-US" dirty="0" smtClean="0"/>
              <a:t>理解用</a:t>
            </a:r>
            <a:r>
              <a:rPr lang="en-US" dirty="0" smtClean="0"/>
              <a:t>PMD </a:t>
            </a:r>
            <a:r>
              <a:rPr lang="zh-CN" altLang="en-US" dirty="0" smtClean="0"/>
              <a:t>和系统矩阵定义有限极点和零点</a:t>
            </a:r>
            <a:r>
              <a:rPr lang="en-US" dirty="0" smtClean="0"/>
              <a:t>(</a:t>
            </a:r>
            <a:r>
              <a:rPr lang="zh-CN" altLang="en-US" dirty="0" smtClean="0"/>
              <a:t>重点</a:t>
            </a:r>
            <a:r>
              <a:rPr lang="en-US" dirty="0" smtClean="0"/>
              <a:t>)</a:t>
            </a:r>
            <a:endParaRPr lang="zh-CN" altLang="en-US" sz="3600" dirty="0" smtClean="0"/>
          </a:p>
          <a:p>
            <a:pPr lvl="1"/>
            <a:r>
              <a:rPr lang="zh-CN" altLang="en-US" dirty="0" smtClean="0"/>
              <a:t>对严格系统等价不作要求</a:t>
            </a:r>
            <a:endParaRPr lang="zh-CN" altLang="en-US" sz="3600" dirty="0" smtClean="0"/>
          </a:p>
          <a:p>
            <a:pPr lvl="0"/>
            <a:r>
              <a:rPr lang="zh-CN" altLang="en-US" dirty="0" smtClean="0"/>
              <a:t>非本质非线性系统的状态空间表达式及其线性化处理</a:t>
            </a:r>
            <a:r>
              <a:rPr lang="en-US" dirty="0" smtClean="0"/>
              <a:t> </a:t>
            </a:r>
            <a:endParaRPr lang="zh-CN" altLang="en-US" sz="4000" dirty="0" smtClean="0"/>
          </a:p>
          <a:p>
            <a:pPr lvl="1"/>
            <a:r>
              <a:rPr lang="zh-CN" altLang="en-US" dirty="0" smtClean="0"/>
              <a:t>理解近似线性化化方法</a:t>
            </a:r>
            <a:r>
              <a:rPr lang="en-US" dirty="0" smtClean="0"/>
              <a:t>(</a:t>
            </a:r>
            <a:r>
              <a:rPr lang="zh-CN" altLang="en-US" dirty="0" smtClean="0"/>
              <a:t>重点</a:t>
            </a:r>
            <a:r>
              <a:rPr lang="en-US" dirty="0" smtClean="0"/>
              <a:t>)</a:t>
            </a:r>
            <a:endParaRPr lang="zh-CN" altLang="en-US" sz="3600" dirty="0" smtClean="0"/>
          </a:p>
          <a:p>
            <a:pPr lvl="1"/>
            <a:r>
              <a:rPr lang="zh-CN" altLang="en-US" dirty="0" smtClean="0"/>
              <a:t>掌握倒立摆系统和磁浮系统近似线性化过程</a:t>
            </a:r>
            <a:endParaRPr lang="zh-CN" altLang="en-US" sz="3600" dirty="0" smtClean="0"/>
          </a:p>
          <a:p>
            <a:pPr lvl="1"/>
            <a:r>
              <a:rPr lang="zh-CN" altLang="en-US" dirty="0" smtClean="0"/>
              <a:t>对精确线性化两种方法的基本思想</a:t>
            </a:r>
            <a:r>
              <a:rPr lang="zh-CN" altLang="en-US" b="1" dirty="0" smtClean="0"/>
              <a:t>不作要求</a:t>
            </a:r>
            <a:endParaRPr lang="zh-CN" altLang="en-US" sz="3600"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3762</Words>
  <Application>Microsoft Office PowerPoint</Application>
  <PresentationFormat>全屏显示(4:3)</PresentationFormat>
  <Paragraphs>369</Paragraphs>
  <Slides>22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Office 主题</vt:lpstr>
      <vt:lpstr>Equation</vt:lpstr>
      <vt:lpstr>现代控制理论复习大纲</vt:lpstr>
      <vt:lpstr>第1章  系统的基本概念与数学基础-1</vt:lpstr>
      <vt:lpstr>第1章  系统的基本概念与数学基础-2</vt:lpstr>
      <vt:lpstr>第1章  系统的基本概念与数学基础-3</vt:lpstr>
      <vt:lpstr>第1章  系统的基本概念与数学基础-4</vt:lpstr>
      <vt:lpstr>第1章  系统的基本概念与数学基础-5</vt:lpstr>
      <vt:lpstr>第2章   动态系统的数学模型-1</vt:lpstr>
      <vt:lpstr>第2章   动态系统的数学模型-2</vt:lpstr>
      <vt:lpstr>第2章   动态系统的数学模型-3</vt:lpstr>
      <vt:lpstr>第3 章 动态系统的运动分析-1</vt:lpstr>
      <vt:lpstr>第3 章 动态系统的运动分析- 2</vt:lpstr>
      <vt:lpstr>第4 章 动态系统的结构分析-1</vt:lpstr>
      <vt:lpstr>第4 章 动态系统的结构分析-3</vt:lpstr>
      <vt:lpstr>第5 章 动态系统的稳定性分析-1 </vt:lpstr>
      <vt:lpstr>第5 章 动态系统的稳定性分析-2 </vt:lpstr>
      <vt:lpstr>第5 章 动态系统的稳定性分析-3 </vt:lpstr>
      <vt:lpstr>第6 章 动态系统常规控制综合与设计-1</vt:lpstr>
      <vt:lpstr>第6 章 动态系统常规控制综合与设计-2</vt:lpstr>
      <vt:lpstr>第6 章 动态系统常规控制综合与设计-3</vt:lpstr>
      <vt:lpstr>考试题型</vt:lpstr>
      <vt:lpstr>样题举例</vt:lpstr>
      <vt:lpstr>一份辛苦一份收获 这个夏天，汗不会白流 祝大家期考顺利过关！ </vt:lpstr>
    </vt:vector>
  </TitlesOfParts>
  <Company>WwW.YlmF.CoM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经典控制理论复习大纲</dc:title>
  <dc:creator>lrd</dc:creator>
  <cp:lastModifiedBy>lrd</cp:lastModifiedBy>
  <cp:revision>106</cp:revision>
  <dcterms:created xsi:type="dcterms:W3CDTF">2013-12-22T02:44:25Z</dcterms:created>
  <dcterms:modified xsi:type="dcterms:W3CDTF">2014-06-30T00:16:55Z</dcterms:modified>
</cp:coreProperties>
</file>