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Default Extension="vml" ContentType="application/vnd.openxmlformats-officedocument.vmlDrawing"/>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1"/>
  </p:notesMasterIdLst>
  <p:sldIdLst>
    <p:sldId id="292" r:id="rId2"/>
    <p:sldId id="377" r:id="rId3"/>
    <p:sldId id="389" r:id="rId4"/>
    <p:sldId id="300" r:id="rId5"/>
    <p:sldId id="299" r:id="rId6"/>
    <p:sldId id="301" r:id="rId7"/>
    <p:sldId id="302" r:id="rId8"/>
    <p:sldId id="378" r:id="rId9"/>
    <p:sldId id="379" r:id="rId10"/>
    <p:sldId id="390" r:id="rId11"/>
    <p:sldId id="391"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6" r:id="rId26"/>
    <p:sldId id="405" r:id="rId27"/>
    <p:sldId id="407" r:id="rId28"/>
    <p:sldId id="408" r:id="rId29"/>
    <p:sldId id="409" r:id="rId30"/>
    <p:sldId id="410" r:id="rId31"/>
    <p:sldId id="411" r:id="rId32"/>
    <p:sldId id="412" r:id="rId33"/>
    <p:sldId id="413" r:id="rId34"/>
    <p:sldId id="414" r:id="rId35"/>
    <p:sldId id="415" r:id="rId36"/>
    <p:sldId id="417" r:id="rId37"/>
    <p:sldId id="416"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63" r:id="rId53"/>
    <p:sldId id="464" r:id="rId54"/>
    <p:sldId id="465" r:id="rId55"/>
    <p:sldId id="432" r:id="rId56"/>
    <p:sldId id="466" r:id="rId57"/>
    <p:sldId id="433" r:id="rId58"/>
    <p:sldId id="434" r:id="rId59"/>
    <p:sldId id="467" r:id="rId60"/>
    <p:sldId id="468" r:id="rId61"/>
    <p:sldId id="435" r:id="rId62"/>
    <p:sldId id="469" r:id="rId63"/>
    <p:sldId id="470" r:id="rId64"/>
    <p:sldId id="471" r:id="rId65"/>
    <p:sldId id="474" r:id="rId66"/>
    <p:sldId id="475" r:id="rId67"/>
    <p:sldId id="472" r:id="rId68"/>
    <p:sldId id="473" r:id="rId69"/>
    <p:sldId id="436" r:id="rId70"/>
    <p:sldId id="437" r:id="rId71"/>
    <p:sldId id="476" r:id="rId72"/>
    <p:sldId id="438" r:id="rId73"/>
    <p:sldId id="440" r:id="rId74"/>
    <p:sldId id="439" r:id="rId75"/>
    <p:sldId id="478" r:id="rId76"/>
    <p:sldId id="477" r:id="rId77"/>
    <p:sldId id="441" r:id="rId78"/>
    <p:sldId id="442" r:id="rId79"/>
    <p:sldId id="443" r:id="rId80"/>
    <p:sldId id="444" r:id="rId81"/>
    <p:sldId id="479" r:id="rId82"/>
    <p:sldId id="480" r:id="rId83"/>
    <p:sldId id="481" r:id="rId84"/>
    <p:sldId id="445" r:id="rId85"/>
    <p:sldId id="447" r:id="rId86"/>
    <p:sldId id="487" r:id="rId87"/>
    <p:sldId id="488" r:id="rId88"/>
    <p:sldId id="489" r:id="rId89"/>
    <p:sldId id="491" r:id="rId90"/>
    <p:sldId id="490" r:id="rId91"/>
    <p:sldId id="446" r:id="rId92"/>
    <p:sldId id="492" r:id="rId93"/>
    <p:sldId id="494" r:id="rId94"/>
    <p:sldId id="493" r:id="rId95"/>
    <p:sldId id="448" r:id="rId96"/>
    <p:sldId id="449" r:id="rId97"/>
    <p:sldId id="482" r:id="rId98"/>
    <p:sldId id="450" r:id="rId99"/>
    <p:sldId id="454" r:id="rId100"/>
    <p:sldId id="453" r:id="rId101"/>
    <p:sldId id="457" r:id="rId102"/>
    <p:sldId id="458" r:id="rId103"/>
    <p:sldId id="483" r:id="rId104"/>
    <p:sldId id="486" r:id="rId105"/>
    <p:sldId id="459" r:id="rId106"/>
    <p:sldId id="495" r:id="rId107"/>
    <p:sldId id="460" r:id="rId108"/>
    <p:sldId id="484" r:id="rId109"/>
    <p:sldId id="461" r:id="rId110"/>
    <p:sldId id="462" r:id="rId111"/>
    <p:sldId id="455" r:id="rId112"/>
    <p:sldId id="380" r:id="rId113"/>
    <p:sldId id="382" r:id="rId114"/>
    <p:sldId id="383" r:id="rId115"/>
    <p:sldId id="456" r:id="rId116"/>
    <p:sldId id="384" r:id="rId117"/>
    <p:sldId id="386" r:id="rId118"/>
    <p:sldId id="387" r:id="rId119"/>
    <p:sldId id="375" r:id="rId120"/>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ctr"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ctr"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ctr"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ctr"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4" autoAdjust="0"/>
    <p:restoredTop sz="94620" autoAdjust="0"/>
  </p:normalViewPr>
  <p:slideViewPr>
    <p:cSldViewPr>
      <p:cViewPr>
        <p:scale>
          <a:sx n="75" d="100"/>
          <a:sy n="75" d="100"/>
        </p:scale>
        <p:origin x="-1236" y="90"/>
      </p:cViewPr>
      <p:guideLst>
        <p:guide orient="horz" pos="2160"/>
        <p:guide pos="2880"/>
      </p:guideLst>
    </p:cSldViewPr>
  </p:slideViewPr>
  <p:outlineViewPr>
    <p:cViewPr>
      <p:scale>
        <a:sx n="33" d="100"/>
        <a:sy n="33" d="100"/>
      </p:scale>
      <p:origin x="0" y="7699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F72212-1B3C-459D-8767-EB122A50A5D5}"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zh-CN" altLang="en-US"/>
        </a:p>
      </dgm:t>
    </dgm:pt>
    <dgm:pt modelId="{D188CAAB-2203-4EF8-AE0A-24CF23BB81C2}">
      <dgm:prSet custT="1"/>
      <dgm:spPr/>
      <dgm:t>
        <a:bodyPr/>
        <a:lstStyle/>
        <a:p>
          <a:pPr rtl="0"/>
          <a:r>
            <a:rPr kumimoji="1" lang="zh-CN" sz="2400" baseline="0" dirty="0" smtClean="0">
              <a:solidFill>
                <a:srgbClr val="0070C0"/>
              </a:solidFill>
            </a:rPr>
            <a:t>感性认识</a:t>
          </a:r>
          <a:r>
            <a:rPr kumimoji="1" lang="en-US" sz="2400" baseline="0" dirty="0" smtClean="0">
              <a:solidFill>
                <a:srgbClr val="0070C0"/>
              </a:solidFill>
            </a:rPr>
            <a:t>----</a:t>
          </a:r>
          <a:r>
            <a:rPr kumimoji="1" lang="zh-CN" sz="2400" baseline="0" dirty="0" smtClean="0">
              <a:solidFill>
                <a:srgbClr val="0070C0"/>
              </a:solidFill>
            </a:rPr>
            <a:t>理性思考</a:t>
          </a:r>
          <a:endParaRPr kumimoji="1" lang="zh-CN" sz="2400" baseline="0" dirty="0">
            <a:solidFill>
              <a:srgbClr val="0070C0"/>
            </a:solidFill>
          </a:endParaRPr>
        </a:p>
      </dgm:t>
    </dgm:pt>
    <dgm:pt modelId="{D3F5863B-0D0D-4C11-8C5E-42DD44AAB022}" type="parTrans" cxnId="{D6E25986-5941-498D-8392-58144A27672F}">
      <dgm:prSet/>
      <dgm:spPr/>
      <dgm:t>
        <a:bodyPr/>
        <a:lstStyle/>
        <a:p>
          <a:endParaRPr lang="zh-CN" altLang="en-US" sz="2400"/>
        </a:p>
      </dgm:t>
    </dgm:pt>
    <dgm:pt modelId="{860E478D-8AAC-44E5-953E-B076910A0327}" type="sibTrans" cxnId="{D6E25986-5941-498D-8392-58144A27672F}">
      <dgm:prSet/>
      <dgm:spPr/>
      <dgm:t>
        <a:bodyPr/>
        <a:lstStyle/>
        <a:p>
          <a:endParaRPr lang="zh-CN" altLang="en-US" sz="2400"/>
        </a:p>
      </dgm:t>
    </dgm:pt>
    <dgm:pt modelId="{D8D91883-8CDE-4B20-ACAE-3BAD993C893B}" type="pres">
      <dgm:prSet presAssocID="{CAF72212-1B3C-459D-8767-EB122A50A5D5}" presName="CompostProcess" presStyleCnt="0">
        <dgm:presLayoutVars>
          <dgm:dir/>
          <dgm:resizeHandles val="exact"/>
        </dgm:presLayoutVars>
      </dgm:prSet>
      <dgm:spPr/>
      <dgm:t>
        <a:bodyPr/>
        <a:lstStyle/>
        <a:p>
          <a:endParaRPr lang="zh-CN" altLang="en-US"/>
        </a:p>
      </dgm:t>
    </dgm:pt>
    <dgm:pt modelId="{A268E9E1-2941-415A-9365-7EF271C1F2AF}" type="pres">
      <dgm:prSet presAssocID="{CAF72212-1B3C-459D-8767-EB122A50A5D5}" presName="arrow" presStyleLbl="bgShp" presStyleIdx="0" presStyleCnt="1"/>
      <dgm:spPr/>
    </dgm:pt>
    <dgm:pt modelId="{01A66733-6E48-475A-8EFA-34248F0315CA}" type="pres">
      <dgm:prSet presAssocID="{CAF72212-1B3C-459D-8767-EB122A50A5D5}" presName="linearProcess" presStyleCnt="0"/>
      <dgm:spPr/>
    </dgm:pt>
    <dgm:pt modelId="{BAB97696-6167-4A01-A882-F14FB76F7B7C}" type="pres">
      <dgm:prSet presAssocID="{D188CAAB-2203-4EF8-AE0A-24CF23BB81C2}" presName="textNode" presStyleLbl="node1" presStyleIdx="0" presStyleCnt="1">
        <dgm:presLayoutVars>
          <dgm:bulletEnabled val="1"/>
        </dgm:presLayoutVars>
      </dgm:prSet>
      <dgm:spPr/>
      <dgm:t>
        <a:bodyPr/>
        <a:lstStyle/>
        <a:p>
          <a:endParaRPr lang="zh-CN" altLang="en-US"/>
        </a:p>
      </dgm:t>
    </dgm:pt>
  </dgm:ptLst>
  <dgm:cxnLst>
    <dgm:cxn modelId="{D6E25986-5941-498D-8392-58144A27672F}" srcId="{CAF72212-1B3C-459D-8767-EB122A50A5D5}" destId="{D188CAAB-2203-4EF8-AE0A-24CF23BB81C2}" srcOrd="0" destOrd="0" parTransId="{D3F5863B-0D0D-4C11-8C5E-42DD44AAB022}" sibTransId="{860E478D-8AAC-44E5-953E-B076910A0327}"/>
    <dgm:cxn modelId="{946CDD6F-F9B0-4D0C-9774-D24EA19E1E33}" type="presOf" srcId="{CAF72212-1B3C-459D-8767-EB122A50A5D5}" destId="{D8D91883-8CDE-4B20-ACAE-3BAD993C893B}" srcOrd="0" destOrd="0" presId="urn:microsoft.com/office/officeart/2005/8/layout/hProcess9"/>
    <dgm:cxn modelId="{EF8E94C8-9B48-48FE-B059-FF827C7324C7}" type="presOf" srcId="{D188CAAB-2203-4EF8-AE0A-24CF23BB81C2}" destId="{BAB97696-6167-4A01-A882-F14FB76F7B7C}" srcOrd="0" destOrd="0" presId="urn:microsoft.com/office/officeart/2005/8/layout/hProcess9"/>
    <dgm:cxn modelId="{FACA7267-E2E8-4587-8A5F-D49492F0B356}" type="presParOf" srcId="{D8D91883-8CDE-4B20-ACAE-3BAD993C893B}" destId="{A268E9E1-2941-415A-9365-7EF271C1F2AF}" srcOrd="0" destOrd="0" presId="urn:microsoft.com/office/officeart/2005/8/layout/hProcess9"/>
    <dgm:cxn modelId="{E81EC893-5432-4666-A8E2-7EB52035FA19}" type="presParOf" srcId="{D8D91883-8CDE-4B20-ACAE-3BAD993C893B}" destId="{01A66733-6E48-475A-8EFA-34248F0315CA}" srcOrd="1" destOrd="0" presId="urn:microsoft.com/office/officeart/2005/8/layout/hProcess9"/>
    <dgm:cxn modelId="{DDB2B8EB-68BA-46DA-B044-E3BE6410A8D2}" type="presParOf" srcId="{01A66733-6E48-475A-8EFA-34248F0315CA}" destId="{BAB97696-6167-4A01-A882-F14FB76F7B7C}" srcOrd="0"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5" Type="http://schemas.openxmlformats.org/officeDocument/2006/relationships/image" Target="../media/image27.wmf"/><Relationship Id="rId4"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4" Type="http://schemas.openxmlformats.org/officeDocument/2006/relationships/image" Target="../media/image5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0.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59.wmf"/><Relationship Id="rId5" Type="http://schemas.openxmlformats.org/officeDocument/2006/relationships/image" Target="../media/image65.wmf"/><Relationship Id="rId4" Type="http://schemas.openxmlformats.org/officeDocument/2006/relationships/image" Target="../media/image6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72.wmf"/><Relationship Id="rId1"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 Id="rId4" Type="http://schemas.openxmlformats.org/officeDocument/2006/relationships/image" Target="../media/image10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5" Type="http://schemas.openxmlformats.org/officeDocument/2006/relationships/image" Target="../media/image106.wmf"/><Relationship Id="rId4" Type="http://schemas.openxmlformats.org/officeDocument/2006/relationships/image" Target="../media/image105.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 Id="rId4" Type="http://schemas.openxmlformats.org/officeDocument/2006/relationships/image" Target="../media/image11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4" Type="http://schemas.openxmlformats.org/officeDocument/2006/relationships/image" Target="../media/image1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4" Type="http://schemas.openxmlformats.org/officeDocument/2006/relationships/image" Target="../media/image128.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30.wmf"/><Relationship Id="rId1" Type="http://schemas.openxmlformats.org/officeDocument/2006/relationships/image" Target="../media/image129.wmf"/><Relationship Id="rId4" Type="http://schemas.openxmlformats.org/officeDocument/2006/relationships/image" Target="../media/image132.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43.wmf"/><Relationship Id="rId1" Type="http://schemas.openxmlformats.org/officeDocument/2006/relationships/image" Target="../media/image142.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s>
</file>

<file path=ppt/drawings/_rels/vmlDrawing47.v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image" Target="../media/image149.wmf"/><Relationship Id="rId7" Type="http://schemas.openxmlformats.org/officeDocument/2006/relationships/image" Target="../media/image153.wmf"/><Relationship Id="rId12" Type="http://schemas.openxmlformats.org/officeDocument/2006/relationships/image" Target="../media/image158.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11" Type="http://schemas.openxmlformats.org/officeDocument/2006/relationships/image" Target="../media/image157.wmf"/><Relationship Id="rId5" Type="http://schemas.openxmlformats.org/officeDocument/2006/relationships/image" Target="../media/image151.wmf"/><Relationship Id="rId10" Type="http://schemas.openxmlformats.org/officeDocument/2006/relationships/image" Target="../media/image156.wmf"/><Relationship Id="rId4" Type="http://schemas.openxmlformats.org/officeDocument/2006/relationships/image" Target="../media/image150.wmf"/><Relationship Id="rId9" Type="http://schemas.openxmlformats.org/officeDocument/2006/relationships/image" Target="../media/image15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6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6" Type="http://schemas.openxmlformats.org/officeDocument/2006/relationships/image" Target="../media/image169.wmf"/><Relationship Id="rId5" Type="http://schemas.openxmlformats.org/officeDocument/2006/relationships/image" Target="../media/image168.wmf"/><Relationship Id="rId4" Type="http://schemas.openxmlformats.org/officeDocument/2006/relationships/image" Target="../media/image167.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 Id="rId5" Type="http://schemas.openxmlformats.org/officeDocument/2006/relationships/image" Target="../media/image176.wmf"/><Relationship Id="rId4" Type="http://schemas.openxmlformats.org/officeDocument/2006/relationships/image" Target="../media/image175.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image" Target="../media/image179.wmf"/><Relationship Id="rId7" Type="http://schemas.openxmlformats.org/officeDocument/2006/relationships/image" Target="../media/image183.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87.wmf"/><Relationship Id="rId2" Type="http://schemas.openxmlformats.org/officeDocument/2006/relationships/image" Target="../media/image186.wmf"/><Relationship Id="rId1" Type="http://schemas.openxmlformats.org/officeDocument/2006/relationships/image" Target="../media/image185.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89.wmf"/><Relationship Id="rId1" Type="http://schemas.openxmlformats.org/officeDocument/2006/relationships/image" Target="../media/image188.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92.wmf"/><Relationship Id="rId2" Type="http://schemas.openxmlformats.org/officeDocument/2006/relationships/image" Target="../media/image191.wmf"/><Relationship Id="rId1" Type="http://schemas.openxmlformats.org/officeDocument/2006/relationships/image" Target="../media/image19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95.wmf"/><Relationship Id="rId2" Type="http://schemas.openxmlformats.org/officeDocument/2006/relationships/image" Target="../media/image194.wmf"/><Relationship Id="rId1" Type="http://schemas.openxmlformats.org/officeDocument/2006/relationships/image" Target="../media/image193.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 Id="rId4" Type="http://schemas.openxmlformats.org/officeDocument/2006/relationships/image" Target="../media/image199.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202.wmf"/><Relationship Id="rId2" Type="http://schemas.openxmlformats.org/officeDocument/2006/relationships/image" Target="../media/image201.wmf"/><Relationship Id="rId1" Type="http://schemas.openxmlformats.org/officeDocument/2006/relationships/image" Target="../media/image20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61.vml.rels><?xml version="1.0" encoding="UTF-8" standalone="yes"?>
<Relationships xmlns="http://schemas.openxmlformats.org/package/2006/relationships"><Relationship Id="rId2" Type="http://schemas.openxmlformats.org/officeDocument/2006/relationships/image" Target="../media/image207.wmf"/><Relationship Id="rId1" Type="http://schemas.openxmlformats.org/officeDocument/2006/relationships/image" Target="../media/image206.wmf"/></Relationships>
</file>

<file path=ppt/drawings/_rels/vmlDrawing62.vml.rels><?xml version="1.0" encoding="UTF-8" standalone="yes"?>
<Relationships xmlns="http://schemas.openxmlformats.org/package/2006/relationships"><Relationship Id="rId3" Type="http://schemas.openxmlformats.org/officeDocument/2006/relationships/image" Target="../media/image210.wmf"/><Relationship Id="rId2" Type="http://schemas.openxmlformats.org/officeDocument/2006/relationships/image" Target="../media/image209.wmf"/><Relationship Id="rId1" Type="http://schemas.openxmlformats.org/officeDocument/2006/relationships/image" Target="../media/image208.wmf"/><Relationship Id="rId5" Type="http://schemas.openxmlformats.org/officeDocument/2006/relationships/image" Target="../media/image212.wmf"/><Relationship Id="rId4" Type="http://schemas.openxmlformats.org/officeDocument/2006/relationships/image" Target="../media/image211.wmf"/></Relationships>
</file>

<file path=ppt/drawings/_rels/vmlDrawing63.vml.rels><?xml version="1.0" encoding="UTF-8" standalone="yes"?>
<Relationships xmlns="http://schemas.openxmlformats.org/package/2006/relationships"><Relationship Id="rId3" Type="http://schemas.openxmlformats.org/officeDocument/2006/relationships/image" Target="../media/image215.wmf"/><Relationship Id="rId2" Type="http://schemas.openxmlformats.org/officeDocument/2006/relationships/image" Target="../media/image214.wmf"/><Relationship Id="rId1" Type="http://schemas.openxmlformats.org/officeDocument/2006/relationships/image" Target="../media/image213.wmf"/><Relationship Id="rId4" Type="http://schemas.openxmlformats.org/officeDocument/2006/relationships/image" Target="../media/image216.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218.wmf"/><Relationship Id="rId1" Type="http://schemas.openxmlformats.org/officeDocument/2006/relationships/image" Target="../media/image217.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219.wmf"/><Relationship Id="rId2" Type="http://schemas.openxmlformats.org/officeDocument/2006/relationships/image" Target="../media/image218.wmf"/><Relationship Id="rId1" Type="http://schemas.openxmlformats.org/officeDocument/2006/relationships/image" Target="../media/image217.wmf"/><Relationship Id="rId5" Type="http://schemas.openxmlformats.org/officeDocument/2006/relationships/image" Target="../media/image221.wmf"/><Relationship Id="rId4" Type="http://schemas.openxmlformats.org/officeDocument/2006/relationships/image" Target="../media/image220.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222.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24.wmf"/><Relationship Id="rId1" Type="http://schemas.openxmlformats.org/officeDocument/2006/relationships/image" Target="../media/image223.wmf"/></Relationships>
</file>

<file path=ppt/drawings/_rels/vmlDrawing68.vml.rels><?xml version="1.0" encoding="UTF-8" standalone="yes"?>
<Relationships xmlns="http://schemas.openxmlformats.org/package/2006/relationships"><Relationship Id="rId3" Type="http://schemas.openxmlformats.org/officeDocument/2006/relationships/image" Target="../media/image227.wmf"/><Relationship Id="rId7" Type="http://schemas.openxmlformats.org/officeDocument/2006/relationships/image" Target="../media/image231.wmf"/><Relationship Id="rId2" Type="http://schemas.openxmlformats.org/officeDocument/2006/relationships/image" Target="../media/image226.wmf"/><Relationship Id="rId1" Type="http://schemas.openxmlformats.org/officeDocument/2006/relationships/image" Target="../media/image225.wmf"/><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s>
</file>

<file path=ppt/drawings/_rels/vmlDrawing69.vml.rels><?xml version="1.0" encoding="UTF-8" standalone="yes"?>
<Relationships xmlns="http://schemas.openxmlformats.org/package/2006/relationships"><Relationship Id="rId2" Type="http://schemas.openxmlformats.org/officeDocument/2006/relationships/image" Target="../media/image233.wmf"/><Relationship Id="rId1" Type="http://schemas.openxmlformats.org/officeDocument/2006/relationships/image" Target="../media/image2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0.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34.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 Id="rId5" Type="http://schemas.openxmlformats.org/officeDocument/2006/relationships/image" Target="../media/image241.wmf"/><Relationship Id="rId4" Type="http://schemas.openxmlformats.org/officeDocument/2006/relationships/image" Target="../media/image240.wmf"/></Relationships>
</file>

<file path=ppt/drawings/_rels/vmlDrawing72.v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image" Target="../media/image243.wmf"/><Relationship Id="rId1" Type="http://schemas.openxmlformats.org/officeDocument/2006/relationships/image" Target="../media/image242.wmf"/></Relationships>
</file>

<file path=ppt/drawings/_rels/vmlDrawing73.vml.rels><?xml version="1.0" encoding="UTF-8" standalone="yes"?>
<Relationships xmlns="http://schemas.openxmlformats.org/package/2006/relationships"><Relationship Id="rId3" Type="http://schemas.openxmlformats.org/officeDocument/2006/relationships/image" Target="../media/image247.wmf"/><Relationship Id="rId7" Type="http://schemas.openxmlformats.org/officeDocument/2006/relationships/image" Target="../media/image251.wmf"/><Relationship Id="rId2" Type="http://schemas.openxmlformats.org/officeDocument/2006/relationships/image" Target="../media/image246.wmf"/><Relationship Id="rId1" Type="http://schemas.openxmlformats.org/officeDocument/2006/relationships/image" Target="../media/image245.wmf"/><Relationship Id="rId6" Type="http://schemas.openxmlformats.org/officeDocument/2006/relationships/image" Target="../media/image250.wmf"/><Relationship Id="rId5" Type="http://schemas.openxmlformats.org/officeDocument/2006/relationships/image" Target="../media/image249.wmf"/><Relationship Id="rId4" Type="http://schemas.openxmlformats.org/officeDocument/2006/relationships/image" Target="../media/image248.wmf"/></Relationships>
</file>

<file path=ppt/drawings/_rels/vmlDrawing74.vml.rels><?xml version="1.0" encoding="UTF-8" standalone="yes"?>
<Relationships xmlns="http://schemas.openxmlformats.org/package/2006/relationships"><Relationship Id="rId3" Type="http://schemas.openxmlformats.org/officeDocument/2006/relationships/image" Target="../media/image253.wmf"/><Relationship Id="rId2" Type="http://schemas.openxmlformats.org/officeDocument/2006/relationships/image" Target="../media/image252.wmf"/><Relationship Id="rId1" Type="http://schemas.openxmlformats.org/officeDocument/2006/relationships/image" Target="../media/image245.wmf"/><Relationship Id="rId4" Type="http://schemas.openxmlformats.org/officeDocument/2006/relationships/image" Target="../media/image254.wmf"/></Relationships>
</file>

<file path=ppt/drawings/_rels/vmlDrawing75.vml.rels><?xml version="1.0" encoding="UTF-8" standalone="yes"?>
<Relationships xmlns="http://schemas.openxmlformats.org/package/2006/relationships"><Relationship Id="rId2" Type="http://schemas.openxmlformats.org/officeDocument/2006/relationships/image" Target="../media/image256.wmf"/><Relationship Id="rId1" Type="http://schemas.openxmlformats.org/officeDocument/2006/relationships/image" Target="../media/image255.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258.wmf"/><Relationship Id="rId1" Type="http://schemas.openxmlformats.org/officeDocument/2006/relationships/image" Target="../media/image257.wmf"/></Relationships>
</file>

<file path=ppt/drawings/_rels/vmlDrawing77.vml.rels><?xml version="1.0" encoding="UTF-8" standalone="yes"?>
<Relationships xmlns="http://schemas.openxmlformats.org/package/2006/relationships"><Relationship Id="rId2" Type="http://schemas.openxmlformats.org/officeDocument/2006/relationships/image" Target="../media/image260.wmf"/><Relationship Id="rId1" Type="http://schemas.openxmlformats.org/officeDocument/2006/relationships/image" Target="../media/image259.wmf"/></Relationships>
</file>

<file path=ppt/drawings/_rels/vmlDrawing78.vml.rels><?xml version="1.0" encoding="UTF-8" standalone="yes"?>
<Relationships xmlns="http://schemas.openxmlformats.org/package/2006/relationships"><Relationship Id="rId3" Type="http://schemas.openxmlformats.org/officeDocument/2006/relationships/image" Target="../media/image264.wmf"/><Relationship Id="rId7" Type="http://schemas.openxmlformats.org/officeDocument/2006/relationships/image" Target="../media/image268.wmf"/><Relationship Id="rId2" Type="http://schemas.openxmlformats.org/officeDocument/2006/relationships/image" Target="../media/image263.wmf"/><Relationship Id="rId1" Type="http://schemas.openxmlformats.org/officeDocument/2006/relationships/image" Target="../media/image262.emf"/><Relationship Id="rId6" Type="http://schemas.openxmlformats.org/officeDocument/2006/relationships/image" Target="../media/image267.wmf"/><Relationship Id="rId5" Type="http://schemas.openxmlformats.org/officeDocument/2006/relationships/image" Target="../media/image266.wmf"/><Relationship Id="rId4" Type="http://schemas.openxmlformats.org/officeDocument/2006/relationships/image" Target="../media/image265.wmf"/></Relationships>
</file>

<file path=ppt/drawings/_rels/vmlDrawing79.vml.rels><?xml version="1.0" encoding="UTF-8" standalone="yes"?>
<Relationships xmlns="http://schemas.openxmlformats.org/package/2006/relationships"><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 Id="rId6" Type="http://schemas.openxmlformats.org/officeDocument/2006/relationships/image" Target="../media/image274.wmf"/><Relationship Id="rId5" Type="http://schemas.openxmlformats.org/officeDocument/2006/relationships/image" Target="../media/image273.wmf"/><Relationship Id="rId4" Type="http://schemas.openxmlformats.org/officeDocument/2006/relationships/image" Target="../media/image272.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80.vml.rels><?xml version="1.0" encoding="UTF-8" standalone="yes"?>
<Relationships xmlns="http://schemas.openxmlformats.org/package/2006/relationships"><Relationship Id="rId3" Type="http://schemas.openxmlformats.org/officeDocument/2006/relationships/image" Target="../media/image277.wmf"/><Relationship Id="rId2" Type="http://schemas.openxmlformats.org/officeDocument/2006/relationships/image" Target="../media/image276.wmf"/><Relationship Id="rId1" Type="http://schemas.openxmlformats.org/officeDocument/2006/relationships/image" Target="../media/image275.wmf"/><Relationship Id="rId6" Type="http://schemas.openxmlformats.org/officeDocument/2006/relationships/image" Target="../media/image280.wmf"/><Relationship Id="rId5" Type="http://schemas.openxmlformats.org/officeDocument/2006/relationships/image" Target="../media/image279.wmf"/><Relationship Id="rId4" Type="http://schemas.openxmlformats.org/officeDocument/2006/relationships/image" Target="../media/image278.wmf"/></Relationships>
</file>

<file path=ppt/drawings/_rels/vmlDrawing81.vml.rels><?xml version="1.0" encoding="UTF-8" standalone="yes"?>
<Relationships xmlns="http://schemas.openxmlformats.org/package/2006/relationships"><Relationship Id="rId8" Type="http://schemas.openxmlformats.org/officeDocument/2006/relationships/image" Target="../media/image288.wmf"/><Relationship Id="rId3" Type="http://schemas.openxmlformats.org/officeDocument/2006/relationships/image" Target="../media/image283.wmf"/><Relationship Id="rId7" Type="http://schemas.openxmlformats.org/officeDocument/2006/relationships/image" Target="../media/image287.wmf"/><Relationship Id="rId2" Type="http://schemas.openxmlformats.org/officeDocument/2006/relationships/image" Target="../media/image282.wmf"/><Relationship Id="rId1" Type="http://schemas.openxmlformats.org/officeDocument/2006/relationships/image" Target="../media/image281.wmf"/><Relationship Id="rId6" Type="http://schemas.openxmlformats.org/officeDocument/2006/relationships/image" Target="../media/image286.wmf"/><Relationship Id="rId5" Type="http://schemas.openxmlformats.org/officeDocument/2006/relationships/image" Target="../media/image285.wmf"/><Relationship Id="rId4" Type="http://schemas.openxmlformats.org/officeDocument/2006/relationships/image" Target="../media/image284.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89.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92.wmf"/><Relationship Id="rId4" Type="http://schemas.openxmlformats.org/officeDocument/2006/relationships/image" Target="../media/image295.wmf"/></Relationships>
</file>

<file path=ppt/drawings/_rels/vmlDrawing84.vml.rels><?xml version="1.0" encoding="UTF-8" standalone="yes"?>
<Relationships xmlns="http://schemas.openxmlformats.org/package/2006/relationships"><Relationship Id="rId3" Type="http://schemas.openxmlformats.org/officeDocument/2006/relationships/image" Target="../media/image298.emf"/><Relationship Id="rId2" Type="http://schemas.openxmlformats.org/officeDocument/2006/relationships/image" Target="../media/image297.wmf"/><Relationship Id="rId1" Type="http://schemas.openxmlformats.org/officeDocument/2006/relationships/image" Target="../media/image296.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301.wmf"/><Relationship Id="rId2" Type="http://schemas.openxmlformats.org/officeDocument/2006/relationships/image" Target="../media/image300.wmf"/><Relationship Id="rId1" Type="http://schemas.openxmlformats.org/officeDocument/2006/relationships/image" Target="../media/image29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CF29A6-43B1-4BA6-8647-933CDCA5BC8D}" type="datetimeFigureOut">
              <a:rPr lang="zh-CN" altLang="en-US" smtClean="0"/>
              <a:pPr/>
              <a:t>2014/5/11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48CB58-0412-4794-B5C6-5B53808E8BE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48CB58-0412-4794-B5C6-5B53808E8BED}" type="slidenum">
              <a:rPr lang="zh-CN" altLang="en-US" smtClean="0"/>
              <a:pPr/>
              <a:t>35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48CB58-0412-4794-B5C6-5B53808E8BED}"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48CB58-0412-4794-B5C6-5B53808E8BED}" type="slidenum">
              <a:rPr lang="zh-CN" altLang="en-US" smtClean="0"/>
              <a:pPr/>
              <a:t>58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48CB58-0412-4794-B5C6-5B53808E8BED}" type="slidenum">
              <a:rPr lang="zh-CN" altLang="en-US" smtClean="0"/>
              <a:pPr/>
              <a:t>59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48CB58-0412-4794-B5C6-5B53808E8BED}" type="slidenum">
              <a:rPr lang="zh-CN" altLang="en-US" smtClean="0"/>
              <a:pPr/>
              <a:t>60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48CB58-0412-4794-B5C6-5B53808E8BED}" type="slidenum">
              <a:rPr lang="zh-CN" altLang="en-US" smtClean="0"/>
              <a:pPr/>
              <a:t>86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E48CB58-0412-4794-B5C6-5B53808E8BED}" type="slidenum">
              <a:rPr lang="zh-CN" altLang="en-US" smtClean="0"/>
              <a:pPr/>
              <a:t>90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47116" name="Rectangle 12"/>
          <p:cNvSpPr>
            <a:spLocks noGrp="1" noChangeArrowheads="1"/>
          </p:cNvSpPr>
          <p:nvPr>
            <p:ph type="ctrTitle"/>
          </p:nvPr>
        </p:nvSpPr>
        <p:spPr>
          <a:xfrm>
            <a:off x="990600" y="2071686"/>
            <a:ext cx="7772400" cy="1143000"/>
          </a:xfrm>
        </p:spPr>
        <p:txBody>
          <a:bodyPr/>
          <a:lstStyle>
            <a:lvl1pPr>
              <a:defRPr/>
            </a:lvl1pPr>
          </a:lstStyle>
          <a:p>
            <a:r>
              <a:rPr lang="zh-CN" altLang="en-US" dirty="0"/>
              <a:t>单击此处编辑母版标题样式</a:t>
            </a:r>
          </a:p>
        </p:txBody>
      </p:sp>
      <p:sp>
        <p:nvSpPr>
          <p:cNvPr id="4711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b="1"/>
            </a:lvl1pPr>
          </a:lstStyle>
          <a:p>
            <a:r>
              <a:rPr lang="zh-CN" altLang="en-US" dirty="0"/>
              <a:t>单击此处编辑母版副标题样式</a:t>
            </a:r>
          </a:p>
        </p:txBody>
      </p:sp>
      <p:pic>
        <p:nvPicPr>
          <p:cNvPr id="17" name="图片 16" descr="校徽.jpg"/>
          <p:cNvPicPr>
            <a:picLocks noChangeAspect="1"/>
          </p:cNvPicPr>
          <p:nvPr userDrawn="1"/>
        </p:nvPicPr>
        <p:blipFill>
          <a:blip r:embed="rId2">
            <a:clrChange>
              <a:clrFrom>
                <a:srgbClr val="FFFFFF"/>
              </a:clrFrom>
              <a:clrTo>
                <a:srgbClr val="FFFFFF">
                  <a:alpha val="0"/>
                </a:srgbClr>
              </a:clrTo>
            </a:clrChange>
          </a:blip>
          <a:stretch>
            <a:fillRect/>
          </a:stretch>
        </p:blipFill>
        <p:spPr>
          <a:xfrm>
            <a:off x="0" y="0"/>
            <a:ext cx="1000100" cy="1005151"/>
          </a:xfrm>
          <a:prstGeom prst="rect">
            <a:avLst/>
          </a:prstGeom>
        </p:spPr>
      </p:pic>
      <p:pic>
        <p:nvPicPr>
          <p:cNvPr id="18" name="图片 17" descr="vgxu_03.jpg"/>
          <p:cNvPicPr>
            <a:picLocks noChangeAspect="1"/>
          </p:cNvPicPr>
          <p:nvPr userDrawn="1"/>
        </p:nvPicPr>
        <p:blipFill>
          <a:blip r:embed="rId3"/>
          <a:srcRect t="25610" b="13414"/>
          <a:stretch>
            <a:fillRect/>
          </a:stretch>
        </p:blipFill>
        <p:spPr>
          <a:xfrm>
            <a:off x="1000099" y="1"/>
            <a:ext cx="2143141" cy="9345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D1240E5-2ED4-4B66-B37D-BF2E221DFA2E}"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785786" y="200024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53185C0-62D2-4E92-B9AB-FDA2E38FC7F1}" type="slidenum">
              <a:rPr lang="en-US" altLang="zh-CN"/>
              <a:pPr>
                <a:defRPr/>
              </a:pPr>
              <a:t>‹#›</a:t>
            </a:fld>
            <a:endParaRPr lang="en-US" altLang="zh-CN" dirty="0"/>
          </a:p>
        </p:txBody>
      </p:sp>
      <p:sp>
        <p:nvSpPr>
          <p:cNvPr id="8" name="文本占位符 2"/>
          <p:cNvSpPr>
            <a:spLocks noGrp="1"/>
          </p:cNvSpPr>
          <p:nvPr>
            <p:ph type="body" idx="13"/>
          </p:nvPr>
        </p:nvSpPr>
        <p:spPr>
          <a:xfrm>
            <a:off x="785786" y="1285860"/>
            <a:ext cx="82153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9BDA77D1-CE9E-4F99-92C3-881416553E1E}" type="slidenum">
              <a:rPr lang="en-US" altLang="zh-CN"/>
              <a:pPr>
                <a:defRPr/>
              </a:pPr>
              <a:t>‹#›</a:t>
            </a:fld>
            <a:endParaRPr lang="en-US" altLang="zh-CN" dirty="0"/>
          </a:p>
        </p:txBody>
      </p:sp>
      <p:sp>
        <p:nvSpPr>
          <p:cNvPr id="10" name="标题 1"/>
          <p:cNvSpPr>
            <a:spLocks noGrp="1"/>
          </p:cNvSpPr>
          <p:nvPr>
            <p:ph type="title"/>
          </p:nvPr>
        </p:nvSpPr>
        <p:spPr>
          <a:xfrm>
            <a:off x="1142976" y="0"/>
            <a:ext cx="7793037" cy="1143000"/>
          </a:xfrm>
        </p:spPr>
        <p:txBody>
          <a:bodyPr/>
          <a:lstStyle/>
          <a:p>
            <a:r>
              <a:rPr lang="zh-CN" altLang="en-US" dirty="0" smtClean="0"/>
              <a:t>单击此处编辑母版标题样式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A8F90FF5-7BD3-459C-A30A-1EA58A1C3646}" type="slidenum">
              <a:rPr lang="en-US" altLang="zh-CN"/>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B15A9C20-196E-4B01-89B6-A1FF9A5DD0A2}" type="slidenum">
              <a:rPr lang="en-US" altLang="zh-CN"/>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087FBE9-D02A-4A02-B660-9A227E9DBADB}"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ChangeArrowheads="1"/>
          </p:cNvSpPr>
          <p:nvPr/>
        </p:nvSpPr>
        <p:spPr bwMode="ltGray">
          <a:xfrm>
            <a:off x="409551" y="481012"/>
            <a:ext cx="438150" cy="474663"/>
          </a:xfrm>
          <a:prstGeom prst="rect">
            <a:avLst/>
          </a:prstGeom>
          <a:solidFill>
            <a:schemeClr val="accent2"/>
          </a:solidFill>
          <a:ln w="9525">
            <a:noFill/>
            <a:miter lim="800000"/>
            <a:headEnd/>
            <a:tailEnd/>
          </a:ln>
          <a:effectLst/>
        </p:spPr>
        <p:txBody>
          <a:bodyPr wrap="none" anchor="ctr"/>
          <a:lstStyle/>
          <a:p>
            <a:pPr>
              <a:defRPr/>
            </a:pPr>
            <a:endParaRPr lang="zh-CN" altLang="zh-CN"/>
          </a:p>
        </p:txBody>
      </p:sp>
      <p:sp>
        <p:nvSpPr>
          <p:cNvPr id="46083" name="Rectangle 3"/>
          <p:cNvSpPr>
            <a:spLocks noChangeArrowheads="1"/>
          </p:cNvSpPr>
          <p:nvPr/>
        </p:nvSpPr>
        <p:spPr bwMode="ltGray">
          <a:xfrm>
            <a:off x="792138" y="481012"/>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zh-CN"/>
          </a:p>
        </p:txBody>
      </p:sp>
      <p:sp>
        <p:nvSpPr>
          <p:cNvPr id="46084" name="Rectangle 4"/>
          <p:cNvSpPr>
            <a:spLocks noChangeArrowheads="1"/>
          </p:cNvSpPr>
          <p:nvPr/>
        </p:nvSpPr>
        <p:spPr bwMode="ltGray">
          <a:xfrm>
            <a:off x="533376" y="903287"/>
            <a:ext cx="422275" cy="474663"/>
          </a:xfrm>
          <a:prstGeom prst="rect">
            <a:avLst/>
          </a:prstGeom>
          <a:solidFill>
            <a:schemeClr val="folHlink"/>
          </a:solidFill>
          <a:ln w="9525">
            <a:noFill/>
            <a:miter lim="800000"/>
            <a:headEnd/>
            <a:tailEnd/>
          </a:ln>
          <a:effectLst/>
        </p:spPr>
        <p:txBody>
          <a:bodyPr wrap="none" anchor="ctr"/>
          <a:lstStyle/>
          <a:p>
            <a:pPr>
              <a:defRPr/>
            </a:pPr>
            <a:endParaRPr lang="zh-CN" altLang="zh-CN"/>
          </a:p>
        </p:txBody>
      </p:sp>
      <p:sp>
        <p:nvSpPr>
          <p:cNvPr id="46085" name="Rectangle 5"/>
          <p:cNvSpPr>
            <a:spLocks noChangeArrowheads="1"/>
          </p:cNvSpPr>
          <p:nvPr/>
        </p:nvSpPr>
        <p:spPr bwMode="ltGray">
          <a:xfrm>
            <a:off x="903263" y="903287"/>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zh-CN"/>
          </a:p>
        </p:txBody>
      </p:sp>
      <p:sp>
        <p:nvSpPr>
          <p:cNvPr id="46086" name="Rectangle 6"/>
          <p:cNvSpPr>
            <a:spLocks noChangeArrowheads="1"/>
          </p:cNvSpPr>
          <p:nvPr/>
        </p:nvSpPr>
        <p:spPr bwMode="ltGray">
          <a:xfrm>
            <a:off x="119038" y="830262"/>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zh-CN"/>
          </a:p>
        </p:txBody>
      </p:sp>
      <p:sp>
        <p:nvSpPr>
          <p:cNvPr id="46087" name="Rectangle 7"/>
          <p:cNvSpPr>
            <a:spLocks noChangeArrowheads="1"/>
          </p:cNvSpPr>
          <p:nvPr/>
        </p:nvSpPr>
        <p:spPr bwMode="gray">
          <a:xfrm>
            <a:off x="754038" y="373062"/>
            <a:ext cx="31750" cy="1052513"/>
          </a:xfrm>
          <a:prstGeom prst="rect">
            <a:avLst/>
          </a:prstGeom>
          <a:solidFill>
            <a:schemeClr val="bg2"/>
          </a:solidFill>
          <a:ln w="9525">
            <a:noFill/>
            <a:miter lim="800000"/>
            <a:headEnd/>
            <a:tailEnd/>
          </a:ln>
          <a:effectLst/>
        </p:spPr>
        <p:txBody>
          <a:bodyPr wrap="none" anchor="ctr"/>
          <a:lstStyle/>
          <a:p>
            <a:pPr>
              <a:defRPr/>
            </a:pPr>
            <a:endParaRPr lang="zh-CN" altLang="zh-CN"/>
          </a:p>
        </p:txBody>
      </p:sp>
      <p:sp>
        <p:nvSpPr>
          <p:cNvPr id="46088" name="Rectangle 8"/>
          <p:cNvSpPr>
            <a:spLocks noChangeArrowheads="1"/>
          </p:cNvSpPr>
          <p:nvPr/>
        </p:nvSpPr>
        <p:spPr bwMode="gray">
          <a:xfrm>
            <a:off x="434951" y="1163637"/>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zh-CN"/>
          </a:p>
        </p:txBody>
      </p:sp>
      <p:sp>
        <p:nvSpPr>
          <p:cNvPr id="31753" name="Rectangle 9"/>
          <p:cNvSpPr>
            <a:spLocks noGrp="1" noChangeArrowheads="1"/>
          </p:cNvSpPr>
          <p:nvPr>
            <p:ph type="title"/>
          </p:nvPr>
        </p:nvSpPr>
        <p:spPr bwMode="auto">
          <a:xfrm>
            <a:off x="1142976" y="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31754" name="Rectangle 10"/>
          <p:cNvSpPr>
            <a:spLocks noGrp="1" noChangeArrowheads="1"/>
          </p:cNvSpPr>
          <p:nvPr>
            <p:ph type="body" idx="1"/>
          </p:nvPr>
        </p:nvSpPr>
        <p:spPr bwMode="auto">
          <a:xfrm>
            <a:off x="785786" y="1285860"/>
            <a:ext cx="8169302" cy="48466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609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0" sz="1400"/>
            </a:lvl1pPr>
          </a:lstStyle>
          <a:p>
            <a:pPr>
              <a:defRPr/>
            </a:pPr>
            <a:endParaRPr lang="en-US" altLang="zh-CN"/>
          </a:p>
        </p:txBody>
      </p:sp>
      <p:sp>
        <p:nvSpPr>
          <p:cNvPr id="4609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CN"/>
          </a:p>
        </p:txBody>
      </p:sp>
      <p:sp>
        <p:nvSpPr>
          <p:cNvPr id="4609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fld id="{C26FADFB-3D48-44CF-ADEF-F7AC41652F15}"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4" r:id="rId3"/>
    <p:sldLayoutId id="2147483725" r:id="rId4"/>
    <p:sldLayoutId id="2147483726" r:id="rId5"/>
    <p:sldLayoutId id="2147483727" r:id="rId6"/>
    <p:sldLayoutId id="2147483730" r:id="rId7"/>
  </p:sldLayoutIdLst>
  <p:txStyles>
    <p:titleStyle>
      <a:lvl1pPr algn="l" rtl="0" eaLnBrk="0" fontAlgn="base" hangingPunct="0">
        <a:spcBef>
          <a:spcPct val="0"/>
        </a:spcBef>
        <a:spcAft>
          <a:spcPct val="0"/>
        </a:spcAft>
        <a:defRPr kumimoji="1" sz="4000" b="1">
          <a:solidFill>
            <a:schemeClr val="tx2"/>
          </a:solidFill>
          <a:latin typeface="+mn-ea"/>
          <a:ea typeface="+mn-ea"/>
          <a:cs typeface="+mj-cs"/>
        </a:defRPr>
      </a:lvl1pPr>
      <a:lvl2pPr algn="l" rtl="0" eaLnBrk="0" fontAlgn="base" hangingPunct="0">
        <a:spcBef>
          <a:spcPct val="0"/>
        </a:spcBef>
        <a:spcAft>
          <a:spcPct val="0"/>
        </a:spcAft>
        <a:defRPr kumimoji="1" sz="4400">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黑体" pitchFamily="2" charset="-122"/>
        </a:defRPr>
      </a:lvl5pPr>
      <a:lvl6pPr marL="457200" algn="l" rtl="0" fontAlgn="base">
        <a:spcBef>
          <a:spcPct val="0"/>
        </a:spcBef>
        <a:spcAft>
          <a:spcPct val="0"/>
        </a:spcAft>
        <a:defRPr kumimoji="1" sz="4400">
          <a:solidFill>
            <a:schemeClr val="tx2"/>
          </a:solidFill>
          <a:latin typeface="Tahoma" pitchFamily="34" charset="0"/>
          <a:ea typeface="黑体" pitchFamily="2" charset="-122"/>
        </a:defRPr>
      </a:lvl6pPr>
      <a:lvl7pPr marL="914400" algn="l" rtl="0" fontAlgn="base">
        <a:spcBef>
          <a:spcPct val="0"/>
        </a:spcBef>
        <a:spcAft>
          <a:spcPct val="0"/>
        </a:spcAft>
        <a:defRPr kumimoji="1" sz="4400">
          <a:solidFill>
            <a:schemeClr val="tx2"/>
          </a:solidFill>
          <a:latin typeface="Tahoma" pitchFamily="34" charset="0"/>
          <a:ea typeface="黑体" pitchFamily="2" charset="-122"/>
        </a:defRPr>
      </a:lvl7pPr>
      <a:lvl8pPr marL="1371600" algn="l" rtl="0" fontAlgn="base">
        <a:spcBef>
          <a:spcPct val="0"/>
        </a:spcBef>
        <a:spcAft>
          <a:spcPct val="0"/>
        </a:spcAft>
        <a:defRPr kumimoji="1" sz="4400">
          <a:solidFill>
            <a:schemeClr val="tx2"/>
          </a:solidFill>
          <a:latin typeface="Tahoma" pitchFamily="34" charset="0"/>
          <a:ea typeface="黑体" pitchFamily="2" charset="-122"/>
        </a:defRPr>
      </a:lvl8pPr>
      <a:lvl9pPr marL="1828800" algn="l" rtl="0" fontAlgn="base">
        <a:spcBef>
          <a:spcPct val="0"/>
        </a:spcBef>
        <a:spcAft>
          <a:spcPct val="0"/>
        </a:spcAft>
        <a:defRPr kumimoji="1" sz="4400">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59.bin"/><Relationship Id="rId2" Type="http://schemas.openxmlformats.org/officeDocument/2006/relationships/slideLayout" Target="../slideLayouts/slideLayout2.xml"/><Relationship Id="rId1" Type="http://schemas.openxmlformats.org/officeDocument/2006/relationships/vmlDrawing" Target="../drawings/vmlDrawing76.vml"/><Relationship Id="rId4" Type="http://schemas.openxmlformats.org/officeDocument/2006/relationships/oleObject" Target="../embeddings/oleObject260.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61.bin"/><Relationship Id="rId2" Type="http://schemas.openxmlformats.org/officeDocument/2006/relationships/slideLayout" Target="../slideLayouts/slideLayout2.xml"/><Relationship Id="rId1" Type="http://schemas.openxmlformats.org/officeDocument/2006/relationships/vmlDrawing" Target="../drawings/vmlDrawing77.vml"/><Relationship Id="rId4" Type="http://schemas.openxmlformats.org/officeDocument/2006/relationships/oleObject" Target="../embeddings/oleObject262.bin"/></Relationships>
</file>

<file path=ppt/slides/_rels/slide103.xml.rels><?xml version="1.0" encoding="UTF-8" standalone="yes"?>
<Relationships xmlns="http://schemas.openxmlformats.org/package/2006/relationships"><Relationship Id="rId2" Type="http://schemas.openxmlformats.org/officeDocument/2006/relationships/image" Target="../media/image261.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oleObject" Target="../embeddings/oleObject268.bin"/><Relationship Id="rId3" Type="http://schemas.openxmlformats.org/officeDocument/2006/relationships/oleObject" Target="../embeddings/oleObject263.bin"/><Relationship Id="rId7" Type="http://schemas.openxmlformats.org/officeDocument/2006/relationships/oleObject" Target="../embeddings/oleObject267.bin"/><Relationship Id="rId2" Type="http://schemas.openxmlformats.org/officeDocument/2006/relationships/slideLayout" Target="../slideLayouts/slideLayout2.xml"/><Relationship Id="rId1" Type="http://schemas.openxmlformats.org/officeDocument/2006/relationships/vmlDrawing" Target="../drawings/vmlDrawing78.vml"/><Relationship Id="rId6" Type="http://schemas.openxmlformats.org/officeDocument/2006/relationships/oleObject" Target="../embeddings/oleObject266.bin"/><Relationship Id="rId5" Type="http://schemas.openxmlformats.org/officeDocument/2006/relationships/oleObject" Target="../embeddings/oleObject265.bin"/><Relationship Id="rId4" Type="http://schemas.openxmlformats.org/officeDocument/2006/relationships/oleObject" Target="../embeddings/oleObject264.bin"/><Relationship Id="rId9" Type="http://schemas.openxmlformats.org/officeDocument/2006/relationships/oleObject" Target="../embeddings/oleObject269.bin"/></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275.bin"/><Relationship Id="rId3" Type="http://schemas.openxmlformats.org/officeDocument/2006/relationships/oleObject" Target="../embeddings/oleObject270.bin"/><Relationship Id="rId7" Type="http://schemas.openxmlformats.org/officeDocument/2006/relationships/oleObject" Target="../embeddings/oleObject274.bin"/><Relationship Id="rId2" Type="http://schemas.openxmlformats.org/officeDocument/2006/relationships/slideLayout" Target="../slideLayouts/slideLayout2.xml"/><Relationship Id="rId1" Type="http://schemas.openxmlformats.org/officeDocument/2006/relationships/vmlDrawing" Target="../drawings/vmlDrawing79.vml"/><Relationship Id="rId6" Type="http://schemas.openxmlformats.org/officeDocument/2006/relationships/oleObject" Target="../embeddings/oleObject273.bin"/><Relationship Id="rId5" Type="http://schemas.openxmlformats.org/officeDocument/2006/relationships/oleObject" Target="../embeddings/oleObject272.bin"/><Relationship Id="rId4" Type="http://schemas.openxmlformats.org/officeDocument/2006/relationships/oleObject" Target="../embeddings/oleObject271.bin"/></Relationships>
</file>

<file path=ppt/slides/_rels/slide106.xml.rels><?xml version="1.0" encoding="UTF-8" standalone="yes"?>
<Relationships xmlns="http://schemas.openxmlformats.org/package/2006/relationships"><Relationship Id="rId8" Type="http://schemas.openxmlformats.org/officeDocument/2006/relationships/oleObject" Target="../embeddings/oleObject281.bin"/><Relationship Id="rId3" Type="http://schemas.openxmlformats.org/officeDocument/2006/relationships/oleObject" Target="../embeddings/oleObject276.bin"/><Relationship Id="rId7" Type="http://schemas.openxmlformats.org/officeDocument/2006/relationships/oleObject" Target="../embeddings/oleObject280.bin"/><Relationship Id="rId2" Type="http://schemas.openxmlformats.org/officeDocument/2006/relationships/slideLayout" Target="../slideLayouts/slideLayout2.xml"/><Relationship Id="rId1" Type="http://schemas.openxmlformats.org/officeDocument/2006/relationships/vmlDrawing" Target="../drawings/vmlDrawing80.vml"/><Relationship Id="rId6" Type="http://schemas.openxmlformats.org/officeDocument/2006/relationships/oleObject" Target="../embeddings/oleObject279.bin"/><Relationship Id="rId5" Type="http://schemas.openxmlformats.org/officeDocument/2006/relationships/oleObject" Target="../embeddings/oleObject278.bin"/><Relationship Id="rId4" Type="http://schemas.openxmlformats.org/officeDocument/2006/relationships/oleObject" Target="../embeddings/oleObject277.bin"/></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287.bin"/><Relationship Id="rId3" Type="http://schemas.openxmlformats.org/officeDocument/2006/relationships/oleObject" Target="../embeddings/oleObject282.bin"/><Relationship Id="rId7" Type="http://schemas.openxmlformats.org/officeDocument/2006/relationships/oleObject" Target="../embeddings/oleObject286.bin"/><Relationship Id="rId2" Type="http://schemas.openxmlformats.org/officeDocument/2006/relationships/slideLayout" Target="../slideLayouts/slideLayout2.xml"/><Relationship Id="rId1" Type="http://schemas.openxmlformats.org/officeDocument/2006/relationships/vmlDrawing" Target="../drawings/vmlDrawing81.vml"/><Relationship Id="rId6" Type="http://schemas.openxmlformats.org/officeDocument/2006/relationships/oleObject" Target="../embeddings/oleObject285.bin"/><Relationship Id="rId5" Type="http://schemas.openxmlformats.org/officeDocument/2006/relationships/oleObject" Target="../embeddings/oleObject284.bin"/><Relationship Id="rId10" Type="http://schemas.openxmlformats.org/officeDocument/2006/relationships/oleObject" Target="../embeddings/oleObject289.bin"/><Relationship Id="rId4" Type="http://schemas.openxmlformats.org/officeDocument/2006/relationships/oleObject" Target="../embeddings/oleObject283.bin"/><Relationship Id="rId9" Type="http://schemas.openxmlformats.org/officeDocument/2006/relationships/oleObject" Target="../embeddings/oleObject288.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90.bin"/><Relationship Id="rId2" Type="http://schemas.openxmlformats.org/officeDocument/2006/relationships/slideLayout" Target="../slideLayouts/slideLayout2.xml"/><Relationship Id="rId1" Type="http://schemas.openxmlformats.org/officeDocument/2006/relationships/vmlDrawing" Target="../drawings/vmlDrawing82.vml"/><Relationship Id="rId5" Type="http://schemas.openxmlformats.org/officeDocument/2006/relationships/image" Target="../media/image291.emf"/><Relationship Id="rId4" Type="http://schemas.openxmlformats.org/officeDocument/2006/relationships/image" Target="../media/image290.e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91.bin"/><Relationship Id="rId2" Type="http://schemas.openxmlformats.org/officeDocument/2006/relationships/slideLayout" Target="../slideLayouts/slideLayout2.xml"/><Relationship Id="rId1" Type="http://schemas.openxmlformats.org/officeDocument/2006/relationships/vmlDrawing" Target="../drawings/vmlDrawing83.vml"/><Relationship Id="rId6" Type="http://schemas.openxmlformats.org/officeDocument/2006/relationships/oleObject" Target="../embeddings/oleObject294.bin"/><Relationship Id="rId5" Type="http://schemas.openxmlformats.org/officeDocument/2006/relationships/oleObject" Target="../embeddings/oleObject293.bin"/><Relationship Id="rId4" Type="http://schemas.openxmlformats.org/officeDocument/2006/relationships/oleObject" Target="../embeddings/oleObject29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295.bin"/><Relationship Id="rId2" Type="http://schemas.openxmlformats.org/officeDocument/2006/relationships/slideLayout" Target="../slideLayouts/slideLayout2.xml"/><Relationship Id="rId1" Type="http://schemas.openxmlformats.org/officeDocument/2006/relationships/vmlDrawing" Target="../drawings/vmlDrawing84.vml"/><Relationship Id="rId5" Type="http://schemas.openxmlformats.org/officeDocument/2006/relationships/oleObject" Target="../embeddings/oleObject297.bin"/><Relationship Id="rId4" Type="http://schemas.openxmlformats.org/officeDocument/2006/relationships/oleObject" Target="../embeddings/oleObject296.bin"/></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98.bin"/><Relationship Id="rId2" Type="http://schemas.openxmlformats.org/officeDocument/2006/relationships/slideLayout" Target="../slideLayouts/slideLayout2.xml"/><Relationship Id="rId1" Type="http://schemas.openxmlformats.org/officeDocument/2006/relationships/vmlDrawing" Target="../drawings/vmlDrawing85.vml"/><Relationship Id="rId5" Type="http://schemas.openxmlformats.org/officeDocument/2006/relationships/oleObject" Target="../embeddings/oleObject300.bin"/><Relationship Id="rId4" Type="http://schemas.openxmlformats.org/officeDocument/2006/relationships/oleObject" Target="../embeddings/oleObject299.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02.g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7.png"/><Relationship Id="rId4"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35.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42.bin"/><Relationship Id="rId4"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9.bin"/><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1.xml"/><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52.bin"/><Relationship Id="rId5" Type="http://schemas.openxmlformats.org/officeDocument/2006/relationships/oleObject" Target="../embeddings/oleObject51.bin"/><Relationship Id="rId10" Type="http://schemas.openxmlformats.org/officeDocument/2006/relationships/oleObject" Target="../embeddings/oleObject56.bin"/><Relationship Id="rId4" Type="http://schemas.openxmlformats.org/officeDocument/2006/relationships/oleObject" Target="../embeddings/oleObject50.bin"/><Relationship Id="rId9" Type="http://schemas.openxmlformats.org/officeDocument/2006/relationships/oleObject" Target="../embeddings/oleObject55.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2.xml"/><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59.bin"/><Relationship Id="rId5" Type="http://schemas.openxmlformats.org/officeDocument/2006/relationships/oleObject" Target="../embeddings/oleObject58.bin"/><Relationship Id="rId10" Type="http://schemas.openxmlformats.org/officeDocument/2006/relationships/oleObject" Target="../embeddings/oleObject63.bin"/><Relationship Id="rId4" Type="http://schemas.openxmlformats.org/officeDocument/2006/relationships/oleObject" Target="../embeddings/oleObject57.bin"/><Relationship Id="rId9" Type="http://schemas.openxmlformats.org/officeDocument/2006/relationships/oleObject" Target="../embeddings/oleObject62.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oleObject" Target="../embeddings/oleObject66.bin"/><Relationship Id="rId4" Type="http://schemas.openxmlformats.org/officeDocument/2006/relationships/oleObject" Target="../embeddings/oleObject65.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26.vml"/><Relationship Id="rId5" Type="http://schemas.openxmlformats.org/officeDocument/2006/relationships/oleObject" Target="../embeddings/oleObject75.bin"/><Relationship Id="rId4" Type="http://schemas.openxmlformats.org/officeDocument/2006/relationships/oleObject" Target="../embeddings/oleObject74.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oleObject" Target="../embeddings/oleObject78.bin"/><Relationship Id="rId4" Type="http://schemas.openxmlformats.org/officeDocument/2006/relationships/oleObject" Target="../embeddings/oleObject7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oleObject" Target="../embeddings/oleObject81.bin"/><Relationship Id="rId4" Type="http://schemas.openxmlformats.org/officeDocument/2006/relationships/oleObject" Target="../embeddings/oleObject80.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85.bin"/><Relationship Id="rId5" Type="http://schemas.openxmlformats.org/officeDocument/2006/relationships/oleObject" Target="../embeddings/oleObject84.bin"/><Relationship Id="rId4" Type="http://schemas.openxmlformats.org/officeDocument/2006/relationships/oleObject" Target="../embeddings/oleObject83.bin"/></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oleObject" Target="../embeddings/oleObject97.bin"/><Relationship Id="rId4" Type="http://schemas.openxmlformats.org/officeDocument/2006/relationships/oleObject" Target="../embeddings/oleObject96.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01.bin"/><Relationship Id="rId5" Type="http://schemas.openxmlformats.org/officeDocument/2006/relationships/oleObject" Target="../embeddings/oleObject100.bin"/><Relationship Id="rId4" Type="http://schemas.openxmlformats.org/officeDocument/2006/relationships/oleObject" Target="../embeddings/oleObject99.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2.bin"/><Relationship Id="rId7"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105.bin"/><Relationship Id="rId5" Type="http://schemas.openxmlformats.org/officeDocument/2006/relationships/oleObject" Target="../embeddings/oleObject104.bin"/><Relationship Id="rId4" Type="http://schemas.openxmlformats.org/officeDocument/2006/relationships/oleObject" Target="../embeddings/oleObject103.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4.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113.bin"/><Relationship Id="rId5" Type="http://schemas.openxmlformats.org/officeDocument/2006/relationships/oleObject" Target="../embeddings/oleObject112.bin"/><Relationship Id="rId4" Type="http://schemas.openxmlformats.org/officeDocument/2006/relationships/oleObject" Target="../embeddings/oleObject111.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19.bin"/><Relationship Id="rId5" Type="http://schemas.openxmlformats.org/officeDocument/2006/relationships/oleObject" Target="../embeddings/oleObject118.bin"/><Relationship Id="rId4" Type="http://schemas.openxmlformats.org/officeDocument/2006/relationships/oleObject" Target="../embeddings/oleObject117.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24.bin"/><Relationship Id="rId5" Type="http://schemas.openxmlformats.org/officeDocument/2006/relationships/oleObject" Target="../embeddings/oleObject123.bin"/><Relationship Id="rId4" Type="http://schemas.openxmlformats.org/officeDocument/2006/relationships/oleObject" Target="../embeddings/oleObject122.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28.bin"/><Relationship Id="rId5" Type="http://schemas.openxmlformats.org/officeDocument/2006/relationships/oleObject" Target="../embeddings/oleObject127.bin"/><Relationship Id="rId4" Type="http://schemas.openxmlformats.org/officeDocument/2006/relationships/oleObject" Target="../embeddings/oleObject126.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oleObject" Target="../embeddings/oleObject132.bin"/><Relationship Id="rId5" Type="http://schemas.openxmlformats.org/officeDocument/2006/relationships/oleObject" Target="../embeddings/oleObject131.bin"/><Relationship Id="rId4" Type="http://schemas.openxmlformats.org/officeDocument/2006/relationships/oleObject" Target="../embeddings/oleObject130.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oleObject" Target="../embeddings/oleObject134.bin"/><Relationship Id="rId4" Type="http://schemas.openxmlformats.org/officeDocument/2006/relationships/oleObject" Target="../embeddings/oleObject133.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138.bin"/><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oleObject" Target="../embeddings/oleObject137.bin"/><Relationship Id="rId5" Type="http://schemas.openxmlformats.org/officeDocument/2006/relationships/oleObject" Target="../embeddings/oleObject136.bin"/><Relationship Id="rId4" Type="http://schemas.openxmlformats.org/officeDocument/2006/relationships/oleObject" Target="../embeddings/oleObject13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41.bin"/><Relationship Id="rId5" Type="http://schemas.openxmlformats.org/officeDocument/2006/relationships/oleObject" Target="../embeddings/oleObject140.bin"/><Relationship Id="rId4" Type="http://schemas.openxmlformats.org/officeDocument/2006/relationships/oleObject" Target="../embeddings/oleObject139.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oleObject" Target="../embeddings/oleObject143.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46.vml"/><Relationship Id="rId5" Type="http://schemas.openxmlformats.org/officeDocument/2006/relationships/oleObject" Target="../embeddings/oleObject146.bin"/><Relationship Id="rId4" Type="http://schemas.openxmlformats.org/officeDocument/2006/relationships/oleObject" Target="../embeddings/oleObject145.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52.bin"/><Relationship Id="rId13" Type="http://schemas.openxmlformats.org/officeDocument/2006/relationships/oleObject" Target="../embeddings/oleObject157.bin"/><Relationship Id="rId3" Type="http://schemas.openxmlformats.org/officeDocument/2006/relationships/oleObject" Target="../embeddings/oleObject147.bin"/><Relationship Id="rId7" Type="http://schemas.openxmlformats.org/officeDocument/2006/relationships/oleObject" Target="../embeddings/oleObject151.bin"/><Relationship Id="rId12" Type="http://schemas.openxmlformats.org/officeDocument/2006/relationships/oleObject" Target="../embeddings/oleObject156.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oleObject" Target="../embeddings/oleObject150.bin"/><Relationship Id="rId11" Type="http://schemas.openxmlformats.org/officeDocument/2006/relationships/oleObject" Target="../embeddings/oleObject155.bin"/><Relationship Id="rId5" Type="http://schemas.openxmlformats.org/officeDocument/2006/relationships/oleObject" Target="../embeddings/oleObject149.bin"/><Relationship Id="rId10" Type="http://schemas.openxmlformats.org/officeDocument/2006/relationships/oleObject" Target="../embeddings/oleObject154.bin"/><Relationship Id="rId4" Type="http://schemas.openxmlformats.org/officeDocument/2006/relationships/oleObject" Target="../embeddings/oleObject148.bin"/><Relationship Id="rId9" Type="http://schemas.openxmlformats.org/officeDocument/2006/relationships/oleObject" Target="../embeddings/oleObject153.bin"/><Relationship Id="rId14" Type="http://schemas.openxmlformats.org/officeDocument/2006/relationships/oleObject" Target="../embeddings/oleObject158.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59.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62.png"/><Relationship Id="rId5" Type="http://schemas.openxmlformats.org/officeDocument/2006/relationships/oleObject" Target="../embeddings/oleObject161.bin"/><Relationship Id="rId4" Type="http://schemas.openxmlformats.org/officeDocument/2006/relationships/oleObject" Target="../embeddings/oleObject160.bin"/></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2.xml"/><Relationship Id="rId1" Type="http://schemas.openxmlformats.org/officeDocument/2006/relationships/vmlDrawing" Target="../drawings/vmlDrawing49.v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oleObject" Target="../embeddings/oleObject163.bin"/><Relationship Id="rId7"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oleObject" Target="../embeddings/oleObject166.bin"/><Relationship Id="rId5" Type="http://schemas.openxmlformats.org/officeDocument/2006/relationships/oleObject" Target="../embeddings/oleObject165.bin"/><Relationship Id="rId4" Type="http://schemas.openxmlformats.org/officeDocument/2006/relationships/oleObject" Target="../embeddings/oleObject164.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51.vml"/><Relationship Id="rId4" Type="http://schemas.openxmlformats.org/officeDocument/2006/relationships/oleObject" Target="../embeddings/oleObject170.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71.bin"/><Relationship Id="rId7" Type="http://schemas.openxmlformats.org/officeDocument/2006/relationships/oleObject" Target="../embeddings/oleObject175.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oleObject" Target="../embeddings/oleObject174.bin"/><Relationship Id="rId5" Type="http://schemas.openxmlformats.org/officeDocument/2006/relationships/oleObject" Target="../embeddings/oleObject173.bin"/><Relationship Id="rId4" Type="http://schemas.openxmlformats.org/officeDocument/2006/relationships/oleObject" Target="../embeddings/oleObject172.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81.bin"/><Relationship Id="rId3" Type="http://schemas.openxmlformats.org/officeDocument/2006/relationships/oleObject" Target="../embeddings/oleObject176.bin"/><Relationship Id="rId7" Type="http://schemas.openxmlformats.org/officeDocument/2006/relationships/oleObject" Target="../embeddings/oleObject180.bin"/><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oleObject" Target="../embeddings/oleObject179.bin"/><Relationship Id="rId5" Type="http://schemas.openxmlformats.org/officeDocument/2006/relationships/oleObject" Target="../embeddings/oleObject178.bin"/><Relationship Id="rId10" Type="http://schemas.openxmlformats.org/officeDocument/2006/relationships/oleObject" Target="../embeddings/oleObject183.bin"/><Relationship Id="rId4" Type="http://schemas.openxmlformats.org/officeDocument/2006/relationships/oleObject" Target="../embeddings/oleObject177.bin"/><Relationship Id="rId9" Type="http://schemas.openxmlformats.org/officeDocument/2006/relationships/oleObject" Target="../embeddings/oleObject182.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oleObject" Target="../embeddings/oleObject186.bin"/><Relationship Id="rId4" Type="http://schemas.openxmlformats.org/officeDocument/2006/relationships/oleObject" Target="../embeddings/oleObject185.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87.bin"/><Relationship Id="rId2" Type="http://schemas.openxmlformats.org/officeDocument/2006/relationships/slideLayout" Target="../slideLayouts/slideLayout2.xml"/><Relationship Id="rId1" Type="http://schemas.openxmlformats.org/officeDocument/2006/relationships/vmlDrawing" Target="../drawings/vmlDrawing55.vml"/><Relationship Id="rId4" Type="http://schemas.openxmlformats.org/officeDocument/2006/relationships/oleObject" Target="../embeddings/oleObject188.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2.xml"/><Relationship Id="rId1" Type="http://schemas.openxmlformats.org/officeDocument/2006/relationships/vmlDrawing" Target="../drawings/vmlDrawing56.vml"/><Relationship Id="rId5" Type="http://schemas.openxmlformats.org/officeDocument/2006/relationships/oleObject" Target="../embeddings/oleObject191.bin"/><Relationship Id="rId4" Type="http://schemas.openxmlformats.org/officeDocument/2006/relationships/oleObject" Target="../embeddings/oleObject190.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92.bin"/><Relationship Id="rId2" Type="http://schemas.openxmlformats.org/officeDocument/2006/relationships/slideLayout" Target="../slideLayouts/slideLayout2.xml"/><Relationship Id="rId1" Type="http://schemas.openxmlformats.org/officeDocument/2006/relationships/vmlDrawing" Target="../drawings/vmlDrawing57.vml"/><Relationship Id="rId5" Type="http://schemas.openxmlformats.org/officeDocument/2006/relationships/oleObject" Target="../embeddings/oleObject194.bin"/><Relationship Id="rId4" Type="http://schemas.openxmlformats.org/officeDocument/2006/relationships/oleObject" Target="../embeddings/oleObject193.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95.bin"/><Relationship Id="rId2" Type="http://schemas.openxmlformats.org/officeDocument/2006/relationships/slideLayout" Target="../slideLayouts/slideLayout2.xml"/><Relationship Id="rId1" Type="http://schemas.openxmlformats.org/officeDocument/2006/relationships/vmlDrawing" Target="../drawings/vmlDrawing58.vml"/><Relationship Id="rId6" Type="http://schemas.openxmlformats.org/officeDocument/2006/relationships/oleObject" Target="../embeddings/oleObject198.bin"/><Relationship Id="rId5" Type="http://schemas.openxmlformats.org/officeDocument/2006/relationships/oleObject" Target="../embeddings/oleObject197.bin"/><Relationship Id="rId4" Type="http://schemas.openxmlformats.org/officeDocument/2006/relationships/oleObject" Target="../embeddings/oleObject19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99.bin"/><Relationship Id="rId2" Type="http://schemas.openxmlformats.org/officeDocument/2006/relationships/slideLayout" Target="../slideLayouts/slideLayout2.xml"/><Relationship Id="rId1" Type="http://schemas.openxmlformats.org/officeDocument/2006/relationships/vmlDrawing" Target="../drawings/vmlDrawing59.vml"/><Relationship Id="rId5" Type="http://schemas.openxmlformats.org/officeDocument/2006/relationships/oleObject" Target="../embeddings/oleObject201.bin"/><Relationship Id="rId4" Type="http://schemas.openxmlformats.org/officeDocument/2006/relationships/oleObject" Target="../embeddings/oleObject200.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02.bin"/><Relationship Id="rId2" Type="http://schemas.openxmlformats.org/officeDocument/2006/relationships/slideLayout" Target="../slideLayouts/slideLayout2.xml"/><Relationship Id="rId1" Type="http://schemas.openxmlformats.org/officeDocument/2006/relationships/vmlDrawing" Target="../drawings/vmlDrawing60.vml"/><Relationship Id="rId5" Type="http://schemas.openxmlformats.org/officeDocument/2006/relationships/oleObject" Target="../embeddings/oleObject204.bin"/><Relationship Id="rId4" Type="http://schemas.openxmlformats.org/officeDocument/2006/relationships/oleObject" Target="../embeddings/oleObject203.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slideLayout" Target="../slideLayouts/slideLayout2.xml"/><Relationship Id="rId1" Type="http://schemas.openxmlformats.org/officeDocument/2006/relationships/vmlDrawing" Target="../drawings/vmlDrawing61.vml"/><Relationship Id="rId4" Type="http://schemas.openxmlformats.org/officeDocument/2006/relationships/oleObject" Target="../embeddings/oleObject206.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07.bin"/><Relationship Id="rId7" Type="http://schemas.openxmlformats.org/officeDocument/2006/relationships/oleObject" Target="../embeddings/oleObject211.bin"/><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oleObject" Target="../embeddings/oleObject210.bin"/><Relationship Id="rId5" Type="http://schemas.openxmlformats.org/officeDocument/2006/relationships/oleObject" Target="../embeddings/oleObject209.bin"/><Relationship Id="rId4" Type="http://schemas.openxmlformats.org/officeDocument/2006/relationships/oleObject" Target="../embeddings/oleObject208.bin"/></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2.xml"/><Relationship Id="rId1" Type="http://schemas.openxmlformats.org/officeDocument/2006/relationships/vmlDrawing" Target="../drawings/vmlDrawing63.vml"/><Relationship Id="rId6" Type="http://schemas.openxmlformats.org/officeDocument/2006/relationships/oleObject" Target="../embeddings/oleObject215.bin"/><Relationship Id="rId5" Type="http://schemas.openxmlformats.org/officeDocument/2006/relationships/oleObject" Target="../embeddings/oleObject214.bin"/><Relationship Id="rId4" Type="http://schemas.openxmlformats.org/officeDocument/2006/relationships/oleObject" Target="../embeddings/oleObject213.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4.vml"/><Relationship Id="rId5" Type="http://schemas.openxmlformats.org/officeDocument/2006/relationships/oleObject" Target="../embeddings/oleObject217.bin"/><Relationship Id="rId4" Type="http://schemas.openxmlformats.org/officeDocument/2006/relationships/oleObject" Target="../embeddings/oleObject216.bin"/></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18.bin"/><Relationship Id="rId7" Type="http://schemas.openxmlformats.org/officeDocument/2006/relationships/oleObject" Target="../embeddings/oleObject222.bin"/><Relationship Id="rId2" Type="http://schemas.openxmlformats.org/officeDocument/2006/relationships/slideLayout" Target="../slideLayouts/slideLayout2.xml"/><Relationship Id="rId1" Type="http://schemas.openxmlformats.org/officeDocument/2006/relationships/vmlDrawing" Target="../drawings/vmlDrawing65.vml"/><Relationship Id="rId6" Type="http://schemas.openxmlformats.org/officeDocument/2006/relationships/oleObject" Target="../embeddings/oleObject221.bin"/><Relationship Id="rId5" Type="http://schemas.openxmlformats.org/officeDocument/2006/relationships/oleObject" Target="../embeddings/oleObject220.bin"/><Relationship Id="rId4" Type="http://schemas.openxmlformats.org/officeDocument/2006/relationships/oleObject" Target="../embeddings/oleObject219.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23.bin"/><Relationship Id="rId2" Type="http://schemas.openxmlformats.org/officeDocument/2006/relationships/slideLayout" Target="../slideLayouts/slideLayout2.xml"/><Relationship Id="rId1" Type="http://schemas.openxmlformats.org/officeDocument/2006/relationships/vmlDrawing" Target="../drawings/vmlDrawing66.v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24.bin"/><Relationship Id="rId2" Type="http://schemas.openxmlformats.org/officeDocument/2006/relationships/slideLayout" Target="../slideLayouts/slideLayout2.xml"/><Relationship Id="rId1" Type="http://schemas.openxmlformats.org/officeDocument/2006/relationships/vmlDrawing" Target="../drawings/vmlDrawing67.vml"/><Relationship Id="rId4" Type="http://schemas.openxmlformats.org/officeDocument/2006/relationships/oleObject" Target="../embeddings/oleObject22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230.bin"/><Relationship Id="rId3" Type="http://schemas.openxmlformats.org/officeDocument/2006/relationships/notesSlide" Target="../notesSlides/notesSlide7.xml"/><Relationship Id="rId7" Type="http://schemas.openxmlformats.org/officeDocument/2006/relationships/oleObject" Target="../embeddings/oleObject229.bin"/><Relationship Id="rId2" Type="http://schemas.openxmlformats.org/officeDocument/2006/relationships/slideLayout" Target="../slideLayouts/slideLayout2.xml"/><Relationship Id="rId1" Type="http://schemas.openxmlformats.org/officeDocument/2006/relationships/vmlDrawing" Target="../drawings/vmlDrawing68.vml"/><Relationship Id="rId6" Type="http://schemas.openxmlformats.org/officeDocument/2006/relationships/oleObject" Target="../embeddings/oleObject228.bin"/><Relationship Id="rId5" Type="http://schemas.openxmlformats.org/officeDocument/2006/relationships/oleObject" Target="../embeddings/oleObject227.bin"/><Relationship Id="rId10" Type="http://schemas.openxmlformats.org/officeDocument/2006/relationships/oleObject" Target="../embeddings/oleObject232.bin"/><Relationship Id="rId4" Type="http://schemas.openxmlformats.org/officeDocument/2006/relationships/oleObject" Target="../embeddings/oleObject226.bin"/><Relationship Id="rId9" Type="http://schemas.openxmlformats.org/officeDocument/2006/relationships/oleObject" Target="../embeddings/oleObject231.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33.bin"/><Relationship Id="rId2" Type="http://schemas.openxmlformats.org/officeDocument/2006/relationships/slideLayout" Target="../slideLayouts/slideLayout2.xml"/><Relationship Id="rId1" Type="http://schemas.openxmlformats.org/officeDocument/2006/relationships/vmlDrawing" Target="../drawings/vmlDrawing69.vml"/><Relationship Id="rId4" Type="http://schemas.openxmlformats.org/officeDocument/2006/relationships/oleObject" Target="../embeddings/oleObject234.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35.bin"/><Relationship Id="rId2" Type="http://schemas.openxmlformats.org/officeDocument/2006/relationships/slideLayout" Target="../slideLayouts/slideLayout2.xml"/><Relationship Id="rId1" Type="http://schemas.openxmlformats.org/officeDocument/2006/relationships/vmlDrawing" Target="../drawings/vmlDrawing70.vml"/><Relationship Id="rId5" Type="http://schemas.openxmlformats.org/officeDocument/2006/relationships/oleObject" Target="../embeddings/oleObject237.bin"/><Relationship Id="rId4" Type="http://schemas.openxmlformats.org/officeDocument/2006/relationships/oleObject" Target="../embeddings/oleObject236.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38.bin"/><Relationship Id="rId7" Type="http://schemas.openxmlformats.org/officeDocument/2006/relationships/oleObject" Target="../embeddings/oleObject242.bin"/><Relationship Id="rId2" Type="http://schemas.openxmlformats.org/officeDocument/2006/relationships/slideLayout" Target="../slideLayouts/slideLayout2.xml"/><Relationship Id="rId1" Type="http://schemas.openxmlformats.org/officeDocument/2006/relationships/vmlDrawing" Target="../drawings/vmlDrawing71.vml"/><Relationship Id="rId6" Type="http://schemas.openxmlformats.org/officeDocument/2006/relationships/oleObject" Target="../embeddings/oleObject241.bin"/><Relationship Id="rId5" Type="http://schemas.openxmlformats.org/officeDocument/2006/relationships/oleObject" Target="../embeddings/oleObject240.bin"/><Relationship Id="rId4" Type="http://schemas.openxmlformats.org/officeDocument/2006/relationships/oleObject" Target="../embeddings/oleObject239.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2.xml"/><Relationship Id="rId1" Type="http://schemas.openxmlformats.org/officeDocument/2006/relationships/vmlDrawing" Target="../drawings/vmlDrawing72.vml"/><Relationship Id="rId5" Type="http://schemas.openxmlformats.org/officeDocument/2006/relationships/oleObject" Target="../embeddings/oleObject245.bin"/><Relationship Id="rId4" Type="http://schemas.openxmlformats.org/officeDocument/2006/relationships/oleObject" Target="../embeddings/oleObject244.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251.bin"/><Relationship Id="rId3" Type="http://schemas.openxmlformats.org/officeDocument/2006/relationships/oleObject" Target="../embeddings/oleObject246.bin"/><Relationship Id="rId7" Type="http://schemas.openxmlformats.org/officeDocument/2006/relationships/oleObject" Target="../embeddings/oleObject250.bin"/><Relationship Id="rId2" Type="http://schemas.openxmlformats.org/officeDocument/2006/relationships/slideLayout" Target="../slideLayouts/slideLayout2.xml"/><Relationship Id="rId1" Type="http://schemas.openxmlformats.org/officeDocument/2006/relationships/vmlDrawing" Target="../drawings/vmlDrawing73.vml"/><Relationship Id="rId6" Type="http://schemas.openxmlformats.org/officeDocument/2006/relationships/oleObject" Target="../embeddings/oleObject249.bin"/><Relationship Id="rId5" Type="http://schemas.openxmlformats.org/officeDocument/2006/relationships/oleObject" Target="../embeddings/oleObject248.bin"/><Relationship Id="rId4" Type="http://schemas.openxmlformats.org/officeDocument/2006/relationships/oleObject" Target="../embeddings/oleObject247.bin"/><Relationship Id="rId9" Type="http://schemas.openxmlformats.org/officeDocument/2006/relationships/oleObject" Target="../embeddings/oleObject252.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53.bin"/><Relationship Id="rId2" Type="http://schemas.openxmlformats.org/officeDocument/2006/relationships/slideLayout" Target="../slideLayouts/slideLayout2.xml"/><Relationship Id="rId1" Type="http://schemas.openxmlformats.org/officeDocument/2006/relationships/vmlDrawing" Target="../drawings/vmlDrawing74.vml"/><Relationship Id="rId6" Type="http://schemas.openxmlformats.org/officeDocument/2006/relationships/oleObject" Target="../embeddings/oleObject256.bin"/><Relationship Id="rId5" Type="http://schemas.openxmlformats.org/officeDocument/2006/relationships/oleObject" Target="../embeddings/oleObject255.bin"/><Relationship Id="rId4" Type="http://schemas.openxmlformats.org/officeDocument/2006/relationships/oleObject" Target="../embeddings/oleObject254.bin"/></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57.bin"/><Relationship Id="rId2" Type="http://schemas.openxmlformats.org/officeDocument/2006/relationships/slideLayout" Target="../slideLayouts/slideLayout2.xml"/><Relationship Id="rId1" Type="http://schemas.openxmlformats.org/officeDocument/2006/relationships/vmlDrawing" Target="../drawings/vmlDrawing75.vml"/><Relationship Id="rId4" Type="http://schemas.openxmlformats.org/officeDocument/2006/relationships/oleObject" Target="../embeddings/oleObject258.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p:txBody>
          <a:bodyPr/>
          <a:lstStyle/>
          <a:p>
            <a:pPr eaLnBrk="1" hangingPunct="1"/>
            <a:r>
              <a:rPr lang="zh-CN" altLang="en-US" sz="4800" dirty="0" smtClean="0"/>
              <a:t>系统的概念与数学基础</a:t>
            </a:r>
          </a:p>
        </p:txBody>
      </p:sp>
      <p:pic>
        <p:nvPicPr>
          <p:cNvPr id="4" name="图片 3" descr="banner.jpg"/>
          <p:cNvPicPr>
            <a:picLocks noChangeAspect="1"/>
          </p:cNvPicPr>
          <p:nvPr/>
        </p:nvPicPr>
        <p:blipFill>
          <a:blip r:embed="rId2"/>
          <a:srcRect l="5273" r="27050"/>
          <a:stretch>
            <a:fillRect/>
          </a:stretch>
        </p:blipFill>
        <p:spPr>
          <a:xfrm>
            <a:off x="4143372" y="0"/>
            <a:ext cx="4643470" cy="857662"/>
          </a:xfrm>
          <a:prstGeom prst="rect">
            <a:avLst/>
          </a:prstGeom>
        </p:spPr>
      </p:pic>
      <p:sp>
        <p:nvSpPr>
          <p:cNvPr id="5" name="TextBox 4"/>
          <p:cNvSpPr txBox="1"/>
          <p:nvPr/>
        </p:nvSpPr>
        <p:spPr>
          <a:xfrm>
            <a:off x="4714876" y="1142984"/>
            <a:ext cx="4357718" cy="769441"/>
          </a:xfrm>
          <a:prstGeom prst="rect">
            <a:avLst/>
          </a:prstGeom>
          <a:noFill/>
        </p:spPr>
        <p:txBody>
          <a:bodyPr wrap="square" rtlCol="0">
            <a:spAutoFit/>
          </a:bodyPr>
          <a:lstStyle/>
          <a:p>
            <a:r>
              <a:rPr lang="zh-CN" altLang="en-US" sz="4400" dirty="0" smtClean="0">
                <a:latin typeface="华文彩云" pitchFamily="2" charset="-122"/>
                <a:ea typeface="华文彩云" pitchFamily="2" charset="-122"/>
              </a:rPr>
              <a:t>之现代控制理论</a:t>
            </a:r>
            <a:endParaRPr lang="zh-CN" altLang="en-US" sz="4400" dirty="0">
              <a:latin typeface="华文彩云" pitchFamily="2" charset="-122"/>
              <a:ea typeface="华文彩云" pitchFamily="2" charset="-122"/>
            </a:endParaRPr>
          </a:p>
        </p:txBody>
      </p:sp>
      <p:graphicFrame>
        <p:nvGraphicFramePr>
          <p:cNvPr id="7" name="图示 6"/>
          <p:cNvGraphicFramePr/>
          <p:nvPr/>
        </p:nvGraphicFramePr>
        <p:xfrm>
          <a:off x="0" y="1142984"/>
          <a:ext cx="4643438" cy="7694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3"/>
          <p:cNvSpPr txBox="1">
            <a:spLocks noChangeArrowheads="1"/>
          </p:cNvSpPr>
          <p:nvPr/>
        </p:nvSpPr>
        <p:spPr bwMode="auto">
          <a:xfrm>
            <a:off x="1227165" y="4714884"/>
            <a:ext cx="7345363" cy="11430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lang="zh-CN" altLang="en-US" sz="3200" b="1" kern="0" dirty="0" smtClean="0">
                <a:latin typeface="+mn-lt"/>
                <a:ea typeface="+mn-ea"/>
              </a:rPr>
              <a:t>电气工程学院  自动化专业</a:t>
            </a:r>
            <a:endParaRPr lang="en-US" altLang="zh-CN" sz="3200" b="1" kern="0" dirty="0" smtClean="0">
              <a:latin typeface="+mn-lt"/>
              <a:ea typeface="+mn-ea"/>
            </a:endParaRPr>
          </a:p>
          <a:p>
            <a:pPr marL="0" marR="0" lvl="0" indent="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a:pPr>
            <a:r>
              <a:rPr lang="zh-CN" altLang="en-US" sz="3200" b="1" kern="0" dirty="0" smtClean="0">
                <a:latin typeface="+mn-lt"/>
                <a:ea typeface="+mn-ea"/>
              </a:rPr>
              <a:t>信号与控制课群教学团队</a:t>
            </a:r>
            <a:endParaRPr kumimoji="1" lang="en-US" altLang="zh-CN" sz="32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FF0000"/>
                </a:solidFill>
              </a:rPr>
              <a:t>系统及其模型</a:t>
            </a:r>
            <a:endParaRPr lang="en-US" altLang="zh-CN" sz="2800" dirty="0" smtClean="0">
              <a:solidFill>
                <a:srgbClr val="FF0000"/>
              </a:solidFill>
            </a:endParaRPr>
          </a:p>
          <a:p>
            <a:r>
              <a:rPr lang="zh-CN" altLang="en-US" sz="2800" dirty="0" smtClean="0">
                <a:solidFill>
                  <a:srgbClr val="FF0000"/>
                </a:solidFill>
              </a:rPr>
              <a:t>线性空间与坐标变换</a:t>
            </a:r>
            <a:endParaRPr lang="en-US" altLang="zh-CN" sz="2800" dirty="0" smtClean="0">
              <a:solidFill>
                <a:srgbClr val="FF0000"/>
              </a:solidFill>
            </a:endParaRPr>
          </a:p>
          <a:p>
            <a:r>
              <a:rPr lang="zh-CN" altLang="en-US" sz="2800" dirty="0" smtClean="0"/>
              <a:t>多项式矩阵</a:t>
            </a:r>
            <a:endParaRPr lang="en-US" altLang="zh-CN" sz="2800" dirty="0" smtClean="0"/>
          </a:p>
          <a:p>
            <a:r>
              <a:rPr lang="zh-CN" altLang="en-US" sz="2800" dirty="0" smtClean="0"/>
              <a:t>矩阵的特征值与特征向量</a:t>
            </a:r>
            <a:endParaRPr lang="en-US" altLang="zh-CN" sz="2800" dirty="0" smtClean="0"/>
          </a:p>
          <a:p>
            <a:r>
              <a:rPr lang="zh-CN" altLang="en-US" sz="2800" dirty="0" smtClean="0"/>
              <a:t>向量与矩阵范数</a:t>
            </a:r>
            <a:endParaRPr lang="en-US" altLang="zh-CN" sz="2800" dirty="0" smtClean="0"/>
          </a:p>
          <a:p>
            <a:r>
              <a:rPr lang="zh-CN" altLang="en-US" sz="2800" dirty="0" smtClean="0"/>
              <a:t>线性二次型及矩阵的正定性</a:t>
            </a:r>
            <a:endParaRPr lang="en-US" altLang="zh-CN" sz="2800" dirty="0" smtClean="0"/>
          </a:p>
          <a:p>
            <a:r>
              <a:rPr lang="zh-CN" altLang="en-US" sz="2800" dirty="0" smtClean="0"/>
              <a:t>有理函数矩阵</a:t>
            </a:r>
            <a:endParaRPr lang="en-US" altLang="zh-CN" sz="2800" dirty="0" smtClean="0"/>
          </a:p>
          <a:p>
            <a:r>
              <a:rPr lang="zh-CN" altLang="en-US" sz="2800" dirty="0" smtClean="0"/>
              <a:t>矩阵指数函数与计算</a:t>
            </a:r>
            <a:endParaRPr lang="en-US" altLang="zh-CN" sz="2800" dirty="0" smtClean="0"/>
          </a:p>
          <a:p>
            <a:r>
              <a:rPr lang="zh-CN" altLang="en-US" sz="2800" dirty="0" smtClean="0"/>
              <a:t>一阶常微分方程及其解</a:t>
            </a:r>
            <a:endParaRPr lang="en-US" altLang="zh-CN" sz="2800" dirty="0" smtClean="0"/>
          </a:p>
          <a:p>
            <a:r>
              <a:rPr lang="zh-CN" altLang="en-US" sz="2800" dirty="0" smtClean="0"/>
              <a:t>线性系统与相关问题说明</a:t>
            </a:r>
          </a:p>
          <a:p>
            <a:r>
              <a:rPr lang="zh-CN" altLang="en-US" sz="2800" dirty="0" smtClean="0"/>
              <a:t>动态系统控制的概念及几个基本步骤</a:t>
            </a:r>
            <a:endParaRPr lang="en-US" altLang="zh-CN" sz="2800" dirty="0" smtClean="0"/>
          </a:p>
          <a:p>
            <a:pPr>
              <a:buNone/>
            </a:pPr>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一阶常微分方程及其解</a:t>
            </a:r>
            <a:endParaRPr lang="zh-CN" altLang="en-US" dirty="0"/>
          </a:p>
        </p:txBody>
      </p:sp>
      <p:sp>
        <p:nvSpPr>
          <p:cNvPr id="3" name="内容占位符 2"/>
          <p:cNvSpPr>
            <a:spLocks noGrp="1"/>
          </p:cNvSpPr>
          <p:nvPr>
            <p:ph idx="1"/>
          </p:nvPr>
        </p:nvSpPr>
        <p:spPr/>
        <p:txBody>
          <a:bodyPr/>
          <a:lstStyle/>
          <a:p>
            <a:r>
              <a:rPr lang="zh-CN" altLang="en-US" dirty="0" smtClean="0"/>
              <a:t>常微分方程概念及阶数的工程意义</a:t>
            </a:r>
            <a:endParaRPr lang="en-US" altLang="zh-CN" dirty="0" smtClean="0"/>
          </a:p>
          <a:p>
            <a:r>
              <a:rPr lang="zh-CN" altLang="en-US" dirty="0" smtClean="0"/>
              <a:t>常微分方程</a:t>
            </a:r>
            <a:r>
              <a:rPr lang="zh-CN" altLang="en-US" dirty="0" smtClean="0"/>
              <a:t>的适</a:t>
            </a:r>
            <a:r>
              <a:rPr lang="zh-CN" altLang="en-US" dirty="0" smtClean="0"/>
              <a:t>定性</a:t>
            </a:r>
            <a:endParaRPr lang="en-US" altLang="zh-CN" dirty="0" smtClean="0"/>
          </a:p>
          <a:p>
            <a:endParaRPr lang="en-US" altLang="zh-CN" dirty="0" smtClean="0"/>
          </a:p>
          <a:p>
            <a:r>
              <a:rPr lang="zh-CN" altLang="en-US" dirty="0" smtClean="0"/>
              <a:t>微分方程</a:t>
            </a:r>
            <a:r>
              <a:rPr lang="zh-CN" altLang="en-US" dirty="0" smtClean="0"/>
              <a:t>的</a:t>
            </a:r>
            <a:r>
              <a:rPr lang="zh-CN" altLang="en-US" dirty="0" smtClean="0"/>
              <a:t>解法</a:t>
            </a:r>
            <a:endParaRPr lang="en-US" altLang="zh-CN" dirty="0" smtClean="0"/>
          </a:p>
          <a:p>
            <a:r>
              <a:rPr lang="zh-CN" altLang="en-US" dirty="0" smtClean="0"/>
              <a:t>微分方程的有界性评估</a:t>
            </a:r>
            <a:endParaRPr lang="en-US" altLang="zh-CN" dirty="0" smtClean="0"/>
          </a:p>
          <a:p>
            <a:endParaRPr lang="en-US" altLang="zh-CN" dirty="0" smtClean="0"/>
          </a:p>
          <a:p>
            <a:r>
              <a:rPr lang="zh-CN" altLang="en-US" dirty="0" smtClean="0"/>
              <a:t>微分方程</a:t>
            </a:r>
            <a:r>
              <a:rPr lang="zh-CN" altLang="en-US" dirty="0" smtClean="0"/>
              <a:t>的可微性和灵敏度</a:t>
            </a:r>
            <a:r>
              <a:rPr lang="zh-CN" altLang="en-US" dirty="0" smtClean="0"/>
              <a:t>方程</a:t>
            </a:r>
            <a:endParaRPr lang="en-US" altLang="zh-CN" dirty="0" smtClean="0"/>
          </a:p>
          <a:p>
            <a:endParaRPr lang="en-US" altLang="zh-CN" dirty="0" smtClean="0"/>
          </a:p>
          <a:p>
            <a:r>
              <a:rPr lang="zh-CN" altLang="en-US" dirty="0" smtClean="0"/>
              <a:t>两</a:t>
            </a:r>
            <a:r>
              <a:rPr lang="zh-CN" altLang="en-US" dirty="0" smtClean="0"/>
              <a:t>类</a:t>
            </a:r>
            <a:r>
              <a:rPr lang="en-US" dirty="0" smtClean="0"/>
              <a:t>Cauchy</a:t>
            </a:r>
            <a:r>
              <a:rPr lang="zh-CN" altLang="en-US" dirty="0" smtClean="0"/>
              <a:t>问题的等价性</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常微分方程概念及阶数的工程意义</a:t>
            </a:r>
            <a:endParaRPr lang="zh-CN" altLang="en-US" dirty="0"/>
          </a:p>
        </p:txBody>
      </p:sp>
      <p:sp>
        <p:nvSpPr>
          <p:cNvPr id="3" name="内容占位符 2"/>
          <p:cNvSpPr>
            <a:spLocks noGrp="1"/>
          </p:cNvSpPr>
          <p:nvPr>
            <p:ph idx="1"/>
          </p:nvPr>
        </p:nvSpPr>
        <p:spPr/>
        <p:txBody>
          <a:bodyPr/>
          <a:lstStyle/>
          <a:p>
            <a:pPr lvl="1"/>
            <a:r>
              <a:rPr lang="zh-CN" altLang="en-US" dirty="0" smtClean="0"/>
              <a:t>微分关系式</a:t>
            </a:r>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微分反映的是随时间或者空间变化的事件，反映到物理概念上表征的是能量的变化。</a:t>
            </a:r>
            <a:endParaRPr lang="en-US" altLang="zh-CN" dirty="0" smtClean="0"/>
          </a:p>
          <a:p>
            <a:pPr lvl="1"/>
            <a:r>
              <a:rPr lang="zh-CN" altLang="en-US" dirty="0" smtClean="0"/>
              <a:t>对于无储能元件的系统没有动态变化，只是代数的。所谓储能元件比如电学中的电容、电感等，力学中的质量块、弹簧等。</a:t>
            </a:r>
            <a:endParaRPr lang="en-US" altLang="zh-CN" dirty="0" smtClean="0"/>
          </a:p>
          <a:p>
            <a:pPr lvl="1"/>
            <a:r>
              <a:rPr lang="zh-CN" altLang="en-US" dirty="0" smtClean="0"/>
              <a:t>阶数取决于常微分方程的阶数所含有的</a:t>
            </a:r>
            <a:r>
              <a:rPr lang="zh-CN" altLang="en-US" dirty="0" smtClean="0">
                <a:solidFill>
                  <a:srgbClr val="FF0000"/>
                </a:solidFill>
              </a:rPr>
              <a:t>独立</a:t>
            </a:r>
            <a:r>
              <a:rPr lang="zh-CN" altLang="en-US" dirty="0" smtClean="0"/>
              <a:t>储能元件的个数。</a:t>
            </a:r>
          </a:p>
          <a:p>
            <a:endParaRPr lang="zh-CN" altLang="en-US" dirty="0"/>
          </a:p>
        </p:txBody>
      </p:sp>
      <p:sp>
        <p:nvSpPr>
          <p:cNvPr id="330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0753" name="Object 1"/>
          <p:cNvGraphicFramePr>
            <a:graphicFrameLocks noChangeAspect="1"/>
          </p:cNvGraphicFramePr>
          <p:nvPr/>
        </p:nvGraphicFramePr>
        <p:xfrm>
          <a:off x="1857356" y="1714488"/>
          <a:ext cx="6326549" cy="642942"/>
        </p:xfrm>
        <a:graphic>
          <a:graphicData uri="http://schemas.openxmlformats.org/presentationml/2006/ole">
            <p:oleObj spid="_x0000_s330753" name="Equation" r:id="rId3" imgW="2336800" imgH="228600" progId="Equation.DSMT4">
              <p:embed/>
            </p:oleObj>
          </a:graphicData>
        </a:graphic>
      </p:graphicFrame>
      <p:graphicFrame>
        <p:nvGraphicFramePr>
          <p:cNvPr id="330756" name="Object 1"/>
          <p:cNvGraphicFramePr>
            <a:graphicFrameLocks noChangeAspect="1"/>
          </p:cNvGraphicFramePr>
          <p:nvPr/>
        </p:nvGraphicFramePr>
        <p:xfrm>
          <a:off x="2857488" y="2571744"/>
          <a:ext cx="4745037" cy="571500"/>
        </p:xfrm>
        <a:graphic>
          <a:graphicData uri="http://schemas.openxmlformats.org/presentationml/2006/ole">
            <p:oleObj spid="_x0000_s330756" name="Equation" r:id="rId4" imgW="1752480" imgH="203040" progId="Equation.DSMT4">
              <p:embed/>
            </p:oleObj>
          </a:graphicData>
        </a:graphic>
      </p:graphicFrame>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常微分方程的适定性</a:t>
            </a:r>
            <a:endParaRPr lang="zh-CN" altLang="en-US" dirty="0"/>
          </a:p>
        </p:txBody>
      </p:sp>
      <p:sp>
        <p:nvSpPr>
          <p:cNvPr id="3" name="内容占位符 2"/>
          <p:cNvSpPr>
            <a:spLocks noGrp="1"/>
          </p:cNvSpPr>
          <p:nvPr>
            <p:ph idx="1"/>
          </p:nvPr>
        </p:nvSpPr>
        <p:spPr/>
        <p:txBody>
          <a:bodyPr/>
          <a:lstStyle/>
          <a:p>
            <a:r>
              <a:rPr lang="zh-CN" altLang="en-US" dirty="0" smtClean="0"/>
              <a:t>微分方程解的适定性</a:t>
            </a:r>
            <a:endParaRPr lang="en-US" altLang="zh-CN" dirty="0" smtClean="0"/>
          </a:p>
          <a:p>
            <a:pPr lvl="1"/>
            <a:r>
              <a:rPr lang="zh-CN" altLang="en-US" dirty="0" smtClean="0"/>
              <a:t>微分方程解的存在性</a:t>
            </a:r>
            <a:endParaRPr lang="en-US" altLang="zh-CN" dirty="0" smtClean="0"/>
          </a:p>
          <a:p>
            <a:pPr lvl="1"/>
            <a:r>
              <a:rPr lang="zh-CN" altLang="en-US" dirty="0" smtClean="0"/>
              <a:t>微分方程解的唯一性</a:t>
            </a:r>
            <a:endParaRPr lang="en-US" altLang="zh-CN" dirty="0" smtClean="0"/>
          </a:p>
          <a:p>
            <a:pPr lvl="1"/>
            <a:r>
              <a:rPr lang="zh-CN" altLang="en-US" dirty="0" smtClean="0"/>
              <a:t>微分方程解的连续依赖性</a:t>
            </a:r>
            <a:endParaRPr lang="en-US" altLang="zh-CN" dirty="0" smtClean="0"/>
          </a:p>
          <a:p>
            <a:r>
              <a:rPr lang="zh-CN" altLang="en-US" dirty="0" smtClean="0"/>
              <a:t>解的存在性和不唯一性例子</a:t>
            </a:r>
            <a:endParaRPr lang="en-US" altLang="zh-CN" dirty="0" smtClean="0"/>
          </a:p>
          <a:p>
            <a:endParaRPr lang="en-US" altLang="zh-CN" dirty="0" smtClean="0"/>
          </a:p>
          <a:p>
            <a:endParaRPr lang="zh-CN" altLang="en-US" dirty="0"/>
          </a:p>
        </p:txBody>
      </p:sp>
      <p:sp>
        <p:nvSpPr>
          <p:cNvPr id="329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9729" name="Object 1"/>
          <p:cNvGraphicFramePr>
            <a:graphicFrameLocks noChangeAspect="1"/>
          </p:cNvGraphicFramePr>
          <p:nvPr/>
        </p:nvGraphicFramePr>
        <p:xfrm>
          <a:off x="2643174" y="4357694"/>
          <a:ext cx="3291863" cy="571504"/>
        </p:xfrm>
        <a:graphic>
          <a:graphicData uri="http://schemas.openxmlformats.org/presentationml/2006/ole">
            <p:oleObj spid="_x0000_s329729" name="Equation" r:id="rId3" imgW="1371600" imgH="228600" progId="Equation.DSMT4">
              <p:embed/>
            </p:oleObj>
          </a:graphicData>
        </a:graphic>
      </p:graphicFrame>
      <p:graphicFrame>
        <p:nvGraphicFramePr>
          <p:cNvPr id="6" name="Object 1"/>
          <p:cNvGraphicFramePr>
            <a:graphicFrameLocks noChangeAspect="1"/>
          </p:cNvGraphicFramePr>
          <p:nvPr/>
        </p:nvGraphicFramePr>
        <p:xfrm>
          <a:off x="2786050" y="5429264"/>
          <a:ext cx="2225675" cy="635000"/>
        </p:xfrm>
        <a:graphic>
          <a:graphicData uri="http://schemas.openxmlformats.org/presentationml/2006/ole">
            <p:oleObj spid="_x0000_s329731" name="Equation" r:id="rId4" imgW="927000" imgH="253800" progId="Equation.DSMT4">
              <p:embed/>
            </p:oleObj>
          </a:graphicData>
        </a:graphic>
      </p:graphicFrame>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常微分方程的适定性</a:t>
            </a:r>
            <a:endParaRPr lang="zh-CN" altLang="en-US" dirty="0"/>
          </a:p>
        </p:txBody>
      </p:sp>
      <p:sp>
        <p:nvSpPr>
          <p:cNvPr id="3" name="内容占位符 2"/>
          <p:cNvSpPr>
            <a:spLocks noGrp="1"/>
          </p:cNvSpPr>
          <p:nvPr>
            <p:ph idx="1"/>
          </p:nvPr>
        </p:nvSpPr>
        <p:spPr/>
        <p:txBody>
          <a:bodyPr/>
          <a:lstStyle/>
          <a:p>
            <a:r>
              <a:rPr lang="zh-CN" altLang="en-US" dirty="0" smtClean="0"/>
              <a:t>局部存在性与唯一性定理</a:t>
            </a:r>
            <a:endParaRPr lang="en-US" altLang="zh-CN" dirty="0" smtClean="0"/>
          </a:p>
          <a:p>
            <a:endParaRPr lang="zh-CN" altLang="en-US" dirty="0"/>
          </a:p>
        </p:txBody>
      </p:sp>
      <p:pic>
        <p:nvPicPr>
          <p:cNvPr id="7" name="图片 6" descr="222222222222222.jpg"/>
          <p:cNvPicPr>
            <a:picLocks noChangeAspect="1"/>
          </p:cNvPicPr>
          <p:nvPr/>
        </p:nvPicPr>
        <p:blipFill>
          <a:blip r:embed="rId2"/>
          <a:stretch>
            <a:fillRect/>
          </a:stretch>
        </p:blipFill>
        <p:spPr>
          <a:xfrm>
            <a:off x="857224" y="2000240"/>
            <a:ext cx="7677150" cy="3952875"/>
          </a:xfrm>
          <a:prstGeom prst="rect">
            <a:avLst/>
          </a:prstGeom>
        </p:spPr>
      </p:pic>
      <p:sp>
        <p:nvSpPr>
          <p:cNvPr id="10" name="矩形 9"/>
          <p:cNvSpPr/>
          <p:nvPr/>
        </p:nvSpPr>
        <p:spPr bwMode="auto">
          <a:xfrm>
            <a:off x="1785918" y="3071810"/>
            <a:ext cx="4572032" cy="714380"/>
          </a:xfrm>
          <a:prstGeom prst="rect">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smtClean="0">
              <a:ln>
                <a:noFill/>
              </a:ln>
              <a:solidFill>
                <a:srgbClr val="FF0000"/>
              </a:solidFill>
              <a:effectLst/>
              <a:latin typeface="Tahoma"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常微分方程的适定性</a:t>
            </a:r>
            <a:endParaRPr lang="zh-CN" altLang="en-US" dirty="0"/>
          </a:p>
        </p:txBody>
      </p:sp>
      <p:sp>
        <p:nvSpPr>
          <p:cNvPr id="3" name="内容占位符 2"/>
          <p:cNvSpPr>
            <a:spLocks noGrp="1"/>
          </p:cNvSpPr>
          <p:nvPr>
            <p:ph idx="1"/>
          </p:nvPr>
        </p:nvSpPr>
        <p:spPr>
          <a:xfrm>
            <a:off x="214282" y="1285860"/>
            <a:ext cx="8740806" cy="4846653"/>
          </a:xfrm>
        </p:spPr>
        <p:txBody>
          <a:bodyPr/>
          <a:lstStyle/>
          <a:p>
            <a:r>
              <a:rPr lang="zh-CN" altLang="en-US" dirty="0" smtClean="0"/>
              <a:t>解对初值与参数的连续依赖性</a:t>
            </a:r>
            <a:endParaRPr lang="en-US" altLang="zh-CN" dirty="0" smtClean="0"/>
          </a:p>
          <a:p>
            <a:endParaRPr lang="en-US" altLang="zh-CN" dirty="0" smtClean="0"/>
          </a:p>
          <a:p>
            <a:pPr lvl="1"/>
            <a:r>
              <a:rPr lang="zh-CN" altLang="en-US" dirty="0" smtClean="0"/>
              <a:t>解关于初值的对称性</a:t>
            </a:r>
            <a:endParaRPr lang="en-US" altLang="zh-CN" dirty="0" smtClean="0"/>
          </a:p>
          <a:p>
            <a:endParaRPr lang="en-US" altLang="zh-CN" dirty="0" smtClean="0"/>
          </a:p>
          <a:p>
            <a:pPr lvl="1"/>
            <a:r>
              <a:rPr lang="zh-CN" altLang="en-US" dirty="0" smtClean="0"/>
              <a:t>解对初值的连续依赖性</a:t>
            </a:r>
            <a:endParaRPr lang="en-US" altLang="zh-CN" dirty="0" smtClean="0"/>
          </a:p>
          <a:p>
            <a:endParaRPr lang="en-US" altLang="zh-CN" dirty="0" smtClean="0"/>
          </a:p>
          <a:p>
            <a:endParaRPr lang="en-US" altLang="zh-CN" dirty="0" smtClean="0"/>
          </a:p>
          <a:p>
            <a:pPr lvl="1"/>
            <a:r>
              <a:rPr lang="zh-CN" altLang="en-US" dirty="0" smtClean="0"/>
              <a:t>解对参数</a:t>
            </a:r>
            <a:r>
              <a:rPr lang="en-US" dirty="0" smtClean="0"/>
              <a:t>λ</a:t>
            </a:r>
            <a:r>
              <a:rPr lang="zh-CN" altLang="en-US" dirty="0" smtClean="0"/>
              <a:t>的连续依赖性</a:t>
            </a:r>
          </a:p>
          <a:p>
            <a:endParaRPr lang="zh-CN" altLang="en-US" dirty="0"/>
          </a:p>
        </p:txBody>
      </p:sp>
      <p:sp>
        <p:nvSpPr>
          <p:cNvPr id="3502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0209" name="Object 1"/>
          <p:cNvGraphicFramePr>
            <a:graphicFrameLocks noChangeAspect="1"/>
          </p:cNvGraphicFramePr>
          <p:nvPr/>
        </p:nvGraphicFramePr>
        <p:xfrm>
          <a:off x="5072034" y="3857628"/>
          <a:ext cx="4071966" cy="1838952"/>
        </p:xfrm>
        <a:graphic>
          <a:graphicData uri="http://schemas.openxmlformats.org/presentationml/2006/ole">
            <p:oleObj spid="_x0000_s350209" name="Visio" r:id="rId3" imgW="3275732" imgH="1483285" progId="Visio.Drawing.11">
              <p:embed/>
            </p:oleObj>
          </a:graphicData>
        </a:graphic>
      </p:graphicFrame>
      <p:sp>
        <p:nvSpPr>
          <p:cNvPr id="350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0211" name="Object 3"/>
          <p:cNvGraphicFramePr>
            <a:graphicFrameLocks noChangeAspect="1"/>
          </p:cNvGraphicFramePr>
          <p:nvPr/>
        </p:nvGraphicFramePr>
        <p:xfrm>
          <a:off x="285720" y="1857364"/>
          <a:ext cx="3776009" cy="428628"/>
        </p:xfrm>
        <a:graphic>
          <a:graphicData uri="http://schemas.openxmlformats.org/presentationml/2006/ole">
            <p:oleObj spid="_x0000_s350211" name="Equation" r:id="rId4" imgW="1752600" imgH="203200" progId="Equation.DSMT4">
              <p:embed/>
            </p:oleObj>
          </a:graphicData>
        </a:graphic>
      </p:graphicFrame>
      <p:graphicFrame>
        <p:nvGraphicFramePr>
          <p:cNvPr id="9" name="Object 3"/>
          <p:cNvGraphicFramePr>
            <a:graphicFrameLocks noChangeAspect="1"/>
          </p:cNvGraphicFramePr>
          <p:nvPr/>
        </p:nvGraphicFramePr>
        <p:xfrm>
          <a:off x="4143372" y="1714488"/>
          <a:ext cx="4876800" cy="714375"/>
        </p:xfrm>
        <a:graphic>
          <a:graphicData uri="http://schemas.openxmlformats.org/presentationml/2006/ole">
            <p:oleObj spid="_x0000_s350214" name="Equation" r:id="rId5" imgW="2209680" imgH="330120" progId="Equation.DSMT4">
              <p:embed/>
            </p:oleObj>
          </a:graphicData>
        </a:graphic>
      </p:graphicFrame>
      <p:graphicFrame>
        <p:nvGraphicFramePr>
          <p:cNvPr id="10" name="Object 3"/>
          <p:cNvGraphicFramePr>
            <a:graphicFrameLocks noChangeAspect="1"/>
          </p:cNvGraphicFramePr>
          <p:nvPr/>
        </p:nvGraphicFramePr>
        <p:xfrm>
          <a:off x="857224" y="3000372"/>
          <a:ext cx="3700463" cy="466725"/>
        </p:xfrm>
        <a:graphic>
          <a:graphicData uri="http://schemas.openxmlformats.org/presentationml/2006/ole">
            <p:oleObj spid="_x0000_s350215" name="Equation" r:id="rId6" imgW="1676160" imgH="215640" progId="Equation.DSMT4">
              <p:embed/>
            </p:oleObj>
          </a:graphicData>
        </a:graphic>
      </p:graphicFrame>
      <p:graphicFrame>
        <p:nvGraphicFramePr>
          <p:cNvPr id="11" name="Object 3"/>
          <p:cNvGraphicFramePr>
            <a:graphicFrameLocks noChangeAspect="1"/>
          </p:cNvGraphicFramePr>
          <p:nvPr/>
        </p:nvGraphicFramePr>
        <p:xfrm>
          <a:off x="762001" y="4143380"/>
          <a:ext cx="3952875" cy="576262"/>
        </p:xfrm>
        <a:graphic>
          <a:graphicData uri="http://schemas.openxmlformats.org/presentationml/2006/ole">
            <p:oleObj spid="_x0000_s350216" name="Equation" r:id="rId7" imgW="1790640" imgH="266400" progId="Equation.DSMT4">
              <p:embed/>
            </p:oleObj>
          </a:graphicData>
        </a:graphic>
      </p:graphicFrame>
      <p:graphicFrame>
        <p:nvGraphicFramePr>
          <p:cNvPr id="12" name="Object 3"/>
          <p:cNvGraphicFramePr>
            <a:graphicFrameLocks noChangeAspect="1"/>
          </p:cNvGraphicFramePr>
          <p:nvPr/>
        </p:nvGraphicFramePr>
        <p:xfrm>
          <a:off x="1500166" y="4857760"/>
          <a:ext cx="1905000" cy="465138"/>
        </p:xfrm>
        <a:graphic>
          <a:graphicData uri="http://schemas.openxmlformats.org/presentationml/2006/ole">
            <p:oleObj spid="_x0000_s350217" name="Equation" r:id="rId8" imgW="863280" imgH="215640" progId="Equation.DSMT4">
              <p:embed/>
            </p:oleObj>
          </a:graphicData>
        </a:graphic>
      </p:graphicFrame>
      <p:graphicFrame>
        <p:nvGraphicFramePr>
          <p:cNvPr id="13" name="Object 3"/>
          <p:cNvGraphicFramePr>
            <a:graphicFrameLocks noChangeAspect="1"/>
          </p:cNvGraphicFramePr>
          <p:nvPr/>
        </p:nvGraphicFramePr>
        <p:xfrm>
          <a:off x="785786" y="6072206"/>
          <a:ext cx="3000375" cy="576262"/>
        </p:xfrm>
        <a:graphic>
          <a:graphicData uri="http://schemas.openxmlformats.org/presentationml/2006/ole">
            <p:oleObj spid="_x0000_s350218" name="Equation" r:id="rId9" imgW="1358640" imgH="2664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0209"/>
                                        </p:tgtEl>
                                        <p:attrNameLst>
                                          <p:attrName>style.visibility</p:attrName>
                                        </p:attrNameLst>
                                      </p:cBhvr>
                                      <p:to>
                                        <p:strVal val="visible"/>
                                      </p:to>
                                    </p:set>
                                    <p:animEffect transition="in" filter="blinds(horizontal)">
                                      <p:cBhvr>
                                        <p:cTn id="7" dur="500"/>
                                        <p:tgtEl>
                                          <p:spTgt spid="350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微分方程的解法</a:t>
            </a:r>
            <a:endParaRPr lang="en-US" altLang="zh-CN" dirty="0" smtClean="0"/>
          </a:p>
        </p:txBody>
      </p:sp>
      <p:sp>
        <p:nvSpPr>
          <p:cNvPr id="3" name="内容占位符 2"/>
          <p:cNvSpPr>
            <a:spLocks noGrp="1"/>
          </p:cNvSpPr>
          <p:nvPr>
            <p:ph idx="1"/>
          </p:nvPr>
        </p:nvSpPr>
        <p:spPr/>
        <p:txBody>
          <a:bodyPr/>
          <a:lstStyle/>
          <a:p>
            <a:r>
              <a:rPr lang="zh-CN" altLang="en-US" dirty="0" smtClean="0"/>
              <a:t>变量替换和分量变量法</a:t>
            </a:r>
            <a:endParaRPr lang="en-US" altLang="zh-CN" dirty="0" smtClean="0"/>
          </a:p>
          <a:p>
            <a:endParaRPr lang="en-US" altLang="zh-CN" dirty="0" smtClean="0"/>
          </a:p>
          <a:p>
            <a:endParaRPr lang="en-US" altLang="zh-CN" dirty="0" smtClean="0"/>
          </a:p>
          <a:p>
            <a:r>
              <a:rPr lang="zh-CN" altLang="en-US" dirty="0" smtClean="0"/>
              <a:t>逐步逼近法：利用基于初值的积分迭代可以得到第</a:t>
            </a:r>
            <a:r>
              <a:rPr lang="en-US" i="1" dirty="0" smtClean="0"/>
              <a:t>n</a:t>
            </a:r>
            <a:r>
              <a:rPr lang="zh-CN" altLang="en-US" dirty="0" smtClean="0"/>
              <a:t>次近似解</a:t>
            </a:r>
            <a:endParaRPr lang="en-US" altLang="zh-CN" dirty="0" smtClean="0"/>
          </a:p>
          <a:p>
            <a:endParaRPr lang="en-US" altLang="zh-CN" dirty="0" smtClean="0"/>
          </a:p>
          <a:p>
            <a:r>
              <a:rPr lang="en-US" dirty="0" smtClean="0"/>
              <a:t> Laplace</a:t>
            </a:r>
            <a:r>
              <a:rPr lang="zh-CN" altLang="en-US" dirty="0" smtClean="0"/>
              <a:t>变换法</a:t>
            </a:r>
            <a:r>
              <a:rPr lang="en-US" altLang="zh-CN" dirty="0" smtClean="0"/>
              <a:t>----</a:t>
            </a:r>
            <a:r>
              <a:rPr lang="zh-CN" altLang="en-US" dirty="0" smtClean="0"/>
              <a:t>线性微分方程</a:t>
            </a:r>
            <a:endParaRPr lang="zh-CN" altLang="en-US" dirty="0"/>
          </a:p>
        </p:txBody>
      </p:sp>
      <p:sp>
        <p:nvSpPr>
          <p:cNvPr id="328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8705" name="Object 1"/>
          <p:cNvGraphicFramePr>
            <a:graphicFrameLocks noChangeAspect="1"/>
          </p:cNvGraphicFramePr>
          <p:nvPr/>
        </p:nvGraphicFramePr>
        <p:xfrm>
          <a:off x="0" y="5429264"/>
          <a:ext cx="5143536" cy="571504"/>
        </p:xfrm>
        <a:graphic>
          <a:graphicData uri="http://schemas.openxmlformats.org/presentationml/2006/ole">
            <p:oleObj spid="_x0000_s328705" name="Equation" r:id="rId3" imgW="1790700" imgH="203200" progId="Equation.DSMT4">
              <p:embed/>
            </p:oleObj>
          </a:graphicData>
        </a:graphic>
      </p:graphicFrame>
      <p:graphicFrame>
        <p:nvGraphicFramePr>
          <p:cNvPr id="6" name="Object 1"/>
          <p:cNvGraphicFramePr>
            <a:graphicFrameLocks noChangeAspect="1"/>
          </p:cNvGraphicFramePr>
          <p:nvPr/>
        </p:nvGraphicFramePr>
        <p:xfrm>
          <a:off x="5203825" y="5214950"/>
          <a:ext cx="3940175" cy="1000125"/>
        </p:xfrm>
        <a:graphic>
          <a:graphicData uri="http://schemas.openxmlformats.org/presentationml/2006/ole">
            <p:oleObj spid="_x0000_s328707" name="Equation" r:id="rId4" imgW="1371600" imgH="355320" progId="Equation.DSMT4">
              <p:embed/>
            </p:oleObj>
          </a:graphicData>
        </a:graphic>
      </p:graphicFrame>
      <p:graphicFrame>
        <p:nvGraphicFramePr>
          <p:cNvPr id="7" name="Object 1"/>
          <p:cNvGraphicFramePr>
            <a:graphicFrameLocks noChangeAspect="1"/>
          </p:cNvGraphicFramePr>
          <p:nvPr/>
        </p:nvGraphicFramePr>
        <p:xfrm>
          <a:off x="5143504" y="5857875"/>
          <a:ext cx="3721100" cy="1000125"/>
        </p:xfrm>
        <a:graphic>
          <a:graphicData uri="http://schemas.openxmlformats.org/presentationml/2006/ole">
            <p:oleObj spid="_x0000_s328708" name="Equation" r:id="rId5" imgW="1295280" imgH="355320" progId="Equation.DSMT4">
              <p:embed/>
            </p:oleObj>
          </a:graphicData>
        </a:graphic>
      </p:graphicFrame>
      <p:graphicFrame>
        <p:nvGraphicFramePr>
          <p:cNvPr id="8" name="Object 1"/>
          <p:cNvGraphicFramePr>
            <a:graphicFrameLocks noChangeAspect="1"/>
          </p:cNvGraphicFramePr>
          <p:nvPr/>
        </p:nvGraphicFramePr>
        <p:xfrm>
          <a:off x="357158" y="5857875"/>
          <a:ext cx="3792538" cy="1000125"/>
        </p:xfrm>
        <a:graphic>
          <a:graphicData uri="http://schemas.openxmlformats.org/presentationml/2006/ole">
            <p:oleObj spid="_x0000_s328709" name="Equation" r:id="rId6" imgW="1320480" imgH="355320" progId="Equation.DSMT4">
              <p:embed/>
            </p:oleObj>
          </a:graphicData>
        </a:graphic>
      </p:graphicFrame>
      <p:graphicFrame>
        <p:nvGraphicFramePr>
          <p:cNvPr id="9" name="Object 1"/>
          <p:cNvGraphicFramePr>
            <a:graphicFrameLocks noChangeAspect="1"/>
          </p:cNvGraphicFramePr>
          <p:nvPr/>
        </p:nvGraphicFramePr>
        <p:xfrm>
          <a:off x="4802187" y="3643314"/>
          <a:ext cx="4341813" cy="1143000"/>
        </p:xfrm>
        <a:graphic>
          <a:graphicData uri="http://schemas.openxmlformats.org/presentationml/2006/ole">
            <p:oleObj spid="_x0000_s328710" name="Equation" r:id="rId7" imgW="1511280" imgH="406080" progId="Equation.DSMT4">
              <p:embed/>
            </p:oleObj>
          </a:graphicData>
        </a:graphic>
      </p:graphicFrame>
      <p:graphicFrame>
        <p:nvGraphicFramePr>
          <p:cNvPr id="10" name="Object 1"/>
          <p:cNvGraphicFramePr>
            <a:graphicFrameLocks noChangeAspect="1"/>
          </p:cNvGraphicFramePr>
          <p:nvPr/>
        </p:nvGraphicFramePr>
        <p:xfrm>
          <a:off x="2285984" y="1928802"/>
          <a:ext cx="5946775" cy="1000125"/>
        </p:xfrm>
        <a:graphic>
          <a:graphicData uri="http://schemas.openxmlformats.org/presentationml/2006/ole">
            <p:oleObj spid="_x0000_s328711" name="Equation" r:id="rId8" imgW="2070000" imgH="355320" progId="Equation.DSMT4">
              <p:embed/>
            </p:oleObj>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微分方程的有界性</a:t>
            </a:r>
            <a:r>
              <a:rPr lang="zh-CN" altLang="en-US" dirty="0" smtClean="0"/>
              <a:t>评估</a:t>
            </a:r>
            <a:endParaRPr lang="zh-CN" altLang="en-US" dirty="0"/>
          </a:p>
        </p:txBody>
      </p:sp>
      <p:sp>
        <p:nvSpPr>
          <p:cNvPr id="3" name="内容占位符 2"/>
          <p:cNvSpPr>
            <a:spLocks noGrp="1"/>
          </p:cNvSpPr>
          <p:nvPr>
            <p:ph idx="1"/>
          </p:nvPr>
        </p:nvSpPr>
        <p:spPr/>
        <p:txBody>
          <a:bodyPr/>
          <a:lstStyle/>
          <a:p>
            <a:r>
              <a:rPr lang="zh-CN" altLang="en-US" dirty="0" smtClean="0"/>
              <a:t>比较原理</a:t>
            </a:r>
            <a:endParaRPr lang="en-US" altLang="zh-CN" dirty="0" smtClean="0"/>
          </a:p>
          <a:p>
            <a:pPr lvl="1"/>
            <a:r>
              <a:rPr lang="zh-CN" altLang="en-US" dirty="0" smtClean="0"/>
              <a:t>上</a:t>
            </a:r>
            <a:r>
              <a:rPr lang="zh-CN" altLang="en-US" dirty="0" smtClean="0"/>
              <a:t>右导数</a:t>
            </a:r>
            <a:endParaRPr lang="en-US" altLang="zh-CN" dirty="0" smtClean="0"/>
          </a:p>
          <a:p>
            <a:pPr lvl="1"/>
            <a:r>
              <a:rPr lang="zh-CN" altLang="en-US" dirty="0" smtClean="0"/>
              <a:t>比较原理</a:t>
            </a:r>
            <a:endParaRPr lang="en-US" altLang="zh-CN" dirty="0" smtClean="0"/>
          </a:p>
          <a:p>
            <a:pPr lvl="1"/>
            <a:endParaRPr lang="en-US" altLang="zh-CN" dirty="0" smtClean="0"/>
          </a:p>
          <a:p>
            <a:endParaRPr lang="en-US" altLang="zh-CN" dirty="0" smtClean="0"/>
          </a:p>
          <a:p>
            <a:endParaRPr lang="en-US" altLang="zh-CN" dirty="0" smtClean="0"/>
          </a:p>
          <a:p>
            <a:r>
              <a:rPr lang="en-US" altLang="zh-CN" dirty="0" err="1" smtClean="0"/>
              <a:t>Grondwall</a:t>
            </a:r>
            <a:r>
              <a:rPr lang="en-US" altLang="zh-CN" dirty="0" smtClean="0"/>
              <a:t>-Bellman</a:t>
            </a:r>
            <a:r>
              <a:rPr lang="zh-CN" altLang="en-US" dirty="0" smtClean="0"/>
              <a:t>不等式</a:t>
            </a:r>
            <a:endParaRPr lang="zh-CN" altLang="en-US" dirty="0"/>
          </a:p>
        </p:txBody>
      </p:sp>
      <p:sp>
        <p:nvSpPr>
          <p:cNvPr id="387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7073" name="Object 1"/>
          <p:cNvGraphicFramePr>
            <a:graphicFrameLocks noChangeAspect="1"/>
          </p:cNvGraphicFramePr>
          <p:nvPr/>
        </p:nvGraphicFramePr>
        <p:xfrm>
          <a:off x="3214678" y="1785926"/>
          <a:ext cx="3536181" cy="785818"/>
        </p:xfrm>
        <a:graphic>
          <a:graphicData uri="http://schemas.openxmlformats.org/presentationml/2006/ole">
            <p:oleObj spid="_x0000_s387073" name="Equation" r:id="rId3" imgW="1714500" imgH="381000" progId="Equation.DSMT4">
              <p:embed/>
            </p:oleObj>
          </a:graphicData>
        </a:graphic>
      </p:graphicFrame>
      <p:graphicFrame>
        <p:nvGraphicFramePr>
          <p:cNvPr id="6" name="Object 1"/>
          <p:cNvGraphicFramePr>
            <a:graphicFrameLocks noChangeAspect="1"/>
          </p:cNvGraphicFramePr>
          <p:nvPr/>
        </p:nvGraphicFramePr>
        <p:xfrm>
          <a:off x="1785918" y="2928934"/>
          <a:ext cx="2407064" cy="428628"/>
        </p:xfrm>
        <a:graphic>
          <a:graphicData uri="http://schemas.openxmlformats.org/presentationml/2006/ole">
            <p:oleObj spid="_x0000_s387075" name="Equation" r:id="rId4" imgW="1143000" imgH="203040" progId="Equation.DSMT4">
              <p:embed/>
            </p:oleObj>
          </a:graphicData>
        </a:graphic>
      </p:graphicFrame>
      <p:graphicFrame>
        <p:nvGraphicFramePr>
          <p:cNvPr id="7" name="Object 1"/>
          <p:cNvGraphicFramePr>
            <a:graphicFrameLocks noChangeAspect="1"/>
          </p:cNvGraphicFramePr>
          <p:nvPr/>
        </p:nvGraphicFramePr>
        <p:xfrm>
          <a:off x="1500166" y="3643314"/>
          <a:ext cx="3383167" cy="500066"/>
        </p:xfrm>
        <a:graphic>
          <a:graphicData uri="http://schemas.openxmlformats.org/presentationml/2006/ole">
            <p:oleObj spid="_x0000_s387076" name="Equation" r:id="rId5" imgW="1549080" imgH="228600" progId="Equation.DSMT4">
              <p:embed/>
            </p:oleObj>
          </a:graphicData>
        </a:graphic>
      </p:graphicFrame>
      <p:graphicFrame>
        <p:nvGraphicFramePr>
          <p:cNvPr id="8" name="Object 1"/>
          <p:cNvGraphicFramePr>
            <a:graphicFrameLocks noChangeAspect="1"/>
          </p:cNvGraphicFramePr>
          <p:nvPr/>
        </p:nvGraphicFramePr>
        <p:xfrm>
          <a:off x="5500694" y="3786190"/>
          <a:ext cx="1143008" cy="374244"/>
        </p:xfrm>
        <a:graphic>
          <a:graphicData uri="http://schemas.openxmlformats.org/presentationml/2006/ole">
            <p:oleObj spid="_x0000_s387077" name="Equation" r:id="rId6" imgW="583920" imgH="190440" progId="Equation.DSMT4">
              <p:embed/>
            </p:oleObj>
          </a:graphicData>
        </a:graphic>
      </p:graphicFrame>
      <p:sp>
        <p:nvSpPr>
          <p:cNvPr id="9" name="右箭头 8"/>
          <p:cNvSpPr/>
          <p:nvPr/>
        </p:nvSpPr>
        <p:spPr bwMode="auto">
          <a:xfrm>
            <a:off x="4929190" y="3857628"/>
            <a:ext cx="500066"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0" name="Object 1"/>
          <p:cNvGraphicFramePr>
            <a:graphicFrameLocks noChangeAspect="1"/>
          </p:cNvGraphicFramePr>
          <p:nvPr/>
        </p:nvGraphicFramePr>
        <p:xfrm>
          <a:off x="1468438" y="5332413"/>
          <a:ext cx="3160712" cy="695325"/>
        </p:xfrm>
        <a:graphic>
          <a:graphicData uri="http://schemas.openxmlformats.org/presentationml/2006/ole">
            <p:oleObj spid="_x0000_s387078" name="Equation" r:id="rId7" imgW="1447560" imgH="317160" progId="Equation.DSMT4">
              <p:embed/>
            </p:oleObj>
          </a:graphicData>
        </a:graphic>
      </p:graphicFrame>
      <p:graphicFrame>
        <p:nvGraphicFramePr>
          <p:cNvPr id="11" name="Object 1"/>
          <p:cNvGraphicFramePr>
            <a:graphicFrameLocks noChangeAspect="1"/>
          </p:cNvGraphicFramePr>
          <p:nvPr/>
        </p:nvGraphicFramePr>
        <p:xfrm>
          <a:off x="3857620" y="6035698"/>
          <a:ext cx="5073650" cy="750888"/>
        </p:xfrm>
        <a:graphic>
          <a:graphicData uri="http://schemas.openxmlformats.org/presentationml/2006/ole">
            <p:oleObj spid="_x0000_s387079" name="Equation" r:id="rId8" imgW="2323800" imgH="342720" progId="Equation.DSMT4">
              <p:embed/>
            </p:oleObj>
          </a:graphicData>
        </a:graphic>
      </p:graphicFrame>
      <p:sp>
        <p:nvSpPr>
          <p:cNvPr id="14" name="直角上箭头 13"/>
          <p:cNvSpPr/>
          <p:nvPr/>
        </p:nvSpPr>
        <p:spPr bwMode="auto">
          <a:xfrm rot="5400000">
            <a:off x="3178959" y="5965049"/>
            <a:ext cx="428628" cy="642942"/>
          </a:xfrm>
          <a:prstGeom prst="ben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微分方程的可微性和灵敏度方程</a:t>
            </a:r>
            <a:endParaRPr lang="en-US" altLang="zh-CN" dirty="0" smtClean="0"/>
          </a:p>
        </p:txBody>
      </p:sp>
      <p:sp>
        <p:nvSpPr>
          <p:cNvPr id="3" name="内容占位符 2"/>
          <p:cNvSpPr>
            <a:spLocks noGrp="1"/>
          </p:cNvSpPr>
          <p:nvPr>
            <p:ph idx="1"/>
          </p:nvPr>
        </p:nvSpPr>
        <p:spPr/>
        <p:txBody>
          <a:bodyPr/>
          <a:lstStyle/>
          <a:p>
            <a:r>
              <a:rPr lang="zh-CN" altLang="en-US" dirty="0" smtClean="0"/>
              <a:t>标称系统</a:t>
            </a:r>
            <a:endParaRPr lang="en-US" altLang="zh-CN" dirty="0" smtClean="0"/>
          </a:p>
          <a:p>
            <a:r>
              <a:rPr lang="zh-CN" altLang="en-US" dirty="0" smtClean="0"/>
              <a:t>实际系统</a:t>
            </a:r>
            <a:endParaRPr lang="zh-CN" altLang="en-US" dirty="0"/>
          </a:p>
        </p:txBody>
      </p:sp>
      <p:sp>
        <p:nvSpPr>
          <p:cNvPr id="3276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7681" name="Object 1"/>
          <p:cNvGraphicFramePr>
            <a:graphicFrameLocks noChangeAspect="1"/>
          </p:cNvGraphicFramePr>
          <p:nvPr/>
        </p:nvGraphicFramePr>
        <p:xfrm>
          <a:off x="3143240" y="1214422"/>
          <a:ext cx="5014948" cy="642942"/>
        </p:xfrm>
        <a:graphic>
          <a:graphicData uri="http://schemas.openxmlformats.org/presentationml/2006/ole">
            <p:oleObj spid="_x0000_s327681" name="Equation" r:id="rId3" imgW="1866900" imgH="228600" progId="Equation.DSMT4">
              <p:embed/>
            </p:oleObj>
          </a:graphicData>
        </a:graphic>
      </p:graphicFrame>
      <p:graphicFrame>
        <p:nvGraphicFramePr>
          <p:cNvPr id="6" name="Object 1"/>
          <p:cNvGraphicFramePr>
            <a:graphicFrameLocks noChangeAspect="1"/>
          </p:cNvGraphicFramePr>
          <p:nvPr/>
        </p:nvGraphicFramePr>
        <p:xfrm>
          <a:off x="3116285" y="1857364"/>
          <a:ext cx="4741863" cy="642937"/>
        </p:xfrm>
        <a:graphic>
          <a:graphicData uri="http://schemas.openxmlformats.org/presentationml/2006/ole">
            <p:oleObj spid="_x0000_s327683" name="Equation" r:id="rId4" imgW="1765080" imgH="228600" progId="Equation.DSMT4">
              <p:embed/>
            </p:oleObj>
          </a:graphicData>
        </a:graphic>
      </p:graphicFrame>
      <p:graphicFrame>
        <p:nvGraphicFramePr>
          <p:cNvPr id="7" name="Object 1"/>
          <p:cNvGraphicFramePr>
            <a:graphicFrameLocks noChangeAspect="1"/>
          </p:cNvGraphicFramePr>
          <p:nvPr/>
        </p:nvGraphicFramePr>
        <p:xfrm>
          <a:off x="3786182" y="2428868"/>
          <a:ext cx="4195763" cy="928687"/>
        </p:xfrm>
        <a:graphic>
          <a:graphicData uri="http://schemas.openxmlformats.org/presentationml/2006/ole">
            <p:oleObj spid="_x0000_s327684" name="Equation" r:id="rId5" imgW="1562040" imgH="330120" progId="Equation.DSMT4">
              <p:embed/>
            </p:oleObj>
          </a:graphicData>
        </a:graphic>
      </p:graphicFrame>
      <p:graphicFrame>
        <p:nvGraphicFramePr>
          <p:cNvPr id="8" name="Object 1"/>
          <p:cNvGraphicFramePr>
            <a:graphicFrameLocks noChangeAspect="1"/>
          </p:cNvGraphicFramePr>
          <p:nvPr/>
        </p:nvGraphicFramePr>
        <p:xfrm>
          <a:off x="1214414" y="3214686"/>
          <a:ext cx="6823075" cy="1000125"/>
        </p:xfrm>
        <a:graphic>
          <a:graphicData uri="http://schemas.openxmlformats.org/presentationml/2006/ole">
            <p:oleObj spid="_x0000_s327685" name="Equation" r:id="rId6" imgW="2539800" imgH="355320" progId="Equation.DSMT4">
              <p:embed/>
            </p:oleObj>
          </a:graphicData>
        </a:graphic>
      </p:graphicFrame>
      <p:graphicFrame>
        <p:nvGraphicFramePr>
          <p:cNvPr id="9" name="Object 1"/>
          <p:cNvGraphicFramePr>
            <a:graphicFrameLocks noChangeAspect="1"/>
          </p:cNvGraphicFramePr>
          <p:nvPr/>
        </p:nvGraphicFramePr>
        <p:xfrm>
          <a:off x="-32" y="4071942"/>
          <a:ext cx="9144000" cy="1149575"/>
        </p:xfrm>
        <a:graphic>
          <a:graphicData uri="http://schemas.openxmlformats.org/presentationml/2006/ole">
            <p:oleObj spid="_x0000_s327686" name="Equation" r:id="rId7" imgW="3492360" imgH="419040" progId="Equation.DSMT4">
              <p:embed/>
            </p:oleObj>
          </a:graphicData>
        </a:graphic>
      </p:graphicFrame>
      <p:graphicFrame>
        <p:nvGraphicFramePr>
          <p:cNvPr id="10" name="Object 1"/>
          <p:cNvGraphicFramePr>
            <a:graphicFrameLocks noChangeAspect="1"/>
          </p:cNvGraphicFramePr>
          <p:nvPr/>
        </p:nvGraphicFramePr>
        <p:xfrm>
          <a:off x="1428728" y="5465781"/>
          <a:ext cx="6411913" cy="606425"/>
        </p:xfrm>
        <a:graphic>
          <a:graphicData uri="http://schemas.openxmlformats.org/presentationml/2006/ole">
            <p:oleObj spid="_x0000_s327687" name="Equation" r:id="rId8" imgW="2387520" imgH="215640" progId="Equation.DSMT4">
              <p:embed/>
            </p:oleObj>
          </a:graphicData>
        </a:graphic>
      </p:graphicFrame>
      <p:graphicFrame>
        <p:nvGraphicFramePr>
          <p:cNvPr id="11" name="Object 1"/>
          <p:cNvGraphicFramePr>
            <a:graphicFrameLocks noChangeAspect="1"/>
          </p:cNvGraphicFramePr>
          <p:nvPr/>
        </p:nvGraphicFramePr>
        <p:xfrm>
          <a:off x="5143504" y="5002229"/>
          <a:ext cx="2490787" cy="712787"/>
        </p:xfrm>
        <a:graphic>
          <a:graphicData uri="http://schemas.openxmlformats.org/presentationml/2006/ole">
            <p:oleObj spid="_x0000_s327688" name="Equation" r:id="rId9" imgW="927000" imgH="253800" progId="Equation.DSMT4">
              <p:embed/>
            </p:oleObj>
          </a:graphicData>
        </a:graphic>
      </p:graphicFrame>
      <p:sp>
        <p:nvSpPr>
          <p:cNvPr id="13" name="下箭头 12"/>
          <p:cNvSpPr/>
          <p:nvPr/>
        </p:nvSpPr>
        <p:spPr bwMode="auto">
          <a:xfrm>
            <a:off x="4857752" y="5072074"/>
            <a:ext cx="285752" cy="42862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4" name="Object 1"/>
          <p:cNvGraphicFramePr>
            <a:graphicFrameLocks noChangeAspect="1"/>
          </p:cNvGraphicFramePr>
          <p:nvPr/>
        </p:nvGraphicFramePr>
        <p:xfrm>
          <a:off x="1344613" y="6234113"/>
          <a:ext cx="6581775" cy="641350"/>
        </p:xfrm>
        <a:graphic>
          <a:graphicData uri="http://schemas.openxmlformats.org/presentationml/2006/ole">
            <p:oleObj spid="_x0000_s327690" name="Equation" r:id="rId10" imgW="2450880" imgH="228600" progId="Equation.DSMT4">
              <p:embed/>
            </p:oleObj>
          </a:graphicData>
        </a:graphic>
      </p:graphicFrame>
      <p:sp>
        <p:nvSpPr>
          <p:cNvPr id="15" name="下箭头 14"/>
          <p:cNvSpPr/>
          <p:nvPr/>
        </p:nvSpPr>
        <p:spPr bwMode="auto">
          <a:xfrm>
            <a:off x="4857752" y="6000768"/>
            <a:ext cx="285752" cy="42862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微分方程的可微性和灵敏度方程</a:t>
            </a:r>
            <a:endParaRPr lang="zh-CN" altLang="en-US" dirty="0"/>
          </a:p>
        </p:txBody>
      </p:sp>
      <p:sp>
        <p:nvSpPr>
          <p:cNvPr id="3" name="内容占位符 2"/>
          <p:cNvSpPr>
            <a:spLocks noGrp="1"/>
          </p:cNvSpPr>
          <p:nvPr>
            <p:ph idx="1"/>
          </p:nvPr>
        </p:nvSpPr>
        <p:spPr/>
        <p:txBody>
          <a:bodyPr/>
          <a:lstStyle/>
          <a:p>
            <a:r>
              <a:rPr lang="zh-CN" altLang="en-US" dirty="0" smtClean="0"/>
              <a:t>灵敏度函数计算</a:t>
            </a:r>
            <a:endParaRPr lang="zh-CN" altLang="en-US" dirty="0"/>
          </a:p>
        </p:txBody>
      </p:sp>
      <p:sp>
        <p:nvSpPr>
          <p:cNvPr id="3491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9185" name="Object 1"/>
          <p:cNvGraphicFramePr>
            <a:graphicFrameLocks noChangeAspect="1"/>
          </p:cNvGraphicFramePr>
          <p:nvPr/>
        </p:nvGraphicFramePr>
        <p:xfrm>
          <a:off x="1285851" y="1857364"/>
          <a:ext cx="5857917" cy="938182"/>
        </p:xfrm>
        <a:graphic>
          <a:graphicData uri="http://schemas.openxmlformats.org/presentationml/2006/ole">
            <p:oleObj spid="_x0000_s349185" name="Equation" r:id="rId3" imgW="2438400" imgH="393700" progId="Equation.DSMT4">
              <p:embed/>
            </p:oleObj>
          </a:graphicData>
        </a:graphic>
      </p:graphicFrame>
      <p:sp>
        <p:nvSpPr>
          <p:cNvPr id="349353" name="Rectangle 1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72" name="图片 171"/>
          <p:cNvPicPr/>
          <p:nvPr/>
        </p:nvPicPr>
        <p:blipFill>
          <a:blip r:embed="rId4"/>
          <a:srcRect l="5994" r="6617"/>
          <a:stretch>
            <a:fillRect/>
          </a:stretch>
        </p:blipFill>
        <p:spPr bwMode="auto">
          <a:xfrm>
            <a:off x="4214810" y="2928934"/>
            <a:ext cx="4929190" cy="3857652"/>
          </a:xfrm>
          <a:prstGeom prst="rect">
            <a:avLst/>
          </a:prstGeom>
          <a:noFill/>
          <a:ln w="9525">
            <a:noFill/>
            <a:miter lim="800000"/>
            <a:headEnd/>
            <a:tailEnd/>
          </a:ln>
        </p:spPr>
      </p:pic>
      <p:pic>
        <p:nvPicPr>
          <p:cNvPr id="173" name="图片 172"/>
          <p:cNvPicPr/>
          <p:nvPr/>
        </p:nvPicPr>
        <p:blipFill>
          <a:blip r:embed="rId5"/>
          <a:srcRect l="6625" r="7459"/>
          <a:stretch>
            <a:fillRect/>
          </a:stretch>
        </p:blipFill>
        <p:spPr bwMode="auto">
          <a:xfrm>
            <a:off x="-32" y="2928934"/>
            <a:ext cx="4357718" cy="38576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两类</a:t>
            </a:r>
            <a:r>
              <a:rPr lang="en-US" dirty="0" smtClean="0"/>
              <a:t>Cauchy</a:t>
            </a:r>
            <a:r>
              <a:rPr lang="zh-CN" altLang="en-US" dirty="0" smtClean="0"/>
              <a:t>问题的等价性</a:t>
            </a:r>
            <a:endParaRPr lang="zh-CN" altLang="en-US" dirty="0"/>
          </a:p>
        </p:txBody>
      </p:sp>
      <p:sp>
        <p:nvSpPr>
          <p:cNvPr id="3" name="内容占位符 2"/>
          <p:cNvSpPr>
            <a:spLocks noGrp="1"/>
          </p:cNvSpPr>
          <p:nvPr>
            <p:ph idx="1"/>
          </p:nvPr>
        </p:nvSpPr>
        <p:spPr/>
        <p:txBody>
          <a:bodyPr/>
          <a:lstStyle/>
          <a:p>
            <a:r>
              <a:rPr lang="zh-CN" altLang="en-US" dirty="0" smtClean="0"/>
              <a:t>两类初值</a:t>
            </a:r>
            <a:r>
              <a:rPr lang="en-US" dirty="0" smtClean="0"/>
              <a:t>Cauchy</a:t>
            </a:r>
            <a:r>
              <a:rPr lang="zh-CN" altLang="en-US" dirty="0" smtClean="0"/>
              <a:t>问题与解</a:t>
            </a:r>
            <a:endParaRPr lang="zh-CN" altLang="en-US" dirty="0"/>
          </a:p>
        </p:txBody>
      </p:sp>
      <p:sp>
        <p:nvSpPr>
          <p:cNvPr id="186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6369" name="Object 1"/>
          <p:cNvGraphicFramePr>
            <a:graphicFrameLocks noChangeAspect="1"/>
          </p:cNvGraphicFramePr>
          <p:nvPr/>
        </p:nvGraphicFramePr>
        <p:xfrm>
          <a:off x="428596" y="1928802"/>
          <a:ext cx="6858048" cy="642942"/>
        </p:xfrm>
        <a:graphic>
          <a:graphicData uri="http://schemas.openxmlformats.org/presentationml/2006/ole">
            <p:oleObj spid="_x0000_s186369" name="Equation" r:id="rId3" imgW="2133600" imgH="203200" progId="Equation.DSMT4">
              <p:embed/>
            </p:oleObj>
          </a:graphicData>
        </a:graphic>
      </p:graphicFrame>
      <p:graphicFrame>
        <p:nvGraphicFramePr>
          <p:cNvPr id="6" name="Object 1"/>
          <p:cNvGraphicFramePr>
            <a:graphicFrameLocks noChangeAspect="1"/>
          </p:cNvGraphicFramePr>
          <p:nvPr/>
        </p:nvGraphicFramePr>
        <p:xfrm>
          <a:off x="500034" y="4143389"/>
          <a:ext cx="8245475" cy="642938"/>
        </p:xfrm>
        <a:graphic>
          <a:graphicData uri="http://schemas.openxmlformats.org/presentationml/2006/ole">
            <p:oleObj spid="_x0000_s186371" name="Equation" r:id="rId4" imgW="2565360" imgH="203040" progId="Equation.DSMT4">
              <p:embed/>
            </p:oleObj>
          </a:graphicData>
        </a:graphic>
      </p:graphicFrame>
      <p:graphicFrame>
        <p:nvGraphicFramePr>
          <p:cNvPr id="7" name="Object 1"/>
          <p:cNvGraphicFramePr>
            <a:graphicFrameLocks noChangeAspect="1"/>
          </p:cNvGraphicFramePr>
          <p:nvPr/>
        </p:nvGraphicFramePr>
        <p:xfrm>
          <a:off x="1714480" y="2714620"/>
          <a:ext cx="7429520" cy="841126"/>
        </p:xfrm>
        <a:graphic>
          <a:graphicData uri="http://schemas.openxmlformats.org/presentationml/2006/ole">
            <p:oleObj spid="_x0000_s186372" name="Equation" r:id="rId5" imgW="2869920" imgH="330120" progId="Equation.DSMT4">
              <p:embed/>
            </p:oleObj>
          </a:graphicData>
        </a:graphic>
      </p:graphicFrame>
      <p:graphicFrame>
        <p:nvGraphicFramePr>
          <p:cNvPr id="8" name="Object 1"/>
          <p:cNvGraphicFramePr>
            <a:graphicFrameLocks noChangeAspect="1"/>
          </p:cNvGraphicFramePr>
          <p:nvPr/>
        </p:nvGraphicFramePr>
        <p:xfrm>
          <a:off x="3357554" y="4929198"/>
          <a:ext cx="4338637" cy="841375"/>
        </p:xfrm>
        <a:graphic>
          <a:graphicData uri="http://schemas.openxmlformats.org/presentationml/2006/ole">
            <p:oleObj spid="_x0000_s186373" name="Equation" r:id="rId6" imgW="1676160" imgH="330120" progId="Equation.DSMT4">
              <p:embed/>
            </p:oleObj>
          </a:graphicData>
        </a:graphic>
      </p:graphicFrame>
      <p:sp>
        <p:nvSpPr>
          <p:cNvPr id="9" name="上下箭头 8"/>
          <p:cNvSpPr/>
          <p:nvPr/>
        </p:nvSpPr>
        <p:spPr bwMode="auto">
          <a:xfrm>
            <a:off x="857224" y="2928934"/>
            <a:ext cx="500066" cy="928694"/>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0" name="矩形 9"/>
          <p:cNvSpPr/>
          <p:nvPr/>
        </p:nvSpPr>
        <p:spPr>
          <a:xfrm>
            <a:off x="1571604" y="5857892"/>
            <a:ext cx="6572296" cy="584775"/>
          </a:xfrm>
          <a:prstGeom prst="rect">
            <a:avLst/>
          </a:prstGeom>
        </p:spPr>
        <p:txBody>
          <a:bodyPr wrap="square">
            <a:spAutoFit/>
          </a:bodyPr>
          <a:lstStyle/>
          <a:p>
            <a:pPr algn="l"/>
            <a:r>
              <a:rPr lang="zh-CN" altLang="en-US" sz="3200" b="1" dirty="0" smtClean="0">
                <a:latin typeface="+mn-ea"/>
                <a:ea typeface="+mn-ea"/>
              </a:rPr>
              <a:t>两类</a:t>
            </a:r>
            <a:r>
              <a:rPr lang="en-US" sz="3200" b="1" dirty="0" smtClean="0">
                <a:latin typeface="+mn-ea"/>
                <a:ea typeface="+mn-ea"/>
              </a:rPr>
              <a:t>Cauchy</a:t>
            </a:r>
            <a:r>
              <a:rPr lang="zh-CN" altLang="en-US" sz="3200" b="1" dirty="0" smtClean="0">
                <a:latin typeface="+mn-ea"/>
                <a:ea typeface="+mn-ea"/>
              </a:rPr>
              <a:t>初值问题的解为等价的</a:t>
            </a:r>
            <a:endParaRPr lang="zh-CN" altLang="en-US"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线性空间与坐标变换</a:t>
            </a:r>
            <a:endParaRPr lang="zh-CN" altLang="en-US" dirty="0"/>
          </a:p>
        </p:txBody>
      </p:sp>
      <p:sp>
        <p:nvSpPr>
          <p:cNvPr id="3" name="内容占位符 2"/>
          <p:cNvSpPr>
            <a:spLocks noGrp="1"/>
          </p:cNvSpPr>
          <p:nvPr>
            <p:ph idx="1"/>
          </p:nvPr>
        </p:nvSpPr>
        <p:spPr/>
        <p:txBody>
          <a:bodyPr/>
          <a:lstStyle/>
          <a:p>
            <a:r>
              <a:rPr lang="zh-CN" altLang="en-US" dirty="0" smtClean="0"/>
              <a:t>线性空间</a:t>
            </a:r>
            <a:endParaRPr lang="en-US" altLang="zh-CN" dirty="0" smtClean="0"/>
          </a:p>
          <a:p>
            <a:pPr lvl="1"/>
            <a:r>
              <a:rPr lang="zh-CN" altLang="en-US" dirty="0" smtClean="0"/>
              <a:t>数域</a:t>
            </a:r>
            <a:endParaRPr lang="en-US" altLang="zh-CN" dirty="0" smtClean="0"/>
          </a:p>
          <a:p>
            <a:pPr lvl="1"/>
            <a:r>
              <a:rPr lang="zh-CN" altLang="en-US" dirty="0" smtClean="0"/>
              <a:t>线性空间</a:t>
            </a:r>
            <a:endParaRPr lang="en-US" altLang="zh-CN" dirty="0" smtClean="0"/>
          </a:p>
          <a:p>
            <a:pPr lvl="1"/>
            <a:r>
              <a:rPr lang="zh-CN" altLang="en-US" dirty="0" smtClean="0"/>
              <a:t>线性相关性</a:t>
            </a:r>
            <a:endParaRPr lang="en-US" altLang="zh-CN" dirty="0" smtClean="0"/>
          </a:p>
          <a:p>
            <a:pPr lvl="1"/>
            <a:r>
              <a:rPr lang="zh-CN" altLang="en-US" dirty="0" smtClean="0"/>
              <a:t>坐标转换的实质</a:t>
            </a:r>
            <a:endParaRPr lang="en-US" altLang="zh-CN" dirty="0" smtClean="0"/>
          </a:p>
          <a:p>
            <a:r>
              <a:rPr lang="zh-CN" altLang="en-US" dirty="0" smtClean="0"/>
              <a:t>线性映射与线性变换</a:t>
            </a:r>
            <a:endParaRPr lang="en-US" altLang="zh-CN" dirty="0" smtClean="0"/>
          </a:p>
          <a:p>
            <a:pPr lvl="1"/>
            <a:r>
              <a:rPr lang="zh-CN" altLang="en-US" dirty="0" smtClean="0"/>
              <a:t>线性映射</a:t>
            </a:r>
            <a:endParaRPr lang="en-US" altLang="zh-CN" dirty="0" smtClean="0"/>
          </a:p>
          <a:p>
            <a:pPr lvl="1"/>
            <a:r>
              <a:rPr lang="zh-CN" altLang="en-US" dirty="0" smtClean="0"/>
              <a:t>线性</a:t>
            </a:r>
            <a:r>
              <a:rPr lang="en-US" dirty="0" smtClean="0"/>
              <a:t>(</a:t>
            </a:r>
            <a:r>
              <a:rPr lang="zh-CN" altLang="en-US" dirty="0" smtClean="0"/>
              <a:t>坐标</a:t>
            </a:r>
            <a:r>
              <a:rPr lang="en-US" dirty="0" smtClean="0"/>
              <a:t>)</a:t>
            </a:r>
            <a:r>
              <a:rPr lang="zh-CN" altLang="en-US" dirty="0" smtClean="0"/>
              <a:t>变换</a:t>
            </a:r>
            <a:endParaRPr lang="en-US" altLang="zh-CN" dirty="0" smtClean="0"/>
          </a:p>
          <a:p>
            <a:pPr lvl="1"/>
            <a:r>
              <a:rPr lang="zh-CN" altLang="en-US" dirty="0" smtClean="0"/>
              <a:t>线性变换的目的</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两类</a:t>
            </a:r>
            <a:r>
              <a:rPr lang="en-US" dirty="0" smtClean="0"/>
              <a:t>Cauchy</a:t>
            </a:r>
            <a:r>
              <a:rPr lang="zh-CN" altLang="en-US" dirty="0" smtClean="0"/>
              <a:t>问题的等价性</a:t>
            </a:r>
            <a:endParaRPr lang="zh-CN" altLang="en-US" dirty="0"/>
          </a:p>
        </p:txBody>
      </p:sp>
      <p:sp>
        <p:nvSpPr>
          <p:cNvPr id="3" name="内容占位符 2"/>
          <p:cNvSpPr>
            <a:spLocks noGrp="1"/>
          </p:cNvSpPr>
          <p:nvPr>
            <p:ph idx="1"/>
          </p:nvPr>
        </p:nvSpPr>
        <p:spPr>
          <a:xfrm>
            <a:off x="571472" y="1285860"/>
            <a:ext cx="8572528" cy="4846653"/>
          </a:xfrm>
        </p:spPr>
        <p:txBody>
          <a:bodyPr/>
          <a:lstStyle/>
          <a:p>
            <a:r>
              <a:rPr lang="zh-CN" altLang="en-US" dirty="0" smtClean="0"/>
              <a:t>等价性说明什么？</a:t>
            </a:r>
            <a:endParaRPr lang="en-US" altLang="zh-CN" dirty="0" smtClean="0"/>
          </a:p>
          <a:p>
            <a:pPr lvl="1"/>
            <a:r>
              <a:rPr lang="zh-CN" altLang="en-US" dirty="0" smtClean="0"/>
              <a:t>冲激输入与初始条件效果是等效的，即零初始条件下，脉冲输入的效果与一个只靠释放初始能量而动作的自由系统的效果是一样的。</a:t>
            </a:r>
            <a:endParaRPr lang="en-US" altLang="zh-CN" dirty="0" smtClean="0"/>
          </a:p>
          <a:p>
            <a:pPr lvl="1"/>
            <a:endParaRPr lang="zh-CN" altLang="en-US" dirty="0" smtClean="0"/>
          </a:p>
          <a:p>
            <a:pPr lvl="1"/>
            <a:r>
              <a:rPr lang="zh-CN" altLang="en-US" dirty="0" smtClean="0"/>
              <a:t>其物理意义在于：一个系统的初始能量可以是以往积累的结果也可以是瞬时冲激脉冲提供的。</a:t>
            </a:r>
            <a:endParaRPr lang="en-US" altLang="zh-CN" dirty="0" smtClean="0"/>
          </a:p>
          <a:p>
            <a:pPr lvl="1"/>
            <a:endParaRPr lang="zh-CN" altLang="en-US" dirty="0" smtClean="0"/>
          </a:p>
          <a:p>
            <a:pPr lvl="1"/>
            <a:r>
              <a:rPr lang="zh-CN" altLang="en-US" dirty="0" smtClean="0"/>
              <a:t>任何一个系统都可以视为零初始条件的系统，然后将非零初始条件视为冲激输入加进去。</a:t>
            </a:r>
          </a:p>
          <a:p>
            <a:pPr lvl="1"/>
            <a:endParaRPr lang="zh-CN" alt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FF0000"/>
                </a:solidFill>
              </a:rPr>
              <a:t>系统及其模型</a:t>
            </a:r>
            <a:endParaRPr lang="en-US" altLang="zh-CN" sz="2800" dirty="0" smtClean="0">
              <a:solidFill>
                <a:srgbClr val="FF0000"/>
              </a:solidFill>
            </a:endParaRPr>
          </a:p>
          <a:p>
            <a:r>
              <a:rPr lang="zh-CN" altLang="en-US" sz="2800" dirty="0" smtClean="0">
                <a:solidFill>
                  <a:srgbClr val="FF0000"/>
                </a:solidFill>
              </a:rPr>
              <a:t>线性空间与坐标变换</a:t>
            </a:r>
            <a:endParaRPr lang="en-US" altLang="zh-CN" sz="2800" dirty="0" smtClean="0">
              <a:solidFill>
                <a:srgbClr val="FF0000"/>
              </a:solidFill>
            </a:endParaRPr>
          </a:p>
          <a:p>
            <a:r>
              <a:rPr lang="zh-CN" altLang="en-US" sz="2800" dirty="0" smtClean="0">
                <a:solidFill>
                  <a:srgbClr val="FF0000"/>
                </a:solidFill>
              </a:rPr>
              <a:t>多项式矩阵</a:t>
            </a:r>
            <a:endParaRPr lang="en-US" altLang="zh-CN" sz="2800" dirty="0" smtClean="0">
              <a:solidFill>
                <a:srgbClr val="FF0000"/>
              </a:solidFill>
            </a:endParaRPr>
          </a:p>
          <a:p>
            <a:r>
              <a:rPr lang="zh-CN" altLang="en-US" sz="2800" dirty="0" smtClean="0">
                <a:solidFill>
                  <a:srgbClr val="FF0000"/>
                </a:solidFill>
              </a:rPr>
              <a:t>矩阵的特征值与特征向量</a:t>
            </a:r>
            <a:endParaRPr lang="en-US" altLang="zh-CN" sz="2800" dirty="0" smtClean="0">
              <a:solidFill>
                <a:srgbClr val="FF0000"/>
              </a:solidFill>
            </a:endParaRPr>
          </a:p>
          <a:p>
            <a:r>
              <a:rPr lang="zh-CN" altLang="en-US" sz="2800" dirty="0" smtClean="0">
                <a:solidFill>
                  <a:srgbClr val="FF0000"/>
                </a:solidFill>
              </a:rPr>
              <a:t>向量与矩阵范数</a:t>
            </a:r>
            <a:endParaRPr lang="en-US" altLang="zh-CN" sz="2800" dirty="0" smtClean="0">
              <a:solidFill>
                <a:srgbClr val="FF0000"/>
              </a:solidFill>
            </a:endParaRPr>
          </a:p>
          <a:p>
            <a:r>
              <a:rPr lang="zh-CN" altLang="en-US" sz="2800" dirty="0" smtClean="0">
                <a:solidFill>
                  <a:srgbClr val="FF0000"/>
                </a:solidFill>
              </a:rPr>
              <a:t>线性二次型及矩阵的正定性</a:t>
            </a:r>
            <a:endParaRPr lang="en-US" altLang="zh-CN" sz="2800" dirty="0" smtClean="0">
              <a:solidFill>
                <a:srgbClr val="FF0000"/>
              </a:solidFill>
            </a:endParaRPr>
          </a:p>
          <a:p>
            <a:r>
              <a:rPr lang="zh-CN" altLang="en-US" sz="2800" dirty="0" smtClean="0">
                <a:solidFill>
                  <a:srgbClr val="FF0000"/>
                </a:solidFill>
              </a:rPr>
              <a:t>有理函数矩阵</a:t>
            </a:r>
            <a:endParaRPr lang="en-US" altLang="zh-CN" sz="2800" dirty="0" smtClean="0">
              <a:solidFill>
                <a:srgbClr val="FF0000"/>
              </a:solidFill>
            </a:endParaRPr>
          </a:p>
          <a:p>
            <a:r>
              <a:rPr lang="zh-CN" altLang="en-US" sz="2800" dirty="0" smtClean="0">
                <a:solidFill>
                  <a:srgbClr val="FF0000"/>
                </a:solidFill>
              </a:rPr>
              <a:t>矩阵指数函数与计算</a:t>
            </a:r>
            <a:endParaRPr lang="en-US" altLang="zh-CN" sz="2800" dirty="0" smtClean="0">
              <a:solidFill>
                <a:srgbClr val="FF0000"/>
              </a:solidFill>
            </a:endParaRPr>
          </a:p>
          <a:p>
            <a:r>
              <a:rPr lang="zh-CN" altLang="en-US" sz="2800" dirty="0" smtClean="0">
                <a:solidFill>
                  <a:srgbClr val="FF0000"/>
                </a:solidFill>
              </a:rPr>
              <a:t>一阶常微分方程及其解</a:t>
            </a:r>
            <a:endParaRPr lang="en-US" altLang="zh-CN" sz="2800" dirty="0" smtClean="0">
              <a:solidFill>
                <a:srgbClr val="FF0000"/>
              </a:solidFill>
            </a:endParaRPr>
          </a:p>
          <a:p>
            <a:r>
              <a:rPr lang="zh-CN" altLang="en-US" sz="2800" dirty="0" smtClean="0">
                <a:solidFill>
                  <a:srgbClr val="FF0000"/>
                </a:solidFill>
              </a:rPr>
              <a:t>线性系统与相关问题说明</a:t>
            </a:r>
          </a:p>
          <a:p>
            <a:r>
              <a:rPr lang="zh-CN" altLang="en-US" sz="2800" dirty="0" smtClean="0"/>
              <a:t>动态系统控制的概念及几个基本步骤</a:t>
            </a:r>
            <a:endParaRPr lang="en-US" altLang="zh-CN" sz="2800" dirty="0" smtClean="0"/>
          </a:p>
          <a:p>
            <a:pPr>
              <a:buNone/>
            </a:pPr>
            <a:endParaRPr lang="zh-CN" alt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线性系统与相关问题说明</a:t>
            </a:r>
            <a:r>
              <a:rPr lang="en-US" altLang="zh-CN" dirty="0" smtClean="0"/>
              <a:t>-1</a:t>
            </a:r>
            <a:endParaRPr lang="zh-CN" altLang="en-US" dirty="0" smtClean="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线性系统定义</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    凡输入输出关系可用线性映射描述的系统</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    线性映射满足叠加性：</a:t>
            </a:r>
            <a:endParaRPr lang="en-US" altLang="zh-CN" dirty="0" smtClean="0">
              <a:latin typeface="Times New Roman" pitchFamily="18" charset="0"/>
              <a:cs typeface="Times New Roman" pitchFamily="18" charset="0"/>
            </a:endParaRPr>
          </a:p>
          <a:p>
            <a:pPr>
              <a:buNone/>
            </a:pPr>
            <a:r>
              <a:rPr lang="en-US" i="1" dirty="0" smtClean="0">
                <a:latin typeface="Times New Roman" pitchFamily="18" charset="0"/>
                <a:cs typeface="Times New Roman" pitchFamily="18" charset="0"/>
              </a:rPr>
              <a:t>         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nα</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mα</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nT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mT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p>
          <a:p>
            <a:pPr>
              <a:buNone/>
            </a:pP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非线性系统定义</a:t>
            </a:r>
            <a:endParaRPr lang="en-US"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输入与输出不满足叠加性的系统</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线性系统与相关问题说明</a:t>
            </a:r>
            <a:r>
              <a:rPr lang="en-US" altLang="zh-CN" dirty="0" smtClean="0"/>
              <a:t>-2</a:t>
            </a:r>
            <a:endParaRPr lang="zh-CN" altLang="en-US" dirty="0" smtClean="0"/>
          </a:p>
        </p:txBody>
      </p:sp>
      <p:sp>
        <p:nvSpPr>
          <p:cNvPr id="3" name="内容占位符 2"/>
          <p:cNvSpPr>
            <a:spLocks noGrp="1"/>
          </p:cNvSpPr>
          <p:nvPr>
            <p:ph idx="1"/>
          </p:nvPr>
        </p:nvSpPr>
        <p:spPr>
          <a:xfrm>
            <a:off x="785786" y="1285860"/>
            <a:ext cx="8358214" cy="4846653"/>
          </a:xfrm>
        </p:spPr>
        <p:txBody>
          <a:bodyPr/>
          <a:lstStyle/>
          <a:p>
            <a:r>
              <a:rPr lang="zh-CN" altLang="en-US" dirty="0" smtClean="0"/>
              <a:t>用线性方程描述的系统不都是线性系统</a:t>
            </a:r>
            <a:endParaRPr lang="en-US" altLang="zh-CN" dirty="0" smtClean="0"/>
          </a:p>
          <a:p>
            <a:endParaRPr lang="en-US" altLang="zh-CN" dirty="0" smtClean="0"/>
          </a:p>
          <a:p>
            <a:r>
              <a:rPr lang="zh-CN" altLang="en-US" dirty="0" smtClean="0"/>
              <a:t>非线性方程不一定表示非线性系统。</a:t>
            </a:r>
            <a:endParaRPr lang="en-US" altLang="zh-CN" dirty="0" smtClean="0"/>
          </a:p>
          <a:p>
            <a:endParaRPr lang="en-US" altLang="zh-CN" dirty="0" smtClean="0"/>
          </a:p>
          <a:p>
            <a:endParaRPr lang="en-US" altLang="zh-CN" dirty="0" smtClean="0"/>
          </a:p>
          <a:p>
            <a:r>
              <a:rPr lang="zh-CN" altLang="en-US" dirty="0" smtClean="0"/>
              <a:t>系统中有非线性元件不一定不是线性系统。</a:t>
            </a:r>
            <a:endParaRPr lang="zh-CN" altLang="en-US" dirty="0"/>
          </a:p>
        </p:txBody>
      </p:sp>
      <p:sp>
        <p:nvSpPr>
          <p:cNvPr id="1146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4689" name="Object 1"/>
          <p:cNvGraphicFramePr>
            <a:graphicFrameLocks noChangeAspect="1"/>
          </p:cNvGraphicFramePr>
          <p:nvPr/>
        </p:nvGraphicFramePr>
        <p:xfrm>
          <a:off x="3000364" y="1857364"/>
          <a:ext cx="2857520" cy="635004"/>
        </p:xfrm>
        <a:graphic>
          <a:graphicData uri="http://schemas.openxmlformats.org/presentationml/2006/ole">
            <p:oleObj spid="_x0000_s114689" name="Equation" r:id="rId3" imgW="863225" imgH="190417" progId="Equation.DSMT4">
              <p:embed/>
            </p:oleObj>
          </a:graphicData>
        </a:graphic>
      </p:graphicFrame>
      <p:sp>
        <p:nvSpPr>
          <p:cNvPr id="1146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4691" name="Object 3"/>
          <p:cNvGraphicFramePr>
            <a:graphicFrameLocks noChangeAspect="1"/>
          </p:cNvGraphicFramePr>
          <p:nvPr/>
        </p:nvGraphicFramePr>
        <p:xfrm>
          <a:off x="3428992" y="3071810"/>
          <a:ext cx="2235685" cy="1214446"/>
        </p:xfrm>
        <a:graphic>
          <a:graphicData uri="http://schemas.openxmlformats.org/presentationml/2006/ole">
            <p:oleObj spid="_x0000_s114691" name="Equation" r:id="rId4" imgW="774364" imgH="418918" progId="Equation.DSMT4">
              <p:embed/>
            </p:oleObj>
          </a:graphicData>
        </a:graphic>
      </p:graphicFrame>
      <p:sp>
        <p:nvSpPr>
          <p:cNvPr id="1146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46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469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8"/>
          <p:cNvGraphicFramePr>
            <a:graphicFrameLocks noChangeAspect="1"/>
          </p:cNvGraphicFramePr>
          <p:nvPr/>
        </p:nvGraphicFramePr>
        <p:xfrm>
          <a:off x="3000364" y="4643446"/>
          <a:ext cx="3429024" cy="2023124"/>
        </p:xfrm>
        <a:graphic>
          <a:graphicData uri="http://schemas.openxmlformats.org/presentationml/2006/ole">
            <p:oleObj spid="_x0000_s114696" name="Visio" r:id="rId5" imgW="2422989" imgH="1444685" progId="Visio.Drawing.11">
              <p:embed/>
            </p:oleObj>
          </a:graphicData>
        </a:graphic>
      </p:graphicFrame>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线性系统与相关问题说明</a:t>
            </a:r>
            <a:r>
              <a:rPr lang="en-US" altLang="zh-CN" dirty="0" smtClean="0"/>
              <a:t>-3</a:t>
            </a:r>
            <a:endParaRPr lang="zh-CN" altLang="en-US" dirty="0"/>
          </a:p>
        </p:txBody>
      </p:sp>
      <p:sp>
        <p:nvSpPr>
          <p:cNvPr id="3" name="内容占位符 2"/>
          <p:cNvSpPr>
            <a:spLocks noGrp="1"/>
          </p:cNvSpPr>
          <p:nvPr>
            <p:ph idx="1"/>
          </p:nvPr>
        </p:nvSpPr>
        <p:spPr/>
        <p:txBody>
          <a:bodyPr/>
          <a:lstStyle/>
          <a:p>
            <a:r>
              <a:rPr lang="zh-CN" altLang="en-US" dirty="0" smtClean="0"/>
              <a:t>关于下面系统是线性系统的解释</a:t>
            </a:r>
            <a:endParaRPr lang="en-US" altLang="zh-CN" dirty="0" smtClean="0"/>
          </a:p>
          <a:p>
            <a:endParaRPr lang="en-US" altLang="zh-CN" dirty="0" smtClean="0"/>
          </a:p>
          <a:p>
            <a:endParaRPr lang="en-US" altLang="zh-CN" dirty="0" smtClean="0"/>
          </a:p>
          <a:p>
            <a:endParaRPr lang="en-US" altLang="zh-CN" dirty="0" smtClean="0"/>
          </a:p>
          <a:p>
            <a:pPr>
              <a:buNone/>
            </a:pPr>
            <a:r>
              <a:rPr lang="zh-CN" altLang="en-US" dirty="0" smtClean="0"/>
              <a:t>          利用</a:t>
            </a:r>
            <a:r>
              <a:rPr lang="zh-CN" altLang="en-US" dirty="0" smtClean="0">
                <a:latin typeface="Times New Roman" pitchFamily="18" charset="0"/>
                <a:cs typeface="Times New Roman" pitchFamily="18" charset="0"/>
              </a:rPr>
              <a:t>两类</a:t>
            </a:r>
            <a:r>
              <a:rPr lang="en-US" dirty="0" smtClean="0">
                <a:latin typeface="Times New Roman" pitchFamily="18" charset="0"/>
                <a:cs typeface="Times New Roman" pitchFamily="18" charset="0"/>
              </a:rPr>
              <a:t>Cauchy</a:t>
            </a:r>
            <a:r>
              <a:rPr lang="zh-CN" altLang="en-US" dirty="0" smtClean="0">
                <a:latin typeface="Times New Roman" pitchFamily="18" charset="0"/>
                <a:cs typeface="Times New Roman" pitchFamily="18" charset="0"/>
              </a:rPr>
              <a:t>问题的等价性</a:t>
            </a:r>
            <a:r>
              <a:rPr lang="zh-CN" altLang="en-US" dirty="0" smtClean="0"/>
              <a:t>，将非零初始条件转化成零初始条件。</a:t>
            </a:r>
            <a:endParaRPr lang="zh-CN" altLang="en-US" dirty="0"/>
          </a:p>
        </p:txBody>
      </p:sp>
      <p:sp>
        <p:nvSpPr>
          <p:cNvPr id="1136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3665" name="Object 1"/>
          <p:cNvGraphicFramePr>
            <a:graphicFrameLocks noChangeAspect="1"/>
          </p:cNvGraphicFramePr>
          <p:nvPr/>
        </p:nvGraphicFramePr>
        <p:xfrm>
          <a:off x="1785918" y="1857365"/>
          <a:ext cx="4429156" cy="992326"/>
        </p:xfrm>
        <a:graphic>
          <a:graphicData uri="http://schemas.openxmlformats.org/presentationml/2006/ole">
            <p:oleObj spid="_x0000_s113665" name="Equation" r:id="rId3" imgW="1739900" imgH="393700" progId="Equation.DSMT4">
              <p:embed/>
            </p:oleObj>
          </a:graphicData>
        </a:graphic>
      </p:graphicFrame>
      <p:sp>
        <p:nvSpPr>
          <p:cNvPr id="1136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3667" name="Object 3"/>
          <p:cNvGraphicFramePr>
            <a:graphicFrameLocks noChangeAspect="1"/>
          </p:cNvGraphicFramePr>
          <p:nvPr/>
        </p:nvGraphicFramePr>
        <p:xfrm>
          <a:off x="857224" y="2786058"/>
          <a:ext cx="7143800" cy="853355"/>
        </p:xfrm>
        <a:graphic>
          <a:graphicData uri="http://schemas.openxmlformats.org/presentationml/2006/ole">
            <p:oleObj spid="_x0000_s113667" name="Equation" r:id="rId4" imgW="2781300" imgH="330200" progId="Equation.DSMT4">
              <p:embed/>
            </p:oleObj>
          </a:graphicData>
        </a:graphic>
      </p:graphicFrame>
      <p:sp>
        <p:nvSpPr>
          <p:cNvPr id="1136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3669" name="Object 5"/>
          <p:cNvGraphicFramePr>
            <a:graphicFrameLocks noChangeAspect="1"/>
          </p:cNvGraphicFramePr>
          <p:nvPr/>
        </p:nvGraphicFramePr>
        <p:xfrm>
          <a:off x="2000232" y="4786322"/>
          <a:ext cx="5155652" cy="2071678"/>
        </p:xfrm>
        <a:graphic>
          <a:graphicData uri="http://schemas.openxmlformats.org/presentationml/2006/ole">
            <p:oleObj spid="_x0000_s113669" name="Equation" r:id="rId5" imgW="2095500" imgH="838200" progId="Equation.DSMT4">
              <p:embed/>
            </p:oleObj>
          </a:graphicData>
        </a:graphic>
      </p:graphicFrame>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FF0000"/>
                </a:solidFill>
              </a:rPr>
              <a:t>系统及其模型</a:t>
            </a:r>
            <a:endParaRPr lang="en-US" altLang="zh-CN" sz="2800" dirty="0" smtClean="0">
              <a:solidFill>
                <a:srgbClr val="FF0000"/>
              </a:solidFill>
            </a:endParaRPr>
          </a:p>
          <a:p>
            <a:r>
              <a:rPr lang="zh-CN" altLang="en-US" sz="2800" dirty="0" smtClean="0">
                <a:solidFill>
                  <a:srgbClr val="FF0000"/>
                </a:solidFill>
              </a:rPr>
              <a:t>线性空间与坐标变换</a:t>
            </a:r>
            <a:endParaRPr lang="en-US" altLang="zh-CN" sz="2800" dirty="0" smtClean="0">
              <a:solidFill>
                <a:srgbClr val="FF0000"/>
              </a:solidFill>
            </a:endParaRPr>
          </a:p>
          <a:p>
            <a:r>
              <a:rPr lang="zh-CN" altLang="en-US" sz="2800" dirty="0" smtClean="0">
                <a:solidFill>
                  <a:srgbClr val="FF0000"/>
                </a:solidFill>
              </a:rPr>
              <a:t>多项式矩阵</a:t>
            </a:r>
            <a:endParaRPr lang="en-US" altLang="zh-CN" sz="2800" dirty="0" smtClean="0">
              <a:solidFill>
                <a:srgbClr val="FF0000"/>
              </a:solidFill>
            </a:endParaRPr>
          </a:p>
          <a:p>
            <a:r>
              <a:rPr lang="zh-CN" altLang="en-US" sz="2800" dirty="0" smtClean="0">
                <a:solidFill>
                  <a:srgbClr val="FF0000"/>
                </a:solidFill>
              </a:rPr>
              <a:t>矩阵的特征值与特征向量</a:t>
            </a:r>
            <a:endParaRPr lang="en-US" altLang="zh-CN" sz="2800" dirty="0" smtClean="0">
              <a:solidFill>
                <a:srgbClr val="FF0000"/>
              </a:solidFill>
            </a:endParaRPr>
          </a:p>
          <a:p>
            <a:r>
              <a:rPr lang="zh-CN" altLang="en-US" sz="2800" dirty="0" smtClean="0">
                <a:solidFill>
                  <a:srgbClr val="FF0000"/>
                </a:solidFill>
              </a:rPr>
              <a:t>向量与矩阵范数</a:t>
            </a:r>
            <a:endParaRPr lang="en-US" altLang="zh-CN" sz="2800" dirty="0" smtClean="0">
              <a:solidFill>
                <a:srgbClr val="FF0000"/>
              </a:solidFill>
            </a:endParaRPr>
          </a:p>
          <a:p>
            <a:r>
              <a:rPr lang="zh-CN" altLang="en-US" sz="2800" dirty="0" smtClean="0">
                <a:solidFill>
                  <a:srgbClr val="FF0000"/>
                </a:solidFill>
              </a:rPr>
              <a:t>线性二次型及矩阵的正定性</a:t>
            </a:r>
            <a:endParaRPr lang="en-US" altLang="zh-CN" sz="2800" dirty="0" smtClean="0">
              <a:solidFill>
                <a:srgbClr val="FF0000"/>
              </a:solidFill>
            </a:endParaRPr>
          </a:p>
          <a:p>
            <a:r>
              <a:rPr lang="zh-CN" altLang="en-US" sz="2800" dirty="0" smtClean="0">
                <a:solidFill>
                  <a:srgbClr val="FF0000"/>
                </a:solidFill>
              </a:rPr>
              <a:t>有理函数矩阵</a:t>
            </a:r>
            <a:endParaRPr lang="en-US" altLang="zh-CN" sz="2800" dirty="0" smtClean="0">
              <a:solidFill>
                <a:srgbClr val="FF0000"/>
              </a:solidFill>
            </a:endParaRPr>
          </a:p>
          <a:p>
            <a:r>
              <a:rPr lang="zh-CN" altLang="en-US" sz="2800" dirty="0" smtClean="0">
                <a:solidFill>
                  <a:srgbClr val="FF0000"/>
                </a:solidFill>
              </a:rPr>
              <a:t>矩阵指数函数与计算</a:t>
            </a:r>
            <a:endParaRPr lang="en-US" altLang="zh-CN" sz="2800" dirty="0" smtClean="0">
              <a:solidFill>
                <a:srgbClr val="FF0000"/>
              </a:solidFill>
            </a:endParaRPr>
          </a:p>
          <a:p>
            <a:r>
              <a:rPr lang="zh-CN" altLang="en-US" sz="2800" dirty="0" smtClean="0">
                <a:solidFill>
                  <a:srgbClr val="FF0000"/>
                </a:solidFill>
              </a:rPr>
              <a:t>一阶常微分方程及其解</a:t>
            </a:r>
            <a:endParaRPr lang="en-US" altLang="zh-CN" sz="2800" dirty="0" smtClean="0">
              <a:solidFill>
                <a:srgbClr val="FF0000"/>
              </a:solidFill>
            </a:endParaRPr>
          </a:p>
          <a:p>
            <a:r>
              <a:rPr lang="zh-CN" altLang="en-US" sz="2800" dirty="0" smtClean="0">
                <a:solidFill>
                  <a:srgbClr val="FF0000"/>
                </a:solidFill>
              </a:rPr>
              <a:t>线性系统与相关问题说明</a:t>
            </a:r>
          </a:p>
          <a:p>
            <a:r>
              <a:rPr lang="zh-CN" altLang="en-US" sz="2800" dirty="0" smtClean="0">
                <a:solidFill>
                  <a:srgbClr val="FF0000"/>
                </a:solidFill>
              </a:rPr>
              <a:t>动态系统控制的概念及几个基本步骤</a:t>
            </a:r>
            <a:endParaRPr lang="en-US" altLang="zh-CN" sz="2800" dirty="0" smtClean="0">
              <a:solidFill>
                <a:srgbClr val="FF0000"/>
              </a:solidFill>
            </a:endParaRPr>
          </a:p>
          <a:p>
            <a:pPr>
              <a:buNone/>
            </a:pP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动态系统控制的概念</a:t>
            </a:r>
            <a:endParaRPr lang="zh-CN" altLang="en-US" dirty="0"/>
          </a:p>
        </p:txBody>
      </p:sp>
      <p:sp>
        <p:nvSpPr>
          <p:cNvPr id="3" name="内容占位符 2"/>
          <p:cNvSpPr>
            <a:spLocks noGrp="1"/>
          </p:cNvSpPr>
          <p:nvPr>
            <p:ph idx="1"/>
          </p:nvPr>
        </p:nvSpPr>
        <p:spPr>
          <a:xfrm>
            <a:off x="285720" y="1285860"/>
            <a:ext cx="8669368" cy="4846653"/>
          </a:xfrm>
        </p:spPr>
        <p:txBody>
          <a:bodyPr/>
          <a:lstStyle/>
          <a:p>
            <a:r>
              <a:rPr lang="zh-CN" altLang="en-US" dirty="0" smtClean="0"/>
              <a:t> 控制，一般要通过反馈实现因变化而调整，以克服不确定性，使系统稳定地保持或达到某种所需的状态。</a:t>
            </a:r>
            <a:endParaRPr lang="en-US" altLang="zh-CN" dirty="0" smtClean="0"/>
          </a:p>
          <a:p>
            <a:r>
              <a:rPr lang="zh-CN" altLang="en-US" dirty="0" smtClean="0"/>
              <a:t>控制的目的性是控制的实质性标志。</a:t>
            </a:r>
            <a:endParaRPr lang="en-US" altLang="zh-CN" dirty="0" smtClean="0"/>
          </a:p>
          <a:p>
            <a:r>
              <a:rPr lang="zh-CN" altLang="en-US" dirty="0" smtClean="0"/>
              <a:t>控制理论中动态、模型、分解互联和不确定性是</a:t>
            </a:r>
            <a:r>
              <a:rPr lang="en-US" dirty="0" smtClean="0"/>
              <a:t>4</a:t>
            </a:r>
            <a:r>
              <a:rPr lang="zh-CN" altLang="en-US" dirty="0" smtClean="0"/>
              <a:t>个系统支撑性概念。</a:t>
            </a:r>
            <a:endParaRPr lang="en-US" altLang="zh-CN" dirty="0" smtClean="0"/>
          </a:p>
          <a:p>
            <a:r>
              <a:rPr lang="zh-CN" altLang="en-US" dirty="0" smtClean="0"/>
              <a:t>信息是实现控制的基础。</a:t>
            </a:r>
            <a:endParaRPr lang="en-US" altLang="zh-CN" dirty="0" smtClean="0"/>
          </a:p>
          <a:p>
            <a:r>
              <a:rPr lang="zh-CN" altLang="en-US" dirty="0" smtClean="0"/>
              <a:t>控制系统在达到控制目的同时，强调稳、快、准和鲁棒性、资源少省性。</a:t>
            </a:r>
            <a:endParaRPr lang="en-US" altLang="zh-CN" dirty="0" smtClean="0"/>
          </a:p>
          <a:p>
            <a:r>
              <a:rPr lang="zh-CN" altLang="en-US" dirty="0" smtClean="0"/>
              <a:t>控制的思想有普适性。</a:t>
            </a: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控制系统设计的基本步骤</a:t>
            </a:r>
            <a:endParaRPr lang="zh-CN" altLang="en-US" dirty="0"/>
          </a:p>
        </p:txBody>
      </p:sp>
      <p:sp>
        <p:nvSpPr>
          <p:cNvPr id="3" name="内容占位符 2"/>
          <p:cNvSpPr>
            <a:spLocks noGrp="1"/>
          </p:cNvSpPr>
          <p:nvPr>
            <p:ph idx="1"/>
          </p:nvPr>
        </p:nvSpPr>
        <p:spPr/>
        <p:txBody>
          <a:bodyPr/>
          <a:lstStyle/>
          <a:p>
            <a:r>
              <a:rPr lang="zh-CN" altLang="en-US" dirty="0" smtClean="0"/>
              <a:t>建模</a:t>
            </a:r>
            <a:endParaRPr lang="en-US" altLang="zh-CN" dirty="0" smtClean="0"/>
          </a:p>
          <a:p>
            <a:endParaRPr lang="en-US" altLang="zh-CN" dirty="0" smtClean="0"/>
          </a:p>
          <a:p>
            <a:r>
              <a:rPr lang="zh-CN" altLang="en-US" dirty="0" smtClean="0"/>
              <a:t>系统辨识</a:t>
            </a:r>
            <a:endParaRPr lang="en-US" altLang="zh-CN" dirty="0" smtClean="0"/>
          </a:p>
          <a:p>
            <a:endParaRPr lang="en-US" altLang="zh-CN" dirty="0" smtClean="0"/>
          </a:p>
          <a:p>
            <a:r>
              <a:rPr lang="zh-CN" altLang="en-US" dirty="0" smtClean="0"/>
              <a:t>信号处理</a:t>
            </a:r>
            <a:endParaRPr lang="en-US" altLang="zh-CN" dirty="0" smtClean="0"/>
          </a:p>
          <a:p>
            <a:endParaRPr lang="en-US" altLang="zh-CN" dirty="0" smtClean="0"/>
          </a:p>
          <a:p>
            <a:r>
              <a:rPr lang="zh-CN" altLang="en-US" dirty="0" smtClean="0"/>
              <a:t>控制综合与设计</a:t>
            </a:r>
            <a:endParaRPr lang="zh-CN" alt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现代控制理论的主要任务与内容</a:t>
            </a:r>
            <a:endParaRPr lang="zh-CN" altLang="en-US" dirty="0"/>
          </a:p>
        </p:txBody>
      </p:sp>
      <p:sp>
        <p:nvSpPr>
          <p:cNvPr id="3" name="内容占位符 2"/>
          <p:cNvSpPr>
            <a:spLocks noGrp="1"/>
          </p:cNvSpPr>
          <p:nvPr>
            <p:ph idx="1"/>
          </p:nvPr>
        </p:nvSpPr>
        <p:spPr/>
        <p:txBody>
          <a:bodyPr/>
          <a:lstStyle/>
          <a:p>
            <a:r>
              <a:rPr lang="zh-CN" altLang="en-US" dirty="0" smtClean="0"/>
              <a:t>现代控制理论主要研究系统状态的运动规律</a:t>
            </a:r>
            <a:r>
              <a:rPr lang="en-US" altLang="zh-CN" dirty="0" smtClean="0"/>
              <a:t>(</a:t>
            </a:r>
            <a:r>
              <a:rPr lang="zh-CN" altLang="en-US" dirty="0" smtClean="0"/>
              <a:t>分析问题</a:t>
            </a:r>
            <a:r>
              <a:rPr lang="en-US" altLang="zh-CN" dirty="0" smtClean="0"/>
              <a:t>)</a:t>
            </a:r>
            <a:r>
              <a:rPr lang="zh-CN" altLang="en-US" dirty="0" smtClean="0"/>
              <a:t>和改变这种运动规律的可能性和方法</a:t>
            </a:r>
            <a:r>
              <a:rPr lang="en-US" altLang="zh-CN" dirty="0" smtClean="0"/>
              <a:t>(</a:t>
            </a:r>
            <a:r>
              <a:rPr lang="zh-CN" altLang="en-US" dirty="0" smtClean="0"/>
              <a:t>设计问题</a:t>
            </a:r>
            <a:r>
              <a:rPr lang="en-US" altLang="zh-CN" dirty="0" smtClean="0"/>
              <a:t>)</a:t>
            </a:r>
            <a:r>
              <a:rPr lang="zh-CN" altLang="en-US" dirty="0" smtClean="0"/>
              <a:t>。</a:t>
            </a:r>
            <a:endParaRPr lang="en-US" altLang="zh-CN" dirty="0" smtClean="0"/>
          </a:p>
          <a:p>
            <a:endParaRPr lang="en-US" altLang="zh-CN" dirty="0" smtClean="0"/>
          </a:p>
          <a:p>
            <a:r>
              <a:rPr lang="zh-CN" altLang="en-US" dirty="0" smtClean="0"/>
              <a:t>现代控制理论包括了状态空间描述方法、运动解与状态转移、稳定性理论、能观能控性、极点配置方法、观测器设计、最优控制</a:t>
            </a:r>
            <a:r>
              <a:rPr lang="en-US" dirty="0" smtClean="0"/>
              <a:t>(LQR</a:t>
            </a:r>
            <a:r>
              <a:rPr lang="zh-CN" altLang="en-US" dirty="0" smtClean="0"/>
              <a:t>、</a:t>
            </a:r>
            <a:r>
              <a:rPr lang="en-US" dirty="0" smtClean="0"/>
              <a:t>LQG)</a:t>
            </a:r>
            <a:r>
              <a:rPr lang="zh-CN" altLang="en-US" dirty="0" smtClean="0"/>
              <a:t>、参数估计理论、鲁棒控制、自适应控制、分布式参数控制、非线性控制、多维系统理论。</a:t>
            </a:r>
          </a:p>
          <a:p>
            <a:endParaRPr lang="zh-CN" alt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That all</a:t>
            </a:r>
            <a:endParaRPr lang="zh-CN" altLang="en-US" dirty="0"/>
          </a:p>
        </p:txBody>
      </p:sp>
      <p:sp>
        <p:nvSpPr>
          <p:cNvPr id="5" name="副标题 4"/>
          <p:cNvSpPr>
            <a:spLocks noGrp="1"/>
          </p:cNvSpPr>
          <p:nvPr>
            <p:ph type="subTitle" idx="1"/>
          </p:nvPr>
        </p:nvSpPr>
        <p:spPr/>
        <p:txBody>
          <a:bodyPr/>
          <a:lstStyle/>
          <a:p>
            <a:r>
              <a:rPr lang="en-US" altLang="zh-CN" dirty="0" smtClean="0"/>
              <a:t>Thank you!</a:t>
            </a:r>
            <a:endParaRPr lang="zh-CN" altLang="en-US" dirty="0"/>
          </a:p>
        </p:txBody>
      </p:sp>
      <p:pic>
        <p:nvPicPr>
          <p:cNvPr id="6" name="Picture 4" descr="0003"/>
          <p:cNvPicPr>
            <a:picLocks noChangeAspect="1" noChangeArrowheads="1" noCrop="1"/>
          </p:cNvPicPr>
          <p:nvPr/>
        </p:nvPicPr>
        <p:blipFill>
          <a:blip r:embed="rId2"/>
          <a:srcRect/>
          <a:stretch>
            <a:fillRect/>
          </a:stretch>
        </p:blipFill>
        <p:spPr bwMode="auto">
          <a:xfrm>
            <a:off x="5643570" y="857232"/>
            <a:ext cx="2857488" cy="2220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线性空间</a:t>
            </a:r>
            <a:endParaRPr lang="zh-CN" altLang="en-US" dirty="0"/>
          </a:p>
        </p:txBody>
      </p:sp>
      <p:sp>
        <p:nvSpPr>
          <p:cNvPr id="3" name="内容占位符 2"/>
          <p:cNvSpPr>
            <a:spLocks noGrp="1"/>
          </p:cNvSpPr>
          <p:nvPr>
            <p:ph idx="1"/>
          </p:nvPr>
        </p:nvSpPr>
        <p:spPr/>
        <p:txBody>
          <a:bodyPr/>
          <a:lstStyle/>
          <a:p>
            <a:r>
              <a:rPr lang="zh-CN" altLang="en-US" dirty="0" smtClean="0"/>
              <a:t>数域：设</a:t>
            </a:r>
            <a:r>
              <a:rPr lang="en-US" dirty="0" smtClean="0"/>
              <a:t>P</a:t>
            </a:r>
            <a:r>
              <a:rPr lang="zh-CN" altLang="en-US" dirty="0" smtClean="0"/>
              <a:t>是包含</a:t>
            </a:r>
            <a:r>
              <a:rPr lang="en-US" dirty="0" smtClean="0"/>
              <a:t>0</a:t>
            </a:r>
            <a:r>
              <a:rPr lang="zh-CN" altLang="en-US" dirty="0" smtClean="0"/>
              <a:t>和</a:t>
            </a:r>
            <a:r>
              <a:rPr lang="en-US" dirty="0" smtClean="0"/>
              <a:t>1</a:t>
            </a:r>
            <a:r>
              <a:rPr lang="zh-CN" altLang="en-US" dirty="0" smtClean="0"/>
              <a:t>在内的数集，如果</a:t>
            </a:r>
            <a:r>
              <a:rPr lang="en-US" dirty="0" smtClean="0"/>
              <a:t>P</a:t>
            </a:r>
            <a:r>
              <a:rPr lang="zh-CN" altLang="en-US" dirty="0" smtClean="0"/>
              <a:t>中任意两个数的和、差、积、商</a:t>
            </a:r>
            <a:r>
              <a:rPr lang="en-US" dirty="0" smtClean="0"/>
              <a:t>(</a:t>
            </a:r>
            <a:r>
              <a:rPr lang="zh-CN" altLang="en-US" dirty="0" smtClean="0"/>
              <a:t>除数不为零</a:t>
            </a:r>
            <a:r>
              <a:rPr lang="en-US" dirty="0" smtClean="0"/>
              <a:t>)</a:t>
            </a:r>
            <a:r>
              <a:rPr lang="zh-CN" altLang="en-US" dirty="0" smtClean="0"/>
              <a:t>仍是</a:t>
            </a:r>
            <a:r>
              <a:rPr lang="en-US" dirty="0" smtClean="0"/>
              <a:t>P</a:t>
            </a:r>
            <a:r>
              <a:rPr lang="zh-CN" altLang="en-US" dirty="0" smtClean="0"/>
              <a:t>中的数，则称</a:t>
            </a:r>
            <a:r>
              <a:rPr lang="en-US" dirty="0" smtClean="0"/>
              <a:t>P</a:t>
            </a:r>
            <a:r>
              <a:rPr lang="zh-CN" altLang="en-US" dirty="0" smtClean="0"/>
              <a:t>为一个数域。如常用的数域有</a:t>
            </a:r>
            <a:r>
              <a:rPr lang="en-US" dirty="0" smtClean="0"/>
              <a:t>Q(</a:t>
            </a:r>
            <a:r>
              <a:rPr lang="zh-CN" altLang="en-US" dirty="0" smtClean="0"/>
              <a:t>有理数域</a:t>
            </a:r>
            <a:r>
              <a:rPr lang="en-US" dirty="0" smtClean="0"/>
              <a:t>)</a:t>
            </a:r>
            <a:r>
              <a:rPr lang="zh-CN" altLang="en-US" dirty="0" smtClean="0"/>
              <a:t>、 </a:t>
            </a:r>
            <a:r>
              <a:rPr lang="en-US" dirty="0" smtClean="0"/>
              <a:t>R(</a:t>
            </a:r>
            <a:r>
              <a:rPr lang="zh-CN" altLang="en-US" dirty="0" smtClean="0"/>
              <a:t>实数域</a:t>
            </a:r>
            <a:r>
              <a:rPr lang="en-US" dirty="0" smtClean="0"/>
              <a:t>)</a:t>
            </a:r>
            <a:r>
              <a:rPr lang="zh-CN" altLang="en-US" dirty="0" smtClean="0"/>
              <a:t>、</a:t>
            </a:r>
            <a:r>
              <a:rPr lang="en-US" dirty="0" smtClean="0"/>
              <a:t>C(</a:t>
            </a:r>
            <a:r>
              <a:rPr lang="zh-CN" altLang="en-US" dirty="0" smtClean="0"/>
              <a:t>复数域</a:t>
            </a:r>
            <a:r>
              <a:rPr lang="en-US" dirty="0" smtClean="0"/>
              <a:t>)</a:t>
            </a:r>
            <a:r>
              <a:rPr lang="zh-CN" altLang="en-US" dirty="0" smtClean="0"/>
              <a:t>。</a:t>
            </a:r>
          </a:p>
          <a:p>
            <a:r>
              <a:rPr lang="zh-CN" altLang="en-US" dirty="0" smtClean="0"/>
              <a:t>例：判断是否是数域</a:t>
            </a:r>
            <a:endParaRPr lang="zh-CN" altLang="en-US" dirty="0"/>
          </a:p>
        </p:txBody>
      </p:sp>
      <p:sp>
        <p:nvSpPr>
          <p:cNvPr id="13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313" name="Object 1"/>
          <p:cNvGraphicFramePr>
            <a:graphicFrameLocks noChangeAspect="1"/>
          </p:cNvGraphicFramePr>
          <p:nvPr/>
        </p:nvGraphicFramePr>
        <p:xfrm>
          <a:off x="831506" y="4643446"/>
          <a:ext cx="4543457" cy="714380"/>
        </p:xfrm>
        <a:graphic>
          <a:graphicData uri="http://schemas.openxmlformats.org/presentationml/2006/ole">
            <p:oleObj spid="_x0000_s118786" name="Equation" r:id="rId3" imgW="1511300" imgH="241300" progId="Equation.DSMT4">
              <p:embed/>
            </p:oleObj>
          </a:graphicData>
        </a:graphic>
      </p:graphicFrame>
      <p:graphicFrame>
        <p:nvGraphicFramePr>
          <p:cNvPr id="6" name="Object 1"/>
          <p:cNvGraphicFramePr>
            <a:graphicFrameLocks noChangeAspect="1"/>
          </p:cNvGraphicFramePr>
          <p:nvPr/>
        </p:nvGraphicFramePr>
        <p:xfrm>
          <a:off x="928662" y="5572140"/>
          <a:ext cx="3060896" cy="628279"/>
        </p:xfrm>
        <a:graphic>
          <a:graphicData uri="http://schemas.openxmlformats.org/presentationml/2006/ole">
            <p:oleObj spid="_x0000_s118787" name="Equation" r:id="rId4" imgW="914400" imgH="190440" progId="Equation.DSMT4">
              <p:embed/>
            </p:oleObj>
          </a:graphicData>
        </a:graphic>
      </p:graphicFrame>
      <p:sp>
        <p:nvSpPr>
          <p:cNvPr id="7" name="矩形 6"/>
          <p:cNvSpPr/>
          <p:nvPr/>
        </p:nvSpPr>
        <p:spPr>
          <a:xfrm>
            <a:off x="6286512" y="4786322"/>
            <a:ext cx="595035" cy="584775"/>
          </a:xfrm>
          <a:prstGeom prst="rect">
            <a:avLst/>
          </a:prstGeom>
        </p:spPr>
        <p:txBody>
          <a:bodyPr wrap="none">
            <a:spAutoFit/>
          </a:bodyPr>
          <a:lstStyle/>
          <a:p>
            <a:r>
              <a:rPr lang="zh-CN" altLang="en-US" sz="3200" b="1" dirty="0" smtClean="0">
                <a:solidFill>
                  <a:srgbClr val="FF0000"/>
                </a:solidFill>
                <a:latin typeface="+mn-lt"/>
                <a:ea typeface="+mn-ea"/>
              </a:rPr>
              <a:t>是</a:t>
            </a:r>
          </a:p>
        </p:txBody>
      </p:sp>
      <p:sp>
        <p:nvSpPr>
          <p:cNvPr id="8" name="矩形 7"/>
          <p:cNvSpPr/>
          <p:nvPr/>
        </p:nvSpPr>
        <p:spPr>
          <a:xfrm>
            <a:off x="6286512" y="5643578"/>
            <a:ext cx="595036" cy="584775"/>
          </a:xfrm>
          <a:prstGeom prst="rect">
            <a:avLst/>
          </a:prstGeom>
        </p:spPr>
        <p:txBody>
          <a:bodyPr wrap="none">
            <a:spAutoFit/>
          </a:bodyPr>
          <a:lstStyle/>
          <a:p>
            <a:r>
              <a:rPr lang="zh-CN" altLang="en-US" sz="3200" b="1" dirty="0" smtClean="0">
                <a:solidFill>
                  <a:srgbClr val="FF0000"/>
                </a:solidFill>
                <a:latin typeface="+mn-lt"/>
                <a:ea typeface="+mn-ea"/>
              </a:rPr>
              <a:t>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线性空间</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线性空间：称</a:t>
            </a:r>
            <a:r>
              <a:rPr lang="en-US" altLang="zh-CN" dirty="0" smtClean="0">
                <a:latin typeface="Times New Roman" pitchFamily="18" charset="0"/>
                <a:cs typeface="Times New Roman" pitchFamily="18" charset="0"/>
              </a:rPr>
              <a:t>V={P,+,</a:t>
            </a:r>
            <a:r>
              <a:rPr lang="en-US"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为线性空间，对   </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                                   若运算满足：</a:t>
            </a:r>
            <a:endParaRPr lang="en-US" altLang="zh-CN"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加法交换律</a:t>
            </a:r>
            <a:r>
              <a:rPr lang="en-US" dirty="0" smtClean="0">
                <a:latin typeface="Times New Roman" pitchFamily="18" charset="0"/>
                <a:cs typeface="Times New Roman" pitchFamily="18" charset="0"/>
              </a:rPr>
              <a:t> ; b.</a:t>
            </a:r>
            <a:r>
              <a:rPr lang="zh-CN" altLang="en-US" dirty="0" smtClean="0">
                <a:latin typeface="Times New Roman" pitchFamily="18" charset="0"/>
                <a:cs typeface="Times New Roman" pitchFamily="18" charset="0"/>
              </a:rPr>
              <a:t>加法结合律</a:t>
            </a:r>
            <a:r>
              <a:rPr lang="en-US" dirty="0" smtClean="0">
                <a:latin typeface="Times New Roman" pitchFamily="18" charset="0"/>
                <a:cs typeface="Times New Roman" pitchFamily="18" charset="0"/>
              </a:rPr>
              <a:t> ; </a:t>
            </a:r>
            <a:endParaRPr lang="zh-CN" alt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c.</a:t>
            </a:r>
            <a:r>
              <a:rPr lang="zh-CN" altLang="en-US" dirty="0" smtClean="0">
                <a:latin typeface="Times New Roman" pitchFamily="18" charset="0"/>
                <a:cs typeface="Times New Roman" pitchFamily="18" charset="0"/>
              </a:rPr>
              <a:t>有</a:t>
            </a:r>
            <a:r>
              <a:rPr lang="en-US"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元</a:t>
            </a:r>
            <a:r>
              <a:rPr lang="en-US" dirty="0" smtClean="0">
                <a:latin typeface="Times New Roman" pitchFamily="18" charset="0"/>
                <a:cs typeface="Times New Roman" pitchFamily="18" charset="0"/>
              </a:rPr>
              <a:t>(V</a:t>
            </a:r>
            <a:r>
              <a:rPr lang="zh-CN" altLang="en-US" dirty="0" smtClean="0">
                <a:latin typeface="Times New Roman" pitchFamily="18" charset="0"/>
                <a:cs typeface="Times New Roman" pitchFamily="18" charset="0"/>
              </a:rPr>
              <a:t>中的元素</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且</a:t>
            </a:r>
            <a:r>
              <a:rPr lang="en-US"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元是唯一的；</a:t>
            </a:r>
          </a:p>
          <a:p>
            <a:pPr>
              <a:buNone/>
            </a:pPr>
            <a:r>
              <a:rPr lang="en-US" dirty="0" err="1" smtClean="0">
                <a:latin typeface="Times New Roman" pitchFamily="18" charset="0"/>
                <a:cs typeface="Times New Roman" pitchFamily="18" charset="0"/>
              </a:rPr>
              <a:t>d.V</a:t>
            </a:r>
            <a:r>
              <a:rPr lang="zh-CN" altLang="en-US" dirty="0" smtClean="0">
                <a:latin typeface="Times New Roman" pitchFamily="18" charset="0"/>
                <a:cs typeface="Times New Roman" pitchFamily="18" charset="0"/>
              </a:rPr>
              <a:t>中任意元素</a:t>
            </a:r>
            <a:r>
              <a:rPr lang="el-GR" i="1" dirty="0" smtClean="0">
                <a:latin typeface="Times New Roman" pitchFamily="18" charset="0"/>
                <a:cs typeface="Times New Roman" pitchFamily="18" charset="0"/>
              </a:rPr>
              <a:t>α</a:t>
            </a:r>
            <a:r>
              <a:rPr lang="zh-CN" altLang="en-US" dirty="0" smtClean="0">
                <a:latin typeface="Times New Roman" pitchFamily="18" charset="0"/>
                <a:cs typeface="Times New Roman" pitchFamily="18" charset="0"/>
              </a:rPr>
              <a:t>有负元</a:t>
            </a:r>
            <a:r>
              <a:rPr lang="el-GR"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且负元唯一；</a:t>
            </a:r>
          </a:p>
          <a:p>
            <a:pPr>
              <a:buNone/>
            </a:pPr>
            <a:r>
              <a:rPr lang="en-US" dirty="0" smtClean="0">
                <a:latin typeface="Times New Roman" pitchFamily="18" charset="0"/>
                <a:cs typeface="Times New Roman" pitchFamily="18" charset="0"/>
              </a:rPr>
              <a:t>e. 1•</a:t>
            </a:r>
            <a:r>
              <a:rPr lang="el-GR"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a:t>
            </a:r>
            <a:r>
              <a:rPr lang="el-GR" i="1" dirty="0" smtClean="0">
                <a:latin typeface="Times New Roman" pitchFamily="18" charset="0"/>
                <a:cs typeface="Times New Roman" pitchFamily="18" charset="0"/>
              </a:rPr>
              <a:t>α</a:t>
            </a:r>
            <a:r>
              <a:rPr lang="zh-CN" altLang="en-US" dirty="0" smtClean="0">
                <a:latin typeface="Times New Roman" pitchFamily="18" charset="0"/>
                <a:cs typeface="Times New Roman" pitchFamily="18" charset="0"/>
              </a:rPr>
              <a:t>；注意这里的</a:t>
            </a:r>
            <a:r>
              <a:rPr lang="en-US"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是</a:t>
            </a:r>
            <a:r>
              <a:rPr lang="en-US"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中的元素；</a:t>
            </a:r>
          </a:p>
          <a:p>
            <a:pPr>
              <a:buNone/>
            </a:pPr>
            <a:r>
              <a:rPr lang="en-US" dirty="0" err="1" smtClean="0">
                <a:latin typeface="Times New Roman" pitchFamily="18" charset="0"/>
                <a:cs typeface="Times New Roman" pitchFamily="18" charset="0"/>
              </a:rPr>
              <a:t>f.</a:t>
            </a:r>
            <a:r>
              <a:rPr lang="en-US" i="1" dirty="0" err="1" smtClean="0">
                <a:latin typeface="Times New Roman" pitchFamily="18" charset="0"/>
                <a:cs typeface="Times New Roman" pitchFamily="18" charset="0"/>
              </a:rPr>
              <a:t>k</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el-GR"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km</a:t>
            </a:r>
            <a:r>
              <a:rPr lang="en-US" dirty="0" smtClean="0">
                <a:latin typeface="Times New Roman" pitchFamily="18" charset="0"/>
                <a:cs typeface="Times New Roman" pitchFamily="18" charset="0"/>
              </a:rPr>
              <a:t>)•</a:t>
            </a:r>
            <a:r>
              <a:rPr lang="el-GR" i="1" dirty="0" smtClean="0">
                <a:latin typeface="Times New Roman" pitchFamily="18" charset="0"/>
                <a:cs typeface="Times New Roman" pitchFamily="18" charset="0"/>
              </a:rPr>
              <a:t>α</a:t>
            </a:r>
            <a:r>
              <a:rPr lang="zh-CN" alt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g.(</a:t>
            </a:r>
            <a:r>
              <a:rPr lang="en-US" i="1" dirty="0" err="1" smtClean="0">
                <a:latin typeface="Times New Roman" pitchFamily="18" charset="0"/>
                <a:cs typeface="Times New Roman" pitchFamily="18" charset="0"/>
              </a:rPr>
              <a:t>k</a:t>
            </a:r>
            <a:r>
              <a:rPr lang="en-US" dirty="0" err="1"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el-GR"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a:t>
            </a:r>
            <a:r>
              <a:rPr lang="el-GR"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el-GR" i="1" dirty="0" smtClean="0">
                <a:latin typeface="Times New Roman" pitchFamily="18" charset="0"/>
                <a:cs typeface="Times New Roman" pitchFamily="18" charset="0"/>
              </a:rPr>
              <a:t>α</a:t>
            </a:r>
            <a:r>
              <a:rPr lang="zh-CN" alt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h. </a:t>
            </a: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a:t>
            </a:r>
            <a:r>
              <a:rPr lang="el-GR"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a:t>
            </a:r>
            <a:r>
              <a:rPr lang="el-GR" i="1" dirty="0" smtClean="0">
                <a:latin typeface="Times New Roman" pitchFamily="18" charset="0"/>
                <a:cs typeface="Times New Roman" pitchFamily="18" charset="0"/>
              </a:rPr>
              <a:t>β</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a:t>
            </a:r>
            <a:r>
              <a:rPr lang="el-GR"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k</a:t>
            </a:r>
            <a:r>
              <a:rPr lang="en-US" dirty="0" smtClean="0">
                <a:latin typeface="Times New Roman" pitchFamily="18" charset="0"/>
                <a:cs typeface="Times New Roman" pitchFamily="18" charset="0"/>
              </a:rPr>
              <a:t>•</a:t>
            </a:r>
            <a:r>
              <a:rPr lang="el-GR" i="1" dirty="0" smtClean="0">
                <a:latin typeface="Times New Roman" pitchFamily="18" charset="0"/>
                <a:cs typeface="Times New Roman" pitchFamily="18" charset="0"/>
              </a:rPr>
              <a:t>β</a:t>
            </a:r>
            <a:r>
              <a:rPr lang="zh-CN" altLang="en-US" dirty="0" smtClean="0">
                <a:latin typeface="Times New Roman" pitchFamily="18" charset="0"/>
                <a:cs typeface="Times New Roman" pitchFamily="18" charset="0"/>
              </a:rPr>
              <a:t>。</a:t>
            </a:r>
          </a:p>
          <a:p>
            <a:endParaRPr lang="zh-CN" altLang="en-US" dirty="0">
              <a:latin typeface="Times New Roman" pitchFamily="18" charset="0"/>
              <a:cs typeface="Times New Roman" pitchFamily="18" charset="0"/>
            </a:endParaRPr>
          </a:p>
        </p:txBody>
      </p:sp>
      <p:graphicFrame>
        <p:nvGraphicFramePr>
          <p:cNvPr id="12289" name="Object 1"/>
          <p:cNvGraphicFramePr>
            <a:graphicFrameLocks noChangeAspect="1"/>
          </p:cNvGraphicFramePr>
          <p:nvPr/>
        </p:nvGraphicFramePr>
        <p:xfrm>
          <a:off x="857224" y="1928802"/>
          <a:ext cx="3364730" cy="571504"/>
        </p:xfrm>
        <a:graphic>
          <a:graphicData uri="http://schemas.openxmlformats.org/presentationml/2006/ole">
            <p:oleObj spid="_x0000_s119810" name="Equation" r:id="rId3" imgW="1104840" imgH="19044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线性空间</a:t>
            </a:r>
            <a:endParaRPr lang="zh-CN" altLang="en-US" dirty="0"/>
          </a:p>
        </p:txBody>
      </p:sp>
      <p:sp>
        <p:nvSpPr>
          <p:cNvPr id="4" name="内容占位符 3"/>
          <p:cNvSpPr>
            <a:spLocks noGrp="1"/>
          </p:cNvSpPr>
          <p:nvPr>
            <p:ph idx="1"/>
          </p:nvPr>
        </p:nvSpPr>
        <p:spPr>
          <a:xfrm>
            <a:off x="785786" y="1285860"/>
            <a:ext cx="8169302" cy="3440942"/>
          </a:xfrm>
          <a:prstGeom prst="rect">
            <a:avLst/>
          </a:prstGeom>
        </p:spPr>
        <p:txBody>
          <a:bodyPr wrap="square">
            <a:spAutoFit/>
          </a:bodyPr>
          <a:lstStyle/>
          <a:p>
            <a:pPr algn="l"/>
            <a:r>
              <a:rPr lang="zh-CN" altLang="en-US" sz="3200" dirty="0" smtClean="0">
                <a:solidFill>
                  <a:schemeClr val="tx2">
                    <a:lumMod val="75000"/>
                  </a:schemeClr>
                </a:solidFill>
                <a:latin typeface="Times New Roman" pitchFamily="18" charset="0"/>
                <a:cs typeface="Times New Roman" pitchFamily="18" charset="0"/>
              </a:rPr>
              <a:t>思考：若</a:t>
            </a:r>
            <a:r>
              <a:rPr lang="en-US" sz="3200" i="1" dirty="0" err="1" smtClean="0">
                <a:solidFill>
                  <a:schemeClr val="tx2">
                    <a:lumMod val="75000"/>
                  </a:schemeClr>
                </a:solidFill>
                <a:latin typeface="Times New Roman" pitchFamily="18" charset="0"/>
                <a:cs typeface="Times New Roman" pitchFamily="18" charset="0"/>
              </a:rPr>
              <a:t>k</a:t>
            </a:r>
            <a:r>
              <a:rPr lang="en-US" sz="3200" dirty="0" err="1" smtClean="0">
                <a:solidFill>
                  <a:schemeClr val="tx2">
                    <a:lumMod val="75000"/>
                  </a:schemeClr>
                </a:solidFill>
                <a:latin typeface="Times New Roman" pitchFamily="18" charset="0"/>
                <a:cs typeface="Times New Roman" pitchFamily="18" charset="0"/>
              </a:rPr>
              <a:t>•</a:t>
            </a:r>
            <a:r>
              <a:rPr lang="en-US" sz="3200" b="1" i="1" dirty="0" err="1" smtClean="0">
                <a:solidFill>
                  <a:schemeClr val="tx2">
                    <a:lumMod val="75000"/>
                  </a:schemeClr>
                </a:solidFill>
                <a:latin typeface="Times New Roman" pitchFamily="18" charset="0"/>
                <a:cs typeface="Times New Roman" pitchFamily="18" charset="0"/>
              </a:rPr>
              <a:t>α</a:t>
            </a:r>
            <a:r>
              <a:rPr lang="en-US" sz="3200" dirty="0" smtClean="0">
                <a:solidFill>
                  <a:schemeClr val="tx2">
                    <a:lumMod val="75000"/>
                  </a:schemeClr>
                </a:solidFill>
                <a:latin typeface="Times New Roman" pitchFamily="18" charset="0"/>
                <a:cs typeface="Times New Roman" pitchFamily="18" charset="0"/>
              </a:rPr>
              <a:t>=</a:t>
            </a:r>
            <a:r>
              <a:rPr lang="en-US" sz="3200" b="1" dirty="0" smtClean="0">
                <a:solidFill>
                  <a:schemeClr val="tx2">
                    <a:lumMod val="75000"/>
                  </a:schemeClr>
                </a:solidFill>
                <a:latin typeface="Times New Roman" pitchFamily="18" charset="0"/>
                <a:cs typeface="Times New Roman" pitchFamily="18" charset="0"/>
              </a:rPr>
              <a:t>0</a:t>
            </a:r>
            <a:r>
              <a:rPr lang="zh-CN" altLang="en-US" sz="3200" dirty="0" smtClean="0">
                <a:solidFill>
                  <a:schemeClr val="tx2">
                    <a:lumMod val="75000"/>
                  </a:schemeClr>
                </a:solidFill>
                <a:latin typeface="Times New Roman" pitchFamily="18" charset="0"/>
                <a:cs typeface="Times New Roman" pitchFamily="18" charset="0"/>
              </a:rPr>
              <a:t>，那么</a:t>
            </a:r>
            <a:r>
              <a:rPr lang="en-US" sz="3200" i="1" dirty="0" smtClean="0">
                <a:solidFill>
                  <a:schemeClr val="tx2">
                    <a:lumMod val="75000"/>
                  </a:schemeClr>
                </a:solidFill>
                <a:latin typeface="Times New Roman" pitchFamily="18" charset="0"/>
                <a:cs typeface="Times New Roman" pitchFamily="18" charset="0"/>
              </a:rPr>
              <a:t>k</a:t>
            </a:r>
            <a:r>
              <a:rPr lang="en-US" sz="3200" dirty="0" smtClean="0">
                <a:solidFill>
                  <a:schemeClr val="tx2">
                    <a:lumMod val="75000"/>
                  </a:schemeClr>
                </a:solidFill>
                <a:latin typeface="Times New Roman" pitchFamily="18" charset="0"/>
                <a:cs typeface="Times New Roman" pitchFamily="18" charset="0"/>
              </a:rPr>
              <a:t>=0</a:t>
            </a:r>
            <a:r>
              <a:rPr lang="zh-CN" altLang="en-US" sz="3200" dirty="0" smtClean="0">
                <a:solidFill>
                  <a:schemeClr val="tx2">
                    <a:lumMod val="75000"/>
                  </a:schemeClr>
                </a:solidFill>
                <a:latin typeface="Times New Roman" pitchFamily="18" charset="0"/>
                <a:cs typeface="Times New Roman" pitchFamily="18" charset="0"/>
              </a:rPr>
              <a:t>或</a:t>
            </a:r>
            <a:r>
              <a:rPr lang="en-US" sz="3200" b="1" i="1" dirty="0" smtClean="0">
                <a:solidFill>
                  <a:schemeClr val="tx2">
                    <a:lumMod val="75000"/>
                  </a:schemeClr>
                </a:solidFill>
                <a:latin typeface="Times New Roman" pitchFamily="18" charset="0"/>
                <a:cs typeface="Times New Roman" pitchFamily="18" charset="0"/>
              </a:rPr>
              <a:t>α</a:t>
            </a:r>
            <a:r>
              <a:rPr lang="en-US" sz="3200" dirty="0" smtClean="0">
                <a:solidFill>
                  <a:schemeClr val="tx2">
                    <a:lumMod val="75000"/>
                  </a:schemeClr>
                </a:solidFill>
                <a:latin typeface="Times New Roman" pitchFamily="18" charset="0"/>
                <a:cs typeface="Times New Roman" pitchFamily="18" charset="0"/>
              </a:rPr>
              <a:t>=</a:t>
            </a:r>
            <a:r>
              <a:rPr lang="en-US" sz="3200" b="1" dirty="0" smtClean="0">
                <a:solidFill>
                  <a:schemeClr val="tx2">
                    <a:lumMod val="75000"/>
                  </a:schemeClr>
                </a:solidFill>
                <a:latin typeface="Times New Roman" pitchFamily="18" charset="0"/>
                <a:cs typeface="Times New Roman" pitchFamily="18" charset="0"/>
              </a:rPr>
              <a:t>0。</a:t>
            </a:r>
            <a:r>
              <a:rPr lang="zh-CN" altLang="en-US" dirty="0" smtClean="0">
                <a:solidFill>
                  <a:schemeClr val="tx2">
                    <a:lumMod val="75000"/>
                  </a:schemeClr>
                </a:solidFill>
                <a:latin typeface="Times New Roman" pitchFamily="18" charset="0"/>
                <a:cs typeface="Times New Roman" pitchFamily="18" charset="0"/>
              </a:rPr>
              <a:t>为何</a:t>
            </a:r>
            <a:r>
              <a:rPr lang="zh-CN" altLang="en-US" sz="3200" b="1" dirty="0" smtClean="0">
                <a:solidFill>
                  <a:schemeClr val="tx2">
                    <a:lumMod val="75000"/>
                  </a:schemeClr>
                </a:solidFill>
                <a:latin typeface="Times New Roman" pitchFamily="18" charset="0"/>
                <a:cs typeface="Times New Roman" pitchFamily="18" charset="0"/>
              </a:rPr>
              <a:t>？</a:t>
            </a:r>
            <a:endParaRPr lang="en-US" altLang="zh-CN" sz="3200" b="1" dirty="0" smtClean="0">
              <a:solidFill>
                <a:schemeClr val="tx2">
                  <a:lumMod val="75000"/>
                </a:schemeClr>
              </a:solidFill>
              <a:latin typeface="Times New Roman" pitchFamily="18" charset="0"/>
              <a:cs typeface="Times New Roman" pitchFamily="18" charset="0"/>
            </a:endParaRPr>
          </a:p>
          <a:p>
            <a:pPr algn="l"/>
            <a:endParaRPr lang="en-US" altLang="zh-CN" dirty="0" smtClean="0">
              <a:solidFill>
                <a:schemeClr val="tx2">
                  <a:lumMod val="75000"/>
                </a:schemeClr>
              </a:solidFill>
              <a:latin typeface="Times New Roman" pitchFamily="18" charset="0"/>
              <a:cs typeface="Times New Roman" pitchFamily="18" charset="0"/>
            </a:endParaRPr>
          </a:p>
          <a:p>
            <a:pPr algn="l"/>
            <a:endParaRPr lang="en-US" altLang="zh-CN" dirty="0" smtClean="0">
              <a:solidFill>
                <a:schemeClr val="tx2">
                  <a:lumMod val="75000"/>
                </a:schemeClr>
              </a:solidFill>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例：</a:t>
            </a:r>
            <a:r>
              <a:rPr lang="zh-CN" altLang="en-US" dirty="0" smtClean="0"/>
              <a:t>判断是否是线性空间</a:t>
            </a:r>
            <a:endParaRPr lang="en-US" altLang="zh-CN" dirty="0" smtClean="0"/>
          </a:p>
          <a:p>
            <a:pPr>
              <a:buNone/>
            </a:pPr>
            <a:r>
              <a:rPr lang="zh-CN" altLang="en-US" dirty="0" smtClean="0"/>
              <a:t> 全体正实数，对于如下定义的加法与数量乘能够成实数域上的线性空间吗？</a:t>
            </a:r>
            <a:endParaRPr lang="en-US" altLang="zh-CN" dirty="0" smtClean="0"/>
          </a:p>
        </p:txBody>
      </p:sp>
      <p:sp>
        <p:nvSpPr>
          <p:cNvPr id="6" name="矩形 5"/>
          <p:cNvSpPr/>
          <p:nvPr/>
        </p:nvSpPr>
        <p:spPr>
          <a:xfrm>
            <a:off x="7286644" y="5786454"/>
            <a:ext cx="595035" cy="584775"/>
          </a:xfrm>
          <a:prstGeom prst="rect">
            <a:avLst/>
          </a:prstGeom>
        </p:spPr>
        <p:txBody>
          <a:bodyPr wrap="none">
            <a:spAutoFit/>
          </a:bodyPr>
          <a:lstStyle/>
          <a:p>
            <a:r>
              <a:rPr lang="zh-CN" altLang="en-US" sz="3200" b="1" dirty="0" smtClean="0">
                <a:solidFill>
                  <a:srgbClr val="FF0000"/>
                </a:solidFill>
                <a:latin typeface="+mn-lt"/>
                <a:ea typeface="+mn-ea"/>
              </a:rPr>
              <a:t>否</a:t>
            </a:r>
          </a:p>
        </p:txBody>
      </p:sp>
      <p:sp>
        <p:nvSpPr>
          <p:cNvPr id="1126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266" name="Object 2"/>
          <p:cNvGraphicFramePr>
            <a:graphicFrameLocks noChangeAspect="1"/>
          </p:cNvGraphicFramePr>
          <p:nvPr/>
        </p:nvGraphicFramePr>
        <p:xfrm>
          <a:off x="1643042" y="5143512"/>
          <a:ext cx="3997422" cy="785818"/>
        </p:xfrm>
        <a:graphic>
          <a:graphicData uri="http://schemas.openxmlformats.org/presentationml/2006/ole">
            <p:oleObj spid="_x0000_s120834" name="Equation" r:id="rId3" imgW="1117115" imgH="215806"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线性空间</a:t>
            </a:r>
            <a:endParaRPr lang="zh-CN" altLang="en-US" dirty="0"/>
          </a:p>
        </p:txBody>
      </p:sp>
      <p:sp>
        <p:nvSpPr>
          <p:cNvPr id="3" name="内容占位符 2"/>
          <p:cNvSpPr>
            <a:spLocks noGrp="1"/>
          </p:cNvSpPr>
          <p:nvPr>
            <p:ph idx="1"/>
          </p:nvPr>
        </p:nvSpPr>
        <p:spPr/>
        <p:txBody>
          <a:bodyPr/>
          <a:lstStyle/>
          <a:p>
            <a:r>
              <a:rPr lang="zh-CN" altLang="en-US" dirty="0" smtClean="0"/>
              <a:t>线性相关性：</a:t>
            </a:r>
            <a:r>
              <a:rPr lang="zh-CN" altLang="en-US" dirty="0" smtClean="0">
                <a:latin typeface="Times New Roman" pitchFamily="18" charset="0"/>
                <a:cs typeface="Times New Roman" pitchFamily="18" charset="0"/>
              </a:rPr>
              <a:t>设</a:t>
            </a:r>
            <a:r>
              <a:rPr lang="en-US" dirty="0" smtClean="0">
                <a:latin typeface="Times New Roman" pitchFamily="18" charset="0"/>
                <a:cs typeface="Times New Roman" pitchFamily="18" charset="0"/>
              </a:rPr>
              <a:t>V</a:t>
            </a:r>
            <a:r>
              <a:rPr lang="zh-CN" altLang="en-US" dirty="0" smtClean="0">
                <a:latin typeface="Times New Roman" pitchFamily="18" charset="0"/>
                <a:cs typeface="Times New Roman" pitchFamily="18" charset="0"/>
              </a:rPr>
              <a:t>是数域</a:t>
            </a:r>
            <a:r>
              <a:rPr lang="en-US"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上线性空间，</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α</a:t>
            </a:r>
            <a:r>
              <a:rPr lang="en-US" i="1" baseline="-25000"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r</a:t>
            </a:r>
            <a:r>
              <a:rPr lang="en-US"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是</a:t>
            </a:r>
            <a:r>
              <a:rPr lang="en-US" dirty="0" smtClean="0">
                <a:latin typeface="Times New Roman" pitchFamily="18" charset="0"/>
                <a:cs typeface="Times New Roman" pitchFamily="18" charset="0"/>
              </a:rPr>
              <a:t>V</a:t>
            </a:r>
            <a:r>
              <a:rPr lang="zh-CN" altLang="en-US" dirty="0" smtClean="0">
                <a:latin typeface="Times New Roman" pitchFamily="18" charset="0"/>
                <a:cs typeface="Times New Roman" pitchFamily="18" charset="0"/>
              </a:rPr>
              <a:t>中向量</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可以是矩阵或更高维的</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。如果存在</a:t>
            </a:r>
            <a:r>
              <a:rPr lang="en-US" i="1" dirty="0" smtClean="0">
                <a:latin typeface="Times New Roman" pitchFamily="18" charset="0"/>
                <a:cs typeface="Times New Roman" pitchFamily="18" charset="0"/>
              </a:rPr>
              <a:t>r</a:t>
            </a:r>
            <a:r>
              <a:rPr lang="zh-CN" altLang="en-US" dirty="0" smtClean="0">
                <a:latin typeface="Times New Roman" pitchFamily="18" charset="0"/>
                <a:cs typeface="Times New Roman" pitchFamily="18" charset="0"/>
              </a:rPr>
              <a:t>个不全为</a:t>
            </a:r>
            <a:r>
              <a:rPr lang="en-US"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的</a:t>
            </a:r>
            <a:r>
              <a:rPr lang="en-US" i="1" dirty="0" smtClean="0">
                <a:latin typeface="Times New Roman" pitchFamily="18" charset="0"/>
                <a:cs typeface="Times New Roman" pitchFamily="18" charset="0"/>
              </a:rPr>
              <a:t>k</a:t>
            </a:r>
            <a:r>
              <a:rPr lang="en-US" baseline="-25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k</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k</a:t>
            </a:r>
            <a:r>
              <a:rPr lang="en-US" i="1" baseline="-25000" dirty="0" err="1" smtClean="0">
                <a:latin typeface="Times New Roman" pitchFamily="18" charset="0"/>
                <a:cs typeface="Times New Roman" pitchFamily="18" charset="0"/>
              </a:rPr>
              <a:t>r</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，使</a:t>
            </a:r>
            <a:r>
              <a:rPr lang="en-US" i="1" dirty="0" smtClean="0">
                <a:latin typeface="Times New Roman" pitchFamily="18" charset="0"/>
                <a:cs typeface="Times New Roman" pitchFamily="18" charset="0"/>
              </a:rPr>
              <a:t>k</a:t>
            </a:r>
            <a:r>
              <a:rPr lang="en-US" baseline="-25000"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k</a:t>
            </a:r>
            <a:r>
              <a:rPr lang="en-US"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k</a:t>
            </a:r>
            <a:r>
              <a:rPr lang="en-US" i="1" baseline="-25000" dirty="0" err="1" smtClean="0">
                <a:latin typeface="Times New Roman" pitchFamily="18" charset="0"/>
                <a:cs typeface="Times New Roman" pitchFamily="18" charset="0"/>
              </a:rPr>
              <a:t>r</a:t>
            </a:r>
            <a:r>
              <a:rPr lang="en-US" i="1" dirty="0" err="1" smtClean="0">
                <a:latin typeface="Times New Roman" pitchFamily="18" charset="0"/>
                <a:cs typeface="Times New Roman" pitchFamily="18" charset="0"/>
              </a:rPr>
              <a:t>α</a:t>
            </a:r>
            <a:r>
              <a:rPr lang="en-US" i="1" baseline="-25000"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，则称</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α</a:t>
            </a:r>
            <a:r>
              <a:rPr lang="en-US" i="1" baseline="-25000" dirty="0" err="1" smtClean="0">
                <a:latin typeface="Times New Roman" pitchFamily="18" charset="0"/>
                <a:cs typeface="Times New Roman" pitchFamily="18" charset="0"/>
              </a:rPr>
              <a:t>r</a:t>
            </a:r>
            <a:r>
              <a:rPr lang="zh-CN" altLang="en-US" dirty="0" smtClean="0">
                <a:latin typeface="Times New Roman" pitchFamily="18" charset="0"/>
                <a:cs typeface="Times New Roman" pitchFamily="18" charset="0"/>
              </a:rPr>
              <a:t>线性相关</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其中一个向量必要被其它的向量线性表示</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；反之称为线性无关。</a:t>
            </a:r>
            <a:endParaRPr lang="en-US" altLang="zh-CN" dirty="0" smtClean="0">
              <a:latin typeface="Times New Roman" pitchFamily="18" charset="0"/>
              <a:cs typeface="Times New Roman" pitchFamily="18" charset="0"/>
            </a:endParaRPr>
          </a:p>
          <a:p>
            <a:r>
              <a:rPr lang="zh-CN" altLang="en-US" dirty="0" smtClean="0"/>
              <a:t>例：判断线性相关性</a:t>
            </a:r>
            <a:endParaRPr lang="zh-CN" altLang="en-US" dirty="0">
              <a:latin typeface="Times New Roman" pitchFamily="18" charset="0"/>
              <a:cs typeface="Times New Roman" pitchFamily="18" charset="0"/>
            </a:endParaRPr>
          </a:p>
        </p:txBody>
      </p:sp>
      <p:graphicFrame>
        <p:nvGraphicFramePr>
          <p:cNvPr id="10241" name="Object 1"/>
          <p:cNvGraphicFramePr>
            <a:graphicFrameLocks noChangeAspect="1"/>
          </p:cNvGraphicFramePr>
          <p:nvPr/>
        </p:nvGraphicFramePr>
        <p:xfrm>
          <a:off x="706438" y="5565775"/>
          <a:ext cx="8232775" cy="984250"/>
        </p:xfrm>
        <a:graphic>
          <a:graphicData uri="http://schemas.openxmlformats.org/presentationml/2006/ole">
            <p:oleObj spid="_x0000_s121858" name="Equation" r:id="rId3" imgW="3454200" imgH="419040" progId="Equation.DSMT4">
              <p:embed/>
            </p:oleObj>
          </a:graphicData>
        </a:graphic>
      </p:graphicFrame>
      <p:sp>
        <p:nvSpPr>
          <p:cNvPr id="5" name="矩形 4"/>
          <p:cNvSpPr/>
          <p:nvPr/>
        </p:nvSpPr>
        <p:spPr>
          <a:xfrm>
            <a:off x="6429388" y="5000636"/>
            <a:ext cx="2244525" cy="584775"/>
          </a:xfrm>
          <a:prstGeom prst="rect">
            <a:avLst/>
          </a:prstGeom>
        </p:spPr>
        <p:txBody>
          <a:bodyPr wrap="none">
            <a:spAutoFit/>
          </a:bodyPr>
          <a:lstStyle/>
          <a:p>
            <a:r>
              <a:rPr lang="zh-CN" altLang="en-US" sz="3200" b="1" dirty="0" smtClean="0">
                <a:solidFill>
                  <a:srgbClr val="FF0000"/>
                </a:solidFill>
                <a:latin typeface="+mn-lt"/>
                <a:ea typeface="+mn-ea"/>
              </a:rPr>
              <a:t>线性无关性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线性空间</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线性空间维数：如果线性空间</a:t>
            </a:r>
            <a:r>
              <a:rPr lang="en-US" dirty="0" smtClean="0">
                <a:latin typeface="Times New Roman" pitchFamily="18" charset="0"/>
                <a:cs typeface="Times New Roman" pitchFamily="18" charset="0"/>
              </a:rPr>
              <a:t>V</a:t>
            </a:r>
            <a:r>
              <a:rPr lang="zh-CN" altLang="en-US" dirty="0" smtClean="0">
                <a:latin typeface="Times New Roman" pitchFamily="18" charset="0"/>
                <a:cs typeface="Times New Roman" pitchFamily="18" charset="0"/>
              </a:rPr>
              <a:t>中有</a:t>
            </a:r>
            <a:r>
              <a:rPr lang="en-US"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个线性无关的向量，但是没有更多数目的线性无关向量，则称</a:t>
            </a:r>
            <a:r>
              <a:rPr lang="en-US" dirty="0" smtClean="0">
                <a:latin typeface="Times New Roman" pitchFamily="18" charset="0"/>
                <a:cs typeface="Times New Roman" pitchFamily="18" charset="0"/>
              </a:rPr>
              <a:t>V</a:t>
            </a:r>
            <a:r>
              <a:rPr lang="zh-CN" altLang="en-US" dirty="0" smtClean="0">
                <a:latin typeface="Times New Roman" pitchFamily="18" charset="0"/>
                <a:cs typeface="Times New Roman" pitchFamily="18" charset="0"/>
              </a:rPr>
              <a:t>是</a:t>
            </a:r>
            <a:r>
              <a:rPr lang="en-US"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维的，记</a:t>
            </a:r>
            <a:r>
              <a:rPr lang="en-US" dirty="0" smtClean="0">
                <a:latin typeface="Times New Roman" pitchFamily="18" charset="0"/>
                <a:cs typeface="Times New Roman" pitchFamily="18" charset="0"/>
              </a:rPr>
              <a:t>dim(V)=</a:t>
            </a:r>
            <a:r>
              <a:rPr lang="en-US"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线性空间的基：</a:t>
            </a:r>
            <a:r>
              <a:rPr lang="en-US" dirty="0" smtClean="0">
                <a:latin typeface="Times New Roman" pitchFamily="18" charset="0"/>
                <a:cs typeface="Times New Roman" pitchFamily="18" charset="0"/>
              </a:rPr>
              <a:t>dim(V)(=</a:t>
            </a:r>
            <a:r>
              <a:rPr lang="en-US" i="1" dirty="0" smtClean="0">
                <a:latin typeface="Times New Roman" pitchFamily="18" charset="0"/>
                <a:cs typeface="Times New Roman" pitchFamily="18" charset="0"/>
              </a:rPr>
              <a:t> n</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个线性无关的向量（比如为</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α</a:t>
            </a:r>
            <a:r>
              <a:rPr lang="en-US" i="1" baseline="-25000" dirty="0" err="1"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）称为</a:t>
            </a:r>
            <a:r>
              <a:rPr lang="en-US" dirty="0" smtClean="0">
                <a:latin typeface="Times New Roman" pitchFamily="18" charset="0"/>
                <a:cs typeface="Times New Roman" pitchFamily="18" charset="0"/>
              </a:rPr>
              <a:t>V</a:t>
            </a:r>
            <a:r>
              <a:rPr lang="zh-CN" altLang="en-US" dirty="0" smtClean="0">
                <a:latin typeface="Times New Roman" pitchFamily="18" charset="0"/>
                <a:cs typeface="Times New Roman" pitchFamily="18" charset="0"/>
              </a:rPr>
              <a:t>的一组基。</a:t>
            </a:r>
            <a:endParaRPr lang="en-US" altLang="zh-C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a:t>
            </a:r>
            <a:r>
              <a:rPr lang="zh-CN" altLang="en-US" dirty="0" smtClean="0">
                <a:latin typeface="Times New Roman" pitchFamily="18" charset="0"/>
                <a:cs typeface="Times New Roman" pitchFamily="18" charset="0"/>
              </a:rPr>
              <a:t>中其它任一向量</a:t>
            </a:r>
            <a:r>
              <a:rPr lang="en-US" i="1" dirty="0" smtClean="0">
                <a:latin typeface="Times New Roman" pitchFamily="18" charset="0"/>
                <a:cs typeface="Times New Roman" pitchFamily="18" charset="0"/>
              </a:rPr>
              <a:t>α</a:t>
            </a:r>
            <a:r>
              <a:rPr lang="zh-CN" altLang="en-US" dirty="0" smtClean="0">
                <a:latin typeface="Times New Roman" pitchFamily="18" charset="0"/>
                <a:cs typeface="Times New Roman" pitchFamily="18" charset="0"/>
              </a:rPr>
              <a:t>均可由这组</a:t>
            </a:r>
            <a:r>
              <a:rPr lang="zh-CN" altLang="en-US" dirty="0" smtClean="0">
                <a:solidFill>
                  <a:srgbClr val="FF0000"/>
                </a:solidFill>
                <a:latin typeface="Times New Roman" pitchFamily="18" charset="0"/>
                <a:cs typeface="Times New Roman" pitchFamily="18" charset="0"/>
              </a:rPr>
              <a:t>基</a:t>
            </a:r>
            <a:r>
              <a:rPr lang="zh-CN" altLang="en-US" dirty="0" smtClean="0">
                <a:latin typeface="Times New Roman" pitchFamily="18" charset="0"/>
                <a:cs typeface="Times New Roman" pitchFamily="18" charset="0"/>
              </a:rPr>
              <a:t>唯一表示</a:t>
            </a:r>
            <a:endParaRPr lang="zh-CN" altLang="en-US" dirty="0">
              <a:latin typeface="Times New Roman" pitchFamily="18" charset="0"/>
              <a:cs typeface="Times New Roman" pitchFamily="18" charset="0"/>
            </a:endParaRPr>
          </a:p>
        </p:txBody>
      </p:sp>
      <p:sp>
        <p:nvSpPr>
          <p:cNvPr id="9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217" name="Object 1"/>
          <p:cNvGraphicFramePr>
            <a:graphicFrameLocks noChangeAspect="1"/>
          </p:cNvGraphicFramePr>
          <p:nvPr/>
        </p:nvGraphicFramePr>
        <p:xfrm>
          <a:off x="2714612" y="5143512"/>
          <a:ext cx="5429288" cy="1287970"/>
        </p:xfrm>
        <a:graphic>
          <a:graphicData uri="http://schemas.openxmlformats.org/presentationml/2006/ole">
            <p:oleObj spid="_x0000_s122882" name="Equation" r:id="rId3" imgW="2590800" imgH="622300" progId="Equation.DSMT4">
              <p:embed/>
            </p:oleObj>
          </a:graphicData>
        </a:graphic>
      </p:graphicFrame>
      <p:cxnSp>
        <p:nvCxnSpPr>
          <p:cNvPr id="7" name="直接箭头连接符 6"/>
          <p:cNvCxnSpPr/>
          <p:nvPr/>
        </p:nvCxnSpPr>
        <p:spPr bwMode="auto">
          <a:xfrm rot="5400000">
            <a:off x="6607189" y="5322107"/>
            <a:ext cx="500066"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8" name="矩形 7"/>
          <p:cNvSpPr/>
          <p:nvPr/>
        </p:nvSpPr>
        <p:spPr>
          <a:xfrm>
            <a:off x="7317859" y="6273225"/>
            <a:ext cx="1826141" cy="584775"/>
          </a:xfrm>
          <a:prstGeom prst="rect">
            <a:avLst/>
          </a:prstGeom>
        </p:spPr>
        <p:txBody>
          <a:bodyPr wrap="none">
            <a:spAutoFit/>
          </a:bodyPr>
          <a:lstStyle/>
          <a:p>
            <a:r>
              <a:rPr lang="zh-CN" altLang="en-US" sz="3200" b="1" dirty="0" smtClean="0">
                <a:latin typeface="+mn-lt"/>
                <a:ea typeface="+mn-ea"/>
              </a:rPr>
              <a:t>坐标向量</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线性空间</a:t>
            </a:r>
            <a:endParaRPr lang="zh-CN" altLang="en-US" dirty="0"/>
          </a:p>
        </p:txBody>
      </p:sp>
      <p:sp>
        <p:nvSpPr>
          <p:cNvPr id="3" name="内容占位符 2"/>
          <p:cNvSpPr>
            <a:spLocks noGrp="1"/>
          </p:cNvSpPr>
          <p:nvPr>
            <p:ph idx="1"/>
          </p:nvPr>
        </p:nvSpPr>
        <p:spPr/>
        <p:txBody>
          <a:bodyPr/>
          <a:lstStyle/>
          <a:p>
            <a:r>
              <a:rPr lang="zh-CN" altLang="en-US" dirty="0" smtClean="0"/>
              <a:t>坐标变换的实质</a:t>
            </a:r>
            <a:endParaRPr lang="en-US" altLang="zh-CN" dirty="0" smtClean="0"/>
          </a:p>
          <a:p>
            <a:pPr>
              <a:buNone/>
            </a:pPr>
            <a:r>
              <a:rPr lang="zh-CN" altLang="en-US" dirty="0" smtClean="0"/>
              <a:t>令</a:t>
            </a:r>
            <a:r>
              <a:rPr lang="en-US" dirty="0" err="1" smtClean="0"/>
              <a:t>R</a:t>
            </a:r>
            <a:r>
              <a:rPr lang="en-US" baseline="30000" dirty="0" err="1" smtClean="0"/>
              <a:t>n</a:t>
            </a:r>
            <a:r>
              <a:rPr lang="zh-CN" altLang="en-US" dirty="0" smtClean="0"/>
              <a:t>的两组基分别为</a:t>
            </a:r>
            <a:endParaRPr lang="zh-CN" altLang="en-US" dirty="0"/>
          </a:p>
        </p:txBody>
      </p:sp>
      <p:graphicFrame>
        <p:nvGraphicFramePr>
          <p:cNvPr id="8193" name="Object 1"/>
          <p:cNvGraphicFramePr>
            <a:graphicFrameLocks noChangeAspect="1"/>
          </p:cNvGraphicFramePr>
          <p:nvPr/>
        </p:nvGraphicFramePr>
        <p:xfrm>
          <a:off x="0" y="3000372"/>
          <a:ext cx="9144000" cy="1450876"/>
        </p:xfrm>
        <a:graphic>
          <a:graphicData uri="http://schemas.openxmlformats.org/presentationml/2006/ole">
            <p:oleObj spid="_x0000_s123906" name="Equation" r:id="rId3" imgW="4025880" imgH="647640" progId="Equation.DSMT4">
              <p:embed/>
            </p:oleObj>
          </a:graphicData>
        </a:graphic>
      </p:graphicFrame>
      <p:graphicFrame>
        <p:nvGraphicFramePr>
          <p:cNvPr id="5" name="Object 1"/>
          <p:cNvGraphicFramePr>
            <a:graphicFrameLocks noChangeAspect="1"/>
          </p:cNvGraphicFramePr>
          <p:nvPr/>
        </p:nvGraphicFramePr>
        <p:xfrm>
          <a:off x="4632325" y="1857364"/>
          <a:ext cx="4511675" cy="625475"/>
        </p:xfrm>
        <a:graphic>
          <a:graphicData uri="http://schemas.openxmlformats.org/presentationml/2006/ole">
            <p:oleObj spid="_x0000_s123907" name="Equation" r:id="rId4" imgW="1892160" imgH="266400" progId="Equation.DSMT4">
              <p:embed/>
            </p:oleObj>
          </a:graphicData>
        </a:graphic>
      </p:graphicFrame>
      <p:graphicFrame>
        <p:nvGraphicFramePr>
          <p:cNvPr id="6" name="Object 1"/>
          <p:cNvGraphicFramePr>
            <a:graphicFrameLocks noChangeAspect="1"/>
          </p:cNvGraphicFramePr>
          <p:nvPr/>
        </p:nvGraphicFramePr>
        <p:xfrm>
          <a:off x="4786314" y="2500306"/>
          <a:ext cx="3967162" cy="506412"/>
        </p:xfrm>
        <a:graphic>
          <a:graphicData uri="http://schemas.openxmlformats.org/presentationml/2006/ole">
            <p:oleObj spid="_x0000_s123908" name="Equation" r:id="rId5" imgW="1663560" imgH="215640" progId="Equation.DSMT4">
              <p:embed/>
            </p:oleObj>
          </a:graphicData>
        </a:graphic>
      </p:graphicFrame>
      <p:graphicFrame>
        <p:nvGraphicFramePr>
          <p:cNvPr id="9" name="Object 1"/>
          <p:cNvGraphicFramePr>
            <a:graphicFrameLocks noChangeAspect="1"/>
          </p:cNvGraphicFramePr>
          <p:nvPr/>
        </p:nvGraphicFramePr>
        <p:xfrm>
          <a:off x="7297737" y="4786322"/>
          <a:ext cx="1846263" cy="1393825"/>
        </p:xfrm>
        <a:graphic>
          <a:graphicData uri="http://schemas.openxmlformats.org/presentationml/2006/ole">
            <p:oleObj spid="_x0000_s123909" name="Equation" r:id="rId6" imgW="812520" imgH="622080" progId="Equation.DSMT4">
              <p:embed/>
            </p:oleObj>
          </a:graphicData>
        </a:graphic>
      </p:graphicFrame>
      <p:cxnSp>
        <p:nvCxnSpPr>
          <p:cNvPr id="11" name="直接箭头连接符 10"/>
          <p:cNvCxnSpPr/>
          <p:nvPr/>
        </p:nvCxnSpPr>
        <p:spPr bwMode="auto">
          <a:xfrm>
            <a:off x="3571868" y="4500570"/>
            <a:ext cx="3643338" cy="64294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直接箭头连接符 12"/>
          <p:cNvCxnSpPr/>
          <p:nvPr/>
        </p:nvCxnSpPr>
        <p:spPr bwMode="auto">
          <a:xfrm rot="5400000">
            <a:off x="8393933" y="4607727"/>
            <a:ext cx="357190" cy="1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矩形 13"/>
          <p:cNvSpPr/>
          <p:nvPr/>
        </p:nvSpPr>
        <p:spPr>
          <a:xfrm>
            <a:off x="0" y="5214950"/>
            <a:ext cx="7143800" cy="1384995"/>
          </a:xfrm>
          <a:prstGeom prst="rect">
            <a:avLst/>
          </a:prstGeom>
        </p:spPr>
        <p:txBody>
          <a:bodyPr wrap="square">
            <a:spAutoFit/>
          </a:bodyPr>
          <a:lstStyle/>
          <a:p>
            <a:pPr algn="l"/>
            <a:r>
              <a:rPr lang="zh-CN" altLang="en-US" sz="2800" b="1" dirty="0" smtClean="0">
                <a:latin typeface="+mn-lt"/>
                <a:ea typeface="+mn-ea"/>
              </a:rPr>
              <a:t>基于任意属于</a:t>
            </a:r>
            <a:r>
              <a:rPr lang="en-US" altLang="en-US" sz="2800" b="1" dirty="0" err="1" smtClean="0">
                <a:latin typeface="+mn-lt"/>
                <a:ea typeface="+mn-ea"/>
              </a:rPr>
              <a:t>R</a:t>
            </a:r>
            <a:r>
              <a:rPr lang="en-US" altLang="en-US" sz="2800" i="1" baseline="30000" dirty="0" err="1" smtClean="0">
                <a:latin typeface="Times New Roman" pitchFamily="18" charset="0"/>
                <a:ea typeface="+mn-ea"/>
                <a:cs typeface="Times New Roman" pitchFamily="18" charset="0"/>
              </a:rPr>
              <a:t>n</a:t>
            </a:r>
            <a:r>
              <a:rPr lang="zh-CN" altLang="en-US" sz="2800" b="1" dirty="0" smtClean="0">
                <a:latin typeface="+mn-lt"/>
                <a:ea typeface="+mn-ea"/>
              </a:rPr>
              <a:t>的一个元素对应于某一基的坐标与这一元素对应另一基的坐标之间可以通过基与基之间的坐标转换实现。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par>
                                <p:cTn id="8" presetID="8"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amond(in)">
                                      <p:cBhvr>
                                        <p:cTn id="10" dur="2000"/>
                                        <p:tgtEl>
                                          <p:spTgt spid="9"/>
                                        </p:tgtEl>
                                      </p:cBhvr>
                                    </p:animEffect>
                                  </p:childTnLst>
                                </p:cTn>
                              </p:par>
                              <p:par>
                                <p:cTn id="11" presetID="8" presetClass="entr" presetSubtype="16"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amond(in)">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线性空间</a:t>
            </a:r>
            <a:endParaRPr lang="zh-CN" altLang="en-US" dirty="0"/>
          </a:p>
        </p:txBody>
      </p:sp>
      <p:sp>
        <p:nvSpPr>
          <p:cNvPr id="3" name="内容占位符 2"/>
          <p:cNvSpPr>
            <a:spLocks noGrp="1"/>
          </p:cNvSpPr>
          <p:nvPr>
            <p:ph idx="1"/>
          </p:nvPr>
        </p:nvSpPr>
        <p:spPr/>
        <p:txBody>
          <a:bodyPr/>
          <a:lstStyle/>
          <a:p>
            <a:r>
              <a:rPr lang="zh-CN" altLang="en-US" dirty="0" smtClean="0"/>
              <a:t>例：已知</a:t>
            </a:r>
            <a:r>
              <a:rPr lang="en-US" altLang="zh-CN" dirty="0" smtClean="0"/>
              <a:t>R</a:t>
            </a:r>
            <a:r>
              <a:rPr lang="en-US" altLang="zh-CN" baseline="30000" dirty="0" smtClean="0"/>
              <a:t>4</a:t>
            </a:r>
            <a:r>
              <a:rPr lang="en-US" dirty="0" smtClean="0"/>
              <a:t> </a:t>
            </a:r>
            <a:r>
              <a:rPr lang="zh-CN" altLang="en-US" dirty="0" smtClean="0"/>
              <a:t>中的两组基</a:t>
            </a:r>
            <a:endParaRPr lang="en-US" altLang="zh-CN" dirty="0" smtClean="0"/>
          </a:p>
          <a:p>
            <a:pPr>
              <a:buNone/>
            </a:pPr>
            <a:endParaRPr lang="en-US" altLang="zh-CN" dirty="0" smtClean="0"/>
          </a:p>
          <a:p>
            <a:pPr>
              <a:buNone/>
            </a:pPr>
            <a:endParaRPr lang="en-US" altLang="zh-CN" dirty="0" smtClean="0"/>
          </a:p>
          <a:p>
            <a:pPr>
              <a:buNone/>
            </a:pPr>
            <a:r>
              <a:rPr lang="zh-CN" altLang="en-US" dirty="0" smtClean="0"/>
              <a:t>求</a:t>
            </a:r>
            <a:r>
              <a:rPr lang="en-US" altLang="zh-CN" dirty="0" smtClean="0"/>
              <a:t>(1)</a:t>
            </a:r>
            <a:r>
              <a:rPr lang="zh-CN" altLang="en-US" dirty="0" smtClean="0"/>
              <a:t>由基</a:t>
            </a:r>
            <a:r>
              <a:rPr lang="en-US" altLang="zh-CN" i="1" dirty="0" smtClean="0"/>
              <a:t>ε</a:t>
            </a:r>
            <a:r>
              <a:rPr lang="en-US" i="1" dirty="0" smtClean="0"/>
              <a:t> </a:t>
            </a:r>
            <a:r>
              <a:rPr lang="zh-CN" altLang="en-US" dirty="0" smtClean="0"/>
              <a:t>到基</a:t>
            </a:r>
            <a:r>
              <a:rPr lang="en-US" altLang="zh-CN" i="1" dirty="0" smtClean="0"/>
              <a:t>η</a:t>
            </a:r>
            <a:r>
              <a:rPr lang="en-US" dirty="0" smtClean="0"/>
              <a:t> </a:t>
            </a:r>
            <a:r>
              <a:rPr lang="zh-CN" altLang="en-US" dirty="0" smtClean="0"/>
              <a:t>的过渡矩阵</a:t>
            </a:r>
            <a:endParaRPr lang="en-US" altLang="zh-CN" dirty="0" smtClean="0"/>
          </a:p>
          <a:p>
            <a:pPr>
              <a:buNone/>
            </a:pPr>
            <a:r>
              <a:rPr lang="en-US" altLang="zh-CN" dirty="0" smtClean="0"/>
              <a:t>    (2)                 </a:t>
            </a:r>
            <a:r>
              <a:rPr lang="zh-CN" altLang="en-US" dirty="0" smtClean="0"/>
              <a:t>在两组基下的坐标表示</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169" name="Object 1"/>
          <p:cNvGraphicFramePr>
            <a:graphicFrameLocks noChangeAspect="1"/>
          </p:cNvGraphicFramePr>
          <p:nvPr/>
        </p:nvGraphicFramePr>
        <p:xfrm>
          <a:off x="1082649" y="1785926"/>
          <a:ext cx="8001056" cy="500066"/>
        </p:xfrm>
        <a:graphic>
          <a:graphicData uri="http://schemas.openxmlformats.org/presentationml/2006/ole">
            <p:oleObj spid="_x0000_s124930" name="Equation" r:id="rId3" imgW="4279900" imgH="254000" progId="Equation.DSMT4">
              <p:embed/>
            </p:oleObj>
          </a:graphicData>
        </a:graphic>
      </p:graphicFrame>
      <p:graphicFrame>
        <p:nvGraphicFramePr>
          <p:cNvPr id="6" name="Object 1"/>
          <p:cNvGraphicFramePr>
            <a:graphicFrameLocks noChangeAspect="1"/>
          </p:cNvGraphicFramePr>
          <p:nvPr/>
        </p:nvGraphicFramePr>
        <p:xfrm>
          <a:off x="1023938" y="2428868"/>
          <a:ext cx="8120062" cy="500062"/>
        </p:xfrm>
        <a:graphic>
          <a:graphicData uri="http://schemas.openxmlformats.org/presentationml/2006/ole">
            <p:oleObj spid="_x0000_s124931" name="Equation" r:id="rId4" imgW="4343400" imgH="253800" progId="Equation.DSMT4">
              <p:embed/>
            </p:oleObj>
          </a:graphicData>
        </a:graphic>
      </p:graphicFrame>
      <p:graphicFrame>
        <p:nvGraphicFramePr>
          <p:cNvPr id="8" name="Object 1"/>
          <p:cNvGraphicFramePr>
            <a:graphicFrameLocks noChangeAspect="1"/>
          </p:cNvGraphicFramePr>
          <p:nvPr/>
        </p:nvGraphicFramePr>
        <p:xfrm>
          <a:off x="1928794" y="3714752"/>
          <a:ext cx="2017713" cy="500062"/>
        </p:xfrm>
        <a:graphic>
          <a:graphicData uri="http://schemas.openxmlformats.org/presentationml/2006/ole">
            <p:oleObj spid="_x0000_s124932" name="Equation" r:id="rId5" imgW="1079280" imgH="253800" progId="Equation.DSMT4">
              <p:embed/>
            </p:oleObj>
          </a:graphicData>
        </a:graphic>
      </p:graphicFrame>
      <p:sp>
        <p:nvSpPr>
          <p:cNvPr id="717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线性映射与线性变换</a:t>
            </a:r>
            <a:endParaRPr lang="zh-CN" altLang="en-US" dirty="0"/>
          </a:p>
        </p:txBody>
      </p:sp>
      <p:sp>
        <p:nvSpPr>
          <p:cNvPr id="3" name="内容占位符 2"/>
          <p:cNvSpPr>
            <a:spLocks noGrp="1"/>
          </p:cNvSpPr>
          <p:nvPr>
            <p:ph idx="1"/>
          </p:nvPr>
        </p:nvSpPr>
        <p:spPr/>
        <p:txBody>
          <a:bodyPr/>
          <a:lstStyle/>
          <a:p>
            <a:pPr marL="342900" lvl="1" indent="-342900">
              <a:buClr>
                <a:schemeClr val="folHlink"/>
              </a:buClr>
              <a:buSzPct val="60000"/>
            </a:pPr>
            <a:r>
              <a:rPr lang="zh-CN" altLang="en-US" dirty="0" smtClean="0">
                <a:latin typeface="Times New Roman" pitchFamily="18" charset="0"/>
                <a:cs typeface="Times New Roman" pitchFamily="18" charset="0"/>
              </a:rPr>
              <a:t>线性映射：设</a:t>
            </a:r>
            <a:r>
              <a:rPr lang="fr-FR" dirty="0" smtClean="0">
                <a:latin typeface="Times New Roman" pitchFamily="18" charset="0"/>
                <a:cs typeface="Times New Roman" pitchFamily="18" charset="0"/>
              </a:rPr>
              <a:t>V</a:t>
            </a:r>
            <a:r>
              <a:rPr lang="fr-FR" baseline="-25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是数域</a:t>
            </a:r>
            <a:r>
              <a:rPr lang="en-US"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的两个线性空间，</a:t>
            </a:r>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是</a:t>
            </a:r>
            <a:r>
              <a:rPr lang="fr-FR" dirty="0" smtClean="0">
                <a:latin typeface="Times New Roman" pitchFamily="18" charset="0"/>
                <a:cs typeface="Times New Roman" pitchFamily="18" charset="0"/>
              </a:rPr>
              <a:t>V</a:t>
            </a:r>
            <a:r>
              <a:rPr lang="fr-FR" baseline="-25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到</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的一个映射，如果</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 1</a:t>
            </a:r>
            <a:r>
              <a:rPr lang="zh-CN" altLang="en-US" dirty="0" smtClean="0">
                <a:latin typeface="Times New Roman" pitchFamily="18" charset="0"/>
                <a:cs typeface="Times New Roman" pitchFamily="18" charset="0"/>
              </a:rPr>
              <a:t>和</a:t>
            </a:r>
            <a:r>
              <a:rPr lang="en-US"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m</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P</a:t>
            </a:r>
            <a:r>
              <a:rPr lang="zh-CN" altLang="en-US" dirty="0" smtClean="0">
                <a:latin typeface="Times New Roman" pitchFamily="18" charset="0"/>
                <a:cs typeface="Times New Roman" pitchFamily="18" charset="0"/>
              </a:rPr>
              <a:t>，均有</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nα</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mα</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nT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mT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α</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，则称</a:t>
            </a:r>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是</a:t>
            </a:r>
            <a:r>
              <a:rPr lang="fr-FR" dirty="0" smtClean="0">
                <a:latin typeface="Times New Roman" pitchFamily="18" charset="0"/>
                <a:cs typeface="Times New Roman" pitchFamily="18" charset="0"/>
              </a:rPr>
              <a:t>V</a:t>
            </a:r>
            <a:r>
              <a:rPr lang="fr-FR" baseline="-25000" dirty="0" smtClean="0">
                <a:latin typeface="Times New Roman" pitchFamily="18" charset="0"/>
                <a:cs typeface="Times New Roman" pitchFamily="18" charset="0"/>
              </a:rPr>
              <a:t> 1</a:t>
            </a:r>
            <a:r>
              <a:rPr lang="zh-CN" altLang="en-US" dirty="0" smtClean="0">
                <a:latin typeface="Times New Roman" pitchFamily="18" charset="0"/>
                <a:cs typeface="Times New Roman" pitchFamily="18" charset="0"/>
              </a:rPr>
              <a:t>到</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的线性映射</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同态映射</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。若</a:t>
            </a:r>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是一个一一映射，则</a:t>
            </a:r>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称为同构映射。同构映射要求</a:t>
            </a:r>
            <a:r>
              <a:rPr lang="fr-FR" dirty="0" smtClean="0">
                <a:latin typeface="Times New Roman" pitchFamily="18" charset="0"/>
                <a:cs typeface="Times New Roman" pitchFamily="18" charset="0"/>
              </a:rPr>
              <a:t>V</a:t>
            </a:r>
            <a:r>
              <a:rPr lang="fr-FR" baseline="-25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的维数相等。</a:t>
            </a:r>
            <a:endParaRPr lang="en-US" altLang="zh-CN" dirty="0" smtClean="0">
              <a:latin typeface="Times New Roman" pitchFamily="18" charset="0"/>
              <a:cs typeface="Times New Roman" pitchFamily="18" charset="0"/>
            </a:endParaRPr>
          </a:p>
          <a:p>
            <a:pPr marL="342900" lvl="1" indent="-342900">
              <a:buClr>
                <a:schemeClr val="folHlink"/>
              </a:buClr>
              <a:buSzPct val="60000"/>
            </a:pPr>
            <a:endParaRPr lang="en-US" altLang="zh-CN" dirty="0" smtClean="0">
              <a:latin typeface="Times New Roman" pitchFamily="18" charset="0"/>
              <a:cs typeface="Times New Roman" pitchFamily="18" charset="0"/>
            </a:endParaRPr>
          </a:p>
          <a:p>
            <a:pPr marL="342900" lvl="1" indent="-342900">
              <a:buClr>
                <a:schemeClr val="folHlink"/>
              </a:buClr>
              <a:buSzPct val="60000"/>
            </a:pPr>
            <a:r>
              <a:rPr lang="zh-CN" altLang="en-US" dirty="0" smtClean="0">
                <a:latin typeface="Times New Roman" pitchFamily="18" charset="0"/>
                <a:cs typeface="Times New Roman" pitchFamily="18" charset="0"/>
              </a:rPr>
              <a:t>线性映射</a:t>
            </a:r>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的</a:t>
            </a:r>
            <a:r>
              <a:rPr lang="zh-CN" altLang="en-US" dirty="0" smtClean="0">
                <a:solidFill>
                  <a:srgbClr val="FF0000"/>
                </a:solidFill>
                <a:latin typeface="Times New Roman" pitchFamily="18" charset="0"/>
                <a:cs typeface="Times New Roman" pitchFamily="18" charset="0"/>
              </a:rPr>
              <a:t>值域</a:t>
            </a:r>
            <a:r>
              <a:rPr lang="en-US" dirty="0" smtClean="0">
                <a:latin typeface="Times New Roman" pitchFamily="18" charset="0"/>
                <a:cs typeface="Times New Roman" pitchFamily="18" charset="0"/>
              </a:rPr>
              <a:t>R(</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Im</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，它是</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的子空间。</a:t>
            </a:r>
            <a:endParaRPr lang="en-US" altLang="zh-CN" dirty="0" smtClean="0">
              <a:latin typeface="Times New Roman" pitchFamily="18" charset="0"/>
              <a:cs typeface="Times New Roman" pitchFamily="18" charset="0"/>
            </a:endParaRPr>
          </a:p>
          <a:p>
            <a:pPr marL="342900" lvl="1" indent="-342900">
              <a:buClr>
                <a:schemeClr val="folHlink"/>
              </a:buClr>
              <a:buSzPct val="60000"/>
            </a:pPr>
            <a:r>
              <a:rPr lang="zh-CN" altLang="en-US" dirty="0" smtClean="0">
                <a:latin typeface="Times New Roman" pitchFamily="18" charset="0"/>
                <a:cs typeface="Times New Roman" pitchFamily="18" charset="0"/>
              </a:rPr>
              <a:t>线性映射</a:t>
            </a:r>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的</a:t>
            </a:r>
            <a:r>
              <a:rPr lang="zh-CN" altLang="en-US" dirty="0" smtClean="0">
                <a:solidFill>
                  <a:srgbClr val="FF0000"/>
                </a:solidFill>
                <a:latin typeface="Times New Roman" pitchFamily="18" charset="0"/>
                <a:cs typeface="Times New Roman" pitchFamily="18" charset="0"/>
              </a:rPr>
              <a:t>核</a:t>
            </a:r>
            <a:r>
              <a:rPr lang="en-US" dirty="0" smtClean="0">
                <a:latin typeface="Times New Roman" pitchFamily="18" charset="0"/>
                <a:cs typeface="Times New Roman" pitchFamily="18" charset="0"/>
              </a:rPr>
              <a:t>Ker(</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)=N(</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，它是</a:t>
            </a:r>
            <a:r>
              <a:rPr lang="en-US" dirty="0" smtClean="0">
                <a:latin typeface="Times New Roman" pitchFamily="18" charset="0"/>
                <a:cs typeface="Times New Roman" pitchFamily="18" charset="0"/>
              </a:rPr>
              <a:t>V</a:t>
            </a:r>
            <a:r>
              <a:rPr lang="en-US" baseline="-25000"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的子空间。</a:t>
            </a:r>
          </a:p>
          <a:p>
            <a:endParaRPr lang="zh-CN" alt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FF0000"/>
                </a:solidFill>
              </a:rPr>
              <a:t>系统及其模型</a:t>
            </a:r>
            <a:endParaRPr lang="en-US" altLang="zh-CN" sz="2800" dirty="0" smtClean="0">
              <a:solidFill>
                <a:srgbClr val="FF0000"/>
              </a:solidFill>
            </a:endParaRPr>
          </a:p>
          <a:p>
            <a:r>
              <a:rPr lang="zh-CN" altLang="en-US" sz="2800" dirty="0" smtClean="0"/>
              <a:t>线性空间与坐标变换</a:t>
            </a:r>
            <a:endParaRPr lang="en-US" altLang="zh-CN" sz="2800" dirty="0" smtClean="0"/>
          </a:p>
          <a:p>
            <a:r>
              <a:rPr lang="zh-CN" altLang="en-US" sz="2800" dirty="0" smtClean="0"/>
              <a:t>多项式矩阵</a:t>
            </a:r>
            <a:endParaRPr lang="en-US" altLang="zh-CN" sz="2800" dirty="0" smtClean="0"/>
          </a:p>
          <a:p>
            <a:r>
              <a:rPr lang="zh-CN" altLang="en-US" sz="2800" dirty="0" smtClean="0"/>
              <a:t>矩阵的特征值与特征向量</a:t>
            </a:r>
            <a:endParaRPr lang="en-US" altLang="zh-CN" sz="2800" dirty="0" smtClean="0"/>
          </a:p>
          <a:p>
            <a:r>
              <a:rPr lang="zh-CN" altLang="en-US" sz="2800" dirty="0" smtClean="0"/>
              <a:t>向量与矩阵范数</a:t>
            </a:r>
            <a:endParaRPr lang="en-US" altLang="zh-CN" sz="2800" dirty="0" smtClean="0"/>
          </a:p>
          <a:p>
            <a:r>
              <a:rPr lang="zh-CN" altLang="en-US" sz="2800" dirty="0" smtClean="0"/>
              <a:t>线性二次型及矩阵的正定性</a:t>
            </a:r>
            <a:endParaRPr lang="en-US" altLang="zh-CN" sz="2800" dirty="0" smtClean="0"/>
          </a:p>
          <a:p>
            <a:r>
              <a:rPr lang="zh-CN" altLang="en-US" sz="2800" dirty="0" smtClean="0"/>
              <a:t>有理函数矩阵</a:t>
            </a:r>
            <a:endParaRPr lang="en-US" altLang="zh-CN" sz="2800" dirty="0" smtClean="0"/>
          </a:p>
          <a:p>
            <a:r>
              <a:rPr lang="zh-CN" altLang="en-US" sz="2800" dirty="0" smtClean="0"/>
              <a:t>矩阵指数函数与计算</a:t>
            </a:r>
            <a:endParaRPr lang="en-US" altLang="zh-CN" sz="2800" dirty="0" smtClean="0"/>
          </a:p>
          <a:p>
            <a:r>
              <a:rPr lang="zh-CN" altLang="en-US" sz="2800" dirty="0" smtClean="0"/>
              <a:t>一阶常微分方程及其解</a:t>
            </a:r>
            <a:endParaRPr lang="en-US" altLang="zh-CN" sz="2800" dirty="0" smtClean="0"/>
          </a:p>
          <a:p>
            <a:r>
              <a:rPr lang="zh-CN" altLang="en-US" sz="2800" dirty="0" smtClean="0"/>
              <a:t>线性系统与相关问题说明</a:t>
            </a:r>
          </a:p>
          <a:p>
            <a:r>
              <a:rPr lang="zh-CN" altLang="en-US" sz="2800" dirty="0" smtClean="0"/>
              <a:t>动态系统控制的概念及几个基本步骤</a:t>
            </a:r>
            <a:endParaRPr lang="en-US" altLang="zh-CN" sz="2800" dirty="0" smtClean="0"/>
          </a:p>
          <a:p>
            <a:pPr>
              <a:buNone/>
            </a:pP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线性映射与线性变换</a:t>
            </a:r>
            <a:endParaRPr lang="zh-CN" altLang="en-US" dirty="0"/>
          </a:p>
        </p:txBody>
      </p:sp>
      <p:sp>
        <p:nvSpPr>
          <p:cNvPr id="3" name="内容占位符 2"/>
          <p:cNvSpPr>
            <a:spLocks noGrp="1"/>
          </p:cNvSpPr>
          <p:nvPr>
            <p:ph idx="1"/>
          </p:nvPr>
        </p:nvSpPr>
        <p:spPr>
          <a:xfrm>
            <a:off x="71406" y="1142984"/>
            <a:ext cx="8169302" cy="4846653"/>
          </a:xfrm>
        </p:spPr>
        <p:txBody>
          <a:bodyPr/>
          <a:lstStyle/>
          <a:p>
            <a:r>
              <a:rPr lang="zh-CN" altLang="en-US" dirty="0" smtClean="0"/>
              <a:t>线性映射性质</a:t>
            </a:r>
            <a:r>
              <a:rPr lang="en-US" altLang="zh-CN" dirty="0" smtClean="0"/>
              <a:t>(</a:t>
            </a:r>
            <a:r>
              <a:rPr lang="zh-CN" altLang="en-US" dirty="0" smtClean="0"/>
              <a:t>黑板讲解一下</a:t>
            </a:r>
            <a:r>
              <a:rPr lang="en-US" altLang="zh-CN" dirty="0" smtClean="0"/>
              <a:t>)</a:t>
            </a:r>
          </a:p>
          <a:p>
            <a:pPr lvl="1"/>
            <a:r>
              <a:rPr lang="zh-CN" altLang="en-US" dirty="0" smtClean="0"/>
              <a:t>线性映射由基像组唯一确定。</a:t>
            </a:r>
            <a:endParaRPr lang="en-US" altLang="zh-CN" dirty="0" smtClean="0"/>
          </a:p>
          <a:p>
            <a:pPr lvl="1"/>
            <a:r>
              <a:rPr lang="zh-CN" altLang="en-US" dirty="0" smtClean="0">
                <a:latin typeface="Times New Roman" pitchFamily="18" charset="0"/>
                <a:cs typeface="Times New Roman" pitchFamily="18" charset="0"/>
              </a:rPr>
              <a:t>映射                                                 ，</a:t>
            </a:r>
            <a:r>
              <a:rPr lang="en-US" i="1" dirty="0" smtClean="0"/>
              <a:t>ζ</a:t>
            </a:r>
            <a:r>
              <a:rPr lang="en-US" baseline="-25000" dirty="0" smtClean="0"/>
              <a:t>1</a:t>
            </a:r>
            <a:r>
              <a:rPr lang="zh-CN" altLang="en-US" dirty="0" smtClean="0"/>
              <a:t>、</a:t>
            </a:r>
            <a:r>
              <a:rPr lang="en-US" i="1" dirty="0" smtClean="0"/>
              <a:t>ζ</a:t>
            </a:r>
            <a:r>
              <a:rPr lang="en-US" baseline="-25000" dirty="0" smtClean="0"/>
              <a:t>2</a:t>
            </a:r>
            <a:r>
              <a:rPr lang="zh-CN" altLang="en-US" dirty="0" smtClean="0"/>
              <a:t>、</a:t>
            </a:r>
            <a:r>
              <a:rPr lang="en-US" dirty="0" smtClean="0"/>
              <a:t>…</a:t>
            </a:r>
            <a:r>
              <a:rPr lang="zh-CN" altLang="en-US" dirty="0" smtClean="0"/>
              <a:t>、</a:t>
            </a:r>
            <a:r>
              <a:rPr lang="en-US" i="1" dirty="0" err="1" smtClean="0"/>
              <a:t>ζ</a:t>
            </a:r>
            <a:r>
              <a:rPr lang="en-US" baseline="-25000" dirty="0" err="1" smtClean="0"/>
              <a:t>n</a:t>
            </a:r>
            <a:r>
              <a:rPr lang="zh-CN" altLang="en-US" dirty="0" smtClean="0"/>
              <a:t>和</a:t>
            </a:r>
            <a:r>
              <a:rPr lang="en-US" i="1" dirty="0" smtClean="0"/>
              <a:t>η</a:t>
            </a:r>
            <a:r>
              <a:rPr lang="en-US" baseline="-25000" dirty="0" smtClean="0"/>
              <a:t>1</a:t>
            </a:r>
            <a:r>
              <a:rPr lang="zh-CN" altLang="en-US" dirty="0" smtClean="0"/>
              <a:t>、</a:t>
            </a:r>
            <a:r>
              <a:rPr lang="en-US" i="1" dirty="0" smtClean="0"/>
              <a:t>η</a:t>
            </a:r>
            <a:r>
              <a:rPr lang="en-US" baseline="-25000" dirty="0" smtClean="0"/>
              <a:t>2</a:t>
            </a:r>
            <a:r>
              <a:rPr lang="zh-CN" altLang="en-US" dirty="0" smtClean="0"/>
              <a:t>、 </a:t>
            </a:r>
            <a:r>
              <a:rPr lang="en-US" dirty="0" smtClean="0"/>
              <a:t>…</a:t>
            </a:r>
            <a:r>
              <a:rPr lang="zh-CN" altLang="en-US" dirty="0" smtClean="0"/>
              <a:t>、</a:t>
            </a:r>
            <a:r>
              <a:rPr lang="en-US" i="1" dirty="0" err="1" smtClean="0"/>
              <a:t>η</a:t>
            </a:r>
            <a:r>
              <a:rPr lang="en-US" baseline="-25000" dirty="0" err="1" smtClean="0"/>
              <a:t>m</a:t>
            </a:r>
            <a:r>
              <a:rPr lang="zh-CN" altLang="en-US" dirty="0" smtClean="0"/>
              <a:t>分别是</a:t>
            </a:r>
            <a:r>
              <a:rPr lang="en-US" dirty="0" smtClean="0"/>
              <a:t>V</a:t>
            </a:r>
            <a:r>
              <a:rPr lang="en-US" baseline="-25000" dirty="0" smtClean="0"/>
              <a:t>1</a:t>
            </a:r>
            <a:r>
              <a:rPr lang="zh-CN" altLang="en-US" dirty="0" smtClean="0"/>
              <a:t>和</a:t>
            </a:r>
            <a:r>
              <a:rPr lang="en-US" dirty="0" smtClean="0"/>
              <a:t>V</a:t>
            </a:r>
            <a:r>
              <a:rPr lang="en-US" baseline="-25000" dirty="0" smtClean="0"/>
              <a:t>2</a:t>
            </a:r>
            <a:r>
              <a:rPr lang="zh-CN" altLang="en-US" dirty="0" smtClean="0"/>
              <a:t>中的基，                                                ，则</a:t>
            </a:r>
            <a:endParaRPr lang="en-US" altLang="zh-CN" dirty="0" smtClean="0"/>
          </a:p>
          <a:p>
            <a:pPr lvl="2"/>
            <a:r>
              <a:rPr lang="zh-CN" altLang="en-US" dirty="0" smtClean="0">
                <a:latin typeface="Times New Roman" pitchFamily="18" charset="0"/>
                <a:cs typeface="Times New Roman" pitchFamily="18" charset="0"/>
              </a:rPr>
              <a:t>线性映射</a:t>
            </a:r>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的值域是由基像组张成的空间</a:t>
            </a:r>
            <a:endParaRPr lang="en-US" altLang="zh-CN"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R(</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)=span{</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ζ</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ζ</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ζ</a:t>
            </a:r>
            <a:r>
              <a:rPr lang="en-US" baseline="-25000" dirty="0" err="1" smtClean="0">
                <a:latin typeface="Times New Roman" pitchFamily="18" charset="0"/>
                <a:cs typeface="Times New Roman" pitchFamily="18" charset="0"/>
              </a:rPr>
              <a:t>n</a:t>
            </a:r>
            <a:r>
              <a:rPr lang="en-US" dirty="0" smtClean="0">
                <a:latin typeface="Times New Roman" pitchFamily="18" charset="0"/>
                <a:cs typeface="Times New Roman" pitchFamily="18" charset="0"/>
              </a:rPr>
              <a:t>)}</a:t>
            </a:r>
          </a:p>
          <a:p>
            <a:pPr lvl="2"/>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的秩</a:t>
            </a:r>
            <a:r>
              <a:rPr lang="en-US" dirty="0" smtClean="0">
                <a:latin typeface="Times New Roman" pitchFamily="18" charset="0"/>
                <a:cs typeface="Times New Roman" pitchFamily="18" charset="0"/>
              </a:rPr>
              <a:t>rank(</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=dim(R(</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=rank(</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a:t>
            </a:r>
          </a:p>
          <a:p>
            <a:pPr lvl="2"/>
            <a:r>
              <a:rPr lang="en-US" dirty="0" smtClean="0">
                <a:latin typeface="Times New Roman" pitchFamily="18" charset="0"/>
                <a:cs typeface="Times New Roman" pitchFamily="18" charset="0"/>
              </a:rPr>
              <a:t>rank(</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 +dim(</a:t>
            </a:r>
            <a:r>
              <a:rPr lang="en-US" dirty="0" err="1" smtClean="0">
                <a:latin typeface="Times New Roman" pitchFamily="18" charset="0"/>
                <a:cs typeface="Times New Roman" pitchFamily="18" charset="0"/>
              </a:rPr>
              <a:t>ker</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T</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n</a:t>
            </a:r>
          </a:p>
          <a:p>
            <a:pPr lvl="2"/>
            <a:r>
              <a:rPr lang="zh-CN" altLang="en-US" dirty="0" smtClean="0"/>
              <a:t>若对         ，若干有                               ，则</a:t>
            </a:r>
            <a:endParaRPr lang="en-US" i="1"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线性映射在不同基对下的矩阵间是相抵的。</a:t>
            </a:r>
            <a:endParaRPr lang="zh-CN" altLang="en-US" dirty="0">
              <a:latin typeface="Times New Roman" pitchFamily="18" charset="0"/>
              <a:cs typeface="Times New Roman" pitchFamily="18" charset="0"/>
            </a:endParaRPr>
          </a:p>
        </p:txBody>
      </p:sp>
      <p:graphicFrame>
        <p:nvGraphicFramePr>
          <p:cNvPr id="5" name="对象 4"/>
          <p:cNvGraphicFramePr>
            <a:graphicFrameLocks noChangeAspect="1"/>
          </p:cNvGraphicFramePr>
          <p:nvPr/>
        </p:nvGraphicFramePr>
        <p:xfrm>
          <a:off x="1629897" y="2214554"/>
          <a:ext cx="4299425" cy="595305"/>
        </p:xfrm>
        <a:graphic>
          <a:graphicData uri="http://schemas.openxmlformats.org/presentationml/2006/ole">
            <p:oleObj spid="_x0000_s125954" name="Equation" r:id="rId3" imgW="1650960" imgH="228600" progId="Equation.DSMT4">
              <p:embed/>
            </p:oleObj>
          </a:graphicData>
        </a:graphic>
      </p:graphicFrame>
      <p:sp>
        <p:nvSpPr>
          <p:cNvPr id="266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628" name="Object 4"/>
          <p:cNvGraphicFramePr>
            <a:graphicFrameLocks noChangeAspect="1"/>
          </p:cNvGraphicFramePr>
          <p:nvPr/>
        </p:nvGraphicFramePr>
        <p:xfrm>
          <a:off x="1214414" y="3214686"/>
          <a:ext cx="4929222" cy="458996"/>
        </p:xfrm>
        <a:graphic>
          <a:graphicData uri="http://schemas.openxmlformats.org/presentationml/2006/ole">
            <p:oleObj spid="_x0000_s125955" name="Equation" r:id="rId4" imgW="2349500" imgH="215900" progId="Equation.DSMT4">
              <p:embed/>
            </p:oleObj>
          </a:graphicData>
        </a:graphic>
      </p:graphicFrame>
      <p:graphicFrame>
        <p:nvGraphicFramePr>
          <p:cNvPr id="8" name="Object 4"/>
          <p:cNvGraphicFramePr>
            <a:graphicFrameLocks noChangeAspect="1"/>
          </p:cNvGraphicFramePr>
          <p:nvPr/>
        </p:nvGraphicFramePr>
        <p:xfrm>
          <a:off x="3929058" y="5286388"/>
          <a:ext cx="2905125" cy="863600"/>
        </p:xfrm>
        <a:graphic>
          <a:graphicData uri="http://schemas.openxmlformats.org/presentationml/2006/ole">
            <p:oleObj spid="_x0000_s125956" name="Equation" r:id="rId5" imgW="1384200" imgH="406080" progId="Equation.DSMT4">
              <p:embed/>
            </p:oleObj>
          </a:graphicData>
        </a:graphic>
      </p:graphicFrame>
      <p:graphicFrame>
        <p:nvGraphicFramePr>
          <p:cNvPr id="9" name="Object 4"/>
          <p:cNvGraphicFramePr>
            <a:graphicFrameLocks noChangeAspect="1"/>
          </p:cNvGraphicFramePr>
          <p:nvPr/>
        </p:nvGraphicFramePr>
        <p:xfrm>
          <a:off x="1857356" y="5500702"/>
          <a:ext cx="958850" cy="431800"/>
        </p:xfrm>
        <a:graphic>
          <a:graphicData uri="http://schemas.openxmlformats.org/presentationml/2006/ole">
            <p:oleObj spid="_x0000_s125957" name="Equation" r:id="rId6" imgW="457200" imgH="203040" progId="Equation.DSMT4">
              <p:embed/>
            </p:oleObj>
          </a:graphicData>
        </a:graphic>
      </p:graphicFrame>
      <p:graphicFrame>
        <p:nvGraphicFramePr>
          <p:cNvPr id="10" name="Object 4"/>
          <p:cNvGraphicFramePr>
            <a:graphicFrameLocks noChangeAspect="1"/>
          </p:cNvGraphicFramePr>
          <p:nvPr/>
        </p:nvGraphicFramePr>
        <p:xfrm>
          <a:off x="7385050" y="4786322"/>
          <a:ext cx="1758950" cy="1322388"/>
        </p:xfrm>
        <a:graphic>
          <a:graphicData uri="http://schemas.openxmlformats.org/presentationml/2006/ole">
            <p:oleObj spid="_x0000_s125958" name="Equation" r:id="rId7" imgW="838080" imgH="622080" progId="Equation.DSMT4">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线性</a:t>
            </a:r>
            <a:r>
              <a:rPr lang="en-US" dirty="0" smtClean="0"/>
              <a:t>(</a:t>
            </a:r>
            <a:r>
              <a:rPr lang="zh-CN" altLang="en-US" dirty="0" smtClean="0"/>
              <a:t>坐标</a:t>
            </a:r>
            <a:r>
              <a:rPr lang="en-US" dirty="0" smtClean="0"/>
              <a:t>)</a:t>
            </a:r>
            <a:r>
              <a:rPr lang="zh-CN" altLang="en-US" dirty="0" smtClean="0"/>
              <a:t>变换：设</a:t>
            </a:r>
            <a:r>
              <a:rPr lang="en-US" dirty="0" smtClean="0"/>
              <a:t>V</a:t>
            </a:r>
            <a:r>
              <a:rPr lang="zh-CN" altLang="en-US" dirty="0" smtClean="0"/>
              <a:t>是数域</a:t>
            </a:r>
            <a:r>
              <a:rPr lang="en-US" dirty="0" smtClean="0"/>
              <a:t>P</a:t>
            </a:r>
            <a:r>
              <a:rPr lang="zh-CN" altLang="en-US" dirty="0" smtClean="0"/>
              <a:t>上线性空间，</a:t>
            </a:r>
            <a:r>
              <a:rPr lang="en-US" dirty="0" smtClean="0"/>
              <a:t>V</a:t>
            </a:r>
            <a:r>
              <a:rPr lang="zh-CN" altLang="en-US" dirty="0" smtClean="0"/>
              <a:t>到自身的线性映射称为</a:t>
            </a:r>
            <a:r>
              <a:rPr lang="en-US" dirty="0" smtClean="0"/>
              <a:t>V</a:t>
            </a:r>
            <a:r>
              <a:rPr lang="zh-CN" altLang="en-US" dirty="0" smtClean="0"/>
              <a:t>上线性变换。</a:t>
            </a:r>
            <a:endParaRPr lang="zh-CN" altLang="en-US" dirty="0"/>
          </a:p>
        </p:txBody>
      </p:sp>
      <p:sp>
        <p:nvSpPr>
          <p:cNvPr id="7" name="矩形 6"/>
          <p:cNvSpPr/>
          <p:nvPr/>
        </p:nvSpPr>
        <p:spPr>
          <a:xfrm>
            <a:off x="1164246" y="2428868"/>
            <a:ext cx="6078908" cy="584775"/>
          </a:xfrm>
          <a:prstGeom prst="rect">
            <a:avLst/>
          </a:prstGeom>
        </p:spPr>
        <p:txBody>
          <a:bodyPr wrap="none">
            <a:spAutoFit/>
          </a:bodyPr>
          <a:lstStyle/>
          <a:p>
            <a:r>
              <a:rPr lang="zh-CN" altLang="en-US" sz="3200" b="1" dirty="0" smtClean="0">
                <a:latin typeface="+mn-lt"/>
                <a:ea typeface="+mn-ea"/>
              </a:rPr>
              <a:t>设                是</a:t>
            </a:r>
            <a:r>
              <a:rPr lang="en-US" altLang="en-US" sz="3200" b="1" dirty="0" smtClean="0">
                <a:latin typeface="+mn-lt"/>
                <a:ea typeface="+mn-ea"/>
              </a:rPr>
              <a:t>V</a:t>
            </a:r>
            <a:r>
              <a:rPr lang="zh-CN" altLang="en-US" sz="3200" b="1" dirty="0" smtClean="0">
                <a:latin typeface="+mn-lt"/>
                <a:ea typeface="+mn-ea"/>
              </a:rPr>
              <a:t>上的一组基，则</a:t>
            </a:r>
          </a:p>
        </p:txBody>
      </p:sp>
      <p:sp>
        <p:nvSpPr>
          <p:cNvPr id="2" name="标题 1"/>
          <p:cNvSpPr>
            <a:spLocks noGrp="1"/>
          </p:cNvSpPr>
          <p:nvPr>
            <p:ph type="title"/>
          </p:nvPr>
        </p:nvSpPr>
        <p:spPr/>
        <p:txBody>
          <a:bodyPr/>
          <a:lstStyle/>
          <a:p>
            <a:r>
              <a:rPr lang="zh-CN" altLang="en-US" dirty="0" smtClean="0"/>
              <a:t>线性映射与线性变换</a:t>
            </a:r>
            <a:endParaRPr lang="zh-CN" altLang="en-US"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121" name="Object 1"/>
          <p:cNvGraphicFramePr>
            <a:graphicFrameLocks noChangeAspect="1"/>
          </p:cNvGraphicFramePr>
          <p:nvPr/>
        </p:nvGraphicFramePr>
        <p:xfrm>
          <a:off x="714348" y="3214686"/>
          <a:ext cx="7868487" cy="3000396"/>
        </p:xfrm>
        <a:graphic>
          <a:graphicData uri="http://schemas.openxmlformats.org/presentationml/2006/ole">
            <p:oleObj spid="_x0000_s126978" name="Equation" r:id="rId3" imgW="3225600" imgH="1231560" progId="Equation.DSMT4">
              <p:embed/>
            </p:oleObj>
          </a:graphicData>
        </a:graphic>
      </p:graphicFrame>
      <p:graphicFrame>
        <p:nvGraphicFramePr>
          <p:cNvPr id="6" name="Object 1"/>
          <p:cNvGraphicFramePr>
            <a:graphicFrameLocks noChangeAspect="1"/>
          </p:cNvGraphicFramePr>
          <p:nvPr/>
        </p:nvGraphicFramePr>
        <p:xfrm>
          <a:off x="1765293" y="2500306"/>
          <a:ext cx="1806575" cy="465138"/>
        </p:xfrm>
        <a:graphic>
          <a:graphicData uri="http://schemas.openxmlformats.org/presentationml/2006/ole">
            <p:oleObj spid="_x0000_s126979" name="Equation" r:id="rId4" imgW="787320" imgH="203040" progId="Equation.DSMT4">
              <p:embed/>
            </p:oleObj>
          </a:graphicData>
        </a:graphic>
      </p:graphicFrame>
      <p:sp>
        <p:nvSpPr>
          <p:cNvPr id="8" name="矩形 7"/>
          <p:cNvSpPr/>
          <p:nvPr/>
        </p:nvSpPr>
        <p:spPr>
          <a:xfrm>
            <a:off x="3143279" y="6273225"/>
            <a:ext cx="6072191" cy="584775"/>
          </a:xfrm>
          <a:prstGeom prst="rect">
            <a:avLst/>
          </a:prstGeom>
        </p:spPr>
        <p:txBody>
          <a:bodyPr wrap="square">
            <a:spAutoFit/>
          </a:bodyPr>
          <a:lstStyle/>
          <a:p>
            <a:r>
              <a:rPr lang="zh-CN" altLang="en-US" sz="3200" b="1" dirty="0" smtClean="0">
                <a:solidFill>
                  <a:srgbClr val="FF0000"/>
                </a:solidFill>
                <a:latin typeface="+mn-lt"/>
                <a:ea typeface="+mn-ea"/>
              </a:rPr>
              <a:t>基向量的像仍可用基线性表示。</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线性映射与线性变换</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重要性质：说明一下：线性空间</a:t>
            </a:r>
            <a:r>
              <a:rPr lang="en-US" dirty="0" smtClean="0">
                <a:latin typeface="Times New Roman" pitchFamily="18" charset="0"/>
                <a:cs typeface="Times New Roman" pitchFamily="18" charset="0"/>
              </a:rPr>
              <a:t>V</a:t>
            </a:r>
            <a:r>
              <a:rPr lang="zh-CN" altLang="en-US" dirty="0" smtClean="0">
                <a:latin typeface="Times New Roman" pitchFamily="18" charset="0"/>
                <a:cs typeface="Times New Roman" pitchFamily="18" charset="0"/>
              </a:rPr>
              <a:t>上的线性变换</a:t>
            </a:r>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在</a:t>
            </a:r>
            <a:r>
              <a:rPr lang="en-US" dirty="0" smtClean="0">
                <a:latin typeface="Times New Roman" pitchFamily="18" charset="0"/>
                <a:cs typeface="Times New Roman" pitchFamily="18" charset="0"/>
              </a:rPr>
              <a:t>V</a:t>
            </a:r>
            <a:r>
              <a:rPr lang="zh-CN" altLang="en-US" dirty="0" smtClean="0">
                <a:latin typeface="Times New Roman" pitchFamily="18" charset="0"/>
                <a:cs typeface="Times New Roman" pitchFamily="18" charset="0"/>
              </a:rPr>
              <a:t>的两组基                                       下的矩阵分别为</a:t>
            </a:r>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和</a:t>
            </a:r>
            <a:r>
              <a:rPr lang="en-US" i="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 </a:t>
            </a:r>
            <a:r>
              <a:rPr lang="zh-CN" altLang="en-US" i="1"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，则</a:t>
            </a:r>
            <a:r>
              <a:rPr lang="en-US" i="1" dirty="0" smtClean="0">
                <a:latin typeface="Times New Roman" pitchFamily="18" charset="0"/>
                <a:cs typeface="Times New Roman" pitchFamily="18" charset="0"/>
              </a:rPr>
              <a:t>B</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P</a:t>
            </a:r>
            <a:r>
              <a:rPr lang="en-US" baseline="30000"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AP</a:t>
            </a:r>
            <a:r>
              <a:rPr lang="en-US" dirty="0" smtClean="0">
                <a:latin typeface="Times New Roman" pitchFamily="18" charset="0"/>
                <a:cs typeface="Times New Roman" pitchFamily="18" charset="0"/>
              </a:rPr>
              <a:t>。</a:t>
            </a:r>
          </a:p>
          <a:p>
            <a:endParaRPr lang="en-US" altLang="zh-CN" dirty="0" smtClean="0">
              <a:latin typeface="Times New Roman" pitchFamily="18" charset="0"/>
              <a:cs typeface="Times New Roman" pitchFamily="18" charset="0"/>
            </a:endParaRPr>
          </a:p>
          <a:p>
            <a:r>
              <a:rPr lang="zh-CN" altLang="en-US" dirty="0" smtClean="0">
                <a:solidFill>
                  <a:schemeClr val="tx2">
                    <a:lumMod val="75000"/>
                  </a:schemeClr>
                </a:solidFill>
                <a:latin typeface="Times New Roman" pitchFamily="18" charset="0"/>
                <a:cs typeface="Times New Roman" pitchFamily="18" charset="0"/>
              </a:rPr>
              <a:t>思考：如何说明正确性？</a:t>
            </a:r>
            <a:endParaRPr lang="en-US" altLang="zh-CN" dirty="0" smtClean="0">
              <a:solidFill>
                <a:schemeClr val="tx2">
                  <a:lumMod val="75000"/>
                </a:schemeClr>
              </a:solidFill>
              <a:latin typeface="Times New Roman" pitchFamily="18" charset="0"/>
              <a:cs typeface="Times New Roman" pitchFamily="18" charset="0"/>
            </a:endParaRPr>
          </a:p>
        </p:txBody>
      </p:sp>
      <p:graphicFrame>
        <p:nvGraphicFramePr>
          <p:cNvPr id="4097" name="Object 1"/>
          <p:cNvGraphicFramePr>
            <a:graphicFrameLocks noChangeAspect="1"/>
          </p:cNvGraphicFramePr>
          <p:nvPr/>
        </p:nvGraphicFramePr>
        <p:xfrm>
          <a:off x="4632325" y="1785926"/>
          <a:ext cx="4511675" cy="625475"/>
        </p:xfrm>
        <a:graphic>
          <a:graphicData uri="http://schemas.openxmlformats.org/presentationml/2006/ole">
            <p:oleObj spid="_x0000_s128002" name="Equation" r:id="rId3" imgW="1892160" imgH="266400" progId="Equation.DSMT4">
              <p:embed/>
            </p:oleObj>
          </a:graphicData>
        </a:graphic>
      </p:graphicFrame>
      <p:graphicFrame>
        <p:nvGraphicFramePr>
          <p:cNvPr id="5" name="Object 1"/>
          <p:cNvGraphicFramePr>
            <a:graphicFrameLocks noChangeAspect="1"/>
          </p:cNvGraphicFramePr>
          <p:nvPr/>
        </p:nvGraphicFramePr>
        <p:xfrm>
          <a:off x="5176838" y="2285992"/>
          <a:ext cx="3967162" cy="506413"/>
        </p:xfrm>
        <a:graphic>
          <a:graphicData uri="http://schemas.openxmlformats.org/presentationml/2006/ole">
            <p:oleObj spid="_x0000_s128003" name="Equation" r:id="rId4" imgW="1663560" imgH="215640" progId="Equation.DSMT4">
              <p:embed/>
            </p:oleObj>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线性映射与线性变换</a:t>
            </a:r>
            <a:endParaRPr lang="zh-CN" altLang="en-US" dirty="0"/>
          </a:p>
        </p:txBody>
      </p:sp>
      <p:sp>
        <p:nvSpPr>
          <p:cNvPr id="3" name="内容占位符 2"/>
          <p:cNvSpPr>
            <a:spLocks noGrp="1"/>
          </p:cNvSpPr>
          <p:nvPr>
            <p:ph idx="1"/>
          </p:nvPr>
        </p:nvSpPr>
        <p:spPr/>
        <p:txBody>
          <a:bodyPr/>
          <a:lstStyle/>
          <a:p>
            <a:r>
              <a:rPr lang="zh-CN" altLang="en-US" dirty="0" smtClean="0"/>
              <a:t>例：求映射在基下的变换阵</a:t>
            </a:r>
            <a:endParaRPr lang="en-US" altLang="zh-CN" dirty="0" smtClean="0"/>
          </a:p>
          <a:p>
            <a:pPr>
              <a:buNone/>
            </a:pPr>
            <a:r>
              <a:rPr lang="zh-CN" altLang="en-US" dirty="0" smtClean="0"/>
              <a:t>线性空间        的基为             ，线性变换为</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求</a:t>
            </a:r>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在基</a:t>
            </a:r>
            <a:endParaRPr lang="en-US" altLang="zh-CN" dirty="0" smtClean="0">
              <a:latin typeface="Times New Roman" pitchFamily="18" charset="0"/>
              <a:cs typeface="Times New Roman" pitchFamily="18" charset="0"/>
            </a:endParaRPr>
          </a:p>
          <a:p>
            <a:pPr>
              <a:buNone/>
            </a:pPr>
            <a:r>
              <a:rPr lang="zh-CN" altLang="en-US" dirty="0" smtClean="0">
                <a:latin typeface="Times New Roman" pitchFamily="18" charset="0"/>
                <a:cs typeface="Times New Roman" pitchFamily="18" charset="0"/>
              </a:rPr>
              <a:t>下的矩阵。</a:t>
            </a:r>
            <a:endParaRPr lang="en-US" altLang="zh-CN" dirty="0" smtClean="0">
              <a:latin typeface="Times New Roman" pitchFamily="18" charset="0"/>
              <a:cs typeface="Times New Roman" pitchFamily="18" charset="0"/>
            </a:endParaRPr>
          </a:p>
          <a:p>
            <a:pPr>
              <a:buNone/>
            </a:pPr>
            <a:r>
              <a:rPr lang="en-US" altLang="zh-CN" dirty="0" smtClean="0">
                <a:latin typeface="Times New Roman" pitchFamily="18" charset="0"/>
                <a:cs typeface="Times New Roman" pitchFamily="18" charset="0"/>
              </a:rPr>
              <a:t>(2)</a:t>
            </a:r>
            <a:r>
              <a:rPr lang="zh-CN" altLang="en-US" dirty="0" smtClean="0"/>
              <a:t>求</a:t>
            </a:r>
            <a:r>
              <a:rPr lang="en-US" i="1" dirty="0" smtClean="0">
                <a:latin typeface="Times New Roman" pitchFamily="18" charset="0"/>
                <a:cs typeface="Times New Roman" pitchFamily="18" charset="0"/>
              </a:rPr>
              <a:t>T</a:t>
            </a:r>
            <a:r>
              <a:rPr lang="zh-CN" altLang="en-US" dirty="0" smtClean="0">
                <a:latin typeface="Times New Roman" pitchFamily="18" charset="0"/>
                <a:cs typeface="Times New Roman" pitchFamily="18" charset="0"/>
              </a:rPr>
              <a:t>的值</a:t>
            </a:r>
            <a:r>
              <a:rPr lang="zh-CN" altLang="en-US" dirty="0" smtClean="0"/>
              <a:t>域与核。</a:t>
            </a:r>
            <a:endParaRPr lang="zh-CN" altLang="en-US" dirty="0">
              <a:latin typeface="Times New Roman" pitchFamily="18" charset="0"/>
              <a:cs typeface="Times New Roman" pitchFamily="18" charset="0"/>
            </a:endParaRPr>
          </a:p>
        </p:txBody>
      </p:sp>
      <p:sp>
        <p:nvSpPr>
          <p:cNvPr id="30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73" name="Object 1"/>
          <p:cNvGraphicFramePr>
            <a:graphicFrameLocks noChangeAspect="1"/>
          </p:cNvGraphicFramePr>
          <p:nvPr/>
        </p:nvGraphicFramePr>
        <p:xfrm>
          <a:off x="4643438" y="2000240"/>
          <a:ext cx="1591958" cy="428604"/>
        </p:xfrm>
        <a:graphic>
          <a:graphicData uri="http://schemas.openxmlformats.org/presentationml/2006/ole">
            <p:oleObj spid="_x0000_s129026" name="Equation" r:id="rId3" imgW="723586" imgH="203112" progId="Equation.DSMT4">
              <p:embed/>
            </p:oleObj>
          </a:graphicData>
        </a:graphic>
      </p:graphicFrame>
      <p:graphicFrame>
        <p:nvGraphicFramePr>
          <p:cNvPr id="6" name="Object 1"/>
          <p:cNvGraphicFramePr>
            <a:graphicFrameLocks noChangeAspect="1"/>
          </p:cNvGraphicFramePr>
          <p:nvPr/>
        </p:nvGraphicFramePr>
        <p:xfrm>
          <a:off x="2500298" y="1928802"/>
          <a:ext cx="1004888" cy="455613"/>
        </p:xfrm>
        <a:graphic>
          <a:graphicData uri="http://schemas.openxmlformats.org/presentationml/2006/ole">
            <p:oleObj spid="_x0000_s129027" name="Equation" r:id="rId4" imgW="457200" imgH="215640" progId="Equation.DSMT4">
              <p:embed/>
            </p:oleObj>
          </a:graphicData>
        </a:graphic>
      </p:graphicFrame>
      <p:graphicFrame>
        <p:nvGraphicFramePr>
          <p:cNvPr id="7" name="Object 1"/>
          <p:cNvGraphicFramePr>
            <a:graphicFrameLocks noChangeAspect="1"/>
          </p:cNvGraphicFramePr>
          <p:nvPr/>
        </p:nvGraphicFramePr>
        <p:xfrm>
          <a:off x="1643042" y="2500306"/>
          <a:ext cx="6288087" cy="1714500"/>
        </p:xfrm>
        <a:graphic>
          <a:graphicData uri="http://schemas.openxmlformats.org/presentationml/2006/ole">
            <p:oleObj spid="_x0000_s129028" name="Equation" r:id="rId5" imgW="2857320" imgH="812520" progId="Equation.DSMT4">
              <p:embed/>
            </p:oleObj>
          </a:graphicData>
        </a:graphic>
      </p:graphicFrame>
      <p:graphicFrame>
        <p:nvGraphicFramePr>
          <p:cNvPr id="9" name="Object 1"/>
          <p:cNvGraphicFramePr>
            <a:graphicFrameLocks noChangeAspect="1"/>
          </p:cNvGraphicFramePr>
          <p:nvPr/>
        </p:nvGraphicFramePr>
        <p:xfrm>
          <a:off x="2436812" y="4286256"/>
          <a:ext cx="6707188" cy="428625"/>
        </p:xfrm>
        <a:graphic>
          <a:graphicData uri="http://schemas.openxmlformats.org/presentationml/2006/ole">
            <p:oleObj spid="_x0000_s129029" name="Equation" r:id="rId6" imgW="3047760" imgH="203040" progId="Equation.DSMT4">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线性映射与线性变换</a:t>
            </a:r>
            <a:endParaRPr lang="zh-CN" altLang="en-US" dirty="0"/>
          </a:p>
        </p:txBody>
      </p:sp>
      <p:sp>
        <p:nvSpPr>
          <p:cNvPr id="3" name="内容占位符 2"/>
          <p:cNvSpPr>
            <a:spLocks noGrp="1"/>
          </p:cNvSpPr>
          <p:nvPr>
            <p:ph idx="1"/>
          </p:nvPr>
        </p:nvSpPr>
        <p:spPr>
          <a:xfrm>
            <a:off x="785786" y="1142984"/>
            <a:ext cx="8169302" cy="4846653"/>
          </a:xfrm>
        </p:spPr>
        <p:txBody>
          <a:bodyPr/>
          <a:lstStyle/>
          <a:p>
            <a:r>
              <a:rPr lang="zh-CN" altLang="en-US" dirty="0" smtClean="0"/>
              <a:t>线性变换的目的：通过相似变换实现其相应的矩阵具有较简洁的形式，这在系统中体现为消除系统变量间的耦合关系。</a:t>
            </a:r>
            <a:endParaRPr lang="en-US" altLang="zh-CN" dirty="0" smtClean="0"/>
          </a:p>
          <a:p>
            <a:r>
              <a:rPr lang="zh-CN" altLang="en-US" dirty="0" smtClean="0"/>
              <a:t>标准正交变换可以保持坐标范数的一致性，而其他线性变换却不能。</a:t>
            </a:r>
            <a:endParaRPr lang="en-US" altLang="zh-CN" dirty="0" smtClean="0"/>
          </a:p>
          <a:p>
            <a:r>
              <a:rPr lang="zh-CN" altLang="en-US" dirty="0" smtClean="0"/>
              <a:t>向量还是原来的，只是在不同坐标系</a:t>
            </a:r>
            <a:r>
              <a:rPr lang="en-US" altLang="en-US" dirty="0" smtClean="0"/>
              <a:t>(</a:t>
            </a:r>
            <a:r>
              <a:rPr lang="zh-CN" altLang="en-US" dirty="0" smtClean="0"/>
              <a:t>基</a:t>
            </a:r>
            <a:r>
              <a:rPr lang="en-US" altLang="en-US" dirty="0" smtClean="0"/>
              <a:t>)</a:t>
            </a:r>
            <a:r>
              <a:rPr lang="zh-CN" altLang="en-US" dirty="0" smtClean="0"/>
              <a:t>下坐标值不一样。</a:t>
            </a:r>
          </a:p>
          <a:p>
            <a:endParaRPr lang="en-US" altLang="zh-CN" dirty="0" smtClean="0"/>
          </a:p>
          <a:p>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9" name="Object 1"/>
          <p:cNvGraphicFramePr>
            <a:graphicFrameLocks noChangeAspect="1"/>
          </p:cNvGraphicFramePr>
          <p:nvPr/>
        </p:nvGraphicFramePr>
        <p:xfrm>
          <a:off x="7500926" y="2143116"/>
          <a:ext cx="1285916" cy="538290"/>
        </p:xfrm>
        <a:graphic>
          <a:graphicData uri="http://schemas.openxmlformats.org/presentationml/2006/ole">
            <p:oleObj spid="_x0000_s130050" name="Equation" r:id="rId3" imgW="406048" imgH="164957" progId="Equation.DSMT4">
              <p:embed/>
            </p:oleObj>
          </a:graphicData>
        </a:graphic>
      </p:graphicFrame>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51" name="Object 3"/>
          <p:cNvGraphicFramePr>
            <a:graphicFrameLocks noChangeAspect="1"/>
          </p:cNvGraphicFramePr>
          <p:nvPr/>
        </p:nvGraphicFramePr>
        <p:xfrm>
          <a:off x="1000100" y="4572008"/>
          <a:ext cx="2602410" cy="2428916"/>
        </p:xfrm>
        <a:graphic>
          <a:graphicData uri="http://schemas.openxmlformats.org/presentationml/2006/ole">
            <p:oleObj spid="_x0000_s130051" name="Visio" r:id="rId4" imgW="1610467" imgH="1500291" progId="Visio.Drawing.11">
              <p:embed/>
            </p:oleObj>
          </a:graphicData>
        </a:graphic>
      </p:graphicFrame>
      <p:sp>
        <p:nvSpPr>
          <p:cNvPr id="20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右箭头 10"/>
          <p:cNvSpPr/>
          <p:nvPr/>
        </p:nvSpPr>
        <p:spPr bwMode="auto">
          <a:xfrm>
            <a:off x="3929058" y="5715016"/>
            <a:ext cx="928694" cy="35719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pic>
        <p:nvPicPr>
          <p:cNvPr id="2056" name="Picture 8"/>
          <p:cNvPicPr>
            <a:picLocks noChangeAspect="1" noChangeArrowheads="1"/>
          </p:cNvPicPr>
          <p:nvPr/>
        </p:nvPicPr>
        <p:blipFill>
          <a:blip r:embed="rId5"/>
          <a:srcRect/>
          <a:stretch>
            <a:fillRect/>
          </a:stretch>
        </p:blipFill>
        <p:spPr bwMode="auto">
          <a:xfrm>
            <a:off x="5286380" y="4786322"/>
            <a:ext cx="2640393" cy="178367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FF0000"/>
                </a:solidFill>
              </a:rPr>
              <a:t>系统及其模型</a:t>
            </a:r>
            <a:endParaRPr lang="en-US" altLang="zh-CN" sz="2800" dirty="0" smtClean="0">
              <a:solidFill>
                <a:srgbClr val="FF0000"/>
              </a:solidFill>
            </a:endParaRPr>
          </a:p>
          <a:p>
            <a:r>
              <a:rPr lang="zh-CN" altLang="en-US" sz="2800" dirty="0" smtClean="0">
                <a:solidFill>
                  <a:srgbClr val="FF0000"/>
                </a:solidFill>
              </a:rPr>
              <a:t>线性空间与坐标变换</a:t>
            </a:r>
            <a:endParaRPr lang="en-US" altLang="zh-CN" sz="2800" dirty="0" smtClean="0">
              <a:solidFill>
                <a:srgbClr val="FF0000"/>
              </a:solidFill>
            </a:endParaRPr>
          </a:p>
          <a:p>
            <a:r>
              <a:rPr lang="zh-CN" altLang="en-US" sz="2800" dirty="0" smtClean="0">
                <a:solidFill>
                  <a:srgbClr val="FF0000"/>
                </a:solidFill>
              </a:rPr>
              <a:t>多项式矩阵</a:t>
            </a:r>
            <a:endParaRPr lang="en-US" altLang="zh-CN" sz="2800" dirty="0" smtClean="0">
              <a:solidFill>
                <a:srgbClr val="FF0000"/>
              </a:solidFill>
            </a:endParaRPr>
          </a:p>
          <a:p>
            <a:r>
              <a:rPr lang="zh-CN" altLang="en-US" sz="2800" dirty="0" smtClean="0"/>
              <a:t>矩阵的特征值与特征向量</a:t>
            </a:r>
            <a:endParaRPr lang="en-US" altLang="zh-CN" sz="2800" dirty="0" smtClean="0"/>
          </a:p>
          <a:p>
            <a:r>
              <a:rPr lang="zh-CN" altLang="en-US" sz="2800" dirty="0" smtClean="0"/>
              <a:t>向量与矩阵范数</a:t>
            </a:r>
            <a:endParaRPr lang="en-US" altLang="zh-CN" sz="2800" dirty="0" smtClean="0"/>
          </a:p>
          <a:p>
            <a:r>
              <a:rPr lang="zh-CN" altLang="en-US" sz="2800" dirty="0" smtClean="0"/>
              <a:t>线性二次型及矩阵的正定性</a:t>
            </a:r>
            <a:endParaRPr lang="en-US" altLang="zh-CN" sz="2800" dirty="0" smtClean="0"/>
          </a:p>
          <a:p>
            <a:r>
              <a:rPr lang="zh-CN" altLang="en-US" sz="2800" dirty="0" smtClean="0"/>
              <a:t>有理函数矩阵</a:t>
            </a:r>
            <a:endParaRPr lang="en-US" altLang="zh-CN" sz="2800" dirty="0" smtClean="0"/>
          </a:p>
          <a:p>
            <a:r>
              <a:rPr lang="zh-CN" altLang="en-US" sz="2800" dirty="0" smtClean="0"/>
              <a:t>矩阵指数函数与计算</a:t>
            </a:r>
            <a:endParaRPr lang="en-US" altLang="zh-CN" sz="2800" dirty="0" smtClean="0"/>
          </a:p>
          <a:p>
            <a:r>
              <a:rPr lang="zh-CN" altLang="en-US" sz="2800" dirty="0" smtClean="0"/>
              <a:t>一阶常微分方程及其解</a:t>
            </a:r>
            <a:endParaRPr lang="en-US" altLang="zh-CN" sz="2800" dirty="0" smtClean="0"/>
          </a:p>
          <a:p>
            <a:r>
              <a:rPr lang="zh-CN" altLang="en-US" sz="2800" dirty="0" smtClean="0"/>
              <a:t>线性系统与相关问题说明</a:t>
            </a:r>
          </a:p>
          <a:p>
            <a:r>
              <a:rPr lang="zh-CN" altLang="en-US" sz="2800" dirty="0" smtClean="0"/>
              <a:t>动态系统控制的概念及几个基本步骤</a:t>
            </a:r>
            <a:endParaRPr lang="en-US" altLang="zh-CN" sz="2800" dirty="0" smtClean="0"/>
          </a:p>
          <a:p>
            <a:pPr>
              <a:buNone/>
            </a:pP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多项式矩阵</a:t>
            </a:r>
            <a:endParaRPr lang="zh-CN" altLang="en-US" dirty="0"/>
          </a:p>
        </p:txBody>
      </p:sp>
      <p:sp>
        <p:nvSpPr>
          <p:cNvPr id="3" name="内容占位符 2"/>
          <p:cNvSpPr>
            <a:spLocks noGrp="1"/>
          </p:cNvSpPr>
          <p:nvPr>
            <p:ph idx="1"/>
          </p:nvPr>
        </p:nvSpPr>
        <p:spPr>
          <a:xfrm>
            <a:off x="500034" y="1285860"/>
            <a:ext cx="8929750" cy="4846653"/>
          </a:xfrm>
        </p:spPr>
        <p:txBody>
          <a:bodyPr/>
          <a:lstStyle/>
          <a:p>
            <a:pPr marL="342900" lvl="2" indent="-342900">
              <a:buSzPct val="60000"/>
            </a:pPr>
            <a:r>
              <a:rPr lang="zh-CN" altLang="en-US" sz="3200" dirty="0" smtClean="0">
                <a:cs typeface="+mn-cs"/>
              </a:rPr>
              <a:t>多项式矩阵的概念</a:t>
            </a:r>
            <a:endParaRPr lang="en-US" altLang="zh-CN" sz="3200" dirty="0" smtClean="0">
              <a:cs typeface="+mn-cs"/>
            </a:endParaRPr>
          </a:p>
          <a:p>
            <a:pPr marL="342900" lvl="2" indent="-342900">
              <a:buSzPct val="60000"/>
            </a:pPr>
            <a:endParaRPr lang="zh-CN" altLang="en-US" sz="3200" dirty="0" smtClean="0">
              <a:cs typeface="+mn-cs"/>
            </a:endParaRPr>
          </a:p>
          <a:p>
            <a:r>
              <a:rPr lang="zh-CN" altLang="en-US" dirty="0" smtClean="0"/>
              <a:t>初等变换与初等矩阵及其多项式矩阵的等价性</a:t>
            </a:r>
            <a:endParaRPr lang="en-US" altLang="zh-CN" dirty="0" smtClean="0"/>
          </a:p>
          <a:p>
            <a:endParaRPr lang="en-US" altLang="zh-CN" dirty="0" smtClean="0"/>
          </a:p>
          <a:p>
            <a:r>
              <a:rPr lang="zh-CN" altLang="en-US" dirty="0" smtClean="0"/>
              <a:t>多项式矩阵间最大公因子与互质性</a:t>
            </a:r>
            <a:endParaRPr lang="en-US" altLang="zh-CN" dirty="0" smtClean="0"/>
          </a:p>
          <a:p>
            <a:endParaRPr lang="en-US" altLang="zh-CN" dirty="0" smtClean="0"/>
          </a:p>
          <a:p>
            <a:r>
              <a:rPr lang="zh-CN" altLang="en-US" dirty="0" smtClean="0"/>
              <a:t>基于矩阵次数的多项式矩阵表达式及其既约性</a:t>
            </a:r>
            <a:endParaRPr lang="en-US" altLang="zh-CN" dirty="0" smtClean="0"/>
          </a:p>
          <a:p>
            <a:endParaRPr lang="en-US" altLang="zh-CN" dirty="0" smtClean="0"/>
          </a:p>
          <a:p>
            <a:pPr marL="342900" lvl="2" indent="-342900">
              <a:buSzPct val="60000"/>
            </a:pPr>
            <a:r>
              <a:rPr lang="en-US" altLang="en-US" sz="3200" dirty="0" smtClean="0">
                <a:cs typeface="+mn-cs"/>
              </a:rPr>
              <a:t>Smith</a:t>
            </a:r>
            <a:r>
              <a:rPr lang="zh-CN" altLang="en-US" sz="3200" dirty="0" smtClean="0">
                <a:cs typeface="+mn-cs"/>
              </a:rPr>
              <a:t>标准型</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多项式矩阵的概念</a:t>
            </a:r>
            <a:endParaRPr lang="zh-CN" altLang="en-US" dirty="0"/>
          </a:p>
        </p:txBody>
      </p:sp>
      <p:sp>
        <p:nvSpPr>
          <p:cNvPr id="3" name="内容占位符 2"/>
          <p:cNvSpPr>
            <a:spLocks noGrp="1"/>
          </p:cNvSpPr>
          <p:nvPr>
            <p:ph idx="1"/>
          </p:nvPr>
        </p:nvSpPr>
        <p:spPr>
          <a:xfrm>
            <a:off x="214282" y="1285860"/>
            <a:ext cx="8740806" cy="4846653"/>
          </a:xfrm>
        </p:spPr>
        <p:txBody>
          <a:bodyPr/>
          <a:lstStyle/>
          <a:p>
            <a:r>
              <a:rPr lang="zh-CN" altLang="en-US" dirty="0" smtClean="0"/>
              <a:t>多项式矩阵</a:t>
            </a:r>
            <a:endParaRPr lang="en-US" altLang="zh-CN" dirty="0" smtClean="0"/>
          </a:p>
          <a:p>
            <a:endParaRPr lang="en-US" altLang="zh-CN" dirty="0" smtClean="0"/>
          </a:p>
          <a:p>
            <a:r>
              <a:rPr lang="zh-CN" altLang="en-US" dirty="0" smtClean="0"/>
              <a:t>多项式方阵奇异与非奇异、多项式方阵的逆</a:t>
            </a:r>
            <a:endParaRPr lang="en-US" altLang="zh-CN" dirty="0" smtClean="0"/>
          </a:p>
          <a:p>
            <a:endParaRPr lang="en-US" altLang="zh-CN" dirty="0" smtClean="0"/>
          </a:p>
          <a:p>
            <a:r>
              <a:rPr lang="zh-CN" altLang="en-US" dirty="0" smtClean="0"/>
              <a:t>多项式矩阵列</a:t>
            </a:r>
            <a:r>
              <a:rPr lang="en-US" altLang="zh-CN" dirty="0" smtClean="0"/>
              <a:t>(</a:t>
            </a:r>
            <a:r>
              <a:rPr lang="zh-CN" altLang="en-US" dirty="0" smtClean="0"/>
              <a:t>行</a:t>
            </a:r>
            <a:r>
              <a:rPr lang="en-US" altLang="zh-CN" dirty="0" smtClean="0"/>
              <a:t>)</a:t>
            </a:r>
            <a:r>
              <a:rPr lang="zh-CN" altLang="en-US" dirty="0" smtClean="0"/>
              <a:t>简约性</a:t>
            </a:r>
            <a:endParaRPr lang="en-US" altLang="zh-CN" dirty="0" smtClean="0"/>
          </a:p>
          <a:p>
            <a:endParaRPr lang="en-US" altLang="zh-CN" dirty="0" smtClean="0"/>
          </a:p>
          <a:p>
            <a:r>
              <a:rPr lang="zh-CN" altLang="en-US" dirty="0" smtClean="0"/>
              <a:t>多项式矩阵的秩及性质</a:t>
            </a:r>
            <a:endParaRPr lang="en-US" altLang="zh-CN" dirty="0" smtClean="0"/>
          </a:p>
          <a:p>
            <a:endParaRPr lang="en-US" altLang="zh-CN" dirty="0" smtClean="0"/>
          </a:p>
          <a:p>
            <a:r>
              <a:rPr lang="zh-CN" altLang="en-US" dirty="0" smtClean="0"/>
              <a:t>单</a:t>
            </a:r>
            <a:r>
              <a:rPr lang="en-US" dirty="0" smtClean="0"/>
              <a:t>(</a:t>
            </a:r>
            <a:r>
              <a:rPr lang="zh-CN" altLang="en-US" dirty="0" smtClean="0"/>
              <a:t>幺</a:t>
            </a:r>
            <a:r>
              <a:rPr lang="en-US" dirty="0" smtClean="0"/>
              <a:t>)</a:t>
            </a:r>
            <a:r>
              <a:rPr lang="zh-CN" altLang="en-US" dirty="0" smtClean="0"/>
              <a:t>模矩阵</a:t>
            </a:r>
            <a:endParaRPr lang="zh-CN" altLang="en-US" dirty="0"/>
          </a:p>
        </p:txBody>
      </p:sp>
      <p:sp>
        <p:nvSpPr>
          <p:cNvPr id="135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5169" name="Object 1"/>
          <p:cNvGraphicFramePr>
            <a:graphicFrameLocks noChangeAspect="1"/>
          </p:cNvGraphicFramePr>
          <p:nvPr/>
        </p:nvGraphicFramePr>
        <p:xfrm>
          <a:off x="3214678" y="6000768"/>
          <a:ext cx="2058987" cy="534987"/>
        </p:xfrm>
        <a:graphic>
          <a:graphicData uri="http://schemas.openxmlformats.org/presentationml/2006/ole">
            <p:oleObj spid="_x0000_s135169" name="Equation" r:id="rId3" imgW="749160" imgH="190440" progId="Equation.DSMT4">
              <p:embed/>
            </p:oleObj>
          </a:graphicData>
        </a:graphic>
      </p:graphicFrame>
      <p:sp>
        <p:nvSpPr>
          <p:cNvPr id="1351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1"/>
          <p:cNvGraphicFramePr>
            <a:graphicFrameLocks noChangeAspect="1"/>
          </p:cNvGraphicFramePr>
          <p:nvPr/>
        </p:nvGraphicFramePr>
        <p:xfrm>
          <a:off x="2857488" y="1214422"/>
          <a:ext cx="4189412" cy="712788"/>
        </p:xfrm>
        <a:graphic>
          <a:graphicData uri="http://schemas.openxmlformats.org/presentationml/2006/ole">
            <p:oleObj spid="_x0000_s135173" name="Equation" r:id="rId4" imgW="1523880" imgH="253800" progId="Equation.DSMT4">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初等变换与初等矩阵及其多项式矩阵的等价性</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cs typeface="Times New Roman" pitchFamily="18" charset="0"/>
              </a:rPr>
              <a:t>三种基本情形：</a:t>
            </a:r>
          </a:p>
          <a:p>
            <a:pPr lvl="1"/>
            <a:r>
              <a:rPr lang="en-US"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矩阵的两行或两列交换</a:t>
            </a:r>
            <a:endParaRPr lang="en-US" altLang="zh-CN" dirty="0" smtClean="0">
              <a:latin typeface="Times New Roman" pitchFamily="18" charset="0"/>
              <a:cs typeface="Times New Roman" pitchFamily="18" charset="0"/>
            </a:endParaRPr>
          </a:p>
          <a:p>
            <a:pPr lvl="1"/>
            <a:endParaRPr lang="zh-CN" alt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矩阵的某一行或列乘以非零常数</a:t>
            </a:r>
            <a:endParaRPr lang="en-US" altLang="zh-CN" dirty="0" smtClean="0">
              <a:latin typeface="Times New Roman" pitchFamily="18" charset="0"/>
              <a:cs typeface="Times New Roman" pitchFamily="18" charset="0"/>
            </a:endParaRPr>
          </a:p>
          <a:p>
            <a:pPr lvl="1"/>
            <a:endParaRPr lang="zh-CN" alt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矩阵的某一行或列加上另一行或列的</a:t>
            </a:r>
            <a:r>
              <a:rPr lang="el-GR" altLang="zh-CN" i="1" dirty="0" smtClean="0">
                <a:latin typeface="Times New Roman" pitchFamily="18" charset="0"/>
                <a:cs typeface="Times New Roman" pitchFamily="18" charset="0"/>
              </a:rPr>
              <a:t>φ</a:t>
            </a:r>
            <a:r>
              <a:rPr lang="en-US" altLang="zh-CN"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倍</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endParaRPr lang="en-US" altLang="zh-CN" dirty="0" smtClean="0"/>
          </a:p>
          <a:p>
            <a:r>
              <a:rPr lang="zh-CN" altLang="en-US" dirty="0" smtClean="0">
                <a:latin typeface="Times New Roman" pitchFamily="18" charset="0"/>
                <a:cs typeface="Times New Roman" pitchFamily="18" charset="0"/>
              </a:rPr>
              <a:t>初等矩阵</a:t>
            </a:r>
            <a:r>
              <a:rPr lang="en-US" altLang="zh-CN" i="1" dirty="0" smtClean="0">
                <a:latin typeface="Times New Roman" pitchFamily="18" charset="0"/>
                <a:cs typeface="Times New Roman" pitchFamily="18" charset="0"/>
              </a:rPr>
              <a:t>E</a:t>
            </a:r>
            <a:r>
              <a:rPr lang="zh-CN" altLang="en-US" dirty="0" smtClean="0">
                <a:latin typeface="Times New Roman" pitchFamily="18" charset="0"/>
                <a:cs typeface="Times New Roman" pitchFamily="18" charset="0"/>
              </a:rPr>
              <a:t>获得</a:t>
            </a:r>
            <a:endParaRPr lang="en-US" altLang="zh-CN" dirty="0" smtClean="0">
              <a:latin typeface="Times New Roman" pitchFamily="18" charset="0"/>
              <a:cs typeface="Times New Roman" pitchFamily="18" charset="0"/>
            </a:endParaRPr>
          </a:p>
          <a:p>
            <a:endParaRPr lang="zh-CN" altLang="en-US" dirty="0"/>
          </a:p>
        </p:txBody>
      </p:sp>
      <p:graphicFrame>
        <p:nvGraphicFramePr>
          <p:cNvPr id="134145" name="Object 1"/>
          <p:cNvGraphicFramePr>
            <a:graphicFrameLocks noChangeAspect="1"/>
          </p:cNvGraphicFramePr>
          <p:nvPr/>
        </p:nvGraphicFramePr>
        <p:xfrm>
          <a:off x="1857356" y="2357430"/>
          <a:ext cx="6353175" cy="606425"/>
        </p:xfrm>
        <a:graphic>
          <a:graphicData uri="http://schemas.openxmlformats.org/presentationml/2006/ole">
            <p:oleObj spid="_x0000_s134145" name="Equation" r:id="rId3" imgW="2311200" imgH="215640" progId="Equation.DSMT4">
              <p:embed/>
            </p:oleObj>
          </a:graphicData>
        </a:graphic>
      </p:graphicFrame>
      <p:graphicFrame>
        <p:nvGraphicFramePr>
          <p:cNvPr id="5" name="Object 1"/>
          <p:cNvGraphicFramePr>
            <a:graphicFrameLocks noChangeAspect="1"/>
          </p:cNvGraphicFramePr>
          <p:nvPr/>
        </p:nvGraphicFramePr>
        <p:xfrm>
          <a:off x="1844675" y="3357563"/>
          <a:ext cx="6388100" cy="606425"/>
        </p:xfrm>
        <a:graphic>
          <a:graphicData uri="http://schemas.openxmlformats.org/presentationml/2006/ole">
            <p:oleObj spid="_x0000_s134146" name="Equation" r:id="rId4" imgW="2323800" imgH="215640" progId="Equation.DSMT4">
              <p:embed/>
            </p:oleObj>
          </a:graphicData>
        </a:graphic>
      </p:graphicFrame>
      <p:graphicFrame>
        <p:nvGraphicFramePr>
          <p:cNvPr id="6" name="Object 1"/>
          <p:cNvGraphicFramePr>
            <a:graphicFrameLocks noChangeAspect="1"/>
          </p:cNvGraphicFramePr>
          <p:nvPr/>
        </p:nvGraphicFramePr>
        <p:xfrm>
          <a:off x="1108075" y="4500563"/>
          <a:ext cx="7888288" cy="606425"/>
        </p:xfrm>
        <a:graphic>
          <a:graphicData uri="http://schemas.openxmlformats.org/presentationml/2006/ole">
            <p:oleObj spid="_x0000_s134147" name="Equation" r:id="rId5" imgW="2869920" imgH="215640" progId="Equation.DSMT4">
              <p:embed/>
            </p:oleObj>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初等变换与初等矩阵及其多项式矩阵的等价性</a:t>
            </a:r>
            <a:endParaRPr lang="zh-CN" altLang="en-US" dirty="0"/>
          </a:p>
        </p:txBody>
      </p:sp>
      <p:sp>
        <p:nvSpPr>
          <p:cNvPr id="3" name="内容占位符 2"/>
          <p:cNvSpPr>
            <a:spLocks noGrp="1"/>
          </p:cNvSpPr>
          <p:nvPr>
            <p:ph idx="1"/>
          </p:nvPr>
        </p:nvSpPr>
        <p:spPr/>
        <p:txBody>
          <a:bodyPr/>
          <a:lstStyle/>
          <a:p>
            <a:r>
              <a:rPr lang="zh-CN" altLang="en-US" dirty="0" smtClean="0"/>
              <a:t>关于多项式初等变换一些重要结论</a:t>
            </a:r>
            <a:endParaRPr lang="en-US" altLang="zh-CN" dirty="0" smtClean="0"/>
          </a:p>
          <a:p>
            <a:pPr lvl="1"/>
            <a:r>
              <a:rPr lang="zh-CN" altLang="en-US" dirty="0" smtClean="0"/>
              <a:t>任何一个单模矩阵都可以化为若干个初等矩阵的乘积。</a:t>
            </a:r>
            <a:endParaRPr lang="en-US" altLang="zh-CN" dirty="0" smtClean="0"/>
          </a:p>
          <a:p>
            <a:pPr lvl="1"/>
            <a:r>
              <a:rPr lang="zh-CN" altLang="en-US" dirty="0" smtClean="0"/>
              <a:t>对于一个多项式矩阵</a:t>
            </a:r>
            <a:r>
              <a:rPr lang="en-US" dirty="0" smtClean="0"/>
              <a:t> </a:t>
            </a:r>
            <a:r>
              <a:rPr lang="zh-CN" altLang="en-US" dirty="0" smtClean="0"/>
              <a:t>，左乘一个单模矩阵等效于进行若干次初等行变换。</a:t>
            </a:r>
            <a:endParaRPr lang="en-US" altLang="zh-CN" dirty="0" smtClean="0"/>
          </a:p>
          <a:p>
            <a:pPr lvl="1"/>
            <a:r>
              <a:rPr lang="zh-CN" altLang="en-US" dirty="0" smtClean="0"/>
              <a:t>对于一个多项式矩阵</a:t>
            </a:r>
            <a:r>
              <a:rPr lang="en-US" dirty="0" smtClean="0"/>
              <a:t> </a:t>
            </a:r>
            <a:r>
              <a:rPr lang="zh-CN" altLang="en-US" dirty="0" smtClean="0"/>
              <a:t>，右乘一个单模矩阵等效于进行若干次初等列变换。</a:t>
            </a:r>
            <a:endParaRPr lang="en-US" altLang="zh-CN" dirty="0" smtClean="0"/>
          </a:p>
          <a:p>
            <a:pPr lvl="1"/>
            <a:r>
              <a:rPr lang="zh-CN" altLang="en-US" dirty="0" smtClean="0"/>
              <a:t>单模变换不改变多项式矩阵奇异性和单模性。</a:t>
            </a:r>
            <a:endParaRPr lang="en-US" altLang="zh-CN" dirty="0" smtClean="0"/>
          </a:p>
          <a:p>
            <a:endParaRPr lang="en-US" altLang="zh-CN" dirty="0" smtClean="0"/>
          </a:p>
          <a:p>
            <a:r>
              <a:rPr lang="zh-CN" altLang="en-US" dirty="0" smtClean="0"/>
              <a:t>多项式矩阵等价</a:t>
            </a:r>
            <a:endParaRPr lang="zh-CN" altLang="en-US" dirty="0"/>
          </a:p>
        </p:txBody>
      </p:sp>
      <p:sp>
        <p:nvSpPr>
          <p:cNvPr id="133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3121" name="Object 1"/>
          <p:cNvGraphicFramePr>
            <a:graphicFrameLocks noChangeAspect="1"/>
          </p:cNvGraphicFramePr>
          <p:nvPr/>
        </p:nvGraphicFramePr>
        <p:xfrm>
          <a:off x="4143372" y="5786454"/>
          <a:ext cx="4071966" cy="656769"/>
        </p:xfrm>
        <a:graphic>
          <a:graphicData uri="http://schemas.openxmlformats.org/presentationml/2006/ole">
            <p:oleObj spid="_x0000_s133121" name="Equation" r:id="rId3" imgW="1180588" imgH="190417" progId="Equation.DSMT4">
              <p:embed/>
            </p:oleObj>
          </a:graphicData>
        </a:graphic>
      </p:graphicFrame>
      <p:sp>
        <p:nvSpPr>
          <p:cNvPr id="6" name="椭圆 5"/>
          <p:cNvSpPr/>
          <p:nvPr/>
        </p:nvSpPr>
        <p:spPr bwMode="auto">
          <a:xfrm>
            <a:off x="5429256" y="5786454"/>
            <a:ext cx="928694" cy="571504"/>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7" name="椭圆 6"/>
          <p:cNvSpPr/>
          <p:nvPr/>
        </p:nvSpPr>
        <p:spPr bwMode="auto">
          <a:xfrm>
            <a:off x="7215206" y="5786454"/>
            <a:ext cx="928694" cy="571504"/>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 name="线形标注 2 8"/>
          <p:cNvSpPr/>
          <p:nvPr/>
        </p:nvSpPr>
        <p:spPr bwMode="auto">
          <a:xfrm>
            <a:off x="7929586" y="5143512"/>
            <a:ext cx="1000132" cy="571504"/>
          </a:xfrm>
          <a:prstGeom prst="borderCallout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kern="0" dirty="0" smtClean="0">
                <a:solidFill>
                  <a:srgbClr val="000000"/>
                </a:solidFill>
                <a:latin typeface="Tahoma"/>
              </a:rPr>
              <a:t>单模</a:t>
            </a:r>
            <a:endParaRPr kumimoji="1" lang="zh-CN" altLang="en-US" sz="2400" b="0" i="0" u="none" strike="noStrike" cap="none" normalizeH="0" baseline="0" dirty="0" smtClean="0">
              <a:ln>
                <a:noFill/>
              </a:ln>
              <a:solidFill>
                <a:schemeClr val="tx1"/>
              </a:solidFill>
              <a:effectLst/>
              <a:latin typeface="Tahoma" pitchFamily="34" charset="0"/>
              <a:ea typeface="宋体" pitchFamily="2" charset="-122"/>
            </a:endParaRPr>
          </a:p>
        </p:txBody>
      </p:sp>
      <p:cxnSp>
        <p:nvCxnSpPr>
          <p:cNvPr id="15" name="直接连接符 14"/>
          <p:cNvCxnSpPr>
            <a:stCxn id="6" idx="0"/>
          </p:cNvCxnSpPr>
          <p:nvPr/>
        </p:nvCxnSpPr>
        <p:spPr bwMode="auto">
          <a:xfrm rot="5400000" flipH="1" flipV="1">
            <a:off x="6554404" y="4625587"/>
            <a:ext cx="500066" cy="1821669"/>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系统及其模型</a:t>
            </a:r>
          </a:p>
        </p:txBody>
      </p:sp>
      <p:sp>
        <p:nvSpPr>
          <p:cNvPr id="3" name="内容占位符 2"/>
          <p:cNvSpPr>
            <a:spLocks noGrp="1"/>
          </p:cNvSpPr>
          <p:nvPr>
            <p:ph idx="1"/>
          </p:nvPr>
        </p:nvSpPr>
        <p:spPr/>
        <p:txBody>
          <a:bodyPr/>
          <a:lstStyle/>
          <a:p>
            <a:r>
              <a:rPr lang="zh-CN" altLang="en-US" dirty="0" smtClean="0"/>
              <a:t>系统的概念、特征与分类</a:t>
            </a:r>
            <a:endParaRPr lang="en-US" altLang="zh-CN" dirty="0" smtClean="0"/>
          </a:p>
          <a:p>
            <a:pPr lvl="1"/>
            <a:r>
              <a:rPr lang="zh-CN" altLang="en-US" sz="2400" dirty="0" smtClean="0"/>
              <a:t>定义</a:t>
            </a:r>
            <a:endParaRPr lang="en-US" altLang="zh-CN" sz="2400" dirty="0" smtClean="0"/>
          </a:p>
          <a:p>
            <a:pPr lvl="1"/>
            <a:r>
              <a:rPr lang="zh-CN" altLang="en-US" sz="2400" dirty="0" smtClean="0"/>
              <a:t>特征</a:t>
            </a:r>
            <a:endParaRPr lang="en-US" altLang="zh-CN" sz="2400" dirty="0" smtClean="0"/>
          </a:p>
          <a:p>
            <a:pPr lvl="1"/>
            <a:r>
              <a:rPr lang="zh-CN" altLang="en-US" sz="2400" dirty="0" smtClean="0"/>
              <a:t>系统状态的表示</a:t>
            </a:r>
            <a:endParaRPr lang="en-US" altLang="zh-CN" sz="2400" dirty="0" smtClean="0"/>
          </a:p>
          <a:p>
            <a:pPr lvl="1"/>
            <a:r>
              <a:rPr lang="zh-CN" altLang="en-US" sz="2400" dirty="0" smtClean="0"/>
              <a:t>状态运动的原因</a:t>
            </a:r>
            <a:endParaRPr lang="en-US" altLang="zh-CN" sz="2400" dirty="0" smtClean="0"/>
          </a:p>
          <a:p>
            <a:pPr lvl="1"/>
            <a:r>
              <a:rPr lang="zh-CN" altLang="en-US" sz="2400" dirty="0" smtClean="0"/>
              <a:t>分类</a:t>
            </a:r>
            <a:endParaRPr lang="en-US" altLang="zh-CN" sz="2400" dirty="0" smtClean="0"/>
          </a:p>
          <a:p>
            <a:r>
              <a:rPr lang="zh-CN" altLang="en-US" dirty="0" smtClean="0"/>
              <a:t>动态系统与建模</a:t>
            </a:r>
            <a:endParaRPr lang="en-US" altLang="zh-CN" dirty="0" smtClean="0"/>
          </a:p>
          <a:p>
            <a:pPr lvl="1"/>
            <a:r>
              <a:rPr lang="zh-CN" altLang="en-US" sz="2400" dirty="0" smtClean="0"/>
              <a:t>定义、表征</a:t>
            </a:r>
            <a:endParaRPr lang="en-US" altLang="zh-CN" sz="2400" dirty="0" smtClean="0"/>
          </a:p>
          <a:p>
            <a:pPr lvl="1"/>
            <a:r>
              <a:rPr lang="zh-CN" altLang="en-US" sz="2400" dirty="0" smtClean="0"/>
              <a:t>基本形式</a:t>
            </a:r>
            <a:endParaRPr lang="en-US" altLang="zh-CN" sz="2400" dirty="0" smtClean="0"/>
          </a:p>
          <a:p>
            <a:pPr lvl="1"/>
            <a:r>
              <a:rPr lang="zh-CN" altLang="en-US" sz="2400" dirty="0" smtClean="0"/>
              <a:t>分类</a:t>
            </a:r>
            <a:endParaRPr lang="en-US" altLang="zh-CN" sz="2400" dirty="0" smtClean="0"/>
          </a:p>
          <a:p>
            <a:pPr lvl="1"/>
            <a:r>
              <a:rPr lang="zh-CN" altLang="en-US" sz="2400" dirty="0" smtClean="0"/>
              <a:t>建模实质与原则</a:t>
            </a:r>
            <a:endParaRPr lang="en-US" altLang="zh-CN" sz="2400" dirty="0" smtClean="0"/>
          </a:p>
          <a:p>
            <a:pPr lvl="1"/>
            <a:r>
              <a:rPr lang="zh-CN" altLang="en-US" sz="2400" dirty="0" smtClean="0"/>
              <a:t>建模方法</a:t>
            </a:r>
            <a:endParaRPr lang="en-US" altLang="zh-CN" sz="2400" dirty="0" smtClean="0"/>
          </a:p>
          <a:p>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143932" cy="1143000"/>
          </a:xfrm>
        </p:spPr>
        <p:txBody>
          <a:bodyPr/>
          <a:lstStyle/>
          <a:p>
            <a:r>
              <a:rPr lang="zh-CN" altLang="en-US" dirty="0" smtClean="0"/>
              <a:t>多项式矩阵间最大公因子与互质性</a:t>
            </a:r>
            <a:endParaRPr lang="zh-CN" altLang="en-US" dirty="0"/>
          </a:p>
        </p:txBody>
      </p:sp>
      <p:sp>
        <p:nvSpPr>
          <p:cNvPr id="3" name="内容占位符 2"/>
          <p:cNvSpPr>
            <a:spLocks noGrp="1"/>
          </p:cNvSpPr>
          <p:nvPr>
            <p:ph idx="1"/>
          </p:nvPr>
        </p:nvSpPr>
        <p:spPr/>
        <p:txBody>
          <a:bodyPr/>
          <a:lstStyle/>
          <a:p>
            <a:r>
              <a:rPr lang="zh-CN" altLang="en-US" dirty="0" smtClean="0"/>
              <a:t>公因子与最大公因子的定义</a:t>
            </a:r>
            <a:endParaRPr lang="en-US" altLang="zh-CN" dirty="0" smtClean="0"/>
          </a:p>
          <a:p>
            <a:pPr lvl="1"/>
            <a:r>
              <a:rPr lang="zh-CN" altLang="en-US" dirty="0" smtClean="0"/>
              <a:t>右公因子与最大右公因子</a:t>
            </a:r>
            <a:endParaRPr lang="en-US" altLang="zh-CN" dirty="0" smtClean="0"/>
          </a:p>
          <a:p>
            <a:endParaRPr lang="en-US" altLang="zh-CN" dirty="0" smtClean="0"/>
          </a:p>
          <a:p>
            <a:pPr lvl="1"/>
            <a:r>
              <a:rPr lang="zh-CN" altLang="en-US" dirty="0" smtClean="0"/>
              <a:t>左公因子与最大左公因子</a:t>
            </a:r>
            <a:endParaRPr lang="en-US" altLang="zh-CN" dirty="0" smtClean="0"/>
          </a:p>
          <a:p>
            <a:endParaRPr lang="en-US" altLang="zh-CN" dirty="0" smtClean="0"/>
          </a:p>
          <a:p>
            <a:pPr lvl="1"/>
            <a:r>
              <a:rPr lang="zh-CN" altLang="en-US" dirty="0" smtClean="0"/>
              <a:t>例：</a:t>
            </a:r>
            <a:endParaRPr lang="en-US" altLang="zh-CN" dirty="0" smtClean="0"/>
          </a:p>
        </p:txBody>
      </p:sp>
      <p:sp>
        <p:nvSpPr>
          <p:cNvPr id="132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2097" name="Object 1"/>
          <p:cNvGraphicFramePr>
            <a:graphicFrameLocks noChangeAspect="1"/>
          </p:cNvGraphicFramePr>
          <p:nvPr/>
        </p:nvGraphicFramePr>
        <p:xfrm>
          <a:off x="2643174" y="2428868"/>
          <a:ext cx="5044144" cy="571504"/>
        </p:xfrm>
        <a:graphic>
          <a:graphicData uri="http://schemas.openxmlformats.org/presentationml/2006/ole">
            <p:oleObj spid="_x0000_s132097" name="Equation" r:id="rId3" imgW="1930400" imgH="215900" progId="Equation.DSMT4">
              <p:embed/>
            </p:oleObj>
          </a:graphicData>
        </a:graphic>
      </p:graphicFrame>
      <p:graphicFrame>
        <p:nvGraphicFramePr>
          <p:cNvPr id="6" name="Object 1"/>
          <p:cNvGraphicFramePr>
            <a:graphicFrameLocks noChangeAspect="1"/>
          </p:cNvGraphicFramePr>
          <p:nvPr/>
        </p:nvGraphicFramePr>
        <p:xfrm>
          <a:off x="2714612" y="3571876"/>
          <a:ext cx="4876800" cy="571500"/>
        </p:xfrm>
        <a:graphic>
          <a:graphicData uri="http://schemas.openxmlformats.org/presentationml/2006/ole">
            <p:oleObj spid="_x0000_s132099" name="Equation" r:id="rId4" imgW="1866600" imgH="215640" progId="Equation.DSMT4">
              <p:embed/>
            </p:oleObj>
          </a:graphicData>
        </a:graphic>
      </p:graphicFrame>
      <p:graphicFrame>
        <p:nvGraphicFramePr>
          <p:cNvPr id="7" name="Object 1"/>
          <p:cNvGraphicFramePr>
            <a:graphicFrameLocks noChangeAspect="1"/>
          </p:cNvGraphicFramePr>
          <p:nvPr/>
        </p:nvGraphicFramePr>
        <p:xfrm>
          <a:off x="1643042" y="4429132"/>
          <a:ext cx="7065962" cy="2286000"/>
        </p:xfrm>
        <a:graphic>
          <a:graphicData uri="http://schemas.openxmlformats.org/presentationml/2006/ole">
            <p:oleObj spid="_x0000_s132100" name="Equation" r:id="rId5" imgW="2705040" imgH="863280" progId="Equation.DSMT4">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多项式矩阵间最大公因子与互质性</a:t>
            </a:r>
            <a:endParaRPr lang="zh-CN" altLang="en-US" dirty="0"/>
          </a:p>
        </p:txBody>
      </p:sp>
      <p:sp>
        <p:nvSpPr>
          <p:cNvPr id="3" name="内容占位符 2"/>
          <p:cNvSpPr>
            <a:spLocks noGrp="1"/>
          </p:cNvSpPr>
          <p:nvPr>
            <p:ph idx="1"/>
          </p:nvPr>
        </p:nvSpPr>
        <p:spPr/>
        <p:txBody>
          <a:bodyPr/>
          <a:lstStyle/>
          <a:p>
            <a:r>
              <a:rPr lang="zh-CN" altLang="en-US" dirty="0" smtClean="0"/>
              <a:t>最大公因子的计算方法</a:t>
            </a:r>
            <a:endParaRPr lang="en-US" altLang="zh-CN" dirty="0" smtClean="0"/>
          </a:p>
          <a:p>
            <a:pPr lvl="1"/>
            <a:r>
              <a:rPr lang="zh-CN" altLang="en-US" dirty="0" smtClean="0"/>
              <a:t>最大右公因子</a:t>
            </a:r>
            <a:endParaRPr lang="en-US" altLang="zh-CN" dirty="0" smtClean="0"/>
          </a:p>
          <a:p>
            <a:endParaRPr lang="en-US" altLang="zh-CN" dirty="0" smtClean="0"/>
          </a:p>
          <a:p>
            <a:endParaRPr lang="en-US" altLang="zh-CN" dirty="0" smtClean="0"/>
          </a:p>
          <a:p>
            <a:pPr lvl="1"/>
            <a:r>
              <a:rPr lang="zh-CN" altLang="en-US" dirty="0" smtClean="0"/>
              <a:t>最大左公因子</a:t>
            </a:r>
            <a:endParaRPr lang="en-US" altLang="zh-CN" dirty="0" smtClean="0"/>
          </a:p>
          <a:p>
            <a:pPr lvl="1"/>
            <a:endParaRPr lang="en-US" altLang="zh-CN" dirty="0" smtClean="0"/>
          </a:p>
          <a:p>
            <a:pPr lvl="1"/>
            <a:endParaRPr lang="en-US" altLang="zh-CN" dirty="0" smtClean="0"/>
          </a:p>
          <a:p>
            <a:pPr lvl="1"/>
            <a:r>
              <a:rPr lang="zh-CN" altLang="en-US" dirty="0" smtClean="0"/>
              <a:t>例：</a:t>
            </a:r>
            <a:endParaRPr lang="en-US" altLang="zh-CN" dirty="0" smtClean="0"/>
          </a:p>
          <a:p>
            <a:pPr lvl="1"/>
            <a:endParaRPr lang="en-US" altLang="zh-CN" dirty="0" smtClean="0"/>
          </a:p>
          <a:p>
            <a:endParaRPr lang="zh-CN" altLang="en-US" dirty="0"/>
          </a:p>
        </p:txBody>
      </p:sp>
      <p:graphicFrame>
        <p:nvGraphicFramePr>
          <p:cNvPr id="131073" name="Object 1"/>
          <p:cNvGraphicFramePr>
            <a:graphicFrameLocks noChangeAspect="1"/>
          </p:cNvGraphicFramePr>
          <p:nvPr/>
        </p:nvGraphicFramePr>
        <p:xfrm>
          <a:off x="1285852" y="2357430"/>
          <a:ext cx="7065962" cy="1109663"/>
        </p:xfrm>
        <a:graphic>
          <a:graphicData uri="http://schemas.openxmlformats.org/presentationml/2006/ole">
            <p:oleObj spid="_x0000_s131073" name="Equation" r:id="rId3" imgW="2705040" imgH="419040" progId="Equation.DSMT4">
              <p:embed/>
            </p:oleObj>
          </a:graphicData>
        </a:graphic>
      </p:graphicFrame>
      <p:graphicFrame>
        <p:nvGraphicFramePr>
          <p:cNvPr id="5" name="Object 1"/>
          <p:cNvGraphicFramePr>
            <a:graphicFrameLocks noChangeAspect="1"/>
          </p:cNvGraphicFramePr>
          <p:nvPr/>
        </p:nvGraphicFramePr>
        <p:xfrm>
          <a:off x="0" y="4143380"/>
          <a:ext cx="9255126" cy="1143000"/>
        </p:xfrm>
        <a:graphic>
          <a:graphicData uri="http://schemas.openxmlformats.org/presentationml/2006/ole">
            <p:oleObj spid="_x0000_s131074" name="Equation" r:id="rId4" imgW="3543120" imgH="431640" progId="Equation.DSMT4">
              <p:embed/>
            </p:oleObj>
          </a:graphicData>
        </a:graphic>
      </p:graphicFrame>
      <p:graphicFrame>
        <p:nvGraphicFramePr>
          <p:cNvPr id="131075" name="Object 3"/>
          <p:cNvGraphicFramePr>
            <a:graphicFrameLocks noChangeAspect="1"/>
          </p:cNvGraphicFramePr>
          <p:nvPr/>
        </p:nvGraphicFramePr>
        <p:xfrm>
          <a:off x="1643042" y="5500702"/>
          <a:ext cx="7164388" cy="1176337"/>
        </p:xfrm>
        <a:graphic>
          <a:graphicData uri="http://schemas.openxmlformats.org/presentationml/2006/ole">
            <p:oleObj spid="_x0000_s131075" name="Equation" r:id="rId5" imgW="2743200" imgH="444240" progId="Equation.DSMT4">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多项式矩阵间最大公因子与互质性</a:t>
            </a:r>
            <a:endParaRPr lang="zh-CN" altLang="en-US" dirty="0"/>
          </a:p>
        </p:txBody>
      </p:sp>
      <p:sp>
        <p:nvSpPr>
          <p:cNvPr id="3" name="内容占位符 2"/>
          <p:cNvSpPr>
            <a:spLocks noGrp="1"/>
          </p:cNvSpPr>
          <p:nvPr>
            <p:ph idx="1"/>
          </p:nvPr>
        </p:nvSpPr>
        <p:spPr/>
        <p:txBody>
          <a:bodyPr/>
          <a:lstStyle/>
          <a:p>
            <a:r>
              <a:rPr lang="zh-CN" altLang="en-US" dirty="0" smtClean="0"/>
              <a:t>最大公因子的性质</a:t>
            </a:r>
            <a:endParaRPr lang="en-US" altLang="zh-CN" dirty="0" smtClean="0"/>
          </a:p>
          <a:p>
            <a:pPr lvl="1"/>
            <a:r>
              <a:rPr lang="zh-CN" altLang="en-US" dirty="0" smtClean="0"/>
              <a:t>最大公因子的不唯一性，两个不同的最大公因子之间只相差一个单模矩阵。</a:t>
            </a:r>
            <a:endParaRPr lang="en-US" altLang="zh-CN" dirty="0" smtClean="0"/>
          </a:p>
          <a:p>
            <a:pPr lvl="1"/>
            <a:r>
              <a:rPr lang="zh-CN" altLang="en-US" dirty="0" smtClean="0"/>
              <a:t>最大公因子在非奇异性和单模性上的唯一性。</a:t>
            </a:r>
            <a:endParaRPr lang="en-US" altLang="zh-CN" dirty="0" smtClean="0"/>
          </a:p>
          <a:p>
            <a:pPr lvl="1"/>
            <a:r>
              <a:rPr lang="zh-CN" altLang="en-US" dirty="0" smtClean="0"/>
              <a:t>最大公因子非奇异的条件是由矩阵对构成的广义矩阵满秩。</a:t>
            </a:r>
            <a:endParaRPr lang="en-US" altLang="zh-CN" dirty="0" smtClean="0"/>
          </a:p>
          <a:p>
            <a:pPr lvl="1"/>
            <a:r>
              <a:rPr lang="zh-CN" altLang="en-US" dirty="0" smtClean="0"/>
              <a:t>最大公因子中元多项式次数可能大于矩阵对中元多项式次数。</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多项式矩阵间最大公因子与互质性</a:t>
            </a:r>
            <a:endParaRPr lang="zh-CN" altLang="en-US" dirty="0"/>
          </a:p>
        </p:txBody>
      </p:sp>
      <p:sp>
        <p:nvSpPr>
          <p:cNvPr id="3" name="内容占位符 2"/>
          <p:cNvSpPr>
            <a:spLocks noGrp="1"/>
          </p:cNvSpPr>
          <p:nvPr>
            <p:ph idx="1"/>
          </p:nvPr>
        </p:nvSpPr>
        <p:spPr/>
        <p:txBody>
          <a:bodyPr/>
          <a:lstStyle/>
          <a:p>
            <a:r>
              <a:rPr lang="zh-CN" altLang="en-US" dirty="0" smtClean="0"/>
              <a:t>互质性定义</a:t>
            </a:r>
            <a:endParaRPr lang="en-US" altLang="zh-CN" dirty="0" smtClean="0"/>
          </a:p>
          <a:p>
            <a:r>
              <a:rPr lang="zh-CN" altLang="en-US" dirty="0" smtClean="0">
                <a:latin typeface="Times New Roman" pitchFamily="18" charset="0"/>
                <a:cs typeface="Times New Roman" pitchFamily="18" charset="0"/>
              </a:rPr>
              <a:t>如果两个列数相同的多项式矩阵</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s</a:t>
            </a:r>
            <a:r>
              <a:rPr lang="en-US" altLang="zh-C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和</a:t>
            </a:r>
            <a:r>
              <a:rPr lang="en-US" altLang="zh-CN" i="1" dirty="0" smtClean="0">
                <a:latin typeface="Times New Roman" pitchFamily="18" charset="0"/>
                <a:cs typeface="Times New Roman" pitchFamily="18" charset="0"/>
              </a:rPr>
              <a:t>N</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s</a:t>
            </a:r>
            <a:r>
              <a:rPr lang="en-US" altLang="zh-C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的最大右公因子是单模矩阵，则称他们是右互质的。</a:t>
            </a:r>
          </a:p>
          <a:p>
            <a:r>
              <a:rPr lang="zh-CN" altLang="en-US" dirty="0" smtClean="0">
                <a:latin typeface="Times New Roman" pitchFamily="18" charset="0"/>
                <a:cs typeface="Times New Roman" pitchFamily="18" charset="0"/>
              </a:rPr>
              <a:t>如果两个行数相同的多项式矩阵</a:t>
            </a:r>
            <a:r>
              <a:rPr lang="en-US"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s</a:t>
            </a:r>
            <a:r>
              <a:rPr lang="en-US" altLang="zh-C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和</a:t>
            </a:r>
            <a:r>
              <a:rPr lang="en-US" altLang="zh-CN" i="1" dirty="0" smtClean="0">
                <a:latin typeface="Times New Roman" pitchFamily="18" charset="0"/>
                <a:cs typeface="Times New Roman" pitchFamily="18" charset="0"/>
              </a:rPr>
              <a:t>N</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s</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的最大左公因子是单模矩阵，则称他们是左互质的。</a:t>
            </a: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多项式矩阵间最大公因子与互质性</a:t>
            </a:r>
            <a:endParaRPr lang="zh-CN" altLang="en-US" dirty="0"/>
          </a:p>
        </p:txBody>
      </p:sp>
      <p:sp>
        <p:nvSpPr>
          <p:cNvPr id="3" name="内容占位符 2"/>
          <p:cNvSpPr>
            <a:spLocks noGrp="1"/>
          </p:cNvSpPr>
          <p:nvPr>
            <p:ph idx="1"/>
          </p:nvPr>
        </p:nvSpPr>
        <p:spPr/>
        <p:txBody>
          <a:bodyPr/>
          <a:lstStyle/>
          <a:p>
            <a:r>
              <a:rPr lang="zh-CN" altLang="en-US" dirty="0" smtClean="0"/>
              <a:t>互质性的判别</a:t>
            </a:r>
            <a:endParaRPr lang="en-US" altLang="zh-CN" dirty="0" smtClean="0"/>
          </a:p>
          <a:p>
            <a:r>
              <a:rPr lang="en-US" dirty="0" err="1" smtClean="0"/>
              <a:t>Bezout</a:t>
            </a:r>
            <a:r>
              <a:rPr lang="zh-CN" altLang="en-US" dirty="0" smtClean="0"/>
              <a:t>互质判据</a:t>
            </a:r>
            <a:endParaRPr lang="en-US" altLang="zh-CN" dirty="0" smtClean="0"/>
          </a:p>
          <a:p>
            <a:pPr lvl="1"/>
            <a:r>
              <a:rPr lang="zh-CN" altLang="en-US" dirty="0" smtClean="0"/>
              <a:t>右</a:t>
            </a:r>
            <a:endParaRPr lang="en-US" altLang="zh-CN" dirty="0" smtClean="0"/>
          </a:p>
          <a:p>
            <a:pPr lvl="1"/>
            <a:r>
              <a:rPr lang="zh-CN" altLang="en-US" dirty="0" smtClean="0"/>
              <a:t>左</a:t>
            </a:r>
            <a:endParaRPr lang="en-US" altLang="zh-CN" dirty="0" smtClean="0"/>
          </a:p>
          <a:p>
            <a:endParaRPr lang="en-US" altLang="zh-CN" dirty="0" smtClean="0"/>
          </a:p>
          <a:p>
            <a:r>
              <a:rPr lang="zh-CN" altLang="en-US" dirty="0" smtClean="0"/>
              <a:t>秩判据</a:t>
            </a:r>
            <a:endParaRPr lang="en-US" altLang="zh-CN" dirty="0" smtClean="0"/>
          </a:p>
          <a:p>
            <a:endParaRPr lang="en-US" altLang="zh-CN" dirty="0" smtClean="0"/>
          </a:p>
          <a:p>
            <a:endParaRPr lang="en-US" altLang="zh-CN" dirty="0" smtClean="0"/>
          </a:p>
          <a:p>
            <a:r>
              <a:rPr lang="zh-CN" altLang="en-US" dirty="0" smtClean="0"/>
              <a:t>基于行列式次数的判据</a:t>
            </a:r>
            <a:endParaRPr lang="zh-CN" altLang="en-US" dirty="0"/>
          </a:p>
        </p:txBody>
      </p:sp>
      <p:sp>
        <p:nvSpPr>
          <p:cNvPr id="149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9505" name="Object 1"/>
          <p:cNvGraphicFramePr>
            <a:graphicFrameLocks noChangeAspect="1"/>
          </p:cNvGraphicFramePr>
          <p:nvPr/>
        </p:nvGraphicFramePr>
        <p:xfrm>
          <a:off x="2786050" y="3500438"/>
          <a:ext cx="4038600" cy="1257300"/>
        </p:xfrm>
        <a:graphic>
          <a:graphicData uri="http://schemas.openxmlformats.org/presentationml/2006/ole">
            <p:oleObj spid="_x0000_s149505" name="Equation" r:id="rId3" imgW="1346040" imgH="419040" progId="Equation.DSMT4">
              <p:embed/>
            </p:oleObj>
          </a:graphicData>
        </a:graphic>
      </p:graphicFrame>
      <p:graphicFrame>
        <p:nvGraphicFramePr>
          <p:cNvPr id="6" name="Object 1"/>
          <p:cNvGraphicFramePr>
            <a:graphicFrameLocks noChangeAspect="1"/>
          </p:cNvGraphicFramePr>
          <p:nvPr/>
        </p:nvGraphicFramePr>
        <p:xfrm>
          <a:off x="2643174" y="3000372"/>
          <a:ext cx="4229130" cy="571504"/>
        </p:xfrm>
        <a:graphic>
          <a:graphicData uri="http://schemas.openxmlformats.org/presentationml/2006/ole">
            <p:oleObj spid="_x0000_s149507" name="Equation" r:id="rId4" imgW="1409400" imgH="190440" progId="Equation.DSMT4">
              <p:embed/>
            </p:oleObj>
          </a:graphicData>
        </a:graphic>
      </p:graphicFrame>
      <p:graphicFrame>
        <p:nvGraphicFramePr>
          <p:cNvPr id="7" name="Object 1"/>
          <p:cNvGraphicFramePr>
            <a:graphicFrameLocks noChangeAspect="1"/>
          </p:cNvGraphicFramePr>
          <p:nvPr/>
        </p:nvGraphicFramePr>
        <p:xfrm>
          <a:off x="2786050" y="4714884"/>
          <a:ext cx="5029200" cy="647700"/>
        </p:xfrm>
        <a:graphic>
          <a:graphicData uri="http://schemas.openxmlformats.org/presentationml/2006/ole">
            <p:oleObj spid="_x0000_s149508" name="Equation" r:id="rId5" imgW="1676160" imgH="215640" progId="Equation.DSMT4">
              <p:embed/>
            </p:oleObj>
          </a:graphicData>
        </a:graphic>
      </p:graphicFrame>
      <p:graphicFrame>
        <p:nvGraphicFramePr>
          <p:cNvPr id="8" name="Object 1"/>
          <p:cNvGraphicFramePr>
            <a:graphicFrameLocks noChangeAspect="1"/>
          </p:cNvGraphicFramePr>
          <p:nvPr/>
        </p:nvGraphicFramePr>
        <p:xfrm>
          <a:off x="2714612" y="2428868"/>
          <a:ext cx="4229130" cy="571504"/>
        </p:xfrm>
        <a:graphic>
          <a:graphicData uri="http://schemas.openxmlformats.org/presentationml/2006/ole">
            <p:oleObj spid="_x0000_s149509" name="Equation" r:id="rId6" imgW="1409400" imgH="190440" progId="Equation.DSMT4">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多项式矩阵间最大公因子与互质性</a:t>
            </a:r>
            <a:endParaRPr lang="zh-CN" altLang="en-US" dirty="0"/>
          </a:p>
        </p:txBody>
      </p:sp>
      <p:sp>
        <p:nvSpPr>
          <p:cNvPr id="3" name="内容占位符 2"/>
          <p:cNvSpPr>
            <a:spLocks noGrp="1"/>
          </p:cNvSpPr>
          <p:nvPr>
            <p:ph idx="1"/>
          </p:nvPr>
        </p:nvSpPr>
        <p:spPr>
          <a:xfrm>
            <a:off x="571472" y="1285860"/>
            <a:ext cx="8572528" cy="4846653"/>
          </a:xfrm>
        </p:spPr>
        <p:txBody>
          <a:bodyPr/>
          <a:lstStyle/>
          <a:p>
            <a:r>
              <a:rPr lang="en-US" dirty="0" err="1" smtClean="0"/>
              <a:t>gcrd</a:t>
            </a:r>
            <a:r>
              <a:rPr lang="zh-CN" altLang="en-US" dirty="0" smtClean="0"/>
              <a:t>构造关系的几个性质</a:t>
            </a:r>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性质</a:t>
            </a:r>
            <a:r>
              <a:rPr lang="en-US" dirty="0" smtClean="0"/>
              <a:t>1</a:t>
            </a:r>
            <a:r>
              <a:rPr lang="zh-CN" altLang="en-US" dirty="0" smtClean="0"/>
              <a:t>：                      左互质。</a:t>
            </a:r>
            <a:endParaRPr lang="en-US" altLang="zh-CN" dirty="0" smtClean="0"/>
          </a:p>
          <a:p>
            <a:pPr lvl="1"/>
            <a:r>
              <a:rPr lang="zh-CN" altLang="en-US" dirty="0" smtClean="0"/>
              <a:t>性质</a:t>
            </a:r>
            <a:r>
              <a:rPr lang="en-US" dirty="0" smtClean="0"/>
              <a:t>1</a:t>
            </a:r>
            <a:r>
              <a:rPr lang="zh-CN" altLang="en-US" dirty="0" smtClean="0"/>
              <a:t>：          为非奇异矩阵，且</a:t>
            </a:r>
            <a:endParaRPr lang="en-US" altLang="zh-CN" dirty="0" smtClean="0"/>
          </a:p>
          <a:p>
            <a:pPr lvl="1"/>
            <a:endParaRPr lang="en-US" altLang="zh-CN" dirty="0" smtClean="0"/>
          </a:p>
          <a:p>
            <a:pPr lvl="1"/>
            <a:endParaRPr lang="en-US" altLang="zh-CN" dirty="0" smtClean="0"/>
          </a:p>
          <a:p>
            <a:pPr lvl="1"/>
            <a:r>
              <a:rPr lang="zh-CN" altLang="en-US" dirty="0" smtClean="0"/>
              <a:t>性质</a:t>
            </a:r>
            <a:r>
              <a:rPr lang="en-US" dirty="0" smtClean="0"/>
              <a:t>3</a:t>
            </a:r>
            <a:r>
              <a:rPr lang="zh-CN" altLang="en-US" dirty="0" smtClean="0"/>
              <a:t>：</a:t>
            </a:r>
            <a:r>
              <a:rPr lang="en-US" dirty="0" smtClean="0"/>
              <a:t>       </a:t>
            </a:r>
            <a:r>
              <a:rPr lang="zh-CN" altLang="en-US" dirty="0" smtClean="0"/>
              <a:t>和</a:t>
            </a:r>
            <a:r>
              <a:rPr lang="en-US" dirty="0" smtClean="0"/>
              <a:t>        </a:t>
            </a:r>
            <a:r>
              <a:rPr lang="zh-CN" altLang="en-US" dirty="0" smtClean="0"/>
              <a:t>为右互质的充分必要条件是</a:t>
            </a:r>
            <a:endParaRPr lang="zh-CN" altLang="en-US" dirty="0"/>
          </a:p>
        </p:txBody>
      </p:sp>
      <p:graphicFrame>
        <p:nvGraphicFramePr>
          <p:cNvPr id="148481" name="Object 1"/>
          <p:cNvGraphicFramePr>
            <a:graphicFrameLocks noChangeAspect="1"/>
          </p:cNvGraphicFramePr>
          <p:nvPr/>
        </p:nvGraphicFramePr>
        <p:xfrm>
          <a:off x="571472" y="2214554"/>
          <a:ext cx="8115300" cy="1257300"/>
        </p:xfrm>
        <a:graphic>
          <a:graphicData uri="http://schemas.openxmlformats.org/presentationml/2006/ole">
            <p:oleObj spid="_x0000_s148481" name="Equation" r:id="rId4" imgW="2705040" imgH="419040" progId="Equation.DSMT4">
              <p:embed/>
            </p:oleObj>
          </a:graphicData>
        </a:graphic>
      </p:graphicFrame>
      <p:graphicFrame>
        <p:nvGraphicFramePr>
          <p:cNvPr id="5" name="Object 1"/>
          <p:cNvGraphicFramePr>
            <a:graphicFrameLocks noChangeAspect="1"/>
          </p:cNvGraphicFramePr>
          <p:nvPr/>
        </p:nvGraphicFramePr>
        <p:xfrm>
          <a:off x="2571736" y="3571876"/>
          <a:ext cx="2438400" cy="609600"/>
        </p:xfrm>
        <a:graphic>
          <a:graphicData uri="http://schemas.openxmlformats.org/presentationml/2006/ole">
            <p:oleObj spid="_x0000_s148482" name="Equation" r:id="rId5" imgW="812520" imgH="203040" progId="Equation.DSMT4">
              <p:embed/>
            </p:oleObj>
          </a:graphicData>
        </a:graphic>
      </p:graphicFrame>
      <p:graphicFrame>
        <p:nvGraphicFramePr>
          <p:cNvPr id="6" name="Object 1"/>
          <p:cNvGraphicFramePr>
            <a:graphicFrameLocks noChangeAspect="1"/>
          </p:cNvGraphicFramePr>
          <p:nvPr/>
        </p:nvGraphicFramePr>
        <p:xfrm>
          <a:off x="2571736" y="4143380"/>
          <a:ext cx="1219200" cy="609600"/>
        </p:xfrm>
        <a:graphic>
          <a:graphicData uri="http://schemas.openxmlformats.org/presentationml/2006/ole">
            <p:oleObj spid="_x0000_s148483" name="Equation" r:id="rId6" imgW="406080" imgH="203040" progId="Equation.DSMT4">
              <p:embed/>
            </p:oleObj>
          </a:graphicData>
        </a:graphic>
      </p:graphicFrame>
      <p:graphicFrame>
        <p:nvGraphicFramePr>
          <p:cNvPr id="7" name="Object 1"/>
          <p:cNvGraphicFramePr>
            <a:graphicFrameLocks noChangeAspect="1"/>
          </p:cNvGraphicFramePr>
          <p:nvPr/>
        </p:nvGraphicFramePr>
        <p:xfrm>
          <a:off x="3786182" y="4714884"/>
          <a:ext cx="4838700" cy="685800"/>
        </p:xfrm>
        <a:graphic>
          <a:graphicData uri="http://schemas.openxmlformats.org/presentationml/2006/ole">
            <p:oleObj spid="_x0000_s148484" name="Equation" r:id="rId7" imgW="1612800" imgH="228600" progId="Equation.DSMT4">
              <p:embed/>
            </p:oleObj>
          </a:graphicData>
        </a:graphic>
      </p:graphicFrame>
      <p:graphicFrame>
        <p:nvGraphicFramePr>
          <p:cNvPr id="8" name="Object 1"/>
          <p:cNvGraphicFramePr>
            <a:graphicFrameLocks noChangeAspect="1"/>
          </p:cNvGraphicFramePr>
          <p:nvPr/>
        </p:nvGraphicFramePr>
        <p:xfrm>
          <a:off x="3700463" y="6210300"/>
          <a:ext cx="4724400" cy="609600"/>
        </p:xfrm>
        <a:graphic>
          <a:graphicData uri="http://schemas.openxmlformats.org/presentationml/2006/ole">
            <p:oleObj spid="_x0000_s148485" name="Equation" r:id="rId8" imgW="1574640" imgH="203040" progId="Equation.DSMT4">
              <p:embed/>
            </p:oleObj>
          </a:graphicData>
        </a:graphic>
      </p:graphicFrame>
      <p:graphicFrame>
        <p:nvGraphicFramePr>
          <p:cNvPr id="9" name="Object 1"/>
          <p:cNvGraphicFramePr>
            <a:graphicFrameLocks noChangeAspect="1"/>
          </p:cNvGraphicFramePr>
          <p:nvPr/>
        </p:nvGraphicFramePr>
        <p:xfrm>
          <a:off x="2571736" y="5715016"/>
          <a:ext cx="914400" cy="571500"/>
        </p:xfrm>
        <a:graphic>
          <a:graphicData uri="http://schemas.openxmlformats.org/presentationml/2006/ole">
            <p:oleObj spid="_x0000_s148486" name="Equation" r:id="rId9" imgW="304560" imgH="190440" progId="Equation.DSMT4">
              <p:embed/>
            </p:oleObj>
          </a:graphicData>
        </a:graphic>
      </p:graphicFrame>
      <p:graphicFrame>
        <p:nvGraphicFramePr>
          <p:cNvPr id="10" name="Object 1"/>
          <p:cNvGraphicFramePr>
            <a:graphicFrameLocks noChangeAspect="1"/>
          </p:cNvGraphicFramePr>
          <p:nvPr/>
        </p:nvGraphicFramePr>
        <p:xfrm>
          <a:off x="3714744" y="5715000"/>
          <a:ext cx="952500" cy="571500"/>
        </p:xfrm>
        <a:graphic>
          <a:graphicData uri="http://schemas.openxmlformats.org/presentationml/2006/ole">
            <p:oleObj spid="_x0000_s148487" name="Equation" r:id="rId10" imgW="317160" imgH="190440" progId="Equation.DSMT4">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多项式矩阵间最大公因子与互质性</a:t>
            </a:r>
            <a:endParaRPr lang="zh-CN" altLang="en-US" dirty="0"/>
          </a:p>
        </p:txBody>
      </p:sp>
      <p:sp>
        <p:nvSpPr>
          <p:cNvPr id="3" name="内容占位符 2"/>
          <p:cNvSpPr>
            <a:spLocks noGrp="1"/>
          </p:cNvSpPr>
          <p:nvPr>
            <p:ph idx="1"/>
          </p:nvPr>
        </p:nvSpPr>
        <p:spPr>
          <a:xfrm>
            <a:off x="571472" y="1285860"/>
            <a:ext cx="8572528" cy="4846653"/>
          </a:xfrm>
        </p:spPr>
        <p:txBody>
          <a:bodyPr/>
          <a:lstStyle/>
          <a:p>
            <a:r>
              <a:rPr lang="en-US" dirty="0" err="1" smtClean="0"/>
              <a:t>gcld</a:t>
            </a:r>
            <a:r>
              <a:rPr lang="zh-CN" altLang="en-US" dirty="0" smtClean="0"/>
              <a:t>构造关系的几个性质</a:t>
            </a:r>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性质</a:t>
            </a:r>
            <a:r>
              <a:rPr lang="en-US" dirty="0" smtClean="0"/>
              <a:t>1</a:t>
            </a:r>
            <a:r>
              <a:rPr lang="zh-CN" altLang="en-US" dirty="0" smtClean="0"/>
              <a:t>：                      右互质。</a:t>
            </a:r>
            <a:endParaRPr lang="en-US" altLang="zh-CN" dirty="0" smtClean="0"/>
          </a:p>
          <a:p>
            <a:pPr lvl="1"/>
            <a:r>
              <a:rPr lang="zh-CN" altLang="en-US" dirty="0" smtClean="0"/>
              <a:t>性质</a:t>
            </a:r>
            <a:r>
              <a:rPr lang="en-US" dirty="0" smtClean="0"/>
              <a:t>1</a:t>
            </a:r>
            <a:r>
              <a:rPr lang="zh-CN" altLang="en-US" dirty="0" smtClean="0"/>
              <a:t>：          为非奇异矩阵，且</a:t>
            </a:r>
            <a:endParaRPr lang="en-US" altLang="zh-CN" dirty="0" smtClean="0"/>
          </a:p>
          <a:p>
            <a:pPr lvl="1"/>
            <a:endParaRPr lang="en-US" altLang="zh-CN" dirty="0" smtClean="0"/>
          </a:p>
          <a:p>
            <a:pPr lvl="1"/>
            <a:endParaRPr lang="en-US" altLang="zh-CN" dirty="0" smtClean="0"/>
          </a:p>
          <a:p>
            <a:pPr lvl="1"/>
            <a:r>
              <a:rPr lang="zh-CN" altLang="en-US" dirty="0" smtClean="0"/>
              <a:t>性质</a:t>
            </a:r>
            <a:r>
              <a:rPr lang="en-US" dirty="0" smtClean="0"/>
              <a:t>3</a:t>
            </a:r>
            <a:r>
              <a:rPr lang="zh-CN" altLang="en-US" dirty="0" smtClean="0"/>
              <a:t>：</a:t>
            </a:r>
            <a:r>
              <a:rPr lang="en-US" dirty="0" smtClean="0"/>
              <a:t>       </a:t>
            </a:r>
            <a:r>
              <a:rPr lang="zh-CN" altLang="en-US" dirty="0" smtClean="0"/>
              <a:t>和</a:t>
            </a:r>
            <a:r>
              <a:rPr lang="en-US" dirty="0" smtClean="0"/>
              <a:t>        </a:t>
            </a:r>
            <a:r>
              <a:rPr lang="zh-CN" altLang="en-US" dirty="0" smtClean="0"/>
              <a:t>为右互质的充分必要条件是</a:t>
            </a:r>
            <a:endParaRPr lang="zh-CN" altLang="en-US" dirty="0"/>
          </a:p>
        </p:txBody>
      </p:sp>
      <p:graphicFrame>
        <p:nvGraphicFramePr>
          <p:cNvPr id="148481" name="Object 1"/>
          <p:cNvGraphicFramePr>
            <a:graphicFrameLocks noChangeAspect="1"/>
          </p:cNvGraphicFramePr>
          <p:nvPr/>
        </p:nvGraphicFramePr>
        <p:xfrm>
          <a:off x="0" y="2071678"/>
          <a:ext cx="9144000" cy="1114323"/>
        </p:xfrm>
        <a:graphic>
          <a:graphicData uri="http://schemas.openxmlformats.org/presentationml/2006/ole">
            <p:oleObj spid="_x0000_s152578" name="Equation" r:id="rId4" imgW="3543120" imgH="431640" progId="Equation.DSMT4">
              <p:embed/>
            </p:oleObj>
          </a:graphicData>
        </a:graphic>
      </p:graphicFrame>
      <p:graphicFrame>
        <p:nvGraphicFramePr>
          <p:cNvPr id="5" name="Object 1"/>
          <p:cNvGraphicFramePr>
            <a:graphicFrameLocks noChangeAspect="1"/>
          </p:cNvGraphicFramePr>
          <p:nvPr/>
        </p:nvGraphicFramePr>
        <p:xfrm>
          <a:off x="2571750" y="3552825"/>
          <a:ext cx="2438400" cy="647700"/>
        </p:xfrm>
        <a:graphic>
          <a:graphicData uri="http://schemas.openxmlformats.org/presentationml/2006/ole">
            <p:oleObj spid="_x0000_s152579" name="Equation" r:id="rId5" imgW="812520" imgH="215640" progId="Equation.DSMT4">
              <p:embed/>
            </p:oleObj>
          </a:graphicData>
        </a:graphic>
      </p:graphicFrame>
      <p:graphicFrame>
        <p:nvGraphicFramePr>
          <p:cNvPr id="6" name="Object 1"/>
          <p:cNvGraphicFramePr>
            <a:graphicFrameLocks noChangeAspect="1"/>
          </p:cNvGraphicFramePr>
          <p:nvPr/>
        </p:nvGraphicFramePr>
        <p:xfrm>
          <a:off x="2571750" y="4124325"/>
          <a:ext cx="1219200" cy="647700"/>
        </p:xfrm>
        <a:graphic>
          <a:graphicData uri="http://schemas.openxmlformats.org/presentationml/2006/ole">
            <p:oleObj spid="_x0000_s152580" name="Equation" r:id="rId6" imgW="406080" imgH="215640" progId="Equation.DSMT4">
              <p:embed/>
            </p:oleObj>
          </a:graphicData>
        </a:graphic>
      </p:graphicFrame>
      <p:graphicFrame>
        <p:nvGraphicFramePr>
          <p:cNvPr id="7" name="Object 1"/>
          <p:cNvGraphicFramePr>
            <a:graphicFrameLocks noChangeAspect="1"/>
          </p:cNvGraphicFramePr>
          <p:nvPr/>
        </p:nvGraphicFramePr>
        <p:xfrm>
          <a:off x="3805238" y="4714875"/>
          <a:ext cx="4800600" cy="685800"/>
        </p:xfrm>
        <a:graphic>
          <a:graphicData uri="http://schemas.openxmlformats.org/presentationml/2006/ole">
            <p:oleObj spid="_x0000_s152581" name="Equation" r:id="rId7" imgW="1600200" imgH="228600" progId="Equation.DSMT4">
              <p:embed/>
            </p:oleObj>
          </a:graphicData>
        </a:graphic>
      </p:graphicFrame>
      <p:graphicFrame>
        <p:nvGraphicFramePr>
          <p:cNvPr id="8" name="Object 1"/>
          <p:cNvGraphicFramePr>
            <a:graphicFrameLocks noChangeAspect="1"/>
          </p:cNvGraphicFramePr>
          <p:nvPr/>
        </p:nvGraphicFramePr>
        <p:xfrm>
          <a:off x="3700463" y="6191250"/>
          <a:ext cx="4724400" cy="647700"/>
        </p:xfrm>
        <a:graphic>
          <a:graphicData uri="http://schemas.openxmlformats.org/presentationml/2006/ole">
            <p:oleObj spid="_x0000_s152582" name="Equation" r:id="rId8" imgW="1574640" imgH="215640" progId="Equation.DSMT4">
              <p:embed/>
            </p:oleObj>
          </a:graphicData>
        </a:graphic>
      </p:graphicFrame>
      <p:graphicFrame>
        <p:nvGraphicFramePr>
          <p:cNvPr id="9" name="Object 1"/>
          <p:cNvGraphicFramePr>
            <a:graphicFrameLocks noChangeAspect="1"/>
          </p:cNvGraphicFramePr>
          <p:nvPr/>
        </p:nvGraphicFramePr>
        <p:xfrm>
          <a:off x="2571736" y="5715016"/>
          <a:ext cx="914400" cy="571500"/>
        </p:xfrm>
        <a:graphic>
          <a:graphicData uri="http://schemas.openxmlformats.org/presentationml/2006/ole">
            <p:oleObj spid="_x0000_s152583" name="Equation" r:id="rId9" imgW="304560" imgH="190440" progId="Equation.DSMT4">
              <p:embed/>
            </p:oleObj>
          </a:graphicData>
        </a:graphic>
      </p:graphicFrame>
      <p:graphicFrame>
        <p:nvGraphicFramePr>
          <p:cNvPr id="10" name="Object 1"/>
          <p:cNvGraphicFramePr>
            <a:graphicFrameLocks noChangeAspect="1"/>
          </p:cNvGraphicFramePr>
          <p:nvPr/>
        </p:nvGraphicFramePr>
        <p:xfrm>
          <a:off x="3714744" y="5715000"/>
          <a:ext cx="952500" cy="571500"/>
        </p:xfrm>
        <a:graphic>
          <a:graphicData uri="http://schemas.openxmlformats.org/presentationml/2006/ole">
            <p:oleObj spid="_x0000_s152584" name="Equation" r:id="rId10" imgW="317160" imgH="190440" progId="Equation.DSMT4">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基于矩阵次数的多项式矩阵表达式及其既约性</a:t>
            </a:r>
            <a:endParaRPr lang="zh-CN" altLang="en-US" dirty="0"/>
          </a:p>
        </p:txBody>
      </p:sp>
      <p:sp>
        <p:nvSpPr>
          <p:cNvPr id="3" name="内容占位符 2"/>
          <p:cNvSpPr>
            <a:spLocks noGrp="1"/>
          </p:cNvSpPr>
          <p:nvPr>
            <p:ph idx="1"/>
          </p:nvPr>
        </p:nvSpPr>
        <p:spPr/>
        <p:txBody>
          <a:bodyPr/>
          <a:lstStyle/>
          <a:p>
            <a:r>
              <a:rPr lang="zh-CN" altLang="en-US" dirty="0" smtClean="0"/>
              <a:t>矩阵的列次数与行次数</a:t>
            </a:r>
            <a:endParaRPr lang="zh-CN" altLang="en-US" dirty="0"/>
          </a:p>
        </p:txBody>
      </p:sp>
      <p:sp>
        <p:nvSpPr>
          <p:cNvPr id="154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4625" name="Object 1"/>
          <p:cNvGraphicFramePr>
            <a:graphicFrameLocks noChangeAspect="1"/>
          </p:cNvGraphicFramePr>
          <p:nvPr/>
        </p:nvGraphicFramePr>
        <p:xfrm>
          <a:off x="1357290" y="2143116"/>
          <a:ext cx="5762124" cy="1857388"/>
        </p:xfrm>
        <a:graphic>
          <a:graphicData uri="http://schemas.openxmlformats.org/presentationml/2006/ole">
            <p:oleObj spid="_x0000_s154625" name="Equation" r:id="rId3" imgW="2603500" imgH="838200" progId="Equation.DSMT4">
              <p:embed/>
            </p:oleObj>
          </a:graphicData>
        </a:graphic>
      </p:graphicFrame>
      <p:graphicFrame>
        <p:nvGraphicFramePr>
          <p:cNvPr id="6" name="Object 1"/>
          <p:cNvGraphicFramePr>
            <a:graphicFrameLocks noChangeAspect="1"/>
          </p:cNvGraphicFramePr>
          <p:nvPr/>
        </p:nvGraphicFramePr>
        <p:xfrm>
          <a:off x="4143372" y="4572008"/>
          <a:ext cx="3063875" cy="506413"/>
        </p:xfrm>
        <a:graphic>
          <a:graphicData uri="http://schemas.openxmlformats.org/presentationml/2006/ole">
            <p:oleObj spid="_x0000_s154627" name="Equation" r:id="rId4" imgW="1384200" imgH="228600" progId="Equation.DSMT4">
              <p:embed/>
            </p:oleObj>
          </a:graphicData>
        </a:graphic>
      </p:graphicFrame>
      <p:graphicFrame>
        <p:nvGraphicFramePr>
          <p:cNvPr id="7" name="Object 1"/>
          <p:cNvGraphicFramePr>
            <a:graphicFrameLocks noChangeAspect="1"/>
          </p:cNvGraphicFramePr>
          <p:nvPr/>
        </p:nvGraphicFramePr>
        <p:xfrm>
          <a:off x="500034" y="4572008"/>
          <a:ext cx="2895600" cy="450850"/>
        </p:xfrm>
        <a:graphic>
          <a:graphicData uri="http://schemas.openxmlformats.org/presentationml/2006/ole">
            <p:oleObj spid="_x0000_s154628" name="Equation" r:id="rId5" imgW="1307880" imgH="203040" progId="Equation.DSMT4">
              <p:embed/>
            </p:oleObj>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基于矩阵次数的多项式矩阵表达式及其既约性</a:t>
            </a:r>
            <a:endParaRPr lang="zh-CN" altLang="en-US" dirty="0"/>
          </a:p>
        </p:txBody>
      </p:sp>
      <p:sp>
        <p:nvSpPr>
          <p:cNvPr id="3" name="内容占位符 2"/>
          <p:cNvSpPr>
            <a:spLocks noGrp="1"/>
          </p:cNvSpPr>
          <p:nvPr>
            <p:ph idx="1"/>
          </p:nvPr>
        </p:nvSpPr>
        <p:spPr/>
        <p:txBody>
          <a:bodyPr/>
          <a:lstStyle/>
          <a:p>
            <a:r>
              <a:rPr lang="zh-CN" altLang="en-US" dirty="0" smtClean="0"/>
              <a:t>列次表达式和行次表达式</a:t>
            </a:r>
            <a:endParaRPr lang="zh-CN" altLang="en-US" dirty="0"/>
          </a:p>
        </p:txBody>
      </p:sp>
      <p:sp>
        <p:nvSpPr>
          <p:cNvPr id="154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4625" name="Object 1"/>
          <p:cNvGraphicFramePr>
            <a:graphicFrameLocks noChangeAspect="1"/>
          </p:cNvGraphicFramePr>
          <p:nvPr/>
        </p:nvGraphicFramePr>
        <p:xfrm>
          <a:off x="568454" y="2071678"/>
          <a:ext cx="4021658" cy="500066"/>
        </p:xfrm>
        <a:graphic>
          <a:graphicData uri="http://schemas.openxmlformats.org/presentationml/2006/ole">
            <p:oleObj spid="_x0000_s157698" name="Equation" r:id="rId3" imgW="1638000" imgH="203040" progId="Equation.DSMT4">
              <p:embed/>
            </p:oleObj>
          </a:graphicData>
        </a:graphic>
      </p:graphicFrame>
      <p:graphicFrame>
        <p:nvGraphicFramePr>
          <p:cNvPr id="7" name="Object 1"/>
          <p:cNvGraphicFramePr>
            <a:graphicFrameLocks noChangeAspect="1"/>
          </p:cNvGraphicFramePr>
          <p:nvPr/>
        </p:nvGraphicFramePr>
        <p:xfrm>
          <a:off x="785786" y="3286124"/>
          <a:ext cx="3654425" cy="2000250"/>
        </p:xfrm>
        <a:graphic>
          <a:graphicData uri="http://schemas.openxmlformats.org/presentationml/2006/ole">
            <p:oleObj spid="_x0000_s157700" name="Equation" r:id="rId4" imgW="1650960" imgH="901440" progId="Equation.DSMT4">
              <p:embed/>
            </p:oleObj>
          </a:graphicData>
        </a:graphic>
      </p:graphicFrame>
      <p:graphicFrame>
        <p:nvGraphicFramePr>
          <p:cNvPr id="8" name="Object 1"/>
          <p:cNvGraphicFramePr>
            <a:graphicFrameLocks noChangeAspect="1"/>
          </p:cNvGraphicFramePr>
          <p:nvPr/>
        </p:nvGraphicFramePr>
        <p:xfrm>
          <a:off x="4714876" y="2143116"/>
          <a:ext cx="4217987" cy="4422775"/>
        </p:xfrm>
        <a:graphic>
          <a:graphicData uri="http://schemas.openxmlformats.org/presentationml/2006/ole">
            <p:oleObj spid="_x0000_s157701" name="Equation" r:id="rId5" imgW="1904760" imgH="1993680" progId="Equation.DSMT4">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基于矩阵次数的多项式矩阵表达式及其既约性</a:t>
            </a:r>
            <a:endParaRPr lang="zh-CN" altLang="en-US" dirty="0"/>
          </a:p>
        </p:txBody>
      </p:sp>
      <p:sp>
        <p:nvSpPr>
          <p:cNvPr id="3" name="内容占位符 2"/>
          <p:cNvSpPr>
            <a:spLocks noGrp="1"/>
          </p:cNvSpPr>
          <p:nvPr>
            <p:ph idx="1"/>
          </p:nvPr>
        </p:nvSpPr>
        <p:spPr/>
        <p:txBody>
          <a:bodyPr/>
          <a:lstStyle/>
          <a:p>
            <a:r>
              <a:rPr lang="zh-CN" altLang="en-US" dirty="0" smtClean="0"/>
              <a:t>行次表达式</a:t>
            </a:r>
            <a:endParaRPr lang="zh-CN" altLang="en-US" dirty="0"/>
          </a:p>
        </p:txBody>
      </p:sp>
      <p:sp>
        <p:nvSpPr>
          <p:cNvPr id="154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4625" name="Object 1"/>
          <p:cNvGraphicFramePr>
            <a:graphicFrameLocks noChangeAspect="1"/>
          </p:cNvGraphicFramePr>
          <p:nvPr/>
        </p:nvGraphicFramePr>
        <p:xfrm>
          <a:off x="2500298" y="2535644"/>
          <a:ext cx="3854452" cy="486950"/>
        </p:xfrm>
        <a:graphic>
          <a:graphicData uri="http://schemas.openxmlformats.org/presentationml/2006/ole">
            <p:oleObj spid="_x0000_s158722" name="Equation" r:id="rId3" imgW="1612800" imgH="203040" progId="Equation.DSMT4">
              <p:embed/>
            </p:oleObj>
          </a:graphicData>
        </a:graphic>
      </p:graphicFrame>
      <p:graphicFrame>
        <p:nvGraphicFramePr>
          <p:cNvPr id="7" name="Object 1"/>
          <p:cNvGraphicFramePr>
            <a:graphicFrameLocks noChangeAspect="1"/>
          </p:cNvGraphicFramePr>
          <p:nvPr/>
        </p:nvGraphicFramePr>
        <p:xfrm>
          <a:off x="214282" y="3286124"/>
          <a:ext cx="3598863" cy="2000250"/>
        </p:xfrm>
        <a:graphic>
          <a:graphicData uri="http://schemas.openxmlformats.org/presentationml/2006/ole">
            <p:oleObj spid="_x0000_s158723" name="Equation" r:id="rId4" imgW="1625400" imgH="901440" progId="Equation.DSMT4">
              <p:embed/>
            </p:oleObj>
          </a:graphicData>
        </a:graphic>
      </p:graphicFrame>
      <p:graphicFrame>
        <p:nvGraphicFramePr>
          <p:cNvPr id="8" name="Object 1"/>
          <p:cNvGraphicFramePr>
            <a:graphicFrameLocks noChangeAspect="1"/>
          </p:cNvGraphicFramePr>
          <p:nvPr/>
        </p:nvGraphicFramePr>
        <p:xfrm>
          <a:off x="3914775" y="3643314"/>
          <a:ext cx="5229225" cy="1549400"/>
        </p:xfrm>
        <a:graphic>
          <a:graphicData uri="http://schemas.openxmlformats.org/presentationml/2006/ole">
            <p:oleObj spid="_x0000_s158724" name="Equation" r:id="rId5" imgW="2361960" imgH="698400" progId="Equation.DSMT4">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lvl="1"/>
            <a:r>
              <a:rPr lang="zh-CN" altLang="en-US" b="1" dirty="0" smtClean="0">
                <a:latin typeface="+mn-ea"/>
                <a:ea typeface="+mn-ea"/>
              </a:rPr>
              <a:t>系统的概念、特征与分类</a:t>
            </a:r>
            <a:endParaRPr lang="zh-CN" altLang="en-US" sz="2400" b="1" dirty="0" smtClean="0">
              <a:latin typeface="+mn-ea"/>
              <a:ea typeface="+mn-ea"/>
            </a:endParaRPr>
          </a:p>
        </p:txBody>
      </p:sp>
      <p:sp>
        <p:nvSpPr>
          <p:cNvPr id="34819" name="内容占位符 6"/>
          <p:cNvSpPr>
            <a:spLocks noGrp="1"/>
          </p:cNvSpPr>
          <p:nvPr>
            <p:ph idx="1"/>
          </p:nvPr>
        </p:nvSpPr>
        <p:spPr>
          <a:xfrm>
            <a:off x="785786" y="1285860"/>
            <a:ext cx="8169302" cy="5286412"/>
          </a:xfrm>
        </p:spPr>
        <p:txBody>
          <a:bodyPr/>
          <a:lstStyle/>
          <a:p>
            <a:pPr eaLnBrk="1" hangingPunct="1"/>
            <a:r>
              <a:rPr lang="zh-CN" altLang="en-US" dirty="0" smtClean="0"/>
              <a:t>定义</a:t>
            </a:r>
            <a:endParaRPr lang="en-US" altLang="zh-CN" dirty="0" smtClean="0"/>
          </a:p>
          <a:p>
            <a:pPr lvl="1" eaLnBrk="1" hangingPunct="1"/>
            <a:r>
              <a:rPr lang="zh-CN" altLang="en-US" sz="2400" dirty="0" smtClean="0"/>
              <a:t>由相互关联和相互制约的若干</a:t>
            </a:r>
            <a:r>
              <a:rPr lang="en-US" sz="2400" dirty="0" smtClean="0"/>
              <a:t>“</a:t>
            </a:r>
            <a:r>
              <a:rPr lang="zh-CN" altLang="en-US" sz="2400" dirty="0" smtClean="0"/>
              <a:t>部分</a:t>
            </a:r>
            <a:r>
              <a:rPr lang="en-US" sz="2400" dirty="0" smtClean="0"/>
              <a:t>”(</a:t>
            </a:r>
            <a:r>
              <a:rPr lang="zh-CN" altLang="en-US" sz="2400" dirty="0" smtClean="0"/>
              <a:t>元</a:t>
            </a:r>
            <a:r>
              <a:rPr lang="en-US" sz="2400" dirty="0" smtClean="0"/>
              <a:t>)</a:t>
            </a:r>
            <a:r>
              <a:rPr lang="zh-CN" altLang="en-US" sz="2400" dirty="0" smtClean="0"/>
              <a:t>所组成的具有特定功能的一个</a:t>
            </a:r>
            <a:r>
              <a:rPr lang="en-US" sz="2400" dirty="0" smtClean="0"/>
              <a:t>“</a:t>
            </a:r>
            <a:r>
              <a:rPr lang="zh-CN" altLang="en-US" sz="2400" dirty="0" smtClean="0"/>
              <a:t>整体</a:t>
            </a:r>
            <a:r>
              <a:rPr lang="en-US" sz="2400" dirty="0" smtClean="0"/>
              <a:t>”</a:t>
            </a:r>
            <a:endParaRPr lang="en-US" altLang="zh-CN" sz="2400" b="1" dirty="0" smtClean="0"/>
          </a:p>
          <a:p>
            <a:pPr eaLnBrk="1" hangingPunct="1"/>
            <a:r>
              <a:rPr lang="zh-CN" altLang="en-US" b="1" dirty="0" smtClean="0"/>
              <a:t>特征</a:t>
            </a:r>
            <a:endParaRPr lang="en-US" altLang="zh-CN" b="1" dirty="0" smtClean="0"/>
          </a:p>
          <a:p>
            <a:pPr lvl="1" eaLnBrk="1" hangingPunct="1"/>
            <a:r>
              <a:rPr lang="zh-CN" altLang="en-US" sz="2400" dirty="0" smtClean="0"/>
              <a:t>多元性  相关性  整体性   相对性  抽象性</a:t>
            </a:r>
            <a:endParaRPr lang="en-US" altLang="zh-CN" sz="2400" dirty="0" smtClean="0"/>
          </a:p>
          <a:p>
            <a:pPr eaLnBrk="1" hangingPunct="1"/>
            <a:r>
              <a:rPr lang="zh-CN" altLang="en-US" dirty="0" smtClean="0"/>
              <a:t>系统状态的表示</a:t>
            </a:r>
            <a:endParaRPr lang="en-US" altLang="zh-CN" dirty="0" smtClean="0"/>
          </a:p>
          <a:p>
            <a:pPr lvl="1" eaLnBrk="1" hangingPunct="1"/>
            <a:r>
              <a:rPr lang="zh-CN" altLang="en-US" sz="2400" dirty="0" smtClean="0"/>
              <a:t>特征</a:t>
            </a:r>
            <a:r>
              <a:rPr lang="en-US" altLang="zh-CN" sz="2400" dirty="0" smtClean="0"/>
              <a:t>“</a:t>
            </a:r>
            <a:r>
              <a:rPr lang="zh-CN" altLang="en-US" sz="2400" dirty="0" smtClean="0"/>
              <a:t>变</a:t>
            </a:r>
            <a:r>
              <a:rPr lang="en-US" altLang="zh-CN" sz="2400" dirty="0" smtClean="0"/>
              <a:t>”</a:t>
            </a:r>
            <a:r>
              <a:rPr lang="zh-CN" altLang="en-US" sz="2400" dirty="0" smtClean="0"/>
              <a:t>量</a:t>
            </a:r>
            <a:endParaRPr lang="en-US" altLang="zh-CN" sz="2400" dirty="0" smtClean="0"/>
          </a:p>
          <a:p>
            <a:pPr eaLnBrk="1" hangingPunct="1"/>
            <a:r>
              <a:rPr lang="zh-CN" altLang="en-US" dirty="0" smtClean="0"/>
              <a:t>状态运动的原因</a:t>
            </a:r>
            <a:endParaRPr lang="en-US" altLang="zh-CN" dirty="0" smtClean="0"/>
          </a:p>
          <a:p>
            <a:pPr lvl="1" eaLnBrk="1" hangingPunct="1"/>
            <a:r>
              <a:rPr lang="zh-CN" altLang="en-US" sz="2400" dirty="0" smtClean="0"/>
              <a:t>外部环境影响  内部组成部分的相互作用</a:t>
            </a:r>
            <a:endParaRPr lang="en-US" altLang="zh-CN" sz="2400" dirty="0" smtClean="0"/>
          </a:p>
          <a:p>
            <a:pPr eaLnBrk="1" hangingPunct="1"/>
            <a:r>
              <a:rPr lang="zh-CN" altLang="en-US" dirty="0" smtClean="0"/>
              <a:t>分类</a:t>
            </a:r>
            <a:endParaRPr lang="en-US" altLang="zh-CN" dirty="0" smtClean="0"/>
          </a:p>
          <a:p>
            <a:pPr lvl="1" eaLnBrk="1" hangingPunct="1"/>
            <a:r>
              <a:rPr lang="zh-CN" altLang="en-US" sz="2400" dirty="0" smtClean="0"/>
              <a:t>静态系统  动态系统  广义系统</a:t>
            </a:r>
            <a:endParaRPr lang="en-US" altLang="zh-CN" sz="2400" dirty="0" smtClean="0"/>
          </a:p>
          <a:p>
            <a:pPr eaLnBrk="1" hangingPunct="1"/>
            <a:endParaRPr lang="en-US" altLang="zh-CN" b="1" dirty="0" smtClean="0"/>
          </a:p>
          <a:p>
            <a:pPr eaLnBrk="1" hangingPunct="1"/>
            <a:endParaRPr lang="zh-CN" altLang="en-US" sz="36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基于矩阵次数的多项式矩阵表达式及其既约性</a:t>
            </a:r>
            <a:endParaRPr lang="zh-CN" altLang="en-US" dirty="0"/>
          </a:p>
        </p:txBody>
      </p:sp>
      <p:sp>
        <p:nvSpPr>
          <p:cNvPr id="3" name="内容占位符 2"/>
          <p:cNvSpPr>
            <a:spLocks noGrp="1"/>
          </p:cNvSpPr>
          <p:nvPr>
            <p:ph idx="1"/>
          </p:nvPr>
        </p:nvSpPr>
        <p:spPr>
          <a:xfrm>
            <a:off x="428596" y="1285860"/>
            <a:ext cx="8169302" cy="4846653"/>
          </a:xfrm>
        </p:spPr>
        <p:txBody>
          <a:bodyPr/>
          <a:lstStyle/>
          <a:p>
            <a:r>
              <a:rPr lang="zh-CN" altLang="en-US" dirty="0" smtClean="0"/>
              <a:t>例：写出次数表达式</a:t>
            </a:r>
            <a:endParaRPr lang="zh-CN" altLang="en-US" dirty="0"/>
          </a:p>
        </p:txBody>
      </p:sp>
      <p:graphicFrame>
        <p:nvGraphicFramePr>
          <p:cNvPr id="159746" name="Object 2"/>
          <p:cNvGraphicFramePr>
            <a:graphicFrameLocks noChangeAspect="1"/>
          </p:cNvGraphicFramePr>
          <p:nvPr/>
        </p:nvGraphicFramePr>
        <p:xfrm>
          <a:off x="4500562" y="1142984"/>
          <a:ext cx="4695825" cy="1041400"/>
        </p:xfrm>
        <a:graphic>
          <a:graphicData uri="http://schemas.openxmlformats.org/presentationml/2006/ole">
            <p:oleObj spid="_x0000_s159746" name="Equation" r:id="rId3" imgW="2120760" imgH="469800" progId="Equation.DSMT4">
              <p:embed/>
            </p:oleObj>
          </a:graphicData>
        </a:graphic>
      </p:graphicFrame>
      <p:sp>
        <p:nvSpPr>
          <p:cNvPr id="159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3"/>
          <p:cNvGraphicFramePr>
            <a:graphicFrameLocks noChangeAspect="1"/>
          </p:cNvGraphicFramePr>
          <p:nvPr/>
        </p:nvGraphicFramePr>
        <p:xfrm>
          <a:off x="656598" y="4714884"/>
          <a:ext cx="7201550" cy="2143140"/>
        </p:xfrm>
        <a:graphic>
          <a:graphicData uri="http://schemas.openxmlformats.org/presentationml/2006/ole">
            <p:oleObj spid="_x0000_s159749" name="Equation" r:id="rId4" imgW="3352680" imgH="1015920" progId="Equation.DSMT4">
              <p:embed/>
            </p:oleObj>
          </a:graphicData>
        </a:graphic>
      </p:graphicFrame>
      <p:graphicFrame>
        <p:nvGraphicFramePr>
          <p:cNvPr id="8" name="Object 3"/>
          <p:cNvGraphicFramePr>
            <a:graphicFrameLocks noChangeAspect="1"/>
          </p:cNvGraphicFramePr>
          <p:nvPr/>
        </p:nvGraphicFramePr>
        <p:xfrm>
          <a:off x="571472" y="2214554"/>
          <a:ext cx="7937500" cy="2598738"/>
        </p:xfrm>
        <a:graphic>
          <a:graphicData uri="http://schemas.openxmlformats.org/presentationml/2006/ole">
            <p:oleObj spid="_x0000_s159750" name="Equation" r:id="rId5" imgW="3695400" imgH="1231560" progId="Equation.DSMT4">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基于矩阵次数的多项式矩阵表达式及其既约性</a:t>
            </a:r>
            <a:endParaRPr lang="zh-CN" altLang="en-US" dirty="0"/>
          </a:p>
        </p:txBody>
      </p:sp>
      <p:sp>
        <p:nvSpPr>
          <p:cNvPr id="3" name="内容占位符 2"/>
          <p:cNvSpPr>
            <a:spLocks noGrp="1"/>
          </p:cNvSpPr>
          <p:nvPr>
            <p:ph idx="1"/>
          </p:nvPr>
        </p:nvSpPr>
        <p:spPr/>
        <p:txBody>
          <a:bodyPr/>
          <a:lstStyle/>
          <a:p>
            <a:r>
              <a:rPr lang="zh-CN" altLang="en-US" dirty="0" smtClean="0"/>
              <a:t>方多项式矩阵既约性概念</a:t>
            </a:r>
            <a:endParaRPr lang="en-US" altLang="zh-CN" dirty="0" smtClean="0"/>
          </a:p>
          <a:p>
            <a:pPr lvl="1"/>
            <a:r>
              <a:rPr lang="zh-CN" altLang="en-US" dirty="0" smtClean="0"/>
              <a:t>列既约的：</a:t>
            </a:r>
            <a:endParaRPr lang="en-US" altLang="zh-CN" dirty="0" smtClean="0"/>
          </a:p>
          <a:p>
            <a:pPr lvl="1"/>
            <a:endParaRPr lang="en-US" altLang="zh-CN" dirty="0" smtClean="0"/>
          </a:p>
          <a:p>
            <a:pPr lvl="1"/>
            <a:r>
              <a:rPr lang="zh-CN" altLang="en-US" dirty="0" smtClean="0"/>
              <a:t>行既约的：</a:t>
            </a:r>
            <a:endParaRPr lang="en-US" altLang="zh-CN" dirty="0" smtClean="0"/>
          </a:p>
          <a:p>
            <a:pPr lvl="1"/>
            <a:endParaRPr lang="en-US" altLang="zh-CN" dirty="0" smtClean="0"/>
          </a:p>
          <a:p>
            <a:pPr lvl="1"/>
            <a:r>
              <a:rPr lang="zh-CN" altLang="en-US" dirty="0" smtClean="0"/>
              <a:t>例：依定义判既约性</a:t>
            </a:r>
            <a:endParaRPr lang="en-US" altLang="zh-CN" dirty="0" smtClean="0"/>
          </a:p>
          <a:p>
            <a:pPr lvl="1"/>
            <a:endParaRPr lang="zh-CN" altLang="en-US" dirty="0"/>
          </a:p>
        </p:txBody>
      </p:sp>
      <p:graphicFrame>
        <p:nvGraphicFramePr>
          <p:cNvPr id="160770" name="Object 2"/>
          <p:cNvGraphicFramePr>
            <a:graphicFrameLocks noChangeAspect="1"/>
          </p:cNvGraphicFramePr>
          <p:nvPr/>
        </p:nvGraphicFramePr>
        <p:xfrm>
          <a:off x="3500430" y="1714488"/>
          <a:ext cx="2755900" cy="900112"/>
        </p:xfrm>
        <a:graphic>
          <a:graphicData uri="http://schemas.openxmlformats.org/presentationml/2006/ole">
            <p:oleObj spid="_x0000_s160770" name="Equation" r:id="rId3" imgW="1244520" imgH="406080" progId="Equation.DSMT4">
              <p:embed/>
            </p:oleObj>
          </a:graphicData>
        </a:graphic>
      </p:graphicFrame>
      <p:graphicFrame>
        <p:nvGraphicFramePr>
          <p:cNvPr id="5" name="Object 2"/>
          <p:cNvGraphicFramePr>
            <a:graphicFrameLocks noChangeAspect="1"/>
          </p:cNvGraphicFramePr>
          <p:nvPr/>
        </p:nvGraphicFramePr>
        <p:xfrm>
          <a:off x="3571868" y="2714620"/>
          <a:ext cx="2728912" cy="900112"/>
        </p:xfrm>
        <a:graphic>
          <a:graphicData uri="http://schemas.openxmlformats.org/presentationml/2006/ole">
            <p:oleObj spid="_x0000_s160771" name="Equation" r:id="rId4" imgW="1231560" imgH="406080" progId="Equation.DSMT4">
              <p:embed/>
            </p:oleObj>
          </a:graphicData>
        </a:graphic>
      </p:graphicFrame>
      <p:graphicFrame>
        <p:nvGraphicFramePr>
          <p:cNvPr id="6" name="Object 2"/>
          <p:cNvGraphicFramePr>
            <a:graphicFrameLocks noChangeAspect="1"/>
          </p:cNvGraphicFramePr>
          <p:nvPr/>
        </p:nvGraphicFramePr>
        <p:xfrm>
          <a:off x="3351213" y="4714875"/>
          <a:ext cx="3517900" cy="984250"/>
        </p:xfrm>
        <a:graphic>
          <a:graphicData uri="http://schemas.openxmlformats.org/presentationml/2006/ole">
            <p:oleObj spid="_x0000_s160772" name="Equation" r:id="rId5" imgW="1587240" imgH="444240" progId="Equation.DSMT4">
              <p:embed/>
            </p:oleObj>
          </a:graphicData>
        </a:graphic>
      </p:graphicFrame>
      <p:sp>
        <p:nvSpPr>
          <p:cNvPr id="7" name="矩形 6"/>
          <p:cNvSpPr/>
          <p:nvPr/>
        </p:nvSpPr>
        <p:spPr>
          <a:xfrm>
            <a:off x="1357290" y="5857892"/>
            <a:ext cx="7417415" cy="584775"/>
          </a:xfrm>
          <a:prstGeom prst="rect">
            <a:avLst/>
          </a:prstGeom>
        </p:spPr>
        <p:txBody>
          <a:bodyPr wrap="none">
            <a:spAutoFit/>
          </a:bodyPr>
          <a:lstStyle/>
          <a:p>
            <a:r>
              <a:rPr lang="zh-CN" altLang="en-US" sz="2800" b="1" dirty="0" smtClean="0">
                <a:solidFill>
                  <a:srgbClr val="FF0000"/>
                </a:solidFill>
                <a:latin typeface="+mn-lt"/>
                <a:ea typeface="+mn-ea"/>
              </a:rPr>
              <a:t>奇异的</a:t>
            </a:r>
            <a:r>
              <a:rPr lang="zh-CN" altLang="en-US" sz="3200" dirty="0" smtClean="0">
                <a:solidFill>
                  <a:srgbClr val="FF0000"/>
                </a:solidFill>
              </a:rPr>
              <a:t>，</a:t>
            </a:r>
            <a:r>
              <a:rPr lang="zh-CN" altLang="en-US" sz="2800" b="1" dirty="0" smtClean="0">
                <a:solidFill>
                  <a:srgbClr val="FF0000"/>
                </a:solidFill>
                <a:latin typeface="+mn-lt"/>
                <a:ea typeface="+mn-ea"/>
              </a:rPr>
              <a:t>所以既不是列既约也不是行既约的。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基于矩阵次数的多项式矩阵表达式及其既约性</a:t>
            </a:r>
            <a:endParaRPr lang="zh-CN" altLang="en-US" dirty="0"/>
          </a:p>
        </p:txBody>
      </p:sp>
      <p:sp>
        <p:nvSpPr>
          <p:cNvPr id="3" name="内容占位符 2"/>
          <p:cNvSpPr>
            <a:spLocks noGrp="1"/>
          </p:cNvSpPr>
          <p:nvPr>
            <p:ph idx="1"/>
          </p:nvPr>
        </p:nvSpPr>
        <p:spPr/>
        <p:txBody>
          <a:bodyPr/>
          <a:lstStyle/>
          <a:p>
            <a:r>
              <a:rPr lang="zh-CN" altLang="en-US" dirty="0" smtClean="0"/>
              <a:t>方多项式</a:t>
            </a:r>
            <a:r>
              <a:rPr lang="zh-CN" altLang="en-US" dirty="0" smtClean="0">
                <a:latin typeface="Times New Roman" pitchFamily="18" charset="0"/>
                <a:cs typeface="Times New Roman" pitchFamily="18" charset="0"/>
              </a:rPr>
              <a:t>矩阵</a:t>
            </a:r>
            <a:r>
              <a:rPr lang="zh-CN" altLang="en-US" dirty="0" smtClean="0"/>
              <a:t>列既约性和行既约性的判据</a:t>
            </a:r>
            <a:r>
              <a:rPr lang="en-US" altLang="zh-CN" dirty="0" smtClean="0"/>
              <a:t>:</a:t>
            </a:r>
            <a:r>
              <a:rPr lang="zh-CN" altLang="en-US" dirty="0" smtClean="0"/>
              <a:t>给定一个的非奇异多项式</a:t>
            </a:r>
            <a:r>
              <a:rPr lang="zh-CN" altLang="en-US" dirty="0" smtClean="0">
                <a:latin typeface="Times New Roman" pitchFamily="18" charset="0"/>
                <a:cs typeface="Times New Roman" pitchFamily="18" charset="0"/>
              </a:rPr>
              <a:t>矩阵</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列既约等价于</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a:t>
            </a:r>
            <a:r>
              <a:rPr lang="en-US" baseline="-25000" dirty="0" err="1" smtClean="0">
                <a:latin typeface="Times New Roman" pitchFamily="18" charset="0"/>
                <a:cs typeface="Times New Roman" pitchFamily="18" charset="0"/>
              </a:rPr>
              <a:t>hc</a:t>
            </a:r>
            <a:r>
              <a:rPr lang="zh-CN" altLang="en-US" dirty="0" smtClean="0">
                <a:latin typeface="Times New Roman" pitchFamily="18" charset="0"/>
                <a:cs typeface="Times New Roman" pitchFamily="18" charset="0"/>
              </a:rPr>
              <a:t>非奇异</a:t>
            </a:r>
            <a:r>
              <a:rPr lang="en-US" altLang="zh-CN" dirty="0" smtClean="0">
                <a:latin typeface="Times New Roman" pitchFamily="18" charset="0"/>
                <a:cs typeface="Times New Roman" pitchFamily="18" charset="0"/>
              </a:rPr>
              <a:t>;</a:t>
            </a:r>
          </a:p>
          <a:p>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行既约等价于</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M</a:t>
            </a:r>
            <a:r>
              <a:rPr lang="en-US" baseline="-25000" dirty="0" err="1" smtClean="0">
                <a:latin typeface="Times New Roman" pitchFamily="18" charset="0"/>
                <a:cs typeface="Times New Roman" pitchFamily="18" charset="0"/>
              </a:rPr>
              <a:t>hr</a:t>
            </a:r>
            <a:r>
              <a:rPr lang="zh-CN" altLang="en-US" dirty="0" smtClean="0">
                <a:latin typeface="Times New Roman" pitchFamily="18" charset="0"/>
                <a:cs typeface="Times New Roman" pitchFamily="18" charset="0"/>
              </a:rPr>
              <a:t>非奇异。</a:t>
            </a:r>
          </a:p>
          <a:p>
            <a:endParaRPr lang="en-US" dirty="0" smtClean="0"/>
          </a:p>
          <a:p>
            <a:r>
              <a:rPr lang="zh-CN" altLang="en-US" dirty="0" smtClean="0"/>
              <a:t>例：依判据判既约性</a:t>
            </a:r>
            <a:endParaRPr lang="en-US" dirty="0" smtClean="0"/>
          </a:p>
          <a:p>
            <a:endParaRPr lang="en-US" dirty="0" smtClean="0"/>
          </a:p>
          <a:p>
            <a:pPr>
              <a:buNone/>
            </a:pPr>
            <a:endParaRPr lang="en-US" altLang="zh-CN" dirty="0" smtClean="0"/>
          </a:p>
        </p:txBody>
      </p:sp>
      <p:graphicFrame>
        <p:nvGraphicFramePr>
          <p:cNvPr id="163841" name="Object 1"/>
          <p:cNvGraphicFramePr>
            <a:graphicFrameLocks noChangeAspect="1"/>
          </p:cNvGraphicFramePr>
          <p:nvPr/>
        </p:nvGraphicFramePr>
        <p:xfrm>
          <a:off x="4286248" y="3071810"/>
          <a:ext cx="4021658" cy="500066"/>
        </p:xfrm>
        <a:graphic>
          <a:graphicData uri="http://schemas.openxmlformats.org/presentationml/2006/ole">
            <p:oleObj spid="_x0000_s163841" name="Equation" r:id="rId3" imgW="1638000" imgH="203040" progId="Equation.DSMT4">
              <p:embed/>
            </p:oleObj>
          </a:graphicData>
        </a:graphic>
      </p:graphicFrame>
      <p:graphicFrame>
        <p:nvGraphicFramePr>
          <p:cNvPr id="163842" name="Object 2"/>
          <p:cNvGraphicFramePr>
            <a:graphicFrameLocks noChangeAspect="1"/>
          </p:cNvGraphicFramePr>
          <p:nvPr/>
        </p:nvGraphicFramePr>
        <p:xfrm>
          <a:off x="4286247" y="4143380"/>
          <a:ext cx="3958269" cy="500066"/>
        </p:xfrm>
        <a:graphic>
          <a:graphicData uri="http://schemas.openxmlformats.org/presentationml/2006/ole">
            <p:oleObj spid="_x0000_s163842" name="Equation" r:id="rId4" imgW="1612800" imgH="203040" progId="Equation.DSMT4">
              <p:embed/>
            </p:oleObj>
          </a:graphicData>
        </a:graphic>
      </p:graphicFrame>
      <p:graphicFrame>
        <p:nvGraphicFramePr>
          <p:cNvPr id="163843" name="Object 3"/>
          <p:cNvGraphicFramePr>
            <a:graphicFrameLocks noChangeAspect="1"/>
          </p:cNvGraphicFramePr>
          <p:nvPr/>
        </p:nvGraphicFramePr>
        <p:xfrm>
          <a:off x="2779713" y="5357813"/>
          <a:ext cx="3517900" cy="984250"/>
        </p:xfrm>
        <a:graphic>
          <a:graphicData uri="http://schemas.openxmlformats.org/presentationml/2006/ole">
            <p:oleObj spid="_x0000_s163843" name="Equation" r:id="rId5" imgW="1587240" imgH="444240" progId="Equation.DSMT4">
              <p:embed/>
            </p:oleObj>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基于矩阵次数的多项式矩阵表达式及其既约性</a:t>
            </a:r>
            <a:endParaRPr lang="zh-CN" altLang="en-US" dirty="0"/>
          </a:p>
        </p:txBody>
      </p:sp>
      <p:sp>
        <p:nvSpPr>
          <p:cNvPr id="3" name="内容占位符 2"/>
          <p:cNvSpPr>
            <a:spLocks noGrp="1"/>
          </p:cNvSpPr>
          <p:nvPr>
            <p:ph idx="1"/>
          </p:nvPr>
        </p:nvSpPr>
        <p:spPr/>
        <p:txBody>
          <a:bodyPr/>
          <a:lstStyle/>
          <a:p>
            <a:r>
              <a:rPr lang="zh-CN" altLang="en-US" dirty="0" smtClean="0"/>
              <a:t>列既约和行既约矩阵的属性</a:t>
            </a:r>
            <a:endParaRPr lang="en-US" altLang="zh-CN" dirty="0" smtClean="0"/>
          </a:p>
          <a:p>
            <a:pPr lvl="1"/>
            <a:r>
              <a:rPr lang="zh-CN" altLang="en-US" dirty="0" smtClean="0"/>
              <a:t>列既约矩阵的列次数与行既约矩阵的行次数在单模变换下保持不变</a:t>
            </a:r>
            <a:endParaRPr lang="en-US" altLang="zh-CN" dirty="0" smtClean="0"/>
          </a:p>
          <a:p>
            <a:pPr lvl="1"/>
            <a:endParaRPr lang="en-US" altLang="zh-CN" dirty="0" smtClean="0"/>
          </a:p>
          <a:p>
            <a:r>
              <a:rPr lang="zh-CN" altLang="en-US" dirty="0" smtClean="0"/>
              <a:t>非既约矩阵的既约化</a:t>
            </a:r>
            <a:endParaRPr lang="en-US" altLang="zh-CN" dirty="0" smtClean="0"/>
          </a:p>
          <a:p>
            <a:pPr lvl="1"/>
            <a:r>
              <a:rPr lang="zh-CN" altLang="en-US" dirty="0" smtClean="0"/>
              <a:t>对于一些非既约化的多项式矩阵，可以通过一系列的初等变换</a:t>
            </a:r>
            <a:r>
              <a:rPr lang="en-US" dirty="0" smtClean="0"/>
              <a:t>(</a:t>
            </a:r>
            <a:r>
              <a:rPr lang="zh-CN" altLang="en-US" dirty="0" smtClean="0"/>
              <a:t>实际上就是单模变换</a:t>
            </a:r>
            <a:r>
              <a:rPr lang="en-US" dirty="0" smtClean="0"/>
              <a:t>)</a:t>
            </a:r>
            <a:r>
              <a:rPr lang="zh-CN" altLang="en-US" dirty="0" smtClean="0"/>
              <a:t>将其既约化，将矩阵中次数不能真实地反映系统真实维数的元素次数适当降低。</a:t>
            </a:r>
            <a:endParaRPr lang="zh-CN" altLang="en-US" dirty="0"/>
          </a:p>
        </p:txBody>
      </p:sp>
      <p:sp>
        <p:nvSpPr>
          <p:cNvPr id="1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4865" name="Object 1"/>
          <p:cNvGraphicFramePr>
            <a:graphicFrameLocks noChangeAspect="1"/>
          </p:cNvGraphicFramePr>
          <p:nvPr/>
        </p:nvGraphicFramePr>
        <p:xfrm>
          <a:off x="2273560" y="2786058"/>
          <a:ext cx="2012688" cy="428628"/>
        </p:xfrm>
        <a:graphic>
          <a:graphicData uri="http://schemas.openxmlformats.org/presentationml/2006/ole">
            <p:oleObj spid="_x0000_s164865" name="Equation" r:id="rId3" imgW="1028254" imgH="215806" progId="Equation.DSMT4">
              <p:embed/>
            </p:oleObj>
          </a:graphicData>
        </a:graphic>
      </p:graphicFrame>
      <p:graphicFrame>
        <p:nvGraphicFramePr>
          <p:cNvPr id="6" name="Object 1"/>
          <p:cNvGraphicFramePr>
            <a:graphicFrameLocks noChangeAspect="1"/>
          </p:cNvGraphicFramePr>
          <p:nvPr/>
        </p:nvGraphicFramePr>
        <p:xfrm>
          <a:off x="4797441" y="2786063"/>
          <a:ext cx="1989137" cy="428625"/>
        </p:xfrm>
        <a:graphic>
          <a:graphicData uri="http://schemas.openxmlformats.org/presentationml/2006/ole">
            <p:oleObj spid="_x0000_s164867" name="Equation" r:id="rId4" imgW="1015920" imgH="215640" progId="Equation.DSMT4">
              <p:embed/>
            </p:oleObj>
          </a:graphicData>
        </a:graphic>
      </p:graphicFrame>
      <p:graphicFrame>
        <p:nvGraphicFramePr>
          <p:cNvPr id="7" name="Object 1"/>
          <p:cNvGraphicFramePr>
            <a:graphicFrameLocks noChangeAspect="1"/>
          </p:cNvGraphicFramePr>
          <p:nvPr/>
        </p:nvGraphicFramePr>
        <p:xfrm>
          <a:off x="2428860" y="5857892"/>
          <a:ext cx="1166813" cy="377825"/>
        </p:xfrm>
        <a:graphic>
          <a:graphicData uri="http://schemas.openxmlformats.org/presentationml/2006/ole">
            <p:oleObj spid="_x0000_s164868" name="Equation" r:id="rId5" imgW="596880" imgH="190440" progId="Equation.DSMT4">
              <p:embed/>
            </p:oleObj>
          </a:graphicData>
        </a:graphic>
      </p:graphicFrame>
      <p:graphicFrame>
        <p:nvGraphicFramePr>
          <p:cNvPr id="8" name="Object 1"/>
          <p:cNvGraphicFramePr>
            <a:graphicFrameLocks noChangeAspect="1"/>
          </p:cNvGraphicFramePr>
          <p:nvPr/>
        </p:nvGraphicFramePr>
        <p:xfrm>
          <a:off x="5072066" y="5857892"/>
          <a:ext cx="1166813" cy="377825"/>
        </p:xfrm>
        <a:graphic>
          <a:graphicData uri="http://schemas.openxmlformats.org/presentationml/2006/ole">
            <p:oleObj spid="_x0000_s164869" name="Equation" r:id="rId6" imgW="596880" imgH="190440" progId="Equation.DSMT4">
              <p:embed/>
            </p:oleObj>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基于矩阵次数的多项式矩阵表达式及其既约性</a:t>
            </a:r>
            <a:endParaRPr lang="zh-CN" altLang="en-US" dirty="0"/>
          </a:p>
        </p:txBody>
      </p:sp>
      <p:sp>
        <p:nvSpPr>
          <p:cNvPr id="3" name="内容占位符 2"/>
          <p:cNvSpPr>
            <a:spLocks noGrp="1"/>
          </p:cNvSpPr>
          <p:nvPr>
            <p:ph idx="1"/>
          </p:nvPr>
        </p:nvSpPr>
        <p:spPr/>
        <p:txBody>
          <a:bodyPr/>
          <a:lstStyle/>
          <a:p>
            <a:r>
              <a:rPr lang="zh-CN" altLang="en-US" dirty="0" smtClean="0"/>
              <a:t>例 ：对方多项式矩阵进行既约化</a:t>
            </a:r>
            <a:endParaRPr lang="en-US" altLang="zh-CN" dirty="0" smtClean="0"/>
          </a:p>
          <a:p>
            <a:endParaRPr lang="zh-CN" altLang="en-US" dirty="0" smtClean="0"/>
          </a:p>
          <a:p>
            <a:endParaRPr lang="zh-CN" altLang="en-US" dirty="0"/>
          </a:p>
        </p:txBody>
      </p:sp>
      <p:sp>
        <p:nvSpPr>
          <p:cNvPr id="172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2033" name="Object 1"/>
          <p:cNvGraphicFramePr>
            <a:graphicFrameLocks noChangeAspect="1"/>
          </p:cNvGraphicFramePr>
          <p:nvPr/>
        </p:nvGraphicFramePr>
        <p:xfrm>
          <a:off x="357158" y="1857364"/>
          <a:ext cx="3231082" cy="928694"/>
        </p:xfrm>
        <a:graphic>
          <a:graphicData uri="http://schemas.openxmlformats.org/presentationml/2006/ole">
            <p:oleObj spid="_x0000_s172033" name="Equation" r:id="rId3" imgW="1586811" imgH="444307" progId="Equation.DSMT4">
              <p:embed/>
            </p:oleObj>
          </a:graphicData>
        </a:graphic>
      </p:graphicFrame>
      <p:graphicFrame>
        <p:nvGraphicFramePr>
          <p:cNvPr id="6" name="Object 1"/>
          <p:cNvGraphicFramePr>
            <a:graphicFrameLocks noChangeAspect="1"/>
          </p:cNvGraphicFramePr>
          <p:nvPr/>
        </p:nvGraphicFramePr>
        <p:xfrm>
          <a:off x="3871913" y="2000240"/>
          <a:ext cx="5272087" cy="850900"/>
        </p:xfrm>
        <a:graphic>
          <a:graphicData uri="http://schemas.openxmlformats.org/presentationml/2006/ole">
            <p:oleObj spid="_x0000_s172035" name="Equation" r:id="rId4" imgW="2590560" imgH="406080" progId="Equation.DSMT4">
              <p:embed/>
            </p:oleObj>
          </a:graphicData>
        </a:graphic>
      </p:graphicFrame>
      <p:graphicFrame>
        <p:nvGraphicFramePr>
          <p:cNvPr id="7" name="Object 1"/>
          <p:cNvGraphicFramePr>
            <a:graphicFrameLocks noChangeAspect="1"/>
          </p:cNvGraphicFramePr>
          <p:nvPr/>
        </p:nvGraphicFramePr>
        <p:xfrm>
          <a:off x="0" y="3071810"/>
          <a:ext cx="8929718" cy="887971"/>
        </p:xfrm>
        <a:graphic>
          <a:graphicData uri="http://schemas.openxmlformats.org/presentationml/2006/ole">
            <p:oleObj spid="_x0000_s172036" name="Equation" r:id="rId5" imgW="4597200" imgH="444240" progId="Equation.DSMT4">
              <p:embed/>
            </p:oleObj>
          </a:graphicData>
        </a:graphic>
      </p:graphicFrame>
      <p:graphicFrame>
        <p:nvGraphicFramePr>
          <p:cNvPr id="8" name="Object 1"/>
          <p:cNvGraphicFramePr>
            <a:graphicFrameLocks noChangeAspect="1"/>
          </p:cNvGraphicFramePr>
          <p:nvPr/>
        </p:nvGraphicFramePr>
        <p:xfrm>
          <a:off x="285720" y="5500702"/>
          <a:ext cx="2787650" cy="836612"/>
        </p:xfrm>
        <a:graphic>
          <a:graphicData uri="http://schemas.openxmlformats.org/presentationml/2006/ole">
            <p:oleObj spid="_x0000_s172037" name="Equation" r:id="rId6" imgW="1434960" imgH="419040" progId="Equation.DSMT4">
              <p:embed/>
            </p:oleObj>
          </a:graphicData>
        </a:graphic>
      </p:graphicFrame>
      <p:graphicFrame>
        <p:nvGraphicFramePr>
          <p:cNvPr id="9" name="Object 1"/>
          <p:cNvGraphicFramePr>
            <a:graphicFrameLocks noChangeAspect="1"/>
          </p:cNvGraphicFramePr>
          <p:nvPr/>
        </p:nvGraphicFramePr>
        <p:xfrm>
          <a:off x="196850" y="4168775"/>
          <a:ext cx="8534400" cy="836613"/>
        </p:xfrm>
        <a:graphic>
          <a:graphicData uri="http://schemas.openxmlformats.org/presentationml/2006/ole">
            <p:oleObj spid="_x0000_s172038" name="Equation" r:id="rId7" imgW="4394160" imgH="419040" progId="Equation.DSMT4">
              <p:embed/>
            </p:oleObj>
          </a:graphicData>
        </a:graphic>
      </p:graphicFrame>
      <p:graphicFrame>
        <p:nvGraphicFramePr>
          <p:cNvPr id="11" name="Object 1"/>
          <p:cNvGraphicFramePr>
            <a:graphicFrameLocks noChangeAspect="1"/>
          </p:cNvGraphicFramePr>
          <p:nvPr/>
        </p:nvGraphicFramePr>
        <p:xfrm>
          <a:off x="4286248" y="5572140"/>
          <a:ext cx="3182937" cy="836613"/>
        </p:xfrm>
        <a:graphic>
          <a:graphicData uri="http://schemas.openxmlformats.org/presentationml/2006/ole">
            <p:oleObj spid="_x0000_s172040" name="Equation" r:id="rId8" imgW="1638000" imgH="419040" progId="Equation.DSMT4">
              <p:embed/>
            </p:oleObj>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Smith</a:t>
            </a:r>
            <a:r>
              <a:rPr lang="zh-CN" altLang="en-US" dirty="0" smtClean="0"/>
              <a:t>标准型</a:t>
            </a:r>
            <a:endParaRPr lang="zh-CN" altLang="en-US" dirty="0"/>
          </a:p>
        </p:txBody>
      </p:sp>
      <p:sp>
        <p:nvSpPr>
          <p:cNvPr id="3" name="内容占位符 2"/>
          <p:cNvSpPr>
            <a:spLocks noGrp="1"/>
          </p:cNvSpPr>
          <p:nvPr>
            <p:ph idx="1"/>
          </p:nvPr>
        </p:nvSpPr>
        <p:spPr/>
        <p:txBody>
          <a:bodyPr/>
          <a:lstStyle/>
          <a:p>
            <a:r>
              <a:rPr lang="en-US" dirty="0" smtClean="0"/>
              <a:t>Smith</a:t>
            </a:r>
            <a:r>
              <a:rPr lang="zh-CN" altLang="en-US" dirty="0" smtClean="0"/>
              <a:t>标准型的定义</a:t>
            </a:r>
            <a:endParaRPr lang="zh-CN" altLang="en-US" dirty="0"/>
          </a:p>
        </p:txBody>
      </p:sp>
      <p:graphicFrame>
        <p:nvGraphicFramePr>
          <p:cNvPr id="173058" name="Object 2"/>
          <p:cNvGraphicFramePr>
            <a:graphicFrameLocks noChangeAspect="1"/>
          </p:cNvGraphicFramePr>
          <p:nvPr/>
        </p:nvGraphicFramePr>
        <p:xfrm>
          <a:off x="428596" y="2071678"/>
          <a:ext cx="6667500" cy="1406525"/>
        </p:xfrm>
        <a:graphic>
          <a:graphicData uri="http://schemas.openxmlformats.org/presentationml/2006/ole">
            <p:oleObj spid="_x0000_s173058" name="Equation" r:id="rId3" imgW="3276360" imgH="672840" progId="Equation.DSMT4">
              <p:embed/>
            </p:oleObj>
          </a:graphicData>
        </a:graphic>
      </p:graphicFrame>
      <p:graphicFrame>
        <p:nvGraphicFramePr>
          <p:cNvPr id="5" name="Object 2"/>
          <p:cNvGraphicFramePr>
            <a:graphicFrameLocks noChangeAspect="1"/>
          </p:cNvGraphicFramePr>
          <p:nvPr/>
        </p:nvGraphicFramePr>
        <p:xfrm>
          <a:off x="431821" y="4000504"/>
          <a:ext cx="7212013" cy="1697038"/>
        </p:xfrm>
        <a:graphic>
          <a:graphicData uri="http://schemas.openxmlformats.org/presentationml/2006/ole">
            <p:oleObj spid="_x0000_s173059" name="Equation" r:id="rId4" imgW="3543120" imgH="812520" progId="Equation.DSMT4">
              <p:embed/>
            </p:oleObj>
          </a:graphicData>
        </a:graphic>
      </p:graphicFrame>
      <p:graphicFrame>
        <p:nvGraphicFramePr>
          <p:cNvPr id="6" name="Object 2"/>
          <p:cNvGraphicFramePr>
            <a:graphicFrameLocks noChangeAspect="1"/>
          </p:cNvGraphicFramePr>
          <p:nvPr/>
        </p:nvGraphicFramePr>
        <p:xfrm>
          <a:off x="5000628" y="4000504"/>
          <a:ext cx="1835150" cy="452438"/>
        </p:xfrm>
        <a:graphic>
          <a:graphicData uri="http://schemas.openxmlformats.org/presentationml/2006/ole">
            <p:oleObj spid="_x0000_s173060" name="Equation" r:id="rId5" imgW="901440" imgH="215640" progId="Equation.DSMT4">
              <p:embed/>
            </p:oleObj>
          </a:graphicData>
        </a:graphic>
      </p:graphicFrame>
      <p:sp>
        <p:nvSpPr>
          <p:cNvPr id="7" name="矩形 6"/>
          <p:cNvSpPr/>
          <p:nvPr/>
        </p:nvSpPr>
        <p:spPr>
          <a:xfrm>
            <a:off x="6669580" y="4000504"/>
            <a:ext cx="2545890" cy="461665"/>
          </a:xfrm>
          <a:prstGeom prst="rect">
            <a:avLst/>
          </a:prstGeom>
        </p:spPr>
        <p:txBody>
          <a:bodyPr wrap="none">
            <a:spAutoFit/>
          </a:bodyPr>
          <a:lstStyle/>
          <a:p>
            <a:r>
              <a:rPr lang="zh-CN" altLang="en-US" b="1" dirty="0" smtClean="0">
                <a:latin typeface="+mn-ea"/>
                <a:ea typeface="+mn-ea"/>
              </a:rPr>
              <a:t>是首</a:t>
            </a:r>
            <a:r>
              <a:rPr lang="en-US" altLang="zh-CN" b="1" dirty="0" smtClean="0">
                <a:latin typeface="+mn-ea"/>
                <a:ea typeface="+mn-ea"/>
              </a:rPr>
              <a:t>1</a:t>
            </a:r>
            <a:r>
              <a:rPr lang="zh-CN" altLang="en-US" b="1" dirty="0" smtClean="0">
                <a:latin typeface="+mn-ea"/>
                <a:ea typeface="+mn-ea"/>
              </a:rPr>
              <a:t>非零多项式</a:t>
            </a:r>
            <a:endParaRPr lang="zh-CN" altLang="en-US" b="1" dirty="0">
              <a:latin typeface="+mn-ea"/>
              <a:ea typeface="+mn-ea"/>
            </a:endParaRPr>
          </a:p>
        </p:txBody>
      </p:sp>
      <p:sp>
        <p:nvSpPr>
          <p:cNvPr id="8" name="矩形 7"/>
          <p:cNvSpPr/>
          <p:nvPr/>
        </p:nvSpPr>
        <p:spPr>
          <a:xfrm>
            <a:off x="3714744" y="5857892"/>
            <a:ext cx="5429256" cy="830997"/>
          </a:xfrm>
          <a:prstGeom prst="rect">
            <a:avLst/>
          </a:prstGeom>
        </p:spPr>
        <p:txBody>
          <a:bodyPr wrap="square">
            <a:spAutoFit/>
          </a:bodyPr>
          <a:lstStyle/>
          <a:p>
            <a:pPr algn="l"/>
            <a:r>
              <a:rPr lang="zh-CN" altLang="en-US" b="1" dirty="0" smtClean="0">
                <a:latin typeface="+mn-ea"/>
                <a:ea typeface="+mn-ea"/>
                <a:cs typeface="Times New Roman" pitchFamily="18" charset="0"/>
              </a:rPr>
              <a:t>总可以找到</a:t>
            </a:r>
            <a:r>
              <a:rPr lang="en-US" altLang="zh-CN" b="1" dirty="0" smtClean="0">
                <a:latin typeface="+mn-ea"/>
                <a:ea typeface="+mn-ea"/>
                <a:cs typeface="Times New Roman" pitchFamily="18" charset="0"/>
              </a:rPr>
              <a:t>{</a:t>
            </a:r>
            <a:r>
              <a:rPr lang="en-US" altLang="zh-CN" b="1" i="1" dirty="0" smtClean="0">
                <a:latin typeface="+mn-ea"/>
                <a:ea typeface="+mn-ea"/>
                <a:cs typeface="Times New Roman" pitchFamily="18" charset="0"/>
              </a:rPr>
              <a:t>U</a:t>
            </a:r>
            <a:r>
              <a:rPr lang="en-US" altLang="zh-CN" b="1" dirty="0" smtClean="0">
                <a:latin typeface="+mn-ea"/>
                <a:ea typeface="+mn-ea"/>
                <a:cs typeface="Times New Roman" pitchFamily="18" charset="0"/>
              </a:rPr>
              <a:t>(</a:t>
            </a:r>
            <a:r>
              <a:rPr lang="en-US" altLang="zh-CN" b="1" i="1" dirty="0" smtClean="0">
                <a:latin typeface="+mn-ea"/>
                <a:ea typeface="+mn-ea"/>
                <a:cs typeface="Times New Roman" pitchFamily="18" charset="0"/>
              </a:rPr>
              <a:t>s</a:t>
            </a:r>
            <a:r>
              <a:rPr lang="en-US" altLang="zh-CN" b="1" dirty="0" smtClean="0">
                <a:latin typeface="+mn-ea"/>
                <a:ea typeface="+mn-ea"/>
                <a:cs typeface="Times New Roman" pitchFamily="18" charset="0"/>
              </a:rPr>
              <a:t>),</a:t>
            </a:r>
            <a:r>
              <a:rPr lang="en-US" altLang="zh-CN" b="1" i="1" dirty="0" smtClean="0">
                <a:latin typeface="+mn-ea"/>
                <a:ea typeface="+mn-ea"/>
                <a:cs typeface="Times New Roman" pitchFamily="18" charset="0"/>
              </a:rPr>
              <a:t>V</a:t>
            </a:r>
            <a:r>
              <a:rPr lang="en-US" altLang="zh-CN" b="1" dirty="0" smtClean="0">
                <a:latin typeface="+mn-ea"/>
                <a:ea typeface="+mn-ea"/>
                <a:cs typeface="Times New Roman" pitchFamily="18" charset="0"/>
              </a:rPr>
              <a:t>(</a:t>
            </a:r>
            <a:r>
              <a:rPr lang="en-US" altLang="zh-CN" b="1" i="1" dirty="0" smtClean="0">
                <a:latin typeface="+mn-ea"/>
                <a:ea typeface="+mn-ea"/>
                <a:cs typeface="Times New Roman" pitchFamily="18" charset="0"/>
              </a:rPr>
              <a:t>s</a:t>
            </a:r>
            <a:r>
              <a:rPr lang="en-US" altLang="zh-CN" b="1" dirty="0" smtClean="0">
                <a:latin typeface="+mn-ea"/>
                <a:ea typeface="+mn-ea"/>
                <a:cs typeface="Times New Roman" pitchFamily="18" charset="0"/>
              </a:rPr>
              <a:t>)}</a:t>
            </a:r>
            <a:r>
              <a:rPr lang="en-US" b="1" dirty="0" smtClean="0">
                <a:latin typeface="+mn-ea"/>
                <a:ea typeface="+mn-ea"/>
                <a:cs typeface="Times New Roman" pitchFamily="18" charset="0"/>
              </a:rPr>
              <a:t> </a:t>
            </a:r>
            <a:r>
              <a:rPr lang="zh-CN" altLang="en-US" b="1" dirty="0" smtClean="0">
                <a:latin typeface="+mn-ea"/>
                <a:ea typeface="+mn-ea"/>
                <a:cs typeface="Times New Roman" pitchFamily="18" charset="0"/>
              </a:rPr>
              <a:t>对使非奇异多项式矩阵</a:t>
            </a:r>
            <a:r>
              <a:rPr lang="en-US" altLang="zh-CN" b="1" i="1" dirty="0" smtClean="0">
                <a:latin typeface="+mn-ea"/>
                <a:ea typeface="+mn-ea"/>
                <a:cs typeface="Times New Roman" pitchFamily="18" charset="0"/>
              </a:rPr>
              <a:t>Q</a:t>
            </a:r>
            <a:r>
              <a:rPr lang="en-US" altLang="zh-CN" b="1" dirty="0" smtClean="0">
                <a:latin typeface="+mn-ea"/>
                <a:ea typeface="+mn-ea"/>
                <a:cs typeface="Times New Roman" pitchFamily="18" charset="0"/>
              </a:rPr>
              <a:t>(</a:t>
            </a:r>
            <a:r>
              <a:rPr lang="en-US" altLang="zh-CN" b="1" i="1" dirty="0" smtClean="0">
                <a:latin typeface="+mn-ea"/>
                <a:ea typeface="+mn-ea"/>
                <a:cs typeface="Times New Roman" pitchFamily="18" charset="0"/>
              </a:rPr>
              <a:t>s</a:t>
            </a:r>
            <a:r>
              <a:rPr lang="en-US" altLang="zh-CN" b="1" dirty="0" smtClean="0">
                <a:latin typeface="+mn-ea"/>
                <a:ea typeface="+mn-ea"/>
                <a:cs typeface="Times New Roman" pitchFamily="18" charset="0"/>
              </a:rPr>
              <a:t>)</a:t>
            </a:r>
            <a:r>
              <a:rPr lang="en-US" b="1" dirty="0" smtClean="0">
                <a:latin typeface="+mn-ea"/>
                <a:ea typeface="+mn-ea"/>
                <a:cs typeface="Times New Roman" pitchFamily="18" charset="0"/>
              </a:rPr>
              <a:t> </a:t>
            </a:r>
            <a:r>
              <a:rPr lang="zh-CN" altLang="en-US" b="1" dirty="0" smtClean="0">
                <a:latin typeface="+mn-ea"/>
                <a:ea typeface="+mn-ea"/>
                <a:cs typeface="Times New Roman" pitchFamily="18" charset="0"/>
              </a:rPr>
              <a:t>变换为</a:t>
            </a:r>
            <a:r>
              <a:rPr lang="en-US" b="1" dirty="0" smtClean="0">
                <a:latin typeface="+mn-ea"/>
                <a:ea typeface="+mn-ea"/>
                <a:cs typeface="Times New Roman" pitchFamily="18" charset="0"/>
              </a:rPr>
              <a:t>Smith</a:t>
            </a:r>
            <a:r>
              <a:rPr lang="zh-CN" altLang="en-US" b="1" dirty="0" smtClean="0">
                <a:latin typeface="+mn-ea"/>
                <a:ea typeface="+mn-ea"/>
                <a:cs typeface="Times New Roman" pitchFamily="18" charset="0"/>
              </a:rPr>
              <a:t>标准型。</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Smith</a:t>
            </a:r>
            <a:r>
              <a:rPr lang="zh-CN" altLang="en-US" dirty="0" smtClean="0"/>
              <a:t>标准型</a:t>
            </a:r>
            <a:endParaRPr lang="zh-CN" altLang="en-US" dirty="0"/>
          </a:p>
        </p:txBody>
      </p:sp>
      <p:sp>
        <p:nvSpPr>
          <p:cNvPr id="3" name="内容占位符 2"/>
          <p:cNvSpPr>
            <a:spLocks noGrp="1"/>
          </p:cNvSpPr>
          <p:nvPr>
            <p:ph idx="1"/>
          </p:nvPr>
        </p:nvSpPr>
        <p:spPr/>
        <p:txBody>
          <a:bodyPr/>
          <a:lstStyle/>
          <a:p>
            <a:r>
              <a:rPr lang="en-US" dirty="0" smtClean="0"/>
              <a:t>Smith</a:t>
            </a:r>
            <a:r>
              <a:rPr lang="zh-CN" altLang="en-US" dirty="0" smtClean="0"/>
              <a:t>标准型的特性</a:t>
            </a:r>
            <a:endParaRPr lang="en-US" altLang="zh-CN" dirty="0" smtClean="0"/>
          </a:p>
          <a:p>
            <a:pPr lvl="1"/>
            <a:r>
              <a:rPr lang="zh-CN" altLang="en-US" dirty="0" smtClean="0"/>
              <a:t>不变因子</a:t>
            </a:r>
            <a:endParaRPr lang="en-US" altLang="zh-CN" dirty="0" smtClean="0"/>
          </a:p>
          <a:p>
            <a:pPr lvl="1"/>
            <a:r>
              <a:rPr lang="zh-CN" altLang="en-US" dirty="0" smtClean="0"/>
              <a:t>行列式因子</a:t>
            </a:r>
            <a:endParaRPr lang="en-US" altLang="zh-CN" dirty="0" smtClean="0"/>
          </a:p>
          <a:p>
            <a:endParaRPr lang="en-US" altLang="zh-CN" dirty="0" smtClean="0"/>
          </a:p>
          <a:p>
            <a:endParaRPr lang="en-US" altLang="zh-CN" dirty="0" smtClean="0"/>
          </a:p>
          <a:p>
            <a:endParaRPr lang="en-US" altLang="zh-CN" dirty="0" smtClean="0"/>
          </a:p>
          <a:p>
            <a:pPr lvl="1"/>
            <a:r>
              <a:rPr lang="zh-CN" altLang="en-US" dirty="0" smtClean="0"/>
              <a:t>例：利用不变因子的概念化方多项式矩阵为</a:t>
            </a:r>
            <a:r>
              <a:rPr lang="en-US" dirty="0" smtClean="0"/>
              <a:t>Smith</a:t>
            </a:r>
            <a:r>
              <a:rPr lang="zh-CN" altLang="en-US" dirty="0" smtClean="0"/>
              <a:t>标准型</a:t>
            </a:r>
            <a:endParaRPr lang="en-US" altLang="zh-CN" dirty="0" smtClean="0"/>
          </a:p>
        </p:txBody>
      </p:sp>
      <p:sp>
        <p:nvSpPr>
          <p:cNvPr id="174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4083" name="Object 3"/>
          <p:cNvGraphicFramePr>
            <a:graphicFrameLocks noChangeAspect="1"/>
          </p:cNvGraphicFramePr>
          <p:nvPr/>
        </p:nvGraphicFramePr>
        <p:xfrm>
          <a:off x="4572000" y="5429240"/>
          <a:ext cx="3064314" cy="1428760"/>
        </p:xfrm>
        <a:graphic>
          <a:graphicData uri="http://schemas.openxmlformats.org/presentationml/2006/ole">
            <p:oleObj spid="_x0000_s174083" name="Equation" r:id="rId3" imgW="1548728" imgH="723586" progId="Equation.DSMT4">
              <p:embed/>
            </p:oleObj>
          </a:graphicData>
        </a:graphic>
      </p:graphicFrame>
      <p:graphicFrame>
        <p:nvGraphicFramePr>
          <p:cNvPr id="8" name="Object 3"/>
          <p:cNvGraphicFramePr>
            <a:graphicFrameLocks noChangeAspect="1"/>
          </p:cNvGraphicFramePr>
          <p:nvPr/>
        </p:nvGraphicFramePr>
        <p:xfrm>
          <a:off x="4000496" y="2000240"/>
          <a:ext cx="2260600" cy="401638"/>
        </p:xfrm>
        <a:graphic>
          <a:graphicData uri="http://schemas.openxmlformats.org/presentationml/2006/ole">
            <p:oleObj spid="_x0000_s174085" name="Equation" r:id="rId4" imgW="1143000" imgH="203040" progId="Equation.DSMT4">
              <p:embed/>
            </p:oleObj>
          </a:graphicData>
        </a:graphic>
      </p:graphicFrame>
      <p:graphicFrame>
        <p:nvGraphicFramePr>
          <p:cNvPr id="9" name="Object 3"/>
          <p:cNvGraphicFramePr>
            <a:graphicFrameLocks noChangeAspect="1"/>
          </p:cNvGraphicFramePr>
          <p:nvPr/>
        </p:nvGraphicFramePr>
        <p:xfrm>
          <a:off x="3857620" y="2571744"/>
          <a:ext cx="3240088" cy="2008188"/>
        </p:xfrm>
        <a:graphic>
          <a:graphicData uri="http://schemas.openxmlformats.org/presentationml/2006/ole">
            <p:oleObj spid="_x0000_s174086" name="Equation" r:id="rId5" imgW="1638000" imgH="1015920" progId="Equation.DSMT4">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Smith</a:t>
            </a:r>
            <a:r>
              <a:rPr lang="zh-CN" altLang="en-US" dirty="0" smtClean="0"/>
              <a:t>标准型</a:t>
            </a:r>
            <a:endParaRPr lang="zh-CN" altLang="en-US" dirty="0"/>
          </a:p>
        </p:txBody>
      </p:sp>
      <p:sp>
        <p:nvSpPr>
          <p:cNvPr id="3" name="内容占位符 2"/>
          <p:cNvSpPr>
            <a:spLocks noGrp="1"/>
          </p:cNvSpPr>
          <p:nvPr>
            <p:ph idx="1"/>
          </p:nvPr>
        </p:nvSpPr>
        <p:spPr/>
        <p:txBody>
          <a:bodyPr/>
          <a:lstStyle/>
          <a:p>
            <a:pPr lvl="1"/>
            <a:r>
              <a:rPr lang="en-US" dirty="0" smtClean="0"/>
              <a:t>Smith</a:t>
            </a:r>
            <a:r>
              <a:rPr lang="zh-CN" altLang="en-US" dirty="0" smtClean="0"/>
              <a:t>标准形是唯一的，但这并不意味着使非奇异多项式矩阵变换为</a:t>
            </a:r>
            <a:r>
              <a:rPr lang="en-US" dirty="0" smtClean="0"/>
              <a:t>Smith</a:t>
            </a:r>
            <a:r>
              <a:rPr lang="zh-CN" altLang="en-US" dirty="0" smtClean="0"/>
              <a:t>标准型的变换对是唯一的。</a:t>
            </a:r>
            <a:endParaRPr lang="en-US" altLang="zh-CN" dirty="0" smtClean="0"/>
          </a:p>
          <a:p>
            <a:pPr lvl="1"/>
            <a:r>
              <a:rPr lang="zh-CN" altLang="en-US" dirty="0" smtClean="0"/>
              <a:t>例：已知      初等因子如下，求</a:t>
            </a:r>
            <a:r>
              <a:rPr lang="en-US" dirty="0" smtClean="0"/>
              <a:t>Smith</a:t>
            </a:r>
            <a:r>
              <a:rPr lang="zh-CN" altLang="en-US" dirty="0" smtClean="0"/>
              <a:t>标准型</a:t>
            </a:r>
            <a:endParaRPr lang="zh-CN" altLang="en-US" dirty="0"/>
          </a:p>
        </p:txBody>
      </p:sp>
      <p:graphicFrame>
        <p:nvGraphicFramePr>
          <p:cNvPr id="175105" name="Object 3"/>
          <p:cNvGraphicFramePr>
            <a:graphicFrameLocks noChangeAspect="1"/>
          </p:cNvGraphicFramePr>
          <p:nvPr/>
        </p:nvGraphicFramePr>
        <p:xfrm>
          <a:off x="3071802" y="2767011"/>
          <a:ext cx="627062" cy="376237"/>
        </p:xfrm>
        <a:graphic>
          <a:graphicData uri="http://schemas.openxmlformats.org/presentationml/2006/ole">
            <p:oleObj spid="_x0000_s175105" name="Equation" r:id="rId3" imgW="317160" imgH="190440" progId="Equation.DSMT4">
              <p:embed/>
            </p:oleObj>
          </a:graphicData>
        </a:graphic>
      </p:graphicFrame>
      <p:graphicFrame>
        <p:nvGraphicFramePr>
          <p:cNvPr id="5" name="Object 3"/>
          <p:cNvGraphicFramePr>
            <a:graphicFrameLocks noChangeAspect="1"/>
          </p:cNvGraphicFramePr>
          <p:nvPr/>
        </p:nvGraphicFramePr>
        <p:xfrm>
          <a:off x="2559036" y="3425828"/>
          <a:ext cx="4940300" cy="450850"/>
        </p:xfrm>
        <a:graphic>
          <a:graphicData uri="http://schemas.openxmlformats.org/presentationml/2006/ole">
            <p:oleObj spid="_x0000_s175106" name="Equation" r:id="rId4" imgW="2501640" imgH="228600" progId="Equation.DSMT4">
              <p:embed/>
            </p:oleObj>
          </a:graphicData>
        </a:graphic>
      </p:graphicFrame>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3"/>
          <p:cNvGraphicFramePr>
            <a:graphicFrameLocks noChangeAspect="1"/>
          </p:cNvGraphicFramePr>
          <p:nvPr/>
        </p:nvGraphicFramePr>
        <p:xfrm>
          <a:off x="357158" y="4572008"/>
          <a:ext cx="3586162" cy="1703387"/>
        </p:xfrm>
        <a:graphic>
          <a:graphicData uri="http://schemas.openxmlformats.org/presentationml/2006/ole">
            <p:oleObj spid="_x0000_s175109" name="Equation" r:id="rId5" imgW="1815840" imgH="863280" progId="Equation.DSMT4">
              <p:embed/>
            </p:oleObj>
          </a:graphicData>
        </a:graphic>
      </p:graphicFrame>
      <p:graphicFrame>
        <p:nvGraphicFramePr>
          <p:cNvPr id="9" name="Object 3"/>
          <p:cNvGraphicFramePr>
            <a:graphicFrameLocks noChangeAspect="1"/>
          </p:cNvGraphicFramePr>
          <p:nvPr/>
        </p:nvGraphicFramePr>
        <p:xfrm>
          <a:off x="4154488" y="4643446"/>
          <a:ext cx="4989512" cy="1727200"/>
        </p:xfrm>
        <a:graphic>
          <a:graphicData uri="http://schemas.openxmlformats.org/presentationml/2006/ole">
            <p:oleObj spid="_x0000_s175110" name="Equation" r:id="rId6" imgW="2527200" imgH="8762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Smith</a:t>
            </a:r>
            <a:r>
              <a:rPr lang="zh-CN" altLang="en-US" dirty="0" smtClean="0"/>
              <a:t>标准型</a:t>
            </a:r>
            <a:endParaRPr lang="zh-CN" altLang="en-US" dirty="0"/>
          </a:p>
        </p:txBody>
      </p:sp>
      <p:sp>
        <p:nvSpPr>
          <p:cNvPr id="3" name="内容占位符 2"/>
          <p:cNvSpPr>
            <a:spLocks noGrp="1"/>
          </p:cNvSpPr>
          <p:nvPr>
            <p:ph idx="1"/>
          </p:nvPr>
        </p:nvSpPr>
        <p:spPr/>
        <p:txBody>
          <a:bodyPr/>
          <a:lstStyle/>
          <a:p>
            <a:pPr lvl="1"/>
            <a:r>
              <a:rPr lang="zh-CN" altLang="en-US" dirty="0" smtClean="0"/>
              <a:t>多项式矩阵的</a:t>
            </a:r>
            <a:r>
              <a:rPr lang="en-US" dirty="0" smtClean="0"/>
              <a:t>Smith</a:t>
            </a:r>
            <a:r>
              <a:rPr lang="zh-CN" altLang="en-US" dirty="0" smtClean="0"/>
              <a:t>意义下等价</a:t>
            </a:r>
            <a:endParaRPr lang="en-US" altLang="zh-CN" dirty="0" smtClean="0"/>
          </a:p>
          <a:p>
            <a:pPr lvl="1"/>
            <a:endParaRPr lang="en-US" altLang="zh-CN" dirty="0" smtClean="0"/>
          </a:p>
          <a:p>
            <a:pPr lvl="1"/>
            <a:r>
              <a:rPr lang="en-US" dirty="0" smtClean="0"/>
              <a:t>Smith</a:t>
            </a:r>
            <a:r>
              <a:rPr lang="zh-CN" altLang="en-US" dirty="0" smtClean="0"/>
              <a:t>意义下等价与相似等价</a:t>
            </a:r>
            <a:endParaRPr lang="en-US" altLang="zh-CN" dirty="0" smtClean="0"/>
          </a:p>
          <a:p>
            <a:pPr lvl="1"/>
            <a:endParaRPr lang="en-US" altLang="zh-CN" dirty="0" smtClean="0"/>
          </a:p>
          <a:p>
            <a:pPr lvl="1"/>
            <a:r>
              <a:rPr lang="zh-CN" altLang="en-US" dirty="0" smtClean="0"/>
              <a:t>基于</a:t>
            </a:r>
            <a:r>
              <a:rPr lang="en-US" dirty="0" smtClean="0"/>
              <a:t>Smith</a:t>
            </a:r>
            <a:r>
              <a:rPr lang="zh-CN" altLang="en-US" dirty="0" smtClean="0"/>
              <a:t>标准型的互质性判据</a:t>
            </a:r>
            <a:endParaRPr lang="en-US" altLang="zh-CN" dirty="0" smtClean="0"/>
          </a:p>
          <a:p>
            <a:pPr lvl="1"/>
            <a:endParaRPr lang="en-US" altLang="zh-CN" dirty="0" smtClean="0"/>
          </a:p>
          <a:p>
            <a:pPr lvl="1"/>
            <a:endParaRPr lang="en-US" altLang="zh-CN" dirty="0" smtClean="0"/>
          </a:p>
          <a:p>
            <a:r>
              <a:rPr lang="zh-CN" altLang="en-US" dirty="0" smtClean="0"/>
              <a:t>一个基于</a:t>
            </a:r>
            <a:r>
              <a:rPr lang="en-US" dirty="0" smtClean="0"/>
              <a:t>Smith</a:t>
            </a:r>
            <a:r>
              <a:rPr lang="zh-CN" altLang="en-US" dirty="0" smtClean="0"/>
              <a:t>标准型的推论</a:t>
            </a:r>
          </a:p>
          <a:p>
            <a:pPr lvl="1"/>
            <a:endParaRPr lang="en-US" altLang="zh-CN" dirty="0" smtClean="0"/>
          </a:p>
          <a:p>
            <a:pPr lvl="1"/>
            <a:endParaRPr lang="en-US" altLang="zh-CN" dirty="0" smtClean="0"/>
          </a:p>
          <a:p>
            <a:pPr lvl="1"/>
            <a:endParaRPr lang="en-US" altLang="zh-CN" dirty="0" smtClean="0"/>
          </a:p>
          <a:p>
            <a:pPr lvl="1"/>
            <a:endParaRPr lang="zh-CN" altLang="en-US" dirty="0"/>
          </a:p>
        </p:txBody>
      </p:sp>
      <p:graphicFrame>
        <p:nvGraphicFramePr>
          <p:cNvPr id="176130" name="Object 2"/>
          <p:cNvGraphicFramePr>
            <a:graphicFrameLocks noChangeAspect="1"/>
          </p:cNvGraphicFramePr>
          <p:nvPr/>
        </p:nvGraphicFramePr>
        <p:xfrm>
          <a:off x="2428860" y="1714488"/>
          <a:ext cx="4294188" cy="577850"/>
        </p:xfrm>
        <a:graphic>
          <a:graphicData uri="http://schemas.openxmlformats.org/presentationml/2006/ole">
            <p:oleObj spid="_x0000_s176130" name="Equation" r:id="rId3" imgW="2171520" imgH="291960" progId="Equation.DSMT4">
              <p:embed/>
            </p:oleObj>
          </a:graphicData>
        </a:graphic>
      </p:graphicFrame>
      <p:graphicFrame>
        <p:nvGraphicFramePr>
          <p:cNvPr id="5" name="Object 2"/>
          <p:cNvGraphicFramePr>
            <a:graphicFrameLocks noChangeAspect="1"/>
          </p:cNvGraphicFramePr>
          <p:nvPr/>
        </p:nvGraphicFramePr>
        <p:xfrm>
          <a:off x="2500298" y="2786058"/>
          <a:ext cx="3741737" cy="577850"/>
        </p:xfrm>
        <a:graphic>
          <a:graphicData uri="http://schemas.openxmlformats.org/presentationml/2006/ole">
            <p:oleObj spid="_x0000_s176131" name="Equation" r:id="rId4" imgW="1892160" imgH="291960" progId="Equation.DSMT4">
              <p:embed/>
            </p:oleObj>
          </a:graphicData>
        </a:graphic>
      </p:graphicFrame>
      <p:graphicFrame>
        <p:nvGraphicFramePr>
          <p:cNvPr id="6" name="Object 2"/>
          <p:cNvGraphicFramePr>
            <a:graphicFrameLocks noChangeAspect="1"/>
          </p:cNvGraphicFramePr>
          <p:nvPr/>
        </p:nvGraphicFramePr>
        <p:xfrm>
          <a:off x="4429124" y="4071942"/>
          <a:ext cx="4446588" cy="527050"/>
        </p:xfrm>
        <a:graphic>
          <a:graphicData uri="http://schemas.openxmlformats.org/presentationml/2006/ole">
            <p:oleObj spid="_x0000_s176132" name="Equation" r:id="rId5" imgW="2247840" imgH="266400" progId="Equation.DSMT4">
              <p:embed/>
            </p:oleObj>
          </a:graphicData>
        </a:graphic>
      </p:graphicFrame>
      <p:graphicFrame>
        <p:nvGraphicFramePr>
          <p:cNvPr id="7" name="Object 2"/>
          <p:cNvGraphicFramePr>
            <a:graphicFrameLocks noChangeAspect="1"/>
          </p:cNvGraphicFramePr>
          <p:nvPr/>
        </p:nvGraphicFramePr>
        <p:xfrm>
          <a:off x="857224" y="3857628"/>
          <a:ext cx="3416300" cy="877888"/>
        </p:xfrm>
        <a:graphic>
          <a:graphicData uri="http://schemas.openxmlformats.org/presentationml/2006/ole">
            <p:oleObj spid="_x0000_s176133" name="Equation" r:id="rId6" imgW="1726920" imgH="444240" progId="Equation.DSMT4">
              <p:embed/>
            </p:oleObj>
          </a:graphicData>
        </a:graphic>
      </p:graphicFrame>
      <p:graphicFrame>
        <p:nvGraphicFramePr>
          <p:cNvPr id="176134" name="Object 6"/>
          <p:cNvGraphicFramePr>
            <a:graphicFrameLocks noChangeAspect="1"/>
          </p:cNvGraphicFramePr>
          <p:nvPr/>
        </p:nvGraphicFramePr>
        <p:xfrm>
          <a:off x="1571604" y="5857892"/>
          <a:ext cx="5975350" cy="427037"/>
        </p:xfrm>
        <a:graphic>
          <a:graphicData uri="http://schemas.openxmlformats.org/presentationml/2006/ole">
            <p:oleObj spid="_x0000_s176134" name="Equation" r:id="rId7" imgW="3022560" imgH="215640" progId="Equation.DSMT4">
              <p:embed/>
            </p:oleObj>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FF0000"/>
                </a:solidFill>
              </a:rPr>
              <a:t>系统及其模型</a:t>
            </a:r>
            <a:endParaRPr lang="en-US" altLang="zh-CN" sz="2800" dirty="0" smtClean="0">
              <a:solidFill>
                <a:srgbClr val="FF0000"/>
              </a:solidFill>
            </a:endParaRPr>
          </a:p>
          <a:p>
            <a:r>
              <a:rPr lang="zh-CN" altLang="en-US" sz="2800" dirty="0" smtClean="0">
                <a:solidFill>
                  <a:srgbClr val="FF0000"/>
                </a:solidFill>
              </a:rPr>
              <a:t>线性空间与坐标变换</a:t>
            </a:r>
            <a:endParaRPr lang="en-US" altLang="zh-CN" sz="2800" dirty="0" smtClean="0">
              <a:solidFill>
                <a:srgbClr val="FF0000"/>
              </a:solidFill>
            </a:endParaRPr>
          </a:p>
          <a:p>
            <a:r>
              <a:rPr lang="zh-CN" altLang="en-US" sz="2800" dirty="0" smtClean="0">
                <a:solidFill>
                  <a:srgbClr val="FF0000"/>
                </a:solidFill>
              </a:rPr>
              <a:t>多项式矩阵</a:t>
            </a:r>
            <a:endParaRPr lang="en-US" altLang="zh-CN" sz="2800" dirty="0" smtClean="0">
              <a:solidFill>
                <a:srgbClr val="FF0000"/>
              </a:solidFill>
            </a:endParaRPr>
          </a:p>
          <a:p>
            <a:r>
              <a:rPr lang="zh-CN" altLang="en-US" sz="2800" dirty="0" smtClean="0">
                <a:solidFill>
                  <a:srgbClr val="FF0000"/>
                </a:solidFill>
              </a:rPr>
              <a:t>矩阵的特征值与特征向量</a:t>
            </a:r>
            <a:endParaRPr lang="en-US" altLang="zh-CN" sz="2800" dirty="0" smtClean="0">
              <a:solidFill>
                <a:srgbClr val="FF0000"/>
              </a:solidFill>
            </a:endParaRPr>
          </a:p>
          <a:p>
            <a:r>
              <a:rPr lang="zh-CN" altLang="en-US" sz="2800" dirty="0" smtClean="0"/>
              <a:t>向量与矩阵范数</a:t>
            </a:r>
            <a:endParaRPr lang="en-US" altLang="zh-CN" sz="2800" dirty="0" smtClean="0"/>
          </a:p>
          <a:p>
            <a:r>
              <a:rPr lang="zh-CN" altLang="en-US" sz="2800" dirty="0" smtClean="0"/>
              <a:t>线性二次型及矩阵的正定性</a:t>
            </a:r>
            <a:endParaRPr lang="en-US" altLang="zh-CN" sz="2800" dirty="0" smtClean="0"/>
          </a:p>
          <a:p>
            <a:r>
              <a:rPr lang="zh-CN" altLang="en-US" sz="2800" dirty="0" smtClean="0"/>
              <a:t>有理函数矩阵</a:t>
            </a:r>
            <a:endParaRPr lang="en-US" altLang="zh-CN" sz="2800" dirty="0" smtClean="0"/>
          </a:p>
          <a:p>
            <a:r>
              <a:rPr lang="zh-CN" altLang="en-US" sz="2800" dirty="0" smtClean="0"/>
              <a:t>矩阵指数函数与计算</a:t>
            </a:r>
            <a:endParaRPr lang="en-US" altLang="zh-CN" sz="2800" dirty="0" smtClean="0"/>
          </a:p>
          <a:p>
            <a:r>
              <a:rPr lang="zh-CN" altLang="en-US" sz="2800" dirty="0" smtClean="0"/>
              <a:t>一阶常微分方程及其解</a:t>
            </a:r>
            <a:endParaRPr lang="en-US" altLang="zh-CN" sz="2800" dirty="0" smtClean="0"/>
          </a:p>
          <a:p>
            <a:r>
              <a:rPr lang="zh-CN" altLang="en-US" sz="2800" dirty="0" smtClean="0"/>
              <a:t>线性系统与相关问题说明</a:t>
            </a:r>
          </a:p>
          <a:p>
            <a:r>
              <a:rPr lang="zh-CN" altLang="en-US" sz="2800" dirty="0" smtClean="0"/>
              <a:t>动态系统控制的概念及几个基本步骤</a:t>
            </a:r>
            <a:endParaRPr lang="en-US" altLang="zh-CN" sz="2800" dirty="0" smtClean="0"/>
          </a:p>
          <a:p>
            <a:pPr>
              <a:buNone/>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pPr lvl="1"/>
            <a:r>
              <a:rPr lang="zh-CN" altLang="en-US" b="1" dirty="0" smtClean="0">
                <a:latin typeface="+mn-ea"/>
                <a:ea typeface="+mn-ea"/>
              </a:rPr>
              <a:t>动态系统与建模</a:t>
            </a:r>
            <a:r>
              <a:rPr lang="en-US" altLang="zh-CN" b="1" dirty="0" smtClean="0">
                <a:latin typeface="+mn-ea"/>
                <a:ea typeface="+mn-ea"/>
              </a:rPr>
              <a:t>-1</a:t>
            </a:r>
          </a:p>
        </p:txBody>
      </p:sp>
      <p:sp>
        <p:nvSpPr>
          <p:cNvPr id="125955" name="Rectangle 3"/>
          <p:cNvSpPr>
            <a:spLocks noGrp="1" noChangeArrowheads="1"/>
          </p:cNvSpPr>
          <p:nvPr>
            <p:ph idx="1"/>
          </p:nvPr>
        </p:nvSpPr>
        <p:spPr>
          <a:xfrm>
            <a:off x="785786" y="1285861"/>
            <a:ext cx="8169302" cy="642942"/>
          </a:xfrm>
        </p:spPr>
        <p:txBody>
          <a:bodyPr/>
          <a:lstStyle/>
          <a:p>
            <a:pPr eaLnBrk="1" hangingPunct="1">
              <a:lnSpc>
                <a:spcPct val="90000"/>
              </a:lnSpc>
              <a:defRPr/>
            </a:pPr>
            <a:r>
              <a:rPr lang="zh-CN" altLang="en-US" b="1" dirty="0" smtClean="0">
                <a:latin typeface="+mn-ea"/>
              </a:rPr>
              <a:t>定义</a:t>
            </a:r>
            <a:endParaRPr lang="en-US" altLang="zh-CN" b="1" dirty="0" smtClean="0">
              <a:latin typeface="+mn-ea"/>
            </a:endParaRPr>
          </a:p>
          <a:p>
            <a:pPr lvl="1" eaLnBrk="1" hangingPunct="1">
              <a:lnSpc>
                <a:spcPct val="90000"/>
              </a:lnSpc>
              <a:defRPr/>
            </a:pPr>
            <a:r>
              <a:rPr lang="zh-CN" altLang="en-US" dirty="0" smtClean="0"/>
              <a:t>动态系统指系统状态变量随时间或空间发生演化的系统</a:t>
            </a:r>
            <a:endParaRPr lang="en-US" altLang="zh-CN" dirty="0" smtClean="0"/>
          </a:p>
          <a:p>
            <a:pPr lvl="1" eaLnBrk="1" hangingPunct="1">
              <a:lnSpc>
                <a:spcPct val="90000"/>
              </a:lnSpc>
              <a:defRPr/>
            </a:pPr>
            <a:r>
              <a:rPr lang="zh-CN" altLang="en-US" dirty="0" smtClean="0"/>
              <a:t>状态变量被定义为时间或空间的函数</a:t>
            </a:r>
            <a:endParaRPr lang="en-US" altLang="zh-CN" dirty="0" smtClean="0"/>
          </a:p>
          <a:p>
            <a:pPr lvl="1" eaLnBrk="1" hangingPunct="1">
              <a:lnSpc>
                <a:spcPct val="90000"/>
              </a:lnSpc>
              <a:defRPr/>
            </a:pPr>
            <a:r>
              <a:rPr lang="zh-CN" altLang="en-US" dirty="0" smtClean="0"/>
              <a:t>状态指足以描述系统过去与现在演化特性的性状的最小集合</a:t>
            </a:r>
            <a:endParaRPr lang="en-US" altLang="zh-CN" dirty="0" smtClean="0"/>
          </a:p>
          <a:p>
            <a:pPr eaLnBrk="1" hangingPunct="1">
              <a:lnSpc>
                <a:spcPct val="90000"/>
              </a:lnSpc>
              <a:defRPr/>
            </a:pPr>
            <a:r>
              <a:rPr lang="zh-CN" altLang="en-US" dirty="0" smtClean="0"/>
              <a:t>动态系统的行为表征由各类变量间的关系表征</a:t>
            </a:r>
            <a:endParaRPr lang="en-US" altLang="zh-CN" dirty="0" smtClean="0"/>
          </a:p>
          <a:p>
            <a:pPr lvl="1" eaLnBrk="1" hangingPunct="1">
              <a:lnSpc>
                <a:spcPct val="90000"/>
              </a:lnSpc>
              <a:defRPr/>
            </a:pPr>
            <a:r>
              <a:rPr lang="zh-CN" altLang="en-US" dirty="0" smtClean="0"/>
              <a:t>输入变量</a:t>
            </a:r>
            <a:endParaRPr lang="en-US" altLang="zh-CN" dirty="0" smtClean="0"/>
          </a:p>
          <a:p>
            <a:pPr lvl="1" eaLnBrk="1" hangingPunct="1">
              <a:lnSpc>
                <a:spcPct val="90000"/>
              </a:lnSpc>
              <a:defRPr/>
            </a:pPr>
            <a:r>
              <a:rPr lang="zh-CN" altLang="en-US" dirty="0" smtClean="0"/>
              <a:t>状态变量</a:t>
            </a:r>
            <a:endParaRPr lang="en-US" altLang="zh-CN" dirty="0" smtClean="0"/>
          </a:p>
          <a:p>
            <a:pPr lvl="1" eaLnBrk="1" hangingPunct="1">
              <a:lnSpc>
                <a:spcPct val="90000"/>
              </a:lnSpc>
              <a:defRPr/>
            </a:pPr>
            <a:r>
              <a:rPr lang="zh-CN" altLang="en-US" dirty="0" smtClean="0"/>
              <a:t>输出变量</a:t>
            </a:r>
            <a:endParaRPr lang="en-US" altLang="zh-CN" dirty="0" smtClean="0"/>
          </a:p>
          <a:p>
            <a:pPr eaLnBrk="1" hangingPunct="1">
              <a:lnSpc>
                <a:spcPct val="90000"/>
              </a:lnSpc>
              <a:defRPr/>
            </a:pPr>
            <a:endParaRPr lang="en-US" altLang="zh-CN" b="1" dirty="0" smtClean="0">
              <a:latin typeface="+mn-ea"/>
            </a:endParaRPr>
          </a:p>
        </p:txBody>
      </p:sp>
      <p:sp>
        <p:nvSpPr>
          <p:cNvPr id="103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3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1034"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矩阵的特征值与特征向量</a:t>
            </a:r>
          </a:p>
        </p:txBody>
      </p:sp>
      <p:sp>
        <p:nvSpPr>
          <p:cNvPr id="3" name="内容占位符 2"/>
          <p:cNvSpPr>
            <a:spLocks noGrp="1"/>
          </p:cNvSpPr>
          <p:nvPr>
            <p:ph idx="1"/>
          </p:nvPr>
        </p:nvSpPr>
        <p:spPr/>
        <p:txBody>
          <a:bodyPr/>
          <a:lstStyle/>
          <a:p>
            <a:r>
              <a:rPr lang="zh-CN" altLang="en-US" dirty="0" smtClean="0"/>
              <a:t>特征值与特征向量的概念</a:t>
            </a:r>
            <a:endParaRPr lang="en-US" altLang="zh-CN" dirty="0" smtClean="0"/>
          </a:p>
          <a:p>
            <a:r>
              <a:rPr lang="zh-CN" altLang="en-US" dirty="0" smtClean="0"/>
              <a:t>特征多项式的行列式因子、不变因子和初等因子</a:t>
            </a:r>
            <a:endParaRPr lang="en-US" altLang="zh-CN" dirty="0" smtClean="0"/>
          </a:p>
          <a:p>
            <a:pPr marL="342900" lvl="2" indent="-342900">
              <a:buSzPct val="60000"/>
            </a:pPr>
            <a:r>
              <a:rPr lang="zh-CN" altLang="en-US" sz="3200" dirty="0" smtClean="0">
                <a:cs typeface="+mn-cs"/>
              </a:rPr>
              <a:t>特征多项式与预解矩阵的</a:t>
            </a:r>
            <a:r>
              <a:rPr lang="en-US" altLang="en-US" sz="3200" dirty="0" err="1" smtClean="0">
                <a:cs typeface="+mn-cs"/>
              </a:rPr>
              <a:t>Leverrier</a:t>
            </a:r>
            <a:r>
              <a:rPr lang="zh-CN" altLang="en-US" sz="3200" dirty="0" smtClean="0">
                <a:cs typeface="+mn-cs"/>
              </a:rPr>
              <a:t>计算法</a:t>
            </a:r>
          </a:p>
          <a:p>
            <a:r>
              <a:rPr lang="en-US" dirty="0" err="1" smtClean="0"/>
              <a:t>Cayley</a:t>
            </a:r>
            <a:r>
              <a:rPr lang="en-US" dirty="0" smtClean="0"/>
              <a:t>-Hamilton </a:t>
            </a:r>
            <a:r>
              <a:rPr lang="zh-CN" altLang="en-US" dirty="0" smtClean="0"/>
              <a:t>定理与最小多项式</a:t>
            </a:r>
            <a:endParaRPr lang="en-US" altLang="zh-CN" dirty="0" smtClean="0"/>
          </a:p>
          <a:p>
            <a:r>
              <a:rPr lang="zh-CN" altLang="en-US" dirty="0" smtClean="0"/>
              <a:t>数值方阵的对角化与</a:t>
            </a:r>
            <a:r>
              <a:rPr lang="en-US" dirty="0" smtClean="0"/>
              <a:t>Jordan</a:t>
            </a:r>
            <a:r>
              <a:rPr lang="zh-CN" altLang="en-US" dirty="0" smtClean="0"/>
              <a:t>形计算</a:t>
            </a:r>
            <a:r>
              <a:rPr lang="en-US" dirty="0" smtClean="0"/>
              <a:t>----</a:t>
            </a:r>
            <a:r>
              <a:rPr lang="zh-CN" altLang="en-US" dirty="0" smtClean="0"/>
              <a:t>特征分解</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特征值与特征向量的概念</a:t>
            </a:r>
            <a:endParaRPr lang="zh-CN" altLang="en-US" dirty="0"/>
          </a:p>
        </p:txBody>
      </p:sp>
      <p:sp>
        <p:nvSpPr>
          <p:cNvPr id="3" name="内容占位符 2"/>
          <p:cNvSpPr>
            <a:spLocks noGrp="1"/>
          </p:cNvSpPr>
          <p:nvPr>
            <p:ph idx="1"/>
          </p:nvPr>
        </p:nvSpPr>
        <p:spPr/>
        <p:txBody>
          <a:bodyPr/>
          <a:lstStyle/>
          <a:p>
            <a:r>
              <a:rPr lang="zh-CN" altLang="en-US" dirty="0" smtClean="0"/>
              <a:t>定义      </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a:t>
            </a:r>
            <a:r>
              <a:rPr lang="en-US" i="1" dirty="0" err="1" smtClean="0">
                <a:latin typeface="Times New Roman" pitchFamily="18" charset="0"/>
                <a:cs typeface="Times New Roman" pitchFamily="18" charset="0"/>
              </a:rPr>
              <a:t>λα</a:t>
            </a:r>
            <a:endParaRPr lang="en-US" altLang="zh-CN" dirty="0" smtClean="0">
              <a:latin typeface="Times New Roman" pitchFamily="18" charset="0"/>
              <a:cs typeface="Times New Roman" pitchFamily="18" charset="0"/>
            </a:endParaRPr>
          </a:p>
          <a:p>
            <a:r>
              <a:rPr lang="zh-CN" altLang="en-US" dirty="0" smtClean="0"/>
              <a:t>计算</a:t>
            </a:r>
            <a:endParaRPr lang="zh-CN" altLang="en-US" dirty="0"/>
          </a:p>
        </p:txBody>
      </p:sp>
      <p:sp>
        <p:nvSpPr>
          <p:cNvPr id="2150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41" name="Object 1"/>
          <p:cNvGraphicFramePr>
            <a:graphicFrameLocks noChangeAspect="1"/>
          </p:cNvGraphicFramePr>
          <p:nvPr/>
        </p:nvGraphicFramePr>
        <p:xfrm>
          <a:off x="5429256" y="857232"/>
          <a:ext cx="2859984" cy="1928826"/>
        </p:xfrm>
        <a:graphic>
          <a:graphicData uri="http://schemas.openxmlformats.org/presentationml/2006/ole">
            <p:oleObj spid="_x0000_s215041" name="Equation" r:id="rId3" imgW="1219200" imgH="825500" progId="Equation.DSMT4">
              <p:embed/>
            </p:oleObj>
          </a:graphicData>
        </a:graphic>
      </p:graphicFrame>
      <p:graphicFrame>
        <p:nvGraphicFramePr>
          <p:cNvPr id="6" name="Object 1"/>
          <p:cNvGraphicFramePr>
            <a:graphicFrameLocks noChangeAspect="1"/>
          </p:cNvGraphicFramePr>
          <p:nvPr/>
        </p:nvGraphicFramePr>
        <p:xfrm>
          <a:off x="214282" y="2571744"/>
          <a:ext cx="7569200" cy="3829050"/>
        </p:xfrm>
        <a:graphic>
          <a:graphicData uri="http://schemas.openxmlformats.org/presentationml/2006/ole">
            <p:oleObj spid="_x0000_s215043" name="Equation" r:id="rId4" imgW="3225600" imgH="1638000" progId="Equation.DSMT4">
              <p:embed/>
            </p:oleObj>
          </a:graphicData>
        </a:graphic>
      </p:graphicFrame>
      <p:cxnSp>
        <p:nvCxnSpPr>
          <p:cNvPr id="8" name="直接连接符 7"/>
          <p:cNvCxnSpPr/>
          <p:nvPr/>
        </p:nvCxnSpPr>
        <p:spPr bwMode="auto">
          <a:xfrm>
            <a:off x="6786578" y="4500570"/>
            <a:ext cx="78581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3500430" y="6500834"/>
            <a:ext cx="785818"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10" name="Object 1"/>
          <p:cNvGraphicFramePr>
            <a:graphicFrameLocks noChangeAspect="1"/>
          </p:cNvGraphicFramePr>
          <p:nvPr/>
        </p:nvGraphicFramePr>
        <p:xfrm>
          <a:off x="5857884" y="4643446"/>
          <a:ext cx="2057400" cy="1928813"/>
        </p:xfrm>
        <a:graphic>
          <a:graphicData uri="http://schemas.openxmlformats.org/presentationml/2006/ole">
            <p:oleObj spid="_x0000_s215044" name="Equation" r:id="rId5" imgW="876240" imgH="825480" progId="Equation.DSMT4">
              <p:embed/>
            </p:oleObj>
          </a:graphicData>
        </a:graphic>
      </p:graphicFrame>
      <p:sp>
        <p:nvSpPr>
          <p:cNvPr id="11" name="下箭头 10"/>
          <p:cNvSpPr/>
          <p:nvPr/>
        </p:nvSpPr>
        <p:spPr bwMode="auto">
          <a:xfrm>
            <a:off x="5429256" y="2071678"/>
            <a:ext cx="428628" cy="71438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 name="右箭头 11"/>
          <p:cNvSpPr/>
          <p:nvPr/>
        </p:nvSpPr>
        <p:spPr bwMode="auto">
          <a:xfrm>
            <a:off x="5000628" y="5500702"/>
            <a:ext cx="714380"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特征值与特征向量的概念</a:t>
            </a:r>
            <a:endParaRPr lang="zh-CN" altLang="en-US" dirty="0"/>
          </a:p>
        </p:txBody>
      </p:sp>
      <p:sp>
        <p:nvSpPr>
          <p:cNvPr id="3" name="内容占位符 2"/>
          <p:cNvSpPr>
            <a:spLocks noGrp="1"/>
          </p:cNvSpPr>
          <p:nvPr>
            <p:ph idx="1"/>
          </p:nvPr>
        </p:nvSpPr>
        <p:spPr/>
        <p:txBody>
          <a:bodyPr/>
          <a:lstStyle/>
          <a:p>
            <a:r>
              <a:rPr lang="zh-CN" altLang="en-US" dirty="0" smtClean="0"/>
              <a:t>特征矩阵与预解矩阵</a:t>
            </a:r>
            <a:endParaRPr lang="en-US" altLang="zh-CN" dirty="0" smtClean="0"/>
          </a:p>
          <a:p>
            <a:endParaRPr lang="en-US" altLang="zh-CN" dirty="0" smtClean="0">
              <a:latin typeface="Times New Roman" pitchFamily="18" charset="0"/>
              <a:cs typeface="Times New Roman" pitchFamily="18" charset="0"/>
            </a:endParaRPr>
          </a:p>
          <a:p>
            <a:r>
              <a:rPr lang="zh-CN" altLang="en-US" dirty="0" smtClean="0"/>
              <a:t>特征多项式</a:t>
            </a:r>
            <a:endParaRPr lang="en-US" altLang="zh-CN" dirty="0" smtClean="0"/>
          </a:p>
          <a:p>
            <a:endParaRPr lang="en-US" altLang="zh-CN" dirty="0" smtClean="0"/>
          </a:p>
          <a:p>
            <a:r>
              <a:rPr lang="zh-CN" altLang="en-US" dirty="0" smtClean="0"/>
              <a:t>特征方程</a:t>
            </a:r>
            <a:endParaRPr lang="en-US" altLang="zh-CN" dirty="0" smtClean="0"/>
          </a:p>
          <a:p>
            <a:r>
              <a:rPr lang="zh-CN" altLang="en-US" dirty="0" smtClean="0"/>
              <a:t>特征值集合</a:t>
            </a:r>
            <a:endParaRPr lang="en-US" altLang="zh-CN" dirty="0" smtClean="0"/>
          </a:p>
          <a:p>
            <a:endParaRPr lang="en-US" altLang="zh-CN" dirty="0" smtClean="0"/>
          </a:p>
          <a:p>
            <a:r>
              <a:rPr lang="zh-CN" altLang="en-US" dirty="0" smtClean="0"/>
              <a:t>右特征向量与左特征向量</a:t>
            </a:r>
            <a:endParaRPr lang="zh-CN" altLang="en-US" dirty="0"/>
          </a:p>
        </p:txBody>
      </p:sp>
      <p:sp>
        <p:nvSpPr>
          <p:cNvPr id="2150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5041" name="Object 1"/>
          <p:cNvGraphicFramePr>
            <a:graphicFrameLocks noChangeAspect="1"/>
          </p:cNvGraphicFramePr>
          <p:nvPr/>
        </p:nvGraphicFramePr>
        <p:xfrm>
          <a:off x="1285852" y="1928802"/>
          <a:ext cx="1906588" cy="444500"/>
        </p:xfrm>
        <a:graphic>
          <a:graphicData uri="http://schemas.openxmlformats.org/presentationml/2006/ole">
            <p:oleObj spid="_x0000_s227330" name="Equation" r:id="rId3" imgW="812520" imgH="190440" progId="Equation.DSMT4">
              <p:embed/>
            </p:oleObj>
          </a:graphicData>
        </a:graphic>
      </p:graphicFrame>
      <p:graphicFrame>
        <p:nvGraphicFramePr>
          <p:cNvPr id="13" name="Object 1"/>
          <p:cNvGraphicFramePr>
            <a:graphicFrameLocks noChangeAspect="1"/>
          </p:cNvGraphicFramePr>
          <p:nvPr/>
        </p:nvGraphicFramePr>
        <p:xfrm>
          <a:off x="2143108" y="3143248"/>
          <a:ext cx="6434137" cy="533400"/>
        </p:xfrm>
        <a:graphic>
          <a:graphicData uri="http://schemas.openxmlformats.org/presentationml/2006/ole">
            <p:oleObj spid="_x0000_s227333" name="Equation" r:id="rId4" imgW="2743200" imgH="228600" progId="Equation.DSMT4">
              <p:embed/>
            </p:oleObj>
          </a:graphicData>
        </a:graphic>
      </p:graphicFrame>
      <p:graphicFrame>
        <p:nvGraphicFramePr>
          <p:cNvPr id="14" name="Object 1"/>
          <p:cNvGraphicFramePr>
            <a:graphicFrameLocks noChangeAspect="1"/>
          </p:cNvGraphicFramePr>
          <p:nvPr/>
        </p:nvGraphicFramePr>
        <p:xfrm>
          <a:off x="3643306" y="3714752"/>
          <a:ext cx="1192213" cy="444500"/>
        </p:xfrm>
        <a:graphic>
          <a:graphicData uri="http://schemas.openxmlformats.org/presentationml/2006/ole">
            <p:oleObj spid="_x0000_s227334" name="Equation" r:id="rId5" imgW="507960" imgH="190440" progId="Equation.DSMT4">
              <p:embed/>
            </p:oleObj>
          </a:graphicData>
        </a:graphic>
      </p:graphicFrame>
      <p:graphicFrame>
        <p:nvGraphicFramePr>
          <p:cNvPr id="15" name="Object 1"/>
          <p:cNvGraphicFramePr>
            <a:graphicFrameLocks noChangeAspect="1"/>
          </p:cNvGraphicFramePr>
          <p:nvPr/>
        </p:nvGraphicFramePr>
        <p:xfrm>
          <a:off x="2873375" y="4872042"/>
          <a:ext cx="4973638" cy="503237"/>
        </p:xfrm>
        <a:graphic>
          <a:graphicData uri="http://schemas.openxmlformats.org/presentationml/2006/ole">
            <p:oleObj spid="_x0000_s227335" name="Equation" r:id="rId6" imgW="2120760" imgH="215640" progId="Equation.DSMT4">
              <p:embed/>
            </p:oleObj>
          </a:graphicData>
        </a:graphic>
      </p:graphicFrame>
      <p:graphicFrame>
        <p:nvGraphicFramePr>
          <p:cNvPr id="16" name="Object 1"/>
          <p:cNvGraphicFramePr>
            <a:graphicFrameLocks noChangeAspect="1"/>
          </p:cNvGraphicFramePr>
          <p:nvPr/>
        </p:nvGraphicFramePr>
        <p:xfrm>
          <a:off x="1428728" y="6143644"/>
          <a:ext cx="4289425" cy="533400"/>
        </p:xfrm>
        <a:graphic>
          <a:graphicData uri="http://schemas.openxmlformats.org/presentationml/2006/ole">
            <p:oleObj spid="_x0000_s227336" name="Equation" r:id="rId7" imgW="1828800" imgH="228600" progId="Equation.DSMT4">
              <p:embed/>
            </p:oleObj>
          </a:graphicData>
        </a:graphic>
      </p:graphicFrame>
      <p:graphicFrame>
        <p:nvGraphicFramePr>
          <p:cNvPr id="17" name="Object 1"/>
          <p:cNvGraphicFramePr>
            <a:graphicFrameLocks noChangeAspect="1"/>
          </p:cNvGraphicFramePr>
          <p:nvPr/>
        </p:nvGraphicFramePr>
        <p:xfrm>
          <a:off x="3428992" y="1857364"/>
          <a:ext cx="2590800" cy="533400"/>
        </p:xfrm>
        <a:graphic>
          <a:graphicData uri="http://schemas.openxmlformats.org/presentationml/2006/ole">
            <p:oleObj spid="_x0000_s227337" name="Equation" r:id="rId8" imgW="1104840" imgH="228600" progId="Equation.DSMT4">
              <p:embed/>
            </p:oleObj>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特征值与特征向量的概念</a:t>
            </a:r>
            <a:endParaRPr lang="zh-CN" altLang="en-US" dirty="0"/>
          </a:p>
        </p:txBody>
      </p:sp>
      <p:sp>
        <p:nvSpPr>
          <p:cNvPr id="3" name="内容占位符 2"/>
          <p:cNvSpPr>
            <a:spLocks noGrp="1"/>
          </p:cNvSpPr>
          <p:nvPr>
            <p:ph idx="1"/>
          </p:nvPr>
        </p:nvSpPr>
        <p:spPr>
          <a:xfrm>
            <a:off x="785786" y="1071546"/>
            <a:ext cx="8358214" cy="4846653"/>
          </a:xfrm>
        </p:spPr>
        <p:txBody>
          <a:bodyPr/>
          <a:lstStyle/>
          <a:p>
            <a:r>
              <a:rPr lang="zh-CN" altLang="en-US" dirty="0" smtClean="0"/>
              <a:t>特征值与特征向量相关说明</a:t>
            </a:r>
            <a:r>
              <a:rPr lang="en-US" altLang="zh-CN" dirty="0" smtClean="0"/>
              <a:t>---</a:t>
            </a:r>
            <a:r>
              <a:rPr lang="zh-CN" altLang="en-US" dirty="0" smtClean="0"/>
              <a:t>特征结构</a:t>
            </a:r>
            <a:endParaRPr lang="en-US" altLang="zh-CN" dirty="0" smtClean="0"/>
          </a:p>
          <a:p>
            <a:pPr lvl="1"/>
            <a:r>
              <a:rPr lang="zh-CN" altLang="en-US" dirty="0" smtClean="0">
                <a:latin typeface="Times New Roman" pitchFamily="18" charset="0"/>
                <a:cs typeface="Times New Roman" pitchFamily="18" charset="0"/>
              </a:rPr>
              <a:t>特征值的代数特性、形态、类型</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某特征值的代数重数</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某特征值的几何重数</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特征值重数和类型的关系</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特征向量是不唯一的</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单根所属特性向量间是两两相异的</a:t>
            </a:r>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重根所属特征向量需引入广义特征向量的概念</a:t>
            </a:r>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r>
              <a:rPr lang="zh-CN" altLang="en-US" dirty="0" smtClean="0">
                <a:latin typeface="Times New Roman" pitchFamily="18" charset="0"/>
                <a:cs typeface="Times New Roman" pitchFamily="18" charset="0"/>
              </a:rPr>
              <a:t>对任何非奇异的矩阵</a:t>
            </a:r>
            <a:r>
              <a:rPr lang="en-US" i="1" dirty="0" smtClean="0">
                <a:latin typeface="Times New Roman" pitchFamily="18" charset="0"/>
                <a:cs typeface="Times New Roman" pitchFamily="18" charset="0"/>
              </a:rPr>
              <a:t>A</a:t>
            </a:r>
            <a:r>
              <a:rPr lang="zh-CN" altLang="en-US" dirty="0" smtClean="0">
                <a:latin typeface="Times New Roman" pitchFamily="18" charset="0"/>
                <a:cs typeface="Times New Roman" pitchFamily="18" charset="0"/>
              </a:rPr>
              <a:t>可以计算其</a:t>
            </a:r>
            <a:r>
              <a:rPr lang="en-US"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个特征向量</a:t>
            </a:r>
            <a:endParaRPr lang="en-US" altLang="zh-CN" dirty="0" smtClean="0">
              <a:latin typeface="Times New Roman" pitchFamily="18" charset="0"/>
              <a:cs typeface="Times New Roman" pitchFamily="18" charset="0"/>
            </a:endParaRPr>
          </a:p>
          <a:p>
            <a:pPr lvl="1">
              <a:buNone/>
            </a:pP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如何做呢</a:t>
            </a:r>
            <a:r>
              <a:rPr lang="en-US" altLang="zh-CN" dirty="0" smtClean="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
        <p:nvSpPr>
          <p:cNvPr id="2293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9377" name="Object 1"/>
          <p:cNvGraphicFramePr>
            <a:graphicFrameLocks noChangeAspect="1"/>
          </p:cNvGraphicFramePr>
          <p:nvPr/>
        </p:nvGraphicFramePr>
        <p:xfrm>
          <a:off x="2928926" y="5214950"/>
          <a:ext cx="3918294" cy="487350"/>
        </p:xfrm>
        <a:graphic>
          <a:graphicData uri="http://schemas.openxmlformats.org/presentationml/2006/ole">
            <p:oleObj spid="_x0000_s229377" name="Equation" r:id="rId3" imgW="1917700" imgH="228600" progId="Equation.DSMT4">
              <p:embed/>
            </p:oleObj>
          </a:graphicData>
        </a:graphic>
      </p:graphicFrame>
      <p:sp>
        <p:nvSpPr>
          <p:cNvPr id="2293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2937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2"/>
          <p:cNvGraphicFramePr>
            <a:graphicFrameLocks noChangeAspect="1"/>
          </p:cNvGraphicFramePr>
          <p:nvPr/>
        </p:nvGraphicFramePr>
        <p:xfrm>
          <a:off x="5000628" y="2714620"/>
          <a:ext cx="2949572" cy="476469"/>
        </p:xfrm>
        <a:graphic>
          <a:graphicData uri="http://schemas.openxmlformats.org/presentationml/2006/ole">
            <p:oleObj spid="_x0000_s229378" name="Equation" r:id="rId4" imgW="1231366" imgH="203112" progId="Equation.DSMT4">
              <p:embed/>
            </p:oleObj>
          </a:graphicData>
        </a:graphic>
      </p:graphicFrame>
      <p:sp>
        <p:nvSpPr>
          <p:cNvPr id="2293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nvGraphicFramePr>
        <p:xfrm>
          <a:off x="4929190" y="2143116"/>
          <a:ext cx="4120543" cy="500066"/>
        </p:xfrm>
        <a:graphic>
          <a:graphicData uri="http://schemas.openxmlformats.org/presentationml/2006/ole">
            <p:oleObj spid="_x0000_s229380" name="Equation" r:id="rId5" imgW="1955800" imgH="228600" progId="Equation.DSMT4">
              <p:embed/>
            </p:oleObj>
          </a:graphicData>
        </a:graphic>
      </p:graphicFrame>
      <p:sp>
        <p:nvSpPr>
          <p:cNvPr id="22938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9382" name="Object 6"/>
          <p:cNvGraphicFramePr>
            <a:graphicFrameLocks noChangeAspect="1"/>
          </p:cNvGraphicFramePr>
          <p:nvPr/>
        </p:nvGraphicFramePr>
        <p:xfrm>
          <a:off x="5786446" y="3214686"/>
          <a:ext cx="1357322" cy="467274"/>
        </p:xfrm>
        <a:graphic>
          <a:graphicData uri="http://schemas.openxmlformats.org/presentationml/2006/ole">
            <p:oleObj spid="_x0000_s229382" name="Equation" r:id="rId6" imgW="583947" imgH="203112" progId="Equation.DSMT4">
              <p:embed/>
            </p:oleObj>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特征值与特征向量的概念</a:t>
            </a:r>
            <a:endParaRPr lang="zh-CN" altLang="en-US" dirty="0"/>
          </a:p>
        </p:txBody>
      </p:sp>
      <p:sp>
        <p:nvSpPr>
          <p:cNvPr id="3" name="内容占位符 2"/>
          <p:cNvSpPr>
            <a:spLocks noGrp="1"/>
          </p:cNvSpPr>
          <p:nvPr>
            <p:ph idx="1"/>
          </p:nvPr>
        </p:nvSpPr>
        <p:spPr/>
        <p:txBody>
          <a:bodyPr/>
          <a:lstStyle/>
          <a:p>
            <a:pPr lvl="1"/>
            <a:r>
              <a:rPr lang="zh-CN" altLang="en-US" dirty="0" smtClean="0"/>
              <a:t>按如下构造广义特征向量链是线性无关的</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属于</a:t>
            </a:r>
            <a:r>
              <a:rPr lang="el-GR" i="1" dirty="0" smtClean="0"/>
              <a:t>σ</a:t>
            </a:r>
            <a:r>
              <a:rPr lang="el-GR" i="1" baseline="-25000" dirty="0" smtClean="0"/>
              <a:t>i</a:t>
            </a:r>
            <a:r>
              <a:rPr lang="zh-CN" altLang="en-US" dirty="0" smtClean="0"/>
              <a:t>重特征值的</a:t>
            </a:r>
            <a:r>
              <a:rPr lang="el-GR" i="1" dirty="0" smtClean="0"/>
              <a:t>λ</a:t>
            </a:r>
            <a:r>
              <a:rPr lang="el-GR" i="1" baseline="-25000" dirty="0" smtClean="0"/>
              <a:t>i</a:t>
            </a:r>
            <a:r>
              <a:rPr lang="zh-CN" altLang="en-US" dirty="0" smtClean="0"/>
              <a:t>的若干个广义特征向量链中的向量是线性无关的</a:t>
            </a:r>
            <a:endParaRPr lang="en-US" altLang="zh-CN" dirty="0" smtClean="0"/>
          </a:p>
          <a:p>
            <a:pPr lvl="1"/>
            <a:endParaRPr lang="en-US" altLang="zh-CN" dirty="0" smtClean="0"/>
          </a:p>
          <a:p>
            <a:pPr lvl="1"/>
            <a:r>
              <a:rPr lang="zh-CN" altLang="en-US" dirty="0" smtClean="0"/>
              <a:t>矩阵</a:t>
            </a:r>
            <a:r>
              <a:rPr lang="en-US" i="1" dirty="0" smtClean="0"/>
              <a:t>A</a:t>
            </a:r>
            <a:r>
              <a:rPr lang="zh-CN" altLang="en-US" dirty="0" smtClean="0"/>
              <a:t>的属于不同特征值向量组间必为线性无关的</a:t>
            </a:r>
            <a:endParaRPr lang="zh-CN" altLang="en-US" dirty="0"/>
          </a:p>
        </p:txBody>
      </p:sp>
      <p:sp>
        <p:nvSpPr>
          <p:cNvPr id="258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8049" name="Object 1"/>
          <p:cNvGraphicFramePr>
            <a:graphicFrameLocks noChangeAspect="1"/>
          </p:cNvGraphicFramePr>
          <p:nvPr/>
        </p:nvGraphicFramePr>
        <p:xfrm>
          <a:off x="2714612" y="1928802"/>
          <a:ext cx="2286016" cy="1728451"/>
        </p:xfrm>
        <a:graphic>
          <a:graphicData uri="http://schemas.openxmlformats.org/presentationml/2006/ole">
            <p:oleObj spid="_x0000_s258049" name="Equation" r:id="rId3" imgW="1168400" imgH="889000" progId="Equation.DSMT4">
              <p:embed/>
            </p:oleObj>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特征多项式的行列式因子、不变因子和初等因子</a:t>
            </a:r>
            <a:endParaRPr lang="zh-CN" altLang="en-US" dirty="0"/>
          </a:p>
        </p:txBody>
      </p:sp>
      <p:sp>
        <p:nvSpPr>
          <p:cNvPr id="3" name="内容占位符 2"/>
          <p:cNvSpPr>
            <a:spLocks noGrp="1"/>
          </p:cNvSpPr>
          <p:nvPr>
            <p:ph idx="1"/>
          </p:nvPr>
        </p:nvSpPr>
        <p:spPr/>
        <p:txBody>
          <a:bodyPr/>
          <a:lstStyle/>
          <a:p>
            <a:r>
              <a:rPr lang="zh-CN" altLang="en-US" dirty="0" smtClean="0"/>
              <a:t>特值多项式的特征因子</a:t>
            </a:r>
            <a:endParaRPr lang="zh-CN" altLang="en-US" dirty="0"/>
          </a:p>
        </p:txBody>
      </p:sp>
      <p:graphicFrame>
        <p:nvGraphicFramePr>
          <p:cNvPr id="257025" name="Object 1"/>
          <p:cNvGraphicFramePr>
            <a:graphicFrameLocks noChangeAspect="1"/>
          </p:cNvGraphicFramePr>
          <p:nvPr/>
        </p:nvGraphicFramePr>
        <p:xfrm>
          <a:off x="1285852" y="2000240"/>
          <a:ext cx="620713" cy="369887"/>
        </p:xfrm>
        <a:graphic>
          <a:graphicData uri="http://schemas.openxmlformats.org/presentationml/2006/ole">
            <p:oleObj spid="_x0000_s257025" name="Equation" r:id="rId3" imgW="317160" imgH="190440" progId="Equation.DSMT4">
              <p:embed/>
            </p:oleObj>
          </a:graphicData>
        </a:graphic>
      </p:graphicFrame>
      <p:graphicFrame>
        <p:nvGraphicFramePr>
          <p:cNvPr id="5" name="Object 1"/>
          <p:cNvGraphicFramePr>
            <a:graphicFrameLocks noChangeAspect="1"/>
          </p:cNvGraphicFramePr>
          <p:nvPr/>
        </p:nvGraphicFramePr>
        <p:xfrm>
          <a:off x="4143372" y="1785926"/>
          <a:ext cx="4841875" cy="2762250"/>
        </p:xfrm>
        <a:graphic>
          <a:graphicData uri="http://schemas.openxmlformats.org/presentationml/2006/ole">
            <p:oleObj spid="_x0000_s257026" name="Equation" r:id="rId4" imgW="2476440" imgH="1422360" progId="Equation.DSMT4">
              <p:embed/>
            </p:oleObj>
          </a:graphicData>
        </a:graphic>
      </p:graphicFrame>
      <p:sp>
        <p:nvSpPr>
          <p:cNvPr id="257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7027" name="Object 3"/>
          <p:cNvGraphicFramePr>
            <a:graphicFrameLocks noChangeAspect="1"/>
          </p:cNvGraphicFramePr>
          <p:nvPr/>
        </p:nvGraphicFramePr>
        <p:xfrm>
          <a:off x="857224" y="4786322"/>
          <a:ext cx="3286148" cy="1662180"/>
        </p:xfrm>
        <a:graphic>
          <a:graphicData uri="http://schemas.openxmlformats.org/presentationml/2006/ole">
            <p:oleObj spid="_x0000_s257027" name="Equation" r:id="rId5" imgW="1638300" imgH="825500" progId="Equation.DSMT4">
              <p:embed/>
            </p:oleObj>
          </a:graphicData>
        </a:graphic>
      </p:graphicFrame>
      <p:graphicFrame>
        <p:nvGraphicFramePr>
          <p:cNvPr id="8" name="Object 1"/>
          <p:cNvGraphicFramePr>
            <a:graphicFrameLocks noChangeAspect="1"/>
          </p:cNvGraphicFramePr>
          <p:nvPr/>
        </p:nvGraphicFramePr>
        <p:xfrm>
          <a:off x="857224" y="3214686"/>
          <a:ext cx="2930525" cy="393700"/>
        </p:xfrm>
        <a:graphic>
          <a:graphicData uri="http://schemas.openxmlformats.org/presentationml/2006/ole">
            <p:oleObj spid="_x0000_s257029" name="Equation" r:id="rId6" imgW="1498320" imgH="203040" progId="Equation.DSMT4">
              <p:embed/>
            </p:oleObj>
          </a:graphicData>
        </a:graphic>
      </p:graphicFrame>
      <p:sp>
        <p:nvSpPr>
          <p:cNvPr id="9" name="矩形 8"/>
          <p:cNvSpPr/>
          <p:nvPr/>
        </p:nvSpPr>
        <p:spPr>
          <a:xfrm>
            <a:off x="4429124" y="4795897"/>
            <a:ext cx="4714876" cy="2062103"/>
          </a:xfrm>
          <a:prstGeom prst="rect">
            <a:avLst/>
          </a:prstGeom>
        </p:spPr>
        <p:txBody>
          <a:bodyPr wrap="square">
            <a:spAutoFit/>
          </a:bodyPr>
          <a:lstStyle/>
          <a:p>
            <a:pPr algn="l"/>
            <a:r>
              <a:rPr lang="zh-CN" altLang="en-US" sz="3200" b="1" dirty="0" smtClean="0">
                <a:latin typeface="+mn-ea"/>
                <a:ea typeface="+mn-ea"/>
              </a:rPr>
              <a:t>在不变因子中所有与</a:t>
            </a:r>
            <a:r>
              <a:rPr lang="el-GR" sz="3200" b="1" dirty="0" smtClean="0">
                <a:latin typeface="+mn-ea"/>
                <a:ea typeface="+mn-ea"/>
              </a:rPr>
              <a:t>λ</a:t>
            </a:r>
            <a:r>
              <a:rPr lang="zh-CN" altLang="en-US" sz="3200" b="1" dirty="0" smtClean="0">
                <a:latin typeface="+mn-ea"/>
                <a:ea typeface="+mn-ea"/>
              </a:rPr>
              <a:t>有关的指数大于</a:t>
            </a:r>
            <a:r>
              <a:rPr lang="el-GR" sz="3200" b="1" dirty="0" smtClean="0">
                <a:latin typeface="+mn-ea"/>
                <a:ea typeface="+mn-ea"/>
              </a:rPr>
              <a:t>0</a:t>
            </a:r>
            <a:r>
              <a:rPr lang="zh-CN" altLang="en-US" sz="3200" b="1" dirty="0" smtClean="0">
                <a:latin typeface="+mn-ea"/>
                <a:ea typeface="+mn-ea"/>
              </a:rPr>
              <a:t>的因子</a:t>
            </a:r>
            <a:r>
              <a:rPr lang="el-GR" sz="3200" b="1" dirty="0" smtClean="0">
                <a:latin typeface="+mn-ea"/>
                <a:ea typeface="+mn-ea"/>
              </a:rPr>
              <a:t>(</a:t>
            </a:r>
            <a:r>
              <a:rPr lang="zh-CN" altLang="en-US" sz="3200" b="1" dirty="0" smtClean="0">
                <a:latin typeface="+mn-ea"/>
                <a:ea typeface="+mn-ea"/>
              </a:rPr>
              <a:t>相同的也要要列出</a:t>
            </a:r>
            <a:r>
              <a:rPr lang="el-GR" sz="3200" b="1" dirty="0" smtClean="0">
                <a:latin typeface="+mn-ea"/>
                <a:ea typeface="+mn-ea"/>
              </a:rPr>
              <a:t>)</a:t>
            </a:r>
            <a:r>
              <a:rPr lang="zh-CN" altLang="en-US" sz="3200" b="1" dirty="0" smtClean="0">
                <a:latin typeface="+mn-ea"/>
                <a:ea typeface="+mn-ea"/>
              </a:rPr>
              <a:t>称为</a:t>
            </a:r>
            <a:r>
              <a:rPr lang="el-GR" sz="3200" b="1" dirty="0" smtClean="0">
                <a:latin typeface="+mn-ea"/>
                <a:ea typeface="+mn-ea"/>
              </a:rPr>
              <a:t> </a:t>
            </a:r>
            <a:r>
              <a:rPr lang="zh-CN" altLang="en-US" sz="3200" b="1" dirty="0" smtClean="0">
                <a:latin typeface="+mn-ea"/>
                <a:ea typeface="+mn-ea"/>
              </a:rPr>
              <a:t>的初等因子。</a:t>
            </a:r>
            <a:endParaRPr lang="zh-CN" altLang="en-US" b="1" dirty="0">
              <a:latin typeface="+mn-ea"/>
              <a:ea typeface="+mn-ea"/>
            </a:endParaRPr>
          </a:p>
        </p:txBody>
      </p:sp>
      <p:sp>
        <p:nvSpPr>
          <p:cNvPr id="10" name="右箭头 9"/>
          <p:cNvSpPr/>
          <p:nvPr/>
        </p:nvSpPr>
        <p:spPr bwMode="auto">
          <a:xfrm>
            <a:off x="2143108" y="2143116"/>
            <a:ext cx="1785950" cy="14287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1" name="矩形 10"/>
          <p:cNvSpPr/>
          <p:nvPr/>
        </p:nvSpPr>
        <p:spPr>
          <a:xfrm>
            <a:off x="6072198" y="1428736"/>
            <a:ext cx="2452146" cy="584775"/>
          </a:xfrm>
          <a:prstGeom prst="rect">
            <a:avLst/>
          </a:prstGeom>
        </p:spPr>
        <p:txBody>
          <a:bodyPr wrap="none">
            <a:spAutoFit/>
          </a:bodyPr>
          <a:lstStyle/>
          <a:p>
            <a:r>
              <a:rPr lang="en-US" sz="3200" b="1" dirty="0" smtClean="0">
                <a:latin typeface="+mn-ea"/>
                <a:ea typeface="+mn-ea"/>
              </a:rPr>
              <a:t>Smith</a:t>
            </a:r>
            <a:r>
              <a:rPr lang="zh-CN" altLang="en-US" sz="3200" b="1" dirty="0" smtClean="0">
                <a:latin typeface="+mn-ea"/>
                <a:ea typeface="+mn-ea"/>
              </a:rPr>
              <a:t>标准型</a:t>
            </a:r>
            <a:endParaRPr lang="zh-CN" altLang="en-US" b="1" dirty="0">
              <a:latin typeface="+mn-ea"/>
              <a:ea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特征多项式的行列式因子、不变因子和初等因子</a:t>
            </a:r>
            <a:endParaRPr lang="zh-CN" altLang="en-US" dirty="0"/>
          </a:p>
        </p:txBody>
      </p:sp>
      <p:sp>
        <p:nvSpPr>
          <p:cNvPr id="3" name="内容占位符 2"/>
          <p:cNvSpPr>
            <a:spLocks noGrp="1"/>
          </p:cNvSpPr>
          <p:nvPr>
            <p:ph idx="1"/>
          </p:nvPr>
        </p:nvSpPr>
        <p:spPr>
          <a:xfrm>
            <a:off x="428596" y="1285860"/>
            <a:ext cx="8715404" cy="4846653"/>
          </a:xfrm>
        </p:spPr>
        <p:txBody>
          <a:bodyPr/>
          <a:lstStyle/>
          <a:p>
            <a:r>
              <a:rPr lang="zh-CN" altLang="en-US" dirty="0" smtClean="0"/>
              <a:t>例：据初等因子写</a:t>
            </a:r>
            <a:r>
              <a:rPr lang="en-US" dirty="0" smtClean="0"/>
              <a:t>Jordan</a:t>
            </a:r>
            <a:r>
              <a:rPr lang="zh-CN" altLang="en-US" dirty="0" smtClean="0"/>
              <a:t>形和</a:t>
            </a:r>
            <a:r>
              <a:rPr lang="en-US" dirty="0" smtClean="0"/>
              <a:t>Smith</a:t>
            </a:r>
            <a:r>
              <a:rPr lang="zh-CN" altLang="en-US" dirty="0" smtClean="0"/>
              <a:t>标准型</a:t>
            </a:r>
            <a:endParaRPr lang="zh-CN" altLang="en-US" dirty="0"/>
          </a:p>
        </p:txBody>
      </p:sp>
      <p:sp>
        <p:nvSpPr>
          <p:cNvPr id="257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7027" name="Object 3"/>
          <p:cNvGraphicFramePr>
            <a:graphicFrameLocks noChangeAspect="1"/>
          </p:cNvGraphicFramePr>
          <p:nvPr/>
        </p:nvGraphicFramePr>
        <p:xfrm>
          <a:off x="1857356" y="2643182"/>
          <a:ext cx="1630362" cy="1636712"/>
        </p:xfrm>
        <a:graphic>
          <a:graphicData uri="http://schemas.openxmlformats.org/presentationml/2006/ole">
            <p:oleObj spid="_x0000_s268292" name="Equation" r:id="rId3" imgW="812520" imgH="812520" progId="Equation.DSMT4">
              <p:embed/>
            </p:oleObj>
          </a:graphicData>
        </a:graphic>
      </p:graphicFrame>
      <p:graphicFrame>
        <p:nvGraphicFramePr>
          <p:cNvPr id="8" name="Object 1"/>
          <p:cNvGraphicFramePr>
            <a:graphicFrameLocks noChangeAspect="1"/>
          </p:cNvGraphicFramePr>
          <p:nvPr/>
        </p:nvGraphicFramePr>
        <p:xfrm>
          <a:off x="4214810" y="2000240"/>
          <a:ext cx="2749464" cy="500066"/>
        </p:xfrm>
        <a:graphic>
          <a:graphicData uri="http://schemas.openxmlformats.org/presentationml/2006/ole">
            <p:oleObj spid="_x0000_s268293" name="Equation" r:id="rId4" imgW="1244520" imgH="228600" progId="Equation.DSMT4">
              <p:embed/>
            </p:oleObj>
          </a:graphicData>
        </a:graphic>
      </p:graphicFrame>
      <p:sp>
        <p:nvSpPr>
          <p:cNvPr id="11" name="矩形 10"/>
          <p:cNvSpPr/>
          <p:nvPr/>
        </p:nvSpPr>
        <p:spPr>
          <a:xfrm>
            <a:off x="2000232" y="1928802"/>
            <a:ext cx="2236511" cy="584775"/>
          </a:xfrm>
          <a:prstGeom prst="rect">
            <a:avLst/>
          </a:prstGeom>
        </p:spPr>
        <p:txBody>
          <a:bodyPr wrap="none">
            <a:spAutoFit/>
          </a:bodyPr>
          <a:lstStyle/>
          <a:p>
            <a:r>
              <a:rPr lang="zh-CN" altLang="en-US" sz="3200" b="1" dirty="0" smtClean="0">
                <a:latin typeface="+mn-ea"/>
                <a:ea typeface="+mn-ea"/>
              </a:rPr>
              <a:t>初等因子为</a:t>
            </a:r>
            <a:endParaRPr lang="zh-CN" altLang="en-US" b="1" dirty="0">
              <a:latin typeface="+mn-ea"/>
              <a:ea typeface="+mn-ea"/>
            </a:endParaRPr>
          </a:p>
        </p:txBody>
      </p:sp>
      <p:sp>
        <p:nvSpPr>
          <p:cNvPr id="26829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Object 3"/>
          <p:cNvGraphicFramePr>
            <a:graphicFrameLocks noChangeAspect="1"/>
          </p:cNvGraphicFramePr>
          <p:nvPr/>
        </p:nvGraphicFramePr>
        <p:xfrm>
          <a:off x="5715008" y="2571744"/>
          <a:ext cx="2495550" cy="1687512"/>
        </p:xfrm>
        <a:graphic>
          <a:graphicData uri="http://schemas.openxmlformats.org/presentationml/2006/ole">
            <p:oleObj spid="_x0000_s268296" name="Equation" r:id="rId5" imgW="1244520" imgH="838080" progId="Equation.DSMT4">
              <p:embed/>
            </p:oleObj>
          </a:graphicData>
        </a:graphic>
      </p:graphicFrame>
      <p:graphicFrame>
        <p:nvGraphicFramePr>
          <p:cNvPr id="15" name="Object 3"/>
          <p:cNvGraphicFramePr>
            <a:graphicFrameLocks noChangeAspect="1"/>
          </p:cNvGraphicFramePr>
          <p:nvPr/>
        </p:nvGraphicFramePr>
        <p:xfrm>
          <a:off x="5214942" y="4786322"/>
          <a:ext cx="3387725" cy="1712912"/>
        </p:xfrm>
        <a:graphic>
          <a:graphicData uri="http://schemas.openxmlformats.org/presentationml/2006/ole">
            <p:oleObj spid="_x0000_s268297" name="Equation" r:id="rId6" imgW="1688760" imgH="850680" progId="Equation.DSMT4">
              <p:embed/>
            </p:oleObj>
          </a:graphicData>
        </a:graphic>
      </p:graphicFrame>
      <p:sp>
        <p:nvSpPr>
          <p:cNvPr id="16" name="下箭头 15"/>
          <p:cNvSpPr/>
          <p:nvPr/>
        </p:nvSpPr>
        <p:spPr bwMode="auto">
          <a:xfrm>
            <a:off x="6929454" y="4071942"/>
            <a:ext cx="285752" cy="57150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215370" cy="1143000"/>
          </a:xfrm>
        </p:spPr>
        <p:txBody>
          <a:bodyPr/>
          <a:lstStyle/>
          <a:p>
            <a:pPr lvl="2"/>
            <a:r>
              <a:rPr lang="zh-CN" altLang="en-US" sz="4000" b="1" dirty="0" smtClean="0">
                <a:latin typeface="+mn-ea"/>
                <a:ea typeface="+mn-ea"/>
                <a:cs typeface="+mj-cs"/>
              </a:rPr>
              <a:t>特征多项式与预解矩阵的</a:t>
            </a:r>
            <a:r>
              <a:rPr lang="en-US" altLang="en-US" sz="4000" b="1" dirty="0" err="1" smtClean="0">
                <a:latin typeface="+mn-ea"/>
                <a:ea typeface="+mn-ea"/>
                <a:cs typeface="+mj-cs"/>
              </a:rPr>
              <a:t>Leverrier</a:t>
            </a:r>
            <a:r>
              <a:rPr lang="zh-CN" altLang="en-US" sz="4000" b="1" dirty="0" smtClean="0">
                <a:latin typeface="+mn-ea"/>
                <a:ea typeface="+mn-ea"/>
                <a:cs typeface="+mj-cs"/>
              </a:rPr>
              <a:t>计算法</a:t>
            </a:r>
          </a:p>
        </p:txBody>
      </p:sp>
      <p:sp>
        <p:nvSpPr>
          <p:cNvPr id="3" name="内容占位符 2"/>
          <p:cNvSpPr>
            <a:spLocks noGrp="1"/>
          </p:cNvSpPr>
          <p:nvPr>
            <p:ph idx="1"/>
          </p:nvPr>
        </p:nvSpPr>
        <p:spPr/>
        <p:txBody>
          <a:bodyPr/>
          <a:lstStyle/>
          <a:p>
            <a:r>
              <a:rPr lang="zh-CN" altLang="en-US" dirty="0" smtClean="0"/>
              <a:t>计算方法</a:t>
            </a:r>
            <a:endParaRPr lang="zh-CN" altLang="en-US" dirty="0"/>
          </a:p>
        </p:txBody>
      </p:sp>
      <p:sp>
        <p:nvSpPr>
          <p:cNvPr id="2560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6001" name="Object 1"/>
          <p:cNvGraphicFramePr>
            <a:graphicFrameLocks noChangeAspect="1"/>
          </p:cNvGraphicFramePr>
          <p:nvPr/>
        </p:nvGraphicFramePr>
        <p:xfrm>
          <a:off x="631802" y="1857364"/>
          <a:ext cx="8512198" cy="821509"/>
        </p:xfrm>
        <a:graphic>
          <a:graphicData uri="http://schemas.openxmlformats.org/presentationml/2006/ole">
            <p:oleObj spid="_x0000_s256001" name="Equation" r:id="rId3" imgW="4127400" imgH="380880" progId="Equation.DSMT4">
              <p:embed/>
            </p:oleObj>
          </a:graphicData>
        </a:graphic>
      </p:graphicFrame>
      <p:graphicFrame>
        <p:nvGraphicFramePr>
          <p:cNvPr id="6" name="Object 1"/>
          <p:cNvGraphicFramePr>
            <a:graphicFrameLocks noChangeAspect="1"/>
          </p:cNvGraphicFramePr>
          <p:nvPr/>
        </p:nvGraphicFramePr>
        <p:xfrm>
          <a:off x="2465388" y="3071810"/>
          <a:ext cx="6678612" cy="438150"/>
        </p:xfrm>
        <a:graphic>
          <a:graphicData uri="http://schemas.openxmlformats.org/presentationml/2006/ole">
            <p:oleObj spid="_x0000_s256003" name="Equation" r:id="rId4" imgW="3238200" imgH="203040" progId="Equation.DSMT4">
              <p:embed/>
            </p:oleObj>
          </a:graphicData>
        </a:graphic>
      </p:graphicFrame>
      <p:graphicFrame>
        <p:nvGraphicFramePr>
          <p:cNvPr id="7" name="Object 1"/>
          <p:cNvGraphicFramePr>
            <a:graphicFrameLocks noChangeAspect="1"/>
          </p:cNvGraphicFramePr>
          <p:nvPr/>
        </p:nvGraphicFramePr>
        <p:xfrm>
          <a:off x="714348" y="3929066"/>
          <a:ext cx="3482975" cy="876300"/>
        </p:xfrm>
        <a:graphic>
          <a:graphicData uri="http://schemas.openxmlformats.org/presentationml/2006/ole">
            <p:oleObj spid="_x0000_s256004" name="Equation" r:id="rId5" imgW="1688760" imgH="406080" progId="Equation.DSMT4">
              <p:embed/>
            </p:oleObj>
          </a:graphicData>
        </a:graphic>
      </p:graphicFrame>
      <p:graphicFrame>
        <p:nvGraphicFramePr>
          <p:cNvPr id="8" name="Object 1"/>
          <p:cNvGraphicFramePr>
            <a:graphicFrameLocks noChangeAspect="1"/>
          </p:cNvGraphicFramePr>
          <p:nvPr/>
        </p:nvGraphicFramePr>
        <p:xfrm>
          <a:off x="4500562" y="4357694"/>
          <a:ext cx="4295775" cy="2300288"/>
        </p:xfrm>
        <a:graphic>
          <a:graphicData uri="http://schemas.openxmlformats.org/presentationml/2006/ole">
            <p:oleObj spid="_x0000_s256005" name="Equation" r:id="rId6" imgW="2082600" imgH="1066680" progId="Equation.DSMT4">
              <p:embed/>
            </p:oleObj>
          </a:graphicData>
        </a:graphic>
      </p:graphicFrame>
      <p:sp>
        <p:nvSpPr>
          <p:cNvPr id="9" name="上下箭头 8"/>
          <p:cNvSpPr/>
          <p:nvPr/>
        </p:nvSpPr>
        <p:spPr bwMode="auto">
          <a:xfrm>
            <a:off x="1285852" y="2786058"/>
            <a:ext cx="357190" cy="857256"/>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Cayley</a:t>
            </a:r>
            <a:r>
              <a:rPr lang="en-US" dirty="0" smtClean="0"/>
              <a:t>-Hamilton </a:t>
            </a:r>
            <a:r>
              <a:rPr lang="zh-CN" altLang="en-US" dirty="0" smtClean="0"/>
              <a:t>定理与最小多项式</a:t>
            </a:r>
            <a:endParaRPr lang="zh-CN" altLang="en-US" dirty="0"/>
          </a:p>
        </p:txBody>
      </p:sp>
      <p:sp>
        <p:nvSpPr>
          <p:cNvPr id="3" name="内容占位符 2"/>
          <p:cNvSpPr>
            <a:spLocks noGrp="1"/>
          </p:cNvSpPr>
          <p:nvPr>
            <p:ph idx="1"/>
          </p:nvPr>
        </p:nvSpPr>
        <p:spPr/>
        <p:txBody>
          <a:bodyPr/>
          <a:lstStyle/>
          <a:p>
            <a:r>
              <a:rPr lang="en-US" dirty="0" err="1" smtClean="0"/>
              <a:t>Caley</a:t>
            </a:r>
            <a:r>
              <a:rPr lang="en-US" dirty="0" smtClean="0"/>
              <a:t>-Hamilton</a:t>
            </a:r>
            <a:r>
              <a:rPr lang="zh-CN" altLang="en-US" dirty="0" smtClean="0"/>
              <a:t>定理</a:t>
            </a:r>
            <a:endParaRPr lang="zh-CN" altLang="en-US" dirty="0"/>
          </a:p>
        </p:txBody>
      </p:sp>
      <p:sp>
        <p:nvSpPr>
          <p:cNvPr id="2549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4977" name="Object 1"/>
          <p:cNvGraphicFramePr>
            <a:graphicFrameLocks noChangeAspect="1"/>
          </p:cNvGraphicFramePr>
          <p:nvPr/>
        </p:nvGraphicFramePr>
        <p:xfrm>
          <a:off x="1928794" y="1928802"/>
          <a:ext cx="4777773" cy="571504"/>
        </p:xfrm>
        <a:graphic>
          <a:graphicData uri="http://schemas.openxmlformats.org/presentationml/2006/ole">
            <p:oleObj spid="_x0000_s254977" name="Equation" r:id="rId4" imgW="1993900" imgH="228600" progId="Equation.DSMT4">
              <p:embed/>
            </p:oleObj>
          </a:graphicData>
        </a:graphic>
      </p:graphicFrame>
      <p:graphicFrame>
        <p:nvGraphicFramePr>
          <p:cNvPr id="6" name="Object 1"/>
          <p:cNvGraphicFramePr>
            <a:graphicFrameLocks noChangeAspect="1"/>
          </p:cNvGraphicFramePr>
          <p:nvPr/>
        </p:nvGraphicFramePr>
        <p:xfrm>
          <a:off x="2000232" y="2928934"/>
          <a:ext cx="5568950" cy="571500"/>
        </p:xfrm>
        <a:graphic>
          <a:graphicData uri="http://schemas.openxmlformats.org/presentationml/2006/ole">
            <p:oleObj spid="_x0000_s254979" name="Equation" r:id="rId5" imgW="2323800" imgH="228600" progId="Equation.DSMT4">
              <p:embed/>
            </p:oleObj>
          </a:graphicData>
        </a:graphic>
      </p:graphicFrame>
      <p:sp>
        <p:nvSpPr>
          <p:cNvPr id="9" name="矩形 8"/>
          <p:cNvSpPr/>
          <p:nvPr/>
        </p:nvSpPr>
        <p:spPr>
          <a:xfrm>
            <a:off x="428596" y="4357694"/>
            <a:ext cx="8429684" cy="1569660"/>
          </a:xfrm>
          <a:prstGeom prst="rect">
            <a:avLst/>
          </a:prstGeom>
        </p:spPr>
        <p:txBody>
          <a:bodyPr wrap="square">
            <a:spAutoFit/>
          </a:bodyPr>
          <a:lstStyle/>
          <a:p>
            <a:pPr algn="l"/>
            <a:r>
              <a:rPr lang="zh-CN" altLang="en-US" sz="3200" b="1" dirty="0" smtClean="0">
                <a:latin typeface="Times New Roman" pitchFamily="18" charset="0"/>
                <a:cs typeface="Times New Roman" pitchFamily="18" charset="0"/>
              </a:rPr>
              <a:t>此结论揭示：对系统矩阵</a:t>
            </a:r>
            <a:r>
              <a:rPr lang="en-US" sz="3200" b="1" i="1" dirty="0" smtClean="0">
                <a:latin typeface="Times New Roman" pitchFamily="18" charset="0"/>
                <a:cs typeface="Times New Roman" pitchFamily="18" charset="0"/>
              </a:rPr>
              <a:t>A</a:t>
            </a:r>
            <a:r>
              <a:rPr lang="zh-CN" altLang="en-US" sz="3200" b="1" dirty="0" smtClean="0">
                <a:latin typeface="Times New Roman" pitchFamily="18" charset="0"/>
                <a:cs typeface="Times New Roman" pitchFamily="18" charset="0"/>
              </a:rPr>
              <a:t>，有且仅有</a:t>
            </a:r>
            <a:r>
              <a:rPr lang="en-US" sz="3200" b="1" dirty="0" smtClean="0">
                <a:latin typeface="Times New Roman" pitchFamily="18" charset="0"/>
                <a:cs typeface="Times New Roman" pitchFamily="18" charset="0"/>
              </a:rPr>
              <a:t>{I,</a:t>
            </a:r>
            <a:r>
              <a:rPr lang="en-US" sz="3200" b="1" i="1" dirty="0" smtClean="0">
                <a:latin typeface="Times New Roman" pitchFamily="18" charset="0"/>
                <a:cs typeface="Times New Roman" pitchFamily="18" charset="0"/>
              </a:rPr>
              <a:t> A</a:t>
            </a:r>
            <a:r>
              <a:rPr lang="en-US" sz="3200" b="1" dirty="0" smtClean="0">
                <a:latin typeface="Times New Roman" pitchFamily="18" charset="0"/>
                <a:cs typeface="Times New Roman" pitchFamily="18" charset="0"/>
              </a:rPr>
              <a:t>,</a:t>
            </a:r>
            <a:r>
              <a:rPr lang="en-US" sz="3200" b="1" i="1" dirty="0" smtClean="0">
                <a:latin typeface="Times New Roman" pitchFamily="18" charset="0"/>
                <a:cs typeface="Times New Roman" pitchFamily="18" charset="0"/>
              </a:rPr>
              <a:t> A</a:t>
            </a:r>
            <a:r>
              <a:rPr lang="en-US" sz="3200" b="1" baseline="30000" dirty="0" smtClean="0">
                <a:latin typeface="Times New Roman" pitchFamily="18" charset="0"/>
                <a:cs typeface="Times New Roman" pitchFamily="18" charset="0"/>
              </a:rPr>
              <a:t>2</a:t>
            </a:r>
            <a:r>
              <a:rPr lang="en-US" sz="3200" b="1" dirty="0" smtClean="0">
                <a:latin typeface="Times New Roman" pitchFamily="18" charset="0"/>
                <a:cs typeface="Times New Roman" pitchFamily="18" charset="0"/>
              </a:rPr>
              <a:t>,…,</a:t>
            </a:r>
            <a:r>
              <a:rPr lang="en-US" sz="3200" b="1" i="1" dirty="0" smtClean="0">
                <a:latin typeface="Times New Roman" pitchFamily="18" charset="0"/>
                <a:cs typeface="Times New Roman" pitchFamily="18" charset="0"/>
              </a:rPr>
              <a:t> A</a:t>
            </a:r>
            <a:r>
              <a:rPr lang="en-US" sz="3200" b="1" i="1" baseline="30000" dirty="0" smtClean="0">
                <a:latin typeface="Times New Roman" pitchFamily="18" charset="0"/>
                <a:cs typeface="Times New Roman" pitchFamily="18" charset="0"/>
              </a:rPr>
              <a:t>n</a:t>
            </a:r>
            <a:r>
              <a:rPr lang="en-US" sz="3200" b="1" baseline="30000" dirty="0" smtClean="0">
                <a:latin typeface="Times New Roman" pitchFamily="18" charset="0"/>
                <a:cs typeface="Times New Roman" pitchFamily="18" charset="0"/>
              </a:rPr>
              <a:t>-1</a:t>
            </a:r>
            <a:r>
              <a:rPr lang="en-US" sz="3200" b="1" dirty="0" smtClean="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为线性无关的，所有</a:t>
            </a:r>
            <a:r>
              <a:rPr lang="en-US" sz="3200" b="1" i="1" dirty="0" smtClean="0">
                <a:latin typeface="Times New Roman" pitchFamily="18" charset="0"/>
                <a:cs typeface="Times New Roman" pitchFamily="18" charset="0"/>
              </a:rPr>
              <a:t>A</a:t>
            </a:r>
            <a:r>
              <a:rPr lang="en-US" sz="3200" b="1" baseline="30000" dirty="0" smtClean="0">
                <a:latin typeface="Times New Roman" pitchFamily="18" charset="0"/>
                <a:cs typeface="Times New Roman" pitchFamily="18" charset="0"/>
              </a:rPr>
              <a:t>i</a:t>
            </a:r>
            <a:r>
              <a:rPr lang="en-US" sz="3200" b="1" dirty="0" smtClean="0">
                <a:latin typeface="Times New Roman" pitchFamily="18" charset="0"/>
                <a:cs typeface="Times New Roman" pitchFamily="18" charset="0"/>
              </a:rPr>
              <a:t> (</a:t>
            </a:r>
            <a:r>
              <a:rPr lang="en-US" sz="3200" b="1" i="1" dirty="0" err="1" smtClean="0">
                <a:latin typeface="Times New Roman" pitchFamily="18" charset="0"/>
                <a:cs typeface="Times New Roman" pitchFamily="18" charset="0"/>
              </a:rPr>
              <a:t>i</a:t>
            </a:r>
            <a:r>
              <a:rPr lang="en-US" sz="3200" b="1" dirty="0" smtClean="0">
                <a:latin typeface="Times New Roman" pitchFamily="18" charset="0"/>
                <a:cs typeface="Times New Roman" pitchFamily="18" charset="0"/>
              </a:rPr>
              <a:t>=</a:t>
            </a:r>
            <a:r>
              <a:rPr lang="en-US" sz="3200" b="1" i="1" dirty="0" smtClean="0">
                <a:latin typeface="Times New Roman" pitchFamily="18" charset="0"/>
                <a:cs typeface="Times New Roman" pitchFamily="18" charset="0"/>
              </a:rPr>
              <a:t>n</a:t>
            </a:r>
            <a:r>
              <a:rPr lang="en-US" sz="3200" b="1" dirty="0" smtClean="0">
                <a:latin typeface="Times New Roman" pitchFamily="18" charset="0"/>
                <a:cs typeface="Times New Roman" pitchFamily="18" charset="0"/>
              </a:rPr>
              <a:t>,</a:t>
            </a:r>
            <a:r>
              <a:rPr lang="en-US" sz="3200" b="1" i="1" dirty="0" smtClean="0">
                <a:latin typeface="Times New Roman" pitchFamily="18" charset="0"/>
                <a:cs typeface="Times New Roman" pitchFamily="18" charset="0"/>
              </a:rPr>
              <a:t>n</a:t>
            </a:r>
            <a:r>
              <a:rPr lang="en-US" sz="3200" b="1" dirty="0" smtClean="0">
                <a:latin typeface="Times New Roman" pitchFamily="18" charset="0"/>
                <a:cs typeface="Times New Roman" pitchFamily="18" charset="0"/>
              </a:rPr>
              <a:t>+1,…)</a:t>
            </a:r>
            <a:r>
              <a:rPr lang="zh-CN" altLang="en-US" sz="3200" b="1" dirty="0" smtClean="0">
                <a:latin typeface="Times New Roman" pitchFamily="18" charset="0"/>
                <a:cs typeface="Times New Roman" pitchFamily="18" charset="0"/>
              </a:rPr>
              <a:t>都可表示为它们的线性组合。</a:t>
            </a:r>
            <a:endParaRPr lang="zh-CN" altLang="en-US" sz="3200" b="1" dirty="0">
              <a:latin typeface="Times New Roman" pitchFamily="18" charset="0"/>
              <a:cs typeface="Times New Roman" pitchFamily="18" charset="0"/>
            </a:endParaRPr>
          </a:p>
        </p:txBody>
      </p:sp>
      <p:sp>
        <p:nvSpPr>
          <p:cNvPr id="10" name="矩形 9"/>
          <p:cNvSpPr/>
          <p:nvPr/>
        </p:nvSpPr>
        <p:spPr>
          <a:xfrm>
            <a:off x="5572132" y="3500438"/>
            <a:ext cx="3068469" cy="584775"/>
          </a:xfrm>
          <a:prstGeom prst="rect">
            <a:avLst/>
          </a:prstGeom>
        </p:spPr>
        <p:txBody>
          <a:bodyPr wrap="none">
            <a:spAutoFit/>
          </a:bodyPr>
          <a:lstStyle/>
          <a:p>
            <a:r>
              <a:rPr lang="zh-CN" altLang="en-US" sz="3200" b="1" smtClean="0">
                <a:solidFill>
                  <a:srgbClr val="FF0000"/>
                </a:solidFill>
              </a:rPr>
              <a:t>一个化</a:t>
            </a:r>
            <a:r>
              <a:rPr lang="zh-CN" altLang="en-US" sz="3200" b="1" dirty="0" smtClean="0">
                <a:solidFill>
                  <a:srgbClr val="FF0000"/>
                </a:solidFill>
              </a:rPr>
              <a:t>零多项式</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Cayley</a:t>
            </a:r>
            <a:r>
              <a:rPr lang="en-US" dirty="0" smtClean="0"/>
              <a:t>-Hamilton </a:t>
            </a:r>
            <a:r>
              <a:rPr lang="zh-CN" altLang="en-US" dirty="0" smtClean="0"/>
              <a:t>定理与最小多项式</a:t>
            </a:r>
            <a:endParaRPr lang="zh-CN" altLang="en-US" dirty="0"/>
          </a:p>
        </p:txBody>
      </p:sp>
      <p:sp>
        <p:nvSpPr>
          <p:cNvPr id="3" name="内容占位符 2"/>
          <p:cNvSpPr>
            <a:spLocks noGrp="1"/>
          </p:cNvSpPr>
          <p:nvPr>
            <p:ph idx="1"/>
          </p:nvPr>
        </p:nvSpPr>
        <p:spPr/>
        <p:txBody>
          <a:bodyPr/>
          <a:lstStyle/>
          <a:p>
            <a:r>
              <a:rPr lang="zh-CN" altLang="en-US" dirty="0" smtClean="0"/>
              <a:t>最小多项式：在所有的化零多项式中，次数最低且首项系数为</a:t>
            </a:r>
            <a:r>
              <a:rPr lang="en-US" dirty="0" smtClean="0"/>
              <a:t>1</a:t>
            </a:r>
            <a:r>
              <a:rPr lang="zh-CN" altLang="en-US" dirty="0" smtClean="0"/>
              <a:t>的多项式</a:t>
            </a:r>
            <a:endParaRPr lang="zh-CN" altLang="en-US" dirty="0"/>
          </a:p>
        </p:txBody>
      </p:sp>
      <p:sp>
        <p:nvSpPr>
          <p:cNvPr id="2549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1"/>
          <p:cNvGraphicFramePr>
            <a:graphicFrameLocks noChangeAspect="1"/>
          </p:cNvGraphicFramePr>
          <p:nvPr/>
        </p:nvGraphicFramePr>
        <p:xfrm>
          <a:off x="1285852" y="2285992"/>
          <a:ext cx="6389688" cy="730250"/>
        </p:xfrm>
        <a:graphic>
          <a:graphicData uri="http://schemas.openxmlformats.org/presentationml/2006/ole">
            <p:oleObj spid="_x0000_s270339" name="Equation" r:id="rId4" imgW="2666880" imgH="291960" progId="Equation.DSMT4">
              <p:embed/>
            </p:oleObj>
          </a:graphicData>
        </a:graphic>
      </p:graphicFrame>
      <p:graphicFrame>
        <p:nvGraphicFramePr>
          <p:cNvPr id="11" name="Object 1"/>
          <p:cNvGraphicFramePr>
            <a:graphicFrameLocks noChangeAspect="1"/>
          </p:cNvGraphicFramePr>
          <p:nvPr/>
        </p:nvGraphicFramePr>
        <p:xfrm>
          <a:off x="1500166" y="3286124"/>
          <a:ext cx="2768600" cy="539750"/>
        </p:xfrm>
        <a:graphic>
          <a:graphicData uri="http://schemas.openxmlformats.org/presentationml/2006/ole">
            <p:oleObj spid="_x0000_s270340" name="Equation" r:id="rId5" imgW="1155600" imgH="215640" progId="Equation.DSMT4">
              <p:embed/>
            </p:oleObj>
          </a:graphicData>
        </a:graphic>
      </p:graphicFrame>
      <p:graphicFrame>
        <p:nvGraphicFramePr>
          <p:cNvPr id="12" name="Object 1"/>
          <p:cNvGraphicFramePr>
            <a:graphicFrameLocks noChangeAspect="1"/>
          </p:cNvGraphicFramePr>
          <p:nvPr/>
        </p:nvGraphicFramePr>
        <p:xfrm>
          <a:off x="4786314" y="3071810"/>
          <a:ext cx="2768600" cy="1016000"/>
        </p:xfrm>
        <a:graphic>
          <a:graphicData uri="http://schemas.openxmlformats.org/presentationml/2006/ole">
            <p:oleObj spid="_x0000_s270341" name="Equation" r:id="rId6" imgW="1155600" imgH="406080" progId="Equation.DSMT4">
              <p:embed/>
            </p:oleObj>
          </a:graphicData>
        </a:graphic>
      </p:graphicFrame>
      <p:graphicFrame>
        <p:nvGraphicFramePr>
          <p:cNvPr id="13" name="Object 1"/>
          <p:cNvGraphicFramePr>
            <a:graphicFrameLocks noChangeAspect="1"/>
          </p:cNvGraphicFramePr>
          <p:nvPr/>
        </p:nvGraphicFramePr>
        <p:xfrm>
          <a:off x="357158" y="3857628"/>
          <a:ext cx="4899025" cy="2667000"/>
        </p:xfrm>
        <a:graphic>
          <a:graphicData uri="http://schemas.openxmlformats.org/presentationml/2006/ole">
            <p:oleObj spid="_x0000_s270342" name="Equation" r:id="rId7" imgW="2044440" imgH="1066680" progId="Equation.DSMT4">
              <p:embed/>
            </p:oleObj>
          </a:graphicData>
        </a:graphic>
      </p:graphicFrame>
      <p:sp>
        <p:nvSpPr>
          <p:cNvPr id="14" name="矩形 13"/>
          <p:cNvSpPr/>
          <p:nvPr/>
        </p:nvSpPr>
        <p:spPr>
          <a:xfrm>
            <a:off x="3214678" y="4857760"/>
            <a:ext cx="6286544" cy="2062103"/>
          </a:xfrm>
          <a:prstGeom prst="rect">
            <a:avLst/>
          </a:prstGeom>
        </p:spPr>
        <p:txBody>
          <a:bodyPr wrap="square">
            <a:spAutoFit/>
          </a:bodyPr>
          <a:lstStyle/>
          <a:p>
            <a:pPr algn="l"/>
            <a:r>
              <a:rPr lang="en-US" sz="3200" b="1" i="1" dirty="0" smtClean="0">
                <a:latin typeface="Times New Roman" pitchFamily="18" charset="0"/>
                <a:cs typeface="Times New Roman" pitchFamily="18" charset="0"/>
              </a:rPr>
              <a:t>A</a:t>
            </a:r>
            <a:r>
              <a:rPr lang="zh-CN" altLang="en-US" sz="3200" b="1" dirty="0" smtClean="0">
                <a:latin typeface="Times New Roman" pitchFamily="18" charset="0"/>
                <a:cs typeface="Times New Roman" pitchFamily="18" charset="0"/>
              </a:rPr>
              <a:t>的最小多项式就是</a:t>
            </a:r>
            <a:r>
              <a:rPr lang="en-US" sz="3200" b="1" i="1" dirty="0" smtClean="0">
                <a:latin typeface="Times New Roman" pitchFamily="18" charset="0"/>
                <a:cs typeface="Times New Roman" pitchFamily="18" charset="0"/>
              </a:rPr>
              <a:t>A</a:t>
            </a:r>
            <a:r>
              <a:rPr lang="zh-CN" altLang="en-US" sz="3200" b="1" dirty="0" smtClean="0">
                <a:latin typeface="Times New Roman" pitchFamily="18" charset="0"/>
                <a:cs typeface="Times New Roman" pitchFamily="18" charset="0"/>
              </a:rPr>
              <a:t>的第</a:t>
            </a:r>
            <a:r>
              <a:rPr lang="en-US" sz="3200" b="1" i="1" dirty="0" smtClean="0">
                <a:latin typeface="Times New Roman" pitchFamily="18" charset="0"/>
                <a:cs typeface="Times New Roman" pitchFamily="18" charset="0"/>
              </a:rPr>
              <a:t>n</a:t>
            </a:r>
            <a:r>
              <a:rPr lang="zh-CN" altLang="en-US" sz="3200" b="1" dirty="0" smtClean="0">
                <a:latin typeface="Times New Roman" pitchFamily="18" charset="0"/>
                <a:cs typeface="Times New Roman" pitchFamily="18" charset="0"/>
              </a:rPr>
              <a:t>个不变因子</a:t>
            </a:r>
            <a:r>
              <a:rPr lang="en-US" sz="3200" b="1" i="1" dirty="0" err="1" smtClean="0">
                <a:latin typeface="Times New Roman" pitchFamily="18" charset="0"/>
                <a:cs typeface="Times New Roman" pitchFamily="18" charset="0"/>
              </a:rPr>
              <a:t>d</a:t>
            </a:r>
            <a:r>
              <a:rPr lang="en-US" sz="3200" b="1" i="1" baseline="-25000" dirty="0" err="1" smtClean="0">
                <a:latin typeface="Times New Roman" pitchFamily="18" charset="0"/>
                <a:cs typeface="Times New Roman" pitchFamily="18" charset="0"/>
              </a:rPr>
              <a:t>n</a:t>
            </a:r>
            <a:r>
              <a:rPr lang="en-US" sz="3200" b="1" dirty="0" smtClean="0">
                <a:latin typeface="Times New Roman" pitchFamily="18" charset="0"/>
                <a:cs typeface="Times New Roman" pitchFamily="18" charset="0"/>
              </a:rPr>
              <a:t>(</a:t>
            </a:r>
            <a:r>
              <a:rPr lang="el-GR" sz="3200" b="1" i="1" dirty="0" smtClean="0">
                <a:latin typeface="Times New Roman" pitchFamily="18" charset="0"/>
                <a:cs typeface="Times New Roman" pitchFamily="18" charset="0"/>
              </a:rPr>
              <a:t>λ</a:t>
            </a:r>
            <a:r>
              <a:rPr lang="el-GR" sz="3200" b="1" dirty="0" smtClean="0">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。一个矩阵的化零多项式有无穷多个，它们均可被其最小多项式整除。</a:t>
            </a:r>
            <a:endParaRPr lang="zh-CN" alt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p:txBody>
          <a:bodyPr/>
          <a:lstStyle/>
          <a:p>
            <a:pPr eaLnBrk="1" hangingPunct="1"/>
            <a:r>
              <a:rPr lang="zh-CN" altLang="en-US" dirty="0" smtClean="0"/>
              <a:t>动态系统与建模</a:t>
            </a:r>
            <a:r>
              <a:rPr lang="en-US" altLang="zh-CN" dirty="0" smtClean="0"/>
              <a:t>-2</a:t>
            </a:r>
            <a:endParaRPr lang="zh-CN" altLang="en-US" sz="4000" dirty="0" smtClean="0"/>
          </a:p>
        </p:txBody>
      </p:sp>
      <p:sp>
        <p:nvSpPr>
          <p:cNvPr id="14" name="内容占位符 13"/>
          <p:cNvSpPr>
            <a:spLocks noGrp="1"/>
          </p:cNvSpPr>
          <p:nvPr>
            <p:ph idx="1"/>
          </p:nvPr>
        </p:nvSpPr>
        <p:spPr/>
        <p:txBody>
          <a:bodyPr/>
          <a:lstStyle/>
          <a:p>
            <a:pPr eaLnBrk="1" hangingPunct="1">
              <a:lnSpc>
                <a:spcPct val="90000"/>
              </a:lnSpc>
              <a:defRPr/>
            </a:pPr>
            <a:r>
              <a:rPr lang="zh-CN" altLang="en-US" dirty="0" smtClean="0"/>
              <a:t>动态系统的描述基本形式</a:t>
            </a:r>
            <a:endParaRPr lang="en-US" altLang="zh-CN" dirty="0" smtClean="0"/>
          </a:p>
          <a:p>
            <a:pPr lvl="1" eaLnBrk="1" hangingPunct="1">
              <a:lnSpc>
                <a:spcPct val="90000"/>
              </a:lnSpc>
              <a:defRPr/>
            </a:pPr>
            <a:r>
              <a:rPr lang="en-US" dirty="0" smtClean="0"/>
              <a:t>“</a:t>
            </a:r>
            <a:r>
              <a:rPr lang="zh-CN" altLang="en-US" dirty="0" smtClean="0"/>
              <a:t>白箱</a:t>
            </a:r>
            <a:r>
              <a:rPr lang="en-US" dirty="0" smtClean="0"/>
              <a:t>”</a:t>
            </a:r>
          </a:p>
          <a:p>
            <a:pPr lvl="1" eaLnBrk="1" hangingPunct="1">
              <a:lnSpc>
                <a:spcPct val="90000"/>
              </a:lnSpc>
              <a:defRPr/>
            </a:pPr>
            <a:endParaRPr lang="en-US" altLang="zh-CN" dirty="0" smtClean="0"/>
          </a:p>
          <a:p>
            <a:pPr lvl="1" eaLnBrk="1" hangingPunct="1">
              <a:lnSpc>
                <a:spcPct val="90000"/>
              </a:lnSpc>
              <a:defRPr/>
            </a:pPr>
            <a:endParaRPr lang="en-US" altLang="zh-CN" dirty="0" smtClean="0"/>
          </a:p>
          <a:p>
            <a:pPr lvl="1" eaLnBrk="1" hangingPunct="1">
              <a:lnSpc>
                <a:spcPct val="90000"/>
              </a:lnSpc>
              <a:defRPr/>
            </a:pPr>
            <a:endParaRPr lang="en-US" altLang="zh-CN" dirty="0" smtClean="0"/>
          </a:p>
          <a:p>
            <a:pPr lvl="1" eaLnBrk="1" hangingPunct="1">
              <a:lnSpc>
                <a:spcPct val="90000"/>
              </a:lnSpc>
              <a:defRPr/>
            </a:pPr>
            <a:endParaRPr lang="en-US" altLang="zh-CN" dirty="0" smtClean="0"/>
          </a:p>
          <a:p>
            <a:pPr lvl="1" eaLnBrk="1" hangingPunct="1">
              <a:lnSpc>
                <a:spcPct val="90000"/>
              </a:lnSpc>
              <a:defRPr/>
            </a:pPr>
            <a:endParaRPr lang="en-US" altLang="zh-CN" dirty="0" smtClean="0"/>
          </a:p>
          <a:p>
            <a:pPr lvl="1" eaLnBrk="1" hangingPunct="1">
              <a:lnSpc>
                <a:spcPct val="90000"/>
              </a:lnSpc>
              <a:defRPr/>
            </a:pPr>
            <a:endParaRPr lang="en-US" altLang="zh-CN" dirty="0" smtClean="0"/>
          </a:p>
          <a:p>
            <a:pPr lvl="1" eaLnBrk="1" hangingPunct="1">
              <a:lnSpc>
                <a:spcPct val="90000"/>
              </a:lnSpc>
              <a:defRPr/>
            </a:pPr>
            <a:endParaRPr lang="en-US" altLang="zh-CN" dirty="0" smtClean="0"/>
          </a:p>
          <a:p>
            <a:pPr lvl="1" eaLnBrk="1" hangingPunct="1">
              <a:lnSpc>
                <a:spcPct val="90000"/>
              </a:lnSpc>
              <a:defRPr/>
            </a:pPr>
            <a:r>
              <a:rPr lang="en-US" dirty="0" smtClean="0"/>
              <a:t>“</a:t>
            </a:r>
            <a:r>
              <a:rPr lang="zh-CN" altLang="en-US" dirty="0" smtClean="0"/>
              <a:t>白箱</a:t>
            </a:r>
            <a:r>
              <a:rPr lang="en-US" dirty="0" smtClean="0"/>
              <a:t>”</a:t>
            </a:r>
            <a:endParaRPr lang="en-US" altLang="zh-CN" dirty="0" smtClean="0"/>
          </a:p>
          <a:p>
            <a:pPr lvl="1" eaLnBrk="1" hangingPunct="1">
              <a:lnSpc>
                <a:spcPct val="90000"/>
              </a:lnSpc>
              <a:defRPr/>
            </a:pPr>
            <a:endParaRPr lang="en-US" altLang="zh-CN" dirty="0" smtClean="0"/>
          </a:p>
        </p:txBody>
      </p:sp>
      <p:sp>
        <p:nvSpPr>
          <p:cNvPr id="20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6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Object 7"/>
          <p:cNvGraphicFramePr>
            <a:graphicFrameLocks noChangeAspect="1"/>
          </p:cNvGraphicFramePr>
          <p:nvPr/>
        </p:nvGraphicFramePr>
        <p:xfrm>
          <a:off x="1357290" y="2357430"/>
          <a:ext cx="7017201" cy="2857520"/>
        </p:xfrm>
        <a:graphic>
          <a:graphicData uri="http://schemas.openxmlformats.org/presentationml/2006/ole">
            <p:oleObj spid="_x0000_s2055" name="Visio" r:id="rId3" imgW="5423922" imgH="2219934" progId="Visio.Drawing.11">
              <p:embed/>
            </p:oleObj>
          </a:graphicData>
        </a:graphic>
      </p:graphicFrame>
      <p:sp>
        <p:nvSpPr>
          <p:cNvPr id="3"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9"/>
          <p:cNvGraphicFramePr>
            <a:graphicFrameLocks noChangeAspect="1"/>
          </p:cNvGraphicFramePr>
          <p:nvPr/>
        </p:nvGraphicFramePr>
        <p:xfrm>
          <a:off x="4000496" y="5357826"/>
          <a:ext cx="3429024" cy="1278933"/>
        </p:xfrm>
        <a:graphic>
          <a:graphicData uri="http://schemas.openxmlformats.org/presentationml/2006/ole">
            <p:oleObj spid="_x0000_s2057" name="Visio" r:id="rId4" imgW="2448904" imgH="925332" progId="Visio.Drawing.11">
              <p:embed/>
            </p:oleObj>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smtClean="0"/>
              <a:t>Cayley</a:t>
            </a:r>
            <a:r>
              <a:rPr lang="en-US" dirty="0" smtClean="0"/>
              <a:t>-Hamilton </a:t>
            </a:r>
            <a:r>
              <a:rPr lang="zh-CN" altLang="en-US" dirty="0" smtClean="0"/>
              <a:t>定理与最小多项式</a:t>
            </a:r>
            <a:endParaRPr lang="zh-CN" altLang="en-US" dirty="0"/>
          </a:p>
        </p:txBody>
      </p:sp>
      <p:sp>
        <p:nvSpPr>
          <p:cNvPr id="3" name="内容占位符 2"/>
          <p:cNvSpPr>
            <a:spLocks noGrp="1"/>
          </p:cNvSpPr>
          <p:nvPr>
            <p:ph idx="1"/>
          </p:nvPr>
        </p:nvSpPr>
        <p:spPr/>
        <p:txBody>
          <a:bodyPr/>
          <a:lstStyle/>
          <a:p>
            <a:r>
              <a:rPr lang="zh-CN" altLang="en-US" dirty="0" smtClean="0"/>
              <a:t>最小多项式的性质</a:t>
            </a:r>
            <a:endParaRPr lang="en-US" altLang="zh-CN" dirty="0" smtClean="0"/>
          </a:p>
          <a:p>
            <a:pPr lvl="1"/>
            <a:r>
              <a:rPr lang="zh-CN" altLang="en-US" dirty="0" smtClean="0">
                <a:latin typeface="Times New Roman" pitchFamily="18" charset="0"/>
                <a:cs typeface="Times New Roman" pitchFamily="18" charset="0"/>
              </a:rPr>
              <a:t>最小多项式的零点必定不是矩阵多项式</a:t>
            </a:r>
            <a:r>
              <a:rPr lang="en-US" altLang="zh-CN" i="1" dirty="0" smtClean="0">
                <a:latin typeface="Times New Roman" pitchFamily="18" charset="0"/>
                <a:cs typeface="Times New Roman" pitchFamily="18" charset="0"/>
              </a:rPr>
              <a:t>M</a:t>
            </a:r>
            <a:r>
              <a:rPr lang="en-US" altLang="zh-CN" dirty="0" smtClean="0">
                <a:latin typeface="Times New Roman" pitchFamily="18" charset="0"/>
                <a:cs typeface="Times New Roman" pitchFamily="18" charset="0"/>
              </a:rPr>
              <a:t>(</a:t>
            </a:r>
            <a:r>
              <a:rPr lang="el-GR" altLang="zh-CN" b="0" i="1" dirty="0" smtClean="0">
                <a:latin typeface="Times New Roman" pitchFamily="18" charset="0"/>
                <a:cs typeface="Times New Roman" pitchFamily="18" charset="0"/>
              </a:rPr>
              <a:t>λ</a:t>
            </a:r>
            <a:r>
              <a:rPr lang="en-US" altLang="zh-C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的零点。</a:t>
            </a:r>
          </a:p>
          <a:p>
            <a:pPr lvl="1"/>
            <a:r>
              <a:rPr lang="zh-CN" altLang="en-US" dirty="0" smtClean="0">
                <a:latin typeface="Times New Roman" pitchFamily="18" charset="0"/>
                <a:cs typeface="Times New Roman" pitchFamily="18" charset="0"/>
              </a:rPr>
              <a:t>循环矩阵的特征多项式与最小多项式等同。</a:t>
            </a:r>
            <a:endParaRPr lang="en-US" altLang="zh-CN" dirty="0" smtClean="0">
              <a:latin typeface="Times New Roman" pitchFamily="18" charset="0"/>
              <a:cs typeface="Times New Roman" pitchFamily="18" charset="0"/>
            </a:endParaRPr>
          </a:p>
          <a:p>
            <a:pPr lvl="1"/>
            <a:r>
              <a:rPr lang="en-US" dirty="0" smtClean="0"/>
              <a:t>  </a:t>
            </a:r>
          </a:p>
          <a:p>
            <a:r>
              <a:rPr lang="zh-CN" altLang="en-US" dirty="0" smtClean="0"/>
              <a:t>例：根据</a:t>
            </a:r>
            <a:r>
              <a:rPr lang="en-US" dirty="0" err="1" smtClean="0"/>
              <a:t>Caley</a:t>
            </a:r>
            <a:r>
              <a:rPr lang="en-US" dirty="0" smtClean="0"/>
              <a:t>-Hamilton</a:t>
            </a:r>
            <a:r>
              <a:rPr lang="zh-CN" altLang="en-US" dirty="0" smtClean="0"/>
              <a:t>定理计算</a:t>
            </a:r>
            <a:endParaRPr lang="en-US" altLang="zh-CN" dirty="0" smtClean="0"/>
          </a:p>
          <a:p>
            <a:pPr lvl="1"/>
            <a:endParaRPr lang="zh-CN" altLang="en-US" dirty="0" smtClean="0"/>
          </a:p>
          <a:p>
            <a:endParaRPr lang="zh-CN" altLang="en-US" dirty="0"/>
          </a:p>
        </p:txBody>
      </p:sp>
      <p:sp>
        <p:nvSpPr>
          <p:cNvPr id="2549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136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1366" name="Object 6"/>
          <p:cNvGraphicFramePr>
            <a:graphicFrameLocks noChangeAspect="1"/>
          </p:cNvGraphicFramePr>
          <p:nvPr/>
        </p:nvGraphicFramePr>
        <p:xfrm>
          <a:off x="1785918" y="3357562"/>
          <a:ext cx="2500330" cy="476253"/>
        </p:xfrm>
        <a:graphic>
          <a:graphicData uri="http://schemas.openxmlformats.org/presentationml/2006/ole">
            <p:oleObj spid="_x0000_s271366" name="Equation" r:id="rId4" imgW="1002865" imgH="190417" progId="Equation.DSMT4">
              <p:embed/>
            </p:oleObj>
          </a:graphicData>
        </a:graphic>
      </p:graphicFrame>
      <p:sp>
        <p:nvSpPr>
          <p:cNvPr id="27136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1368" name="Object 8"/>
          <p:cNvGraphicFramePr>
            <a:graphicFrameLocks noChangeAspect="1"/>
          </p:cNvGraphicFramePr>
          <p:nvPr/>
        </p:nvGraphicFramePr>
        <p:xfrm>
          <a:off x="714348" y="4500570"/>
          <a:ext cx="2558580" cy="1714512"/>
        </p:xfrm>
        <a:graphic>
          <a:graphicData uri="http://schemas.openxmlformats.org/presentationml/2006/ole">
            <p:oleObj spid="_x0000_s271368" name="Equation" r:id="rId5" imgW="927100" imgH="622300" progId="Equation.DSMT4">
              <p:embed/>
            </p:oleObj>
          </a:graphicData>
        </a:graphic>
      </p:graphicFrame>
      <p:graphicFrame>
        <p:nvGraphicFramePr>
          <p:cNvPr id="15" name="Object 8"/>
          <p:cNvGraphicFramePr>
            <a:graphicFrameLocks noChangeAspect="1"/>
          </p:cNvGraphicFramePr>
          <p:nvPr/>
        </p:nvGraphicFramePr>
        <p:xfrm>
          <a:off x="3506788" y="4714875"/>
          <a:ext cx="5643562" cy="630238"/>
        </p:xfrm>
        <a:graphic>
          <a:graphicData uri="http://schemas.openxmlformats.org/presentationml/2006/ole">
            <p:oleObj spid="_x0000_s271370" name="Equation" r:id="rId6" imgW="2044440" imgH="228600" progId="Equation.DSMT4">
              <p:embed/>
            </p:oleObj>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数值方阵的对角化与</a:t>
            </a:r>
            <a:r>
              <a:rPr lang="en-US" dirty="0" smtClean="0"/>
              <a:t>Jordan</a:t>
            </a:r>
            <a:r>
              <a:rPr lang="zh-CN" altLang="en-US" dirty="0" smtClean="0"/>
              <a:t>形计算</a:t>
            </a:r>
            <a:r>
              <a:rPr lang="en-US" dirty="0" smtClean="0"/>
              <a:t>----</a:t>
            </a:r>
            <a:r>
              <a:rPr lang="zh-CN" altLang="en-US" dirty="0" smtClean="0"/>
              <a:t>特征分解</a:t>
            </a:r>
            <a:endParaRPr lang="zh-CN" altLang="en-US" dirty="0"/>
          </a:p>
        </p:txBody>
      </p:sp>
      <p:sp>
        <p:nvSpPr>
          <p:cNvPr id="3" name="内容占位符 2"/>
          <p:cNvSpPr>
            <a:spLocks noGrp="1"/>
          </p:cNvSpPr>
          <p:nvPr>
            <p:ph idx="1"/>
          </p:nvPr>
        </p:nvSpPr>
        <p:spPr/>
        <p:txBody>
          <a:bodyPr/>
          <a:lstStyle/>
          <a:p>
            <a:r>
              <a:rPr lang="zh-CN" altLang="en-US" dirty="0" smtClean="0"/>
              <a:t>特征分解提取重要特征</a:t>
            </a:r>
            <a:endParaRPr lang="en-US" altLang="zh-CN" dirty="0" smtClean="0"/>
          </a:p>
          <a:p>
            <a:pPr lvl="1"/>
            <a:r>
              <a:rPr lang="zh-CN" altLang="en-US" dirty="0" smtClean="0"/>
              <a:t>特征值表示的是这个特征到底有多重要；特征向量表示这个特征是什么。某特征值越大，代表对应的特征向量指标的变化方向越重要。</a:t>
            </a:r>
            <a:endParaRPr lang="en-US" altLang="zh-CN" dirty="0" smtClean="0"/>
          </a:p>
          <a:p>
            <a:r>
              <a:rPr lang="zh-CN" altLang="en-US" dirty="0" smtClean="0"/>
              <a:t>数值方矩阵</a:t>
            </a:r>
            <a:r>
              <a:rPr lang="en-US" altLang="zh-CN" dirty="0" smtClean="0"/>
              <a:t>A</a:t>
            </a:r>
            <a:r>
              <a:rPr lang="en-US" dirty="0" smtClean="0"/>
              <a:t> </a:t>
            </a:r>
            <a:r>
              <a:rPr lang="zh-CN" altLang="en-US" dirty="0" smtClean="0"/>
              <a:t>有</a:t>
            </a:r>
            <a:r>
              <a:rPr lang="en-US" i="1" dirty="0" smtClean="0"/>
              <a:t>q</a:t>
            </a:r>
            <a:r>
              <a:rPr lang="zh-CN" altLang="en-US" dirty="0" smtClean="0"/>
              <a:t>重的特征根</a:t>
            </a:r>
            <a:r>
              <a:rPr lang="en-US" dirty="0" smtClean="0"/>
              <a:t> </a:t>
            </a:r>
            <a:r>
              <a:rPr lang="el-GR" dirty="0" smtClean="0"/>
              <a:t>λ</a:t>
            </a:r>
            <a:r>
              <a:rPr lang="en-US" baseline="-25000" dirty="0" err="1" smtClean="0"/>
              <a:t>i</a:t>
            </a:r>
            <a:r>
              <a:rPr lang="en-US" dirty="0" smtClean="0"/>
              <a:t> </a:t>
            </a:r>
            <a:r>
              <a:rPr lang="zh-CN" altLang="en-US" dirty="0" smtClean="0"/>
              <a:t>，其可对角化的充要条件：</a:t>
            </a:r>
            <a:r>
              <a:rPr lang="en-US" altLang="zh-CN" dirty="0" smtClean="0"/>
              <a:t>(</a:t>
            </a:r>
            <a:r>
              <a:rPr lang="zh-CN" altLang="en-US" dirty="0" smtClean="0"/>
              <a:t>下面的条件是等价的</a:t>
            </a:r>
            <a:r>
              <a:rPr lang="en-US" altLang="zh-CN" dirty="0" smtClean="0"/>
              <a:t>)</a:t>
            </a:r>
          </a:p>
          <a:p>
            <a:pPr lvl="1"/>
            <a:r>
              <a:rPr lang="zh-CN" altLang="en-US" dirty="0" smtClean="0"/>
              <a:t>其特征矩阵</a:t>
            </a:r>
            <a:r>
              <a:rPr lang="en-US" altLang="zh-CN" dirty="0" smtClean="0"/>
              <a:t>A(</a:t>
            </a:r>
            <a:r>
              <a:rPr lang="el-GR" dirty="0" smtClean="0"/>
              <a:t>λ</a:t>
            </a:r>
            <a:r>
              <a:rPr lang="en-US" altLang="zh-CN" dirty="0" smtClean="0"/>
              <a:t>)</a:t>
            </a:r>
            <a:r>
              <a:rPr lang="en-US" dirty="0" smtClean="0"/>
              <a:t> </a:t>
            </a:r>
            <a:r>
              <a:rPr lang="zh-CN" altLang="en-US" dirty="0" smtClean="0"/>
              <a:t>的秩为</a:t>
            </a:r>
            <a:r>
              <a:rPr lang="en-US" i="1" dirty="0" smtClean="0"/>
              <a:t>n</a:t>
            </a:r>
            <a:r>
              <a:rPr lang="en-US" dirty="0" smtClean="0"/>
              <a:t>-</a:t>
            </a:r>
            <a:r>
              <a:rPr lang="en-US" i="1" dirty="0" smtClean="0"/>
              <a:t>q</a:t>
            </a:r>
          </a:p>
          <a:p>
            <a:pPr lvl="1"/>
            <a:r>
              <a:rPr lang="zh-CN" altLang="en-US" dirty="0" smtClean="0"/>
              <a:t>其有</a:t>
            </a:r>
            <a:r>
              <a:rPr lang="en-US" i="1" dirty="0" smtClean="0"/>
              <a:t>n</a:t>
            </a:r>
            <a:r>
              <a:rPr lang="zh-CN" altLang="en-US" dirty="0" smtClean="0"/>
              <a:t>个线性无关的独立型特征向量</a:t>
            </a:r>
            <a:endParaRPr lang="en-US" altLang="zh-CN" dirty="0" smtClean="0"/>
          </a:p>
          <a:p>
            <a:pPr lvl="1"/>
            <a:r>
              <a:rPr lang="zh-CN" altLang="en-US" dirty="0" smtClean="0"/>
              <a:t>其每个特征值的几何重数</a:t>
            </a:r>
            <a:r>
              <a:rPr lang="en-US" dirty="0" smtClean="0"/>
              <a:t>=</a:t>
            </a:r>
            <a:r>
              <a:rPr lang="zh-CN" altLang="en-US" dirty="0" smtClean="0"/>
              <a:t>代数重数</a:t>
            </a:r>
            <a:endParaRPr lang="en-US" altLang="zh-CN" dirty="0" smtClean="0"/>
          </a:p>
          <a:p>
            <a:pPr lvl="1"/>
            <a:r>
              <a:rPr lang="zh-CN" altLang="en-US" dirty="0" smtClean="0"/>
              <a:t>初等因子均是</a:t>
            </a:r>
            <a:r>
              <a:rPr lang="en-US" dirty="0" smtClean="0"/>
              <a:t>1</a:t>
            </a:r>
            <a:r>
              <a:rPr lang="zh-CN" altLang="en-US" dirty="0" smtClean="0"/>
              <a:t>次的</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数值方阵的对角化与</a:t>
            </a:r>
            <a:r>
              <a:rPr lang="en-US" dirty="0" smtClean="0"/>
              <a:t>Jordan</a:t>
            </a:r>
            <a:r>
              <a:rPr lang="zh-CN" altLang="en-US" dirty="0" smtClean="0"/>
              <a:t>形计算</a:t>
            </a:r>
            <a:r>
              <a:rPr lang="en-US" dirty="0" smtClean="0"/>
              <a:t>----</a:t>
            </a:r>
            <a:r>
              <a:rPr lang="zh-CN" altLang="en-US" dirty="0" smtClean="0"/>
              <a:t>特征分解</a:t>
            </a:r>
            <a:endParaRPr lang="zh-CN" altLang="en-US" dirty="0"/>
          </a:p>
        </p:txBody>
      </p:sp>
      <p:sp>
        <p:nvSpPr>
          <p:cNvPr id="3" name="内容占位符 2"/>
          <p:cNvSpPr>
            <a:spLocks noGrp="1"/>
          </p:cNvSpPr>
          <p:nvPr>
            <p:ph idx="1"/>
          </p:nvPr>
        </p:nvSpPr>
        <p:spPr>
          <a:xfrm>
            <a:off x="688978" y="1142984"/>
            <a:ext cx="8169302" cy="4846653"/>
          </a:xfrm>
        </p:spPr>
        <p:txBody>
          <a:bodyPr/>
          <a:lstStyle/>
          <a:p>
            <a:r>
              <a:rPr lang="en-US" altLang="zh-CN" dirty="0" smtClean="0"/>
              <a:t>A</a:t>
            </a:r>
            <a:r>
              <a:rPr lang="zh-CN" altLang="en-US" dirty="0" smtClean="0"/>
              <a:t>的标准化分类</a:t>
            </a:r>
            <a:endParaRPr lang="en-US" altLang="zh-CN" dirty="0" smtClean="0"/>
          </a:p>
          <a:p>
            <a:pPr lvl="1"/>
            <a:r>
              <a:rPr lang="zh-CN" altLang="en-US" dirty="0" smtClean="0"/>
              <a:t>无重根时</a:t>
            </a:r>
            <a:r>
              <a:rPr lang="en-US" dirty="0" smtClean="0"/>
              <a:t>(</a:t>
            </a:r>
            <a:r>
              <a:rPr lang="zh-CN" altLang="en-US" dirty="0" smtClean="0"/>
              <a:t>此时代数重数</a:t>
            </a:r>
            <a:r>
              <a:rPr lang="en-US" dirty="0" smtClean="0"/>
              <a:t>=</a:t>
            </a:r>
            <a:r>
              <a:rPr lang="zh-CN" altLang="en-US" dirty="0" smtClean="0"/>
              <a:t>几何重数</a:t>
            </a:r>
            <a:r>
              <a:rPr lang="en-US" dirty="0" smtClean="0"/>
              <a:t>)</a:t>
            </a:r>
            <a:r>
              <a:rPr lang="zh-CN" altLang="en-US" dirty="0" smtClean="0"/>
              <a:t>，则可将</a:t>
            </a:r>
            <a:r>
              <a:rPr lang="en-US" i="1" dirty="0" smtClean="0"/>
              <a:t>A</a:t>
            </a:r>
            <a:r>
              <a:rPr lang="zh-CN" altLang="en-US" dirty="0" smtClean="0"/>
              <a:t>线性变换为对角阵。</a:t>
            </a:r>
          </a:p>
          <a:p>
            <a:pPr lvl="1"/>
            <a:r>
              <a:rPr lang="zh-CN" altLang="en-US" dirty="0" smtClean="0"/>
              <a:t>有重根时，</a:t>
            </a:r>
            <a:endParaRPr lang="en-US" altLang="zh-CN" dirty="0" smtClean="0"/>
          </a:p>
          <a:p>
            <a:pPr lvl="2"/>
            <a:r>
              <a:rPr lang="zh-CN" altLang="en-US" dirty="0" smtClean="0"/>
              <a:t>代数重数</a:t>
            </a:r>
            <a:r>
              <a:rPr lang="en-US" dirty="0" smtClean="0"/>
              <a:t>=</a:t>
            </a:r>
            <a:r>
              <a:rPr lang="zh-CN" altLang="en-US" dirty="0" smtClean="0"/>
              <a:t>几何重数，则仍可变换成对角阵；</a:t>
            </a:r>
          </a:p>
          <a:p>
            <a:pPr lvl="2"/>
            <a:r>
              <a:rPr lang="zh-CN" altLang="en-US" dirty="0" smtClean="0"/>
              <a:t>代数重数</a:t>
            </a:r>
            <a:r>
              <a:rPr lang="en-US" dirty="0" smtClean="0"/>
              <a:t>≠</a:t>
            </a:r>
            <a:r>
              <a:rPr lang="zh-CN" altLang="en-US" dirty="0" smtClean="0"/>
              <a:t>几何重数，则只可变换成</a:t>
            </a:r>
            <a:r>
              <a:rPr lang="en-US" dirty="0" smtClean="0"/>
              <a:t>Jordan</a:t>
            </a:r>
            <a:r>
              <a:rPr lang="zh-CN" altLang="en-US" dirty="0" smtClean="0"/>
              <a:t>形</a:t>
            </a:r>
            <a:r>
              <a:rPr lang="en-US" dirty="0" smtClean="0"/>
              <a:t>(</a:t>
            </a:r>
            <a:r>
              <a:rPr lang="zh-CN" altLang="en-US" dirty="0" smtClean="0"/>
              <a:t>每个初等因子对应一</a:t>
            </a:r>
            <a:r>
              <a:rPr lang="en-US" dirty="0" smtClean="0"/>
              <a:t>Jordan</a:t>
            </a:r>
            <a:r>
              <a:rPr lang="zh-CN" altLang="en-US" dirty="0" smtClean="0"/>
              <a:t>块</a:t>
            </a:r>
            <a:r>
              <a:rPr lang="en-US" dirty="0" smtClean="0"/>
              <a:t>)</a:t>
            </a:r>
            <a:r>
              <a:rPr lang="zh-CN" altLang="en-US" dirty="0" smtClean="0"/>
              <a:t>。</a:t>
            </a:r>
          </a:p>
          <a:p>
            <a:r>
              <a:rPr lang="zh-CN" altLang="en-US" dirty="0" smtClean="0"/>
              <a:t>标准化变换式</a:t>
            </a:r>
            <a:endParaRPr lang="en-US" altLang="zh-CN" dirty="0" smtClean="0"/>
          </a:p>
          <a:p>
            <a:endParaRPr lang="en-US" altLang="zh-CN" dirty="0" smtClean="0"/>
          </a:p>
          <a:p>
            <a:endParaRPr lang="zh-CN" altLang="en-US" dirty="0"/>
          </a:p>
        </p:txBody>
      </p:sp>
      <p:sp>
        <p:nvSpPr>
          <p:cNvPr id="276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6481" name="Object 1"/>
          <p:cNvGraphicFramePr>
            <a:graphicFrameLocks noChangeAspect="1"/>
          </p:cNvGraphicFramePr>
          <p:nvPr/>
        </p:nvGraphicFramePr>
        <p:xfrm>
          <a:off x="3786182" y="4511686"/>
          <a:ext cx="3873500" cy="488950"/>
        </p:xfrm>
        <a:graphic>
          <a:graphicData uri="http://schemas.openxmlformats.org/presentationml/2006/ole">
            <p:oleObj spid="_x0000_s276481" name="Equation" r:id="rId3" imgW="1790640" imgH="228600" progId="Equation.DSMT4">
              <p:embed/>
            </p:oleObj>
          </a:graphicData>
        </a:graphic>
      </p:graphicFrame>
      <p:graphicFrame>
        <p:nvGraphicFramePr>
          <p:cNvPr id="6" name="Object 1"/>
          <p:cNvGraphicFramePr>
            <a:graphicFrameLocks noChangeAspect="1"/>
          </p:cNvGraphicFramePr>
          <p:nvPr/>
        </p:nvGraphicFramePr>
        <p:xfrm>
          <a:off x="1214414" y="5000505"/>
          <a:ext cx="7000924" cy="1753427"/>
        </p:xfrm>
        <a:graphic>
          <a:graphicData uri="http://schemas.openxmlformats.org/presentationml/2006/ole">
            <p:oleObj spid="_x0000_s276483" name="Equation" r:id="rId4" imgW="3263760" imgH="825480" progId="Equation.DSMT4">
              <p:embed/>
            </p:oleObj>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数值方阵的对角化与</a:t>
            </a:r>
            <a:r>
              <a:rPr lang="en-US" dirty="0" smtClean="0"/>
              <a:t>Jordan</a:t>
            </a:r>
            <a:r>
              <a:rPr lang="zh-CN" altLang="en-US" dirty="0" smtClean="0"/>
              <a:t>形计算</a:t>
            </a:r>
            <a:r>
              <a:rPr lang="en-US" dirty="0" smtClean="0"/>
              <a:t>----</a:t>
            </a:r>
            <a:r>
              <a:rPr lang="zh-CN" altLang="en-US" dirty="0" smtClean="0"/>
              <a:t>特征分解</a:t>
            </a:r>
            <a:endParaRPr lang="zh-CN" altLang="en-US" dirty="0"/>
          </a:p>
        </p:txBody>
      </p:sp>
      <p:sp>
        <p:nvSpPr>
          <p:cNvPr id="3" name="内容占位符 2"/>
          <p:cNvSpPr>
            <a:spLocks noGrp="1"/>
          </p:cNvSpPr>
          <p:nvPr>
            <p:ph idx="1"/>
          </p:nvPr>
        </p:nvSpPr>
        <p:spPr/>
        <p:txBody>
          <a:bodyPr/>
          <a:lstStyle/>
          <a:p>
            <a:r>
              <a:rPr lang="zh-CN" altLang="en-US" dirty="0" smtClean="0"/>
              <a:t>标准化方法续</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275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5457" name="Object 1"/>
          <p:cNvGraphicFramePr>
            <a:graphicFrameLocks noChangeAspect="1"/>
          </p:cNvGraphicFramePr>
          <p:nvPr/>
        </p:nvGraphicFramePr>
        <p:xfrm>
          <a:off x="398739" y="1857364"/>
          <a:ext cx="8530979" cy="531742"/>
        </p:xfrm>
        <a:graphic>
          <a:graphicData uri="http://schemas.openxmlformats.org/presentationml/2006/ole">
            <p:oleObj spid="_x0000_s275457" name="Equation" r:id="rId3" imgW="3517900" imgH="215900" progId="Equation.DSMT4">
              <p:embed/>
            </p:oleObj>
          </a:graphicData>
        </a:graphic>
      </p:graphicFrame>
      <p:graphicFrame>
        <p:nvGraphicFramePr>
          <p:cNvPr id="6" name="Object 1"/>
          <p:cNvGraphicFramePr>
            <a:graphicFrameLocks noChangeAspect="1"/>
          </p:cNvGraphicFramePr>
          <p:nvPr/>
        </p:nvGraphicFramePr>
        <p:xfrm>
          <a:off x="2071670" y="2714620"/>
          <a:ext cx="5205412" cy="657225"/>
        </p:xfrm>
        <a:graphic>
          <a:graphicData uri="http://schemas.openxmlformats.org/presentationml/2006/ole">
            <p:oleObj spid="_x0000_s275459" name="Equation" r:id="rId4" imgW="2145960" imgH="266400" progId="Equation.DSMT4">
              <p:embed/>
            </p:oleObj>
          </a:graphicData>
        </a:graphic>
      </p:graphicFrame>
      <p:graphicFrame>
        <p:nvGraphicFramePr>
          <p:cNvPr id="7" name="Object 1"/>
          <p:cNvGraphicFramePr>
            <a:graphicFrameLocks noChangeAspect="1"/>
          </p:cNvGraphicFramePr>
          <p:nvPr/>
        </p:nvGraphicFramePr>
        <p:xfrm>
          <a:off x="6188075" y="3786190"/>
          <a:ext cx="2955925" cy="2286000"/>
        </p:xfrm>
        <a:graphic>
          <a:graphicData uri="http://schemas.openxmlformats.org/presentationml/2006/ole">
            <p:oleObj spid="_x0000_s275460" name="Equation" r:id="rId5" imgW="1218960" imgH="927000" progId="Equation.DSMT4">
              <p:embed/>
            </p:oleObj>
          </a:graphicData>
        </a:graphic>
      </p:graphicFrame>
      <p:sp>
        <p:nvSpPr>
          <p:cNvPr id="8" name="下箭头 7"/>
          <p:cNvSpPr/>
          <p:nvPr/>
        </p:nvSpPr>
        <p:spPr bwMode="auto">
          <a:xfrm>
            <a:off x="7786710" y="2571744"/>
            <a:ext cx="357190" cy="928694"/>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9" name="矩形 8"/>
          <p:cNvSpPr/>
          <p:nvPr/>
        </p:nvSpPr>
        <p:spPr>
          <a:xfrm>
            <a:off x="1428728" y="4143380"/>
            <a:ext cx="3071833" cy="1200329"/>
          </a:xfrm>
          <a:prstGeom prst="rect">
            <a:avLst/>
          </a:prstGeom>
        </p:spPr>
        <p:txBody>
          <a:bodyPr wrap="square">
            <a:spAutoFit/>
          </a:bodyPr>
          <a:lstStyle/>
          <a:p>
            <a:pPr algn="l"/>
            <a:r>
              <a:rPr lang="zh-CN" altLang="en-US" b="1" dirty="0" smtClean="0">
                <a:latin typeface="+mn-ea"/>
                <a:ea typeface="+mn-ea"/>
              </a:rPr>
              <a:t>从对</a:t>
            </a:r>
            <a:r>
              <a:rPr lang="en-US" altLang="zh-CN" b="1" i="1" dirty="0" smtClean="0">
                <a:latin typeface="Times New Roman" pitchFamily="18" charset="0"/>
                <a:ea typeface="GulimChe" pitchFamily="49" charset="-127"/>
                <a:cs typeface="Times New Roman" pitchFamily="18" charset="0"/>
              </a:rPr>
              <a:t>P</a:t>
            </a:r>
            <a:r>
              <a:rPr lang="zh-CN" altLang="en-US" b="1" dirty="0" smtClean="0">
                <a:latin typeface="+mn-ea"/>
                <a:ea typeface="+mn-ea"/>
              </a:rPr>
              <a:t>的要求看</a:t>
            </a:r>
            <a:r>
              <a:rPr lang="en-US" altLang="zh-CN" b="1" dirty="0" smtClean="0">
                <a:latin typeface="+mn-ea"/>
                <a:ea typeface="+mn-ea"/>
              </a:rPr>
              <a:t>:</a:t>
            </a:r>
          </a:p>
          <a:p>
            <a:pPr algn="l"/>
            <a:r>
              <a:rPr lang="zh-CN" altLang="en-US" b="1" dirty="0" smtClean="0">
                <a:latin typeface="+mn-ea"/>
                <a:ea typeface="+mn-ea"/>
              </a:rPr>
              <a:t>这个方程组如何求</a:t>
            </a:r>
            <a:r>
              <a:rPr lang="en-US" altLang="zh-CN" b="1" dirty="0" smtClean="0">
                <a:latin typeface="+mn-ea"/>
                <a:ea typeface="+mn-ea"/>
              </a:rPr>
              <a:t>?</a:t>
            </a:r>
          </a:p>
          <a:p>
            <a:pPr algn="l"/>
            <a:r>
              <a:rPr lang="zh-CN" altLang="en-US" b="1" dirty="0" smtClean="0">
                <a:latin typeface="+mn-ea"/>
                <a:ea typeface="+mn-ea"/>
              </a:rPr>
              <a:t>需要注意些什么</a:t>
            </a:r>
            <a:r>
              <a:rPr lang="en-US" altLang="zh-CN" b="1" dirty="0" smtClean="0">
                <a:latin typeface="+mn-ea"/>
                <a:ea typeface="+mn-ea"/>
              </a:rPr>
              <a:t>?</a:t>
            </a:r>
            <a:endParaRPr lang="zh-CN" altLang="en-US"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数值方阵的对角化与</a:t>
            </a:r>
            <a:r>
              <a:rPr lang="en-US" dirty="0" smtClean="0"/>
              <a:t>Jordan</a:t>
            </a:r>
            <a:r>
              <a:rPr lang="zh-CN" altLang="en-US" dirty="0" smtClean="0"/>
              <a:t>形计算</a:t>
            </a:r>
            <a:r>
              <a:rPr lang="en-US" dirty="0" smtClean="0"/>
              <a:t>----</a:t>
            </a:r>
            <a:r>
              <a:rPr lang="zh-CN" altLang="en-US" dirty="0" smtClean="0"/>
              <a:t>特征分解</a:t>
            </a:r>
            <a:endParaRPr lang="zh-CN" altLang="en-US" dirty="0"/>
          </a:p>
        </p:txBody>
      </p:sp>
      <p:sp>
        <p:nvSpPr>
          <p:cNvPr id="3" name="内容占位符 2"/>
          <p:cNvSpPr>
            <a:spLocks noGrp="1"/>
          </p:cNvSpPr>
          <p:nvPr>
            <p:ph idx="1"/>
          </p:nvPr>
        </p:nvSpPr>
        <p:spPr/>
        <p:txBody>
          <a:bodyPr/>
          <a:lstStyle/>
          <a:p>
            <a:r>
              <a:rPr lang="zh-CN" altLang="en-US" dirty="0" smtClean="0"/>
              <a:t>例：求特征向量及</a:t>
            </a:r>
            <a:r>
              <a:rPr lang="en-US" altLang="zh-CN" dirty="0" smtClean="0"/>
              <a:t>J</a:t>
            </a:r>
            <a:r>
              <a:rPr lang="en-US" dirty="0" smtClean="0"/>
              <a:t>ordan</a:t>
            </a:r>
            <a:r>
              <a:rPr lang="zh-CN" altLang="en-US" dirty="0" smtClean="0"/>
              <a:t>形</a:t>
            </a:r>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274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4433" name="Object 1"/>
          <p:cNvGraphicFramePr>
            <a:graphicFrameLocks noChangeAspect="1"/>
          </p:cNvGraphicFramePr>
          <p:nvPr/>
        </p:nvGraphicFramePr>
        <p:xfrm>
          <a:off x="6572264" y="571480"/>
          <a:ext cx="2057415" cy="1285884"/>
        </p:xfrm>
        <a:graphic>
          <a:graphicData uri="http://schemas.openxmlformats.org/presentationml/2006/ole">
            <p:oleObj spid="_x0000_s274433" name="Equation" r:id="rId3" imgW="990170" imgH="622030" progId="Equation.DSMT4">
              <p:embed/>
            </p:oleObj>
          </a:graphicData>
        </a:graphic>
      </p:graphicFrame>
      <p:sp>
        <p:nvSpPr>
          <p:cNvPr id="27443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Object 2"/>
          <p:cNvGraphicFramePr>
            <a:graphicFrameLocks noChangeAspect="1"/>
          </p:cNvGraphicFramePr>
          <p:nvPr/>
        </p:nvGraphicFramePr>
        <p:xfrm>
          <a:off x="2809831" y="1928802"/>
          <a:ext cx="6334169" cy="1357322"/>
        </p:xfrm>
        <a:graphic>
          <a:graphicData uri="http://schemas.openxmlformats.org/presentationml/2006/ole">
            <p:oleObj spid="_x0000_s274434" name="Equation" r:id="rId4" imgW="3073400" imgH="660400" progId="Equation.DSMT4">
              <p:embed/>
            </p:oleObj>
          </a:graphicData>
        </a:graphic>
      </p:graphicFrame>
      <p:graphicFrame>
        <p:nvGraphicFramePr>
          <p:cNvPr id="8" name="Object 2"/>
          <p:cNvGraphicFramePr>
            <a:graphicFrameLocks noChangeAspect="1"/>
          </p:cNvGraphicFramePr>
          <p:nvPr/>
        </p:nvGraphicFramePr>
        <p:xfrm>
          <a:off x="571472" y="2500306"/>
          <a:ext cx="1519237" cy="469900"/>
        </p:xfrm>
        <a:graphic>
          <a:graphicData uri="http://schemas.openxmlformats.org/presentationml/2006/ole">
            <p:oleObj spid="_x0000_s274436" name="Equation" r:id="rId5" imgW="736560" imgH="228600" progId="Equation.DSMT4">
              <p:embed/>
            </p:oleObj>
          </a:graphicData>
        </a:graphic>
      </p:graphicFrame>
      <p:sp>
        <p:nvSpPr>
          <p:cNvPr id="9" name="矩形 8"/>
          <p:cNvSpPr/>
          <p:nvPr/>
        </p:nvSpPr>
        <p:spPr>
          <a:xfrm>
            <a:off x="500034" y="1857364"/>
            <a:ext cx="1832553" cy="584775"/>
          </a:xfrm>
          <a:prstGeom prst="rect">
            <a:avLst/>
          </a:prstGeom>
        </p:spPr>
        <p:txBody>
          <a:bodyPr wrap="none">
            <a:spAutoFit/>
          </a:bodyPr>
          <a:lstStyle/>
          <a:p>
            <a:r>
              <a:rPr lang="zh-CN" altLang="en-US" sz="3200" b="1" kern="0" dirty="0" smtClean="0">
                <a:solidFill>
                  <a:srgbClr val="000000"/>
                </a:solidFill>
                <a:latin typeface="Tahoma"/>
                <a:ea typeface="楷体_GB2312"/>
              </a:rPr>
              <a:t>初等因子</a:t>
            </a:r>
            <a:endParaRPr lang="zh-CN" altLang="en-US" dirty="0"/>
          </a:p>
        </p:txBody>
      </p:sp>
      <p:graphicFrame>
        <p:nvGraphicFramePr>
          <p:cNvPr id="13" name="Object 2"/>
          <p:cNvGraphicFramePr>
            <a:graphicFrameLocks noChangeAspect="1"/>
          </p:cNvGraphicFramePr>
          <p:nvPr/>
        </p:nvGraphicFramePr>
        <p:xfrm>
          <a:off x="0" y="3357562"/>
          <a:ext cx="2800350" cy="1279525"/>
        </p:xfrm>
        <a:graphic>
          <a:graphicData uri="http://schemas.openxmlformats.org/presentationml/2006/ole">
            <p:oleObj spid="_x0000_s274438" name="Equation" r:id="rId6" imgW="1358640" imgH="622080" progId="Equation.DSMT4">
              <p:embed/>
            </p:oleObj>
          </a:graphicData>
        </a:graphic>
      </p:graphicFrame>
      <p:graphicFrame>
        <p:nvGraphicFramePr>
          <p:cNvPr id="14" name="Object 2"/>
          <p:cNvGraphicFramePr>
            <a:graphicFrameLocks noChangeAspect="1"/>
          </p:cNvGraphicFramePr>
          <p:nvPr/>
        </p:nvGraphicFramePr>
        <p:xfrm>
          <a:off x="4071934" y="3286124"/>
          <a:ext cx="2303462" cy="1489075"/>
        </p:xfrm>
        <a:graphic>
          <a:graphicData uri="http://schemas.openxmlformats.org/presentationml/2006/ole">
            <p:oleObj spid="_x0000_s274439" name="Equation" r:id="rId7" imgW="1117440" imgH="723600" progId="Equation.DSMT4">
              <p:embed/>
            </p:oleObj>
          </a:graphicData>
        </a:graphic>
      </p:graphicFrame>
      <p:sp>
        <p:nvSpPr>
          <p:cNvPr id="17" name="下箭头 16"/>
          <p:cNvSpPr/>
          <p:nvPr/>
        </p:nvSpPr>
        <p:spPr bwMode="auto">
          <a:xfrm>
            <a:off x="1000100" y="3071810"/>
            <a:ext cx="214314" cy="35719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8" name="右箭头 17"/>
          <p:cNvSpPr/>
          <p:nvPr/>
        </p:nvSpPr>
        <p:spPr bwMode="auto">
          <a:xfrm flipH="1">
            <a:off x="2357422" y="2428868"/>
            <a:ext cx="285752"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9" name="Object 2"/>
          <p:cNvGraphicFramePr>
            <a:graphicFrameLocks noChangeAspect="1"/>
          </p:cNvGraphicFramePr>
          <p:nvPr/>
        </p:nvGraphicFramePr>
        <p:xfrm>
          <a:off x="0" y="4857760"/>
          <a:ext cx="5524500" cy="520700"/>
        </p:xfrm>
        <a:graphic>
          <a:graphicData uri="http://schemas.openxmlformats.org/presentationml/2006/ole">
            <p:oleObj spid="_x0000_s274440" name="Equation" r:id="rId8" imgW="2679480" imgH="253800" progId="Equation.DSMT4">
              <p:embed/>
            </p:oleObj>
          </a:graphicData>
        </a:graphic>
      </p:graphicFrame>
      <p:sp>
        <p:nvSpPr>
          <p:cNvPr id="27444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右箭头 24"/>
          <p:cNvSpPr/>
          <p:nvPr/>
        </p:nvSpPr>
        <p:spPr bwMode="auto">
          <a:xfrm>
            <a:off x="3214678" y="3929066"/>
            <a:ext cx="642942"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26" name="Object 2"/>
          <p:cNvGraphicFramePr>
            <a:graphicFrameLocks noChangeAspect="1"/>
          </p:cNvGraphicFramePr>
          <p:nvPr/>
        </p:nvGraphicFramePr>
        <p:xfrm>
          <a:off x="7310437" y="4857760"/>
          <a:ext cx="1833563" cy="468313"/>
        </p:xfrm>
        <a:graphic>
          <a:graphicData uri="http://schemas.openxmlformats.org/presentationml/2006/ole">
            <p:oleObj spid="_x0000_s274444" name="Equation" r:id="rId9" imgW="888840" imgH="228600" progId="Equation.DSMT4">
              <p:embed/>
            </p:oleObj>
          </a:graphicData>
        </a:graphic>
      </p:graphicFrame>
      <p:graphicFrame>
        <p:nvGraphicFramePr>
          <p:cNvPr id="27" name="Object 2"/>
          <p:cNvGraphicFramePr>
            <a:graphicFrameLocks noChangeAspect="1"/>
          </p:cNvGraphicFramePr>
          <p:nvPr/>
        </p:nvGraphicFramePr>
        <p:xfrm>
          <a:off x="5738813" y="5583238"/>
          <a:ext cx="3405187" cy="1274762"/>
        </p:xfrm>
        <a:graphic>
          <a:graphicData uri="http://schemas.openxmlformats.org/presentationml/2006/ole">
            <p:oleObj spid="_x0000_s274445" name="Equation" r:id="rId10" imgW="1650960" imgH="622080" progId="Equation.DSMT4">
              <p:embed/>
            </p:oleObj>
          </a:graphicData>
        </a:graphic>
      </p:graphicFrame>
      <p:graphicFrame>
        <p:nvGraphicFramePr>
          <p:cNvPr id="28" name="Object 2"/>
          <p:cNvGraphicFramePr>
            <a:graphicFrameLocks noChangeAspect="1"/>
          </p:cNvGraphicFramePr>
          <p:nvPr/>
        </p:nvGraphicFramePr>
        <p:xfrm>
          <a:off x="6143636" y="4897445"/>
          <a:ext cx="942975" cy="468313"/>
        </p:xfrm>
        <a:graphic>
          <a:graphicData uri="http://schemas.openxmlformats.org/presentationml/2006/ole">
            <p:oleObj spid="_x0000_s274446" name="Equation" r:id="rId11" imgW="457200" imgH="228600" progId="Equation.DSMT4">
              <p:embed/>
            </p:oleObj>
          </a:graphicData>
        </a:graphic>
      </p:graphicFrame>
      <p:sp>
        <p:nvSpPr>
          <p:cNvPr id="29" name="右箭头 28"/>
          <p:cNvSpPr/>
          <p:nvPr/>
        </p:nvSpPr>
        <p:spPr bwMode="auto">
          <a:xfrm>
            <a:off x="5572132" y="5072074"/>
            <a:ext cx="428628"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30" name="Object 2"/>
          <p:cNvGraphicFramePr>
            <a:graphicFrameLocks noChangeAspect="1"/>
          </p:cNvGraphicFramePr>
          <p:nvPr/>
        </p:nvGraphicFramePr>
        <p:xfrm>
          <a:off x="4500562" y="6215082"/>
          <a:ext cx="812800" cy="415925"/>
        </p:xfrm>
        <a:graphic>
          <a:graphicData uri="http://schemas.openxmlformats.org/presentationml/2006/ole">
            <p:oleObj spid="_x0000_s274447" name="Equation" r:id="rId12" imgW="393480" imgH="203040" progId="Equation.DSMT4">
              <p:embed/>
            </p:oleObj>
          </a:graphicData>
        </a:graphic>
      </p:graphicFrame>
      <p:sp>
        <p:nvSpPr>
          <p:cNvPr id="32" name="右箭头 31"/>
          <p:cNvSpPr/>
          <p:nvPr/>
        </p:nvSpPr>
        <p:spPr bwMode="auto">
          <a:xfrm flipH="1">
            <a:off x="4286248" y="6000768"/>
            <a:ext cx="1143008"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33" name="Object 2"/>
          <p:cNvGraphicFramePr>
            <a:graphicFrameLocks noChangeAspect="1"/>
          </p:cNvGraphicFramePr>
          <p:nvPr/>
        </p:nvGraphicFramePr>
        <p:xfrm>
          <a:off x="4500562" y="5572140"/>
          <a:ext cx="681037" cy="415925"/>
        </p:xfrm>
        <a:graphic>
          <a:graphicData uri="http://schemas.openxmlformats.org/presentationml/2006/ole">
            <p:oleObj spid="_x0000_s274449" name="Equation" r:id="rId13" imgW="330120" imgH="203040" progId="Equation.DSMT4">
              <p:embed/>
            </p:oleObj>
          </a:graphicData>
        </a:graphic>
      </p:graphicFrame>
      <p:sp>
        <p:nvSpPr>
          <p:cNvPr id="27445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 name="Object 2"/>
          <p:cNvGraphicFramePr>
            <a:graphicFrameLocks noChangeAspect="1"/>
          </p:cNvGraphicFramePr>
          <p:nvPr/>
        </p:nvGraphicFramePr>
        <p:xfrm>
          <a:off x="571472" y="5429264"/>
          <a:ext cx="3402013" cy="1279525"/>
        </p:xfrm>
        <a:graphic>
          <a:graphicData uri="http://schemas.openxmlformats.org/presentationml/2006/ole">
            <p:oleObj spid="_x0000_s274452" name="Equation" r:id="rId14" imgW="1650960" imgH="622080" progId="Equation.DSMT4">
              <p:embed/>
            </p:oleObj>
          </a:graphicData>
        </a:graphic>
      </p:graphicFrame>
      <p:sp>
        <p:nvSpPr>
          <p:cNvPr id="38" name="矩形 37"/>
          <p:cNvSpPr/>
          <p:nvPr/>
        </p:nvSpPr>
        <p:spPr>
          <a:xfrm>
            <a:off x="7000892" y="3786190"/>
            <a:ext cx="1561646" cy="461665"/>
          </a:xfrm>
          <a:prstGeom prst="rect">
            <a:avLst/>
          </a:prstGeom>
        </p:spPr>
        <p:txBody>
          <a:bodyPr wrap="none">
            <a:spAutoFit/>
          </a:bodyPr>
          <a:lstStyle/>
          <a:p>
            <a:r>
              <a:rPr lang="zh-CN" altLang="en-US" dirty="0" smtClean="0"/>
              <a:t>如何求解</a:t>
            </a:r>
            <a:r>
              <a:rPr lang="en-US" altLang="zh-CN"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linds(horizontal)">
                                      <p:cBhvr>
                                        <p:cTn id="23" dur="500"/>
                                        <p:tgtEl>
                                          <p:spTgt spid="17"/>
                                        </p:tgtEl>
                                      </p:cBhvr>
                                    </p:animEffect>
                                  </p:childTnLst>
                                </p:cTn>
                              </p:par>
                              <p:par>
                                <p:cTn id="24" presetID="3"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par>
                                <p:cTn id="32" presetID="3" presetClass="entr" presetSubtype="1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blinds(horizontal)">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par>
                                <p:cTn id="48" presetID="3" presetClass="entr" presetSubtype="1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blinds(horizontal)">
                                      <p:cBhvr>
                                        <p:cTn id="50" dur="500"/>
                                        <p:tgtEl>
                                          <p:spTgt spid="26"/>
                                        </p:tgtEl>
                                      </p:cBhvr>
                                    </p:animEffect>
                                  </p:childTnLst>
                                </p:cTn>
                              </p:par>
                              <p:par>
                                <p:cTn id="51" presetID="3" presetClass="entr" presetSubtype="1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blinds(horizontal)">
                                      <p:cBhvr>
                                        <p:cTn id="53" dur="500"/>
                                        <p:tgtEl>
                                          <p:spTgt spid="28"/>
                                        </p:tgtEl>
                                      </p:cBhvr>
                                    </p:animEffect>
                                  </p:childTnLst>
                                </p:cTn>
                              </p:par>
                              <p:par>
                                <p:cTn id="54" presetID="3" presetClass="entr" presetSubtype="10" fill="hold"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blinds(horizontal)">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linds(horizontal)">
                                      <p:cBhvr>
                                        <p:cTn id="61" dur="500"/>
                                        <p:tgtEl>
                                          <p:spTgt spid="33"/>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blinds(horizontal)">
                                      <p:cBhvr>
                                        <p:cTn id="64" dur="500"/>
                                        <p:tgtEl>
                                          <p:spTgt spid="32"/>
                                        </p:tgtEl>
                                      </p:cBhvr>
                                    </p:animEffect>
                                  </p:childTnLst>
                                </p:cTn>
                              </p:par>
                              <p:par>
                                <p:cTn id="65" presetID="3" presetClass="entr" presetSubtype="1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linds(horizontal)">
                                      <p:cBhvr>
                                        <p:cTn id="67" dur="500"/>
                                        <p:tgtEl>
                                          <p:spTgt spid="30"/>
                                        </p:tgtEl>
                                      </p:cBhvr>
                                    </p:animEffect>
                                  </p:childTnLst>
                                </p:cTn>
                              </p:par>
                              <p:par>
                                <p:cTn id="68" presetID="3" presetClass="entr" presetSubtype="10" fill="hold" nodeType="with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linds(horizontal)">
                                      <p:cBhvr>
                                        <p:cTn id="7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animBg="1"/>
      <p:bldP spid="18" grpId="0" animBg="1"/>
      <p:bldP spid="25" grpId="0" animBg="1"/>
      <p:bldP spid="29" grpId="0" animBg="1"/>
      <p:bldP spid="32" grpId="0" animBg="1"/>
      <p:bldP spid="3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数值方阵的对角化与</a:t>
            </a:r>
            <a:r>
              <a:rPr lang="en-US" dirty="0" smtClean="0"/>
              <a:t>Jordan</a:t>
            </a:r>
            <a:r>
              <a:rPr lang="zh-CN" altLang="en-US" dirty="0" smtClean="0"/>
              <a:t>形计算</a:t>
            </a:r>
            <a:r>
              <a:rPr lang="en-US" dirty="0" smtClean="0"/>
              <a:t>----</a:t>
            </a:r>
            <a:r>
              <a:rPr lang="zh-CN" altLang="en-US" dirty="0" smtClean="0"/>
              <a:t>特征分解</a:t>
            </a:r>
            <a:endParaRPr lang="zh-CN" altLang="en-US" dirty="0"/>
          </a:p>
        </p:txBody>
      </p:sp>
      <p:sp>
        <p:nvSpPr>
          <p:cNvPr id="3" name="内容占位符 2"/>
          <p:cNvSpPr>
            <a:spLocks noGrp="1"/>
          </p:cNvSpPr>
          <p:nvPr>
            <p:ph idx="1"/>
          </p:nvPr>
        </p:nvSpPr>
        <p:spPr/>
        <p:txBody>
          <a:bodyPr/>
          <a:lstStyle/>
          <a:p>
            <a:r>
              <a:rPr lang="zh-CN" altLang="en-US" dirty="0" smtClean="0"/>
              <a:t>分块表法</a:t>
            </a:r>
            <a:r>
              <a:rPr lang="en-US" altLang="zh-CN" dirty="0" smtClean="0"/>
              <a:t>----</a:t>
            </a:r>
            <a:r>
              <a:rPr lang="zh-CN" altLang="en-US" dirty="0" smtClean="0"/>
              <a:t>为求广义特征向量链提供方便</a:t>
            </a:r>
            <a:endParaRPr lang="en-US" altLang="zh-CN" dirty="0" smtClean="0"/>
          </a:p>
          <a:p>
            <a:pPr lvl="1"/>
            <a:r>
              <a:rPr lang="zh-CN" altLang="en-US" dirty="0" smtClean="0"/>
              <a:t>确定几何重数</a:t>
            </a:r>
            <a:endParaRPr lang="en-US" altLang="zh-CN" dirty="0" smtClean="0"/>
          </a:p>
          <a:p>
            <a:pPr lvl="1"/>
            <a:r>
              <a:rPr lang="zh-CN" altLang="en-US" dirty="0" smtClean="0"/>
              <a:t>计算</a:t>
            </a:r>
            <a:endParaRPr lang="en-US" altLang="zh-CN" dirty="0" smtClean="0"/>
          </a:p>
          <a:p>
            <a:pPr lvl="1"/>
            <a:r>
              <a:rPr lang="zh-CN" altLang="en-US" dirty="0" smtClean="0"/>
              <a:t>由下向上、由左向右构造分块表</a:t>
            </a:r>
            <a:endParaRPr lang="en-US" altLang="zh-CN" dirty="0" smtClean="0"/>
          </a:p>
          <a:p>
            <a:pPr lvl="1">
              <a:buNone/>
            </a:pPr>
            <a:r>
              <a:rPr lang="zh-CN" altLang="en-US" dirty="0" smtClean="0"/>
              <a:t>   设</a:t>
            </a:r>
            <a:r>
              <a:rPr lang="el-GR" i="1" dirty="0" smtClean="0"/>
              <a:t>n</a:t>
            </a:r>
            <a:r>
              <a:rPr lang="el-GR" dirty="0" smtClean="0"/>
              <a:t>=10</a:t>
            </a:r>
            <a:r>
              <a:rPr lang="zh-CN" altLang="en-US" dirty="0" smtClean="0"/>
              <a:t>，某重特征值为</a:t>
            </a:r>
            <a:r>
              <a:rPr lang="el-GR" i="1" dirty="0" smtClean="0"/>
              <a:t>λ</a:t>
            </a:r>
            <a:r>
              <a:rPr lang="el-GR" i="1" baseline="-25000" dirty="0" smtClean="0"/>
              <a:t>i</a:t>
            </a:r>
            <a:r>
              <a:rPr lang="zh-CN" altLang="en-US" dirty="0" smtClean="0"/>
              <a:t>， 其代数重数为设经计算</a:t>
            </a:r>
          </a:p>
          <a:p>
            <a:endParaRPr lang="zh-CN" altLang="en-US" dirty="0"/>
          </a:p>
        </p:txBody>
      </p:sp>
      <p:sp>
        <p:nvSpPr>
          <p:cNvPr id="3143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4369" name="Object 1"/>
          <p:cNvGraphicFramePr>
            <a:graphicFrameLocks noChangeAspect="1"/>
          </p:cNvGraphicFramePr>
          <p:nvPr/>
        </p:nvGraphicFramePr>
        <p:xfrm>
          <a:off x="3929058" y="1928802"/>
          <a:ext cx="2653411" cy="428628"/>
        </p:xfrm>
        <a:graphic>
          <a:graphicData uri="http://schemas.openxmlformats.org/presentationml/2006/ole">
            <p:oleObj spid="_x0000_s314369" name="Equation" r:id="rId3" imgW="1231366" imgH="203112" progId="Equation.DSMT4">
              <p:embed/>
            </p:oleObj>
          </a:graphicData>
        </a:graphic>
      </p:graphicFrame>
      <p:graphicFrame>
        <p:nvGraphicFramePr>
          <p:cNvPr id="6" name="Object 1"/>
          <p:cNvGraphicFramePr>
            <a:graphicFrameLocks noChangeAspect="1"/>
          </p:cNvGraphicFramePr>
          <p:nvPr/>
        </p:nvGraphicFramePr>
        <p:xfrm>
          <a:off x="2468562" y="2428868"/>
          <a:ext cx="6675438" cy="536575"/>
        </p:xfrm>
        <a:graphic>
          <a:graphicData uri="http://schemas.openxmlformats.org/presentationml/2006/ole">
            <p:oleObj spid="_x0000_s314371" name="Equation" r:id="rId4" imgW="3098520" imgH="253800" progId="Equation.DSMT4">
              <p:embed/>
            </p:oleObj>
          </a:graphicData>
        </a:graphic>
      </p:graphicFrame>
      <p:sp>
        <p:nvSpPr>
          <p:cNvPr id="31437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1"/>
          <p:cNvGraphicFramePr>
            <a:graphicFrameLocks noChangeAspect="1"/>
          </p:cNvGraphicFramePr>
          <p:nvPr/>
        </p:nvGraphicFramePr>
        <p:xfrm>
          <a:off x="3071802" y="3929066"/>
          <a:ext cx="4678363" cy="428625"/>
        </p:xfrm>
        <a:graphic>
          <a:graphicData uri="http://schemas.openxmlformats.org/presentationml/2006/ole">
            <p:oleObj spid="_x0000_s314374" name="Equation" r:id="rId5" imgW="2171520" imgH="203040" progId="Equation.DSMT4">
              <p:embed/>
            </p:oleObj>
          </a:graphicData>
        </a:graphic>
      </p:graphicFrame>
      <p:pic>
        <p:nvPicPr>
          <p:cNvPr id="314375" name="Picture 7"/>
          <p:cNvPicPr>
            <a:picLocks noChangeAspect="1" noChangeArrowheads="1"/>
          </p:cNvPicPr>
          <p:nvPr/>
        </p:nvPicPr>
        <p:blipFill>
          <a:blip r:embed="rId6"/>
          <a:srcRect/>
          <a:stretch>
            <a:fillRect/>
          </a:stretch>
        </p:blipFill>
        <p:spPr bwMode="auto">
          <a:xfrm>
            <a:off x="0" y="4500570"/>
            <a:ext cx="9144000" cy="19458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数值方阵的对角化与</a:t>
            </a:r>
            <a:r>
              <a:rPr lang="en-US" dirty="0" smtClean="0"/>
              <a:t>Jordan</a:t>
            </a:r>
            <a:r>
              <a:rPr lang="zh-CN" altLang="en-US" dirty="0" smtClean="0"/>
              <a:t>形计算</a:t>
            </a:r>
            <a:r>
              <a:rPr lang="en-US" dirty="0" smtClean="0"/>
              <a:t>----</a:t>
            </a:r>
            <a:r>
              <a:rPr lang="zh-CN" altLang="en-US" dirty="0" smtClean="0"/>
              <a:t>特征分解</a:t>
            </a:r>
            <a:endParaRPr lang="zh-CN" altLang="en-US" dirty="0"/>
          </a:p>
        </p:txBody>
      </p:sp>
      <p:sp>
        <p:nvSpPr>
          <p:cNvPr id="3" name="内容占位符 2"/>
          <p:cNvSpPr>
            <a:spLocks noGrp="1"/>
          </p:cNvSpPr>
          <p:nvPr>
            <p:ph idx="1"/>
          </p:nvPr>
        </p:nvSpPr>
        <p:spPr/>
        <p:txBody>
          <a:bodyPr/>
          <a:lstStyle/>
          <a:p>
            <a:r>
              <a:rPr lang="zh-CN" altLang="en-US" dirty="0" smtClean="0"/>
              <a:t>例</a:t>
            </a:r>
            <a:r>
              <a:rPr lang="en-US" altLang="zh-CN" dirty="0" smtClean="0"/>
              <a:t>:</a:t>
            </a:r>
            <a:r>
              <a:rPr lang="zh-CN" altLang="en-US" dirty="0" smtClean="0"/>
              <a:t>利用分块表法求</a:t>
            </a:r>
            <a:r>
              <a:rPr lang="en-US" dirty="0" smtClean="0"/>
              <a:t>Jordan</a:t>
            </a:r>
            <a:r>
              <a:rPr lang="zh-CN" altLang="en-US" dirty="0" smtClean="0"/>
              <a:t>形变换阵</a:t>
            </a:r>
            <a:endParaRPr lang="zh-CN" altLang="en-US" dirty="0"/>
          </a:p>
        </p:txBody>
      </p:sp>
      <p:sp>
        <p:nvSpPr>
          <p:cNvPr id="315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5393" name="Object 1"/>
          <p:cNvGraphicFramePr>
            <a:graphicFrameLocks noChangeAspect="1"/>
          </p:cNvGraphicFramePr>
          <p:nvPr/>
        </p:nvGraphicFramePr>
        <p:xfrm>
          <a:off x="0" y="1928802"/>
          <a:ext cx="2786082" cy="1933510"/>
        </p:xfrm>
        <a:graphic>
          <a:graphicData uri="http://schemas.openxmlformats.org/presentationml/2006/ole">
            <p:oleObj spid="_x0000_s315393" name="Equation" r:id="rId3" imgW="1739900" imgH="1206500" progId="Equation.DSMT4">
              <p:embed/>
            </p:oleObj>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数值方阵的对角化与</a:t>
            </a:r>
            <a:r>
              <a:rPr lang="en-US" dirty="0" smtClean="0"/>
              <a:t>Jordan</a:t>
            </a:r>
            <a:r>
              <a:rPr lang="zh-CN" altLang="en-US" dirty="0" smtClean="0"/>
              <a:t>形计算</a:t>
            </a:r>
            <a:r>
              <a:rPr lang="en-US" dirty="0" smtClean="0"/>
              <a:t>----</a:t>
            </a:r>
            <a:r>
              <a:rPr lang="zh-CN" altLang="en-US" dirty="0" smtClean="0"/>
              <a:t>特征分解</a:t>
            </a:r>
            <a:endParaRPr lang="zh-CN" altLang="en-US" dirty="0"/>
          </a:p>
        </p:txBody>
      </p:sp>
      <p:sp>
        <p:nvSpPr>
          <p:cNvPr id="3" name="内容占位符 2"/>
          <p:cNvSpPr>
            <a:spLocks noGrp="1"/>
          </p:cNvSpPr>
          <p:nvPr>
            <p:ph idx="1"/>
          </p:nvPr>
        </p:nvSpPr>
        <p:spPr/>
        <p:txBody>
          <a:bodyPr/>
          <a:lstStyle/>
          <a:p>
            <a:r>
              <a:rPr lang="zh-CN" altLang="en-US" dirty="0" smtClean="0"/>
              <a:t>共轭复根情况下的实数化</a:t>
            </a:r>
            <a:r>
              <a:rPr lang="en-US" altLang="zh-CN" dirty="0" smtClean="0"/>
              <a:t>----</a:t>
            </a:r>
            <a:r>
              <a:rPr lang="zh-CN" altLang="en-US" dirty="0" smtClean="0"/>
              <a:t>化模态形</a:t>
            </a:r>
            <a:endParaRPr lang="en-US" altLang="zh-CN" dirty="0" smtClean="0"/>
          </a:p>
          <a:p>
            <a:pPr lvl="1"/>
            <a:r>
              <a:rPr lang="zh-CN" altLang="en-US" dirty="0" smtClean="0"/>
              <a:t>设矩阵</a:t>
            </a:r>
            <a:r>
              <a:rPr lang="zh-CN" altLang="en-US" dirty="0" smtClean="0">
                <a:latin typeface="Times New Roman" pitchFamily="18" charset="0"/>
                <a:cs typeface="Times New Roman" pitchFamily="18" charset="0"/>
              </a:rPr>
              <a:t>的</a:t>
            </a:r>
            <a:r>
              <a:rPr lang="en-US"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个</a:t>
            </a:r>
            <a:r>
              <a:rPr lang="zh-CN" altLang="en-US" dirty="0" smtClean="0"/>
              <a:t>两两相异特征值中只含一对共轭复根，设为</a:t>
            </a:r>
            <a:endParaRPr lang="zh-CN" altLang="en-US" dirty="0"/>
          </a:p>
        </p:txBody>
      </p:sp>
      <p:sp>
        <p:nvSpPr>
          <p:cNvPr id="279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9553" name="Object 1"/>
          <p:cNvGraphicFramePr>
            <a:graphicFrameLocks noChangeAspect="1"/>
          </p:cNvGraphicFramePr>
          <p:nvPr/>
        </p:nvGraphicFramePr>
        <p:xfrm>
          <a:off x="3571868" y="2428868"/>
          <a:ext cx="2714644" cy="382601"/>
        </p:xfrm>
        <a:graphic>
          <a:graphicData uri="http://schemas.openxmlformats.org/presentationml/2006/ole">
            <p:oleObj spid="_x0000_s279553" name="Equation" r:id="rId3" imgW="1422400" imgH="203200" progId="Equation.DSMT4">
              <p:embed/>
            </p:oleObj>
          </a:graphicData>
        </a:graphic>
      </p:graphicFrame>
      <p:graphicFrame>
        <p:nvGraphicFramePr>
          <p:cNvPr id="6" name="Object 1"/>
          <p:cNvGraphicFramePr>
            <a:graphicFrameLocks noChangeAspect="1"/>
          </p:cNvGraphicFramePr>
          <p:nvPr/>
        </p:nvGraphicFramePr>
        <p:xfrm>
          <a:off x="0" y="3000372"/>
          <a:ext cx="4508500" cy="477838"/>
        </p:xfrm>
        <a:graphic>
          <a:graphicData uri="http://schemas.openxmlformats.org/presentationml/2006/ole">
            <p:oleObj spid="_x0000_s279555" name="Equation" r:id="rId4" imgW="2361960" imgH="253800" progId="Equation.DSMT4">
              <p:embed/>
            </p:oleObj>
          </a:graphicData>
        </a:graphic>
      </p:graphicFrame>
      <p:graphicFrame>
        <p:nvGraphicFramePr>
          <p:cNvPr id="7" name="Object 1"/>
          <p:cNvGraphicFramePr>
            <a:graphicFrameLocks noChangeAspect="1"/>
          </p:cNvGraphicFramePr>
          <p:nvPr/>
        </p:nvGraphicFramePr>
        <p:xfrm>
          <a:off x="714348" y="3786190"/>
          <a:ext cx="2520950" cy="477837"/>
        </p:xfrm>
        <a:graphic>
          <a:graphicData uri="http://schemas.openxmlformats.org/presentationml/2006/ole">
            <p:oleObj spid="_x0000_s279556" name="Equation" r:id="rId5" imgW="1320480" imgH="253800" progId="Equation.DSMT4">
              <p:embed/>
            </p:oleObj>
          </a:graphicData>
        </a:graphic>
      </p:graphicFrame>
      <p:graphicFrame>
        <p:nvGraphicFramePr>
          <p:cNvPr id="8" name="Object 1"/>
          <p:cNvGraphicFramePr>
            <a:graphicFrameLocks noChangeAspect="1"/>
          </p:cNvGraphicFramePr>
          <p:nvPr/>
        </p:nvGraphicFramePr>
        <p:xfrm>
          <a:off x="714348" y="4429132"/>
          <a:ext cx="2544763" cy="477837"/>
        </p:xfrm>
        <a:graphic>
          <a:graphicData uri="http://schemas.openxmlformats.org/presentationml/2006/ole">
            <p:oleObj spid="_x0000_s279557" name="Equation" r:id="rId6" imgW="1333440" imgH="253800" progId="Equation.DSMT4">
              <p:embed/>
            </p:oleObj>
          </a:graphicData>
        </a:graphic>
      </p:graphicFrame>
      <p:graphicFrame>
        <p:nvGraphicFramePr>
          <p:cNvPr id="9" name="Object 1"/>
          <p:cNvGraphicFramePr>
            <a:graphicFrameLocks noChangeAspect="1"/>
          </p:cNvGraphicFramePr>
          <p:nvPr/>
        </p:nvGraphicFramePr>
        <p:xfrm>
          <a:off x="4714876" y="3000372"/>
          <a:ext cx="4654550" cy="477837"/>
        </p:xfrm>
        <a:graphic>
          <a:graphicData uri="http://schemas.openxmlformats.org/presentationml/2006/ole">
            <p:oleObj spid="_x0000_s279558" name="Equation" r:id="rId7" imgW="2438280" imgH="253800" progId="Equation.DSMT4">
              <p:embed/>
            </p:oleObj>
          </a:graphicData>
        </a:graphic>
      </p:graphicFrame>
      <p:graphicFrame>
        <p:nvGraphicFramePr>
          <p:cNvPr id="10" name="Object 1"/>
          <p:cNvGraphicFramePr>
            <a:graphicFrameLocks noChangeAspect="1"/>
          </p:cNvGraphicFramePr>
          <p:nvPr/>
        </p:nvGraphicFramePr>
        <p:xfrm>
          <a:off x="3357554" y="3643314"/>
          <a:ext cx="5597525" cy="3035300"/>
        </p:xfrm>
        <a:graphic>
          <a:graphicData uri="http://schemas.openxmlformats.org/presentationml/2006/ole">
            <p:oleObj spid="_x0000_s279559" name="Equation" r:id="rId8" imgW="2933640" imgH="1612800" progId="Equation.DSMT4">
              <p:embed/>
            </p:oleObj>
          </a:graphicData>
        </a:graphic>
      </p:graphicFrame>
      <p:sp>
        <p:nvSpPr>
          <p:cNvPr id="11" name="椭圆 10"/>
          <p:cNvSpPr/>
          <p:nvPr/>
        </p:nvSpPr>
        <p:spPr bwMode="auto">
          <a:xfrm>
            <a:off x="6215074" y="4929198"/>
            <a:ext cx="928694" cy="785818"/>
          </a:xfrm>
          <a:prstGeom prst="ellipse">
            <a:avLst/>
          </a:prstGeom>
          <a:solidFill>
            <a:schemeClr val="accent1">
              <a:alpha val="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2" name="矩形 11"/>
          <p:cNvSpPr/>
          <p:nvPr/>
        </p:nvSpPr>
        <p:spPr>
          <a:xfrm>
            <a:off x="214282" y="5572140"/>
            <a:ext cx="3571868" cy="461665"/>
          </a:xfrm>
          <a:prstGeom prst="rect">
            <a:avLst/>
          </a:prstGeom>
        </p:spPr>
        <p:txBody>
          <a:bodyPr wrap="square">
            <a:spAutoFit/>
          </a:bodyPr>
          <a:lstStyle/>
          <a:p>
            <a:r>
              <a:rPr lang="zh-CN" altLang="en-US" dirty="0" smtClean="0">
                <a:latin typeface="Times New Roman" pitchFamily="18" charset="0"/>
                <a:ea typeface="+mn-ea"/>
                <a:cs typeface="Times New Roman" pitchFamily="18" charset="0"/>
              </a:rPr>
              <a:t>用</a:t>
            </a:r>
            <a:r>
              <a:rPr lang="el-GR" altLang="zh-CN" b="1" i="1" dirty="0" smtClean="0">
                <a:latin typeface="Times New Roman" pitchFamily="18" charset="0"/>
                <a:ea typeface="+mn-ea"/>
                <a:cs typeface="Times New Roman" pitchFamily="18" charset="0"/>
              </a:rPr>
              <a:t>α</a:t>
            </a:r>
            <a:r>
              <a:rPr lang="en-US" altLang="zh-CN" b="1" i="1" dirty="0" smtClean="0">
                <a:latin typeface="Times New Roman" pitchFamily="18" charset="0"/>
                <a:ea typeface="+mn-ea"/>
                <a:cs typeface="Times New Roman" pitchFamily="18" charset="0"/>
              </a:rPr>
              <a:t>,</a:t>
            </a:r>
            <a:r>
              <a:rPr lang="el-GR" altLang="zh-CN" b="1" i="1" dirty="0" smtClean="0">
                <a:latin typeface="Times New Roman" pitchFamily="18" charset="0"/>
                <a:ea typeface="+mn-ea"/>
                <a:cs typeface="Times New Roman" pitchFamily="18" charset="0"/>
              </a:rPr>
              <a:t>β</a:t>
            </a:r>
            <a:r>
              <a:rPr lang="zh-CN" altLang="en-US" dirty="0" smtClean="0">
                <a:latin typeface="Times New Roman" pitchFamily="18" charset="0"/>
                <a:ea typeface="+mn-ea"/>
                <a:cs typeface="Times New Roman" pitchFamily="18" charset="0"/>
              </a:rPr>
              <a:t>代替</a:t>
            </a:r>
            <a:r>
              <a:rPr lang="en-US" altLang="zh-CN" b="1" i="1" dirty="0" smtClean="0">
                <a:latin typeface="Times New Roman" pitchFamily="18" charset="0"/>
                <a:ea typeface="+mn-ea"/>
                <a:cs typeface="Times New Roman" pitchFamily="18" charset="0"/>
              </a:rPr>
              <a:t>p</a:t>
            </a:r>
            <a:r>
              <a:rPr lang="en-US" altLang="zh-CN" i="1" baseline="-25000" dirty="0" smtClean="0">
                <a:latin typeface="Times New Roman" pitchFamily="18" charset="0"/>
                <a:ea typeface="+mn-ea"/>
                <a:cs typeface="Times New Roman" pitchFamily="18" charset="0"/>
              </a:rPr>
              <a:t>i</a:t>
            </a:r>
            <a:r>
              <a:rPr lang="en-US" altLang="zh-CN" b="1" i="1" dirty="0" smtClean="0">
                <a:latin typeface="Times New Roman" pitchFamily="18" charset="0"/>
                <a:ea typeface="+mn-ea"/>
                <a:cs typeface="Times New Roman" pitchFamily="18" charset="0"/>
              </a:rPr>
              <a:t> , p</a:t>
            </a:r>
            <a:r>
              <a:rPr lang="en-US" altLang="zh-CN" i="1" baseline="-25000" dirty="0" smtClean="0">
                <a:latin typeface="Times New Roman" pitchFamily="18" charset="0"/>
                <a:ea typeface="+mn-ea"/>
                <a:cs typeface="Times New Roman" pitchFamily="18" charset="0"/>
              </a:rPr>
              <a:t>i</a:t>
            </a:r>
            <a:r>
              <a:rPr lang="en-US" altLang="zh-CN" baseline="-25000" dirty="0" smtClean="0">
                <a:latin typeface="Times New Roman" pitchFamily="18" charset="0"/>
                <a:ea typeface="+mn-ea"/>
                <a:cs typeface="Times New Roman" pitchFamily="18" charset="0"/>
              </a:rPr>
              <a:t>+1</a:t>
            </a:r>
            <a:endParaRPr lang="zh-CN" altLang="en-US" baseline="-25000" dirty="0">
              <a:latin typeface="Times New Roman" pitchFamily="18" charset="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数值方阵的对角化与</a:t>
            </a:r>
            <a:r>
              <a:rPr lang="en-US" dirty="0" smtClean="0"/>
              <a:t>Jordan</a:t>
            </a:r>
            <a:r>
              <a:rPr lang="zh-CN" altLang="en-US" dirty="0" smtClean="0"/>
              <a:t>形计算</a:t>
            </a:r>
            <a:r>
              <a:rPr lang="en-US" dirty="0" smtClean="0"/>
              <a:t>----</a:t>
            </a:r>
            <a:r>
              <a:rPr lang="zh-CN" altLang="en-US" dirty="0" smtClean="0"/>
              <a:t>特征分解</a:t>
            </a:r>
            <a:endParaRPr lang="zh-CN" altLang="en-US" dirty="0"/>
          </a:p>
        </p:txBody>
      </p:sp>
      <p:sp>
        <p:nvSpPr>
          <p:cNvPr id="3" name="内容占位符 2"/>
          <p:cNvSpPr>
            <a:spLocks noGrp="1"/>
          </p:cNvSpPr>
          <p:nvPr>
            <p:ph idx="1"/>
          </p:nvPr>
        </p:nvSpPr>
        <p:spPr/>
        <p:txBody>
          <a:bodyPr/>
          <a:lstStyle/>
          <a:p>
            <a:r>
              <a:rPr lang="zh-CN" altLang="en-US" dirty="0" smtClean="0"/>
              <a:t>例：化模态形</a:t>
            </a:r>
            <a:endParaRPr lang="zh-CN" altLang="en-US" dirty="0"/>
          </a:p>
        </p:txBody>
      </p:sp>
      <p:sp>
        <p:nvSpPr>
          <p:cNvPr id="277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7505" name="Object 1"/>
          <p:cNvGraphicFramePr>
            <a:graphicFrameLocks noChangeAspect="1"/>
          </p:cNvGraphicFramePr>
          <p:nvPr/>
        </p:nvGraphicFramePr>
        <p:xfrm>
          <a:off x="4071934" y="1357298"/>
          <a:ext cx="2000264" cy="946361"/>
        </p:xfrm>
        <a:graphic>
          <a:graphicData uri="http://schemas.openxmlformats.org/presentationml/2006/ole">
            <p:oleObj spid="_x0000_s277505" name="Equation" r:id="rId3" imgW="889000" imgH="419100" progId="Equation.DSMT4">
              <p:embed/>
            </p:oleObj>
          </a:graphicData>
        </a:graphic>
      </p:graphicFrame>
      <p:graphicFrame>
        <p:nvGraphicFramePr>
          <p:cNvPr id="6" name="Object 1"/>
          <p:cNvGraphicFramePr>
            <a:graphicFrameLocks noChangeAspect="1"/>
          </p:cNvGraphicFramePr>
          <p:nvPr/>
        </p:nvGraphicFramePr>
        <p:xfrm>
          <a:off x="6929454" y="1357298"/>
          <a:ext cx="1800225" cy="946150"/>
        </p:xfrm>
        <a:graphic>
          <a:graphicData uri="http://schemas.openxmlformats.org/presentationml/2006/ole">
            <p:oleObj spid="_x0000_s277507" name="Equation" r:id="rId4" imgW="799920" imgH="419040" progId="Equation.DSMT4">
              <p:embed/>
            </p:oleObj>
          </a:graphicData>
        </a:graphic>
      </p:graphicFrame>
      <p:sp>
        <p:nvSpPr>
          <p:cNvPr id="7" name="右箭头 6"/>
          <p:cNvSpPr/>
          <p:nvPr/>
        </p:nvSpPr>
        <p:spPr bwMode="auto">
          <a:xfrm>
            <a:off x="6357950" y="1714488"/>
            <a:ext cx="500066" cy="2857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FF0000"/>
                </a:solidFill>
              </a:rPr>
              <a:t>系统及其模型</a:t>
            </a:r>
            <a:endParaRPr lang="en-US" altLang="zh-CN" sz="2800" dirty="0" smtClean="0">
              <a:solidFill>
                <a:srgbClr val="FF0000"/>
              </a:solidFill>
            </a:endParaRPr>
          </a:p>
          <a:p>
            <a:r>
              <a:rPr lang="zh-CN" altLang="en-US" sz="2800" dirty="0" smtClean="0">
                <a:solidFill>
                  <a:srgbClr val="FF0000"/>
                </a:solidFill>
              </a:rPr>
              <a:t>线性空间与坐标变换</a:t>
            </a:r>
            <a:endParaRPr lang="en-US" altLang="zh-CN" sz="2800" dirty="0" smtClean="0">
              <a:solidFill>
                <a:srgbClr val="FF0000"/>
              </a:solidFill>
            </a:endParaRPr>
          </a:p>
          <a:p>
            <a:r>
              <a:rPr lang="zh-CN" altLang="en-US" sz="2800" dirty="0" smtClean="0">
                <a:solidFill>
                  <a:srgbClr val="FF0000"/>
                </a:solidFill>
              </a:rPr>
              <a:t>多项式矩阵</a:t>
            </a:r>
            <a:endParaRPr lang="en-US" altLang="zh-CN" sz="2800" dirty="0" smtClean="0">
              <a:solidFill>
                <a:srgbClr val="FF0000"/>
              </a:solidFill>
            </a:endParaRPr>
          </a:p>
          <a:p>
            <a:r>
              <a:rPr lang="zh-CN" altLang="en-US" sz="2800" dirty="0" smtClean="0">
                <a:solidFill>
                  <a:srgbClr val="FF0000"/>
                </a:solidFill>
              </a:rPr>
              <a:t>矩阵的特征值与特征向量</a:t>
            </a:r>
            <a:endParaRPr lang="en-US" altLang="zh-CN" sz="2800" dirty="0" smtClean="0">
              <a:solidFill>
                <a:srgbClr val="FF0000"/>
              </a:solidFill>
            </a:endParaRPr>
          </a:p>
          <a:p>
            <a:r>
              <a:rPr lang="zh-CN" altLang="en-US" sz="2800" dirty="0" smtClean="0">
                <a:solidFill>
                  <a:srgbClr val="FF0000"/>
                </a:solidFill>
              </a:rPr>
              <a:t>向量与矩阵范数</a:t>
            </a:r>
            <a:endParaRPr lang="en-US" altLang="zh-CN" sz="2800" dirty="0" smtClean="0">
              <a:solidFill>
                <a:srgbClr val="FF0000"/>
              </a:solidFill>
            </a:endParaRPr>
          </a:p>
          <a:p>
            <a:r>
              <a:rPr lang="zh-CN" altLang="en-US" sz="2800" dirty="0" smtClean="0"/>
              <a:t>线性二次型及矩阵的正定性</a:t>
            </a:r>
            <a:endParaRPr lang="en-US" altLang="zh-CN" sz="2800" dirty="0" smtClean="0"/>
          </a:p>
          <a:p>
            <a:r>
              <a:rPr lang="zh-CN" altLang="en-US" sz="2800" dirty="0" smtClean="0"/>
              <a:t>有理函数矩阵</a:t>
            </a:r>
            <a:endParaRPr lang="en-US" altLang="zh-CN" sz="2800" dirty="0" smtClean="0"/>
          </a:p>
          <a:p>
            <a:r>
              <a:rPr lang="zh-CN" altLang="en-US" sz="2800" dirty="0" smtClean="0"/>
              <a:t>矩阵指数函数与计算</a:t>
            </a:r>
            <a:endParaRPr lang="en-US" altLang="zh-CN" sz="2800" dirty="0" smtClean="0"/>
          </a:p>
          <a:p>
            <a:r>
              <a:rPr lang="zh-CN" altLang="en-US" sz="2800" dirty="0" smtClean="0"/>
              <a:t>一阶常微分方程及其解</a:t>
            </a:r>
            <a:endParaRPr lang="en-US" altLang="zh-CN" sz="2800" dirty="0" smtClean="0"/>
          </a:p>
          <a:p>
            <a:r>
              <a:rPr lang="zh-CN" altLang="en-US" sz="2800" dirty="0" smtClean="0"/>
              <a:t>线性系统与相关问题说明</a:t>
            </a:r>
          </a:p>
          <a:p>
            <a:r>
              <a:rPr lang="zh-CN" altLang="en-US" sz="2800" dirty="0" smtClean="0"/>
              <a:t>动态系统控制的概念及几个基本步骤</a:t>
            </a:r>
            <a:endParaRPr lang="en-US" altLang="zh-CN" sz="2800" dirty="0" smtClean="0"/>
          </a:p>
          <a:p>
            <a:pPr>
              <a:buNone/>
            </a:pP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zh-CN" altLang="en-US" dirty="0" smtClean="0"/>
              <a:t>动态系统与建模</a:t>
            </a:r>
            <a:r>
              <a:rPr lang="en-US" altLang="zh-CN" dirty="0" smtClean="0"/>
              <a:t>-3</a:t>
            </a:r>
            <a:endParaRPr lang="zh-CN" altLang="en-US" dirty="0" smtClean="0"/>
          </a:p>
        </p:txBody>
      </p:sp>
      <p:sp>
        <p:nvSpPr>
          <p:cNvPr id="9" name="内容占位符 8"/>
          <p:cNvSpPr>
            <a:spLocks noGrp="1"/>
          </p:cNvSpPr>
          <p:nvPr>
            <p:ph idx="1"/>
          </p:nvPr>
        </p:nvSpPr>
        <p:spPr>
          <a:xfrm>
            <a:off x="642910" y="1285860"/>
            <a:ext cx="8286808" cy="4846653"/>
          </a:xfrm>
        </p:spPr>
        <p:txBody>
          <a:bodyPr/>
          <a:lstStyle/>
          <a:p>
            <a:r>
              <a:rPr lang="zh-CN" altLang="en-US" dirty="0" smtClean="0"/>
              <a:t>动态系统的分类</a:t>
            </a:r>
            <a:endParaRPr lang="en-US" altLang="zh-CN" dirty="0" smtClean="0"/>
          </a:p>
          <a:p>
            <a:pPr lvl="1"/>
            <a:r>
              <a:rPr lang="zh-CN" altLang="en-US" sz="2400" dirty="0" smtClean="0"/>
              <a:t>按系统机制来分：</a:t>
            </a:r>
            <a:r>
              <a:rPr lang="zh-CN" altLang="en-US" sz="2400" dirty="0" smtClean="0">
                <a:solidFill>
                  <a:srgbClr val="FF0000"/>
                </a:solidFill>
              </a:rPr>
              <a:t>连续变量动态系统</a:t>
            </a:r>
            <a:r>
              <a:rPr lang="en-US" sz="2400" dirty="0" smtClean="0"/>
              <a:t>(CVDS)</a:t>
            </a:r>
            <a:r>
              <a:rPr lang="zh-CN" altLang="en-US" sz="2400" dirty="0" smtClean="0"/>
              <a:t>、离散事件动态系统</a:t>
            </a:r>
            <a:r>
              <a:rPr lang="en-US" sz="2400" dirty="0" smtClean="0"/>
              <a:t>(DEDS)</a:t>
            </a:r>
            <a:endParaRPr lang="zh-CN" altLang="en-US" sz="2400" dirty="0" smtClean="0"/>
          </a:p>
          <a:p>
            <a:pPr lvl="1"/>
            <a:r>
              <a:rPr lang="zh-CN" altLang="en-US" sz="2400" dirty="0" smtClean="0"/>
              <a:t>按系统特性来分：</a:t>
            </a:r>
            <a:r>
              <a:rPr lang="zh-CN" altLang="en-US" sz="2400" dirty="0" smtClean="0">
                <a:solidFill>
                  <a:srgbClr val="FF0000"/>
                </a:solidFill>
              </a:rPr>
              <a:t>线性系统</a:t>
            </a:r>
            <a:r>
              <a:rPr lang="en-US" sz="2400" dirty="0" smtClean="0"/>
              <a:t>(LS)</a:t>
            </a:r>
            <a:r>
              <a:rPr lang="zh-CN" altLang="en-US" sz="2400" dirty="0" smtClean="0"/>
              <a:t>、非线性系统</a:t>
            </a:r>
            <a:r>
              <a:rPr lang="en-US" sz="2400" dirty="0" smtClean="0"/>
              <a:t>(NLS)</a:t>
            </a:r>
            <a:endParaRPr lang="zh-CN" altLang="en-US" sz="2400" dirty="0" smtClean="0"/>
          </a:p>
          <a:p>
            <a:pPr lvl="1"/>
            <a:r>
              <a:rPr lang="zh-CN" altLang="en-US" sz="2400" dirty="0" smtClean="0"/>
              <a:t>按系统参数分布性来分：</a:t>
            </a:r>
            <a:r>
              <a:rPr lang="zh-CN" altLang="en-US" sz="2400" dirty="0" smtClean="0">
                <a:solidFill>
                  <a:srgbClr val="FF0000"/>
                </a:solidFill>
              </a:rPr>
              <a:t>集中参数</a:t>
            </a:r>
            <a:r>
              <a:rPr lang="en-US" sz="2400" dirty="0" smtClean="0"/>
              <a:t>—</a:t>
            </a:r>
            <a:r>
              <a:rPr lang="zh-CN" altLang="en-US" sz="2400" dirty="0" smtClean="0"/>
              <a:t>单维系统</a:t>
            </a:r>
            <a:r>
              <a:rPr lang="en-US" sz="2400" dirty="0" smtClean="0"/>
              <a:t>(LPS)</a:t>
            </a:r>
            <a:r>
              <a:rPr lang="zh-CN" altLang="en-US" sz="2400" dirty="0" smtClean="0"/>
              <a:t>、分布参数</a:t>
            </a:r>
            <a:r>
              <a:rPr lang="en-US" sz="2400" dirty="0" smtClean="0"/>
              <a:t>—</a:t>
            </a:r>
            <a:r>
              <a:rPr lang="zh-CN" altLang="en-US" sz="2400" dirty="0" smtClean="0"/>
              <a:t>多维系统</a:t>
            </a:r>
            <a:r>
              <a:rPr lang="en-US" sz="2400" dirty="0" smtClean="0"/>
              <a:t>(DPS)</a:t>
            </a:r>
            <a:endParaRPr lang="zh-CN" altLang="en-US" sz="2400" dirty="0" smtClean="0"/>
          </a:p>
          <a:p>
            <a:pPr lvl="1"/>
            <a:r>
              <a:rPr lang="zh-CN" altLang="en-US" sz="2400" dirty="0" smtClean="0"/>
              <a:t>按系统作用时间来分：</a:t>
            </a:r>
            <a:r>
              <a:rPr lang="zh-CN" altLang="en-US" sz="2400" dirty="0" smtClean="0">
                <a:solidFill>
                  <a:srgbClr val="FF0000"/>
                </a:solidFill>
              </a:rPr>
              <a:t>连续时间</a:t>
            </a:r>
            <a:r>
              <a:rPr lang="zh-CN" altLang="en-US" sz="2400" dirty="0" smtClean="0"/>
              <a:t>系统</a:t>
            </a:r>
            <a:r>
              <a:rPr lang="en-US" sz="2400" dirty="0" smtClean="0"/>
              <a:t>(CTS)</a:t>
            </a:r>
            <a:r>
              <a:rPr lang="zh-CN" altLang="en-US" sz="2400" dirty="0" smtClean="0"/>
              <a:t>、</a:t>
            </a:r>
            <a:r>
              <a:rPr lang="zh-CN" altLang="en-US" sz="2400" dirty="0" smtClean="0">
                <a:solidFill>
                  <a:srgbClr val="FF0000"/>
                </a:solidFill>
              </a:rPr>
              <a:t>离散时间</a:t>
            </a:r>
            <a:r>
              <a:rPr lang="zh-CN" altLang="en-US" sz="2400" dirty="0" smtClean="0"/>
              <a:t>系统</a:t>
            </a:r>
            <a:r>
              <a:rPr lang="en-US" sz="2400" dirty="0" smtClean="0"/>
              <a:t>(DTS)</a:t>
            </a:r>
            <a:endParaRPr lang="zh-CN" altLang="en-US" sz="2400" dirty="0" smtClean="0"/>
          </a:p>
          <a:p>
            <a:pPr lvl="1"/>
            <a:r>
              <a:rPr lang="zh-CN" altLang="en-US" sz="2400" dirty="0" smtClean="0"/>
              <a:t>按参数随时间变化性来分：</a:t>
            </a:r>
            <a:r>
              <a:rPr lang="zh-CN" altLang="en-US" sz="2400" dirty="0" smtClean="0">
                <a:solidFill>
                  <a:srgbClr val="FF0000"/>
                </a:solidFill>
              </a:rPr>
              <a:t>定常系统</a:t>
            </a:r>
            <a:r>
              <a:rPr lang="en-US" sz="2400" dirty="0" smtClean="0"/>
              <a:t>(TIS)</a:t>
            </a:r>
            <a:r>
              <a:rPr lang="zh-CN" altLang="en-US" sz="2400" dirty="0" smtClean="0"/>
              <a:t>、时变系统</a:t>
            </a:r>
            <a:r>
              <a:rPr lang="en-US" sz="2400" dirty="0" smtClean="0"/>
              <a:t>(TVS)</a:t>
            </a:r>
          </a:p>
          <a:p>
            <a:pPr lvl="1"/>
            <a:r>
              <a:rPr lang="zh-CN" altLang="en-US" sz="2400" dirty="0" smtClean="0"/>
              <a:t>按系统确定性分：</a:t>
            </a:r>
            <a:r>
              <a:rPr lang="zh-CN" altLang="en-US" sz="2400" dirty="0" smtClean="0">
                <a:solidFill>
                  <a:srgbClr val="FF0000"/>
                </a:solidFill>
              </a:rPr>
              <a:t>确定性系统</a:t>
            </a:r>
            <a:r>
              <a:rPr lang="zh-CN" altLang="en-US" sz="2400" dirty="0" smtClean="0"/>
              <a:t>、不确定性系统</a:t>
            </a:r>
            <a:endParaRPr lang="en-US" altLang="zh-CN" sz="2400" dirty="0" smtClean="0"/>
          </a:p>
          <a:p>
            <a:endParaRPr lang="zh-CN" altLang="en-US" dirty="0"/>
          </a:p>
        </p:txBody>
      </p:sp>
      <p:sp>
        <p:nvSpPr>
          <p:cNvPr id="3078"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307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向量和矩阵范数</a:t>
            </a:r>
            <a:endParaRPr lang="zh-CN" altLang="en-US" dirty="0"/>
          </a:p>
        </p:txBody>
      </p:sp>
      <p:sp>
        <p:nvSpPr>
          <p:cNvPr id="3" name="内容占位符 2"/>
          <p:cNvSpPr>
            <a:spLocks noGrp="1"/>
          </p:cNvSpPr>
          <p:nvPr>
            <p:ph idx="1"/>
          </p:nvPr>
        </p:nvSpPr>
        <p:spPr>
          <a:xfrm>
            <a:off x="571472" y="1285860"/>
            <a:ext cx="8572528" cy="4846653"/>
          </a:xfrm>
        </p:spPr>
        <p:txBody>
          <a:bodyPr/>
          <a:lstStyle/>
          <a:p>
            <a:r>
              <a:rPr lang="zh-CN" altLang="en-US" dirty="0" smtClean="0"/>
              <a:t>向量范数</a:t>
            </a:r>
            <a:endParaRPr lang="en-US" altLang="zh-CN" dirty="0" smtClean="0"/>
          </a:p>
          <a:p>
            <a:pPr lvl="1"/>
            <a:r>
              <a:rPr lang="zh-CN" altLang="en-US" dirty="0" smtClean="0"/>
              <a:t>正性</a:t>
            </a:r>
            <a:endParaRPr lang="en-US" altLang="zh-CN" dirty="0" smtClean="0"/>
          </a:p>
          <a:p>
            <a:pPr lvl="1"/>
            <a:r>
              <a:rPr lang="zh-CN" altLang="en-US" dirty="0" smtClean="0"/>
              <a:t>齐次性</a:t>
            </a:r>
            <a:endParaRPr lang="en-US" altLang="zh-CN" dirty="0" smtClean="0"/>
          </a:p>
          <a:p>
            <a:pPr lvl="1"/>
            <a:r>
              <a:rPr lang="zh-CN" altLang="en-US" dirty="0" smtClean="0"/>
              <a:t>三角不等式</a:t>
            </a:r>
            <a:endParaRPr lang="en-US" altLang="zh-CN" dirty="0" smtClean="0"/>
          </a:p>
          <a:p>
            <a:endParaRPr lang="en-US" altLang="zh-CN" dirty="0" smtClean="0"/>
          </a:p>
          <a:p>
            <a:endParaRPr lang="en-US" altLang="zh-CN" dirty="0" smtClean="0"/>
          </a:p>
          <a:p>
            <a:endParaRPr lang="en-US" altLang="zh-CN" dirty="0" smtClean="0"/>
          </a:p>
          <a:p>
            <a:r>
              <a:rPr lang="zh-CN" altLang="en-US" dirty="0" smtClean="0"/>
              <a:t>有限维线性空间</a:t>
            </a:r>
            <a:r>
              <a:rPr lang="en-US" altLang="zh-CN" dirty="0" smtClean="0">
                <a:latin typeface="Times New Roman" pitchFamily="18" charset="0"/>
                <a:cs typeface="Times New Roman" pitchFamily="18" charset="0"/>
              </a:rPr>
              <a:t>V</a:t>
            </a:r>
            <a:r>
              <a:rPr lang="zh-CN" altLang="en-US" dirty="0" smtClean="0"/>
              <a:t>上的任意向量范数是等价的</a:t>
            </a:r>
            <a:endParaRPr lang="en-US" altLang="zh-CN" dirty="0" smtClean="0"/>
          </a:p>
          <a:p>
            <a:endParaRPr lang="zh-CN" altLang="en-US" dirty="0"/>
          </a:p>
        </p:txBody>
      </p:sp>
      <p:sp>
        <p:nvSpPr>
          <p:cNvPr id="303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3105" name="Object 1"/>
          <p:cNvGraphicFramePr>
            <a:graphicFrameLocks noChangeAspect="1"/>
          </p:cNvGraphicFramePr>
          <p:nvPr/>
        </p:nvGraphicFramePr>
        <p:xfrm>
          <a:off x="3143240" y="1357298"/>
          <a:ext cx="2780234" cy="500042"/>
        </p:xfrm>
        <a:graphic>
          <a:graphicData uri="http://schemas.openxmlformats.org/presentationml/2006/ole">
            <p:oleObj spid="_x0000_s303105" name="Equation" r:id="rId3" imgW="1320800" imgH="228600" progId="Equation.DSMT4">
              <p:embed/>
            </p:oleObj>
          </a:graphicData>
        </a:graphic>
      </p:graphicFrame>
      <p:graphicFrame>
        <p:nvGraphicFramePr>
          <p:cNvPr id="6" name="Object 1"/>
          <p:cNvGraphicFramePr>
            <a:graphicFrameLocks noChangeAspect="1"/>
          </p:cNvGraphicFramePr>
          <p:nvPr/>
        </p:nvGraphicFramePr>
        <p:xfrm>
          <a:off x="3000364" y="1928802"/>
          <a:ext cx="2989263" cy="473075"/>
        </p:xfrm>
        <a:graphic>
          <a:graphicData uri="http://schemas.openxmlformats.org/presentationml/2006/ole">
            <p:oleObj spid="_x0000_s303107" name="Equation" r:id="rId4" imgW="1422360" imgH="215640" progId="Equation.DSMT4">
              <p:embed/>
            </p:oleObj>
          </a:graphicData>
        </a:graphic>
      </p:graphicFrame>
      <p:graphicFrame>
        <p:nvGraphicFramePr>
          <p:cNvPr id="7" name="Object 1"/>
          <p:cNvGraphicFramePr>
            <a:graphicFrameLocks noChangeAspect="1"/>
          </p:cNvGraphicFramePr>
          <p:nvPr/>
        </p:nvGraphicFramePr>
        <p:xfrm>
          <a:off x="3000364" y="2428868"/>
          <a:ext cx="1441450" cy="473075"/>
        </p:xfrm>
        <a:graphic>
          <a:graphicData uri="http://schemas.openxmlformats.org/presentationml/2006/ole">
            <p:oleObj spid="_x0000_s303108" name="Equation" r:id="rId5" imgW="685800" imgH="215640" progId="Equation.DSMT4">
              <p:embed/>
            </p:oleObj>
          </a:graphicData>
        </a:graphic>
      </p:graphicFrame>
      <p:graphicFrame>
        <p:nvGraphicFramePr>
          <p:cNvPr id="8" name="Object 1"/>
          <p:cNvGraphicFramePr>
            <a:graphicFrameLocks noChangeAspect="1"/>
          </p:cNvGraphicFramePr>
          <p:nvPr/>
        </p:nvGraphicFramePr>
        <p:xfrm>
          <a:off x="3546475" y="2928938"/>
          <a:ext cx="3414713" cy="528637"/>
        </p:xfrm>
        <a:graphic>
          <a:graphicData uri="http://schemas.openxmlformats.org/presentationml/2006/ole">
            <p:oleObj spid="_x0000_s303109" name="Equation" r:id="rId6" imgW="1625400" imgH="241200" progId="Equation.DSMT4">
              <p:embed/>
            </p:oleObj>
          </a:graphicData>
        </a:graphic>
      </p:graphicFrame>
      <p:sp>
        <p:nvSpPr>
          <p:cNvPr id="30311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3110" name="Object 6"/>
          <p:cNvGraphicFramePr>
            <a:graphicFrameLocks noChangeAspect="1"/>
          </p:cNvGraphicFramePr>
          <p:nvPr/>
        </p:nvGraphicFramePr>
        <p:xfrm>
          <a:off x="1071538" y="3500438"/>
          <a:ext cx="6541042" cy="1071570"/>
        </p:xfrm>
        <a:graphic>
          <a:graphicData uri="http://schemas.openxmlformats.org/presentationml/2006/ole">
            <p:oleObj spid="_x0000_s303110" name="Equation" r:id="rId7" imgW="2794000" imgH="457200" progId="Equation.DSMT4">
              <p:embed/>
            </p:oleObj>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向量和矩阵范数</a:t>
            </a:r>
            <a:endParaRPr lang="zh-CN" altLang="en-US" dirty="0"/>
          </a:p>
        </p:txBody>
      </p:sp>
      <p:sp>
        <p:nvSpPr>
          <p:cNvPr id="3" name="内容占位符 2"/>
          <p:cNvSpPr>
            <a:spLocks noGrp="1"/>
          </p:cNvSpPr>
          <p:nvPr>
            <p:ph idx="1"/>
          </p:nvPr>
        </p:nvSpPr>
        <p:spPr>
          <a:xfrm>
            <a:off x="785786" y="1142984"/>
            <a:ext cx="8169302" cy="4846653"/>
          </a:xfrm>
        </p:spPr>
        <p:txBody>
          <a:bodyPr/>
          <a:lstStyle/>
          <a:p>
            <a:r>
              <a:rPr lang="zh-CN" altLang="en-US" dirty="0" smtClean="0"/>
              <a:t>矩阵范数</a:t>
            </a:r>
            <a:endParaRPr lang="en-US" altLang="zh-CN" dirty="0" smtClean="0"/>
          </a:p>
          <a:p>
            <a:pPr lvl="1"/>
            <a:r>
              <a:rPr lang="zh-CN" altLang="en-US" dirty="0" smtClean="0"/>
              <a:t>正性</a:t>
            </a:r>
            <a:endParaRPr lang="en-US" altLang="zh-CN" dirty="0" smtClean="0"/>
          </a:p>
          <a:p>
            <a:pPr lvl="1"/>
            <a:r>
              <a:rPr lang="zh-CN" altLang="en-US" dirty="0" smtClean="0"/>
              <a:t>齐次性</a:t>
            </a:r>
            <a:endParaRPr lang="en-US" altLang="zh-CN" dirty="0" smtClean="0"/>
          </a:p>
          <a:p>
            <a:pPr lvl="1"/>
            <a:r>
              <a:rPr lang="zh-CN" altLang="en-US" dirty="0" smtClean="0"/>
              <a:t>三角不等式</a:t>
            </a:r>
            <a:endParaRPr lang="en-US" altLang="zh-CN" dirty="0" smtClean="0"/>
          </a:p>
          <a:p>
            <a:pPr lvl="1"/>
            <a:r>
              <a:rPr lang="zh-CN" altLang="en-US" dirty="0" smtClean="0"/>
              <a:t>相容性条件</a:t>
            </a:r>
            <a:endParaRPr lang="en-US" altLang="zh-CN" dirty="0" smtClean="0"/>
          </a:p>
          <a:p>
            <a:pPr lvl="1"/>
            <a:endParaRPr lang="en-US" altLang="zh-CN" dirty="0" smtClean="0"/>
          </a:p>
          <a:p>
            <a:endParaRPr lang="en-US" altLang="zh-CN" dirty="0" smtClean="0"/>
          </a:p>
          <a:p>
            <a:r>
              <a:rPr lang="zh-CN" altLang="en-US" dirty="0" smtClean="0"/>
              <a:t>矩阵范数与向量范数的相容性</a:t>
            </a:r>
            <a:endParaRPr lang="en-US" altLang="zh-CN" dirty="0" smtClean="0"/>
          </a:p>
          <a:p>
            <a:r>
              <a:rPr lang="en-US" altLang="zh-CN" dirty="0" smtClean="0"/>
              <a:t>  </a:t>
            </a:r>
            <a:endParaRPr lang="zh-CN" altLang="en-US" dirty="0"/>
          </a:p>
        </p:txBody>
      </p:sp>
      <p:sp>
        <p:nvSpPr>
          <p:cNvPr id="3164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6419" name="Object 1"/>
          <p:cNvGraphicFramePr>
            <a:graphicFrameLocks noChangeAspect="1"/>
          </p:cNvGraphicFramePr>
          <p:nvPr/>
        </p:nvGraphicFramePr>
        <p:xfrm>
          <a:off x="2960688" y="1785926"/>
          <a:ext cx="3068637" cy="473075"/>
        </p:xfrm>
        <a:graphic>
          <a:graphicData uri="http://schemas.openxmlformats.org/presentationml/2006/ole">
            <p:oleObj spid="_x0000_s316419" name="Equation" r:id="rId3" imgW="1460160" imgH="215640" progId="Equation.DSMT4">
              <p:embed/>
            </p:oleObj>
          </a:graphicData>
        </a:graphic>
      </p:graphicFrame>
      <p:graphicFrame>
        <p:nvGraphicFramePr>
          <p:cNvPr id="316420" name="Object 4"/>
          <p:cNvGraphicFramePr>
            <a:graphicFrameLocks noChangeAspect="1"/>
          </p:cNvGraphicFramePr>
          <p:nvPr/>
        </p:nvGraphicFramePr>
        <p:xfrm>
          <a:off x="2973388" y="2285992"/>
          <a:ext cx="1495425" cy="473075"/>
        </p:xfrm>
        <a:graphic>
          <a:graphicData uri="http://schemas.openxmlformats.org/presentationml/2006/ole">
            <p:oleObj spid="_x0000_s316420" name="Equation" r:id="rId4" imgW="711000" imgH="215640" progId="Equation.DSMT4">
              <p:embed/>
            </p:oleObj>
          </a:graphicData>
        </a:graphic>
      </p:graphicFrame>
      <p:graphicFrame>
        <p:nvGraphicFramePr>
          <p:cNvPr id="316421" name="Object 5"/>
          <p:cNvGraphicFramePr>
            <a:graphicFrameLocks noChangeAspect="1"/>
          </p:cNvGraphicFramePr>
          <p:nvPr/>
        </p:nvGraphicFramePr>
        <p:xfrm>
          <a:off x="3571868" y="2786058"/>
          <a:ext cx="3841750" cy="528637"/>
        </p:xfrm>
        <a:graphic>
          <a:graphicData uri="http://schemas.openxmlformats.org/presentationml/2006/ole">
            <p:oleObj spid="_x0000_s316421" name="Equation" r:id="rId5" imgW="1828800" imgH="241200" progId="Equation.DSMT4">
              <p:embed/>
            </p:oleObj>
          </a:graphicData>
        </a:graphic>
      </p:graphicFrame>
      <p:graphicFrame>
        <p:nvGraphicFramePr>
          <p:cNvPr id="9" name="Object 5"/>
          <p:cNvGraphicFramePr>
            <a:graphicFrameLocks noChangeAspect="1"/>
          </p:cNvGraphicFramePr>
          <p:nvPr/>
        </p:nvGraphicFramePr>
        <p:xfrm>
          <a:off x="3583014" y="3214686"/>
          <a:ext cx="4775200" cy="584200"/>
        </p:xfrm>
        <a:graphic>
          <a:graphicData uri="http://schemas.openxmlformats.org/presentationml/2006/ole">
            <p:oleObj spid="_x0000_s316422" name="Equation" r:id="rId6" imgW="2273040" imgH="266400" progId="Equation.DSMT4">
              <p:embed/>
            </p:oleObj>
          </a:graphicData>
        </a:graphic>
      </p:graphicFrame>
      <p:graphicFrame>
        <p:nvGraphicFramePr>
          <p:cNvPr id="10" name="Object 5"/>
          <p:cNvGraphicFramePr>
            <a:graphicFrameLocks noChangeAspect="1"/>
          </p:cNvGraphicFramePr>
          <p:nvPr/>
        </p:nvGraphicFramePr>
        <p:xfrm>
          <a:off x="571472" y="3714752"/>
          <a:ext cx="8267700" cy="1112838"/>
        </p:xfrm>
        <a:graphic>
          <a:graphicData uri="http://schemas.openxmlformats.org/presentationml/2006/ole">
            <p:oleObj spid="_x0000_s316423" name="Equation" r:id="rId7" imgW="3936960" imgH="507960" progId="Equation.DSMT4">
              <p:embed/>
            </p:oleObj>
          </a:graphicData>
        </a:graphic>
      </p:graphicFrame>
      <p:graphicFrame>
        <p:nvGraphicFramePr>
          <p:cNvPr id="11" name="Object 5"/>
          <p:cNvGraphicFramePr>
            <a:graphicFrameLocks noChangeAspect="1"/>
          </p:cNvGraphicFramePr>
          <p:nvPr/>
        </p:nvGraphicFramePr>
        <p:xfrm>
          <a:off x="6929454" y="4929198"/>
          <a:ext cx="1654175" cy="473075"/>
        </p:xfrm>
        <a:graphic>
          <a:graphicData uri="http://schemas.openxmlformats.org/presentationml/2006/ole">
            <p:oleObj spid="_x0000_s316424" name="Equation" r:id="rId8" imgW="787320" imgH="215640" progId="Equation.DSMT4">
              <p:embed/>
            </p:oleObj>
          </a:graphicData>
        </a:graphic>
      </p:graphicFrame>
      <p:graphicFrame>
        <p:nvGraphicFramePr>
          <p:cNvPr id="12" name="Object 5"/>
          <p:cNvGraphicFramePr>
            <a:graphicFrameLocks noChangeAspect="1"/>
          </p:cNvGraphicFramePr>
          <p:nvPr/>
        </p:nvGraphicFramePr>
        <p:xfrm>
          <a:off x="1357290" y="5327650"/>
          <a:ext cx="4560888" cy="1530350"/>
        </p:xfrm>
        <a:graphic>
          <a:graphicData uri="http://schemas.openxmlformats.org/presentationml/2006/ole">
            <p:oleObj spid="_x0000_s316425" name="Equation" r:id="rId9" imgW="2171520" imgH="698400" progId="Equation.DSMT4">
              <p:embed/>
            </p:oleObj>
          </a:graphicData>
        </a:graphic>
      </p:graphicFrame>
      <p:sp>
        <p:nvSpPr>
          <p:cNvPr id="13" name="矩形 12"/>
          <p:cNvSpPr/>
          <p:nvPr/>
        </p:nvSpPr>
        <p:spPr>
          <a:xfrm>
            <a:off x="3428992" y="6396335"/>
            <a:ext cx="1107996" cy="461665"/>
          </a:xfrm>
          <a:prstGeom prst="rect">
            <a:avLst/>
          </a:prstGeom>
        </p:spPr>
        <p:txBody>
          <a:bodyPr wrap="none">
            <a:spAutoFit/>
          </a:bodyPr>
          <a:lstStyle/>
          <a:p>
            <a:r>
              <a:rPr lang="zh-CN" altLang="en-US" b="1" dirty="0" smtClean="0"/>
              <a:t>谱半径</a:t>
            </a:r>
            <a:endParaRPr lang="zh-CN" altLang="en-US" b="1" dirty="0"/>
          </a:p>
        </p:txBody>
      </p:sp>
      <p:sp>
        <p:nvSpPr>
          <p:cNvPr id="15" name="矩形 14"/>
          <p:cNvSpPr/>
          <p:nvPr/>
        </p:nvSpPr>
        <p:spPr>
          <a:xfrm>
            <a:off x="5072066" y="6273225"/>
            <a:ext cx="4238661" cy="584775"/>
          </a:xfrm>
          <a:prstGeom prst="rect">
            <a:avLst/>
          </a:prstGeom>
        </p:spPr>
        <p:txBody>
          <a:bodyPr wrap="none">
            <a:spAutoFit/>
          </a:bodyPr>
          <a:lstStyle/>
          <a:p>
            <a:pPr marL="342900" lvl="0" indent="-342900" algn="l" eaLnBrk="0" hangingPunct="0">
              <a:spcBef>
                <a:spcPct val="20000"/>
              </a:spcBef>
              <a:buClr>
                <a:srgbClr val="3333CC"/>
              </a:buClr>
              <a:buSzPct val="60000"/>
              <a:buFont typeface="Wingdings" pitchFamily="2" charset="2"/>
              <a:buChar char="n"/>
            </a:pPr>
            <a:r>
              <a:rPr lang="zh-CN" altLang="en-US" sz="3200" b="1" kern="0" dirty="0" smtClean="0">
                <a:solidFill>
                  <a:srgbClr val="000000"/>
                </a:solidFill>
                <a:latin typeface="Tahoma"/>
                <a:ea typeface="楷体_GB2312"/>
              </a:rPr>
              <a:t>矩阵范数也是等价的</a:t>
            </a:r>
            <a:endParaRPr lang="en-US" altLang="zh-CN" sz="3200" b="1" kern="0" dirty="0" smtClean="0">
              <a:solidFill>
                <a:srgbClr val="000000"/>
              </a:solidFill>
              <a:latin typeface="Tahoma"/>
              <a:ea typeface="楷体_GB2312"/>
            </a:endParaRPr>
          </a:p>
        </p:txBody>
      </p:sp>
      <p:graphicFrame>
        <p:nvGraphicFramePr>
          <p:cNvPr id="16" name="Object 1"/>
          <p:cNvGraphicFramePr>
            <a:graphicFrameLocks noChangeAspect="1"/>
          </p:cNvGraphicFramePr>
          <p:nvPr/>
        </p:nvGraphicFramePr>
        <p:xfrm>
          <a:off x="4929190" y="0"/>
          <a:ext cx="3895725" cy="1808163"/>
        </p:xfrm>
        <a:graphic>
          <a:graphicData uri="http://schemas.openxmlformats.org/presentationml/2006/ole">
            <p:oleObj spid="_x0000_s316426" name="Equation" r:id="rId10" imgW="1854000" imgH="825480" progId="Equation.DSMT4">
              <p:embed/>
            </p:oleObj>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向量和矩阵范数</a:t>
            </a:r>
            <a:endParaRPr lang="zh-CN" altLang="en-US" dirty="0"/>
          </a:p>
        </p:txBody>
      </p:sp>
      <p:sp>
        <p:nvSpPr>
          <p:cNvPr id="3" name="内容占位符 2"/>
          <p:cNvSpPr>
            <a:spLocks noGrp="1"/>
          </p:cNvSpPr>
          <p:nvPr>
            <p:ph idx="1"/>
          </p:nvPr>
        </p:nvSpPr>
        <p:spPr/>
        <p:txBody>
          <a:bodyPr/>
          <a:lstStyle/>
          <a:p>
            <a:r>
              <a:rPr lang="zh-CN" altLang="en-US" dirty="0" smtClean="0"/>
              <a:t>范数应用</a:t>
            </a:r>
            <a:r>
              <a:rPr lang="en-US" altLang="zh-CN" dirty="0" smtClean="0"/>
              <a:t>--</a:t>
            </a:r>
            <a:r>
              <a:rPr lang="zh-CN" altLang="en-US" dirty="0" smtClean="0"/>
              <a:t>病态</a:t>
            </a:r>
            <a:r>
              <a:rPr lang="en-US" altLang="zh-CN" dirty="0" smtClean="0"/>
              <a:t>(</a:t>
            </a:r>
            <a:r>
              <a:rPr lang="zh-CN" altLang="en-US" dirty="0" smtClean="0"/>
              <a:t>敏感</a:t>
            </a:r>
            <a:r>
              <a:rPr lang="en-US" altLang="zh-CN" dirty="0" smtClean="0"/>
              <a:t>)--</a:t>
            </a:r>
            <a:r>
              <a:rPr lang="zh-CN" altLang="en-US" dirty="0" smtClean="0"/>
              <a:t>条件数</a:t>
            </a:r>
            <a:endParaRPr lang="en-US" altLang="zh-CN" dirty="0" smtClean="0"/>
          </a:p>
          <a:p>
            <a:endParaRPr lang="en-US" altLang="zh-CN" dirty="0" smtClean="0"/>
          </a:p>
          <a:p>
            <a:r>
              <a:rPr lang="zh-CN" altLang="en-US" dirty="0" smtClean="0"/>
              <a:t>例</a:t>
            </a:r>
            <a:r>
              <a:rPr lang="en-US" altLang="zh-CN" dirty="0" smtClean="0"/>
              <a:t>:</a:t>
            </a:r>
            <a:r>
              <a:rPr lang="zh-CN" altLang="en-US" dirty="0" smtClean="0"/>
              <a:t>计算矩阵的条件数</a:t>
            </a:r>
            <a:endParaRPr lang="zh-CN" altLang="en-US" dirty="0"/>
          </a:p>
        </p:txBody>
      </p:sp>
      <p:sp>
        <p:nvSpPr>
          <p:cNvPr id="302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2081" name="Object 1"/>
          <p:cNvGraphicFramePr>
            <a:graphicFrameLocks noChangeAspect="1"/>
          </p:cNvGraphicFramePr>
          <p:nvPr/>
        </p:nvGraphicFramePr>
        <p:xfrm>
          <a:off x="2500298" y="2000240"/>
          <a:ext cx="2837109" cy="571504"/>
        </p:xfrm>
        <a:graphic>
          <a:graphicData uri="http://schemas.openxmlformats.org/presentationml/2006/ole">
            <p:oleObj spid="_x0000_s302081" name="Equation" r:id="rId3" imgW="1320227" imgH="279279" progId="Equation.DSMT4">
              <p:embed/>
            </p:oleObj>
          </a:graphicData>
        </a:graphic>
      </p:graphicFrame>
      <p:sp>
        <p:nvSpPr>
          <p:cNvPr id="30208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2084" name="Object 4"/>
          <p:cNvGraphicFramePr>
            <a:graphicFrameLocks noChangeAspect="1"/>
          </p:cNvGraphicFramePr>
          <p:nvPr/>
        </p:nvGraphicFramePr>
        <p:xfrm>
          <a:off x="2928926" y="3214686"/>
          <a:ext cx="1967793" cy="857257"/>
        </p:xfrm>
        <a:graphic>
          <a:graphicData uri="http://schemas.openxmlformats.org/presentationml/2006/ole">
            <p:oleObj spid="_x0000_s302084" name="Equation" r:id="rId4" imgW="952087" imgH="418918" progId="Equation.DSMT4">
              <p:embed/>
            </p:oleObj>
          </a:graphicData>
        </a:graphic>
      </p:graphicFrame>
      <p:graphicFrame>
        <p:nvGraphicFramePr>
          <p:cNvPr id="9" name="Object 4"/>
          <p:cNvGraphicFramePr>
            <a:graphicFrameLocks noChangeAspect="1"/>
          </p:cNvGraphicFramePr>
          <p:nvPr/>
        </p:nvGraphicFramePr>
        <p:xfrm>
          <a:off x="1000100" y="4714884"/>
          <a:ext cx="6929437" cy="571500"/>
        </p:xfrm>
        <a:graphic>
          <a:graphicData uri="http://schemas.openxmlformats.org/presentationml/2006/ole">
            <p:oleObj spid="_x0000_s302086" name="Equation" r:id="rId5" imgW="3352680" imgH="279360" progId="Equation.DSMT4">
              <p:embed/>
            </p:oleObj>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FF0000"/>
                </a:solidFill>
              </a:rPr>
              <a:t>系统及其模型</a:t>
            </a:r>
            <a:endParaRPr lang="en-US" altLang="zh-CN" sz="2800" dirty="0" smtClean="0">
              <a:solidFill>
                <a:srgbClr val="FF0000"/>
              </a:solidFill>
            </a:endParaRPr>
          </a:p>
          <a:p>
            <a:r>
              <a:rPr lang="zh-CN" altLang="en-US" sz="2800" dirty="0" smtClean="0">
                <a:solidFill>
                  <a:srgbClr val="FF0000"/>
                </a:solidFill>
              </a:rPr>
              <a:t>线性空间与坐标变换</a:t>
            </a:r>
            <a:endParaRPr lang="en-US" altLang="zh-CN" sz="2800" dirty="0" smtClean="0">
              <a:solidFill>
                <a:srgbClr val="FF0000"/>
              </a:solidFill>
            </a:endParaRPr>
          </a:p>
          <a:p>
            <a:r>
              <a:rPr lang="zh-CN" altLang="en-US" sz="2800" dirty="0" smtClean="0">
                <a:solidFill>
                  <a:srgbClr val="FF0000"/>
                </a:solidFill>
              </a:rPr>
              <a:t>多项式矩阵</a:t>
            </a:r>
            <a:endParaRPr lang="en-US" altLang="zh-CN" sz="2800" dirty="0" smtClean="0">
              <a:solidFill>
                <a:srgbClr val="FF0000"/>
              </a:solidFill>
            </a:endParaRPr>
          </a:p>
          <a:p>
            <a:r>
              <a:rPr lang="zh-CN" altLang="en-US" sz="2800" dirty="0" smtClean="0">
                <a:solidFill>
                  <a:srgbClr val="FF0000"/>
                </a:solidFill>
              </a:rPr>
              <a:t>矩阵的特征值与特征向量</a:t>
            </a:r>
            <a:endParaRPr lang="en-US" altLang="zh-CN" sz="2800" dirty="0" smtClean="0">
              <a:solidFill>
                <a:srgbClr val="FF0000"/>
              </a:solidFill>
            </a:endParaRPr>
          </a:p>
          <a:p>
            <a:r>
              <a:rPr lang="zh-CN" altLang="en-US" sz="2800" dirty="0" smtClean="0">
                <a:solidFill>
                  <a:srgbClr val="FF0000"/>
                </a:solidFill>
              </a:rPr>
              <a:t>向量与矩阵范数</a:t>
            </a:r>
            <a:endParaRPr lang="en-US" altLang="zh-CN" sz="2800" dirty="0" smtClean="0">
              <a:solidFill>
                <a:srgbClr val="FF0000"/>
              </a:solidFill>
            </a:endParaRPr>
          </a:p>
          <a:p>
            <a:r>
              <a:rPr lang="zh-CN" altLang="en-US" sz="2800" dirty="0" smtClean="0">
                <a:solidFill>
                  <a:srgbClr val="FF0000"/>
                </a:solidFill>
              </a:rPr>
              <a:t>线性二次型及矩阵的正定性</a:t>
            </a:r>
            <a:endParaRPr lang="en-US" altLang="zh-CN" sz="2800" dirty="0" smtClean="0">
              <a:solidFill>
                <a:srgbClr val="FF0000"/>
              </a:solidFill>
            </a:endParaRPr>
          </a:p>
          <a:p>
            <a:r>
              <a:rPr lang="zh-CN" altLang="en-US" sz="2800" dirty="0" smtClean="0"/>
              <a:t>有理函数矩阵</a:t>
            </a:r>
            <a:endParaRPr lang="en-US" altLang="zh-CN" sz="2800" dirty="0" smtClean="0"/>
          </a:p>
          <a:p>
            <a:r>
              <a:rPr lang="zh-CN" altLang="en-US" sz="2800" dirty="0" smtClean="0"/>
              <a:t>矩阵指数函数与计算</a:t>
            </a:r>
            <a:endParaRPr lang="en-US" altLang="zh-CN" sz="2800" dirty="0" smtClean="0"/>
          </a:p>
          <a:p>
            <a:r>
              <a:rPr lang="zh-CN" altLang="en-US" sz="2800" dirty="0" smtClean="0"/>
              <a:t>一阶常微分方程及其解</a:t>
            </a:r>
            <a:endParaRPr lang="en-US" altLang="zh-CN" sz="2800" dirty="0" smtClean="0"/>
          </a:p>
          <a:p>
            <a:r>
              <a:rPr lang="zh-CN" altLang="en-US" sz="2800" dirty="0" smtClean="0"/>
              <a:t>线性系统与相关问题说明</a:t>
            </a:r>
          </a:p>
          <a:p>
            <a:r>
              <a:rPr lang="zh-CN" altLang="en-US" sz="2800" dirty="0" smtClean="0"/>
              <a:t>动态系统控制的概念及几个基本步骤</a:t>
            </a:r>
            <a:endParaRPr lang="en-US" altLang="zh-CN" sz="2800" dirty="0" smtClean="0"/>
          </a:p>
          <a:p>
            <a:pPr>
              <a:buNone/>
            </a:pP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线性二次型及矩阵的正定性</a:t>
            </a:r>
            <a:endParaRPr lang="zh-CN" altLang="en-US" dirty="0"/>
          </a:p>
        </p:txBody>
      </p:sp>
      <p:sp>
        <p:nvSpPr>
          <p:cNvPr id="3" name="内容占位符 2"/>
          <p:cNvSpPr>
            <a:spLocks noGrp="1"/>
          </p:cNvSpPr>
          <p:nvPr>
            <p:ph idx="1"/>
          </p:nvPr>
        </p:nvSpPr>
        <p:spPr/>
        <p:txBody>
          <a:bodyPr/>
          <a:lstStyle/>
          <a:p>
            <a:pPr lvl="0"/>
            <a:r>
              <a:rPr lang="zh-CN" altLang="en-US" dirty="0" smtClean="0"/>
              <a:t>标量函数的符号性质</a:t>
            </a:r>
          </a:p>
          <a:p>
            <a:pPr lvl="1"/>
            <a:r>
              <a:rPr lang="zh-CN" altLang="en-US" dirty="0" smtClean="0"/>
              <a:t>正定的</a:t>
            </a:r>
            <a:endParaRPr lang="en-US" altLang="zh-CN" dirty="0" smtClean="0"/>
          </a:p>
          <a:p>
            <a:pPr lvl="1"/>
            <a:r>
              <a:rPr lang="zh-CN" altLang="en-US" dirty="0" smtClean="0"/>
              <a:t>半正定</a:t>
            </a:r>
            <a:endParaRPr lang="en-US" altLang="zh-CN" dirty="0" smtClean="0"/>
          </a:p>
          <a:p>
            <a:pPr lvl="1"/>
            <a:r>
              <a:rPr lang="zh-CN" altLang="en-US" dirty="0" smtClean="0"/>
              <a:t>负定的</a:t>
            </a:r>
            <a:endParaRPr lang="en-US" altLang="zh-CN" dirty="0" smtClean="0"/>
          </a:p>
          <a:p>
            <a:pPr lvl="1"/>
            <a:r>
              <a:rPr lang="zh-CN" altLang="en-US" dirty="0" smtClean="0"/>
              <a:t>半负定</a:t>
            </a:r>
            <a:endParaRPr lang="en-US" altLang="zh-CN" dirty="0" smtClean="0"/>
          </a:p>
          <a:p>
            <a:pPr lvl="1"/>
            <a:r>
              <a:rPr lang="zh-CN" altLang="en-US" dirty="0" smtClean="0"/>
              <a:t>不定的</a:t>
            </a:r>
            <a:endParaRPr lang="en-US" altLang="zh-CN" dirty="0" smtClean="0"/>
          </a:p>
          <a:p>
            <a:pPr lvl="1"/>
            <a:r>
              <a:rPr lang="zh-CN" altLang="en-US" dirty="0" smtClean="0"/>
              <a:t>例：判别标量函数的符号性质</a:t>
            </a:r>
            <a:endParaRPr lang="en-US" altLang="zh-CN" dirty="0" smtClean="0"/>
          </a:p>
          <a:p>
            <a:endParaRPr lang="en-US" altLang="zh-CN" dirty="0" smtClean="0"/>
          </a:p>
          <a:p>
            <a:endParaRPr lang="en-US" altLang="zh-CN" dirty="0" smtClean="0"/>
          </a:p>
          <a:p>
            <a:endParaRPr lang="en-US" altLang="zh-CN" dirty="0" smtClean="0"/>
          </a:p>
        </p:txBody>
      </p:sp>
      <p:sp>
        <p:nvSpPr>
          <p:cNvPr id="326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6657" name="Object 1"/>
          <p:cNvGraphicFramePr>
            <a:graphicFrameLocks noChangeAspect="1"/>
          </p:cNvGraphicFramePr>
          <p:nvPr/>
        </p:nvGraphicFramePr>
        <p:xfrm>
          <a:off x="4714876" y="2857496"/>
          <a:ext cx="2460642" cy="571504"/>
        </p:xfrm>
        <a:graphic>
          <a:graphicData uri="http://schemas.openxmlformats.org/presentationml/2006/ole">
            <p:oleObj spid="_x0000_s326657" name="Equation" r:id="rId3" imgW="990360" imgH="228600" progId="Equation.DSMT4">
              <p:embed/>
            </p:oleObj>
          </a:graphicData>
        </a:graphic>
      </p:graphicFrame>
      <p:graphicFrame>
        <p:nvGraphicFramePr>
          <p:cNvPr id="6" name="Object 1"/>
          <p:cNvGraphicFramePr>
            <a:graphicFrameLocks noChangeAspect="1"/>
          </p:cNvGraphicFramePr>
          <p:nvPr/>
        </p:nvGraphicFramePr>
        <p:xfrm>
          <a:off x="2143108" y="5072074"/>
          <a:ext cx="3754437" cy="1143000"/>
        </p:xfrm>
        <a:graphic>
          <a:graphicData uri="http://schemas.openxmlformats.org/presentationml/2006/ole">
            <p:oleObj spid="_x0000_s326659" name="Equation" r:id="rId4" imgW="1511280" imgH="457200" progId="Equation.DSMT4">
              <p:embed/>
            </p:oleObj>
          </a:graphicData>
        </a:graphic>
      </p:graphicFrame>
      <p:sp>
        <p:nvSpPr>
          <p:cNvPr id="8" name="矩形 7"/>
          <p:cNvSpPr/>
          <p:nvPr/>
        </p:nvSpPr>
        <p:spPr>
          <a:xfrm>
            <a:off x="6429388" y="5143512"/>
            <a:ext cx="1107996" cy="461665"/>
          </a:xfrm>
          <a:prstGeom prst="rect">
            <a:avLst/>
          </a:prstGeom>
        </p:spPr>
        <p:txBody>
          <a:bodyPr wrap="none">
            <a:spAutoFit/>
          </a:bodyPr>
          <a:lstStyle/>
          <a:p>
            <a:r>
              <a:rPr lang="zh-CN" altLang="en-US" b="1" dirty="0" smtClean="0">
                <a:solidFill>
                  <a:srgbClr val="FF0000"/>
                </a:solidFill>
                <a:latin typeface="+mn-ea"/>
                <a:ea typeface="+mn-ea"/>
              </a:rPr>
              <a:t>半正定</a:t>
            </a:r>
            <a:endParaRPr lang="zh-CN" altLang="en-US" b="1" dirty="0">
              <a:solidFill>
                <a:srgbClr val="FF0000"/>
              </a:solidFill>
              <a:latin typeface="+mn-ea"/>
              <a:ea typeface="+mn-ea"/>
            </a:endParaRPr>
          </a:p>
        </p:txBody>
      </p:sp>
      <p:sp>
        <p:nvSpPr>
          <p:cNvPr id="9" name="矩形 8"/>
          <p:cNvSpPr/>
          <p:nvPr/>
        </p:nvSpPr>
        <p:spPr>
          <a:xfrm>
            <a:off x="6429388" y="5786454"/>
            <a:ext cx="800219" cy="461665"/>
          </a:xfrm>
          <a:prstGeom prst="rect">
            <a:avLst/>
          </a:prstGeom>
        </p:spPr>
        <p:txBody>
          <a:bodyPr wrap="none">
            <a:spAutoFit/>
          </a:bodyPr>
          <a:lstStyle/>
          <a:p>
            <a:r>
              <a:rPr lang="zh-CN" altLang="en-US" b="1" dirty="0" smtClean="0">
                <a:solidFill>
                  <a:srgbClr val="FF0000"/>
                </a:solidFill>
                <a:latin typeface="+mn-ea"/>
                <a:ea typeface="+mn-ea"/>
              </a:rPr>
              <a:t>正定</a:t>
            </a:r>
            <a:endParaRPr lang="zh-CN" altLang="en-US" b="1" dirty="0">
              <a:solidFill>
                <a:srgbClr val="FF0000"/>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线性二次型及矩阵的正定性</a:t>
            </a:r>
            <a:endParaRPr lang="zh-CN" altLang="en-US" dirty="0"/>
          </a:p>
        </p:txBody>
      </p:sp>
      <p:sp>
        <p:nvSpPr>
          <p:cNvPr id="3" name="内容占位符 2"/>
          <p:cNvSpPr>
            <a:spLocks noGrp="1"/>
          </p:cNvSpPr>
          <p:nvPr>
            <p:ph idx="1"/>
          </p:nvPr>
        </p:nvSpPr>
        <p:spPr/>
        <p:txBody>
          <a:bodyPr/>
          <a:lstStyle/>
          <a:p>
            <a:r>
              <a:rPr lang="zh-CN" altLang="en-US" dirty="0" smtClean="0"/>
              <a:t>二次型标量函数</a:t>
            </a:r>
            <a:endParaRPr lang="en-US" altLang="zh-CN" dirty="0" smtClean="0"/>
          </a:p>
          <a:p>
            <a:endParaRPr lang="en-US" altLang="zh-CN" dirty="0" smtClean="0"/>
          </a:p>
          <a:p>
            <a:endParaRPr lang="en-US" altLang="zh-CN" dirty="0" smtClean="0"/>
          </a:p>
        </p:txBody>
      </p:sp>
      <p:sp>
        <p:nvSpPr>
          <p:cNvPr id="335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5873" name="Object 1"/>
          <p:cNvGraphicFramePr>
            <a:graphicFrameLocks noChangeAspect="1"/>
          </p:cNvGraphicFramePr>
          <p:nvPr/>
        </p:nvGraphicFramePr>
        <p:xfrm>
          <a:off x="1071538" y="2071678"/>
          <a:ext cx="6304608" cy="1571636"/>
        </p:xfrm>
        <a:graphic>
          <a:graphicData uri="http://schemas.openxmlformats.org/presentationml/2006/ole">
            <p:oleObj spid="_x0000_s335873" name="Equation" r:id="rId3" imgW="3327400" imgH="825500" progId="Equation.DSMT4">
              <p:embed/>
            </p:oleObj>
          </a:graphicData>
        </a:graphic>
      </p:graphicFrame>
      <p:sp>
        <p:nvSpPr>
          <p:cNvPr id="7" name="线形标注 1 6"/>
          <p:cNvSpPr/>
          <p:nvPr/>
        </p:nvSpPr>
        <p:spPr bwMode="auto">
          <a:xfrm>
            <a:off x="6286512" y="1285860"/>
            <a:ext cx="1785950" cy="642942"/>
          </a:xfrm>
          <a:prstGeom prst="borderCallout1">
            <a:avLst>
              <a:gd name="adj1" fmla="val 18750"/>
              <a:gd name="adj2" fmla="val -8333"/>
              <a:gd name="adj3" fmla="val 148055"/>
              <a:gd name="adj4" fmla="val -37622"/>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zh-CN" altLang="en-US" b="1" dirty="0" smtClean="0">
                <a:latin typeface="+mn-ea"/>
              </a:rPr>
              <a:t>实对称阵</a:t>
            </a:r>
          </a:p>
        </p:txBody>
      </p:sp>
      <p:graphicFrame>
        <p:nvGraphicFramePr>
          <p:cNvPr id="8" name="Object 1"/>
          <p:cNvGraphicFramePr>
            <a:graphicFrameLocks noChangeAspect="1"/>
          </p:cNvGraphicFramePr>
          <p:nvPr/>
        </p:nvGraphicFramePr>
        <p:xfrm>
          <a:off x="241299" y="4214818"/>
          <a:ext cx="8902701" cy="1571625"/>
        </p:xfrm>
        <a:graphic>
          <a:graphicData uri="http://schemas.openxmlformats.org/presentationml/2006/ole">
            <p:oleObj spid="_x0000_s335875" name="Equation" r:id="rId4" imgW="4698720" imgH="825480" progId="Equation.DSMT4">
              <p:embed/>
            </p:oleObj>
          </a:graphicData>
        </a:graphic>
      </p:graphicFrame>
      <p:graphicFrame>
        <p:nvGraphicFramePr>
          <p:cNvPr id="9" name="Object 1"/>
          <p:cNvGraphicFramePr>
            <a:graphicFrameLocks noChangeAspect="1"/>
          </p:cNvGraphicFramePr>
          <p:nvPr/>
        </p:nvGraphicFramePr>
        <p:xfrm>
          <a:off x="3000364" y="3857628"/>
          <a:ext cx="1873250" cy="434975"/>
        </p:xfrm>
        <a:graphic>
          <a:graphicData uri="http://schemas.openxmlformats.org/presentationml/2006/ole">
            <p:oleObj spid="_x0000_s335876" name="Equation" r:id="rId5" imgW="990360" imgH="228600" progId="Equation.DSMT4">
              <p:embed/>
            </p:oleObj>
          </a:graphicData>
        </a:graphic>
      </p:graphicFrame>
      <p:sp>
        <p:nvSpPr>
          <p:cNvPr id="10" name="下箭头 9"/>
          <p:cNvSpPr/>
          <p:nvPr/>
        </p:nvSpPr>
        <p:spPr bwMode="auto">
          <a:xfrm>
            <a:off x="2571736" y="3429000"/>
            <a:ext cx="285752" cy="114300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1" name="矩形 10"/>
          <p:cNvSpPr/>
          <p:nvPr/>
        </p:nvSpPr>
        <p:spPr>
          <a:xfrm>
            <a:off x="928662" y="5780782"/>
            <a:ext cx="7929618" cy="1077218"/>
          </a:xfrm>
          <a:prstGeom prst="rect">
            <a:avLst/>
          </a:prstGeom>
        </p:spPr>
        <p:txBody>
          <a:bodyPr wrap="square">
            <a:spAutoFit/>
          </a:bodyPr>
          <a:lstStyle/>
          <a:p>
            <a:pPr algn="l"/>
            <a:r>
              <a:rPr lang="zh-CN" altLang="en-US" sz="3200" b="1" dirty="0" smtClean="0">
                <a:latin typeface="Times New Roman" pitchFamily="18" charset="0"/>
                <a:ea typeface="+mn-ea"/>
                <a:cs typeface="Times New Roman" pitchFamily="18" charset="0"/>
              </a:rPr>
              <a:t>矩阵</a:t>
            </a:r>
            <a:r>
              <a:rPr lang="en-US" altLang="zh-CN" sz="3200" b="1" i="1" dirty="0" smtClean="0">
                <a:latin typeface="Times New Roman" pitchFamily="18" charset="0"/>
                <a:ea typeface="+mn-ea"/>
                <a:cs typeface="Times New Roman" pitchFamily="18" charset="0"/>
              </a:rPr>
              <a:t>P</a:t>
            </a:r>
            <a:r>
              <a:rPr lang="zh-CN" altLang="en-US" sz="3200" b="1" dirty="0" smtClean="0">
                <a:latin typeface="Times New Roman" pitchFamily="18" charset="0"/>
                <a:ea typeface="+mn-ea"/>
                <a:cs typeface="Times New Roman" pitchFamily="18" charset="0"/>
              </a:rPr>
              <a:t>的符号性质与由其所决定的二次型函数</a:t>
            </a:r>
            <a:r>
              <a:rPr lang="en-US" altLang="zh-CN" sz="3200" b="1" i="1" dirty="0" smtClean="0">
                <a:latin typeface="Times New Roman" pitchFamily="18" charset="0"/>
                <a:ea typeface="+mn-ea"/>
                <a:cs typeface="Times New Roman" pitchFamily="18" charset="0"/>
              </a:rPr>
              <a:t>V</a:t>
            </a:r>
            <a:r>
              <a:rPr lang="en-US" altLang="zh-CN" sz="3200" b="1" dirty="0" smtClean="0">
                <a:latin typeface="Times New Roman" pitchFamily="18" charset="0"/>
                <a:ea typeface="+mn-ea"/>
                <a:cs typeface="Times New Roman" pitchFamily="18" charset="0"/>
              </a:rPr>
              <a:t>(</a:t>
            </a:r>
            <a:r>
              <a:rPr lang="en-US" altLang="zh-CN" sz="3200" b="1" i="1" dirty="0" smtClean="0">
                <a:latin typeface="Times New Roman" pitchFamily="18" charset="0"/>
                <a:ea typeface="+mn-ea"/>
                <a:cs typeface="Times New Roman" pitchFamily="18" charset="0"/>
              </a:rPr>
              <a:t>x</a:t>
            </a:r>
            <a:r>
              <a:rPr lang="en-US" altLang="zh-CN" sz="3200" b="1" dirty="0" smtClean="0">
                <a:latin typeface="Times New Roman" pitchFamily="18" charset="0"/>
                <a:ea typeface="+mn-ea"/>
                <a:cs typeface="Times New Roman" pitchFamily="18" charset="0"/>
              </a:rPr>
              <a:t>)</a:t>
            </a:r>
            <a:r>
              <a:rPr lang="en-US" sz="3200" b="1" dirty="0" smtClean="0">
                <a:latin typeface="Times New Roman" pitchFamily="18" charset="0"/>
                <a:ea typeface="+mn-ea"/>
                <a:cs typeface="Times New Roman" pitchFamily="18" charset="0"/>
              </a:rPr>
              <a:t> </a:t>
            </a:r>
            <a:r>
              <a:rPr lang="zh-CN" altLang="en-US" sz="3200" b="1" dirty="0" smtClean="0">
                <a:latin typeface="Times New Roman" pitchFamily="18" charset="0"/>
                <a:ea typeface="+mn-ea"/>
                <a:cs typeface="Times New Roman" pitchFamily="18" charset="0"/>
              </a:rPr>
              <a:t>的符号性质完全一致。</a:t>
            </a:r>
            <a:endParaRPr lang="zh-CN" altLang="en-US" b="1" dirty="0">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线性二次型及矩阵的正定性</a:t>
            </a:r>
            <a:endParaRPr lang="zh-CN" altLang="en-US" dirty="0"/>
          </a:p>
        </p:txBody>
      </p:sp>
      <p:sp>
        <p:nvSpPr>
          <p:cNvPr id="3" name="内容占位符 2"/>
          <p:cNvSpPr>
            <a:spLocks noGrp="1"/>
          </p:cNvSpPr>
          <p:nvPr>
            <p:ph idx="1"/>
          </p:nvPr>
        </p:nvSpPr>
        <p:spPr/>
        <p:txBody>
          <a:bodyPr/>
          <a:lstStyle/>
          <a:p>
            <a:r>
              <a:rPr lang="zh-CN" altLang="en-US" dirty="0" smtClean="0"/>
              <a:t>希尔维斯特判据</a:t>
            </a:r>
            <a:endParaRPr lang="zh-CN" altLang="en-US" dirty="0"/>
          </a:p>
        </p:txBody>
      </p:sp>
      <p:sp>
        <p:nvSpPr>
          <p:cNvPr id="3368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6897" name="Object 1"/>
          <p:cNvGraphicFramePr>
            <a:graphicFrameLocks noChangeAspect="1"/>
          </p:cNvGraphicFramePr>
          <p:nvPr/>
        </p:nvGraphicFramePr>
        <p:xfrm>
          <a:off x="0" y="1857364"/>
          <a:ext cx="3929090" cy="1683896"/>
        </p:xfrm>
        <a:graphic>
          <a:graphicData uri="http://schemas.openxmlformats.org/presentationml/2006/ole">
            <p:oleObj spid="_x0000_s336897" name="Equation" r:id="rId3" imgW="1930400" imgH="825500" progId="Equation.DSMT4">
              <p:embed/>
            </p:oleObj>
          </a:graphicData>
        </a:graphic>
      </p:graphicFrame>
      <p:graphicFrame>
        <p:nvGraphicFramePr>
          <p:cNvPr id="6" name="Object 1"/>
          <p:cNvGraphicFramePr>
            <a:graphicFrameLocks noChangeAspect="1"/>
          </p:cNvGraphicFramePr>
          <p:nvPr/>
        </p:nvGraphicFramePr>
        <p:xfrm>
          <a:off x="571472" y="4929198"/>
          <a:ext cx="2286016" cy="502011"/>
        </p:xfrm>
        <a:graphic>
          <a:graphicData uri="http://schemas.openxmlformats.org/presentationml/2006/ole">
            <p:oleObj spid="_x0000_s336899" name="Equation" r:id="rId4" imgW="927000" imgH="203040" progId="Equation.DSMT4">
              <p:embed/>
            </p:oleObj>
          </a:graphicData>
        </a:graphic>
      </p:graphicFrame>
      <p:sp>
        <p:nvSpPr>
          <p:cNvPr id="7" name="矩形 6"/>
          <p:cNvSpPr/>
          <p:nvPr/>
        </p:nvSpPr>
        <p:spPr>
          <a:xfrm>
            <a:off x="714348" y="3857628"/>
            <a:ext cx="1723549" cy="461665"/>
          </a:xfrm>
          <a:prstGeom prst="rect">
            <a:avLst/>
          </a:prstGeom>
        </p:spPr>
        <p:txBody>
          <a:bodyPr wrap="none">
            <a:spAutoFit/>
          </a:bodyPr>
          <a:lstStyle/>
          <a:p>
            <a:r>
              <a:rPr lang="zh-CN" altLang="en-US" b="1" dirty="0" smtClean="0">
                <a:latin typeface="+mn-ea"/>
                <a:ea typeface="+mn-ea"/>
              </a:rPr>
              <a:t>顺序主子式</a:t>
            </a:r>
            <a:endParaRPr lang="zh-CN" altLang="en-US" b="1" dirty="0">
              <a:latin typeface="+mn-ea"/>
              <a:ea typeface="+mn-ea"/>
            </a:endParaRPr>
          </a:p>
        </p:txBody>
      </p:sp>
      <p:sp>
        <p:nvSpPr>
          <p:cNvPr id="8" name="矩形 7"/>
          <p:cNvSpPr/>
          <p:nvPr/>
        </p:nvSpPr>
        <p:spPr>
          <a:xfrm>
            <a:off x="4000496" y="2026499"/>
            <a:ext cx="4000528" cy="830997"/>
          </a:xfrm>
          <a:prstGeom prst="rect">
            <a:avLst/>
          </a:prstGeom>
        </p:spPr>
        <p:txBody>
          <a:bodyPr wrap="square">
            <a:spAutoFit/>
          </a:bodyPr>
          <a:lstStyle/>
          <a:p>
            <a:pPr algn="l"/>
            <a:r>
              <a:rPr lang="zh-CN" altLang="en-US" b="1" dirty="0" smtClean="0">
                <a:latin typeface="Times New Roman" pitchFamily="18" charset="0"/>
                <a:cs typeface="Times New Roman" pitchFamily="18" charset="0"/>
              </a:rPr>
              <a:t>矩阵</a:t>
            </a:r>
            <a:r>
              <a:rPr lang="en-US" altLang="zh-CN" b="1" i="1" dirty="0" smtClean="0">
                <a:latin typeface="Times New Roman" pitchFamily="18" charset="0"/>
                <a:cs typeface="Times New Roman" pitchFamily="18" charset="0"/>
              </a:rPr>
              <a:t>P</a:t>
            </a:r>
            <a:r>
              <a:rPr lang="en-US"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或</a:t>
            </a:r>
            <a:r>
              <a:rPr lang="en-US" altLang="zh-CN" b="1" i="1" dirty="0" smtClean="0">
                <a:latin typeface="Times New Roman" pitchFamily="18" charset="0"/>
                <a:cs typeface="Times New Roman" pitchFamily="18" charset="0"/>
              </a:rPr>
              <a:t>V</a:t>
            </a:r>
            <a:r>
              <a:rPr lang="en-US" altLang="zh-CN" b="1" dirty="0" smtClean="0">
                <a:latin typeface="Times New Roman" pitchFamily="18" charset="0"/>
                <a:cs typeface="Times New Roman" pitchFamily="18" charset="0"/>
              </a:rPr>
              <a:t>(</a:t>
            </a:r>
            <a:r>
              <a:rPr lang="en-US" altLang="zh-CN" b="1" i="1" dirty="0" smtClean="0">
                <a:latin typeface="Times New Roman" pitchFamily="18" charset="0"/>
                <a:cs typeface="Times New Roman" pitchFamily="18" charset="0"/>
              </a:rPr>
              <a:t>x</a:t>
            </a:r>
            <a:r>
              <a:rPr lang="en-US" altLang="zh-CN" b="1" dirty="0" smtClean="0">
                <a:latin typeface="Times New Roman" pitchFamily="18" charset="0"/>
                <a:cs typeface="Times New Roman" pitchFamily="18" charset="0"/>
              </a:rPr>
              <a:t>)</a:t>
            </a:r>
            <a:r>
              <a:rPr lang="en-US" b="1" dirty="0" smtClean="0">
                <a:latin typeface="Times New Roman" pitchFamily="18" charset="0"/>
                <a:cs typeface="Times New Roman" pitchFamily="18" charset="0"/>
              </a:rPr>
              <a:t> )</a:t>
            </a:r>
            <a:r>
              <a:rPr lang="zh-CN" altLang="en-US" b="1" dirty="0" smtClean="0">
                <a:latin typeface="Times New Roman" pitchFamily="18" charset="0"/>
                <a:cs typeface="Times New Roman" pitchFamily="18" charset="0"/>
              </a:rPr>
              <a:t>定号性的充要条件是：</a:t>
            </a:r>
            <a:endParaRPr lang="zh-CN" altLang="en-US" b="1" dirty="0">
              <a:latin typeface="Times New Roman" pitchFamily="18" charset="0"/>
              <a:cs typeface="Times New Roman" pitchFamily="18" charset="0"/>
            </a:endParaRPr>
          </a:p>
        </p:txBody>
      </p:sp>
      <p:graphicFrame>
        <p:nvGraphicFramePr>
          <p:cNvPr id="9" name="Object 1"/>
          <p:cNvGraphicFramePr>
            <a:graphicFrameLocks noChangeAspect="1"/>
          </p:cNvGraphicFramePr>
          <p:nvPr/>
        </p:nvGraphicFramePr>
        <p:xfrm>
          <a:off x="3884613" y="2719388"/>
          <a:ext cx="5259387" cy="4138612"/>
        </p:xfrm>
        <a:graphic>
          <a:graphicData uri="http://schemas.openxmlformats.org/presentationml/2006/ole">
            <p:oleObj spid="_x0000_s336900" name="Equation" r:id="rId5" imgW="2133360" imgH="1676160" progId="Equation.DSMT4">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FF0000"/>
                </a:solidFill>
              </a:rPr>
              <a:t>系统及其模型</a:t>
            </a:r>
            <a:endParaRPr lang="en-US" altLang="zh-CN" sz="2800" dirty="0" smtClean="0">
              <a:solidFill>
                <a:srgbClr val="FF0000"/>
              </a:solidFill>
            </a:endParaRPr>
          </a:p>
          <a:p>
            <a:r>
              <a:rPr lang="zh-CN" altLang="en-US" sz="2800" dirty="0" smtClean="0">
                <a:solidFill>
                  <a:srgbClr val="FF0000"/>
                </a:solidFill>
              </a:rPr>
              <a:t>线性空间与坐标变换</a:t>
            </a:r>
            <a:endParaRPr lang="en-US" altLang="zh-CN" sz="2800" dirty="0" smtClean="0">
              <a:solidFill>
                <a:srgbClr val="FF0000"/>
              </a:solidFill>
            </a:endParaRPr>
          </a:p>
          <a:p>
            <a:r>
              <a:rPr lang="zh-CN" altLang="en-US" sz="2800" dirty="0" smtClean="0">
                <a:solidFill>
                  <a:srgbClr val="FF0000"/>
                </a:solidFill>
              </a:rPr>
              <a:t>多项式矩阵</a:t>
            </a:r>
            <a:endParaRPr lang="en-US" altLang="zh-CN" sz="2800" dirty="0" smtClean="0">
              <a:solidFill>
                <a:srgbClr val="FF0000"/>
              </a:solidFill>
            </a:endParaRPr>
          </a:p>
          <a:p>
            <a:r>
              <a:rPr lang="zh-CN" altLang="en-US" sz="2800" dirty="0" smtClean="0">
                <a:solidFill>
                  <a:srgbClr val="FF0000"/>
                </a:solidFill>
              </a:rPr>
              <a:t>矩阵的特征值与特征向量</a:t>
            </a:r>
            <a:endParaRPr lang="en-US" altLang="zh-CN" sz="2800" dirty="0" smtClean="0">
              <a:solidFill>
                <a:srgbClr val="FF0000"/>
              </a:solidFill>
            </a:endParaRPr>
          </a:p>
          <a:p>
            <a:r>
              <a:rPr lang="zh-CN" altLang="en-US" sz="2800" dirty="0" smtClean="0">
                <a:solidFill>
                  <a:srgbClr val="FF0000"/>
                </a:solidFill>
              </a:rPr>
              <a:t>向量与矩阵范数</a:t>
            </a:r>
            <a:endParaRPr lang="en-US" altLang="zh-CN" sz="2800" dirty="0" smtClean="0">
              <a:solidFill>
                <a:srgbClr val="FF0000"/>
              </a:solidFill>
            </a:endParaRPr>
          </a:p>
          <a:p>
            <a:r>
              <a:rPr lang="zh-CN" altLang="en-US" sz="2800" dirty="0" smtClean="0">
                <a:solidFill>
                  <a:srgbClr val="FF0000"/>
                </a:solidFill>
              </a:rPr>
              <a:t>线性二次型及矩阵的正定性</a:t>
            </a:r>
            <a:endParaRPr lang="en-US" altLang="zh-CN" sz="2800" dirty="0" smtClean="0">
              <a:solidFill>
                <a:srgbClr val="FF0000"/>
              </a:solidFill>
            </a:endParaRPr>
          </a:p>
          <a:p>
            <a:r>
              <a:rPr lang="zh-CN" altLang="en-US" sz="2800" dirty="0" smtClean="0">
                <a:solidFill>
                  <a:srgbClr val="FF0000"/>
                </a:solidFill>
              </a:rPr>
              <a:t>有理函数矩阵</a:t>
            </a:r>
            <a:endParaRPr lang="en-US" altLang="zh-CN" sz="2800" dirty="0" smtClean="0">
              <a:solidFill>
                <a:srgbClr val="FF0000"/>
              </a:solidFill>
            </a:endParaRPr>
          </a:p>
          <a:p>
            <a:r>
              <a:rPr lang="zh-CN" altLang="en-US" sz="2800" dirty="0" smtClean="0"/>
              <a:t>矩阵指数函数与计算</a:t>
            </a:r>
            <a:endParaRPr lang="en-US" altLang="zh-CN" sz="2800" dirty="0" smtClean="0"/>
          </a:p>
          <a:p>
            <a:r>
              <a:rPr lang="zh-CN" altLang="en-US" sz="2800" dirty="0" smtClean="0"/>
              <a:t>一阶常微分方程及其解</a:t>
            </a:r>
            <a:endParaRPr lang="en-US" altLang="zh-CN" sz="2800" dirty="0" smtClean="0"/>
          </a:p>
          <a:p>
            <a:r>
              <a:rPr lang="zh-CN" altLang="en-US" sz="2800" dirty="0" smtClean="0"/>
              <a:t>线性系统与相关问题说明</a:t>
            </a:r>
          </a:p>
          <a:p>
            <a:r>
              <a:rPr lang="zh-CN" altLang="en-US" sz="2800" dirty="0" smtClean="0"/>
              <a:t>动态系统控制的概念及几个基本步骤</a:t>
            </a:r>
            <a:endParaRPr lang="en-US" altLang="zh-CN" sz="2800" dirty="0" smtClean="0"/>
          </a:p>
          <a:p>
            <a:pPr>
              <a:buNone/>
            </a:pP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有理函数矩阵</a:t>
            </a:r>
            <a:endParaRPr lang="zh-CN" altLang="en-US" dirty="0"/>
          </a:p>
        </p:txBody>
      </p:sp>
      <p:sp>
        <p:nvSpPr>
          <p:cNvPr id="3" name="内容占位符 2"/>
          <p:cNvSpPr>
            <a:spLocks noGrp="1"/>
          </p:cNvSpPr>
          <p:nvPr>
            <p:ph idx="1"/>
          </p:nvPr>
        </p:nvSpPr>
        <p:spPr/>
        <p:txBody>
          <a:bodyPr/>
          <a:lstStyle/>
          <a:p>
            <a:r>
              <a:rPr lang="zh-CN" altLang="en-US" dirty="0" smtClean="0"/>
              <a:t>有理函数矩阵定义</a:t>
            </a:r>
            <a:endParaRPr lang="en-US" altLang="zh-CN" dirty="0" smtClean="0"/>
          </a:p>
          <a:p>
            <a:endParaRPr lang="en-US" altLang="zh-CN" dirty="0" smtClean="0"/>
          </a:p>
          <a:p>
            <a:r>
              <a:rPr lang="zh-CN" altLang="en-US" dirty="0" smtClean="0"/>
              <a:t>有理函数矩阵的分解</a:t>
            </a:r>
            <a:r>
              <a:rPr lang="en-US" dirty="0" smtClean="0"/>
              <a:t>----</a:t>
            </a:r>
            <a:r>
              <a:rPr lang="zh-CN" altLang="en-US" dirty="0" smtClean="0"/>
              <a:t>矩阵分式描述</a:t>
            </a:r>
            <a:endParaRPr lang="en-US" altLang="zh-CN" dirty="0" smtClean="0"/>
          </a:p>
          <a:p>
            <a:endParaRPr lang="en-US" altLang="zh-CN" dirty="0" smtClean="0"/>
          </a:p>
          <a:p>
            <a:r>
              <a:rPr lang="zh-CN" altLang="en-US" dirty="0" smtClean="0"/>
              <a:t>矩阵分式描述的真性与严真性</a:t>
            </a:r>
            <a:endParaRPr lang="en-US" altLang="zh-CN" dirty="0" smtClean="0"/>
          </a:p>
          <a:p>
            <a:endParaRPr lang="en-US" altLang="zh-CN" dirty="0" smtClean="0"/>
          </a:p>
          <a:p>
            <a:r>
              <a:rPr lang="zh-CN" altLang="en-US" dirty="0" smtClean="0"/>
              <a:t>矩阵分式描述的不可简约性</a:t>
            </a:r>
            <a:endParaRPr lang="en-US" altLang="zh-CN" dirty="0" smtClean="0"/>
          </a:p>
          <a:p>
            <a:endParaRPr lang="en-US" altLang="zh-CN" dirty="0" smtClean="0"/>
          </a:p>
          <a:p>
            <a:r>
              <a:rPr lang="zh-CN" altLang="en-US" dirty="0" smtClean="0"/>
              <a:t>有理函数矩阵的</a:t>
            </a:r>
            <a:r>
              <a:rPr lang="en-US" dirty="0" smtClean="0"/>
              <a:t>Smith-McMillan</a:t>
            </a:r>
            <a:r>
              <a:rPr lang="zh-CN" altLang="en-US" dirty="0" smtClean="0"/>
              <a:t>规范型</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有理函数矩阵定义</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pPr lvl="1"/>
            <a:r>
              <a:rPr lang="zh-CN" altLang="en-US" dirty="0" smtClean="0"/>
              <a:t>定义</a:t>
            </a:r>
            <a:endParaRPr lang="en-US" altLang="zh-CN" dirty="0" smtClean="0"/>
          </a:p>
          <a:p>
            <a:pPr lvl="1"/>
            <a:r>
              <a:rPr lang="zh-CN" altLang="en-US" dirty="0" smtClean="0"/>
              <a:t>真性</a:t>
            </a:r>
            <a:r>
              <a:rPr lang="en-US" altLang="zh-CN" dirty="0" smtClean="0"/>
              <a:t>/</a:t>
            </a:r>
            <a:r>
              <a:rPr lang="zh-CN" altLang="en-US" dirty="0" smtClean="0"/>
              <a:t>严真性及条件</a:t>
            </a:r>
            <a:endParaRPr lang="en-US" altLang="zh-CN" dirty="0" smtClean="0"/>
          </a:p>
          <a:p>
            <a:pPr lvl="1"/>
            <a:r>
              <a:rPr lang="zh-CN" altLang="en-US" dirty="0" smtClean="0"/>
              <a:t>特征多项式</a:t>
            </a:r>
            <a:endParaRPr lang="en-US" altLang="zh-CN" dirty="0" smtClean="0"/>
          </a:p>
          <a:p>
            <a:pPr lvl="1"/>
            <a:r>
              <a:rPr lang="zh-CN" altLang="en-US" dirty="0" smtClean="0"/>
              <a:t>次数</a:t>
            </a:r>
            <a:endParaRPr lang="en-US" altLang="zh-CN" dirty="0" smtClean="0"/>
          </a:p>
          <a:p>
            <a:r>
              <a:rPr lang="zh-CN" altLang="en-US" dirty="0" smtClean="0"/>
              <a:t>例：求有理函数矩阵的特征多项式和次数</a:t>
            </a:r>
            <a:endParaRPr lang="en-US" altLang="zh-CN" dirty="0" smtClean="0"/>
          </a:p>
          <a:p>
            <a:endParaRPr lang="zh-CN" altLang="en-US" dirty="0"/>
          </a:p>
        </p:txBody>
      </p:sp>
      <p:sp>
        <p:nvSpPr>
          <p:cNvPr id="3184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8465" name="Object 1"/>
          <p:cNvGraphicFramePr>
            <a:graphicFrameLocks noChangeAspect="1"/>
          </p:cNvGraphicFramePr>
          <p:nvPr/>
        </p:nvGraphicFramePr>
        <p:xfrm>
          <a:off x="5357818" y="1428736"/>
          <a:ext cx="3071834" cy="2059936"/>
        </p:xfrm>
        <a:graphic>
          <a:graphicData uri="http://schemas.openxmlformats.org/presentationml/2006/ole">
            <p:oleObj spid="_x0000_s318465" name="Equation" r:id="rId3" imgW="1612800" imgH="1079280" progId="Equation.DSMT4">
              <p:embed/>
            </p:oleObj>
          </a:graphicData>
        </a:graphic>
      </p:graphicFrame>
      <p:graphicFrame>
        <p:nvGraphicFramePr>
          <p:cNvPr id="6" name="Object 1"/>
          <p:cNvGraphicFramePr>
            <a:graphicFrameLocks noChangeAspect="1"/>
          </p:cNvGraphicFramePr>
          <p:nvPr/>
        </p:nvGraphicFramePr>
        <p:xfrm>
          <a:off x="571472" y="4929198"/>
          <a:ext cx="3821113" cy="1527175"/>
        </p:xfrm>
        <a:graphic>
          <a:graphicData uri="http://schemas.openxmlformats.org/presentationml/2006/ole">
            <p:oleObj spid="_x0000_s318467" name="Equation" r:id="rId4" imgW="2006280" imgH="799920" progId="Equation.DSMT4">
              <p:embed/>
            </p:oleObj>
          </a:graphicData>
        </a:graphic>
      </p:graphicFrame>
      <p:sp>
        <p:nvSpPr>
          <p:cNvPr id="7" name="矩形 6"/>
          <p:cNvSpPr/>
          <p:nvPr/>
        </p:nvSpPr>
        <p:spPr>
          <a:xfrm>
            <a:off x="4714876" y="4786322"/>
            <a:ext cx="2244524" cy="584775"/>
          </a:xfrm>
          <a:prstGeom prst="rect">
            <a:avLst/>
          </a:prstGeom>
        </p:spPr>
        <p:txBody>
          <a:bodyPr wrap="none">
            <a:spAutoFit/>
          </a:bodyPr>
          <a:lstStyle/>
          <a:p>
            <a:r>
              <a:rPr lang="zh-CN" altLang="en-US" sz="3200" b="1" kern="0" dirty="0" smtClean="0">
                <a:solidFill>
                  <a:srgbClr val="000000"/>
                </a:solidFill>
                <a:latin typeface="+mn-ea"/>
                <a:ea typeface="+mn-ea"/>
              </a:rPr>
              <a:t>特征多项式</a:t>
            </a:r>
            <a:endParaRPr lang="zh-CN" altLang="en-US" b="1" dirty="0">
              <a:latin typeface="+mn-ea"/>
              <a:ea typeface="+mn-ea"/>
            </a:endParaRPr>
          </a:p>
        </p:txBody>
      </p:sp>
      <p:graphicFrame>
        <p:nvGraphicFramePr>
          <p:cNvPr id="8" name="Object 1"/>
          <p:cNvGraphicFramePr>
            <a:graphicFrameLocks noChangeAspect="1"/>
          </p:cNvGraphicFramePr>
          <p:nvPr/>
        </p:nvGraphicFramePr>
        <p:xfrm>
          <a:off x="6215074" y="5357826"/>
          <a:ext cx="2105025" cy="363538"/>
        </p:xfrm>
        <a:graphic>
          <a:graphicData uri="http://schemas.openxmlformats.org/presentationml/2006/ole">
            <p:oleObj spid="_x0000_s318468" name="Equation" r:id="rId5" imgW="1104840" imgH="190440" progId="Equation.DSMT4">
              <p:embed/>
            </p:oleObj>
          </a:graphicData>
        </a:graphic>
      </p:graphicFrame>
      <p:sp>
        <p:nvSpPr>
          <p:cNvPr id="9" name="矩形 8"/>
          <p:cNvSpPr/>
          <p:nvPr/>
        </p:nvSpPr>
        <p:spPr>
          <a:xfrm>
            <a:off x="4786314" y="5857892"/>
            <a:ext cx="800219" cy="461665"/>
          </a:xfrm>
          <a:prstGeom prst="rect">
            <a:avLst/>
          </a:prstGeom>
        </p:spPr>
        <p:txBody>
          <a:bodyPr wrap="none">
            <a:spAutoFit/>
          </a:bodyPr>
          <a:lstStyle/>
          <a:p>
            <a:r>
              <a:rPr lang="zh-CN" altLang="en-US" b="1" dirty="0" smtClean="0">
                <a:latin typeface="+mn-ea"/>
                <a:ea typeface="+mn-ea"/>
              </a:rPr>
              <a:t>次数</a:t>
            </a:r>
            <a:endParaRPr lang="zh-CN" altLang="en-US" b="1" dirty="0">
              <a:latin typeface="+mn-ea"/>
              <a:ea typeface="+mn-ea"/>
            </a:endParaRPr>
          </a:p>
        </p:txBody>
      </p:sp>
      <p:graphicFrame>
        <p:nvGraphicFramePr>
          <p:cNvPr id="10" name="Object 1"/>
          <p:cNvGraphicFramePr>
            <a:graphicFrameLocks noChangeAspect="1"/>
          </p:cNvGraphicFramePr>
          <p:nvPr/>
        </p:nvGraphicFramePr>
        <p:xfrm>
          <a:off x="6657975" y="5965825"/>
          <a:ext cx="219075" cy="290513"/>
        </p:xfrm>
        <a:graphic>
          <a:graphicData uri="http://schemas.openxmlformats.org/presentationml/2006/ole">
            <p:oleObj spid="_x0000_s318469" name="Equation" r:id="rId6" imgW="114120" imgH="1522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动态系统与建模</a:t>
            </a:r>
            <a:r>
              <a:rPr lang="en-US" altLang="zh-CN" dirty="0" smtClean="0"/>
              <a:t>-4</a:t>
            </a:r>
            <a:endParaRPr lang="zh-CN" altLang="en-US" dirty="0"/>
          </a:p>
        </p:txBody>
      </p:sp>
      <p:sp>
        <p:nvSpPr>
          <p:cNvPr id="3" name="内容占位符 2"/>
          <p:cNvSpPr>
            <a:spLocks noGrp="1"/>
          </p:cNvSpPr>
          <p:nvPr>
            <p:ph idx="1"/>
          </p:nvPr>
        </p:nvSpPr>
        <p:spPr/>
        <p:txBody>
          <a:bodyPr/>
          <a:lstStyle/>
          <a:p>
            <a:r>
              <a:rPr lang="zh-CN" altLang="en-US" dirty="0" smtClean="0"/>
              <a:t>例 </a:t>
            </a:r>
            <a:r>
              <a:rPr lang="en-US" dirty="0" smtClean="0"/>
              <a:t>1‑1</a:t>
            </a:r>
            <a:r>
              <a:rPr lang="zh-CN" altLang="en-US" dirty="0" smtClean="0"/>
              <a:t>：判断下列方程中所描述系统的类型，初始条件松弛。</a:t>
            </a:r>
          </a:p>
          <a:p>
            <a:endParaRPr lang="zh-CN" altLang="en-US" dirty="0"/>
          </a:p>
        </p:txBody>
      </p:sp>
      <p:sp>
        <p:nvSpPr>
          <p:cNvPr id="1116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1617" name="Object 1"/>
          <p:cNvGraphicFramePr>
            <a:graphicFrameLocks noChangeAspect="1"/>
          </p:cNvGraphicFramePr>
          <p:nvPr/>
        </p:nvGraphicFramePr>
        <p:xfrm>
          <a:off x="1857356" y="2643182"/>
          <a:ext cx="4243417" cy="642942"/>
        </p:xfrm>
        <a:graphic>
          <a:graphicData uri="http://schemas.openxmlformats.org/presentationml/2006/ole">
            <p:oleObj spid="_x0000_s111617" name="Equation" r:id="rId3" imgW="1574800" imgH="228600" progId="Equation.DSMT4">
              <p:embed/>
            </p:oleObj>
          </a:graphicData>
        </a:graphic>
      </p:graphicFrame>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1619" name="Object 3"/>
          <p:cNvGraphicFramePr>
            <a:graphicFrameLocks noChangeAspect="1"/>
          </p:cNvGraphicFramePr>
          <p:nvPr/>
        </p:nvGraphicFramePr>
        <p:xfrm>
          <a:off x="1785918" y="3786190"/>
          <a:ext cx="3159508" cy="1000132"/>
        </p:xfrm>
        <a:graphic>
          <a:graphicData uri="http://schemas.openxmlformats.org/presentationml/2006/ole">
            <p:oleObj spid="_x0000_s111619" name="Equation" r:id="rId4" imgW="1320227" imgH="418918" progId="Equation.DSMT4">
              <p:embed/>
            </p:oleObj>
          </a:graphicData>
        </a:graphic>
      </p:graphicFrame>
      <p:sp>
        <p:nvSpPr>
          <p:cNvPr id="11162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1621" name="Object 5"/>
          <p:cNvGraphicFramePr>
            <a:graphicFrameLocks noChangeAspect="1"/>
          </p:cNvGraphicFramePr>
          <p:nvPr/>
        </p:nvGraphicFramePr>
        <p:xfrm>
          <a:off x="1857356" y="5143512"/>
          <a:ext cx="2714645" cy="1080587"/>
        </p:xfrm>
        <a:graphic>
          <a:graphicData uri="http://schemas.openxmlformats.org/presentationml/2006/ole">
            <p:oleObj spid="_x0000_s111621" name="Equation" r:id="rId5" imgW="977476" imgH="393529" progId="Equation.DSMT4">
              <p:embed/>
            </p:oleObj>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有理函数矩阵定义</a:t>
            </a:r>
            <a:endParaRPr lang="en-US" altLang="zh-CN" dirty="0" smtClean="0"/>
          </a:p>
        </p:txBody>
      </p:sp>
      <p:sp>
        <p:nvSpPr>
          <p:cNvPr id="3" name="内容占位符 2"/>
          <p:cNvSpPr>
            <a:spLocks noGrp="1"/>
          </p:cNvSpPr>
          <p:nvPr>
            <p:ph idx="1"/>
          </p:nvPr>
        </p:nvSpPr>
        <p:spPr>
          <a:xfrm>
            <a:off x="500034" y="1285860"/>
            <a:ext cx="8643966" cy="4846653"/>
          </a:xfrm>
        </p:spPr>
        <p:txBody>
          <a:bodyPr/>
          <a:lstStyle/>
          <a:p>
            <a:r>
              <a:rPr lang="zh-CN" altLang="en-US" dirty="0" smtClean="0"/>
              <a:t>多项式方阵的逆阵的真性与严真性</a:t>
            </a:r>
            <a:endParaRPr lang="en-US" altLang="zh-CN" dirty="0" smtClean="0"/>
          </a:p>
          <a:p>
            <a:pPr lvl="1"/>
            <a:r>
              <a:rPr lang="zh-CN" altLang="en-US" dirty="0" smtClean="0"/>
              <a:t>一个多项式方阵</a:t>
            </a:r>
            <a:r>
              <a:rPr lang="en-US" dirty="0" smtClean="0"/>
              <a:t> </a:t>
            </a:r>
            <a:r>
              <a:rPr lang="zh-CN" altLang="en-US" dirty="0" smtClean="0"/>
              <a:t>为非奇异的，且非单模矩阵，其逆阵是一个有理函数矩阵。</a:t>
            </a:r>
            <a:endParaRPr lang="en-US" altLang="zh-CN" dirty="0" smtClean="0"/>
          </a:p>
          <a:p>
            <a:pPr lvl="1"/>
            <a:endParaRPr lang="en-US" altLang="zh-CN" dirty="0" smtClean="0"/>
          </a:p>
          <a:p>
            <a:pPr lvl="1"/>
            <a:r>
              <a:rPr lang="zh-CN" altLang="en-US" dirty="0" smtClean="0"/>
              <a:t>当该多项式矩阵为行</a:t>
            </a:r>
            <a:r>
              <a:rPr lang="en-US" dirty="0" smtClean="0"/>
              <a:t>(</a:t>
            </a:r>
            <a:r>
              <a:rPr lang="zh-CN" altLang="en-US" dirty="0" smtClean="0"/>
              <a:t>列</a:t>
            </a:r>
            <a:r>
              <a:rPr lang="en-US" dirty="0" smtClean="0"/>
              <a:t>)</a:t>
            </a:r>
            <a:r>
              <a:rPr lang="zh-CN" altLang="en-US" dirty="0" smtClean="0"/>
              <a:t>既约时，则它的逆是真的。</a:t>
            </a:r>
            <a:endParaRPr lang="en-US" altLang="zh-CN" dirty="0" smtClean="0"/>
          </a:p>
          <a:p>
            <a:pPr lvl="1"/>
            <a:endParaRPr lang="en-US" altLang="zh-CN" dirty="0" smtClean="0"/>
          </a:p>
          <a:p>
            <a:pPr lvl="1"/>
            <a:r>
              <a:rPr lang="zh-CN" altLang="en-US" dirty="0" smtClean="0"/>
              <a:t>若该多项式矩阵行</a:t>
            </a:r>
            <a:r>
              <a:rPr lang="en-US" altLang="zh-CN" dirty="0" smtClean="0"/>
              <a:t>(</a:t>
            </a:r>
            <a:r>
              <a:rPr lang="zh-CN" altLang="en-US" dirty="0" smtClean="0"/>
              <a:t>列</a:t>
            </a:r>
            <a:r>
              <a:rPr lang="en-US" altLang="zh-CN" dirty="0" smtClean="0"/>
              <a:t>)</a:t>
            </a:r>
            <a:r>
              <a:rPr lang="zh-CN" altLang="en-US" dirty="0" smtClean="0"/>
              <a:t>既约，且行</a:t>
            </a:r>
            <a:r>
              <a:rPr lang="en-US" altLang="zh-CN" dirty="0" smtClean="0"/>
              <a:t>(</a:t>
            </a:r>
            <a:r>
              <a:rPr lang="zh-CN" altLang="en-US" dirty="0" smtClean="0"/>
              <a:t>列</a:t>
            </a:r>
            <a:r>
              <a:rPr lang="en-US" altLang="zh-CN" dirty="0" smtClean="0"/>
              <a:t>)</a:t>
            </a:r>
            <a:r>
              <a:rPr lang="zh-CN" altLang="en-US" dirty="0" smtClean="0"/>
              <a:t>次大于等于</a:t>
            </a:r>
            <a:r>
              <a:rPr lang="en-US" dirty="0" smtClean="0"/>
              <a:t> 0</a:t>
            </a:r>
            <a:r>
              <a:rPr lang="zh-CN" altLang="en-US" dirty="0" smtClean="0"/>
              <a:t>，则它的逆是严真的。</a:t>
            </a:r>
            <a:endParaRPr lang="zh-CN" altLang="en-US" dirty="0"/>
          </a:p>
        </p:txBody>
      </p:sp>
      <p:sp>
        <p:nvSpPr>
          <p:cNvPr id="4" name="矩形 3"/>
          <p:cNvSpPr/>
          <p:nvPr/>
        </p:nvSpPr>
        <p:spPr>
          <a:xfrm>
            <a:off x="5786446" y="6143644"/>
            <a:ext cx="2698176" cy="523220"/>
          </a:xfrm>
          <a:prstGeom prst="rect">
            <a:avLst/>
          </a:prstGeom>
        </p:spPr>
        <p:txBody>
          <a:bodyPr wrap="none">
            <a:spAutoFit/>
          </a:bodyPr>
          <a:lstStyle/>
          <a:p>
            <a:r>
              <a:rPr lang="zh-CN" altLang="en-US" sz="2800" b="1" dirty="0" smtClean="0">
                <a:latin typeface="+mn-ea"/>
                <a:ea typeface="+mn-ea"/>
              </a:rPr>
              <a:t>琢磨一下。。。</a:t>
            </a:r>
            <a:endParaRPr lang="zh-CN" altLang="en-US" sz="2800" b="1" dirty="0">
              <a:latin typeface="+mn-ea"/>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有理函数矩阵的分解</a:t>
            </a:r>
            <a:r>
              <a:rPr lang="en-US" dirty="0" smtClean="0"/>
              <a:t>----</a:t>
            </a:r>
            <a:r>
              <a:rPr lang="zh-CN" altLang="en-US" dirty="0" smtClean="0"/>
              <a:t>矩阵分式描述</a:t>
            </a:r>
            <a:endParaRPr lang="zh-CN" altLang="en-US" dirty="0"/>
          </a:p>
        </p:txBody>
      </p:sp>
      <p:sp>
        <p:nvSpPr>
          <p:cNvPr id="3" name="内容占位符 2"/>
          <p:cNvSpPr>
            <a:spLocks noGrp="1"/>
          </p:cNvSpPr>
          <p:nvPr>
            <p:ph idx="1"/>
          </p:nvPr>
        </p:nvSpPr>
        <p:spPr/>
        <p:txBody>
          <a:bodyPr/>
          <a:lstStyle/>
          <a:p>
            <a:r>
              <a:rPr lang="zh-CN" altLang="en-US" dirty="0" smtClean="0"/>
              <a:t>概念            </a:t>
            </a:r>
            <a:r>
              <a:rPr lang="en-US" altLang="zh-CN" dirty="0" smtClean="0"/>
              <a:t>RMFD        LMFD</a:t>
            </a:r>
          </a:p>
          <a:p>
            <a:pPr lvl="1"/>
            <a:r>
              <a:rPr lang="zh-CN" altLang="en-US" dirty="0" smtClean="0"/>
              <a:t>定义</a:t>
            </a:r>
            <a:endParaRPr lang="en-US" altLang="zh-CN" dirty="0" smtClean="0"/>
          </a:p>
          <a:p>
            <a:pPr lvl="1"/>
            <a:r>
              <a:rPr lang="zh-CN" altLang="en-US" dirty="0" smtClean="0"/>
              <a:t>次数</a:t>
            </a:r>
            <a:endParaRPr lang="en-US" altLang="zh-CN" dirty="0" smtClean="0"/>
          </a:p>
          <a:p>
            <a:pPr lvl="1"/>
            <a:r>
              <a:rPr lang="zh-CN" altLang="en-US" dirty="0" smtClean="0"/>
              <a:t>例：将有理函数矩阵分解成矩阵分式描述</a:t>
            </a:r>
            <a:endParaRPr lang="zh-CN" altLang="en-US" dirty="0"/>
          </a:p>
        </p:txBody>
      </p:sp>
      <p:sp>
        <p:nvSpPr>
          <p:cNvPr id="3440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4065" name="Object 1"/>
          <p:cNvGraphicFramePr>
            <a:graphicFrameLocks noChangeAspect="1"/>
          </p:cNvGraphicFramePr>
          <p:nvPr/>
        </p:nvGraphicFramePr>
        <p:xfrm>
          <a:off x="2418358" y="1857364"/>
          <a:ext cx="4796848" cy="571507"/>
        </p:xfrm>
        <a:graphic>
          <a:graphicData uri="http://schemas.openxmlformats.org/presentationml/2006/ole">
            <p:oleObj spid="_x0000_s344065" name="Equation" r:id="rId3" imgW="1981080" imgH="228600" progId="Equation.DSMT4">
              <p:embed/>
            </p:oleObj>
          </a:graphicData>
        </a:graphic>
      </p:graphicFrame>
      <p:graphicFrame>
        <p:nvGraphicFramePr>
          <p:cNvPr id="6" name="Object 1"/>
          <p:cNvGraphicFramePr>
            <a:graphicFrameLocks noChangeAspect="1"/>
          </p:cNvGraphicFramePr>
          <p:nvPr/>
        </p:nvGraphicFramePr>
        <p:xfrm>
          <a:off x="2513011" y="2428868"/>
          <a:ext cx="1844675" cy="476250"/>
        </p:xfrm>
        <a:graphic>
          <a:graphicData uri="http://schemas.openxmlformats.org/presentationml/2006/ole">
            <p:oleObj spid="_x0000_s344067" name="Equation" r:id="rId4" imgW="761760" imgH="190440" progId="Equation.DSMT4">
              <p:embed/>
            </p:oleObj>
          </a:graphicData>
        </a:graphic>
      </p:graphicFrame>
      <p:sp>
        <p:nvSpPr>
          <p:cNvPr id="7" name="矩形 6"/>
          <p:cNvSpPr/>
          <p:nvPr/>
        </p:nvSpPr>
        <p:spPr>
          <a:xfrm>
            <a:off x="7143768" y="1844093"/>
            <a:ext cx="2020105" cy="584775"/>
          </a:xfrm>
          <a:prstGeom prst="rect">
            <a:avLst/>
          </a:prstGeom>
        </p:spPr>
        <p:txBody>
          <a:bodyPr wrap="none">
            <a:spAutoFit/>
          </a:bodyPr>
          <a:lstStyle/>
          <a:p>
            <a:r>
              <a:rPr lang="zh-CN" altLang="en-US" sz="3200" b="1" smtClean="0">
                <a:latin typeface="+mn-ea"/>
                <a:ea typeface="+mn-ea"/>
              </a:rPr>
              <a:t>分子</a:t>
            </a:r>
            <a:r>
              <a:rPr lang="en-US" altLang="zh-CN" sz="3200" b="1" dirty="0" smtClean="0">
                <a:latin typeface="+mn-ea"/>
                <a:ea typeface="+mn-ea"/>
              </a:rPr>
              <a:t>/</a:t>
            </a:r>
            <a:r>
              <a:rPr lang="zh-CN" altLang="en-US" sz="3200" b="1" dirty="0" smtClean="0">
                <a:latin typeface="+mn-ea"/>
                <a:ea typeface="+mn-ea"/>
              </a:rPr>
              <a:t>分母</a:t>
            </a:r>
            <a:endParaRPr lang="zh-CN" altLang="en-US" sz="3200" b="1" dirty="0">
              <a:latin typeface="+mn-ea"/>
              <a:ea typeface="+mn-ea"/>
            </a:endParaRPr>
          </a:p>
        </p:txBody>
      </p:sp>
      <p:sp>
        <p:nvSpPr>
          <p:cNvPr id="34406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1"/>
          <p:cNvGraphicFramePr>
            <a:graphicFrameLocks noChangeAspect="1"/>
          </p:cNvGraphicFramePr>
          <p:nvPr/>
        </p:nvGraphicFramePr>
        <p:xfrm>
          <a:off x="285720" y="3929066"/>
          <a:ext cx="5135562" cy="1936750"/>
        </p:xfrm>
        <a:graphic>
          <a:graphicData uri="http://schemas.openxmlformats.org/presentationml/2006/ole">
            <p:oleObj spid="_x0000_s344070" name="Equation" r:id="rId5" imgW="2120760" imgH="774360" progId="Equation.DSMT4">
              <p:embed/>
            </p:oleObj>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有理函数矩阵的分解</a:t>
            </a:r>
            <a:r>
              <a:rPr lang="en-US" dirty="0" smtClean="0"/>
              <a:t>----</a:t>
            </a:r>
            <a:r>
              <a:rPr lang="zh-CN" altLang="en-US" dirty="0" smtClean="0"/>
              <a:t>矩阵分式描述</a:t>
            </a:r>
            <a:endParaRPr lang="zh-CN" altLang="en-US" dirty="0"/>
          </a:p>
        </p:txBody>
      </p:sp>
      <p:sp>
        <p:nvSpPr>
          <p:cNvPr id="3" name="内容占位符 2"/>
          <p:cNvSpPr>
            <a:spLocks noGrp="1"/>
          </p:cNvSpPr>
          <p:nvPr>
            <p:ph idx="1"/>
          </p:nvPr>
        </p:nvSpPr>
        <p:spPr/>
        <p:txBody>
          <a:bodyPr/>
          <a:lstStyle/>
          <a:p>
            <a:r>
              <a:rPr lang="en-US" dirty="0" smtClean="0"/>
              <a:t>MFD</a:t>
            </a:r>
            <a:r>
              <a:rPr lang="zh-CN" altLang="en-US" dirty="0" smtClean="0"/>
              <a:t>的不唯一性</a:t>
            </a:r>
            <a:endParaRPr lang="en-US" altLang="zh-CN" dirty="0" smtClean="0"/>
          </a:p>
          <a:p>
            <a:pPr lvl="1"/>
            <a:r>
              <a:rPr lang="zh-CN" altLang="en-US" dirty="0" smtClean="0"/>
              <a:t>例：说明</a:t>
            </a:r>
            <a:r>
              <a:rPr lang="en-US" altLang="zh-CN" dirty="0" smtClean="0"/>
              <a:t>R</a:t>
            </a:r>
            <a:r>
              <a:rPr lang="en-US" dirty="0" smtClean="0"/>
              <a:t>MFD</a:t>
            </a:r>
            <a:r>
              <a:rPr lang="zh-CN" altLang="en-US" dirty="0" smtClean="0"/>
              <a:t>的不唯一性</a:t>
            </a:r>
            <a:endParaRPr lang="zh-CN" altLang="en-US" dirty="0"/>
          </a:p>
        </p:txBody>
      </p:sp>
      <p:sp>
        <p:nvSpPr>
          <p:cNvPr id="345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5089" name="Object 1"/>
          <p:cNvGraphicFramePr>
            <a:graphicFrameLocks noChangeAspect="1"/>
          </p:cNvGraphicFramePr>
          <p:nvPr/>
        </p:nvGraphicFramePr>
        <p:xfrm>
          <a:off x="928662" y="2428868"/>
          <a:ext cx="3824945" cy="1571636"/>
        </p:xfrm>
        <a:graphic>
          <a:graphicData uri="http://schemas.openxmlformats.org/presentationml/2006/ole">
            <p:oleObj spid="_x0000_s345089" name="Equation" r:id="rId3" imgW="1930400" imgH="800100" progId="Equation.DSMT4">
              <p:embed/>
            </p:oleObj>
          </a:graphicData>
        </a:graphic>
      </p:graphicFrame>
      <p:sp>
        <p:nvSpPr>
          <p:cNvPr id="3450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1"/>
          <p:cNvGraphicFramePr>
            <a:graphicFrameLocks noChangeAspect="1"/>
          </p:cNvGraphicFramePr>
          <p:nvPr/>
        </p:nvGraphicFramePr>
        <p:xfrm>
          <a:off x="1357290" y="4143380"/>
          <a:ext cx="6894513" cy="1920875"/>
        </p:xfrm>
        <a:graphic>
          <a:graphicData uri="http://schemas.openxmlformats.org/presentationml/2006/ole">
            <p:oleObj spid="_x0000_s345093" name="Equation" r:id="rId4" imgW="3479760" imgH="977760" progId="Equation.DSMT4">
              <p:embed/>
            </p:oleObj>
          </a:graphicData>
        </a:graphic>
      </p:graphicFrame>
      <p:graphicFrame>
        <p:nvGraphicFramePr>
          <p:cNvPr id="9" name="Object 1"/>
          <p:cNvGraphicFramePr>
            <a:graphicFrameLocks noChangeAspect="1"/>
          </p:cNvGraphicFramePr>
          <p:nvPr/>
        </p:nvGraphicFramePr>
        <p:xfrm>
          <a:off x="5851525" y="3060700"/>
          <a:ext cx="2263775" cy="449263"/>
        </p:xfrm>
        <a:graphic>
          <a:graphicData uri="http://schemas.openxmlformats.org/presentationml/2006/ole">
            <p:oleObj spid="_x0000_s345094" name="Equation" r:id="rId5" imgW="1143000" imgH="228600" progId="Equation.DSMT4">
              <p:embed/>
            </p:oleObj>
          </a:graphicData>
        </a:graphic>
      </p:graphicFrame>
      <p:sp>
        <p:nvSpPr>
          <p:cNvPr id="10" name="矩形 9"/>
          <p:cNvSpPr/>
          <p:nvPr/>
        </p:nvSpPr>
        <p:spPr>
          <a:xfrm>
            <a:off x="-32" y="6143644"/>
            <a:ext cx="9341020" cy="584775"/>
          </a:xfrm>
          <a:prstGeom prst="rect">
            <a:avLst/>
          </a:prstGeom>
        </p:spPr>
        <p:txBody>
          <a:bodyPr wrap="none">
            <a:spAutoFit/>
          </a:bodyPr>
          <a:lstStyle/>
          <a:p>
            <a:r>
              <a:rPr lang="zh-CN" altLang="en-US" sz="3200" b="1" kern="0" dirty="0" smtClean="0">
                <a:solidFill>
                  <a:srgbClr val="000000"/>
                </a:solidFill>
                <a:latin typeface="+mn-ea"/>
                <a:ea typeface="+mn-ea"/>
              </a:rPr>
              <a:t>传递函数阵的</a:t>
            </a:r>
            <a:r>
              <a:rPr lang="en-US" altLang="zh-CN" sz="3200" b="1" kern="0" dirty="0" smtClean="0">
                <a:solidFill>
                  <a:srgbClr val="000000"/>
                </a:solidFill>
                <a:latin typeface="+mn-ea"/>
                <a:ea typeface="+mn-ea"/>
              </a:rPr>
              <a:t>MFD</a:t>
            </a:r>
            <a:r>
              <a:rPr lang="zh-CN" altLang="en-US" sz="3200" b="1" kern="0" dirty="0" smtClean="0">
                <a:solidFill>
                  <a:srgbClr val="000000"/>
                </a:solidFill>
                <a:latin typeface="+mn-ea"/>
                <a:ea typeface="+mn-ea"/>
              </a:rPr>
              <a:t>不唯一，且次数也可能不相同。</a:t>
            </a:r>
            <a:endParaRPr lang="zh-CN" altLang="en-US"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有理函数矩阵的分解</a:t>
            </a:r>
            <a:r>
              <a:rPr lang="en-US" dirty="0" smtClean="0"/>
              <a:t>----</a:t>
            </a:r>
            <a:r>
              <a:rPr lang="zh-CN" altLang="en-US" dirty="0" smtClean="0"/>
              <a:t>矩阵分式描述</a:t>
            </a:r>
            <a:endParaRPr lang="zh-CN" altLang="en-US" dirty="0"/>
          </a:p>
        </p:txBody>
      </p:sp>
      <p:sp>
        <p:nvSpPr>
          <p:cNvPr id="3" name="内容占位符 2"/>
          <p:cNvSpPr>
            <a:spLocks noGrp="1"/>
          </p:cNvSpPr>
          <p:nvPr>
            <p:ph idx="1"/>
          </p:nvPr>
        </p:nvSpPr>
        <p:spPr/>
        <p:txBody>
          <a:bodyPr/>
          <a:lstStyle/>
          <a:p>
            <a:r>
              <a:rPr lang="en-US" altLang="zh-CN" dirty="0" smtClean="0"/>
              <a:t>MFD</a:t>
            </a:r>
            <a:r>
              <a:rPr lang="zh-CN" altLang="en-US" dirty="0" smtClean="0"/>
              <a:t>扩展构造</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最小阶</a:t>
            </a:r>
            <a:r>
              <a:rPr lang="en-US" altLang="zh-CN" dirty="0" smtClean="0"/>
              <a:t>MFD</a:t>
            </a:r>
          </a:p>
          <a:p>
            <a:pPr lvl="1"/>
            <a:r>
              <a:rPr lang="zh-CN" altLang="en-US" dirty="0" smtClean="0">
                <a:latin typeface="+mn-ea"/>
              </a:rPr>
              <a:t>当分子矩阵和分母矩阵之间是互质</a:t>
            </a:r>
            <a:r>
              <a:rPr lang="en-US" dirty="0" smtClean="0">
                <a:latin typeface="+mn-ea"/>
              </a:rPr>
              <a:t>(</a:t>
            </a:r>
            <a:r>
              <a:rPr lang="zh-CN" altLang="en-US" dirty="0" smtClean="0">
                <a:latin typeface="+mn-ea"/>
              </a:rPr>
              <a:t>互素</a:t>
            </a:r>
            <a:r>
              <a:rPr lang="en-US" dirty="0" smtClean="0">
                <a:latin typeface="+mn-ea"/>
              </a:rPr>
              <a:t>)</a:t>
            </a:r>
            <a:r>
              <a:rPr lang="zh-CN" altLang="en-US" dirty="0" smtClean="0">
                <a:latin typeface="+mn-ea"/>
              </a:rPr>
              <a:t>的，其分母矩阵行列式的阶次是最小的。</a:t>
            </a:r>
            <a:endParaRPr lang="en-US" altLang="zh-CN" dirty="0" smtClean="0">
              <a:latin typeface="+mn-ea"/>
            </a:endParaRPr>
          </a:p>
          <a:p>
            <a:pPr lvl="1"/>
            <a:r>
              <a:rPr lang="zh-CN" altLang="en-US" dirty="0" smtClean="0"/>
              <a:t>最小阶</a:t>
            </a:r>
            <a:r>
              <a:rPr lang="en-US" altLang="zh-CN" dirty="0" smtClean="0"/>
              <a:t>MFD</a:t>
            </a:r>
            <a:r>
              <a:rPr lang="zh-CN" altLang="en-US" dirty="0" smtClean="0"/>
              <a:t>的单模扩展依然是最小阶的。</a:t>
            </a:r>
            <a:endParaRPr lang="en-US" altLang="zh-CN" dirty="0" smtClean="0"/>
          </a:p>
          <a:p>
            <a:endParaRPr lang="en-US" altLang="zh-CN" dirty="0" smtClean="0">
              <a:latin typeface="+mn-ea"/>
            </a:endParaRPr>
          </a:p>
          <a:p>
            <a:endParaRPr lang="zh-CN" altLang="en-US" dirty="0" smtClean="0">
              <a:latin typeface="+mn-ea"/>
            </a:endParaRPr>
          </a:p>
          <a:p>
            <a:endParaRPr lang="en-US" altLang="zh-CN" dirty="0" smtClean="0"/>
          </a:p>
        </p:txBody>
      </p:sp>
      <p:sp>
        <p:nvSpPr>
          <p:cNvPr id="3450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5089" name="Object 1"/>
          <p:cNvGraphicFramePr>
            <a:graphicFrameLocks noChangeAspect="1"/>
          </p:cNvGraphicFramePr>
          <p:nvPr/>
        </p:nvGraphicFramePr>
        <p:xfrm>
          <a:off x="1063625" y="2000240"/>
          <a:ext cx="7251700" cy="973138"/>
        </p:xfrm>
        <a:graphic>
          <a:graphicData uri="http://schemas.openxmlformats.org/presentationml/2006/ole">
            <p:oleObj spid="_x0000_s346114" name="Equation" r:id="rId3" imgW="3657600" imgH="495000" progId="Equation.DSMT4">
              <p:embed/>
            </p:oleObj>
          </a:graphicData>
        </a:graphic>
      </p:graphicFrame>
      <p:sp>
        <p:nvSpPr>
          <p:cNvPr id="3450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1"/>
          <p:cNvGraphicFramePr>
            <a:graphicFrameLocks noChangeAspect="1"/>
          </p:cNvGraphicFramePr>
          <p:nvPr/>
        </p:nvGraphicFramePr>
        <p:xfrm>
          <a:off x="1068413" y="3000372"/>
          <a:ext cx="7146925" cy="973138"/>
        </p:xfrm>
        <a:graphic>
          <a:graphicData uri="http://schemas.openxmlformats.org/presentationml/2006/ole">
            <p:oleObj spid="_x0000_s346115" name="Equation" r:id="rId4" imgW="3606480" imgH="495000" progId="Equation.DSMT4">
              <p:embed/>
            </p:oleObj>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矩阵分式描述的真性与严真性</a:t>
            </a:r>
            <a:endParaRPr lang="zh-CN" altLang="en-US" dirty="0"/>
          </a:p>
        </p:txBody>
      </p:sp>
      <p:sp>
        <p:nvSpPr>
          <p:cNvPr id="3" name="内容占位符 2"/>
          <p:cNvSpPr>
            <a:spLocks noGrp="1"/>
          </p:cNvSpPr>
          <p:nvPr>
            <p:ph idx="1"/>
          </p:nvPr>
        </p:nvSpPr>
        <p:spPr>
          <a:xfrm>
            <a:off x="428596" y="1285860"/>
            <a:ext cx="8715404" cy="4846653"/>
          </a:xfrm>
        </p:spPr>
        <p:txBody>
          <a:bodyPr/>
          <a:lstStyle/>
          <a:p>
            <a:r>
              <a:rPr lang="zh-CN" altLang="en-US" dirty="0" smtClean="0"/>
              <a:t>定义</a:t>
            </a:r>
            <a:r>
              <a:rPr lang="en-US" altLang="zh-CN" dirty="0" smtClean="0"/>
              <a:t>----</a:t>
            </a:r>
            <a:r>
              <a:rPr lang="zh-CN" altLang="en-US" dirty="0" smtClean="0"/>
              <a:t>与有理函数矩阵真性与严真性同</a:t>
            </a:r>
            <a:endParaRPr lang="en-US" altLang="zh-CN" dirty="0" smtClean="0"/>
          </a:p>
          <a:p>
            <a:r>
              <a:rPr lang="zh-CN" altLang="en-US" dirty="0" smtClean="0"/>
              <a:t>判定</a:t>
            </a:r>
            <a:endParaRPr lang="en-US" altLang="zh-CN" dirty="0" smtClean="0"/>
          </a:p>
          <a:p>
            <a:pPr lvl="1"/>
            <a:r>
              <a:rPr lang="en-US" altLang="zh-CN" dirty="0" smtClean="0">
                <a:latin typeface="Times New Roman" pitchFamily="18" charset="0"/>
                <a:cs typeface="Times New Roman" pitchFamily="18" charset="0"/>
              </a:rPr>
              <a:t>RMFD：                                        </a:t>
            </a:r>
            <a:r>
              <a:rPr lang="en-US" altLang="zh-CN" i="1" dirty="0" smtClean="0">
                <a:solidFill>
                  <a:srgbClr val="FF0000"/>
                </a:solidFill>
                <a:latin typeface="Times New Roman" pitchFamily="18" charset="0"/>
                <a:cs typeface="Times New Roman" pitchFamily="18" charset="0"/>
              </a:rPr>
              <a:t>D</a:t>
            </a:r>
            <a:r>
              <a:rPr lang="en-US" altLang="zh-CN" b="0" baseline="-25000" dirty="0" smtClean="0">
                <a:solidFill>
                  <a:srgbClr val="FF0000"/>
                </a:solidFill>
                <a:latin typeface="Times New Roman" pitchFamily="18" charset="0"/>
                <a:cs typeface="Times New Roman" pitchFamily="18" charset="0"/>
              </a:rPr>
              <a:t>R</a:t>
            </a:r>
            <a:r>
              <a:rPr lang="en-US" altLang="zh-CN" dirty="0" smtClean="0">
                <a:solidFill>
                  <a:srgbClr val="FF0000"/>
                </a:solidFill>
                <a:latin typeface="Times New Roman" pitchFamily="18" charset="0"/>
                <a:cs typeface="Times New Roman" pitchFamily="18" charset="0"/>
              </a:rPr>
              <a:t>(</a:t>
            </a:r>
            <a:r>
              <a:rPr lang="en-US" altLang="zh-CN" i="1" dirty="0" smtClean="0">
                <a:solidFill>
                  <a:srgbClr val="FF0000"/>
                </a:solidFill>
                <a:latin typeface="Times New Roman" pitchFamily="18" charset="0"/>
                <a:cs typeface="Times New Roman" pitchFamily="18" charset="0"/>
              </a:rPr>
              <a:t>s</a:t>
            </a:r>
            <a:r>
              <a:rPr lang="en-US" altLang="zh-CN" dirty="0" smtClean="0">
                <a:solidFill>
                  <a:srgbClr val="FF0000"/>
                </a:solidFill>
                <a:latin typeface="Times New Roman" pitchFamily="18" charset="0"/>
                <a:cs typeface="Times New Roman" pitchFamily="18" charset="0"/>
              </a:rPr>
              <a:t>)</a:t>
            </a:r>
            <a:r>
              <a:rPr lang="zh-CN" altLang="en-US" dirty="0" smtClean="0">
                <a:solidFill>
                  <a:srgbClr val="FF0000"/>
                </a:solidFill>
                <a:latin typeface="Times New Roman" pitchFamily="18" charset="0"/>
                <a:cs typeface="Times New Roman" pitchFamily="18" charset="0"/>
              </a:rPr>
              <a:t>列既约的</a:t>
            </a:r>
            <a:endParaRPr lang="en-US" altLang="zh-CN" dirty="0" smtClean="0">
              <a:solidFill>
                <a:srgbClr val="FF0000"/>
              </a:solidFill>
              <a:latin typeface="Times New Roman" pitchFamily="18" charset="0"/>
              <a:cs typeface="Times New Roman" pitchFamily="18" charset="0"/>
            </a:endParaRPr>
          </a:p>
          <a:p>
            <a:endParaRPr lang="en-US" altLang="zh-CN" dirty="0" smtClean="0"/>
          </a:p>
          <a:p>
            <a:pPr lvl="1"/>
            <a:r>
              <a:rPr lang="en-US" altLang="zh-CN" dirty="0" smtClean="0">
                <a:latin typeface="Times New Roman" pitchFamily="18" charset="0"/>
                <a:cs typeface="Times New Roman" pitchFamily="18" charset="0"/>
              </a:rPr>
              <a:t>LMFD：</a:t>
            </a:r>
            <a:r>
              <a:rPr lang="en-US" altLang="zh-CN" i="1" dirty="0" smtClean="0">
                <a:latin typeface="Times New Roman" pitchFamily="18" charset="0"/>
                <a:cs typeface="Times New Roman" pitchFamily="18" charset="0"/>
              </a:rPr>
              <a:t>                                         </a:t>
            </a:r>
            <a:r>
              <a:rPr lang="en-US" altLang="zh-CN" i="1" dirty="0" smtClean="0">
                <a:solidFill>
                  <a:srgbClr val="FF0000"/>
                </a:solidFill>
                <a:latin typeface="Times New Roman" pitchFamily="18" charset="0"/>
                <a:cs typeface="Times New Roman" pitchFamily="18" charset="0"/>
              </a:rPr>
              <a:t>D</a:t>
            </a:r>
            <a:r>
              <a:rPr lang="en-US" altLang="zh-CN" b="0" baseline="-25000" dirty="0" smtClean="0">
                <a:solidFill>
                  <a:srgbClr val="FF0000"/>
                </a:solidFill>
                <a:latin typeface="Times New Roman" pitchFamily="18" charset="0"/>
                <a:cs typeface="Times New Roman" pitchFamily="18" charset="0"/>
              </a:rPr>
              <a:t>L</a:t>
            </a:r>
            <a:r>
              <a:rPr lang="en-US" altLang="zh-CN" dirty="0" smtClean="0">
                <a:solidFill>
                  <a:srgbClr val="FF0000"/>
                </a:solidFill>
                <a:latin typeface="Times New Roman" pitchFamily="18" charset="0"/>
                <a:cs typeface="Times New Roman" pitchFamily="18" charset="0"/>
              </a:rPr>
              <a:t>(</a:t>
            </a:r>
            <a:r>
              <a:rPr lang="en-US" altLang="zh-CN" i="1" dirty="0" smtClean="0">
                <a:solidFill>
                  <a:srgbClr val="FF0000"/>
                </a:solidFill>
                <a:latin typeface="Times New Roman" pitchFamily="18" charset="0"/>
                <a:cs typeface="Times New Roman" pitchFamily="18" charset="0"/>
              </a:rPr>
              <a:t>s</a:t>
            </a:r>
            <a:r>
              <a:rPr lang="en-US" altLang="zh-CN" dirty="0" smtClean="0">
                <a:solidFill>
                  <a:srgbClr val="FF0000"/>
                </a:solidFill>
                <a:latin typeface="Times New Roman" pitchFamily="18" charset="0"/>
                <a:cs typeface="Times New Roman" pitchFamily="18" charset="0"/>
              </a:rPr>
              <a:t>)</a:t>
            </a:r>
            <a:r>
              <a:rPr lang="zh-CN" altLang="en-US" dirty="0" smtClean="0">
                <a:solidFill>
                  <a:srgbClr val="FF0000"/>
                </a:solidFill>
                <a:latin typeface="Times New Roman" pitchFamily="18" charset="0"/>
                <a:cs typeface="Times New Roman" pitchFamily="18" charset="0"/>
              </a:rPr>
              <a:t>行既约的</a:t>
            </a:r>
            <a:endParaRPr lang="en-US" altLang="zh-CN" dirty="0" smtClean="0">
              <a:solidFill>
                <a:srgbClr val="FF0000"/>
              </a:solidFill>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pPr lvl="1"/>
            <a:endParaRPr lang="en-US" altLang="zh-CN" dirty="0" smtClean="0">
              <a:latin typeface="Times New Roman" pitchFamily="18" charset="0"/>
              <a:cs typeface="Times New Roman" pitchFamily="18" charset="0"/>
            </a:endParaRPr>
          </a:p>
          <a:p>
            <a:r>
              <a:rPr lang="zh-CN" altLang="en-US" dirty="0" smtClean="0"/>
              <a:t>例：判定</a:t>
            </a:r>
            <a:r>
              <a:rPr lang="en-US" altLang="zh-CN" dirty="0" smtClean="0"/>
              <a:t>R</a:t>
            </a:r>
            <a:r>
              <a:rPr lang="en-US" dirty="0" smtClean="0"/>
              <a:t>MFD</a:t>
            </a:r>
            <a:r>
              <a:rPr lang="zh-CN" altLang="en-US" dirty="0" smtClean="0"/>
              <a:t>的真性</a:t>
            </a:r>
            <a:endParaRPr lang="zh-CN" altLang="en-US" dirty="0"/>
          </a:p>
        </p:txBody>
      </p:sp>
      <p:graphicFrame>
        <p:nvGraphicFramePr>
          <p:cNvPr id="351233" name="Object 1"/>
          <p:cNvGraphicFramePr>
            <a:graphicFrameLocks noChangeAspect="1"/>
          </p:cNvGraphicFramePr>
          <p:nvPr/>
        </p:nvGraphicFramePr>
        <p:xfrm>
          <a:off x="3071802" y="2357430"/>
          <a:ext cx="3344882" cy="614366"/>
        </p:xfrm>
        <a:graphic>
          <a:graphicData uri="http://schemas.openxmlformats.org/presentationml/2006/ole">
            <p:oleObj spid="_x0000_s351233" name="Equation" r:id="rId3" imgW="1244520" imgH="228600" progId="Equation.DSMT4">
              <p:embed/>
            </p:oleObj>
          </a:graphicData>
        </a:graphic>
      </p:graphicFrame>
      <p:graphicFrame>
        <p:nvGraphicFramePr>
          <p:cNvPr id="5" name="Object 1"/>
          <p:cNvGraphicFramePr>
            <a:graphicFrameLocks noChangeAspect="1"/>
          </p:cNvGraphicFramePr>
          <p:nvPr/>
        </p:nvGraphicFramePr>
        <p:xfrm>
          <a:off x="571472" y="2928934"/>
          <a:ext cx="8054975" cy="614362"/>
        </p:xfrm>
        <a:graphic>
          <a:graphicData uri="http://schemas.openxmlformats.org/presentationml/2006/ole">
            <p:oleObj spid="_x0000_s351234" name="Equation" r:id="rId4" imgW="2997000" imgH="228600" progId="Equation.DSMT4">
              <p:embed/>
            </p:oleObj>
          </a:graphicData>
        </a:graphic>
      </p:graphicFrame>
      <p:graphicFrame>
        <p:nvGraphicFramePr>
          <p:cNvPr id="7" name="Object 1"/>
          <p:cNvGraphicFramePr>
            <a:graphicFrameLocks noChangeAspect="1"/>
          </p:cNvGraphicFramePr>
          <p:nvPr/>
        </p:nvGraphicFramePr>
        <p:xfrm>
          <a:off x="3071802" y="3414721"/>
          <a:ext cx="3140075" cy="614362"/>
        </p:xfrm>
        <a:graphic>
          <a:graphicData uri="http://schemas.openxmlformats.org/presentationml/2006/ole">
            <p:oleObj spid="_x0000_s351236" name="Equation" r:id="rId5" imgW="1168200" imgH="228600" progId="Equation.DSMT4">
              <p:embed/>
            </p:oleObj>
          </a:graphicData>
        </a:graphic>
      </p:graphicFrame>
      <p:graphicFrame>
        <p:nvGraphicFramePr>
          <p:cNvPr id="8" name="Object 1"/>
          <p:cNvGraphicFramePr>
            <a:graphicFrameLocks noChangeAspect="1"/>
          </p:cNvGraphicFramePr>
          <p:nvPr/>
        </p:nvGraphicFramePr>
        <p:xfrm>
          <a:off x="857224" y="4243397"/>
          <a:ext cx="7920038" cy="614363"/>
        </p:xfrm>
        <a:graphic>
          <a:graphicData uri="http://schemas.openxmlformats.org/presentationml/2006/ole">
            <p:oleObj spid="_x0000_s351237" name="Equation" r:id="rId6" imgW="2946240" imgH="228600" progId="Equation.DSMT4">
              <p:embed/>
            </p:oleObj>
          </a:graphicData>
        </a:graphic>
      </p:graphicFrame>
      <p:graphicFrame>
        <p:nvGraphicFramePr>
          <p:cNvPr id="9" name="Object 1"/>
          <p:cNvGraphicFramePr>
            <a:graphicFrameLocks noChangeAspect="1"/>
          </p:cNvGraphicFramePr>
          <p:nvPr/>
        </p:nvGraphicFramePr>
        <p:xfrm>
          <a:off x="3887787" y="5500702"/>
          <a:ext cx="5256213" cy="1195387"/>
        </p:xfrm>
        <a:graphic>
          <a:graphicData uri="http://schemas.openxmlformats.org/presentationml/2006/ole">
            <p:oleObj spid="_x0000_s351238" name="Equation" r:id="rId7" imgW="1955520" imgH="444240" progId="Equation.DSMT4">
              <p:embed/>
            </p:oleObj>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矩阵分式描述的真性与严真性</a:t>
            </a:r>
            <a:endParaRPr lang="zh-CN" altLang="en-US" dirty="0"/>
          </a:p>
        </p:txBody>
      </p:sp>
      <p:sp>
        <p:nvSpPr>
          <p:cNvPr id="3" name="内容占位符 2"/>
          <p:cNvSpPr>
            <a:spLocks noGrp="1"/>
          </p:cNvSpPr>
          <p:nvPr>
            <p:ph idx="1"/>
          </p:nvPr>
        </p:nvSpPr>
        <p:spPr/>
        <p:txBody>
          <a:bodyPr/>
          <a:lstStyle/>
          <a:p>
            <a:r>
              <a:rPr lang="zh-CN" altLang="en-US" dirty="0" smtClean="0"/>
              <a:t>从非真矩阵分式描述导出严真矩阵分式</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例：确定严真</a:t>
            </a:r>
            <a:r>
              <a:rPr lang="en-US" altLang="zh-CN" dirty="0" smtClean="0"/>
              <a:t>R</a:t>
            </a:r>
            <a:r>
              <a:rPr lang="en-US" dirty="0" smtClean="0"/>
              <a:t>MFD</a:t>
            </a:r>
            <a:endParaRPr lang="zh-CN" altLang="en-US" dirty="0"/>
          </a:p>
        </p:txBody>
      </p:sp>
      <p:graphicFrame>
        <p:nvGraphicFramePr>
          <p:cNvPr id="356353" name="Object 1"/>
          <p:cNvGraphicFramePr>
            <a:graphicFrameLocks noChangeAspect="1"/>
          </p:cNvGraphicFramePr>
          <p:nvPr/>
        </p:nvGraphicFramePr>
        <p:xfrm>
          <a:off x="41275" y="1928802"/>
          <a:ext cx="8907463" cy="682625"/>
        </p:xfrm>
        <a:graphic>
          <a:graphicData uri="http://schemas.openxmlformats.org/presentationml/2006/ole">
            <p:oleObj spid="_x0000_s356353" name="Equation" r:id="rId3" imgW="3314520" imgH="253800" progId="Equation.DSMT4">
              <p:embed/>
            </p:oleObj>
          </a:graphicData>
        </a:graphic>
      </p:graphicFrame>
      <p:graphicFrame>
        <p:nvGraphicFramePr>
          <p:cNvPr id="356354" name="Object 1"/>
          <p:cNvGraphicFramePr>
            <a:graphicFrameLocks noChangeAspect="1"/>
          </p:cNvGraphicFramePr>
          <p:nvPr/>
        </p:nvGraphicFramePr>
        <p:xfrm>
          <a:off x="57150" y="2643182"/>
          <a:ext cx="8805863" cy="682625"/>
        </p:xfrm>
        <a:graphic>
          <a:graphicData uri="http://schemas.openxmlformats.org/presentationml/2006/ole">
            <p:oleObj spid="_x0000_s356354" name="Equation" r:id="rId4" imgW="3276360" imgH="253800" progId="Equation.DSMT4">
              <p:embed/>
            </p:oleObj>
          </a:graphicData>
        </a:graphic>
      </p:graphicFrame>
      <p:sp>
        <p:nvSpPr>
          <p:cNvPr id="6" name="矩形 5"/>
          <p:cNvSpPr/>
          <p:nvPr/>
        </p:nvSpPr>
        <p:spPr>
          <a:xfrm>
            <a:off x="428596" y="3500438"/>
            <a:ext cx="8572560" cy="1077218"/>
          </a:xfrm>
          <a:prstGeom prst="rect">
            <a:avLst/>
          </a:prstGeom>
        </p:spPr>
        <p:txBody>
          <a:bodyPr wrap="square">
            <a:spAutoFit/>
          </a:bodyPr>
          <a:lstStyle/>
          <a:p>
            <a:pPr algn="l"/>
            <a:r>
              <a:rPr lang="zh-CN" altLang="en-US" sz="3200" b="1" dirty="0" smtClean="0">
                <a:latin typeface="Times New Roman" pitchFamily="18" charset="0"/>
                <a:ea typeface="+mn-ea"/>
                <a:cs typeface="Times New Roman" pitchFamily="18" charset="0"/>
              </a:rPr>
              <a:t>将</a:t>
            </a:r>
            <a:r>
              <a:rPr lang="en-US" altLang="zh-CN" sz="3200" b="1" i="1" dirty="0" smtClean="0">
                <a:latin typeface="Times New Roman" pitchFamily="18" charset="0"/>
                <a:ea typeface="+mn-ea"/>
                <a:cs typeface="Times New Roman" pitchFamily="18" charset="0"/>
              </a:rPr>
              <a:t>G</a:t>
            </a:r>
            <a:r>
              <a:rPr lang="en-US" altLang="zh-CN" sz="3200" b="1" dirty="0" smtClean="0">
                <a:latin typeface="Times New Roman" pitchFamily="18" charset="0"/>
                <a:ea typeface="+mn-ea"/>
                <a:cs typeface="Times New Roman" pitchFamily="18" charset="0"/>
              </a:rPr>
              <a:t>(</a:t>
            </a:r>
            <a:r>
              <a:rPr lang="en-US" altLang="zh-CN" sz="3200" i="1" dirty="0" smtClean="0">
                <a:latin typeface="Times New Roman" pitchFamily="18" charset="0"/>
                <a:ea typeface="+mn-ea"/>
                <a:cs typeface="Times New Roman" pitchFamily="18" charset="0"/>
              </a:rPr>
              <a:t>s</a:t>
            </a:r>
            <a:r>
              <a:rPr lang="en-US" altLang="zh-CN" sz="3200" b="1" dirty="0" smtClean="0">
                <a:latin typeface="Times New Roman" pitchFamily="18" charset="0"/>
                <a:ea typeface="+mn-ea"/>
                <a:cs typeface="Times New Roman" pitchFamily="18" charset="0"/>
              </a:rPr>
              <a:t>)</a:t>
            </a:r>
            <a:r>
              <a:rPr lang="en-US" sz="3200" b="1" dirty="0" smtClean="0">
                <a:latin typeface="Times New Roman" pitchFamily="18" charset="0"/>
                <a:ea typeface="+mn-ea"/>
                <a:cs typeface="Times New Roman" pitchFamily="18" charset="0"/>
              </a:rPr>
              <a:t> </a:t>
            </a:r>
            <a:r>
              <a:rPr lang="zh-CN" altLang="en-US" sz="3200" b="1" dirty="0" smtClean="0">
                <a:latin typeface="Times New Roman" pitchFamily="18" charset="0"/>
                <a:ea typeface="+mn-ea"/>
                <a:cs typeface="Times New Roman" pitchFamily="18" charset="0"/>
              </a:rPr>
              <a:t>中的元都分为一个严格真的有理分式再加上一个多项式：</a:t>
            </a:r>
            <a:r>
              <a:rPr lang="en-US" sz="3200" b="1" dirty="0" smtClean="0">
                <a:latin typeface="Times New Roman" pitchFamily="18" charset="0"/>
                <a:ea typeface="+mn-ea"/>
                <a:cs typeface="Times New Roman" pitchFamily="18" charset="0"/>
              </a:rPr>
              <a:t> </a:t>
            </a:r>
            <a:endParaRPr lang="zh-CN" altLang="en-US" b="1" dirty="0">
              <a:latin typeface="Times New Roman" pitchFamily="18" charset="0"/>
              <a:ea typeface="+mn-ea"/>
              <a:cs typeface="Times New Roman" pitchFamily="18" charset="0"/>
            </a:endParaRPr>
          </a:p>
        </p:txBody>
      </p:sp>
      <p:graphicFrame>
        <p:nvGraphicFramePr>
          <p:cNvPr id="7" name="Object 1"/>
          <p:cNvGraphicFramePr>
            <a:graphicFrameLocks noChangeAspect="1"/>
          </p:cNvGraphicFramePr>
          <p:nvPr/>
        </p:nvGraphicFramePr>
        <p:xfrm>
          <a:off x="3786182" y="4000504"/>
          <a:ext cx="3208337" cy="614362"/>
        </p:xfrm>
        <a:graphic>
          <a:graphicData uri="http://schemas.openxmlformats.org/presentationml/2006/ole">
            <p:oleObj spid="_x0000_s356355" name="Equation" r:id="rId5" imgW="1193760" imgH="228600" progId="Equation.DSMT4">
              <p:embed/>
            </p:oleObj>
          </a:graphicData>
        </a:graphic>
      </p:graphicFrame>
      <p:sp>
        <p:nvSpPr>
          <p:cNvPr id="35635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1"/>
          <p:cNvGraphicFramePr>
            <a:graphicFrameLocks noChangeAspect="1"/>
          </p:cNvGraphicFramePr>
          <p:nvPr/>
        </p:nvGraphicFramePr>
        <p:xfrm>
          <a:off x="142844" y="5500702"/>
          <a:ext cx="9001156" cy="1079287"/>
        </p:xfrm>
        <a:graphic>
          <a:graphicData uri="http://schemas.openxmlformats.org/presentationml/2006/ole">
            <p:oleObj spid="_x0000_s356358" name="Equation" r:id="rId6" imgW="3492360" imgH="419040" progId="Equation.DSMT4">
              <p:embed/>
            </p:oleObj>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矩阵分式描述的不可简约性</a:t>
            </a:r>
            <a:endParaRPr lang="zh-CN" altLang="en-US" dirty="0"/>
          </a:p>
        </p:txBody>
      </p:sp>
      <p:sp>
        <p:nvSpPr>
          <p:cNvPr id="3" name="内容占位符 2"/>
          <p:cNvSpPr>
            <a:spLocks noGrp="1"/>
          </p:cNvSpPr>
          <p:nvPr>
            <p:ph idx="1"/>
          </p:nvPr>
        </p:nvSpPr>
        <p:spPr>
          <a:xfrm>
            <a:off x="214282" y="1285860"/>
            <a:ext cx="8740806" cy="4846653"/>
          </a:xfrm>
        </p:spPr>
        <p:txBody>
          <a:bodyPr/>
          <a:lstStyle/>
          <a:p>
            <a:r>
              <a:rPr lang="zh-CN" altLang="en-US" dirty="0" smtClean="0"/>
              <a:t>不可简约性</a:t>
            </a:r>
            <a:r>
              <a:rPr lang="en-US" dirty="0" smtClean="0"/>
              <a:t>MFD</a:t>
            </a:r>
            <a:r>
              <a:rPr lang="zh-CN" altLang="en-US" dirty="0" smtClean="0"/>
              <a:t>定义</a:t>
            </a:r>
            <a:endParaRPr lang="en-US" altLang="zh-CN" dirty="0" smtClean="0"/>
          </a:p>
          <a:p>
            <a:pPr lvl="1"/>
            <a:r>
              <a:rPr lang="zh-CN" altLang="en-US" dirty="0" smtClean="0"/>
              <a:t>右不可简约的：右互质的</a:t>
            </a:r>
            <a:r>
              <a:rPr lang="en-US" altLang="zh-CN" dirty="0" smtClean="0"/>
              <a:t>MFD</a:t>
            </a:r>
          </a:p>
          <a:p>
            <a:pPr lvl="1"/>
            <a:r>
              <a:rPr lang="zh-CN" altLang="en-US" dirty="0" smtClean="0"/>
              <a:t>左不可简约的：左互质的</a:t>
            </a:r>
            <a:r>
              <a:rPr lang="en-US" altLang="zh-CN" dirty="0" smtClean="0"/>
              <a:t>MFD</a:t>
            </a:r>
          </a:p>
          <a:p>
            <a:r>
              <a:rPr lang="zh-CN" altLang="en-US" dirty="0" smtClean="0"/>
              <a:t>不可简约</a:t>
            </a:r>
            <a:r>
              <a:rPr lang="en-US" altLang="zh-CN" dirty="0" smtClean="0"/>
              <a:t>MFD</a:t>
            </a:r>
            <a:r>
              <a:rPr lang="zh-CN" altLang="en-US" dirty="0" smtClean="0"/>
              <a:t>的基本特性</a:t>
            </a:r>
            <a:endParaRPr lang="en-US" altLang="zh-CN" dirty="0" smtClean="0"/>
          </a:p>
          <a:p>
            <a:pPr lvl="1"/>
            <a:r>
              <a:rPr lang="zh-CN" altLang="en-US" dirty="0" smtClean="0"/>
              <a:t>不可简约</a:t>
            </a:r>
            <a:r>
              <a:rPr lang="en-US" dirty="0" smtClean="0"/>
              <a:t>MFD</a:t>
            </a:r>
            <a:r>
              <a:rPr lang="zh-CN" altLang="en-US" dirty="0" smtClean="0"/>
              <a:t>的不唯一性与广义唯一性</a:t>
            </a:r>
            <a:endParaRPr lang="en-US" altLang="zh-CN" dirty="0" smtClean="0"/>
          </a:p>
          <a:p>
            <a:pPr lvl="1"/>
            <a:endParaRPr lang="en-US" altLang="zh-CN" dirty="0" smtClean="0"/>
          </a:p>
          <a:p>
            <a:pPr lvl="1"/>
            <a:r>
              <a:rPr lang="zh-CN" altLang="en-US" dirty="0" smtClean="0"/>
              <a:t>不可简约</a:t>
            </a:r>
            <a:r>
              <a:rPr lang="en-US" dirty="0" smtClean="0"/>
              <a:t>MFD</a:t>
            </a:r>
            <a:r>
              <a:rPr lang="zh-CN" altLang="en-US" dirty="0" smtClean="0"/>
              <a:t>的同一性</a:t>
            </a:r>
            <a:endParaRPr lang="en-US" altLang="zh-CN" dirty="0" smtClean="0"/>
          </a:p>
          <a:p>
            <a:pPr lvl="1"/>
            <a:endParaRPr lang="en-US" altLang="zh-CN" dirty="0" smtClean="0"/>
          </a:p>
          <a:p>
            <a:pPr lvl="1"/>
            <a:r>
              <a:rPr lang="zh-CN" altLang="en-US" dirty="0" smtClean="0"/>
              <a:t>不可简约的</a:t>
            </a:r>
            <a:r>
              <a:rPr lang="en-US" dirty="0" smtClean="0"/>
              <a:t>MFD</a:t>
            </a:r>
            <a:r>
              <a:rPr lang="zh-CN" altLang="en-US" dirty="0" smtClean="0"/>
              <a:t>是次数最小的</a:t>
            </a:r>
            <a:endParaRPr lang="en-US" altLang="zh-CN" dirty="0" smtClean="0"/>
          </a:p>
          <a:p>
            <a:pPr lvl="1"/>
            <a:endParaRPr lang="zh-CN" altLang="en-US" dirty="0"/>
          </a:p>
        </p:txBody>
      </p:sp>
      <p:graphicFrame>
        <p:nvGraphicFramePr>
          <p:cNvPr id="367618" name="Object 2"/>
          <p:cNvGraphicFramePr>
            <a:graphicFrameLocks noChangeAspect="1"/>
          </p:cNvGraphicFramePr>
          <p:nvPr/>
        </p:nvGraphicFramePr>
        <p:xfrm>
          <a:off x="5857884" y="1785926"/>
          <a:ext cx="3071813" cy="614363"/>
        </p:xfrm>
        <a:graphic>
          <a:graphicData uri="http://schemas.openxmlformats.org/presentationml/2006/ole">
            <p:oleObj spid="_x0000_s367618" name="Equation" r:id="rId4" imgW="1143000" imgH="228600" progId="Equation.DSMT4">
              <p:embed/>
            </p:oleObj>
          </a:graphicData>
        </a:graphic>
      </p:graphicFrame>
      <p:graphicFrame>
        <p:nvGraphicFramePr>
          <p:cNvPr id="367619" name="Object 1"/>
          <p:cNvGraphicFramePr>
            <a:graphicFrameLocks noChangeAspect="1"/>
          </p:cNvGraphicFramePr>
          <p:nvPr/>
        </p:nvGraphicFramePr>
        <p:xfrm>
          <a:off x="5857884" y="2285992"/>
          <a:ext cx="3071813" cy="614363"/>
        </p:xfrm>
        <a:graphic>
          <a:graphicData uri="http://schemas.openxmlformats.org/presentationml/2006/ole">
            <p:oleObj spid="_x0000_s367619" name="Equation" r:id="rId5" imgW="1143000" imgH="228600" progId="Equation.DSMT4">
              <p:embed/>
            </p:oleObj>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矩阵分式描述的不可简约性</a:t>
            </a:r>
            <a:endParaRPr lang="zh-CN" altLang="en-US" dirty="0"/>
          </a:p>
        </p:txBody>
      </p:sp>
      <p:sp>
        <p:nvSpPr>
          <p:cNvPr id="3" name="内容占位符 2"/>
          <p:cNvSpPr>
            <a:spLocks noGrp="1"/>
          </p:cNvSpPr>
          <p:nvPr>
            <p:ph idx="1"/>
          </p:nvPr>
        </p:nvSpPr>
        <p:spPr/>
        <p:txBody>
          <a:bodyPr/>
          <a:lstStyle/>
          <a:p>
            <a:r>
              <a:rPr lang="zh-CN" altLang="en-US" dirty="0" smtClean="0"/>
              <a:t>确定不可简约矩阵分式描述算法</a:t>
            </a:r>
            <a:endParaRPr lang="en-US" altLang="zh-CN" dirty="0" smtClean="0"/>
          </a:p>
          <a:p>
            <a:pPr lvl="1"/>
            <a:r>
              <a:rPr lang="zh-CN" altLang="en-US" dirty="0" smtClean="0"/>
              <a:t>基于最大公因子的方法</a:t>
            </a:r>
            <a:endParaRPr lang="en-US" altLang="zh-CN" dirty="0" smtClean="0"/>
          </a:p>
          <a:p>
            <a:pPr lvl="2"/>
            <a:r>
              <a:rPr lang="zh-CN" altLang="en-US" dirty="0" smtClean="0"/>
              <a:t>先确定一个右（左）</a:t>
            </a:r>
            <a:r>
              <a:rPr lang="en-US" dirty="0" smtClean="0"/>
              <a:t>MFD</a:t>
            </a:r>
          </a:p>
          <a:p>
            <a:pPr lvl="1"/>
            <a:endParaRPr lang="en-US" dirty="0" smtClean="0"/>
          </a:p>
          <a:p>
            <a:pPr lvl="2"/>
            <a:r>
              <a:rPr lang="zh-CN" altLang="en-US" dirty="0" smtClean="0"/>
              <a:t>求得</a:t>
            </a:r>
            <a:r>
              <a:rPr lang="en-US" dirty="0" smtClean="0"/>
              <a:t>“</a:t>
            </a:r>
            <a:r>
              <a:rPr lang="zh-CN" altLang="en-US" dirty="0" smtClean="0"/>
              <a:t>分子</a:t>
            </a:r>
            <a:r>
              <a:rPr lang="en-US" dirty="0" smtClean="0"/>
              <a:t>”</a:t>
            </a:r>
            <a:r>
              <a:rPr lang="zh-CN" altLang="en-US" dirty="0" smtClean="0"/>
              <a:t> 和</a:t>
            </a:r>
            <a:r>
              <a:rPr lang="en-US" dirty="0" smtClean="0"/>
              <a:t>“</a:t>
            </a:r>
            <a:r>
              <a:rPr lang="zh-CN" altLang="en-US" dirty="0" smtClean="0"/>
              <a:t>分母</a:t>
            </a:r>
            <a:r>
              <a:rPr lang="en-US" dirty="0" smtClean="0"/>
              <a:t>”</a:t>
            </a:r>
            <a:r>
              <a:rPr lang="zh-CN" altLang="en-US" dirty="0" smtClean="0"/>
              <a:t>的最大右（左）公因子</a:t>
            </a:r>
            <a:endParaRPr lang="en-US" altLang="zh-CN" dirty="0" smtClean="0"/>
          </a:p>
          <a:p>
            <a:pPr lvl="1"/>
            <a:endParaRPr lang="en-US" altLang="zh-CN" dirty="0" smtClean="0"/>
          </a:p>
          <a:p>
            <a:pPr lvl="1"/>
            <a:endParaRPr lang="en-US" altLang="zh-CN" dirty="0" smtClean="0"/>
          </a:p>
          <a:p>
            <a:pPr lvl="2"/>
            <a:r>
              <a:rPr lang="zh-CN" altLang="en-US" dirty="0" smtClean="0"/>
              <a:t>将此公因子逆矩阵右（左）乘</a:t>
            </a:r>
            <a:r>
              <a:rPr lang="en-US" dirty="0" smtClean="0"/>
              <a:t>“</a:t>
            </a:r>
            <a:r>
              <a:rPr lang="zh-CN" altLang="en-US" dirty="0" smtClean="0"/>
              <a:t>分子</a:t>
            </a:r>
            <a:r>
              <a:rPr lang="en-US" dirty="0" smtClean="0"/>
              <a:t>”</a:t>
            </a:r>
            <a:r>
              <a:rPr lang="zh-CN" altLang="en-US" dirty="0" smtClean="0"/>
              <a:t> 和</a:t>
            </a:r>
            <a:r>
              <a:rPr lang="en-US" dirty="0" smtClean="0"/>
              <a:t>“</a:t>
            </a:r>
            <a:r>
              <a:rPr lang="zh-CN" altLang="en-US" dirty="0" smtClean="0"/>
              <a:t>分母</a:t>
            </a:r>
            <a:r>
              <a:rPr lang="en-US" dirty="0" smtClean="0"/>
              <a:t>”</a:t>
            </a:r>
            <a:endParaRPr lang="zh-CN" altLang="en-US" dirty="0"/>
          </a:p>
        </p:txBody>
      </p:sp>
      <p:graphicFrame>
        <p:nvGraphicFramePr>
          <p:cNvPr id="368642" name="Object 2"/>
          <p:cNvGraphicFramePr>
            <a:graphicFrameLocks noChangeAspect="1"/>
          </p:cNvGraphicFramePr>
          <p:nvPr/>
        </p:nvGraphicFramePr>
        <p:xfrm>
          <a:off x="2000253" y="2671761"/>
          <a:ext cx="3071813" cy="614362"/>
        </p:xfrm>
        <a:graphic>
          <a:graphicData uri="http://schemas.openxmlformats.org/presentationml/2006/ole">
            <p:oleObj spid="_x0000_s368642" name="Equation" r:id="rId3" imgW="1143000" imgH="228600" progId="Equation.DSMT4">
              <p:embed/>
            </p:oleObj>
          </a:graphicData>
        </a:graphic>
      </p:graphicFrame>
      <p:graphicFrame>
        <p:nvGraphicFramePr>
          <p:cNvPr id="368643" name="Object 1"/>
          <p:cNvGraphicFramePr>
            <a:graphicFrameLocks noChangeAspect="1"/>
          </p:cNvGraphicFramePr>
          <p:nvPr/>
        </p:nvGraphicFramePr>
        <p:xfrm>
          <a:off x="5429277" y="2671761"/>
          <a:ext cx="3071813" cy="614363"/>
        </p:xfrm>
        <a:graphic>
          <a:graphicData uri="http://schemas.openxmlformats.org/presentationml/2006/ole">
            <p:oleObj spid="_x0000_s368643" name="Equation" r:id="rId4" imgW="1143000" imgH="228600" progId="Equation.DSMT4">
              <p:embed/>
            </p:oleObj>
          </a:graphicData>
        </a:graphic>
      </p:graphicFrame>
      <p:graphicFrame>
        <p:nvGraphicFramePr>
          <p:cNvPr id="6" name="Object 2"/>
          <p:cNvGraphicFramePr>
            <a:graphicFrameLocks noChangeAspect="1"/>
          </p:cNvGraphicFramePr>
          <p:nvPr/>
        </p:nvGraphicFramePr>
        <p:xfrm>
          <a:off x="2071670" y="3705238"/>
          <a:ext cx="5972175" cy="581025"/>
        </p:xfrm>
        <a:graphic>
          <a:graphicData uri="http://schemas.openxmlformats.org/presentationml/2006/ole">
            <p:oleObj spid="_x0000_s368644" name="Equation" r:id="rId5" imgW="2222280" imgH="215640" progId="Equation.DSMT4">
              <p:embed/>
            </p:oleObj>
          </a:graphicData>
        </a:graphic>
      </p:graphicFrame>
      <p:graphicFrame>
        <p:nvGraphicFramePr>
          <p:cNvPr id="7" name="Object 2"/>
          <p:cNvGraphicFramePr>
            <a:graphicFrameLocks noChangeAspect="1"/>
          </p:cNvGraphicFramePr>
          <p:nvPr/>
        </p:nvGraphicFramePr>
        <p:xfrm>
          <a:off x="2139950" y="4205297"/>
          <a:ext cx="5835650" cy="581025"/>
        </p:xfrm>
        <a:graphic>
          <a:graphicData uri="http://schemas.openxmlformats.org/presentationml/2006/ole">
            <p:oleObj spid="_x0000_s368645" name="Equation" r:id="rId6" imgW="2171520" imgH="215640" progId="Equation.DSMT4">
              <p:embed/>
            </p:oleObj>
          </a:graphicData>
        </a:graphic>
      </p:graphicFrame>
      <p:graphicFrame>
        <p:nvGraphicFramePr>
          <p:cNvPr id="8" name="Object 2"/>
          <p:cNvGraphicFramePr>
            <a:graphicFrameLocks noChangeAspect="1"/>
          </p:cNvGraphicFramePr>
          <p:nvPr/>
        </p:nvGraphicFramePr>
        <p:xfrm>
          <a:off x="2214546" y="5214950"/>
          <a:ext cx="5324475" cy="614363"/>
        </p:xfrm>
        <a:graphic>
          <a:graphicData uri="http://schemas.openxmlformats.org/presentationml/2006/ole">
            <p:oleObj spid="_x0000_s368646" name="Equation" r:id="rId7" imgW="1981080" imgH="228600" progId="Equation.DSMT4">
              <p:embed/>
            </p:oleObj>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矩阵分式描述的不可简约性</a:t>
            </a:r>
            <a:endParaRPr lang="zh-CN" altLang="en-US" dirty="0"/>
          </a:p>
        </p:txBody>
      </p:sp>
      <p:sp>
        <p:nvSpPr>
          <p:cNvPr id="3" name="内容占位符 2"/>
          <p:cNvSpPr>
            <a:spLocks noGrp="1"/>
          </p:cNvSpPr>
          <p:nvPr>
            <p:ph idx="1"/>
          </p:nvPr>
        </p:nvSpPr>
        <p:spPr/>
        <p:txBody>
          <a:bodyPr/>
          <a:lstStyle/>
          <a:p>
            <a:pPr lvl="2"/>
            <a:r>
              <a:rPr lang="zh-CN" altLang="en-US" dirty="0" smtClean="0"/>
              <a:t>例：由右可简约</a:t>
            </a:r>
            <a:r>
              <a:rPr lang="en-US" altLang="zh-CN" dirty="0" smtClean="0"/>
              <a:t>MFD</a:t>
            </a:r>
            <a:r>
              <a:rPr lang="zh-CN" altLang="en-US" dirty="0" smtClean="0"/>
              <a:t>确定右不可简约</a:t>
            </a:r>
            <a:r>
              <a:rPr lang="en-US" dirty="0" smtClean="0"/>
              <a:t>MFD</a:t>
            </a:r>
          </a:p>
          <a:p>
            <a:pPr lvl="1"/>
            <a:endParaRPr lang="zh-CN" altLang="en-US" dirty="0"/>
          </a:p>
        </p:txBody>
      </p:sp>
      <p:graphicFrame>
        <p:nvGraphicFramePr>
          <p:cNvPr id="369666" name="Object 2"/>
          <p:cNvGraphicFramePr>
            <a:graphicFrameLocks noChangeAspect="1"/>
          </p:cNvGraphicFramePr>
          <p:nvPr/>
        </p:nvGraphicFramePr>
        <p:xfrm>
          <a:off x="2000232" y="2000240"/>
          <a:ext cx="6383337" cy="2767012"/>
        </p:xfrm>
        <a:graphic>
          <a:graphicData uri="http://schemas.openxmlformats.org/presentationml/2006/ole">
            <p:oleObj spid="_x0000_s369666" name="Equation" r:id="rId3" imgW="2374560" imgH="1028520" progId="Equation.DSMT4">
              <p:embed/>
            </p:oleObj>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矩阵分式描述的不可简约性</a:t>
            </a:r>
            <a:endParaRPr lang="zh-CN" altLang="en-US" dirty="0"/>
          </a:p>
        </p:txBody>
      </p:sp>
      <p:sp>
        <p:nvSpPr>
          <p:cNvPr id="3" name="内容占位符 2"/>
          <p:cNvSpPr>
            <a:spLocks noGrp="1"/>
          </p:cNvSpPr>
          <p:nvPr>
            <p:ph idx="1"/>
          </p:nvPr>
        </p:nvSpPr>
        <p:spPr/>
        <p:txBody>
          <a:bodyPr/>
          <a:lstStyle/>
          <a:p>
            <a:pPr marL="342900" lvl="1" indent="-342900">
              <a:buClr>
                <a:schemeClr val="folHlink"/>
              </a:buClr>
              <a:buSzPct val="60000"/>
            </a:pPr>
            <a:r>
              <a:rPr lang="zh-CN" altLang="en-US" dirty="0" smtClean="0"/>
              <a:t>由右可简约</a:t>
            </a:r>
            <a:r>
              <a:rPr lang="en-US" dirty="0" smtClean="0"/>
              <a:t>MFD</a:t>
            </a:r>
            <a:r>
              <a:rPr lang="zh-CN" altLang="en-US" dirty="0" smtClean="0"/>
              <a:t>确定左不可简约</a:t>
            </a:r>
            <a:r>
              <a:rPr lang="en-US" dirty="0" smtClean="0"/>
              <a:t>MFD</a:t>
            </a:r>
            <a:endParaRPr lang="zh-CN" altLang="en-US" dirty="0" smtClean="0"/>
          </a:p>
          <a:p>
            <a:endParaRPr lang="zh-CN" altLang="en-US" dirty="0"/>
          </a:p>
        </p:txBody>
      </p:sp>
      <p:graphicFrame>
        <p:nvGraphicFramePr>
          <p:cNvPr id="370690" name="Object 2"/>
          <p:cNvGraphicFramePr>
            <a:graphicFrameLocks noChangeAspect="1"/>
          </p:cNvGraphicFramePr>
          <p:nvPr/>
        </p:nvGraphicFramePr>
        <p:xfrm>
          <a:off x="1714480" y="1928802"/>
          <a:ext cx="5326062" cy="1741487"/>
        </p:xfrm>
        <a:graphic>
          <a:graphicData uri="http://schemas.openxmlformats.org/presentationml/2006/ole">
            <p:oleObj spid="_x0000_s370690" name="Equation" r:id="rId3" imgW="1981080" imgH="647640" progId="Equation.DSMT4">
              <p:embed/>
            </p:oleObj>
          </a:graphicData>
        </a:graphic>
      </p:graphicFrame>
      <p:cxnSp>
        <p:nvCxnSpPr>
          <p:cNvPr id="6" name="直接连接符 5"/>
          <p:cNvCxnSpPr/>
          <p:nvPr/>
        </p:nvCxnSpPr>
        <p:spPr bwMode="auto">
          <a:xfrm>
            <a:off x="2000232" y="3571876"/>
            <a:ext cx="2714644"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8" name="Object 2"/>
          <p:cNvGraphicFramePr>
            <a:graphicFrameLocks noChangeAspect="1"/>
          </p:cNvGraphicFramePr>
          <p:nvPr/>
        </p:nvGraphicFramePr>
        <p:xfrm>
          <a:off x="2428860" y="4786322"/>
          <a:ext cx="2049463" cy="581025"/>
        </p:xfrm>
        <a:graphic>
          <a:graphicData uri="http://schemas.openxmlformats.org/presentationml/2006/ole">
            <p:oleObj spid="_x0000_s370691" name="Equation" r:id="rId4" imgW="761760" imgH="215640" progId="Equation.DSMT4">
              <p:embed/>
            </p:oleObj>
          </a:graphicData>
        </a:graphic>
      </p:graphicFrame>
      <p:sp>
        <p:nvSpPr>
          <p:cNvPr id="9" name="下箭头 8"/>
          <p:cNvSpPr/>
          <p:nvPr/>
        </p:nvSpPr>
        <p:spPr bwMode="auto">
          <a:xfrm>
            <a:off x="3286116" y="3714752"/>
            <a:ext cx="285752" cy="8572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0" name="矩形 9"/>
          <p:cNvSpPr/>
          <p:nvPr/>
        </p:nvSpPr>
        <p:spPr>
          <a:xfrm>
            <a:off x="3071802" y="3857628"/>
            <a:ext cx="4071966" cy="461665"/>
          </a:xfrm>
          <a:prstGeom prst="rect">
            <a:avLst/>
          </a:prstGeom>
        </p:spPr>
        <p:txBody>
          <a:bodyPr wrap="square">
            <a:spAutoFit/>
          </a:bodyPr>
          <a:lstStyle/>
          <a:p>
            <a:pPr lvl="1" algn="l"/>
            <a:r>
              <a:rPr lang="zh-CN" altLang="en-US" dirty="0" smtClean="0"/>
              <a:t>按基于最大公因子的方法</a:t>
            </a:r>
            <a:endParaRPr lang="en-US" altLang="zh-C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动态系统与建模</a:t>
            </a:r>
            <a:r>
              <a:rPr lang="en-US" altLang="zh-CN" dirty="0" smtClean="0"/>
              <a:t>-5</a:t>
            </a:r>
            <a:endParaRPr lang="zh-CN" altLang="en-US" dirty="0"/>
          </a:p>
        </p:txBody>
      </p:sp>
      <p:sp>
        <p:nvSpPr>
          <p:cNvPr id="3" name="内容占位符 2"/>
          <p:cNvSpPr>
            <a:spLocks noGrp="1"/>
          </p:cNvSpPr>
          <p:nvPr>
            <p:ph idx="1"/>
          </p:nvPr>
        </p:nvSpPr>
        <p:spPr/>
        <p:txBody>
          <a:bodyPr/>
          <a:lstStyle/>
          <a:p>
            <a:r>
              <a:rPr lang="zh-CN" altLang="en-US" dirty="0" smtClean="0"/>
              <a:t>系统模型作用与建模实质</a:t>
            </a:r>
            <a:endParaRPr lang="en-US" altLang="zh-CN" dirty="0" smtClean="0"/>
          </a:p>
          <a:p>
            <a:endParaRPr lang="en-US" altLang="zh-CN" dirty="0" smtClean="0"/>
          </a:p>
          <a:p>
            <a:r>
              <a:rPr lang="zh-CN" altLang="en-US" dirty="0" smtClean="0"/>
              <a:t>建立工程系统模型两种途径</a:t>
            </a:r>
            <a:endParaRPr lang="en-US" altLang="zh-CN" dirty="0" smtClean="0"/>
          </a:p>
          <a:p>
            <a:pPr lvl="1"/>
            <a:r>
              <a:rPr lang="zh-CN" altLang="en-US" dirty="0" smtClean="0"/>
              <a:t>机理建模</a:t>
            </a:r>
            <a:endParaRPr lang="en-US" altLang="zh-CN" dirty="0" smtClean="0"/>
          </a:p>
          <a:p>
            <a:pPr lvl="1"/>
            <a:r>
              <a:rPr lang="zh-CN" altLang="en-US" dirty="0" smtClean="0"/>
              <a:t>系统辨识</a:t>
            </a:r>
            <a:endParaRPr lang="en-US" altLang="zh-CN" dirty="0" smtClean="0"/>
          </a:p>
          <a:p>
            <a:pPr lvl="1"/>
            <a:endParaRPr lang="en-US" altLang="zh-CN" dirty="0" smtClean="0"/>
          </a:p>
          <a:p>
            <a:r>
              <a:rPr lang="zh-CN" altLang="en-US" dirty="0" smtClean="0"/>
              <a:t>建模原则</a:t>
            </a:r>
            <a:endParaRPr lang="en-US" altLang="zh-CN" dirty="0" smtClean="0"/>
          </a:p>
          <a:p>
            <a:pPr lvl="1"/>
            <a:r>
              <a:rPr lang="zh-CN" altLang="en-US" dirty="0" smtClean="0"/>
              <a:t>在模型的简练性和分析结果的准确性间作出适当的折衷</a:t>
            </a:r>
          </a:p>
          <a:p>
            <a:endParaRPr lang="en-US" altLang="zh-CN"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矩阵分式描述的不可简约性</a:t>
            </a:r>
            <a:endParaRPr lang="zh-CN" altLang="en-US" dirty="0"/>
          </a:p>
        </p:txBody>
      </p:sp>
      <p:sp>
        <p:nvSpPr>
          <p:cNvPr id="3" name="内容占位符 2"/>
          <p:cNvSpPr>
            <a:spLocks noGrp="1"/>
          </p:cNvSpPr>
          <p:nvPr>
            <p:ph idx="1"/>
          </p:nvPr>
        </p:nvSpPr>
        <p:spPr/>
        <p:txBody>
          <a:bodyPr/>
          <a:lstStyle/>
          <a:p>
            <a:r>
              <a:rPr lang="zh-CN" altLang="en-US" dirty="0" smtClean="0"/>
              <a:t>左既约矩阵               </a:t>
            </a:r>
            <a:r>
              <a:rPr lang="en-US" dirty="0" smtClean="0"/>
              <a:t> </a:t>
            </a:r>
            <a:r>
              <a:rPr lang="zh-CN" altLang="en-US" dirty="0" smtClean="0"/>
              <a:t>的右既约分解</a:t>
            </a:r>
          </a:p>
          <a:p>
            <a:endParaRPr lang="zh-CN" altLang="en-US" dirty="0"/>
          </a:p>
        </p:txBody>
      </p:sp>
      <p:graphicFrame>
        <p:nvGraphicFramePr>
          <p:cNvPr id="371714" name="Object 2"/>
          <p:cNvGraphicFramePr>
            <a:graphicFrameLocks noChangeAspect="1"/>
          </p:cNvGraphicFramePr>
          <p:nvPr/>
        </p:nvGraphicFramePr>
        <p:xfrm>
          <a:off x="3286116" y="1285860"/>
          <a:ext cx="1809750" cy="615950"/>
        </p:xfrm>
        <a:graphic>
          <a:graphicData uri="http://schemas.openxmlformats.org/presentationml/2006/ole">
            <p:oleObj spid="_x0000_s371714" name="Equation" r:id="rId4" imgW="672840" imgH="228600" progId="Equation.DSMT4">
              <p:embed/>
            </p:oleObj>
          </a:graphicData>
        </a:graphic>
      </p:graphicFrame>
      <p:sp>
        <p:nvSpPr>
          <p:cNvPr id="3717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2"/>
          <p:cNvGraphicFramePr>
            <a:graphicFrameLocks noChangeAspect="1"/>
          </p:cNvGraphicFramePr>
          <p:nvPr/>
        </p:nvGraphicFramePr>
        <p:xfrm>
          <a:off x="571472" y="2071678"/>
          <a:ext cx="4608512" cy="581025"/>
        </p:xfrm>
        <a:graphic>
          <a:graphicData uri="http://schemas.openxmlformats.org/presentationml/2006/ole">
            <p:oleObj spid="_x0000_s371717" name="Equation" r:id="rId5" imgW="1714320" imgH="215640" progId="Equation.DSMT4">
              <p:embed/>
            </p:oleObj>
          </a:graphicData>
        </a:graphic>
      </p:graphicFrame>
      <p:graphicFrame>
        <p:nvGraphicFramePr>
          <p:cNvPr id="8" name="Object 2"/>
          <p:cNvGraphicFramePr>
            <a:graphicFrameLocks noChangeAspect="1"/>
          </p:cNvGraphicFramePr>
          <p:nvPr/>
        </p:nvGraphicFramePr>
        <p:xfrm>
          <a:off x="3071802" y="2643182"/>
          <a:ext cx="3617913" cy="1127125"/>
        </p:xfrm>
        <a:graphic>
          <a:graphicData uri="http://schemas.openxmlformats.org/presentationml/2006/ole">
            <p:oleObj spid="_x0000_s371718" name="Equation" r:id="rId6" imgW="1346040" imgH="419040" progId="Equation.DSMT4">
              <p:embed/>
            </p:oleObj>
          </a:graphicData>
        </a:graphic>
      </p:graphicFrame>
      <p:graphicFrame>
        <p:nvGraphicFramePr>
          <p:cNvPr id="9" name="Object 2"/>
          <p:cNvGraphicFramePr>
            <a:graphicFrameLocks noChangeAspect="1"/>
          </p:cNvGraphicFramePr>
          <p:nvPr/>
        </p:nvGraphicFramePr>
        <p:xfrm>
          <a:off x="4500562" y="3929066"/>
          <a:ext cx="4197350" cy="581025"/>
        </p:xfrm>
        <a:graphic>
          <a:graphicData uri="http://schemas.openxmlformats.org/presentationml/2006/ole">
            <p:oleObj spid="_x0000_s371719" name="Equation" r:id="rId7" imgW="1562040" imgH="215640" progId="Equation.DSMT4">
              <p:embed/>
            </p:oleObj>
          </a:graphicData>
        </a:graphic>
      </p:graphicFrame>
      <p:graphicFrame>
        <p:nvGraphicFramePr>
          <p:cNvPr id="10" name="Object 2"/>
          <p:cNvGraphicFramePr>
            <a:graphicFrameLocks noChangeAspect="1"/>
          </p:cNvGraphicFramePr>
          <p:nvPr/>
        </p:nvGraphicFramePr>
        <p:xfrm>
          <a:off x="571472" y="4500570"/>
          <a:ext cx="4164013" cy="1162050"/>
        </p:xfrm>
        <a:graphic>
          <a:graphicData uri="http://schemas.openxmlformats.org/presentationml/2006/ole">
            <p:oleObj spid="_x0000_s371720" name="Equation" r:id="rId8" imgW="1549080" imgH="431640" progId="Equation.DSMT4">
              <p:embed/>
            </p:oleObj>
          </a:graphicData>
        </a:graphic>
      </p:graphicFrame>
      <p:sp>
        <p:nvSpPr>
          <p:cNvPr id="11" name="下箭头 10"/>
          <p:cNvSpPr/>
          <p:nvPr/>
        </p:nvSpPr>
        <p:spPr bwMode="auto">
          <a:xfrm>
            <a:off x="1714480" y="2928934"/>
            <a:ext cx="285752" cy="157163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graphicFrame>
        <p:nvGraphicFramePr>
          <p:cNvPr id="12" name="Object 2"/>
          <p:cNvGraphicFramePr>
            <a:graphicFrameLocks noChangeAspect="1"/>
          </p:cNvGraphicFramePr>
          <p:nvPr/>
        </p:nvGraphicFramePr>
        <p:xfrm>
          <a:off x="5321300" y="4714884"/>
          <a:ext cx="3822700" cy="581025"/>
        </p:xfrm>
        <a:graphic>
          <a:graphicData uri="http://schemas.openxmlformats.org/presentationml/2006/ole">
            <p:oleObj spid="_x0000_s371721" name="Equation" r:id="rId9" imgW="1422360" imgH="215640" progId="Equation.DSMT4">
              <p:embed/>
            </p:oleObj>
          </a:graphicData>
        </a:graphic>
      </p:graphicFrame>
      <p:graphicFrame>
        <p:nvGraphicFramePr>
          <p:cNvPr id="13" name="Object 2"/>
          <p:cNvGraphicFramePr>
            <a:graphicFrameLocks noChangeAspect="1"/>
          </p:cNvGraphicFramePr>
          <p:nvPr/>
        </p:nvGraphicFramePr>
        <p:xfrm>
          <a:off x="3921125" y="6072206"/>
          <a:ext cx="5222875" cy="614363"/>
        </p:xfrm>
        <a:graphic>
          <a:graphicData uri="http://schemas.openxmlformats.org/presentationml/2006/ole">
            <p:oleObj spid="_x0000_s371722" name="Equation" r:id="rId10" imgW="1942920" imgH="228600" progId="Equation.DSMT4">
              <p:embed/>
            </p:oleObj>
          </a:graphicData>
        </a:graphic>
      </p:graphicFrame>
      <p:sp>
        <p:nvSpPr>
          <p:cNvPr id="14" name="右箭头 13"/>
          <p:cNvSpPr/>
          <p:nvPr/>
        </p:nvSpPr>
        <p:spPr bwMode="auto">
          <a:xfrm>
            <a:off x="4786314" y="4929198"/>
            <a:ext cx="428628" cy="21431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15" name="下箭头 14"/>
          <p:cNvSpPr/>
          <p:nvPr/>
        </p:nvSpPr>
        <p:spPr bwMode="auto">
          <a:xfrm>
            <a:off x="6643702" y="5286364"/>
            <a:ext cx="285752" cy="928718"/>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8001024" cy="1143000"/>
          </a:xfrm>
        </p:spPr>
        <p:txBody>
          <a:bodyPr/>
          <a:lstStyle/>
          <a:p>
            <a:r>
              <a:rPr lang="zh-CN" altLang="en-US" dirty="0" smtClean="0"/>
              <a:t>有理函数矩阵的</a:t>
            </a:r>
            <a:r>
              <a:rPr lang="en-US" dirty="0" smtClean="0"/>
              <a:t>Smith-McMillan</a:t>
            </a:r>
            <a:r>
              <a:rPr lang="zh-CN" altLang="en-US" dirty="0" smtClean="0"/>
              <a:t>规范型</a:t>
            </a:r>
            <a:endParaRPr lang="zh-CN" altLang="en-US" dirty="0"/>
          </a:p>
        </p:txBody>
      </p:sp>
      <p:sp>
        <p:nvSpPr>
          <p:cNvPr id="3" name="内容占位符 2"/>
          <p:cNvSpPr>
            <a:spLocks noGrp="1"/>
          </p:cNvSpPr>
          <p:nvPr>
            <p:ph idx="1"/>
          </p:nvPr>
        </p:nvSpPr>
        <p:spPr/>
        <p:txBody>
          <a:bodyPr/>
          <a:lstStyle/>
          <a:p>
            <a:r>
              <a:rPr lang="zh-CN" altLang="en-US" dirty="0" smtClean="0"/>
              <a:t>定义</a:t>
            </a:r>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endParaRPr lang="en-US" altLang="zh-CN" dirty="0" smtClean="0"/>
          </a:p>
          <a:p>
            <a:pPr lvl="1"/>
            <a:r>
              <a:rPr lang="zh-CN" altLang="en-US" dirty="0" smtClean="0"/>
              <a:t>对角线各分式的分子分母互质</a:t>
            </a:r>
            <a:endParaRPr lang="en-US" altLang="zh-CN" dirty="0" smtClean="0"/>
          </a:p>
          <a:p>
            <a:pPr lvl="1"/>
            <a:r>
              <a:rPr lang="zh-CN" altLang="en-US" dirty="0" smtClean="0"/>
              <a:t>整除关系</a:t>
            </a:r>
            <a:endParaRPr lang="en-US" altLang="zh-CN" dirty="0" smtClean="0"/>
          </a:p>
          <a:p>
            <a:pPr lvl="1"/>
            <a:endParaRPr lang="zh-CN" altLang="en-US" dirty="0"/>
          </a:p>
        </p:txBody>
      </p:sp>
      <p:sp>
        <p:nvSpPr>
          <p:cNvPr id="3584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58401" name="Object 1"/>
          <p:cNvGraphicFramePr>
            <a:graphicFrameLocks noChangeAspect="1"/>
          </p:cNvGraphicFramePr>
          <p:nvPr/>
        </p:nvGraphicFramePr>
        <p:xfrm>
          <a:off x="3643306" y="1357298"/>
          <a:ext cx="4357718" cy="3071154"/>
        </p:xfrm>
        <a:graphic>
          <a:graphicData uri="http://schemas.openxmlformats.org/presentationml/2006/ole">
            <p:oleObj spid="_x0000_s358401" name="Equation" r:id="rId3" imgW="2006600" imgH="1409700" progId="Equation.DSMT4">
              <p:embed/>
            </p:oleObj>
          </a:graphicData>
        </a:graphic>
      </p:graphicFrame>
      <p:graphicFrame>
        <p:nvGraphicFramePr>
          <p:cNvPr id="6" name="Object 1"/>
          <p:cNvGraphicFramePr>
            <a:graphicFrameLocks noChangeAspect="1"/>
          </p:cNvGraphicFramePr>
          <p:nvPr/>
        </p:nvGraphicFramePr>
        <p:xfrm>
          <a:off x="3286116" y="4929198"/>
          <a:ext cx="3114675" cy="469900"/>
        </p:xfrm>
        <a:graphic>
          <a:graphicData uri="http://schemas.openxmlformats.org/presentationml/2006/ole">
            <p:oleObj spid="_x0000_s358403" name="Equation" r:id="rId4" imgW="1434960" imgH="215640" progId="Equation.DSMT4">
              <p:embed/>
            </p:oleObj>
          </a:graphicData>
        </a:graphic>
      </p:graphicFrame>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有理函数矩阵的</a:t>
            </a:r>
            <a:r>
              <a:rPr lang="en-US" dirty="0" smtClean="0"/>
              <a:t>Smith-McMillan</a:t>
            </a:r>
            <a:r>
              <a:rPr lang="zh-CN" altLang="en-US" dirty="0" smtClean="0"/>
              <a:t>规范型</a:t>
            </a:r>
            <a:endParaRPr lang="zh-CN" altLang="en-US" dirty="0"/>
          </a:p>
        </p:txBody>
      </p:sp>
      <p:sp>
        <p:nvSpPr>
          <p:cNvPr id="3" name="内容占位符 2"/>
          <p:cNvSpPr>
            <a:spLocks noGrp="1"/>
          </p:cNvSpPr>
          <p:nvPr>
            <p:ph idx="1"/>
          </p:nvPr>
        </p:nvSpPr>
        <p:spPr/>
        <p:txBody>
          <a:bodyPr/>
          <a:lstStyle/>
          <a:p>
            <a:r>
              <a:rPr lang="zh-CN" altLang="en-US" dirty="0" smtClean="0"/>
              <a:t>构造</a:t>
            </a:r>
            <a:endParaRPr lang="en-US" altLang="zh-CN" dirty="0" smtClean="0"/>
          </a:p>
          <a:p>
            <a:endParaRPr lang="zh-CN" altLang="en-US" dirty="0"/>
          </a:p>
        </p:txBody>
      </p:sp>
      <p:graphicFrame>
        <p:nvGraphicFramePr>
          <p:cNvPr id="374786" name="Object 2"/>
          <p:cNvGraphicFramePr>
            <a:graphicFrameLocks noChangeAspect="1"/>
          </p:cNvGraphicFramePr>
          <p:nvPr/>
        </p:nvGraphicFramePr>
        <p:xfrm>
          <a:off x="785786" y="2000240"/>
          <a:ext cx="4633913" cy="496888"/>
        </p:xfrm>
        <a:graphic>
          <a:graphicData uri="http://schemas.openxmlformats.org/presentationml/2006/ole">
            <p:oleObj spid="_x0000_s374786" name="Equation" r:id="rId3" imgW="2133360" imgH="228600" progId="Equation.DSMT4">
              <p:embed/>
            </p:oleObj>
          </a:graphicData>
        </a:graphic>
      </p:graphicFrame>
      <p:graphicFrame>
        <p:nvGraphicFramePr>
          <p:cNvPr id="5" name="Object 2"/>
          <p:cNvGraphicFramePr>
            <a:graphicFrameLocks noChangeAspect="1"/>
          </p:cNvGraphicFramePr>
          <p:nvPr/>
        </p:nvGraphicFramePr>
        <p:xfrm>
          <a:off x="1714480" y="2143116"/>
          <a:ext cx="7199313" cy="1766887"/>
        </p:xfrm>
        <a:graphic>
          <a:graphicData uri="http://schemas.openxmlformats.org/presentationml/2006/ole">
            <p:oleObj spid="_x0000_s374787" name="Equation" r:id="rId4" imgW="3314520" imgH="812520" progId="Equation.DSMT4">
              <p:embed/>
            </p:oleObj>
          </a:graphicData>
        </a:graphic>
      </p:graphicFrame>
      <p:graphicFrame>
        <p:nvGraphicFramePr>
          <p:cNvPr id="6" name="Object 2"/>
          <p:cNvGraphicFramePr>
            <a:graphicFrameLocks noChangeAspect="1"/>
          </p:cNvGraphicFramePr>
          <p:nvPr/>
        </p:nvGraphicFramePr>
        <p:xfrm>
          <a:off x="3214678" y="4000504"/>
          <a:ext cx="5710238" cy="2595563"/>
        </p:xfrm>
        <a:graphic>
          <a:graphicData uri="http://schemas.openxmlformats.org/presentationml/2006/ole">
            <p:oleObj spid="_x0000_s374788" name="Equation" r:id="rId5" imgW="2628720" imgH="1193760" progId="Equation.DSMT4">
              <p:embed/>
            </p:oleObj>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有理函数矩阵的</a:t>
            </a:r>
            <a:r>
              <a:rPr lang="en-US" dirty="0" smtClean="0"/>
              <a:t>Smith-McMillan</a:t>
            </a:r>
            <a:r>
              <a:rPr lang="zh-CN" altLang="en-US" dirty="0" smtClean="0"/>
              <a:t>规范型</a:t>
            </a:r>
            <a:endParaRPr lang="zh-CN" altLang="en-US" dirty="0"/>
          </a:p>
        </p:txBody>
      </p:sp>
      <p:sp>
        <p:nvSpPr>
          <p:cNvPr id="3" name="内容占位符 2"/>
          <p:cNvSpPr>
            <a:spLocks noGrp="1"/>
          </p:cNvSpPr>
          <p:nvPr>
            <p:ph idx="1"/>
          </p:nvPr>
        </p:nvSpPr>
        <p:spPr/>
        <p:txBody>
          <a:bodyPr/>
          <a:lstStyle/>
          <a:p>
            <a:r>
              <a:rPr lang="zh-CN" altLang="en-US" dirty="0" smtClean="0"/>
              <a:t>例：求</a:t>
            </a:r>
            <a:r>
              <a:rPr lang="en-US" dirty="0" smtClean="0"/>
              <a:t>Smith-McMillan</a:t>
            </a:r>
            <a:r>
              <a:rPr lang="zh-CN" altLang="en-US" dirty="0" smtClean="0"/>
              <a:t>规范型</a:t>
            </a:r>
            <a:endParaRPr lang="zh-CN" altLang="en-US" dirty="0"/>
          </a:p>
        </p:txBody>
      </p:sp>
      <p:sp>
        <p:nvSpPr>
          <p:cNvPr id="3768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6833" name="Object 1"/>
          <p:cNvGraphicFramePr>
            <a:graphicFrameLocks noChangeAspect="1"/>
          </p:cNvGraphicFramePr>
          <p:nvPr/>
        </p:nvGraphicFramePr>
        <p:xfrm>
          <a:off x="500034" y="2000240"/>
          <a:ext cx="3929090" cy="1571636"/>
        </p:xfrm>
        <a:graphic>
          <a:graphicData uri="http://schemas.openxmlformats.org/presentationml/2006/ole">
            <p:oleObj spid="_x0000_s376833" name="Equation" r:id="rId3" imgW="2006600" imgH="800100" progId="Equation.DSMT4">
              <p:embed/>
            </p:oleObj>
          </a:graphicData>
        </a:graphic>
      </p:graphicFrame>
      <p:graphicFrame>
        <p:nvGraphicFramePr>
          <p:cNvPr id="6" name="Object 1"/>
          <p:cNvGraphicFramePr>
            <a:graphicFrameLocks noChangeAspect="1"/>
          </p:cNvGraphicFramePr>
          <p:nvPr/>
        </p:nvGraphicFramePr>
        <p:xfrm>
          <a:off x="5715008" y="2000240"/>
          <a:ext cx="2338387" cy="449262"/>
        </p:xfrm>
        <a:graphic>
          <a:graphicData uri="http://schemas.openxmlformats.org/presentationml/2006/ole">
            <p:oleObj spid="_x0000_s376835" name="Equation" r:id="rId4" imgW="1193760" imgH="228600" progId="Equation.DSMT4">
              <p:embed/>
            </p:oleObj>
          </a:graphicData>
        </a:graphic>
      </p:graphicFrame>
      <p:graphicFrame>
        <p:nvGraphicFramePr>
          <p:cNvPr id="7" name="Object 1"/>
          <p:cNvGraphicFramePr>
            <a:graphicFrameLocks noChangeAspect="1"/>
          </p:cNvGraphicFramePr>
          <p:nvPr/>
        </p:nvGraphicFramePr>
        <p:xfrm>
          <a:off x="5143504" y="2714620"/>
          <a:ext cx="3408363" cy="923925"/>
        </p:xfrm>
        <a:graphic>
          <a:graphicData uri="http://schemas.openxmlformats.org/presentationml/2006/ole">
            <p:oleObj spid="_x0000_s376836" name="Equation" r:id="rId5" imgW="1739880" imgH="469800" progId="Equation.DSMT4">
              <p:embed/>
            </p:oleObj>
          </a:graphicData>
        </a:graphic>
      </p:graphicFrame>
      <p:graphicFrame>
        <p:nvGraphicFramePr>
          <p:cNvPr id="8" name="Object 1"/>
          <p:cNvGraphicFramePr>
            <a:graphicFrameLocks noChangeAspect="1"/>
          </p:cNvGraphicFramePr>
          <p:nvPr/>
        </p:nvGraphicFramePr>
        <p:xfrm>
          <a:off x="714348" y="4071942"/>
          <a:ext cx="4926013" cy="874712"/>
        </p:xfrm>
        <a:graphic>
          <a:graphicData uri="http://schemas.openxmlformats.org/presentationml/2006/ole">
            <p:oleObj spid="_x0000_s376837" name="Equation" r:id="rId6" imgW="2514600" imgH="444240" progId="Equation.DSMT4">
              <p:embed/>
            </p:oleObj>
          </a:graphicData>
        </a:graphic>
      </p:graphicFrame>
      <p:graphicFrame>
        <p:nvGraphicFramePr>
          <p:cNvPr id="9" name="Object 1"/>
          <p:cNvGraphicFramePr>
            <a:graphicFrameLocks noChangeAspect="1"/>
          </p:cNvGraphicFramePr>
          <p:nvPr/>
        </p:nvGraphicFramePr>
        <p:xfrm>
          <a:off x="285720" y="5000636"/>
          <a:ext cx="8334376" cy="1624012"/>
        </p:xfrm>
        <a:graphic>
          <a:graphicData uri="http://schemas.openxmlformats.org/presentationml/2006/ole">
            <p:oleObj spid="_x0000_s376838" name="Equation" r:id="rId7" imgW="4254480" imgH="825480" progId="Equation.DSMT4">
              <p:embed/>
            </p:oleObj>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有理函数矩阵的</a:t>
            </a:r>
            <a:r>
              <a:rPr lang="en-US" dirty="0" smtClean="0"/>
              <a:t>Smith-McMillan</a:t>
            </a:r>
            <a:r>
              <a:rPr lang="zh-CN" altLang="en-US" dirty="0" smtClean="0"/>
              <a:t>规范型</a:t>
            </a:r>
            <a:endParaRPr lang="zh-CN" altLang="en-US" dirty="0"/>
          </a:p>
        </p:txBody>
      </p:sp>
      <p:sp>
        <p:nvSpPr>
          <p:cNvPr id="3" name="内容占位符 2"/>
          <p:cNvSpPr>
            <a:spLocks noGrp="1"/>
          </p:cNvSpPr>
          <p:nvPr>
            <p:ph idx="1"/>
          </p:nvPr>
        </p:nvSpPr>
        <p:spPr/>
        <p:txBody>
          <a:bodyPr/>
          <a:lstStyle/>
          <a:p>
            <a:r>
              <a:rPr lang="en-US" dirty="0" smtClean="0">
                <a:latin typeface="Times New Roman" pitchFamily="18" charset="0"/>
                <a:cs typeface="Times New Roman" pitchFamily="18" charset="0"/>
              </a:rPr>
              <a:t>Smith-McMillan</a:t>
            </a:r>
            <a:r>
              <a:rPr lang="zh-CN" altLang="en-US" dirty="0" smtClean="0">
                <a:latin typeface="Times New Roman" pitchFamily="18" charset="0"/>
                <a:cs typeface="Times New Roman" pitchFamily="18" charset="0"/>
              </a:rPr>
              <a:t>规范型的基本特性</a:t>
            </a:r>
            <a:endParaRPr lang="en-US" altLang="zh-CN"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Smith-McMillan</a:t>
            </a:r>
            <a:r>
              <a:rPr lang="zh-CN" altLang="en-US" dirty="0" smtClean="0">
                <a:latin typeface="Times New Roman" pitchFamily="18" charset="0"/>
                <a:cs typeface="Times New Roman" pitchFamily="18" charset="0"/>
              </a:rPr>
              <a:t>规范型是唯一的，但单模变换矩阵对不唯一。</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如果原来的有理函数矩阵</a:t>
            </a:r>
            <a:r>
              <a:rPr lang="en-US" dirty="0" smtClean="0">
                <a:latin typeface="Times New Roman" pitchFamily="18" charset="0"/>
                <a:cs typeface="Times New Roman" pitchFamily="18" charset="0"/>
              </a:rPr>
              <a:t> </a:t>
            </a:r>
            <a:r>
              <a:rPr lang="zh-CN" altLang="en-US" dirty="0" smtClean="0">
                <a:latin typeface="Times New Roman" pitchFamily="18" charset="0"/>
                <a:cs typeface="Times New Roman" pitchFamily="18" charset="0"/>
              </a:rPr>
              <a:t>是严真</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真</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，经过初等</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单模</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变换后，其</a:t>
            </a:r>
            <a:r>
              <a:rPr lang="en-US" dirty="0" smtClean="0">
                <a:latin typeface="Times New Roman" pitchFamily="18" charset="0"/>
                <a:cs typeface="Times New Roman" pitchFamily="18" charset="0"/>
              </a:rPr>
              <a:t>Smith-McMillan</a:t>
            </a:r>
            <a:r>
              <a:rPr lang="zh-CN" altLang="en-US" dirty="0" smtClean="0">
                <a:latin typeface="Times New Roman" pitchFamily="18" charset="0"/>
                <a:cs typeface="Times New Roman" pitchFamily="18" charset="0"/>
              </a:rPr>
              <a:t>规范型不一定是严真</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真</a:t>
            </a:r>
            <a:r>
              <a:rPr lang="en-US"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的。</a:t>
            </a:r>
            <a:endParaRPr lang="en-US" altLang="zh-CN"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对方非奇异多项式矩阵</a:t>
            </a:r>
            <a:endParaRPr lang="en-US" altLang="zh-CN"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的矩阵分式描述</a:t>
            </a:r>
            <a:endParaRPr lang="zh-CN" altLang="en-US" dirty="0">
              <a:latin typeface="Times New Roman" pitchFamily="18" charset="0"/>
              <a:cs typeface="Times New Roman" pitchFamily="18" charset="0"/>
            </a:endParaRPr>
          </a:p>
        </p:txBody>
      </p:sp>
      <p:graphicFrame>
        <p:nvGraphicFramePr>
          <p:cNvPr id="375810" name="Object 2"/>
          <p:cNvGraphicFramePr>
            <a:graphicFrameLocks noChangeAspect="1"/>
          </p:cNvGraphicFramePr>
          <p:nvPr/>
        </p:nvGraphicFramePr>
        <p:xfrm>
          <a:off x="5643570" y="4357694"/>
          <a:ext cx="2371725" cy="909637"/>
        </p:xfrm>
        <a:graphic>
          <a:graphicData uri="http://schemas.openxmlformats.org/presentationml/2006/ole">
            <p:oleObj spid="_x0000_s375810" name="Equation" r:id="rId3" imgW="1091880" imgH="419040" progId="Equation.DSMT4">
              <p:embed/>
            </p:oleObj>
          </a:graphicData>
        </a:graphic>
      </p:graphicFrame>
      <p:sp>
        <p:nvSpPr>
          <p:cNvPr id="3758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2"/>
          <p:cNvGraphicFramePr>
            <a:graphicFrameLocks noChangeAspect="1"/>
          </p:cNvGraphicFramePr>
          <p:nvPr/>
        </p:nvGraphicFramePr>
        <p:xfrm>
          <a:off x="1500166" y="5929330"/>
          <a:ext cx="2563813" cy="496888"/>
        </p:xfrm>
        <a:graphic>
          <a:graphicData uri="http://schemas.openxmlformats.org/presentationml/2006/ole">
            <p:oleObj spid="_x0000_s375813" name="Equation" r:id="rId4" imgW="1180800" imgH="228600" progId="Equation.DSMT4">
              <p:embed/>
            </p:oleObj>
          </a:graphicData>
        </a:graphic>
      </p:graphicFrame>
      <p:graphicFrame>
        <p:nvGraphicFramePr>
          <p:cNvPr id="8" name="Object 2"/>
          <p:cNvGraphicFramePr>
            <a:graphicFrameLocks noChangeAspect="1"/>
          </p:cNvGraphicFramePr>
          <p:nvPr/>
        </p:nvGraphicFramePr>
        <p:xfrm>
          <a:off x="4857752" y="5929330"/>
          <a:ext cx="2536825" cy="496887"/>
        </p:xfrm>
        <a:graphic>
          <a:graphicData uri="http://schemas.openxmlformats.org/presentationml/2006/ole">
            <p:oleObj spid="_x0000_s375814" name="Equation" r:id="rId5" imgW="1168200" imgH="228600" progId="Equation.DSMT4">
              <p:embed/>
            </p:oleObj>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FF0000"/>
                </a:solidFill>
              </a:rPr>
              <a:t>系统及其模型</a:t>
            </a:r>
            <a:endParaRPr lang="en-US" altLang="zh-CN" sz="2800" dirty="0" smtClean="0">
              <a:solidFill>
                <a:srgbClr val="FF0000"/>
              </a:solidFill>
            </a:endParaRPr>
          </a:p>
          <a:p>
            <a:r>
              <a:rPr lang="zh-CN" altLang="en-US" sz="2800" dirty="0" smtClean="0">
                <a:solidFill>
                  <a:srgbClr val="FF0000"/>
                </a:solidFill>
              </a:rPr>
              <a:t>线性空间与坐标变换</a:t>
            </a:r>
            <a:endParaRPr lang="en-US" altLang="zh-CN" sz="2800" dirty="0" smtClean="0">
              <a:solidFill>
                <a:srgbClr val="FF0000"/>
              </a:solidFill>
            </a:endParaRPr>
          </a:p>
          <a:p>
            <a:r>
              <a:rPr lang="zh-CN" altLang="en-US" sz="2800" dirty="0" smtClean="0">
                <a:solidFill>
                  <a:srgbClr val="FF0000"/>
                </a:solidFill>
              </a:rPr>
              <a:t>多项式矩阵</a:t>
            </a:r>
            <a:endParaRPr lang="en-US" altLang="zh-CN" sz="2800" dirty="0" smtClean="0">
              <a:solidFill>
                <a:srgbClr val="FF0000"/>
              </a:solidFill>
            </a:endParaRPr>
          </a:p>
          <a:p>
            <a:r>
              <a:rPr lang="zh-CN" altLang="en-US" sz="2800" dirty="0" smtClean="0">
                <a:solidFill>
                  <a:srgbClr val="FF0000"/>
                </a:solidFill>
              </a:rPr>
              <a:t>矩阵的特征值与特征向量</a:t>
            </a:r>
            <a:endParaRPr lang="en-US" altLang="zh-CN" sz="2800" dirty="0" smtClean="0">
              <a:solidFill>
                <a:srgbClr val="FF0000"/>
              </a:solidFill>
            </a:endParaRPr>
          </a:p>
          <a:p>
            <a:r>
              <a:rPr lang="zh-CN" altLang="en-US" sz="2800" dirty="0" smtClean="0">
                <a:solidFill>
                  <a:srgbClr val="FF0000"/>
                </a:solidFill>
              </a:rPr>
              <a:t>向量与矩阵范数</a:t>
            </a:r>
            <a:endParaRPr lang="en-US" altLang="zh-CN" sz="2800" dirty="0" smtClean="0">
              <a:solidFill>
                <a:srgbClr val="FF0000"/>
              </a:solidFill>
            </a:endParaRPr>
          </a:p>
          <a:p>
            <a:r>
              <a:rPr lang="zh-CN" altLang="en-US" sz="2800" dirty="0" smtClean="0">
                <a:solidFill>
                  <a:srgbClr val="FF0000"/>
                </a:solidFill>
              </a:rPr>
              <a:t>线性二次型及矩阵的正定性</a:t>
            </a:r>
            <a:endParaRPr lang="en-US" altLang="zh-CN" sz="2800" dirty="0" smtClean="0">
              <a:solidFill>
                <a:srgbClr val="FF0000"/>
              </a:solidFill>
            </a:endParaRPr>
          </a:p>
          <a:p>
            <a:r>
              <a:rPr lang="zh-CN" altLang="en-US" sz="2800" dirty="0" smtClean="0">
                <a:solidFill>
                  <a:srgbClr val="FF0000"/>
                </a:solidFill>
              </a:rPr>
              <a:t>有理函数矩阵</a:t>
            </a:r>
            <a:endParaRPr lang="en-US" altLang="zh-CN" sz="2800" dirty="0" smtClean="0">
              <a:solidFill>
                <a:srgbClr val="FF0000"/>
              </a:solidFill>
            </a:endParaRPr>
          </a:p>
          <a:p>
            <a:r>
              <a:rPr lang="zh-CN" altLang="en-US" sz="2800" dirty="0" smtClean="0">
                <a:solidFill>
                  <a:srgbClr val="FF0000"/>
                </a:solidFill>
              </a:rPr>
              <a:t>矩阵指数函数与计算</a:t>
            </a:r>
            <a:endParaRPr lang="en-US" altLang="zh-CN" sz="2800" dirty="0" smtClean="0">
              <a:solidFill>
                <a:srgbClr val="FF0000"/>
              </a:solidFill>
            </a:endParaRPr>
          </a:p>
          <a:p>
            <a:r>
              <a:rPr lang="zh-CN" altLang="en-US" sz="2800" dirty="0" smtClean="0"/>
              <a:t>一阶常微分方程及其解</a:t>
            </a:r>
            <a:endParaRPr lang="en-US" altLang="zh-CN" sz="2800" dirty="0" smtClean="0"/>
          </a:p>
          <a:p>
            <a:r>
              <a:rPr lang="zh-CN" altLang="en-US" sz="2800" dirty="0" smtClean="0"/>
              <a:t>线性系统与相关问题说明</a:t>
            </a:r>
          </a:p>
          <a:p>
            <a:r>
              <a:rPr lang="zh-CN" altLang="en-US" sz="2800" dirty="0" smtClean="0"/>
              <a:t>动态系统控制的概念及几个基本步骤</a:t>
            </a:r>
            <a:endParaRPr lang="en-US" altLang="zh-CN" sz="2800" dirty="0" smtClean="0"/>
          </a:p>
          <a:p>
            <a:pPr>
              <a:buNone/>
            </a:pP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矩阵指数函数与计算</a:t>
            </a:r>
          </a:p>
        </p:txBody>
      </p:sp>
      <p:sp>
        <p:nvSpPr>
          <p:cNvPr id="3" name="内容占位符 2"/>
          <p:cNvSpPr>
            <a:spLocks noGrp="1"/>
          </p:cNvSpPr>
          <p:nvPr>
            <p:ph idx="1"/>
          </p:nvPr>
        </p:nvSpPr>
        <p:spPr/>
        <p:txBody>
          <a:bodyPr/>
          <a:lstStyle/>
          <a:p>
            <a:r>
              <a:rPr lang="zh-CN" altLang="en-US" dirty="0" smtClean="0"/>
              <a:t>定义与性质</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1771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7153" name="Object 1"/>
          <p:cNvGraphicFramePr>
            <a:graphicFrameLocks noChangeAspect="1"/>
          </p:cNvGraphicFramePr>
          <p:nvPr/>
        </p:nvGraphicFramePr>
        <p:xfrm>
          <a:off x="3571868" y="1142984"/>
          <a:ext cx="5188655" cy="857256"/>
        </p:xfrm>
        <a:graphic>
          <a:graphicData uri="http://schemas.openxmlformats.org/presentationml/2006/ole">
            <p:oleObj spid="_x0000_s177153" name="Equation" r:id="rId3" imgW="2183452" imgH="355446" progId="Equation.DSMT4">
              <p:embed/>
            </p:oleObj>
          </a:graphicData>
        </a:graphic>
      </p:graphicFrame>
      <p:graphicFrame>
        <p:nvGraphicFramePr>
          <p:cNvPr id="6" name="Object 1"/>
          <p:cNvGraphicFramePr>
            <a:graphicFrameLocks noChangeAspect="1"/>
          </p:cNvGraphicFramePr>
          <p:nvPr/>
        </p:nvGraphicFramePr>
        <p:xfrm>
          <a:off x="1285852" y="2071678"/>
          <a:ext cx="2051050" cy="488950"/>
        </p:xfrm>
        <a:graphic>
          <a:graphicData uri="http://schemas.openxmlformats.org/presentationml/2006/ole">
            <p:oleObj spid="_x0000_s177155" name="Equation" r:id="rId4" imgW="863280" imgH="203040" progId="Equation.DSMT4">
              <p:embed/>
            </p:oleObj>
          </a:graphicData>
        </a:graphic>
      </p:graphicFrame>
      <p:graphicFrame>
        <p:nvGraphicFramePr>
          <p:cNvPr id="7" name="Object 1"/>
          <p:cNvGraphicFramePr>
            <a:graphicFrameLocks noChangeAspect="1"/>
          </p:cNvGraphicFramePr>
          <p:nvPr/>
        </p:nvGraphicFramePr>
        <p:xfrm>
          <a:off x="1303328" y="2714620"/>
          <a:ext cx="1839912" cy="550863"/>
        </p:xfrm>
        <a:graphic>
          <a:graphicData uri="http://schemas.openxmlformats.org/presentationml/2006/ole">
            <p:oleObj spid="_x0000_s177156" name="Equation" r:id="rId5" imgW="774360" imgH="228600" progId="Equation.DSMT4">
              <p:embed/>
            </p:oleObj>
          </a:graphicData>
        </a:graphic>
      </p:graphicFrame>
      <p:graphicFrame>
        <p:nvGraphicFramePr>
          <p:cNvPr id="8" name="Object 1"/>
          <p:cNvGraphicFramePr>
            <a:graphicFrameLocks noChangeAspect="1"/>
          </p:cNvGraphicFramePr>
          <p:nvPr/>
        </p:nvGraphicFramePr>
        <p:xfrm>
          <a:off x="1214414" y="3357562"/>
          <a:ext cx="2684463" cy="917575"/>
        </p:xfrm>
        <a:graphic>
          <a:graphicData uri="http://schemas.openxmlformats.org/presentationml/2006/ole">
            <p:oleObj spid="_x0000_s177157" name="Equation" r:id="rId6" imgW="1130040" imgH="380880" progId="Equation.DSMT4">
              <p:embed/>
            </p:oleObj>
          </a:graphicData>
        </a:graphic>
      </p:graphicFrame>
      <p:graphicFrame>
        <p:nvGraphicFramePr>
          <p:cNvPr id="9" name="Object 1"/>
          <p:cNvGraphicFramePr>
            <a:graphicFrameLocks noChangeAspect="1"/>
          </p:cNvGraphicFramePr>
          <p:nvPr/>
        </p:nvGraphicFramePr>
        <p:xfrm>
          <a:off x="1314469" y="4357688"/>
          <a:ext cx="5972175" cy="550862"/>
        </p:xfrm>
        <a:graphic>
          <a:graphicData uri="http://schemas.openxmlformats.org/presentationml/2006/ole">
            <p:oleObj spid="_x0000_s177158" name="Equation" r:id="rId7" imgW="2514600" imgH="228600" progId="Equation.DSMT4">
              <p:embed/>
            </p:oleObj>
          </a:graphicData>
        </a:graphic>
      </p:graphicFrame>
      <p:graphicFrame>
        <p:nvGraphicFramePr>
          <p:cNvPr id="10" name="Object 1"/>
          <p:cNvGraphicFramePr>
            <a:graphicFrameLocks noChangeAspect="1"/>
          </p:cNvGraphicFramePr>
          <p:nvPr/>
        </p:nvGraphicFramePr>
        <p:xfrm>
          <a:off x="1357290" y="5214938"/>
          <a:ext cx="1809750" cy="550862"/>
        </p:xfrm>
        <a:graphic>
          <a:graphicData uri="http://schemas.openxmlformats.org/presentationml/2006/ole">
            <p:oleObj spid="_x0000_s177159" name="Equation" r:id="rId8" imgW="761760" imgH="228600" progId="Equation.DSMT4">
              <p:embed/>
            </p:oleObj>
          </a:graphicData>
        </a:graphic>
      </p:graphicFrame>
      <p:graphicFrame>
        <p:nvGraphicFramePr>
          <p:cNvPr id="11" name="Object 1"/>
          <p:cNvGraphicFramePr>
            <a:graphicFrameLocks noChangeAspect="1"/>
          </p:cNvGraphicFramePr>
          <p:nvPr/>
        </p:nvGraphicFramePr>
        <p:xfrm>
          <a:off x="1522421" y="5986463"/>
          <a:ext cx="4192587" cy="581025"/>
        </p:xfrm>
        <a:graphic>
          <a:graphicData uri="http://schemas.openxmlformats.org/presentationml/2006/ole">
            <p:oleObj spid="_x0000_s177160" name="Equation" r:id="rId9" imgW="1765080" imgH="241200" progId="Equation.DSMT4">
              <p:embed/>
            </p:oleObj>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矩阵指数函数与计算</a:t>
            </a:r>
            <a:endParaRPr lang="zh-CN" altLang="en-US" dirty="0"/>
          </a:p>
        </p:txBody>
      </p:sp>
      <p:sp>
        <p:nvSpPr>
          <p:cNvPr id="3" name="内容占位符 2"/>
          <p:cNvSpPr>
            <a:spLocks noGrp="1"/>
          </p:cNvSpPr>
          <p:nvPr>
            <p:ph idx="1"/>
          </p:nvPr>
        </p:nvSpPr>
        <p:spPr/>
        <p:txBody>
          <a:bodyPr/>
          <a:lstStyle/>
          <a:p>
            <a:pPr marL="342900" lvl="2" indent="-342900">
              <a:buSzPct val="60000"/>
            </a:pPr>
            <a:r>
              <a:rPr lang="zh-CN" altLang="en-US" sz="3200" dirty="0" smtClean="0"/>
              <a:t>计算</a:t>
            </a:r>
            <a:endParaRPr lang="en-US" altLang="zh-CN" sz="3200" dirty="0" smtClean="0"/>
          </a:p>
          <a:p>
            <a:pPr marL="800100" lvl="3" indent="-342900">
              <a:buSzPct val="60000"/>
            </a:pPr>
            <a:r>
              <a:rPr lang="zh-CN" altLang="en-US" sz="2800" dirty="0" smtClean="0"/>
              <a:t>定义法</a:t>
            </a:r>
            <a:endParaRPr lang="en-US" altLang="zh-CN" sz="2800" dirty="0" smtClean="0"/>
          </a:p>
          <a:p>
            <a:pPr marL="800100" lvl="3" indent="-342900">
              <a:buSzPct val="60000"/>
            </a:pPr>
            <a:endParaRPr lang="en-US" altLang="zh-CN" sz="2800" dirty="0" smtClean="0"/>
          </a:p>
          <a:p>
            <a:pPr marL="800100" lvl="3" indent="-342900">
              <a:buSzPct val="60000"/>
            </a:pPr>
            <a:r>
              <a:rPr lang="zh-CN" altLang="en-US" sz="2800" dirty="0" smtClean="0"/>
              <a:t>拉氏反变换法</a:t>
            </a:r>
            <a:endParaRPr lang="en-US" altLang="zh-CN" sz="2800" dirty="0" smtClean="0"/>
          </a:p>
          <a:p>
            <a:pPr marL="800100" lvl="3" indent="-342900">
              <a:buSzPct val="60000"/>
            </a:pPr>
            <a:endParaRPr lang="en-US" altLang="zh-CN" sz="2800" dirty="0" smtClean="0"/>
          </a:p>
          <a:p>
            <a:pPr marL="800100" lvl="3" indent="-342900">
              <a:buSzPct val="60000"/>
            </a:pPr>
            <a:r>
              <a:rPr lang="en-US" altLang="zh-CN" sz="2800" dirty="0" smtClean="0"/>
              <a:t>Jordan</a:t>
            </a:r>
            <a:r>
              <a:rPr lang="zh-CN" altLang="en-US" sz="2800" dirty="0" smtClean="0"/>
              <a:t>形变换法</a:t>
            </a:r>
            <a:endParaRPr lang="en-US" altLang="zh-CN" sz="2800" dirty="0" smtClean="0"/>
          </a:p>
          <a:p>
            <a:pPr marL="800100" lvl="3" indent="-342900">
              <a:buSzPct val="60000"/>
            </a:pPr>
            <a:endParaRPr lang="en-US" altLang="zh-CN" sz="2800" dirty="0" smtClean="0"/>
          </a:p>
          <a:p>
            <a:pPr marL="800100" lvl="3" indent="-342900">
              <a:buSzPct val="60000"/>
            </a:pPr>
            <a:r>
              <a:rPr lang="zh-CN" altLang="en-US" sz="2800" dirty="0" smtClean="0"/>
              <a:t>有限项展开法</a:t>
            </a:r>
            <a:endParaRPr lang="en-US" altLang="zh-CN" sz="2800" dirty="0" smtClean="0"/>
          </a:p>
          <a:p>
            <a:pPr marL="342900" lvl="2" indent="-342900">
              <a:buSzPct val="60000"/>
            </a:pPr>
            <a:endParaRPr lang="zh-CN" altLang="en-US" sz="3200" dirty="0" smtClean="0"/>
          </a:p>
          <a:p>
            <a:endParaRPr lang="zh-CN" altLang="en-US" dirty="0" smtClean="0"/>
          </a:p>
          <a:p>
            <a:endParaRPr lang="zh-CN" altLang="en-US" dirty="0"/>
          </a:p>
        </p:txBody>
      </p:sp>
      <p:graphicFrame>
        <p:nvGraphicFramePr>
          <p:cNvPr id="347138" name="Object 2"/>
          <p:cNvGraphicFramePr>
            <a:graphicFrameLocks noChangeAspect="1"/>
          </p:cNvGraphicFramePr>
          <p:nvPr/>
        </p:nvGraphicFramePr>
        <p:xfrm>
          <a:off x="3071802" y="2071678"/>
          <a:ext cx="5187950" cy="857250"/>
        </p:xfrm>
        <a:graphic>
          <a:graphicData uri="http://schemas.openxmlformats.org/presentationml/2006/ole">
            <p:oleObj spid="_x0000_s347138" name="Equation" r:id="rId3" imgW="2183452" imgH="355446" progId="Equation.DSMT4">
              <p:embed/>
            </p:oleObj>
          </a:graphicData>
        </a:graphic>
      </p:graphicFrame>
      <p:graphicFrame>
        <p:nvGraphicFramePr>
          <p:cNvPr id="5" name="Object 2"/>
          <p:cNvGraphicFramePr>
            <a:graphicFrameLocks noChangeAspect="1"/>
          </p:cNvGraphicFramePr>
          <p:nvPr/>
        </p:nvGraphicFramePr>
        <p:xfrm>
          <a:off x="3378200" y="3143250"/>
          <a:ext cx="5434013" cy="857250"/>
        </p:xfrm>
        <a:graphic>
          <a:graphicData uri="http://schemas.openxmlformats.org/presentationml/2006/ole">
            <p:oleObj spid="_x0000_s347139" name="Equation" r:id="rId4" imgW="2286000" imgH="355320" progId="Equation.DSMT4">
              <p:embed/>
            </p:oleObj>
          </a:graphicData>
        </a:graphic>
      </p:graphicFrame>
      <p:graphicFrame>
        <p:nvGraphicFramePr>
          <p:cNvPr id="6" name="Object 2"/>
          <p:cNvGraphicFramePr>
            <a:graphicFrameLocks noChangeAspect="1"/>
          </p:cNvGraphicFramePr>
          <p:nvPr/>
        </p:nvGraphicFramePr>
        <p:xfrm>
          <a:off x="4786314" y="4357694"/>
          <a:ext cx="2022475" cy="550862"/>
        </p:xfrm>
        <a:graphic>
          <a:graphicData uri="http://schemas.openxmlformats.org/presentationml/2006/ole">
            <p:oleObj spid="_x0000_s347140" name="Equation" r:id="rId5" imgW="850680" imgH="228600" progId="Equation.DSMT4">
              <p:embed/>
            </p:oleObj>
          </a:graphicData>
        </a:graphic>
      </p:graphicFrame>
      <p:graphicFrame>
        <p:nvGraphicFramePr>
          <p:cNvPr id="7" name="Object 2"/>
          <p:cNvGraphicFramePr>
            <a:graphicFrameLocks noChangeAspect="1"/>
          </p:cNvGraphicFramePr>
          <p:nvPr/>
        </p:nvGraphicFramePr>
        <p:xfrm>
          <a:off x="3071802" y="5643578"/>
          <a:ext cx="5130800" cy="550863"/>
        </p:xfrm>
        <a:graphic>
          <a:graphicData uri="http://schemas.openxmlformats.org/presentationml/2006/ole">
            <p:oleObj spid="_x0000_s347141" name="Equation" r:id="rId6" imgW="2158920" imgH="228600" progId="Equation.DSMT4">
              <p:embed/>
            </p:oleObj>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3"/>
            <a:r>
              <a:rPr lang="zh-CN" altLang="en-US" sz="4000" b="1" dirty="0" smtClean="0">
                <a:latin typeface="+mn-ea"/>
                <a:ea typeface="+mn-ea"/>
                <a:cs typeface="+mj-cs"/>
              </a:rPr>
              <a:t>矩阵指数函数与计算</a:t>
            </a:r>
          </a:p>
        </p:txBody>
      </p:sp>
      <p:sp>
        <p:nvSpPr>
          <p:cNvPr id="3" name="内容占位符 2"/>
          <p:cNvSpPr>
            <a:spLocks noGrp="1"/>
          </p:cNvSpPr>
          <p:nvPr>
            <p:ph idx="1"/>
          </p:nvPr>
        </p:nvSpPr>
        <p:spPr/>
        <p:txBody>
          <a:bodyPr/>
          <a:lstStyle/>
          <a:p>
            <a:r>
              <a:rPr lang="zh-CN" altLang="en-US" dirty="0" smtClean="0"/>
              <a:t>例：计算矩阵指数</a:t>
            </a:r>
            <a:endParaRPr lang="en-US" altLang="zh-CN" dirty="0" smtClean="0"/>
          </a:p>
        </p:txBody>
      </p:sp>
      <p:sp>
        <p:nvSpPr>
          <p:cNvPr id="182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2273" name="Object 1"/>
          <p:cNvGraphicFramePr>
            <a:graphicFrameLocks noChangeAspect="1"/>
          </p:cNvGraphicFramePr>
          <p:nvPr/>
        </p:nvGraphicFramePr>
        <p:xfrm>
          <a:off x="1500166" y="2000240"/>
          <a:ext cx="1636580" cy="857256"/>
        </p:xfrm>
        <a:graphic>
          <a:graphicData uri="http://schemas.openxmlformats.org/presentationml/2006/ole">
            <p:oleObj spid="_x0000_s182273" name="Equation" r:id="rId3" imgW="800100" imgH="419100" progId="Equation.DSMT4">
              <p:embed/>
            </p:oleObj>
          </a:graphicData>
        </a:graphic>
      </p:graphicFrame>
      <p:graphicFrame>
        <p:nvGraphicFramePr>
          <p:cNvPr id="6" name="Object 1"/>
          <p:cNvGraphicFramePr>
            <a:graphicFrameLocks noChangeAspect="1"/>
          </p:cNvGraphicFramePr>
          <p:nvPr/>
        </p:nvGraphicFramePr>
        <p:xfrm>
          <a:off x="5286380" y="1785926"/>
          <a:ext cx="1897063" cy="1273175"/>
        </p:xfrm>
        <a:graphic>
          <a:graphicData uri="http://schemas.openxmlformats.org/presentationml/2006/ole">
            <p:oleObj spid="_x0000_s182275" name="Equation" r:id="rId4" imgW="927000" imgH="622080" progId="Equation.DSMT4">
              <p:embed/>
            </p:oleObj>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本章内容</a:t>
            </a:r>
            <a:endParaRPr lang="zh-CN" altLang="en-US" dirty="0"/>
          </a:p>
        </p:txBody>
      </p:sp>
      <p:sp>
        <p:nvSpPr>
          <p:cNvPr id="3" name="内容占位符 2"/>
          <p:cNvSpPr>
            <a:spLocks noGrp="1"/>
          </p:cNvSpPr>
          <p:nvPr>
            <p:ph idx="1"/>
          </p:nvPr>
        </p:nvSpPr>
        <p:spPr/>
        <p:txBody>
          <a:bodyPr/>
          <a:lstStyle/>
          <a:p>
            <a:r>
              <a:rPr lang="zh-CN" altLang="en-US" sz="2800" dirty="0" smtClean="0">
                <a:solidFill>
                  <a:srgbClr val="FF0000"/>
                </a:solidFill>
              </a:rPr>
              <a:t>系统及其模型</a:t>
            </a:r>
            <a:endParaRPr lang="en-US" altLang="zh-CN" sz="2800" dirty="0" smtClean="0">
              <a:solidFill>
                <a:srgbClr val="FF0000"/>
              </a:solidFill>
            </a:endParaRPr>
          </a:p>
          <a:p>
            <a:r>
              <a:rPr lang="zh-CN" altLang="en-US" sz="2800" dirty="0" smtClean="0">
                <a:solidFill>
                  <a:srgbClr val="FF0000"/>
                </a:solidFill>
              </a:rPr>
              <a:t>线性空间与坐标变换</a:t>
            </a:r>
            <a:endParaRPr lang="en-US" altLang="zh-CN" sz="2800" dirty="0" smtClean="0">
              <a:solidFill>
                <a:srgbClr val="FF0000"/>
              </a:solidFill>
            </a:endParaRPr>
          </a:p>
          <a:p>
            <a:r>
              <a:rPr lang="zh-CN" altLang="en-US" sz="2800" dirty="0" smtClean="0">
                <a:solidFill>
                  <a:srgbClr val="FF0000"/>
                </a:solidFill>
              </a:rPr>
              <a:t>多项式矩阵</a:t>
            </a:r>
            <a:endParaRPr lang="en-US" altLang="zh-CN" sz="2800" dirty="0" smtClean="0">
              <a:solidFill>
                <a:srgbClr val="FF0000"/>
              </a:solidFill>
            </a:endParaRPr>
          </a:p>
          <a:p>
            <a:r>
              <a:rPr lang="zh-CN" altLang="en-US" sz="2800" dirty="0" smtClean="0">
                <a:solidFill>
                  <a:srgbClr val="FF0000"/>
                </a:solidFill>
              </a:rPr>
              <a:t>矩阵的特征值与特征向量</a:t>
            </a:r>
            <a:endParaRPr lang="en-US" altLang="zh-CN" sz="2800" dirty="0" smtClean="0">
              <a:solidFill>
                <a:srgbClr val="FF0000"/>
              </a:solidFill>
            </a:endParaRPr>
          </a:p>
          <a:p>
            <a:r>
              <a:rPr lang="zh-CN" altLang="en-US" sz="2800" dirty="0" smtClean="0">
                <a:solidFill>
                  <a:srgbClr val="FF0000"/>
                </a:solidFill>
              </a:rPr>
              <a:t>向量与矩阵范数</a:t>
            </a:r>
            <a:endParaRPr lang="en-US" altLang="zh-CN" sz="2800" dirty="0" smtClean="0">
              <a:solidFill>
                <a:srgbClr val="FF0000"/>
              </a:solidFill>
            </a:endParaRPr>
          </a:p>
          <a:p>
            <a:r>
              <a:rPr lang="zh-CN" altLang="en-US" sz="2800" dirty="0" smtClean="0">
                <a:solidFill>
                  <a:srgbClr val="FF0000"/>
                </a:solidFill>
              </a:rPr>
              <a:t>线性二次型及矩阵的正定性</a:t>
            </a:r>
            <a:endParaRPr lang="en-US" altLang="zh-CN" sz="2800" dirty="0" smtClean="0">
              <a:solidFill>
                <a:srgbClr val="FF0000"/>
              </a:solidFill>
            </a:endParaRPr>
          </a:p>
          <a:p>
            <a:r>
              <a:rPr lang="zh-CN" altLang="en-US" sz="2800" dirty="0" smtClean="0">
                <a:solidFill>
                  <a:srgbClr val="FF0000"/>
                </a:solidFill>
              </a:rPr>
              <a:t>有理函数矩阵</a:t>
            </a:r>
            <a:endParaRPr lang="en-US" altLang="zh-CN" sz="2800" dirty="0" smtClean="0">
              <a:solidFill>
                <a:srgbClr val="FF0000"/>
              </a:solidFill>
            </a:endParaRPr>
          </a:p>
          <a:p>
            <a:r>
              <a:rPr lang="zh-CN" altLang="en-US" sz="2800" dirty="0" smtClean="0">
                <a:solidFill>
                  <a:srgbClr val="FF0000"/>
                </a:solidFill>
              </a:rPr>
              <a:t>矩阵指数函数与计算</a:t>
            </a:r>
            <a:endParaRPr lang="en-US" altLang="zh-CN" sz="2800" dirty="0" smtClean="0">
              <a:solidFill>
                <a:srgbClr val="FF0000"/>
              </a:solidFill>
            </a:endParaRPr>
          </a:p>
          <a:p>
            <a:r>
              <a:rPr lang="zh-CN" altLang="en-US" sz="2800" dirty="0" smtClean="0">
                <a:solidFill>
                  <a:srgbClr val="FF0000"/>
                </a:solidFill>
              </a:rPr>
              <a:t>一阶常微分方程及其解</a:t>
            </a:r>
            <a:endParaRPr lang="en-US" altLang="zh-CN" sz="2800" dirty="0" smtClean="0">
              <a:solidFill>
                <a:srgbClr val="FF0000"/>
              </a:solidFill>
            </a:endParaRPr>
          </a:p>
          <a:p>
            <a:r>
              <a:rPr lang="zh-CN" altLang="en-US" sz="2800" dirty="0" smtClean="0"/>
              <a:t>线性系统与相关问题说明</a:t>
            </a:r>
          </a:p>
          <a:p>
            <a:r>
              <a:rPr lang="zh-CN" altLang="en-US" sz="2800" dirty="0" smtClean="0"/>
              <a:t>动态系统控制的概念及几个基本步骤</a:t>
            </a:r>
            <a:endParaRPr lang="en-US" altLang="zh-CN" sz="2800" dirty="0" smtClean="0"/>
          </a:p>
          <a:p>
            <a:pPr>
              <a:buNone/>
            </a:pP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楷体_GB2312"/>
        <a:cs typeface=""/>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3666</TotalTime>
  <Words>5117</Words>
  <Application>Microsoft PowerPoint</Application>
  <PresentationFormat>全屏显示(4:3)</PresentationFormat>
  <Paragraphs>829</Paragraphs>
  <Slides>119</Slides>
  <Notes>7</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119</vt:i4>
      </vt:variant>
    </vt:vector>
  </HeadingPairs>
  <TitlesOfParts>
    <vt:vector size="123" baseType="lpstr">
      <vt:lpstr>Blends</vt:lpstr>
      <vt:lpstr>Visio</vt:lpstr>
      <vt:lpstr>Equation</vt:lpstr>
      <vt:lpstr>MathType 6.0 Equation</vt:lpstr>
      <vt:lpstr>系统的概念与数学基础</vt:lpstr>
      <vt:lpstr>本章内容</vt:lpstr>
      <vt:lpstr>系统及其模型</vt:lpstr>
      <vt:lpstr>系统的概念、特征与分类</vt:lpstr>
      <vt:lpstr>动态系统与建模-1</vt:lpstr>
      <vt:lpstr>动态系统与建模-2</vt:lpstr>
      <vt:lpstr>动态系统与建模-3</vt:lpstr>
      <vt:lpstr>动态系统与建模-4</vt:lpstr>
      <vt:lpstr>动态系统与建模-5</vt:lpstr>
      <vt:lpstr>本章内容</vt:lpstr>
      <vt:lpstr>线性空间与坐标变换</vt:lpstr>
      <vt:lpstr>线性空间</vt:lpstr>
      <vt:lpstr>线性空间</vt:lpstr>
      <vt:lpstr>线性空间</vt:lpstr>
      <vt:lpstr>线性空间</vt:lpstr>
      <vt:lpstr>线性空间</vt:lpstr>
      <vt:lpstr>线性空间</vt:lpstr>
      <vt:lpstr>线性空间</vt:lpstr>
      <vt:lpstr>线性映射与线性变换</vt:lpstr>
      <vt:lpstr>线性映射与线性变换</vt:lpstr>
      <vt:lpstr>线性映射与线性变换</vt:lpstr>
      <vt:lpstr>线性映射与线性变换</vt:lpstr>
      <vt:lpstr>线性映射与线性变换</vt:lpstr>
      <vt:lpstr>线性映射与线性变换</vt:lpstr>
      <vt:lpstr>本章内容</vt:lpstr>
      <vt:lpstr>多项式矩阵</vt:lpstr>
      <vt:lpstr>多项式矩阵的概念</vt:lpstr>
      <vt:lpstr>初等变换与初等矩阵及其多项式矩阵的等价性</vt:lpstr>
      <vt:lpstr>初等变换与初等矩阵及其多项式矩阵的等价性</vt:lpstr>
      <vt:lpstr>多项式矩阵间最大公因子与互质性</vt:lpstr>
      <vt:lpstr>多项式矩阵间最大公因子与互质性</vt:lpstr>
      <vt:lpstr>多项式矩阵间最大公因子与互质性</vt:lpstr>
      <vt:lpstr>多项式矩阵间最大公因子与互质性</vt:lpstr>
      <vt:lpstr>多项式矩阵间最大公因子与互质性</vt:lpstr>
      <vt:lpstr>多项式矩阵间最大公因子与互质性</vt:lpstr>
      <vt:lpstr>多项式矩阵间最大公因子与互质性</vt:lpstr>
      <vt:lpstr>基于矩阵次数的多项式矩阵表达式及其既约性</vt:lpstr>
      <vt:lpstr>基于矩阵次数的多项式矩阵表达式及其既约性</vt:lpstr>
      <vt:lpstr>基于矩阵次数的多项式矩阵表达式及其既约性</vt:lpstr>
      <vt:lpstr>基于矩阵次数的多项式矩阵表达式及其既约性</vt:lpstr>
      <vt:lpstr>基于矩阵次数的多项式矩阵表达式及其既约性</vt:lpstr>
      <vt:lpstr>基于矩阵次数的多项式矩阵表达式及其既约性</vt:lpstr>
      <vt:lpstr>基于矩阵次数的多项式矩阵表达式及其既约性</vt:lpstr>
      <vt:lpstr>基于矩阵次数的多项式矩阵表达式及其既约性</vt:lpstr>
      <vt:lpstr>Smith标准型</vt:lpstr>
      <vt:lpstr>Smith标准型</vt:lpstr>
      <vt:lpstr>Smith标准型</vt:lpstr>
      <vt:lpstr>Smith标准型</vt:lpstr>
      <vt:lpstr>本章内容</vt:lpstr>
      <vt:lpstr>矩阵的特征值与特征向量</vt:lpstr>
      <vt:lpstr>特征值与特征向量的概念</vt:lpstr>
      <vt:lpstr>特征值与特征向量的概念</vt:lpstr>
      <vt:lpstr>特征值与特征向量的概念</vt:lpstr>
      <vt:lpstr>特征值与特征向量的概念</vt:lpstr>
      <vt:lpstr>特征多项式的行列式因子、不变因子和初等因子</vt:lpstr>
      <vt:lpstr>特征多项式的行列式因子、不变因子和初等因子</vt:lpstr>
      <vt:lpstr>特征多项式与预解矩阵的Leverrier计算法</vt:lpstr>
      <vt:lpstr>Cayley-Hamilton 定理与最小多项式</vt:lpstr>
      <vt:lpstr>Cayley-Hamilton 定理与最小多项式</vt:lpstr>
      <vt:lpstr>Cayley-Hamilton 定理与最小多项式</vt:lpstr>
      <vt:lpstr>数值方阵的对角化与Jordan形计算----特征分解</vt:lpstr>
      <vt:lpstr>数值方阵的对角化与Jordan形计算----特征分解</vt:lpstr>
      <vt:lpstr>数值方阵的对角化与Jordan形计算----特征分解</vt:lpstr>
      <vt:lpstr>数值方阵的对角化与Jordan形计算----特征分解</vt:lpstr>
      <vt:lpstr>数值方阵的对角化与Jordan形计算----特征分解</vt:lpstr>
      <vt:lpstr>数值方阵的对角化与Jordan形计算----特征分解</vt:lpstr>
      <vt:lpstr>数值方阵的对角化与Jordan形计算----特征分解</vt:lpstr>
      <vt:lpstr>数值方阵的对角化与Jordan形计算----特征分解</vt:lpstr>
      <vt:lpstr>本章内容</vt:lpstr>
      <vt:lpstr>向量和矩阵范数</vt:lpstr>
      <vt:lpstr>向量和矩阵范数</vt:lpstr>
      <vt:lpstr>向量和矩阵范数</vt:lpstr>
      <vt:lpstr>本章内容</vt:lpstr>
      <vt:lpstr>线性二次型及矩阵的正定性</vt:lpstr>
      <vt:lpstr>线性二次型及矩阵的正定性</vt:lpstr>
      <vt:lpstr>线性二次型及矩阵的正定性</vt:lpstr>
      <vt:lpstr>本章内容</vt:lpstr>
      <vt:lpstr>有理函数矩阵</vt:lpstr>
      <vt:lpstr>有理函数矩阵定义</vt:lpstr>
      <vt:lpstr>有理函数矩阵定义</vt:lpstr>
      <vt:lpstr>有理函数矩阵的分解----矩阵分式描述</vt:lpstr>
      <vt:lpstr>有理函数矩阵的分解----矩阵分式描述</vt:lpstr>
      <vt:lpstr>有理函数矩阵的分解----矩阵分式描述</vt:lpstr>
      <vt:lpstr>矩阵分式描述的真性与严真性</vt:lpstr>
      <vt:lpstr>矩阵分式描述的真性与严真性</vt:lpstr>
      <vt:lpstr>矩阵分式描述的不可简约性</vt:lpstr>
      <vt:lpstr>矩阵分式描述的不可简约性</vt:lpstr>
      <vt:lpstr>矩阵分式描述的不可简约性</vt:lpstr>
      <vt:lpstr>矩阵分式描述的不可简约性</vt:lpstr>
      <vt:lpstr>矩阵分式描述的不可简约性</vt:lpstr>
      <vt:lpstr>有理函数矩阵的Smith-McMillan规范型</vt:lpstr>
      <vt:lpstr>有理函数矩阵的Smith-McMillan规范型</vt:lpstr>
      <vt:lpstr>有理函数矩阵的Smith-McMillan规范型</vt:lpstr>
      <vt:lpstr>有理函数矩阵的Smith-McMillan规范型</vt:lpstr>
      <vt:lpstr>本章内容</vt:lpstr>
      <vt:lpstr>矩阵指数函数与计算</vt:lpstr>
      <vt:lpstr>矩阵指数函数与计算</vt:lpstr>
      <vt:lpstr>矩阵指数函数与计算</vt:lpstr>
      <vt:lpstr>本章内容</vt:lpstr>
      <vt:lpstr>一阶常微分方程及其解</vt:lpstr>
      <vt:lpstr>常微分方程概念及阶数的工程意义</vt:lpstr>
      <vt:lpstr>常微分方程的适定性</vt:lpstr>
      <vt:lpstr>常微分方程的适定性</vt:lpstr>
      <vt:lpstr>常微分方程的适定性</vt:lpstr>
      <vt:lpstr>微分方程的解法</vt:lpstr>
      <vt:lpstr>微分方程的有界性评估</vt:lpstr>
      <vt:lpstr>微分方程的可微性和灵敏度方程</vt:lpstr>
      <vt:lpstr>微分方程的可微性和灵敏度方程</vt:lpstr>
      <vt:lpstr>两类Cauchy问题的等价性</vt:lpstr>
      <vt:lpstr>两类Cauchy问题的等价性</vt:lpstr>
      <vt:lpstr>本章内容</vt:lpstr>
      <vt:lpstr>线性系统与相关问题说明-1</vt:lpstr>
      <vt:lpstr>线性系统与相关问题说明-2</vt:lpstr>
      <vt:lpstr>线性系统与相关问题说明-3</vt:lpstr>
      <vt:lpstr>本章内容</vt:lpstr>
      <vt:lpstr>动态系统控制的概念</vt:lpstr>
      <vt:lpstr>控制系统设计的基本步骤</vt:lpstr>
      <vt:lpstr>现代控制理论的主要任务与内容</vt:lpstr>
      <vt:lpstr>That all</vt:lpstr>
    </vt:vector>
  </TitlesOfParts>
  <Company>山东大学计算机科学与技术学院</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系统的概念与数学基础</dc:title>
  <dc:creator>胡立坤</dc:creator>
  <cp:lastModifiedBy>admin</cp:lastModifiedBy>
  <cp:revision>776</cp:revision>
  <dcterms:created xsi:type="dcterms:W3CDTF">2002-12-18T08:50:00Z</dcterms:created>
  <dcterms:modified xsi:type="dcterms:W3CDTF">2014-05-11T11:01:40Z</dcterms:modified>
</cp:coreProperties>
</file>