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5"/>
  </p:notesMasterIdLst>
  <p:sldIdLst>
    <p:sldId id="292" r:id="rId2"/>
    <p:sldId id="377" r:id="rId3"/>
    <p:sldId id="300" r:id="rId4"/>
    <p:sldId id="299" r:id="rId5"/>
    <p:sldId id="301" r:id="rId6"/>
    <p:sldId id="302" r:id="rId7"/>
    <p:sldId id="378" r:id="rId8"/>
    <p:sldId id="379" r:id="rId9"/>
    <p:sldId id="381" r:id="rId10"/>
    <p:sldId id="380" r:id="rId11"/>
    <p:sldId id="390" r:id="rId12"/>
    <p:sldId id="389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8" r:id="rId30"/>
    <p:sldId id="407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92" r:id="rId40"/>
    <p:sldId id="418" r:id="rId41"/>
    <p:sldId id="420" r:id="rId42"/>
    <p:sldId id="421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4" r:id="rId60"/>
    <p:sldId id="440" r:id="rId61"/>
    <p:sldId id="441" r:id="rId62"/>
    <p:sldId id="442" r:id="rId63"/>
    <p:sldId id="443" r:id="rId64"/>
    <p:sldId id="445" r:id="rId65"/>
    <p:sldId id="446" r:id="rId66"/>
    <p:sldId id="449" r:id="rId67"/>
    <p:sldId id="450" r:id="rId68"/>
    <p:sldId id="454" r:id="rId69"/>
    <p:sldId id="460" r:id="rId70"/>
    <p:sldId id="461" r:id="rId71"/>
    <p:sldId id="478" r:id="rId72"/>
    <p:sldId id="479" r:id="rId73"/>
    <p:sldId id="462" r:id="rId74"/>
    <p:sldId id="463" r:id="rId75"/>
    <p:sldId id="464" r:id="rId76"/>
    <p:sldId id="457" r:id="rId77"/>
    <p:sldId id="459" r:id="rId78"/>
    <p:sldId id="451" r:id="rId79"/>
    <p:sldId id="474" r:id="rId80"/>
    <p:sldId id="475" r:id="rId81"/>
    <p:sldId id="472" r:id="rId82"/>
    <p:sldId id="473" r:id="rId83"/>
    <p:sldId id="486" r:id="rId84"/>
    <p:sldId id="470" r:id="rId85"/>
    <p:sldId id="488" r:id="rId86"/>
    <p:sldId id="452" r:id="rId87"/>
    <p:sldId id="477" r:id="rId88"/>
    <p:sldId id="489" r:id="rId89"/>
    <p:sldId id="490" r:id="rId90"/>
    <p:sldId id="491" r:id="rId91"/>
    <p:sldId id="476" r:id="rId92"/>
    <p:sldId id="453" r:id="rId93"/>
    <p:sldId id="375" r:id="rId9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83" autoAdjust="0"/>
  </p:normalViewPr>
  <p:slideViewPr>
    <p:cSldViewPr>
      <p:cViewPr>
        <p:scale>
          <a:sx n="66" d="100"/>
          <a:sy n="66" d="100"/>
        </p:scale>
        <p:origin x="-2094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F72212-1B3C-459D-8767-EB122A50A5D5}" type="doc">
      <dgm:prSet loTypeId="urn:microsoft.com/office/officeart/2005/8/layout/hProcess9" loCatId="process" qsTypeId="urn:microsoft.com/office/officeart/2005/8/quickstyle/simple1#1" qsCatId="simple" csTypeId="urn:microsoft.com/office/officeart/2005/8/colors/accent1_2#1" csCatId="accent1"/>
      <dgm:spPr/>
      <dgm:t>
        <a:bodyPr/>
        <a:lstStyle/>
        <a:p>
          <a:endParaRPr lang="zh-CN" altLang="en-US"/>
        </a:p>
      </dgm:t>
    </dgm:pt>
    <dgm:pt modelId="{D188CAAB-2203-4EF8-AE0A-24CF23BB81C2}">
      <dgm:prSet custT="1"/>
      <dgm:spPr/>
      <dgm:t>
        <a:bodyPr/>
        <a:lstStyle/>
        <a:p>
          <a:pPr rtl="0"/>
          <a:r>
            <a:rPr kumimoji="1" lang="zh-CN" sz="2400" baseline="0" dirty="0" smtClean="0">
              <a:solidFill>
                <a:srgbClr val="0070C0"/>
              </a:solidFill>
            </a:rPr>
            <a:t>感性认识</a:t>
          </a:r>
          <a:r>
            <a:rPr kumimoji="1" lang="en-US" sz="2400" baseline="0" dirty="0" smtClean="0">
              <a:solidFill>
                <a:srgbClr val="0070C0"/>
              </a:solidFill>
            </a:rPr>
            <a:t>----</a:t>
          </a:r>
          <a:r>
            <a:rPr kumimoji="1" lang="zh-CN" sz="2400" baseline="0" dirty="0" smtClean="0">
              <a:solidFill>
                <a:srgbClr val="0070C0"/>
              </a:solidFill>
            </a:rPr>
            <a:t>理性思考</a:t>
          </a:r>
          <a:endParaRPr kumimoji="1" lang="zh-CN" sz="2400" baseline="0" dirty="0">
            <a:solidFill>
              <a:srgbClr val="0070C0"/>
            </a:solidFill>
          </a:endParaRPr>
        </a:p>
      </dgm:t>
    </dgm:pt>
    <dgm:pt modelId="{D3F5863B-0D0D-4C11-8C5E-42DD44AAB022}" type="parTrans" cxnId="{D6E25986-5941-498D-8392-58144A27672F}">
      <dgm:prSet/>
      <dgm:spPr/>
      <dgm:t>
        <a:bodyPr/>
        <a:lstStyle/>
        <a:p>
          <a:endParaRPr lang="zh-CN" altLang="en-US" sz="2400"/>
        </a:p>
      </dgm:t>
    </dgm:pt>
    <dgm:pt modelId="{860E478D-8AAC-44E5-953E-B076910A0327}" type="sibTrans" cxnId="{D6E25986-5941-498D-8392-58144A27672F}">
      <dgm:prSet/>
      <dgm:spPr/>
      <dgm:t>
        <a:bodyPr/>
        <a:lstStyle/>
        <a:p>
          <a:endParaRPr lang="zh-CN" altLang="en-US" sz="2400"/>
        </a:p>
      </dgm:t>
    </dgm:pt>
    <dgm:pt modelId="{D8D91883-8CDE-4B20-ACAE-3BAD993C893B}" type="pres">
      <dgm:prSet presAssocID="{CAF72212-1B3C-459D-8767-EB122A50A5D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68E9E1-2941-415A-9365-7EF271C1F2AF}" type="pres">
      <dgm:prSet presAssocID="{CAF72212-1B3C-459D-8767-EB122A50A5D5}" presName="arrow" presStyleLbl="bgShp" presStyleIdx="0" presStyleCnt="1"/>
      <dgm:spPr/>
    </dgm:pt>
    <dgm:pt modelId="{01A66733-6E48-475A-8EFA-34248F0315CA}" type="pres">
      <dgm:prSet presAssocID="{CAF72212-1B3C-459D-8767-EB122A50A5D5}" presName="linearProcess" presStyleCnt="0"/>
      <dgm:spPr/>
    </dgm:pt>
    <dgm:pt modelId="{BAB97696-6167-4A01-A882-F14FB76F7B7C}" type="pres">
      <dgm:prSet presAssocID="{D188CAAB-2203-4EF8-AE0A-24CF23BB81C2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E25986-5941-498D-8392-58144A27672F}" srcId="{CAF72212-1B3C-459D-8767-EB122A50A5D5}" destId="{D188CAAB-2203-4EF8-AE0A-24CF23BB81C2}" srcOrd="0" destOrd="0" parTransId="{D3F5863B-0D0D-4C11-8C5E-42DD44AAB022}" sibTransId="{860E478D-8AAC-44E5-953E-B076910A0327}"/>
    <dgm:cxn modelId="{DF3D2059-B6BD-4D21-81DC-9E0CAA0F793A}" type="presOf" srcId="{CAF72212-1B3C-459D-8767-EB122A50A5D5}" destId="{D8D91883-8CDE-4B20-ACAE-3BAD993C893B}" srcOrd="0" destOrd="0" presId="urn:microsoft.com/office/officeart/2005/8/layout/hProcess9"/>
    <dgm:cxn modelId="{A204BABB-B879-4910-8234-5DE3F2BC0559}" type="presOf" srcId="{D188CAAB-2203-4EF8-AE0A-24CF23BB81C2}" destId="{BAB97696-6167-4A01-A882-F14FB76F7B7C}" srcOrd="0" destOrd="0" presId="urn:microsoft.com/office/officeart/2005/8/layout/hProcess9"/>
    <dgm:cxn modelId="{24809D0D-8102-4299-B552-AD756C48FAC1}" type="presParOf" srcId="{D8D91883-8CDE-4B20-ACAE-3BAD993C893B}" destId="{A268E9E1-2941-415A-9365-7EF271C1F2AF}" srcOrd="0" destOrd="0" presId="urn:microsoft.com/office/officeart/2005/8/layout/hProcess9"/>
    <dgm:cxn modelId="{6A36DD13-742E-4BB9-AF6B-32909555AF99}" type="presParOf" srcId="{D8D91883-8CDE-4B20-ACAE-3BAD993C893B}" destId="{01A66733-6E48-475A-8EFA-34248F0315CA}" srcOrd="1" destOrd="0" presId="urn:microsoft.com/office/officeart/2005/8/layout/hProcess9"/>
    <dgm:cxn modelId="{99811231-7D4D-4CA1-B302-698B405DF2CD}" type="presParOf" srcId="{01A66733-6E48-475A-8EFA-34248F0315CA}" destId="{BAB97696-6167-4A01-A882-F14FB76F7B7C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60.emf"/><Relationship Id="rId1" Type="http://schemas.openxmlformats.org/officeDocument/2006/relationships/image" Target="../media/image59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wmf"/><Relationship Id="rId1" Type="http://schemas.openxmlformats.org/officeDocument/2006/relationships/image" Target="../media/image77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96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8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e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4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0.wmf"/><Relationship Id="rId4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5.emf"/><Relationship Id="rId4" Type="http://schemas.openxmlformats.org/officeDocument/2006/relationships/image" Target="../media/image11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28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wmf"/><Relationship Id="rId4" Type="http://schemas.openxmlformats.org/officeDocument/2006/relationships/image" Target="../media/image150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85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9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e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4" Type="http://schemas.openxmlformats.org/officeDocument/2006/relationships/image" Target="../media/image20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4" Type="http://schemas.openxmlformats.org/officeDocument/2006/relationships/image" Target="../media/image221.w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C35AA1E-3838-4669-942A-1FB31C6B173E}" type="datetimeFigureOut">
              <a:rPr lang="zh-CN" altLang="en-US"/>
              <a:pPr>
                <a:defRPr/>
              </a:pPr>
              <a:t>2014-4-2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F3A3D95-47DF-42C0-95CE-8D96B107F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64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C1A2AD-66D0-44B4-B087-9E9E17EB3403}" type="slidenum">
              <a:rPr lang="zh-CN" altLang="en-US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3A3D95-47DF-42C0-95CE-8D96B107F751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3A3D95-47DF-42C0-95CE-8D96B107F751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pic>
        <p:nvPicPr>
          <p:cNvPr id="14" name="图片 23" descr="校徽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001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24" descr="vgxu_03.jpg"/>
          <p:cNvPicPr>
            <a:picLocks noChangeAspect="1"/>
          </p:cNvPicPr>
          <p:nvPr userDrawn="1"/>
        </p:nvPicPr>
        <p:blipFill>
          <a:blip r:embed="rId3"/>
          <a:srcRect t="25610" b="13414"/>
          <a:stretch>
            <a:fillRect/>
          </a:stretch>
        </p:blipFill>
        <p:spPr bwMode="auto">
          <a:xfrm>
            <a:off x="1000125" y="0"/>
            <a:ext cx="214312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2071686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71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ED89B-D76B-473A-B496-11973ABA02A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5786" y="200024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785786" y="1285860"/>
            <a:ext cx="82153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5F38C-62CA-4796-9298-404ED30262B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42976" y="0"/>
            <a:ext cx="7793037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94E00-3D7C-442D-82F4-6F73478B15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343D8-6A92-4291-9FE8-24C1283449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A6579-200F-4D7B-B299-EDFCA8FF86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4C7DA-DF30-40C6-B892-0E12B32A0A5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ltGray">
          <a:xfrm>
            <a:off x="409575" y="4810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ltGray">
          <a:xfrm>
            <a:off x="792163" y="481013"/>
            <a:ext cx="328612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ltGray">
          <a:xfrm>
            <a:off x="533400" y="9032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ltGray">
          <a:xfrm>
            <a:off x="903288" y="9032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ltGray">
          <a:xfrm>
            <a:off x="119063" y="830263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gray">
          <a:xfrm>
            <a:off x="754063" y="3730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gray">
          <a:xfrm>
            <a:off x="434975" y="11636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911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114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813" y="1285875"/>
            <a:ext cx="816927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0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2B99D546-9D60-4765-928D-04EB90C6570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5" r:id="rId3"/>
    <p:sldLayoutId id="2147483654" r:id="rId4"/>
    <p:sldLayoutId id="2147483653" r:id="rId5"/>
    <p:sldLayoutId id="2147483652" r:id="rId6"/>
    <p:sldLayoutId id="214748365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7.jpeg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6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6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8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8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8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9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9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0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12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oleObject" Target="../embeddings/oleObject150.bin"/><Relationship Id="rId4" Type="http://schemas.openxmlformats.org/officeDocument/2006/relationships/oleObject" Target="../embeddings/oleObject14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15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55.bin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oleObject" Target="../embeddings/oleObject17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76.bin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5.bin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oleObject" Target="../embeddings/oleObject18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189.bin"/><Relationship Id="rId5" Type="http://schemas.openxmlformats.org/officeDocument/2006/relationships/oleObject" Target="../embeddings/oleObject188.bin"/><Relationship Id="rId4" Type="http://schemas.openxmlformats.org/officeDocument/2006/relationships/oleObject" Target="../embeddings/oleObject187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4" Type="http://schemas.openxmlformats.org/officeDocument/2006/relationships/oleObject" Target="../embeddings/oleObject19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00.bin"/><Relationship Id="rId5" Type="http://schemas.openxmlformats.org/officeDocument/2006/relationships/oleObject" Target="../embeddings/oleObject199.bin"/><Relationship Id="rId4" Type="http://schemas.openxmlformats.org/officeDocument/2006/relationships/oleObject" Target="../embeddings/oleObject198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4" Type="http://schemas.openxmlformats.org/officeDocument/2006/relationships/oleObject" Target="../embeddings/oleObject202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205.bin"/><Relationship Id="rId5" Type="http://schemas.openxmlformats.org/officeDocument/2006/relationships/oleObject" Target="../embeddings/oleObject204.bin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3.bin"/><Relationship Id="rId9" Type="http://schemas.openxmlformats.org/officeDocument/2006/relationships/oleObject" Target="../embeddings/oleObject20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213.bin"/><Relationship Id="rId5" Type="http://schemas.openxmlformats.org/officeDocument/2006/relationships/oleObject" Target="../embeddings/oleObject212.bin"/><Relationship Id="rId4" Type="http://schemas.openxmlformats.org/officeDocument/2006/relationships/oleObject" Target="../embeddings/oleObject211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5" Type="http://schemas.openxmlformats.org/officeDocument/2006/relationships/oleObject" Target="../embeddings/oleObject216.bin"/><Relationship Id="rId4" Type="http://schemas.openxmlformats.org/officeDocument/2006/relationships/oleObject" Target="../embeddings/oleObject215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219.bin"/><Relationship Id="rId5" Type="http://schemas.openxmlformats.org/officeDocument/2006/relationships/oleObject" Target="../embeddings/oleObject218.bin"/><Relationship Id="rId4" Type="http://schemas.openxmlformats.org/officeDocument/2006/relationships/oleObject" Target="../embeddings/oleObject217.bin"/><Relationship Id="rId9" Type="http://schemas.openxmlformats.org/officeDocument/2006/relationships/oleObject" Target="../embeddings/oleObject222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4" Type="http://schemas.openxmlformats.org/officeDocument/2006/relationships/oleObject" Target="../embeddings/oleObject225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229.bin"/><Relationship Id="rId5" Type="http://schemas.openxmlformats.org/officeDocument/2006/relationships/oleObject" Target="../embeddings/oleObject228.bin"/><Relationship Id="rId4" Type="http://schemas.openxmlformats.org/officeDocument/2006/relationships/oleObject" Target="../embeddings/oleObject227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3" Type="http://schemas.openxmlformats.org/officeDocument/2006/relationships/oleObject" Target="../embeddings/oleObject231.bin"/><Relationship Id="rId7" Type="http://schemas.openxmlformats.org/officeDocument/2006/relationships/image" Target="../media/image2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234.bin"/><Relationship Id="rId5" Type="http://schemas.openxmlformats.org/officeDocument/2006/relationships/oleObject" Target="../embeddings/oleObject233.bin"/><Relationship Id="rId4" Type="http://schemas.openxmlformats.org/officeDocument/2006/relationships/oleObject" Target="../embeddings/oleObject2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27.jpeg"/><Relationship Id="rId5" Type="http://schemas.openxmlformats.org/officeDocument/2006/relationships/image" Target="../media/image226.gif"/><Relationship Id="rId4" Type="http://schemas.openxmlformats.org/officeDocument/2006/relationships/oleObject" Target="../embeddings/oleObject236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240.bin"/><Relationship Id="rId5" Type="http://schemas.openxmlformats.org/officeDocument/2006/relationships/oleObject" Target="../embeddings/oleObject239.bin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34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716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 smtClean="0"/>
              <a:t>动态系统的模型与变换</a:t>
            </a:r>
          </a:p>
        </p:txBody>
      </p:sp>
      <p:pic>
        <p:nvPicPr>
          <p:cNvPr id="122882" name="图片 3" descr="banner.jpg"/>
          <p:cNvPicPr>
            <a:picLocks noChangeAspect="1"/>
          </p:cNvPicPr>
          <p:nvPr/>
        </p:nvPicPr>
        <p:blipFill>
          <a:blip r:embed="rId2"/>
          <a:srcRect l="5273" r="27049"/>
          <a:stretch>
            <a:fillRect/>
          </a:stretch>
        </p:blipFill>
        <p:spPr bwMode="auto">
          <a:xfrm>
            <a:off x="4143375" y="0"/>
            <a:ext cx="464343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3" name="TextBox 4"/>
          <p:cNvSpPr txBox="1">
            <a:spLocks noChangeArrowheads="1"/>
          </p:cNvSpPr>
          <p:nvPr/>
        </p:nvSpPr>
        <p:spPr bwMode="auto">
          <a:xfrm>
            <a:off x="4714875" y="1143000"/>
            <a:ext cx="43576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>
                <a:latin typeface="华文彩云" pitchFamily="2" charset="-122"/>
                <a:ea typeface="华文彩云" pitchFamily="2" charset="-122"/>
              </a:rPr>
              <a:t>之现代控制理论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0" y="1142984"/>
          <a:ext cx="4643438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27165" y="4714884"/>
            <a:ext cx="734536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3200" b="1" kern="0" dirty="0" smtClean="0">
                <a:latin typeface="+mn-lt"/>
                <a:ea typeface="+mn-ea"/>
              </a:rPr>
              <a:t>电气工程学院  自动化专业</a:t>
            </a:r>
            <a:endParaRPr lang="en-US" altLang="zh-CN" sz="3200" b="1" kern="0" dirty="0" smtClean="0">
              <a:latin typeface="+mn-lt"/>
              <a:ea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3200" b="1" kern="0" dirty="0" smtClean="0">
                <a:latin typeface="+mn-lt"/>
                <a:ea typeface="+mn-ea"/>
              </a:rPr>
              <a:t>信号与控制课群教学团队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状态空间的模拟结构图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61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例：微分方程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模拟结构图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状态空间</a:t>
            </a:r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1428750" y="2071688"/>
          <a:ext cx="6454775" cy="928687"/>
        </p:xfrm>
        <a:graphic>
          <a:graphicData uri="http://schemas.openxmlformats.org/presentationml/2006/ole">
            <p:oleObj spid="_x0000_s6146" name="Equation" r:id="rId3" imgW="2832100" imgH="393700" progId="Equation.DSMT4">
              <p:embed/>
            </p:oleObj>
          </a:graphicData>
        </a:graphic>
      </p:graphicFrame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214438" y="3357563"/>
          <a:ext cx="7377112" cy="2857500"/>
        </p:xfrm>
        <a:graphic>
          <a:graphicData uri="http://schemas.openxmlformats.org/presentationml/2006/ole">
            <p:oleObj spid="_x0000_s6147" name="Visio" r:id="rId4" imgW="4269625" imgH="16683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状态空间的模拟结构图</a:t>
            </a:r>
            <a:r>
              <a:rPr lang="en-US" altLang="zh-CN" smtClean="0"/>
              <a:t>-3</a:t>
            </a:r>
            <a:endParaRPr lang="zh-CN" altLang="en-US" smtClean="0"/>
          </a:p>
        </p:txBody>
      </p:sp>
      <p:sp>
        <p:nvSpPr>
          <p:cNvPr id="71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例：状态空间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模拟结构图</a:t>
            </a: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14313" y="2000250"/>
          <a:ext cx="3125787" cy="1917700"/>
        </p:xfrm>
        <a:graphic>
          <a:graphicData uri="http://schemas.openxmlformats.org/presentationml/2006/ole">
            <p:oleObj spid="_x0000_s7170" name="Equation" r:id="rId3" imgW="1371600" imgH="812520" progId="Equation.DSMT4">
              <p:embed/>
            </p:oleObj>
          </a:graphicData>
        </a:graphic>
      </p:graphicFrame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3000375" y="3571875"/>
          <a:ext cx="5857875" cy="3046413"/>
        </p:xfrm>
        <a:graphic>
          <a:graphicData uri="http://schemas.openxmlformats.org/presentationml/2006/ole">
            <p:oleObj spid="_x0000_s7171" name="Visio" r:id="rId4" imgW="3452553" imgH="177627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基于机理的状态空间建模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81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例：人口系统</a:t>
            </a:r>
            <a:r>
              <a:rPr lang="en-US" altLang="zh-CN" smtClean="0"/>
              <a:t>----</a:t>
            </a:r>
            <a:r>
              <a:rPr lang="zh-CN" altLang="en-US" smtClean="0"/>
              <a:t>离散系统建模</a:t>
            </a: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9025" name="Object 1"/>
          <p:cNvGraphicFramePr>
            <a:graphicFrameLocks noChangeAspect="1"/>
          </p:cNvGraphicFramePr>
          <p:nvPr/>
        </p:nvGraphicFramePr>
        <p:xfrm>
          <a:off x="274638" y="3071813"/>
          <a:ext cx="8655050" cy="2571750"/>
        </p:xfrm>
        <a:graphic>
          <a:graphicData uri="http://schemas.openxmlformats.org/presentationml/2006/ole">
            <p:oleObj spid="_x0000_s8194" name="Equation" r:id="rId3" imgW="3327400" imgH="977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基于机理的状态空间建模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922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例：电路系统</a:t>
            </a:r>
            <a:r>
              <a:rPr lang="en-US" altLang="zh-CN" smtClean="0"/>
              <a:t>----</a:t>
            </a:r>
            <a:r>
              <a:rPr lang="zh-CN" altLang="en-US" smtClean="0"/>
              <a:t>连续系统建模</a:t>
            </a:r>
          </a:p>
        </p:txBody>
      </p:sp>
      <p:sp>
        <p:nvSpPr>
          <p:cNvPr id="92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142875" y="1714500"/>
          <a:ext cx="3660775" cy="2571750"/>
        </p:xfrm>
        <a:graphic>
          <a:graphicData uri="http://schemas.openxmlformats.org/presentationml/2006/ole">
            <p:oleObj spid="_x0000_s9218" name="Visio" r:id="rId3" imgW="2062942" imgH="1441707" progId="Visio.Drawing.11">
              <p:embed/>
            </p:oleObj>
          </a:graphicData>
        </a:graphic>
      </p:graphicFrame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722813" y="2071688"/>
          <a:ext cx="2278062" cy="857250"/>
        </p:xfrm>
        <a:graphic>
          <a:graphicData uri="http://schemas.openxmlformats.org/presentationml/2006/ole">
            <p:oleObj spid="_x0000_s9219" name="Equation" r:id="rId4" imgW="952500" imgH="355600" progId="Equation.DSMT4">
              <p:embed/>
            </p:oleObj>
          </a:graphicData>
        </a:graphic>
      </p:graphicFrame>
      <p:sp>
        <p:nvSpPr>
          <p:cNvPr id="92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4714875" y="3000375"/>
          <a:ext cx="3248025" cy="857250"/>
        </p:xfrm>
        <a:graphic>
          <a:graphicData uri="http://schemas.openxmlformats.org/presentationml/2006/ole">
            <p:oleObj spid="_x0000_s9220" name="Equation" r:id="rId5" imgW="1384300" imgH="355600" progId="Equation.DSMT4">
              <p:embed/>
            </p:oleObj>
          </a:graphicData>
        </a:graphic>
      </p:graphicFrame>
      <p:sp>
        <p:nvSpPr>
          <p:cNvPr id="922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3714750" y="4286250"/>
          <a:ext cx="5265738" cy="2214563"/>
        </p:xfrm>
        <a:graphic>
          <a:graphicData uri="http://schemas.openxmlformats.org/presentationml/2006/ole">
            <p:oleObj spid="_x0000_s9221" name="Equation" r:id="rId6" imgW="2032000" imgH="850900" progId="Equation.DSMT4">
              <p:embed/>
            </p:oleObj>
          </a:graphicData>
        </a:graphic>
      </p:graphicFrame>
      <p:sp>
        <p:nvSpPr>
          <p:cNvPr id="92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2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642938" y="5000625"/>
          <a:ext cx="2479675" cy="642938"/>
        </p:xfrm>
        <a:graphic>
          <a:graphicData uri="http://schemas.openxmlformats.org/presentationml/2006/ole">
            <p:oleObj spid="_x0000_s9222" name="Equation" r:id="rId7" imgW="774364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基于机理的状态空间建模</a:t>
            </a:r>
            <a:r>
              <a:rPr lang="en-US" altLang="zh-CN" smtClean="0"/>
              <a:t>-3</a:t>
            </a:r>
            <a:endParaRPr lang="zh-CN" altLang="en-US" smtClean="0"/>
          </a:p>
        </p:txBody>
      </p:sp>
      <p:sp>
        <p:nvSpPr>
          <p:cNvPr id="102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例：机械动力系统</a:t>
            </a:r>
            <a:r>
              <a:rPr lang="en-US" altLang="zh-CN" smtClean="0"/>
              <a:t>----</a:t>
            </a:r>
            <a:r>
              <a:rPr lang="zh-CN" altLang="en-US" smtClean="0"/>
              <a:t>连续系统建模</a:t>
            </a:r>
          </a:p>
        </p:txBody>
      </p:sp>
      <p:sp>
        <p:nvSpPr>
          <p:cNvPr id="102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571500" y="1928813"/>
          <a:ext cx="2357438" cy="2667000"/>
        </p:xfrm>
        <a:graphic>
          <a:graphicData uri="http://schemas.openxmlformats.org/presentationml/2006/ole">
            <p:oleObj spid="_x0000_s10242" name="Visio" r:id="rId3" imgW="1738978" imgH="1927157" progId="Visio.Drawing.11">
              <p:embed/>
            </p:oleObj>
          </a:graphicData>
        </a:graphic>
      </p:graphicFrame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357563" y="2286000"/>
          <a:ext cx="4416425" cy="1071563"/>
        </p:xfrm>
        <a:graphic>
          <a:graphicData uri="http://schemas.openxmlformats.org/presentationml/2006/ole">
            <p:oleObj spid="_x0000_s10243" name="Equation" r:id="rId4" imgW="1625600" imgH="393700" progId="Equation.DSMT4">
              <p:embed/>
            </p:oleObj>
          </a:graphicData>
        </a:graphic>
      </p:graphicFrame>
      <p:sp>
        <p:nvSpPr>
          <p:cNvPr id="102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3286125" y="3857625"/>
          <a:ext cx="5429250" cy="2674938"/>
        </p:xfrm>
        <a:graphic>
          <a:graphicData uri="http://schemas.openxmlformats.org/presentationml/2006/ole">
            <p:oleObj spid="_x0000_s10244" name="Equation" r:id="rId5" imgW="1929563" imgH="1002865" progId="Equation.DSMT4">
              <p:embed/>
            </p:oleObj>
          </a:graphicData>
        </a:graphic>
      </p:graphicFrame>
      <p:sp>
        <p:nvSpPr>
          <p:cNvPr id="1025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428625" y="4857750"/>
          <a:ext cx="2008188" cy="571500"/>
        </p:xfrm>
        <a:graphic>
          <a:graphicData uri="http://schemas.openxmlformats.org/presentationml/2006/ole">
            <p:oleObj spid="_x0000_s10245" name="Equation" r:id="rId6" imgW="7491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基于机理的状态空间建模</a:t>
            </a:r>
            <a:r>
              <a:rPr lang="en-US" altLang="zh-CN" smtClean="0"/>
              <a:t>-4</a:t>
            </a:r>
            <a:endParaRPr lang="zh-CN" altLang="en-US" smtClean="0"/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电网络与机械系统有相似关系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88" y="2286000"/>
          <a:ext cx="7715304" cy="4000528"/>
        </p:xfrm>
        <a:graphic>
          <a:graphicData uri="http://schemas.openxmlformats.org/drawingml/2006/table">
            <a:tbl>
              <a:tblPr/>
              <a:tblGrid>
                <a:gridCol w="2571192"/>
                <a:gridCol w="2572056"/>
                <a:gridCol w="2572056"/>
              </a:tblGrid>
              <a:tr h="50006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机械运动系统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电网络系统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0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串联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并联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力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F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或转矩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M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)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电压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u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电流</a:t>
                      </a:r>
                      <a:r>
                        <a:rPr lang="en-US" sz="2000" i="1" kern="100" dirty="0" err="1">
                          <a:latin typeface="Times New Roman"/>
                          <a:ea typeface="宋体"/>
                        </a:rPr>
                        <a:t>i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位移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或转角</a:t>
                      </a:r>
                      <a:r>
                        <a:rPr lang="el-GR" sz="2000" i="1" kern="100">
                          <a:latin typeface="Times New Roman"/>
                          <a:ea typeface="宋体"/>
                        </a:rPr>
                        <a:t>θ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)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电荷</a:t>
                      </a:r>
                      <a:r>
                        <a:rPr lang="en-US" sz="2000" i="1" kern="100" dirty="0">
                          <a:latin typeface="Times New Roman"/>
                          <a:ea typeface="宋体"/>
                        </a:rPr>
                        <a:t>q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磁链</a:t>
                      </a:r>
                      <a:r>
                        <a:rPr lang="el-GR" sz="2000" i="1" kern="100" dirty="0">
                          <a:latin typeface="Times New Roman"/>
                          <a:ea typeface="宋体"/>
                        </a:rPr>
                        <a:t>ψ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速度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v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或角速度</a:t>
                      </a:r>
                      <a:r>
                        <a:rPr lang="el-GR" sz="2000" kern="100">
                          <a:latin typeface="Times New Roman"/>
                          <a:ea typeface="宋体"/>
                        </a:rPr>
                        <a:t>ω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)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电流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i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电压</a:t>
                      </a:r>
                      <a:r>
                        <a:rPr lang="en-US" sz="2000" i="1" kern="100" dirty="0">
                          <a:latin typeface="Times New Roman"/>
                          <a:ea typeface="宋体"/>
                        </a:rPr>
                        <a:t>u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质量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m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或惯量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J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)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电感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L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电容</a:t>
                      </a:r>
                      <a:r>
                        <a:rPr lang="en-US" sz="2000" i="1" kern="100" dirty="0">
                          <a:latin typeface="Times New Roman"/>
                          <a:ea typeface="宋体"/>
                        </a:rPr>
                        <a:t>C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阻尼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B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电阻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R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电导</a:t>
                      </a:r>
                      <a:r>
                        <a:rPr lang="en-US" sz="2000" i="1" kern="100" dirty="0">
                          <a:latin typeface="Times New Roman"/>
                          <a:ea typeface="宋体"/>
                        </a:rPr>
                        <a:t>G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即</a:t>
                      </a:r>
                      <a:r>
                        <a:rPr lang="en-US" sz="2000" i="1" kern="100" dirty="0">
                          <a:latin typeface="Times New Roman"/>
                          <a:ea typeface="宋体"/>
                        </a:rPr>
                        <a:t>R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=1/</a:t>
                      </a:r>
                      <a:r>
                        <a:rPr lang="en-US" sz="2000" i="1" kern="100" dirty="0"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弹性常数的倒数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1/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K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电容</a:t>
                      </a: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C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电感</a:t>
                      </a:r>
                      <a:r>
                        <a:rPr lang="en-US" sz="2000" i="1" kern="100" dirty="0">
                          <a:latin typeface="Times New Roman"/>
                          <a:ea typeface="宋体"/>
                        </a:rPr>
                        <a:t>L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基于机理的状态空间建模</a:t>
            </a:r>
            <a:r>
              <a:rPr lang="en-US" altLang="zh-CN" smtClean="0"/>
              <a:t>-5</a:t>
            </a:r>
            <a:endParaRPr lang="zh-CN" altLang="en-US" smtClean="0"/>
          </a:p>
        </p:txBody>
      </p:sp>
      <p:sp>
        <p:nvSpPr>
          <p:cNvPr id="1126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电网络与机械系统有相似例子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500063" y="2500313"/>
          <a:ext cx="8248650" cy="3286125"/>
        </p:xfrm>
        <a:graphic>
          <a:graphicData uri="http://schemas.openxmlformats.org/presentationml/2006/ole">
            <p:oleObj spid="_x0000_s11266" name="Visio" r:id="rId3" imgW="6052705" imgH="23753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基于机理的状态空间建模</a:t>
            </a:r>
            <a:r>
              <a:rPr lang="en-US" altLang="zh-CN" smtClean="0"/>
              <a:t>-6</a:t>
            </a:r>
            <a:endParaRPr lang="zh-CN" altLang="en-US" smtClean="0"/>
          </a:p>
        </p:txBody>
      </p:sp>
      <p:sp>
        <p:nvSpPr>
          <p:cNvPr id="122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例：直流他励电动机建模</a:t>
            </a:r>
          </a:p>
        </p:txBody>
      </p:sp>
      <p:sp>
        <p:nvSpPr>
          <p:cNvPr id="122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285750" y="1785938"/>
          <a:ext cx="3365500" cy="2357437"/>
        </p:xfrm>
        <a:graphic>
          <a:graphicData uri="http://schemas.openxmlformats.org/presentationml/2006/ole">
            <p:oleObj spid="_x0000_s12290" name="Visio" r:id="rId3" imgW="2141441" imgH="1498131" progId="Visio.Drawing.11">
              <p:embed/>
            </p:oleObj>
          </a:graphicData>
        </a:graphic>
      </p:graphicFrame>
      <p:sp>
        <p:nvSpPr>
          <p:cNvPr id="122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3786188" y="1928813"/>
          <a:ext cx="4429125" cy="876300"/>
        </p:xfrm>
        <a:graphic>
          <a:graphicData uri="http://schemas.openxmlformats.org/presentationml/2006/ole">
            <p:oleObj spid="_x0000_s12291" name="Equation" r:id="rId4" imgW="1904760" imgH="355320" progId="Equation.DSMT4">
              <p:embed/>
            </p:oleObj>
          </a:graphicData>
        </a:graphic>
      </p:graphicFrame>
      <p:sp>
        <p:nvSpPr>
          <p:cNvPr id="122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4071938" y="2928938"/>
          <a:ext cx="3214687" cy="890587"/>
        </p:xfrm>
        <a:graphic>
          <a:graphicData uri="http://schemas.openxmlformats.org/presentationml/2006/ole">
            <p:oleObj spid="_x0000_s12292" name="Equation" r:id="rId5" imgW="1422360" imgH="393480" progId="Equation.DSMT4">
              <p:embed/>
            </p:oleObj>
          </a:graphicData>
        </a:graphic>
      </p:graphicFrame>
      <p:sp>
        <p:nvSpPr>
          <p:cNvPr id="123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0" y="5357813"/>
          <a:ext cx="2500313" cy="523875"/>
        </p:xfrm>
        <a:graphic>
          <a:graphicData uri="http://schemas.openxmlformats.org/presentationml/2006/ole">
            <p:oleObj spid="_x0000_s12293" name="Equation" r:id="rId6" imgW="1079280" imgH="215640" progId="Equation.DSMT4">
              <p:embed/>
            </p:oleObj>
          </a:graphicData>
        </a:graphic>
      </p:graphicFrame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2433638" y="3929063"/>
          <a:ext cx="6753225" cy="2779712"/>
        </p:xfrm>
        <a:graphic>
          <a:graphicData uri="http://schemas.openxmlformats.org/presentationml/2006/ole">
            <p:oleObj spid="_x0000_s12294" name="Equation" r:id="rId7" imgW="3022560" imgH="1244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基于机理的状态空间建模</a:t>
            </a:r>
            <a:r>
              <a:rPr lang="en-US" altLang="zh-CN" smtClean="0"/>
              <a:t>-7</a:t>
            </a:r>
            <a:endParaRPr lang="zh-CN" altLang="en-US" smtClean="0"/>
          </a:p>
        </p:txBody>
      </p:sp>
      <p:sp>
        <p:nvSpPr>
          <p:cNvPr id="1332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例：直线单级倒立摆系统建模</a:t>
            </a:r>
          </a:p>
        </p:txBody>
      </p:sp>
      <p:sp>
        <p:nvSpPr>
          <p:cNvPr id="13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3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3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3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3327" name="图片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1928813"/>
            <a:ext cx="342900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4429125" y="1928813"/>
          <a:ext cx="3143250" cy="2592387"/>
        </p:xfrm>
        <a:graphic>
          <a:graphicData uri="http://schemas.openxmlformats.org/presentationml/2006/ole">
            <p:oleObj spid="_x0000_s13314" name="Visio" r:id="rId4" imgW="4067695" imgH="3400194" progId="Visio.Drawing.11">
              <p:embed/>
            </p:oleObj>
          </a:graphicData>
        </a:graphic>
      </p:graphicFrame>
      <p:sp>
        <p:nvSpPr>
          <p:cNvPr id="1332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3315" name="Object 9"/>
          <p:cNvGraphicFramePr>
            <a:graphicFrameLocks noChangeAspect="1"/>
          </p:cNvGraphicFramePr>
          <p:nvPr/>
        </p:nvGraphicFramePr>
        <p:xfrm>
          <a:off x="6572250" y="2000250"/>
          <a:ext cx="2122488" cy="1143000"/>
        </p:xfrm>
        <a:graphic>
          <a:graphicData uri="http://schemas.openxmlformats.org/presentationml/2006/ole">
            <p:oleObj spid="_x0000_s13315" name="Equation" r:id="rId5" imgW="889000" imgH="469900" progId="Equation.DSMT4">
              <p:embed/>
            </p:oleObj>
          </a:graphicData>
        </a:graphic>
      </p:graphicFrame>
      <p:sp>
        <p:nvSpPr>
          <p:cNvPr id="133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3316" name="Object 11"/>
          <p:cNvGraphicFramePr>
            <a:graphicFrameLocks noChangeAspect="1"/>
          </p:cNvGraphicFramePr>
          <p:nvPr/>
        </p:nvGraphicFramePr>
        <p:xfrm>
          <a:off x="0" y="4714875"/>
          <a:ext cx="4475163" cy="642938"/>
        </p:xfrm>
        <a:graphic>
          <a:graphicData uri="http://schemas.openxmlformats.org/presentationml/2006/ole">
            <p:oleObj spid="_x0000_s13316" name="Equation" r:id="rId6" imgW="1688367" imgH="241195" progId="Equation.DSMT4">
              <p:embed/>
            </p:oleObj>
          </a:graphicData>
        </a:graphic>
      </p:graphicFrame>
      <p:sp>
        <p:nvSpPr>
          <p:cNvPr id="133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3317" name="Object 13"/>
          <p:cNvGraphicFramePr>
            <a:graphicFrameLocks noChangeAspect="1"/>
          </p:cNvGraphicFramePr>
          <p:nvPr/>
        </p:nvGraphicFramePr>
        <p:xfrm>
          <a:off x="357188" y="5500688"/>
          <a:ext cx="3240087" cy="1071562"/>
        </p:xfrm>
        <a:graphic>
          <a:graphicData uri="http://schemas.openxmlformats.org/presentationml/2006/ole">
            <p:oleObj spid="_x0000_s13317" name="Equation" r:id="rId7" imgW="1193800" imgH="393700" progId="Equation.DSMT4">
              <p:embed/>
            </p:oleObj>
          </a:graphicData>
        </a:graphic>
      </p:graphicFrame>
      <p:sp>
        <p:nvSpPr>
          <p:cNvPr id="133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3318" name="Object 15"/>
          <p:cNvGraphicFramePr>
            <a:graphicFrameLocks noChangeAspect="1"/>
          </p:cNvGraphicFramePr>
          <p:nvPr/>
        </p:nvGraphicFramePr>
        <p:xfrm>
          <a:off x="5143500" y="4500563"/>
          <a:ext cx="3414713" cy="1000125"/>
        </p:xfrm>
        <a:graphic>
          <a:graphicData uri="http://schemas.openxmlformats.org/presentationml/2006/ole">
            <p:oleObj spid="_x0000_s13318" name="Equation" r:id="rId8" imgW="1346200" imgH="393700" progId="Equation.DSMT4">
              <p:embed/>
            </p:oleObj>
          </a:graphicData>
        </a:graphic>
      </p:graphicFrame>
      <p:sp>
        <p:nvSpPr>
          <p:cNvPr id="1333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3319" name="Object 17"/>
          <p:cNvGraphicFramePr>
            <a:graphicFrameLocks noChangeAspect="1"/>
          </p:cNvGraphicFramePr>
          <p:nvPr/>
        </p:nvGraphicFramePr>
        <p:xfrm>
          <a:off x="5143500" y="5572125"/>
          <a:ext cx="3500438" cy="1003300"/>
        </p:xfrm>
        <a:graphic>
          <a:graphicData uri="http://schemas.openxmlformats.org/presentationml/2006/ole">
            <p:oleObj spid="_x0000_s13319" name="Equation" r:id="rId9" imgW="1358900" imgH="393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基于机理的状态空间建模</a:t>
            </a:r>
            <a:r>
              <a:rPr lang="en-US" altLang="zh-CN" smtClean="0"/>
              <a:t>-8</a:t>
            </a:r>
            <a:endParaRPr lang="zh-CN" altLang="en-US" smtClean="0"/>
          </a:p>
        </p:txBody>
      </p:sp>
      <p:sp>
        <p:nvSpPr>
          <p:cNvPr id="143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例：直线单级倒立摆系统建模续</a:t>
            </a:r>
          </a:p>
          <a:p>
            <a:endParaRPr lang="zh-CN" altLang="en-US" smtClean="0"/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4338" name="Object 1"/>
          <p:cNvGraphicFramePr>
            <a:graphicFrameLocks noChangeAspect="1"/>
          </p:cNvGraphicFramePr>
          <p:nvPr/>
        </p:nvGraphicFramePr>
        <p:xfrm>
          <a:off x="3500438" y="2000250"/>
          <a:ext cx="2071687" cy="615950"/>
        </p:xfrm>
        <a:graphic>
          <a:graphicData uri="http://schemas.openxmlformats.org/presentationml/2006/ole">
            <p:oleObj spid="_x0000_s14338" name="Equation" r:id="rId3" imgW="1066800" imgH="304800" progId="Equation.DSMT4">
              <p:embed/>
            </p:oleObj>
          </a:graphicData>
        </a:graphic>
      </p:graphicFrame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77800" y="3000375"/>
          <a:ext cx="8966200" cy="3143250"/>
        </p:xfrm>
        <a:graphic>
          <a:graphicData uri="http://schemas.openxmlformats.org/presentationml/2006/ole">
            <p:oleObj spid="_x0000_s14339" name="Equation" r:id="rId4" imgW="4838700" imgH="167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xfrm>
            <a:off x="0" y="1285875"/>
            <a:ext cx="9144000" cy="5572125"/>
          </a:xfrm>
        </p:spPr>
        <p:txBody>
          <a:bodyPr/>
          <a:lstStyle/>
          <a:p>
            <a:r>
              <a:rPr lang="zh-CN" altLang="en-US" smtClean="0"/>
              <a:t>全息描述系统信息的方法</a:t>
            </a:r>
            <a:r>
              <a:rPr lang="en-US" altLang="zh-CN" smtClean="0"/>
              <a:t>----</a:t>
            </a:r>
            <a:r>
              <a:rPr lang="zh-CN" altLang="en-US" smtClean="0"/>
              <a:t>状态空间法</a:t>
            </a:r>
            <a:endParaRPr lang="en-US" altLang="zh-CN" smtClean="0"/>
          </a:p>
          <a:p>
            <a:r>
              <a:rPr lang="zh-CN" altLang="en-US" smtClean="0"/>
              <a:t>状态与状态空间模型</a:t>
            </a:r>
            <a:endParaRPr lang="zh-CN" altLang="en-US" sz="2400" smtClean="0"/>
          </a:p>
          <a:p>
            <a:r>
              <a:rPr lang="zh-CN" altLang="en-US" sz="2800" smtClean="0"/>
              <a:t>基于机理的</a:t>
            </a:r>
            <a:r>
              <a:rPr lang="zh-CN" altLang="en-US" smtClean="0"/>
              <a:t>状态空间建模</a:t>
            </a:r>
            <a:endParaRPr lang="en-US" altLang="zh-CN" smtClean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mtClean="0"/>
              <a:t>状态空间的实现问题</a:t>
            </a:r>
          </a:p>
          <a:p>
            <a:r>
              <a:rPr lang="zh-CN" altLang="en-US" smtClean="0"/>
              <a:t>线性系统状态空间表达式的线性变换与特征结构</a:t>
            </a:r>
            <a:endParaRPr lang="en-US" altLang="zh-CN" smtClean="0"/>
          </a:p>
          <a:p>
            <a:r>
              <a:rPr lang="zh-CN" altLang="en-US" smtClean="0"/>
              <a:t>传递函数矩阵描述及其零极点控制的概念</a:t>
            </a:r>
            <a:endParaRPr lang="en-US" altLang="zh-CN" smtClean="0"/>
          </a:p>
          <a:p>
            <a:r>
              <a:rPr lang="zh-CN" altLang="en-US" smtClean="0"/>
              <a:t>线性系统的多项式矩阵描述与零极点</a:t>
            </a:r>
            <a:endParaRPr lang="en-US" altLang="zh-CN" smtClean="0"/>
          </a:p>
          <a:p>
            <a:r>
              <a:rPr lang="zh-CN" altLang="en-US" smtClean="0"/>
              <a:t>非本质非线性系统的状态空间表达式及其线性化</a:t>
            </a:r>
            <a:endParaRPr lang="en-US" altLang="zh-CN" smtClean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mtClean="0"/>
              <a:t>小结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基于机理的状态空间建模</a:t>
            </a:r>
            <a:r>
              <a:rPr lang="en-US" altLang="zh-CN" smtClean="0"/>
              <a:t>-9</a:t>
            </a:r>
            <a:endParaRPr lang="zh-CN" altLang="en-US" smtClean="0"/>
          </a:p>
        </p:txBody>
      </p:sp>
      <p:sp>
        <p:nvSpPr>
          <p:cNvPr id="1536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例：磁悬浮系统建模</a:t>
            </a:r>
          </a:p>
        </p:txBody>
      </p:sp>
      <p:pic>
        <p:nvPicPr>
          <p:cNvPr id="15366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000250"/>
            <a:ext cx="2071687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2840038" y="1928813"/>
          <a:ext cx="3732212" cy="2370137"/>
        </p:xfrm>
        <a:graphic>
          <a:graphicData uri="http://schemas.openxmlformats.org/presentationml/2006/ole">
            <p:oleObj spid="_x0000_s15362" name="Visio" r:id="rId4" imgW="2842606" imgH="1815843" progId="Visio.Drawing.11">
              <p:embed/>
            </p:oleObj>
          </a:graphicData>
        </a:graphic>
      </p:graphicFrame>
      <p:pic>
        <p:nvPicPr>
          <p:cNvPr id="15368" name="图片 6" descr="悬浮小球的受力分析.e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13" y="1785938"/>
            <a:ext cx="1714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71500" y="4500563"/>
          <a:ext cx="8242300" cy="1857375"/>
        </p:xfrm>
        <a:graphic>
          <a:graphicData uri="http://schemas.openxmlformats.org/presentationml/2006/ole">
            <p:oleObj spid="_x0000_s15363" name="Equation" r:id="rId6" imgW="3441600" imgH="774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课外作业</a:t>
            </a:r>
          </a:p>
        </p:txBody>
      </p:sp>
      <p:sp>
        <p:nvSpPr>
          <p:cNvPr id="931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1、</a:t>
            </a:r>
            <a:r>
              <a:rPr lang="zh-CN" altLang="en-US" smtClean="0"/>
              <a:t>倒立摆的工程背景是什么？如何验证所建模型的正确性？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2、</a:t>
            </a:r>
            <a:r>
              <a:rPr lang="zh-CN" altLang="en-US" smtClean="0"/>
              <a:t>磁悬浮的工程背景是什么？如何验证所建模型的正确性？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zh-CN" altLang="en-US" dirty="0" smtClean="0">
                <a:latin typeface="+mn-ea"/>
                <a:ea typeface="+mn-ea"/>
              </a:rPr>
              <a:t>状态空间的实现问题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什么是实现问题？</a:t>
            </a:r>
            <a:endParaRPr lang="en-US" altLang="zh-CN" smtClean="0"/>
          </a:p>
          <a:p>
            <a:pPr algn="r">
              <a:buFont typeface="Wingdings" pitchFamily="2" charset="2"/>
              <a:buNone/>
            </a:pPr>
            <a:r>
              <a:rPr lang="zh-CN" altLang="en-US" smtClean="0"/>
              <a:t>输入</a:t>
            </a:r>
            <a:r>
              <a:rPr lang="en-US" altLang="zh-CN" smtClean="0"/>
              <a:t>/</a:t>
            </a:r>
            <a:r>
              <a:rPr lang="zh-CN" altLang="en-US" smtClean="0"/>
              <a:t>输出关系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内部关系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r>
              <a:rPr lang="zh-CN" altLang="en-US" smtClean="0"/>
              <a:t>一个传递函数的实现有多少？具体的技术途径又有多少呢？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zh-CN" altLang="en-US" smtClean="0"/>
              <a:t>外部输入输出一样，内部结构不一样，包括技术途径也可能不一样。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状态空间的实现问题</a:t>
            </a:r>
          </a:p>
        </p:txBody>
      </p:sp>
      <p:sp>
        <p:nvSpPr>
          <p:cNvPr id="993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SISO</a:t>
            </a:r>
            <a:r>
              <a:rPr lang="zh-CN" altLang="en-US" smtClean="0"/>
              <a:t>线性定常系统传递函数的实现问题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MIMO</a:t>
            </a:r>
            <a:r>
              <a:rPr lang="zh-CN" altLang="en-US" smtClean="0"/>
              <a:t>线性定常系统的实现问题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非线性定常系统的实现问题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163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定常系统的微分方程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>
                <a:sym typeface="Wingdings" pitchFamily="2" charset="2"/>
              </a:rPr>
              <a:t>状态方程</a:t>
            </a:r>
            <a:endParaRPr lang="zh-CN" altLang="en-US" smtClean="0"/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6386" name="Object 1"/>
          <p:cNvGraphicFramePr>
            <a:graphicFrameLocks noChangeAspect="1"/>
          </p:cNvGraphicFramePr>
          <p:nvPr/>
        </p:nvGraphicFramePr>
        <p:xfrm>
          <a:off x="357188" y="2286000"/>
          <a:ext cx="8618537" cy="571500"/>
        </p:xfrm>
        <a:graphic>
          <a:graphicData uri="http://schemas.openxmlformats.org/presentationml/2006/ole">
            <p:oleObj spid="_x0000_s16386" name="Equation" r:id="rId3" imgW="3784600" imgH="241300" progId="Equation.DSMT4">
              <p:embed/>
            </p:oleObj>
          </a:graphicData>
        </a:graphic>
      </p:graphicFrame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28625" y="3357563"/>
          <a:ext cx="4348163" cy="857250"/>
        </p:xfrm>
        <a:graphic>
          <a:graphicData uri="http://schemas.openxmlformats.org/presentationml/2006/ole">
            <p:oleObj spid="_x0000_s16387" name="Equation" r:id="rId4" imgW="2070100" imgH="419100" progId="Equation.DSMT4">
              <p:embed/>
            </p:oleObj>
          </a:graphicData>
        </a:graphic>
      </p:graphicFrame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587375" y="5043488"/>
          <a:ext cx="1593850" cy="842962"/>
        </p:xfrm>
        <a:graphic>
          <a:graphicData uri="http://schemas.openxmlformats.org/presentationml/2006/ole">
            <p:oleObj spid="_x0000_s16388" name="Equation" r:id="rId5" imgW="698400" imgH="38088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714875" y="5143500"/>
            <a:ext cx="3643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需要说明几点</a:t>
            </a:r>
            <a:r>
              <a:rPr lang="en-US" altLang="zh-CN" sz="3200" b="1">
                <a:solidFill>
                  <a:srgbClr val="FF0000"/>
                </a:solidFill>
              </a:rPr>
              <a:t>……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174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高阶微分方程中不包含作用函数</a:t>
            </a:r>
            <a:r>
              <a:rPr lang="en-US" altLang="zh-CN" i="1" smtClean="0"/>
              <a:t>u</a:t>
            </a:r>
            <a:r>
              <a:rPr lang="zh-CN" altLang="en-US" smtClean="0"/>
              <a:t>的导数项的情况</a:t>
            </a:r>
            <a:r>
              <a:rPr lang="en-US" altLang="zh-CN" smtClean="0"/>
              <a:t>(</a:t>
            </a:r>
            <a:r>
              <a:rPr lang="zh-CN" altLang="en-US" smtClean="0"/>
              <a:t>传递函数无零点</a:t>
            </a:r>
            <a:r>
              <a:rPr lang="en-US" altLang="zh-CN" smtClean="0"/>
              <a:t>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能控标准</a:t>
            </a:r>
            <a:r>
              <a:rPr lang="en-US" altLang="zh-CN" smtClean="0"/>
              <a:t>I</a:t>
            </a:r>
            <a:r>
              <a:rPr lang="zh-CN" altLang="en-US" smtClean="0"/>
              <a:t>型实现</a:t>
            </a:r>
            <a:endParaRPr lang="en-US" altLang="zh-CN" smtClean="0"/>
          </a:p>
          <a:p>
            <a:pPr lvl="1"/>
            <a:r>
              <a:rPr lang="zh-CN" altLang="en-US" smtClean="0"/>
              <a:t>能观标准</a:t>
            </a:r>
            <a:r>
              <a:rPr lang="en-US" altLang="zh-CN" smtClean="0"/>
              <a:t>I</a:t>
            </a:r>
            <a:r>
              <a:rPr lang="zh-CN" altLang="en-US" smtClean="0"/>
              <a:t>型实现</a:t>
            </a:r>
            <a:endParaRPr lang="en-US" altLang="zh-CN" smtClean="0"/>
          </a:p>
          <a:p>
            <a:pPr lvl="1"/>
            <a:r>
              <a:rPr lang="zh-CN" altLang="en-US" smtClean="0"/>
              <a:t>能控标准</a:t>
            </a:r>
            <a:r>
              <a:rPr lang="en-US" altLang="zh-CN" smtClean="0"/>
              <a:t>II</a:t>
            </a:r>
            <a:r>
              <a:rPr lang="zh-CN" altLang="en-US" smtClean="0"/>
              <a:t>型实现</a:t>
            </a:r>
            <a:endParaRPr lang="en-US" altLang="zh-CN" smtClean="0"/>
          </a:p>
          <a:p>
            <a:pPr lvl="1"/>
            <a:r>
              <a:rPr lang="zh-CN" altLang="en-US" smtClean="0"/>
              <a:t>能观标准</a:t>
            </a:r>
            <a:r>
              <a:rPr lang="en-US" altLang="zh-CN" smtClean="0"/>
              <a:t>II</a:t>
            </a:r>
            <a:r>
              <a:rPr lang="zh-CN" altLang="en-US" smtClean="0"/>
              <a:t>型实现</a:t>
            </a: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7410" name="Object 1"/>
          <p:cNvGraphicFramePr>
            <a:graphicFrameLocks noChangeAspect="1"/>
          </p:cNvGraphicFramePr>
          <p:nvPr/>
        </p:nvGraphicFramePr>
        <p:xfrm>
          <a:off x="571500" y="2500313"/>
          <a:ext cx="6454775" cy="642937"/>
        </p:xfrm>
        <a:graphic>
          <a:graphicData uri="http://schemas.openxmlformats.org/presentationml/2006/ole">
            <p:oleObj spid="_x0000_s17410" name="Equation" r:id="rId3" imgW="2413000" imgH="228600" progId="Equation.DSMT4">
              <p:embed/>
            </p:oleObj>
          </a:graphicData>
        </a:graphic>
      </p:graphicFrame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398963" y="3286125"/>
          <a:ext cx="4371975" cy="928688"/>
        </p:xfrm>
        <a:graphic>
          <a:graphicData uri="http://schemas.openxmlformats.org/presentationml/2006/ole">
            <p:oleObj spid="_x0000_s17411" name="Equation" r:id="rId4" imgW="1916868" imgH="393529" progId="Equation.DSMT4">
              <p:embed/>
            </p:oleObj>
          </a:graphicData>
        </a:graphic>
      </p:graphicFrame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-3</a:t>
            </a:r>
            <a:endParaRPr lang="zh-CN" altLang="en-US" smtClean="0"/>
          </a:p>
        </p:txBody>
      </p:sp>
      <p:sp>
        <p:nvSpPr>
          <p:cNvPr id="184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mtClean="0"/>
              <a:t>能控标准</a:t>
            </a:r>
            <a:r>
              <a:rPr lang="en-US" altLang="zh-CN" smtClean="0"/>
              <a:t>I</a:t>
            </a:r>
            <a:r>
              <a:rPr lang="zh-CN" altLang="en-US" smtClean="0"/>
              <a:t>型实现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84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6283325" y="2500313"/>
          <a:ext cx="2860675" cy="2786062"/>
        </p:xfrm>
        <a:graphic>
          <a:graphicData uri="http://schemas.openxmlformats.org/presentationml/2006/ole">
            <p:oleObj spid="_x0000_s18435" name="Equation" r:id="rId3" imgW="1473120" imgH="1422360" progId="Equation.DSMT4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0" y="1779588"/>
          <a:ext cx="7518400" cy="4078287"/>
        </p:xfrm>
        <a:graphic>
          <a:graphicData uri="http://schemas.openxmlformats.org/presentationml/2006/ole">
            <p:oleObj spid="_x0000_s18436" name="Visio" r:id="rId4" imgW="9592889" imgH="5172197" progId="Visio.Drawing.11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000500" y="1281113"/>
          <a:ext cx="5072063" cy="504825"/>
        </p:xfrm>
        <a:graphic>
          <a:graphicData uri="http://schemas.openxmlformats.org/presentationml/2006/ole">
            <p:oleObj spid="_x0000_s18437" name="Equation" r:id="rId5" imgW="2413000" imgH="228600" progId="Equation.DSMT4">
              <p:embed/>
            </p:oleObj>
          </a:graphicData>
        </a:graphic>
      </p:graphicFrame>
      <p:graphicFrame>
        <p:nvGraphicFramePr>
          <p:cNvPr id="155649" name="Object 1"/>
          <p:cNvGraphicFramePr>
            <a:graphicFrameLocks noChangeAspect="1"/>
          </p:cNvGraphicFramePr>
          <p:nvPr/>
        </p:nvGraphicFramePr>
        <p:xfrm>
          <a:off x="1928813" y="2500313"/>
          <a:ext cx="5865812" cy="3903662"/>
        </p:xfrm>
        <a:graphic>
          <a:graphicData uri="http://schemas.openxmlformats.org/presentationml/2006/ole">
            <p:oleObj spid="_x0000_s18434" name="Equation" r:id="rId6" imgW="2908300" imgH="195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-4</a:t>
            </a:r>
            <a:endParaRPr lang="zh-CN" altLang="en-US" smtClean="0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mtClean="0"/>
              <a:t>能观标准</a:t>
            </a:r>
            <a:r>
              <a:rPr lang="en-US" altLang="zh-CN" smtClean="0"/>
              <a:t>I</a:t>
            </a:r>
            <a:r>
              <a:rPr lang="zh-CN" altLang="en-US" smtClean="0"/>
              <a:t>型实现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9458" name="Object 1"/>
          <p:cNvGraphicFramePr>
            <a:graphicFrameLocks noChangeAspect="1"/>
          </p:cNvGraphicFramePr>
          <p:nvPr/>
        </p:nvGraphicFramePr>
        <p:xfrm>
          <a:off x="2857500" y="2286000"/>
          <a:ext cx="2714625" cy="595313"/>
        </p:xfrm>
        <a:graphic>
          <a:graphicData uri="http://schemas.openxmlformats.org/presentationml/2006/ole">
            <p:oleObj spid="_x0000_s19458" name="Equation" r:id="rId3" imgW="1130300" imgH="228600" progId="Equation.DSMT4">
              <p:embed/>
            </p:oleObj>
          </a:graphicData>
        </a:graphic>
      </p:graphicFrame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928688" y="3429000"/>
          <a:ext cx="7289800" cy="2071688"/>
        </p:xfrm>
        <a:graphic>
          <a:graphicData uri="http://schemas.openxmlformats.org/presentationml/2006/ole">
            <p:oleObj spid="_x0000_s19459" name="Equation" r:id="rId4" imgW="3619500" imgH="1028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-5</a:t>
            </a:r>
            <a:endParaRPr lang="zh-CN" altLang="en-US" smtClean="0"/>
          </a:p>
        </p:txBody>
      </p:sp>
      <p:sp>
        <p:nvSpPr>
          <p:cNvPr id="2048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mtClean="0"/>
              <a:t>能控标准</a:t>
            </a:r>
            <a:r>
              <a:rPr lang="en-US" altLang="zh-CN" smtClean="0"/>
              <a:t>II</a:t>
            </a:r>
            <a:r>
              <a:rPr lang="zh-CN" altLang="en-US" smtClean="0"/>
              <a:t>型实现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0482" name="Object 1"/>
          <p:cNvGraphicFramePr>
            <a:graphicFrameLocks noChangeAspect="1"/>
          </p:cNvGraphicFramePr>
          <p:nvPr/>
        </p:nvGraphicFramePr>
        <p:xfrm>
          <a:off x="2214563" y="1857375"/>
          <a:ext cx="4229100" cy="2286000"/>
        </p:xfrm>
        <a:graphic>
          <a:graphicData uri="http://schemas.openxmlformats.org/presentationml/2006/ole">
            <p:oleObj spid="_x0000_s20482" name="Equation" r:id="rId3" imgW="2806700" imgH="1536700" progId="Equation.DSMT4">
              <p:embed/>
            </p:oleObj>
          </a:graphicData>
        </a:graphic>
      </p:graphicFrame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643063" y="4357688"/>
          <a:ext cx="6389687" cy="2000250"/>
        </p:xfrm>
        <a:graphic>
          <a:graphicData uri="http://schemas.openxmlformats.org/presentationml/2006/ole">
            <p:oleObj spid="_x0000_s20483" name="Equation" r:id="rId4" imgW="3352800" imgH="1028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-6</a:t>
            </a:r>
            <a:endParaRPr lang="zh-CN" altLang="en-US" smtClean="0"/>
          </a:p>
        </p:txBody>
      </p:sp>
      <p:sp>
        <p:nvSpPr>
          <p:cNvPr id="2150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能观标准</a:t>
            </a:r>
            <a:r>
              <a:rPr lang="en-US" altLang="zh-CN" smtClean="0"/>
              <a:t>II</a:t>
            </a:r>
            <a:r>
              <a:rPr lang="zh-CN" altLang="en-US" smtClean="0"/>
              <a:t>型</a:t>
            </a: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1506" name="Object 1"/>
          <p:cNvGraphicFramePr>
            <a:graphicFrameLocks noChangeAspect="1"/>
          </p:cNvGraphicFramePr>
          <p:nvPr/>
        </p:nvGraphicFramePr>
        <p:xfrm>
          <a:off x="2500313" y="1928813"/>
          <a:ext cx="4081462" cy="2214562"/>
        </p:xfrm>
        <a:graphic>
          <a:graphicData uri="http://schemas.openxmlformats.org/presentationml/2006/ole">
            <p:oleObj spid="_x0000_s21506" name="Equation" r:id="rId3" imgW="2489200" imgH="1346200" progId="Equation.DSMT4">
              <p:embed/>
            </p:oleObj>
          </a:graphicData>
        </a:graphic>
      </p:graphicFrame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214438" y="4286250"/>
          <a:ext cx="6732587" cy="2071688"/>
        </p:xfrm>
        <a:graphic>
          <a:graphicData uri="http://schemas.openxmlformats.org/presentationml/2006/ole">
            <p:oleObj spid="_x0000_s21507" name="Equation" r:id="rId4" imgW="3340100" imgH="1028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8643938" cy="1143000"/>
          </a:xfrm>
        </p:spPr>
        <p:txBody>
          <a:bodyPr/>
          <a:lstStyle/>
          <a:p>
            <a:r>
              <a:rPr lang="zh-CN" altLang="en-US" smtClean="0"/>
              <a:t>全息描述系统信息的方法</a:t>
            </a:r>
            <a:r>
              <a:rPr lang="en-US" altLang="zh-CN" smtClean="0"/>
              <a:t>-</a:t>
            </a:r>
            <a:r>
              <a:rPr lang="zh-CN" altLang="en-US" smtClean="0"/>
              <a:t>状态空间法</a:t>
            </a:r>
            <a:endParaRPr lang="en-US" altLang="zh-CN" smtClean="0"/>
          </a:p>
        </p:txBody>
      </p:sp>
      <p:sp>
        <p:nvSpPr>
          <p:cNvPr id="83970" name="内容占位符 6"/>
          <p:cNvSpPr>
            <a:spLocks noGrp="1"/>
          </p:cNvSpPr>
          <p:nvPr>
            <p:ph idx="1"/>
          </p:nvPr>
        </p:nvSpPr>
        <p:spPr>
          <a:xfrm>
            <a:off x="785813" y="1571625"/>
            <a:ext cx="8169275" cy="5286375"/>
          </a:xfrm>
        </p:spPr>
        <p:txBody>
          <a:bodyPr/>
          <a:lstStyle/>
          <a:p>
            <a:pPr eaLnBrk="1" hangingPunct="1"/>
            <a:r>
              <a:rPr lang="zh-CN" altLang="en-US" smtClean="0"/>
              <a:t>状态空间模型能够揭示系统全部运动状态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状态空间模型采用了一阶微分方程组或差分方程组形式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状态空间模型特别有利用数学方法进行数值计算，得到形象的图形表示</a:t>
            </a:r>
            <a:endParaRPr lang="en-US" altLang="zh-CN" smtClean="0"/>
          </a:p>
          <a:p>
            <a:pPr eaLnBrk="1" hangingPunct="1"/>
            <a:endParaRPr lang="zh-CN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-7</a:t>
            </a:r>
            <a:endParaRPr lang="zh-CN" altLang="en-US" smtClean="0"/>
          </a:p>
        </p:txBody>
      </p:sp>
      <p:sp>
        <p:nvSpPr>
          <p:cNvPr id="1280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四种标准型的关系</a:t>
            </a:r>
          </a:p>
        </p:txBody>
      </p:sp>
      <p:pic>
        <p:nvPicPr>
          <p:cNvPr id="128003" name="图片 3" descr="SISIO系统四种标准型的关系.emf"/>
          <p:cNvPicPr>
            <a:picLocks noChangeAspect="1" noChangeArrowheads="1"/>
          </p:cNvPicPr>
          <p:nvPr/>
        </p:nvPicPr>
        <p:blipFill>
          <a:blip r:embed="rId2"/>
          <a:srcRect r="52101"/>
          <a:stretch>
            <a:fillRect/>
          </a:stretch>
        </p:blipFill>
        <p:spPr bwMode="auto">
          <a:xfrm>
            <a:off x="214313" y="1857375"/>
            <a:ext cx="70723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SISIO系统四种标准型的关系.emf"/>
          <p:cNvPicPr>
            <a:picLocks noChangeAspect="1" noChangeArrowheads="1"/>
          </p:cNvPicPr>
          <p:nvPr/>
        </p:nvPicPr>
        <p:blipFill>
          <a:blip r:embed="rId2"/>
          <a:srcRect l="49580"/>
          <a:stretch>
            <a:fillRect/>
          </a:stretch>
        </p:blipFill>
        <p:spPr bwMode="auto">
          <a:xfrm>
            <a:off x="2786063" y="1928813"/>
            <a:ext cx="6072187" cy="44291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-8</a:t>
            </a:r>
            <a:endParaRPr lang="zh-CN" altLang="en-US" smtClean="0"/>
          </a:p>
        </p:txBody>
      </p:sp>
      <p:sp>
        <p:nvSpPr>
          <p:cNvPr id="2253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例：写出四种标准型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000250" y="1928813"/>
          <a:ext cx="3714750" cy="581025"/>
        </p:xfrm>
        <a:graphic>
          <a:graphicData uri="http://schemas.openxmlformats.org/presentationml/2006/ole">
            <p:oleObj spid="_x0000_s22530" name="Equation" r:id="rId3" imgW="1257300" imgH="190500" progId="Equation.DSMT4">
              <p:embed/>
            </p:oleObj>
          </a:graphicData>
        </a:graphic>
      </p:graphicFrame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-9</a:t>
            </a:r>
            <a:endParaRPr lang="zh-CN" altLang="en-US" smtClean="0"/>
          </a:p>
        </p:txBody>
      </p:sp>
      <p:sp>
        <p:nvSpPr>
          <p:cNvPr id="2355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例：写出四种标准型</a:t>
            </a: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1643063" y="2000250"/>
          <a:ext cx="5486400" cy="571500"/>
        </p:xfrm>
        <a:graphic>
          <a:graphicData uri="http://schemas.openxmlformats.org/presentationml/2006/ole">
            <p:oleObj spid="_x0000_s23554" name="Equation" r:id="rId3" imgW="1828800" imgH="190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-10</a:t>
            </a:r>
            <a:endParaRPr lang="zh-CN" altLang="en-US" smtClean="0"/>
          </a:p>
        </p:txBody>
      </p:sp>
      <p:sp>
        <p:nvSpPr>
          <p:cNvPr id="245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高阶微分方程中包含作用函数</a:t>
            </a:r>
            <a:r>
              <a:rPr lang="en-US" altLang="zh-CN" i="1" smtClean="0"/>
              <a:t>u</a:t>
            </a:r>
            <a:r>
              <a:rPr lang="zh-CN" altLang="en-US" smtClean="0"/>
              <a:t>的导数项的情况</a:t>
            </a:r>
            <a:r>
              <a:rPr lang="en-US" altLang="zh-CN" smtClean="0"/>
              <a:t>(</a:t>
            </a:r>
            <a:r>
              <a:rPr lang="zh-CN" altLang="en-US" smtClean="0"/>
              <a:t>传递函数有零点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4578" name="Object 1"/>
          <p:cNvGraphicFramePr>
            <a:graphicFrameLocks noChangeAspect="1"/>
          </p:cNvGraphicFramePr>
          <p:nvPr/>
        </p:nvGraphicFramePr>
        <p:xfrm>
          <a:off x="71438" y="2500313"/>
          <a:ext cx="9212262" cy="571500"/>
        </p:xfrm>
        <a:graphic>
          <a:graphicData uri="http://schemas.openxmlformats.org/presentationml/2006/ole">
            <p:oleObj spid="_x0000_s24578" name="Equation" r:id="rId3" imgW="3835400" imgH="241300" progId="Equation.DSMT4">
              <p:embed/>
            </p:oleObj>
          </a:graphicData>
        </a:graphic>
      </p:graphicFrame>
      <p:sp>
        <p:nvSpPr>
          <p:cNvPr id="245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857250" y="3357563"/>
          <a:ext cx="4060825" cy="785812"/>
        </p:xfrm>
        <a:graphic>
          <a:graphicData uri="http://schemas.openxmlformats.org/presentationml/2006/ole">
            <p:oleObj spid="_x0000_s24579" name="Equation" r:id="rId4" imgW="2108200" imgH="419100" progId="Equation.DSMT4">
              <p:embed/>
            </p:oleObj>
          </a:graphicData>
        </a:graphic>
      </p:graphicFrame>
      <p:sp>
        <p:nvSpPr>
          <p:cNvPr id="245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5643563" y="3429000"/>
          <a:ext cx="2500312" cy="547688"/>
        </p:xfrm>
        <a:graphic>
          <a:graphicData uri="http://schemas.openxmlformats.org/presentationml/2006/ole">
            <p:oleObj spid="_x0000_s24580" name="Equation" r:id="rId5" imgW="1130300" imgH="228600" progId="Equation.DSMT4">
              <p:embed/>
            </p:oleObj>
          </a:graphicData>
        </a:graphic>
      </p:graphicFrame>
      <p:sp>
        <p:nvSpPr>
          <p:cNvPr id="245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4581" name="Object 7"/>
          <p:cNvGraphicFramePr>
            <a:graphicFrameLocks noChangeAspect="1"/>
          </p:cNvGraphicFramePr>
          <p:nvPr/>
        </p:nvGraphicFramePr>
        <p:xfrm>
          <a:off x="390525" y="4286250"/>
          <a:ext cx="8539163" cy="2214563"/>
        </p:xfrm>
        <a:graphic>
          <a:graphicData uri="http://schemas.openxmlformats.org/presentationml/2006/ole">
            <p:oleObj spid="_x0000_s24581" name="Equation" r:id="rId6" imgW="4076700" imgH="1066800" progId="Equation.DSMT4">
              <p:embed/>
            </p:oleObj>
          </a:graphicData>
        </a:graphic>
      </p:graphicFrame>
      <p:sp>
        <p:nvSpPr>
          <p:cNvPr id="24588" name="矩形 11"/>
          <p:cNvSpPr>
            <a:spLocks noChangeArrowheads="1"/>
          </p:cNvSpPr>
          <p:nvPr/>
        </p:nvSpPr>
        <p:spPr bwMode="auto">
          <a:xfrm>
            <a:off x="6572250" y="3857625"/>
            <a:ext cx="2659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消除输入的微分！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-11</a:t>
            </a:r>
            <a:endParaRPr lang="zh-CN" altLang="en-US" smtClean="0"/>
          </a:p>
        </p:txBody>
      </p:sp>
      <p:sp>
        <p:nvSpPr>
          <p:cNvPr id="2560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消除输入的微分方法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256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5602" name="Object 1"/>
          <p:cNvGraphicFramePr>
            <a:graphicFrameLocks noChangeAspect="1"/>
          </p:cNvGraphicFramePr>
          <p:nvPr/>
        </p:nvGraphicFramePr>
        <p:xfrm>
          <a:off x="857250" y="2071688"/>
          <a:ext cx="4695825" cy="785812"/>
        </p:xfrm>
        <a:graphic>
          <a:graphicData uri="http://schemas.openxmlformats.org/presentationml/2006/ole">
            <p:oleObj spid="_x0000_s25602" name="Equation" r:id="rId3" imgW="2413000" imgH="419100" progId="Equation.DSMT4">
              <p:embed/>
            </p:oleObj>
          </a:graphicData>
        </a:graphic>
      </p:graphicFrame>
      <p:sp>
        <p:nvSpPr>
          <p:cNvPr id="256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857250" y="3286125"/>
          <a:ext cx="7072313" cy="785813"/>
        </p:xfrm>
        <a:graphic>
          <a:graphicData uri="http://schemas.openxmlformats.org/presentationml/2006/ole">
            <p:oleObj spid="_x0000_s25603" name="Equation" r:id="rId4" imgW="3746500" imgH="419100" progId="Equation.DSMT4">
              <p:embed/>
            </p:oleObj>
          </a:graphicData>
        </a:graphic>
      </p:graphicFrame>
      <p:sp>
        <p:nvSpPr>
          <p:cNvPr id="256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3714750" y="4143375"/>
          <a:ext cx="4273550" cy="785813"/>
        </p:xfrm>
        <a:graphic>
          <a:graphicData uri="http://schemas.openxmlformats.org/presentationml/2006/ole">
            <p:oleObj spid="_x0000_s25604" name="Equation" r:id="rId5" imgW="2145369" imgH="393529" progId="Equation.DSMT4">
              <p:embed/>
            </p:oleObj>
          </a:graphicData>
        </a:graphic>
      </p:graphicFrame>
      <p:sp>
        <p:nvSpPr>
          <p:cNvPr id="256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5605" name="Object 7"/>
          <p:cNvGraphicFramePr>
            <a:graphicFrameLocks noChangeAspect="1"/>
          </p:cNvGraphicFramePr>
          <p:nvPr/>
        </p:nvGraphicFramePr>
        <p:xfrm>
          <a:off x="857250" y="4929188"/>
          <a:ext cx="7429500" cy="460375"/>
        </p:xfrm>
        <a:graphic>
          <a:graphicData uri="http://schemas.openxmlformats.org/presentationml/2006/ole">
            <p:oleObj spid="_x0000_s25605" name="Equation" r:id="rId6" imgW="3835400" imgH="228600" progId="Equation.DSMT4">
              <p:embed/>
            </p:oleObj>
          </a:graphicData>
        </a:graphic>
      </p:graphicFrame>
      <p:sp>
        <p:nvSpPr>
          <p:cNvPr id="256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5606" name="Object 9"/>
          <p:cNvGraphicFramePr>
            <a:graphicFrameLocks noChangeAspect="1"/>
          </p:cNvGraphicFramePr>
          <p:nvPr/>
        </p:nvGraphicFramePr>
        <p:xfrm>
          <a:off x="857250" y="5857875"/>
          <a:ext cx="7021513" cy="500063"/>
        </p:xfrm>
        <a:graphic>
          <a:graphicData uri="http://schemas.openxmlformats.org/presentationml/2006/ole">
            <p:oleObj spid="_x0000_s25606" name="Equation" r:id="rId7" imgW="3365500" imgH="228600" progId="Equation.DSMT4">
              <p:embed/>
            </p:oleObj>
          </a:graphicData>
        </a:graphic>
      </p:graphicFrame>
      <p:sp>
        <p:nvSpPr>
          <p:cNvPr id="25614" name="下箭头 13"/>
          <p:cNvSpPr>
            <a:spLocks noChangeArrowheads="1"/>
          </p:cNvSpPr>
          <p:nvPr/>
        </p:nvSpPr>
        <p:spPr bwMode="auto">
          <a:xfrm>
            <a:off x="3357563" y="2857500"/>
            <a:ext cx="214312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615" name="下箭头 14"/>
          <p:cNvSpPr>
            <a:spLocks noChangeArrowheads="1"/>
          </p:cNvSpPr>
          <p:nvPr/>
        </p:nvSpPr>
        <p:spPr bwMode="auto">
          <a:xfrm>
            <a:off x="3357563" y="4357688"/>
            <a:ext cx="214312" cy="3571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616" name="下箭头 15"/>
          <p:cNvSpPr>
            <a:spLocks noChangeArrowheads="1"/>
          </p:cNvSpPr>
          <p:nvPr/>
        </p:nvSpPr>
        <p:spPr bwMode="auto">
          <a:xfrm>
            <a:off x="3357563" y="5500688"/>
            <a:ext cx="214312" cy="3571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-12</a:t>
            </a:r>
            <a:endParaRPr lang="zh-CN" altLang="en-US" smtClean="0"/>
          </a:p>
        </p:txBody>
      </p:sp>
      <p:sp>
        <p:nvSpPr>
          <p:cNvPr id="2663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消除输入的微分方法</a:t>
            </a:r>
            <a:r>
              <a:rPr lang="en-US" altLang="zh-CN" smtClean="0"/>
              <a:t>1</a:t>
            </a:r>
            <a:r>
              <a:rPr lang="zh-CN" altLang="en-US" smtClean="0"/>
              <a:t>续</a:t>
            </a:r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6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6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214313" y="1785938"/>
          <a:ext cx="3286125" cy="604837"/>
        </p:xfrm>
        <a:graphic>
          <a:graphicData uri="http://schemas.openxmlformats.org/presentationml/2006/ole">
            <p:oleObj spid="_x0000_s26626" name="Equation" r:id="rId3" imgW="2145369" imgH="393529" progId="Equation.DSMT4">
              <p:embed/>
            </p:oleObj>
          </a:graphicData>
        </a:graphic>
      </p:graphicFrame>
      <p:sp>
        <p:nvSpPr>
          <p:cNvPr id="266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63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3786188" y="1857375"/>
          <a:ext cx="5357812" cy="381000"/>
        </p:xfrm>
        <a:graphic>
          <a:graphicData uri="http://schemas.openxmlformats.org/presentationml/2006/ole">
            <p:oleObj spid="_x0000_s26627" name="Equation" r:id="rId4" imgW="3365500" imgH="228600" progId="Equation.DSMT4">
              <p:embed/>
            </p:oleObj>
          </a:graphicData>
        </a:graphic>
      </p:graphicFrame>
      <p:sp>
        <p:nvSpPr>
          <p:cNvPr id="266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6628" name="Object 7"/>
          <p:cNvGraphicFramePr>
            <a:graphicFrameLocks noChangeAspect="1"/>
          </p:cNvGraphicFramePr>
          <p:nvPr/>
        </p:nvGraphicFramePr>
        <p:xfrm>
          <a:off x="488950" y="2357438"/>
          <a:ext cx="8012113" cy="4500562"/>
        </p:xfrm>
        <a:graphic>
          <a:graphicData uri="http://schemas.openxmlformats.org/presentationml/2006/ole">
            <p:oleObj spid="_x0000_s26628" name="Visio" r:id="rId5" imgW="10355742" imgH="5813290" progId="Visio.Drawing.11">
              <p:embed/>
            </p:oleObj>
          </a:graphicData>
        </a:graphic>
      </p:graphicFrame>
      <p:sp>
        <p:nvSpPr>
          <p:cNvPr id="2663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6629" name="Object 9"/>
          <p:cNvGraphicFramePr>
            <a:graphicFrameLocks noChangeAspect="1"/>
          </p:cNvGraphicFramePr>
          <p:nvPr/>
        </p:nvGraphicFramePr>
        <p:xfrm>
          <a:off x="6072188" y="5500688"/>
          <a:ext cx="2286000" cy="460375"/>
        </p:xfrm>
        <a:graphic>
          <a:graphicData uri="http://schemas.openxmlformats.org/presentationml/2006/ole">
            <p:oleObj spid="_x0000_s26629" name="Equation" r:id="rId6" imgW="1168400" imgH="228600" progId="Equation.DSMT4">
              <p:embed/>
            </p:oleObj>
          </a:graphicData>
        </a:graphic>
      </p:graphicFrame>
      <p:sp>
        <p:nvSpPr>
          <p:cNvPr id="266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62827" name="Object 11"/>
          <p:cNvGraphicFramePr>
            <a:graphicFrameLocks noChangeAspect="1"/>
          </p:cNvGraphicFramePr>
          <p:nvPr/>
        </p:nvGraphicFramePr>
        <p:xfrm>
          <a:off x="1571625" y="2497138"/>
          <a:ext cx="6858000" cy="4360862"/>
        </p:xfrm>
        <a:graphic>
          <a:graphicData uri="http://schemas.openxmlformats.org/presentationml/2006/ole">
            <p:oleObj spid="_x0000_s26630" name="Equation" r:id="rId7" imgW="3187700" imgH="2044700" progId="Equation.DSMT4">
              <p:embed/>
            </p:oleObj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357438" y="4929188"/>
            <a:ext cx="1881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能控标准</a:t>
            </a:r>
            <a:r>
              <a:rPr lang="en-US" altLang="zh-CN" b="1"/>
              <a:t>I</a:t>
            </a:r>
            <a:r>
              <a:rPr lang="zh-CN" altLang="en-US" b="1"/>
              <a:t>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-13</a:t>
            </a:r>
            <a:endParaRPr lang="zh-CN" altLang="en-US" smtClean="0"/>
          </a:p>
        </p:txBody>
      </p:sp>
      <p:sp>
        <p:nvSpPr>
          <p:cNvPr id="276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消除输入的微分方法</a:t>
            </a:r>
            <a:r>
              <a:rPr lang="en-US" altLang="zh-CN" smtClean="0"/>
              <a:t>1</a:t>
            </a:r>
            <a:r>
              <a:rPr lang="zh-CN" altLang="en-US" smtClean="0"/>
              <a:t>续</a:t>
            </a:r>
          </a:p>
          <a:p>
            <a:endParaRPr lang="zh-CN" altLang="en-US" smtClean="0"/>
          </a:p>
        </p:txBody>
      </p:sp>
      <p:sp>
        <p:nvSpPr>
          <p:cNvPr id="276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63841" name="Object 1"/>
          <p:cNvGraphicFramePr>
            <a:graphicFrameLocks noChangeAspect="1"/>
          </p:cNvGraphicFramePr>
          <p:nvPr/>
        </p:nvGraphicFramePr>
        <p:xfrm>
          <a:off x="415925" y="4071938"/>
          <a:ext cx="8728075" cy="2071687"/>
        </p:xfrm>
        <a:graphic>
          <a:graphicData uri="http://schemas.openxmlformats.org/presentationml/2006/ole">
            <p:oleObj spid="_x0000_s27650" name="Equation" r:id="rId3" imgW="4356100" imgH="1028700" progId="Equation.DSMT4">
              <p:embed/>
            </p:oleObj>
          </a:graphicData>
        </a:graphic>
      </p:graphicFrame>
      <p:sp>
        <p:nvSpPr>
          <p:cNvPr id="276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-20638" y="2000250"/>
          <a:ext cx="9164638" cy="844550"/>
        </p:xfrm>
        <a:graphic>
          <a:graphicData uri="http://schemas.openxmlformats.org/presentationml/2006/ole">
            <p:oleObj spid="_x0000_s27651" name="Equation" r:id="rId4" imgW="4394200" imgH="419100" progId="Equation.DSMT4">
              <p:embed/>
            </p:oleObj>
          </a:graphicData>
        </a:graphic>
      </p:graphicFrame>
      <p:sp>
        <p:nvSpPr>
          <p:cNvPr id="276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928688" y="3286125"/>
          <a:ext cx="2317750" cy="428625"/>
        </p:xfrm>
        <a:graphic>
          <a:graphicData uri="http://schemas.openxmlformats.org/presentationml/2006/ole">
            <p:oleObj spid="_x0000_s27652" name="Equation" r:id="rId5" imgW="1155700" imgH="215900" progId="Equation.DSMT4">
              <p:embed/>
            </p:oleObj>
          </a:graphicData>
        </a:graphic>
      </p:graphicFrame>
      <p:sp>
        <p:nvSpPr>
          <p:cNvPr id="276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4714875" y="3214688"/>
          <a:ext cx="2522538" cy="500062"/>
        </p:xfrm>
        <a:graphic>
          <a:graphicData uri="http://schemas.openxmlformats.org/presentationml/2006/ole">
            <p:oleObj spid="_x0000_s27653" name="Equation" r:id="rId6" imgW="1054100" imgH="2032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429375" y="5572125"/>
            <a:ext cx="20304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能观标准</a:t>
            </a:r>
            <a:r>
              <a:rPr lang="en-US" altLang="zh-CN" b="1"/>
              <a:t>II</a:t>
            </a:r>
            <a:r>
              <a:rPr lang="zh-CN" altLang="en-US" b="1"/>
              <a:t>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线性定常系统微分方程</a:t>
            </a:r>
            <a:r>
              <a:rPr lang="en-US" altLang="zh-CN" smtClean="0"/>
              <a:t>/</a:t>
            </a:r>
            <a:r>
              <a:rPr lang="zh-CN" altLang="en-US" smtClean="0"/>
              <a:t>差分方程的实现问题</a:t>
            </a:r>
            <a:r>
              <a:rPr lang="en-US" altLang="zh-CN" smtClean="0"/>
              <a:t>-14</a:t>
            </a:r>
            <a:endParaRPr lang="zh-CN" altLang="en-US" smtClean="0"/>
          </a:p>
        </p:txBody>
      </p:sp>
      <p:sp>
        <p:nvSpPr>
          <p:cNvPr id="2867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消除输入的微分方法</a:t>
            </a:r>
            <a:r>
              <a:rPr lang="en-US" altLang="zh-CN" smtClean="0"/>
              <a:t>2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68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8674" name="Object 6"/>
          <p:cNvGraphicFramePr>
            <a:graphicFrameLocks noChangeAspect="1"/>
          </p:cNvGraphicFramePr>
          <p:nvPr/>
        </p:nvGraphicFramePr>
        <p:xfrm>
          <a:off x="785813" y="1857375"/>
          <a:ext cx="7988300" cy="2071688"/>
        </p:xfrm>
        <a:graphic>
          <a:graphicData uri="http://schemas.openxmlformats.org/presentationml/2006/ole">
            <p:oleObj spid="_x0000_s28674" name="Equation" r:id="rId3" imgW="4076700" imgH="1066800" progId="Equation.DSMT4">
              <p:embed/>
            </p:oleObj>
          </a:graphicData>
        </a:graphic>
      </p:graphicFrame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8675" name="Object 8"/>
          <p:cNvGraphicFramePr>
            <a:graphicFrameLocks noChangeAspect="1"/>
          </p:cNvGraphicFramePr>
          <p:nvPr/>
        </p:nvGraphicFramePr>
        <p:xfrm>
          <a:off x="1176338" y="3929063"/>
          <a:ext cx="7824787" cy="2714625"/>
        </p:xfrm>
        <a:graphic>
          <a:graphicData uri="http://schemas.openxmlformats.org/presentationml/2006/ole">
            <p:oleObj spid="_x0000_s28675" name="Visio" r:id="rId4" imgW="8879705" imgH="3073194" progId="Visio.Drawing.11">
              <p:embed/>
            </p:oleObj>
          </a:graphicData>
        </a:graphic>
      </p:graphicFrame>
      <p:sp>
        <p:nvSpPr>
          <p:cNvPr id="28684" name="圆角矩形 16"/>
          <p:cNvSpPr>
            <a:spLocks noChangeArrowheads="1"/>
          </p:cNvSpPr>
          <p:nvPr/>
        </p:nvSpPr>
        <p:spPr bwMode="auto">
          <a:xfrm>
            <a:off x="0" y="4786313"/>
            <a:ext cx="2428875" cy="1857375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8685" name="矩形 17"/>
          <p:cNvSpPr>
            <a:spLocks noChangeArrowheads="1"/>
          </p:cNvSpPr>
          <p:nvPr/>
        </p:nvSpPr>
        <p:spPr bwMode="auto">
          <a:xfrm>
            <a:off x="0" y="5000625"/>
            <a:ext cx="13573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如何通过等效变换消除？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SISO</a:t>
            </a:r>
            <a:r>
              <a:rPr lang="zh-CN" altLang="en-US" dirty="0" smtClean="0"/>
              <a:t>线性定常系统微分方程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差分方程的实现问题</a:t>
            </a:r>
            <a:r>
              <a:rPr lang="en-US" altLang="zh-CN" dirty="0" smtClean="0"/>
              <a:t>-15</a:t>
            </a:r>
            <a:endParaRPr lang="zh-CN" altLang="en-US" dirty="0" smtClean="0"/>
          </a:p>
        </p:txBody>
      </p:sp>
      <p:sp>
        <p:nvSpPr>
          <p:cNvPr id="2970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消除输入的微分方法</a:t>
            </a:r>
            <a:r>
              <a:rPr lang="en-US" altLang="zh-CN" smtClean="0"/>
              <a:t>2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698500" y="5000625"/>
          <a:ext cx="7945438" cy="1655763"/>
        </p:xfrm>
        <a:graphic>
          <a:graphicData uri="http://schemas.openxmlformats.org/presentationml/2006/ole">
            <p:oleObj spid="_x0000_s29698" name="Equation" r:id="rId3" imgW="4952880" imgH="1028520" progId="Equation.DSMT4">
              <p:embed/>
            </p:oleObj>
          </a:graphicData>
        </a:graphic>
      </p:graphicFrame>
      <p:sp>
        <p:nvSpPr>
          <p:cNvPr id="29704" name="矩形 7"/>
          <p:cNvSpPr>
            <a:spLocks noChangeArrowheads="1"/>
          </p:cNvSpPr>
          <p:nvPr/>
        </p:nvSpPr>
        <p:spPr bwMode="auto">
          <a:xfrm>
            <a:off x="7262813" y="3857625"/>
            <a:ext cx="188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能观标准</a:t>
            </a:r>
            <a:r>
              <a:rPr lang="en-US" altLang="zh-CN" b="1"/>
              <a:t>I</a:t>
            </a:r>
            <a:r>
              <a:rPr lang="zh-CN" altLang="en-US" b="1"/>
              <a:t>型</a:t>
            </a:r>
            <a:endParaRPr lang="zh-CN" altLang="en-US"/>
          </a:p>
        </p:txBody>
      </p:sp>
      <p:graphicFrame>
        <p:nvGraphicFramePr>
          <p:cNvPr id="29699" name="Object 6"/>
          <p:cNvGraphicFramePr>
            <a:graphicFrameLocks noChangeAspect="1"/>
          </p:cNvGraphicFramePr>
          <p:nvPr/>
        </p:nvGraphicFramePr>
        <p:xfrm>
          <a:off x="642938" y="1785938"/>
          <a:ext cx="7358062" cy="3255962"/>
        </p:xfrm>
        <a:graphic>
          <a:graphicData uri="http://schemas.openxmlformats.org/presentationml/2006/ole">
            <p:oleObj spid="_x0000_s29699" name="Visio" r:id="rId4" imgW="9851492" imgH="437319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SISO</a:t>
            </a:r>
            <a:r>
              <a:rPr lang="zh-CN" altLang="en-US" dirty="0" smtClean="0"/>
              <a:t>线性定常系统微分方程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差分方程的实现问题</a:t>
            </a:r>
            <a:r>
              <a:rPr lang="en-US" altLang="zh-CN" dirty="0" smtClean="0"/>
              <a:t>-16</a:t>
            </a:r>
            <a:endParaRPr lang="zh-CN" altLang="en-US" dirty="0"/>
          </a:p>
        </p:txBody>
      </p:sp>
      <p:graphicFrame>
        <p:nvGraphicFramePr>
          <p:cNvPr id="199682" name="Object 6"/>
          <p:cNvGraphicFramePr>
            <a:graphicFrameLocks noChangeAspect="1"/>
          </p:cNvGraphicFramePr>
          <p:nvPr/>
        </p:nvGraphicFramePr>
        <p:xfrm>
          <a:off x="0" y="1142984"/>
          <a:ext cx="6715140" cy="2971467"/>
        </p:xfrm>
        <a:graphic>
          <a:graphicData uri="http://schemas.openxmlformats.org/presentationml/2006/ole">
            <p:oleObj spid="_x0000_s199682" name="Visio" r:id="rId3" imgW="9851621" imgH="4373363" progId="Visio.Drawing.11">
              <p:embed/>
            </p:oleObj>
          </a:graphicData>
        </a:graphic>
      </p:graphicFrame>
      <p:graphicFrame>
        <p:nvGraphicFramePr>
          <p:cNvPr id="199684" name="Object 1"/>
          <p:cNvGraphicFramePr>
            <a:graphicFrameLocks noChangeAspect="1"/>
          </p:cNvGraphicFramePr>
          <p:nvPr/>
        </p:nvGraphicFramePr>
        <p:xfrm>
          <a:off x="1357313" y="4095750"/>
          <a:ext cx="7215215" cy="2559526"/>
        </p:xfrm>
        <a:graphic>
          <a:graphicData uri="http://schemas.openxmlformats.org/presentationml/2006/ole">
            <p:oleObj spid="_x0000_s199684" name="Visio" r:id="rId4" imgW="9671858" imgH="3797236" progId="Visio.Drawing.11">
              <p:embed/>
            </p:oleObj>
          </a:graphicData>
        </a:graphic>
      </p:graphicFrame>
      <p:cxnSp>
        <p:nvCxnSpPr>
          <p:cNvPr id="8" name="直接箭头连接符 7"/>
          <p:cNvCxnSpPr/>
          <p:nvPr/>
        </p:nvCxnSpPr>
        <p:spPr bwMode="auto">
          <a:xfrm>
            <a:off x="928662" y="2857496"/>
            <a:ext cx="2143140" cy="1785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矩形 8"/>
          <p:cNvSpPr/>
          <p:nvPr/>
        </p:nvSpPr>
        <p:spPr>
          <a:xfrm>
            <a:off x="6572264" y="307181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写出关系式比较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状态与状态空间模型</a:t>
            </a:r>
            <a:endParaRPr lang="zh-CN" altLang="en-US" sz="2400" smtClean="0"/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785813" y="1285875"/>
            <a:ext cx="8169275" cy="4071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状态变量、矢量与选取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状态空间描述的一般形式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状态空间的系统框图和模拟结构图</a:t>
            </a:r>
            <a:endParaRPr lang="en-US" altLang="zh-CN" smtClean="0"/>
          </a:p>
        </p:txBody>
      </p:sp>
      <p:sp>
        <p:nvSpPr>
          <p:cNvPr id="870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704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70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SISO</a:t>
            </a:r>
            <a:r>
              <a:rPr lang="zh-CN" altLang="en-US" dirty="0" smtClean="0"/>
              <a:t>线性定常系统微分方程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差分方程的实现问题</a:t>
            </a:r>
            <a:r>
              <a:rPr lang="en-US" altLang="zh-CN" dirty="0" smtClean="0"/>
              <a:t>-17</a:t>
            </a:r>
            <a:endParaRPr lang="zh-CN" altLang="en-US" dirty="0" smtClean="0"/>
          </a:p>
        </p:txBody>
      </p:sp>
      <p:sp>
        <p:nvSpPr>
          <p:cNvPr id="307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消除输入的微分方法</a:t>
            </a:r>
            <a:r>
              <a:rPr lang="en-US" altLang="zh-CN" smtClean="0"/>
              <a:t>2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07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0722" name="Object 1"/>
          <p:cNvGraphicFramePr>
            <a:graphicFrameLocks noChangeAspect="1"/>
          </p:cNvGraphicFramePr>
          <p:nvPr/>
        </p:nvGraphicFramePr>
        <p:xfrm>
          <a:off x="785813" y="2000250"/>
          <a:ext cx="7786687" cy="2762250"/>
        </p:xfrm>
        <a:graphic>
          <a:graphicData uri="http://schemas.openxmlformats.org/presentationml/2006/ole">
            <p:oleObj spid="_x0000_s30722" name="Visio" r:id="rId3" imgW="9671711" imgH="3797156" progId="Visio.Drawing.11">
              <p:embed/>
            </p:oleObj>
          </a:graphicData>
        </a:graphic>
      </p:graphicFrame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214313" y="5000625"/>
          <a:ext cx="8997950" cy="714375"/>
        </p:xfrm>
        <a:graphic>
          <a:graphicData uri="http://schemas.openxmlformats.org/presentationml/2006/ole">
            <p:oleObj spid="_x0000_s30723" name="Equation" r:id="rId4" imgW="5029200" imgH="419100" progId="Equation.DSMT4">
              <p:embed/>
            </p:oleObj>
          </a:graphicData>
        </a:graphic>
      </p:graphicFrame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285750" y="5929313"/>
          <a:ext cx="3786188" cy="762000"/>
        </p:xfrm>
        <a:graphic>
          <a:graphicData uri="http://schemas.openxmlformats.org/presentationml/2006/ole">
            <p:oleObj spid="_x0000_s30724" name="Equation" r:id="rId5" imgW="2006280" imgH="419040" progId="Equation.DSMT4">
              <p:embed/>
            </p:oleObj>
          </a:graphicData>
        </a:graphic>
      </p:graphicFrame>
      <p:sp>
        <p:nvSpPr>
          <p:cNvPr id="30729" name="矩形 9"/>
          <p:cNvSpPr>
            <a:spLocks noChangeArrowheads="1"/>
          </p:cNvSpPr>
          <p:nvPr/>
        </p:nvSpPr>
        <p:spPr bwMode="auto">
          <a:xfrm>
            <a:off x="6000750" y="6072188"/>
            <a:ext cx="2338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对照分子的系数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SISO</a:t>
            </a:r>
            <a:r>
              <a:rPr lang="zh-CN" altLang="en-US" dirty="0" smtClean="0"/>
              <a:t>线性定常系统微分方程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差分方程的实现问题</a:t>
            </a:r>
            <a:r>
              <a:rPr lang="en-US" altLang="zh-CN" dirty="0" smtClean="0"/>
              <a:t>-18</a:t>
            </a:r>
            <a:endParaRPr lang="zh-CN" altLang="en-US" dirty="0" smtClean="0"/>
          </a:p>
        </p:txBody>
      </p:sp>
      <p:sp>
        <p:nvSpPr>
          <p:cNvPr id="317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消除输入的微分方法</a:t>
            </a:r>
            <a:r>
              <a:rPr lang="en-US" altLang="zh-CN" smtClean="0"/>
              <a:t>2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658813" y="2071688"/>
          <a:ext cx="7524750" cy="1714500"/>
        </p:xfrm>
        <a:graphic>
          <a:graphicData uri="http://schemas.openxmlformats.org/presentationml/2006/ole">
            <p:oleObj spid="_x0000_s31746" name="Equation" r:id="rId3" imgW="4546600" imgH="1028700" progId="Equation.DSMT4">
              <p:embed/>
            </p:oleObj>
          </a:graphicData>
        </a:graphic>
      </p:graphicFrame>
      <p:graphicFrame>
        <p:nvGraphicFramePr>
          <p:cNvPr id="31747" name="Object 7"/>
          <p:cNvGraphicFramePr>
            <a:graphicFrameLocks noChangeAspect="1"/>
          </p:cNvGraphicFramePr>
          <p:nvPr/>
        </p:nvGraphicFramePr>
        <p:xfrm>
          <a:off x="571500" y="4071938"/>
          <a:ext cx="7945438" cy="1655762"/>
        </p:xfrm>
        <a:graphic>
          <a:graphicData uri="http://schemas.openxmlformats.org/presentationml/2006/ole">
            <p:oleObj spid="_x0000_s31747" name="Equation" r:id="rId4" imgW="4952880" imgH="1028520" progId="Equation.DSMT4">
              <p:embed/>
            </p:oleObj>
          </a:graphicData>
        </a:graphic>
      </p:graphicFrame>
      <p:sp>
        <p:nvSpPr>
          <p:cNvPr id="31753" name="矩形 12"/>
          <p:cNvSpPr>
            <a:spLocks noChangeArrowheads="1"/>
          </p:cNvSpPr>
          <p:nvPr/>
        </p:nvSpPr>
        <p:spPr bwMode="auto">
          <a:xfrm>
            <a:off x="6858000" y="5967413"/>
            <a:ext cx="188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能观标准</a:t>
            </a:r>
            <a:r>
              <a:rPr lang="en-US" altLang="zh-CN" b="1"/>
              <a:t>I</a:t>
            </a:r>
            <a:r>
              <a:rPr lang="zh-CN" altLang="en-US" b="1"/>
              <a:t>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SISO</a:t>
            </a:r>
            <a:r>
              <a:rPr lang="zh-CN" altLang="en-US" dirty="0" smtClean="0"/>
              <a:t>线性定常系统微分方程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差分方程的实现问题</a:t>
            </a:r>
            <a:r>
              <a:rPr lang="en-US" altLang="zh-CN" dirty="0" smtClean="0"/>
              <a:t>-19</a:t>
            </a:r>
            <a:endParaRPr lang="zh-CN" altLang="en-US" dirty="0" smtClean="0"/>
          </a:p>
        </p:txBody>
      </p:sp>
      <p:sp>
        <p:nvSpPr>
          <p:cNvPr id="327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消除输入的微分方法</a:t>
            </a:r>
            <a:r>
              <a:rPr lang="en-US" altLang="zh-CN" smtClean="0"/>
              <a:t>2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298450" y="2500313"/>
          <a:ext cx="8631238" cy="1798637"/>
        </p:xfrm>
        <a:graphic>
          <a:graphicData uri="http://schemas.openxmlformats.org/presentationml/2006/ole">
            <p:oleObj spid="_x0000_s32770" name="Equation" r:id="rId3" imgW="4952880" imgH="1028520" progId="Equation.DSMT4">
              <p:embed/>
            </p:oleObj>
          </a:graphicData>
        </a:graphic>
      </p:graphicFrame>
      <p:sp>
        <p:nvSpPr>
          <p:cNvPr id="32777" name="矩形 12"/>
          <p:cNvSpPr>
            <a:spLocks noChangeArrowheads="1"/>
          </p:cNvSpPr>
          <p:nvPr/>
        </p:nvSpPr>
        <p:spPr bwMode="auto">
          <a:xfrm>
            <a:off x="6500813" y="4429125"/>
            <a:ext cx="20304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能控标准</a:t>
            </a:r>
            <a:r>
              <a:rPr lang="en-US" altLang="zh-CN" b="1"/>
              <a:t>II</a:t>
            </a:r>
            <a:r>
              <a:rPr lang="zh-CN" altLang="en-US" b="1"/>
              <a:t>型</a:t>
            </a:r>
            <a:endParaRPr lang="zh-CN" altLang="en-US"/>
          </a:p>
        </p:txBody>
      </p:sp>
      <p:sp>
        <p:nvSpPr>
          <p:cNvPr id="32778" name="矩形 9"/>
          <p:cNvSpPr>
            <a:spLocks noChangeArrowheads="1"/>
          </p:cNvSpPr>
          <p:nvPr/>
        </p:nvSpPr>
        <p:spPr bwMode="auto">
          <a:xfrm>
            <a:off x="1214438" y="1857375"/>
            <a:ext cx="695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若将综合点后移，可以得到下面的状态空间描述：</a:t>
            </a:r>
          </a:p>
        </p:txBody>
      </p:sp>
      <p:sp>
        <p:nvSpPr>
          <p:cNvPr id="3277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928688" y="4857750"/>
          <a:ext cx="7212012" cy="1643063"/>
        </p:xfrm>
        <a:graphic>
          <a:graphicData uri="http://schemas.openxmlformats.org/presentationml/2006/ole">
            <p:oleObj spid="_x0000_s32771" name="Equation" r:id="rId4" imgW="4546600" imgH="1028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SISO</a:t>
            </a:r>
            <a:r>
              <a:rPr lang="zh-CN" altLang="en-US" dirty="0" smtClean="0"/>
              <a:t>线性定常系统微分方程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差分方程的实现问题</a:t>
            </a:r>
            <a:r>
              <a:rPr lang="en-US" altLang="zh-CN" dirty="0" smtClean="0"/>
              <a:t>-20</a:t>
            </a:r>
            <a:endParaRPr lang="zh-CN" altLang="en-US" dirty="0" smtClean="0"/>
          </a:p>
        </p:txBody>
      </p:sp>
      <p:sp>
        <p:nvSpPr>
          <p:cNvPr id="337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例：写出四种标准型</a:t>
            </a: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8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8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3794" name="Object 1"/>
          <p:cNvGraphicFramePr>
            <a:graphicFrameLocks noChangeAspect="1"/>
          </p:cNvGraphicFramePr>
          <p:nvPr/>
        </p:nvGraphicFramePr>
        <p:xfrm>
          <a:off x="1939925" y="1857375"/>
          <a:ext cx="5561013" cy="642938"/>
        </p:xfrm>
        <a:graphic>
          <a:graphicData uri="http://schemas.openxmlformats.org/presentationml/2006/ole">
            <p:oleObj spid="_x0000_s33794" name="Equation" r:id="rId3" imgW="1663700" imgH="190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SISO</a:t>
            </a:r>
            <a:r>
              <a:rPr lang="zh-CN" altLang="en-US" dirty="0" smtClean="0"/>
              <a:t>线性定常系统微分方程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差分方程的实现问题</a:t>
            </a:r>
            <a:r>
              <a:rPr lang="en-US" altLang="zh-CN" dirty="0" smtClean="0"/>
              <a:t>-21</a:t>
            </a:r>
            <a:endParaRPr lang="zh-CN" altLang="en-US" dirty="0" smtClean="0"/>
          </a:p>
        </p:txBody>
      </p:sp>
      <p:sp>
        <p:nvSpPr>
          <p:cNvPr id="3482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例：写出四种标准型</a:t>
            </a: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48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857250" y="1928813"/>
          <a:ext cx="7315200" cy="571500"/>
        </p:xfrm>
        <a:graphic>
          <a:graphicData uri="http://schemas.openxmlformats.org/presentationml/2006/ole">
            <p:oleObj spid="_x0000_s34818" name="Equation" r:id="rId3" imgW="2476500" imgH="190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线性定常系统传递函数的实现问题</a:t>
            </a:r>
            <a:r>
              <a:rPr lang="en-US" altLang="zh-CN" smtClean="0"/>
              <a:t>-1</a:t>
            </a:r>
          </a:p>
        </p:txBody>
      </p:sp>
      <p:sp>
        <p:nvSpPr>
          <p:cNvPr id="35844" name="内容占位符 2"/>
          <p:cNvSpPr>
            <a:spLocks noGrp="1"/>
          </p:cNvSpPr>
          <p:nvPr>
            <p:ph idx="1"/>
          </p:nvPr>
        </p:nvSpPr>
        <p:spPr>
          <a:xfrm>
            <a:off x="2214563" y="3643313"/>
            <a:ext cx="3429000" cy="1928812"/>
          </a:xfrm>
        </p:spPr>
        <p:txBody>
          <a:bodyPr/>
          <a:lstStyle/>
          <a:p>
            <a:r>
              <a:rPr lang="zh-CN" altLang="en-US" smtClean="0"/>
              <a:t>直接分解法</a:t>
            </a:r>
            <a:endParaRPr lang="en-US" altLang="zh-CN" smtClean="0"/>
          </a:p>
          <a:p>
            <a:r>
              <a:rPr lang="zh-CN" altLang="en-US" smtClean="0"/>
              <a:t>串联分解法</a:t>
            </a:r>
            <a:endParaRPr lang="en-US" altLang="zh-CN" smtClean="0"/>
          </a:p>
          <a:p>
            <a:r>
              <a:rPr lang="zh-CN" altLang="en-US" smtClean="0"/>
              <a:t>并联分解法</a:t>
            </a: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5842" name="Object 1"/>
          <p:cNvGraphicFramePr>
            <a:graphicFrameLocks noChangeAspect="1"/>
          </p:cNvGraphicFramePr>
          <p:nvPr/>
        </p:nvGraphicFramePr>
        <p:xfrm>
          <a:off x="1143000" y="1857375"/>
          <a:ext cx="6357938" cy="1063625"/>
        </p:xfrm>
        <a:graphic>
          <a:graphicData uri="http://schemas.openxmlformats.org/presentationml/2006/ole">
            <p:oleObj spid="_x0000_s35842" name="Equation" r:id="rId3" imgW="2438400" imgH="419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线性定常系统传递函数的实现问题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368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直接分解法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68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6866" name="Object 1"/>
          <p:cNvGraphicFramePr>
            <a:graphicFrameLocks noChangeAspect="1"/>
          </p:cNvGraphicFramePr>
          <p:nvPr/>
        </p:nvGraphicFramePr>
        <p:xfrm>
          <a:off x="500063" y="1857375"/>
          <a:ext cx="4695825" cy="785813"/>
        </p:xfrm>
        <a:graphic>
          <a:graphicData uri="http://schemas.openxmlformats.org/presentationml/2006/ole">
            <p:oleObj spid="_x0000_s36866" name="Equation" r:id="rId3" imgW="2438400" imgH="419100" progId="Equation.DSMT4">
              <p:embed/>
            </p:oleObj>
          </a:graphicData>
        </a:graphic>
      </p:graphicFrame>
      <p:sp>
        <p:nvSpPr>
          <p:cNvPr id="36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28625" y="3000375"/>
          <a:ext cx="4770438" cy="785813"/>
        </p:xfrm>
        <a:graphic>
          <a:graphicData uri="http://schemas.openxmlformats.org/presentationml/2006/ole">
            <p:oleObj spid="_x0000_s36867" name="Equation" r:id="rId4" imgW="2451100" imgH="419100" progId="Equation.DSMT4">
              <p:embed/>
            </p:oleObj>
          </a:graphicData>
        </a:graphic>
      </p:graphicFrame>
      <p:sp>
        <p:nvSpPr>
          <p:cNvPr id="368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4630738" y="3786188"/>
          <a:ext cx="4513262" cy="714375"/>
        </p:xfrm>
        <a:graphic>
          <a:graphicData uri="http://schemas.openxmlformats.org/presentationml/2006/ole">
            <p:oleObj spid="_x0000_s36868" name="Equation" r:id="rId5" imgW="2463800" imgH="393700" progId="Equation.DSMT4">
              <p:embed/>
            </p:oleObj>
          </a:graphicData>
        </a:graphic>
      </p:graphicFrame>
      <p:sp>
        <p:nvSpPr>
          <p:cNvPr id="3687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6869" name="Object 7"/>
          <p:cNvGraphicFramePr>
            <a:graphicFrameLocks noChangeAspect="1"/>
          </p:cNvGraphicFramePr>
          <p:nvPr/>
        </p:nvGraphicFramePr>
        <p:xfrm>
          <a:off x="3606800" y="5000625"/>
          <a:ext cx="5537200" cy="428625"/>
        </p:xfrm>
        <a:graphic>
          <a:graphicData uri="http://schemas.openxmlformats.org/presentationml/2006/ole">
            <p:oleObj spid="_x0000_s36869" name="Equation" r:id="rId6" imgW="3073400" imgH="228600" progId="Equation.DSMT4">
              <p:embed/>
            </p:oleObj>
          </a:graphicData>
        </a:graphic>
      </p:graphicFrame>
      <p:sp>
        <p:nvSpPr>
          <p:cNvPr id="368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6870" name="Object 9"/>
          <p:cNvGraphicFramePr>
            <a:graphicFrameLocks noChangeAspect="1"/>
          </p:cNvGraphicFramePr>
          <p:nvPr/>
        </p:nvGraphicFramePr>
        <p:xfrm>
          <a:off x="500063" y="5857875"/>
          <a:ext cx="5661025" cy="500063"/>
        </p:xfrm>
        <a:graphic>
          <a:graphicData uri="http://schemas.openxmlformats.org/presentationml/2006/ole">
            <p:oleObj spid="_x0000_s36870" name="Equation" r:id="rId7" imgW="2691232" imgH="228501" progId="Equation.DSMT4">
              <p:embed/>
            </p:oleObj>
          </a:graphicData>
        </a:graphic>
      </p:graphicFrame>
      <p:sp>
        <p:nvSpPr>
          <p:cNvPr id="36880" name="下箭头 13"/>
          <p:cNvSpPr>
            <a:spLocks noChangeArrowheads="1"/>
          </p:cNvSpPr>
          <p:nvPr/>
        </p:nvSpPr>
        <p:spPr bwMode="auto">
          <a:xfrm>
            <a:off x="6715125" y="4500563"/>
            <a:ext cx="214313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881" name="下箭头 14"/>
          <p:cNvSpPr>
            <a:spLocks noChangeArrowheads="1"/>
          </p:cNvSpPr>
          <p:nvPr/>
        </p:nvSpPr>
        <p:spPr bwMode="auto">
          <a:xfrm>
            <a:off x="2000250" y="4071938"/>
            <a:ext cx="214313" cy="1643062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882" name="下箭头 15"/>
          <p:cNvSpPr>
            <a:spLocks noChangeArrowheads="1"/>
          </p:cNvSpPr>
          <p:nvPr/>
        </p:nvSpPr>
        <p:spPr bwMode="auto">
          <a:xfrm>
            <a:off x="2357438" y="2571750"/>
            <a:ext cx="214312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88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6871" name="Object 11"/>
          <p:cNvGraphicFramePr>
            <a:graphicFrameLocks noChangeAspect="1"/>
          </p:cNvGraphicFramePr>
          <p:nvPr/>
        </p:nvGraphicFramePr>
        <p:xfrm>
          <a:off x="857250" y="1857375"/>
          <a:ext cx="6858000" cy="3175000"/>
        </p:xfrm>
        <a:graphic>
          <a:graphicData uri="http://schemas.openxmlformats.org/presentationml/2006/ole">
            <p:oleObj spid="_x0000_s36871" name="Visio" r:id="rId8" imgW="9084590" imgH="4186670" progId="Visio.Drawing.11">
              <p:embed/>
            </p:oleObj>
          </a:graphicData>
        </a:graphic>
      </p:graphicFrame>
      <p:sp>
        <p:nvSpPr>
          <p:cNvPr id="3688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6872" name="Object 13"/>
          <p:cNvGraphicFramePr>
            <a:graphicFrameLocks noChangeAspect="1"/>
          </p:cNvGraphicFramePr>
          <p:nvPr/>
        </p:nvGraphicFramePr>
        <p:xfrm>
          <a:off x="5214938" y="3571875"/>
          <a:ext cx="2886075" cy="2028825"/>
        </p:xfrm>
        <a:graphic>
          <a:graphicData uri="http://schemas.openxmlformats.org/presentationml/2006/ole">
            <p:oleObj spid="_x0000_s36872" name="Equation" r:id="rId9" imgW="2882900" imgH="2044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线性定常系统传递函数的实现问题</a:t>
            </a:r>
            <a:r>
              <a:rPr lang="en-US" altLang="zh-CN" smtClean="0"/>
              <a:t>-3</a:t>
            </a:r>
            <a:endParaRPr lang="zh-CN" altLang="en-US" smtClean="0"/>
          </a:p>
        </p:txBody>
      </p:sp>
      <p:sp>
        <p:nvSpPr>
          <p:cNvPr id="378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直接分解法得能控标准</a:t>
            </a:r>
            <a:r>
              <a:rPr lang="en-US" altLang="zh-CN" smtClean="0"/>
              <a:t>I</a:t>
            </a:r>
            <a:r>
              <a:rPr lang="zh-CN" altLang="en-US" smtClean="0"/>
              <a:t>型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214438" y="1785938"/>
          <a:ext cx="6858000" cy="3175000"/>
        </p:xfrm>
        <a:graphic>
          <a:graphicData uri="http://schemas.openxmlformats.org/presentationml/2006/ole">
            <p:oleObj spid="_x0000_s37890" name="Visio" r:id="rId3" imgW="9084590" imgH="4186670" progId="Visio.Drawing.11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357313" y="5072063"/>
          <a:ext cx="7239000" cy="1525587"/>
        </p:xfrm>
        <a:graphic>
          <a:graphicData uri="http://schemas.openxmlformats.org/presentationml/2006/ole">
            <p:oleObj spid="_x0000_s37891" name="Equation" r:id="rId4" imgW="4838400" imgH="1028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线性定常系统传递函数的实现问题</a:t>
            </a:r>
            <a:r>
              <a:rPr lang="en-US" altLang="zh-CN" smtClean="0"/>
              <a:t>-4</a:t>
            </a:r>
            <a:endParaRPr lang="zh-CN" altLang="en-US" smtClean="0"/>
          </a:p>
        </p:txBody>
      </p:sp>
      <p:sp>
        <p:nvSpPr>
          <p:cNvPr id="389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串联分解法</a:t>
            </a:r>
            <a:endParaRPr lang="en-US" altLang="zh-CN" smtClean="0"/>
          </a:p>
        </p:txBody>
      </p:sp>
      <p:sp>
        <p:nvSpPr>
          <p:cNvPr id="389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/>
        </p:nvGraphicFramePr>
        <p:xfrm>
          <a:off x="928688" y="2000250"/>
          <a:ext cx="7464425" cy="857250"/>
        </p:xfrm>
        <a:graphic>
          <a:graphicData uri="http://schemas.openxmlformats.org/presentationml/2006/ole">
            <p:oleObj spid="_x0000_s38914" name="Equation" r:id="rId3" imgW="3441700" imgH="393700" progId="Equation.DSMT4">
              <p:embed/>
            </p:oleObj>
          </a:graphicData>
        </a:graphic>
      </p:graphicFrame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8915" name="Object 6"/>
          <p:cNvGraphicFramePr>
            <a:graphicFrameLocks noChangeAspect="1"/>
          </p:cNvGraphicFramePr>
          <p:nvPr/>
        </p:nvGraphicFramePr>
        <p:xfrm>
          <a:off x="3929063" y="1285875"/>
          <a:ext cx="4233862" cy="714375"/>
        </p:xfrm>
        <a:graphic>
          <a:graphicData uri="http://schemas.openxmlformats.org/presentationml/2006/ole">
            <p:oleObj spid="_x0000_s38915" name="Equation" r:id="rId4" imgW="2336800" imgH="393700" progId="Equation.DSMT4">
              <p:embed/>
            </p:oleObj>
          </a:graphicData>
        </a:graphic>
      </p:graphicFrame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8916" name="Object 8"/>
          <p:cNvGraphicFramePr>
            <a:graphicFrameLocks noChangeAspect="1"/>
          </p:cNvGraphicFramePr>
          <p:nvPr/>
        </p:nvGraphicFramePr>
        <p:xfrm>
          <a:off x="354013" y="3143250"/>
          <a:ext cx="8789987" cy="1285875"/>
        </p:xfrm>
        <a:graphic>
          <a:graphicData uri="http://schemas.openxmlformats.org/presentationml/2006/ole">
            <p:oleObj spid="_x0000_s38916" name="Visio" r:id="rId5" imgW="13505682" imgH="2078219" progId="Visio.Drawing.11">
              <p:embed/>
            </p:oleObj>
          </a:graphicData>
        </a:graphic>
      </p:graphicFrame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8917" name="Object 10"/>
          <p:cNvGraphicFramePr>
            <a:graphicFrameLocks noChangeAspect="1"/>
          </p:cNvGraphicFramePr>
          <p:nvPr/>
        </p:nvGraphicFramePr>
        <p:xfrm>
          <a:off x="71438" y="4643438"/>
          <a:ext cx="9072562" cy="1928812"/>
        </p:xfrm>
        <a:graphic>
          <a:graphicData uri="http://schemas.openxmlformats.org/presentationml/2006/ole">
            <p:oleObj spid="_x0000_s38917" name="Equation" r:id="rId6" imgW="4826000" imgH="1028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线性定常系统传递函数的实现问题</a:t>
            </a:r>
            <a:r>
              <a:rPr lang="en-US" altLang="zh-CN" smtClean="0"/>
              <a:t>-5</a:t>
            </a:r>
            <a:endParaRPr lang="zh-CN" altLang="en-US" smtClean="0"/>
          </a:p>
        </p:txBody>
      </p:sp>
      <p:sp>
        <p:nvSpPr>
          <p:cNvPr id="399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并联分解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99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9938" name="Object 1"/>
          <p:cNvGraphicFramePr>
            <a:graphicFrameLocks noChangeAspect="1"/>
          </p:cNvGraphicFramePr>
          <p:nvPr/>
        </p:nvGraphicFramePr>
        <p:xfrm>
          <a:off x="3357563" y="1285875"/>
          <a:ext cx="5786437" cy="788988"/>
        </p:xfrm>
        <a:graphic>
          <a:graphicData uri="http://schemas.openxmlformats.org/presentationml/2006/ole">
            <p:oleObj spid="_x0000_s39938" name="Equation" r:id="rId3" imgW="3073400" imgH="431800" progId="Equation.DSMT4">
              <p:embed/>
            </p:oleObj>
          </a:graphicData>
        </a:graphic>
      </p:graphicFrame>
      <p:sp>
        <p:nvSpPr>
          <p:cNvPr id="399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429000" y="642938"/>
          <a:ext cx="5715000" cy="493712"/>
        </p:xfrm>
        <a:graphic>
          <a:graphicData uri="http://schemas.openxmlformats.org/presentationml/2006/ole">
            <p:oleObj spid="_x0000_s39939" name="Equation" r:id="rId4" imgW="4521200" imgH="393700" progId="Equation.DSMT4">
              <p:embed/>
            </p:oleObj>
          </a:graphicData>
        </a:graphic>
      </p:graphicFrame>
      <p:sp>
        <p:nvSpPr>
          <p:cNvPr id="399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1071563" y="2047875"/>
          <a:ext cx="7215187" cy="4810125"/>
        </p:xfrm>
        <a:graphic>
          <a:graphicData uri="http://schemas.openxmlformats.org/presentationml/2006/ole">
            <p:oleObj spid="_x0000_s39940" name="Visio" r:id="rId5" imgW="11154497" imgH="7417775" progId="Visio.Drawing.11">
              <p:embed/>
            </p:oleObj>
          </a:graphicData>
        </a:graphic>
      </p:graphicFrame>
      <p:sp>
        <p:nvSpPr>
          <p:cNvPr id="399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9941" name="Object 7"/>
          <p:cNvGraphicFramePr>
            <a:graphicFrameLocks noChangeAspect="1"/>
          </p:cNvGraphicFramePr>
          <p:nvPr/>
        </p:nvGraphicFramePr>
        <p:xfrm>
          <a:off x="285750" y="3571875"/>
          <a:ext cx="8786813" cy="2738438"/>
        </p:xfrm>
        <a:graphic>
          <a:graphicData uri="http://schemas.openxmlformats.org/presentationml/2006/ole">
            <p:oleObj spid="_x0000_s39941" name="Equation" r:id="rId6" imgW="5308600" imgH="1638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状态变量、矢量与选取</a:t>
            </a:r>
            <a:endParaRPr lang="en-US" altLang="zh-CN" smtClean="0"/>
          </a:p>
        </p:txBody>
      </p:sp>
      <p:sp>
        <p:nvSpPr>
          <p:cNvPr id="1031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状态定义：系统过去、现在和将来的状况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状态矢量：选取既足以</a:t>
            </a:r>
            <a:r>
              <a:rPr lang="zh-CN" altLang="en-US" smtClean="0">
                <a:solidFill>
                  <a:srgbClr val="FF0000"/>
                </a:solidFill>
              </a:rPr>
              <a:t>完全表征</a:t>
            </a:r>
            <a:r>
              <a:rPr lang="zh-CN" altLang="en-US" smtClean="0"/>
              <a:t>系统运动状态而</a:t>
            </a:r>
            <a:r>
              <a:rPr lang="zh-CN" altLang="en-US" smtClean="0">
                <a:solidFill>
                  <a:srgbClr val="FF0000"/>
                </a:solidFill>
              </a:rPr>
              <a:t>个数最少</a:t>
            </a:r>
            <a:r>
              <a:rPr lang="zh-CN" altLang="en-US" smtClean="0"/>
              <a:t>的一组变量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状态空间与轨线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状态变量选取的非唯一性</a:t>
            </a:r>
            <a:endParaRPr lang="en-US" altLang="zh-CN" smtClean="0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1571625" y="3668713"/>
          <a:ext cx="5214938" cy="760412"/>
        </p:xfrm>
        <a:graphic>
          <a:graphicData uri="http://schemas.openxmlformats.org/presentationml/2006/ole">
            <p:oleObj spid="_x0000_s1026" name="Equation" r:id="rId3" imgW="1854000" imgH="253800" progId="Equation.DSMT4">
              <p:embed/>
            </p:oleObj>
          </a:graphicData>
        </a:graphic>
      </p:graphicFrame>
      <p:sp>
        <p:nvSpPr>
          <p:cNvPr id="104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2500313" y="1857375"/>
          <a:ext cx="4559300" cy="1071563"/>
        </p:xfrm>
        <a:graphic>
          <a:graphicData uri="http://schemas.openxmlformats.org/presentationml/2006/ole">
            <p:oleObj spid="_x0000_s1027" name="Visio" r:id="rId4" imgW="1545128" imgH="367889" progId="Visio.Drawing.11">
              <p:embed/>
            </p:oleObj>
          </a:graphicData>
        </a:graphic>
      </p:graphicFrame>
      <p:sp>
        <p:nvSpPr>
          <p:cNvPr id="104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028" name="Object 14"/>
          <p:cNvGraphicFramePr>
            <a:graphicFrameLocks noChangeAspect="1"/>
          </p:cNvGraphicFramePr>
          <p:nvPr/>
        </p:nvGraphicFramePr>
        <p:xfrm>
          <a:off x="6286500" y="4286250"/>
          <a:ext cx="2857500" cy="2290763"/>
        </p:xfrm>
        <a:graphic>
          <a:graphicData uri="http://schemas.openxmlformats.org/presentationml/2006/ole">
            <p:oleObj spid="_x0000_s1028" name="Visio" r:id="rId5" imgW="2282536" imgH="1783566" progId="Visio.Drawing.11">
              <p:embed/>
            </p:oleObj>
          </a:graphicData>
        </a:graphic>
      </p:graphicFrame>
      <p:sp>
        <p:nvSpPr>
          <p:cNvPr id="104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029" name="Object 16"/>
          <p:cNvGraphicFramePr>
            <a:graphicFrameLocks noChangeAspect="1"/>
          </p:cNvGraphicFramePr>
          <p:nvPr/>
        </p:nvGraphicFramePr>
        <p:xfrm>
          <a:off x="2571750" y="6143625"/>
          <a:ext cx="1857375" cy="509588"/>
        </p:xfrm>
        <a:graphic>
          <a:graphicData uri="http://schemas.openxmlformats.org/presentationml/2006/ole">
            <p:oleObj spid="_x0000_s1029" name="Equation" r:id="rId6" imgW="685800" imgH="190500" progId="Equation.DSMT4">
              <p:embed/>
            </p:oleObj>
          </a:graphicData>
        </a:graphic>
      </p:graphicFrame>
      <p:cxnSp>
        <p:nvCxnSpPr>
          <p:cNvPr id="1043" name="直接箭头连接符 22"/>
          <p:cNvCxnSpPr>
            <a:cxnSpLocks noChangeShapeType="1"/>
          </p:cNvCxnSpPr>
          <p:nvPr/>
        </p:nvCxnSpPr>
        <p:spPr bwMode="auto">
          <a:xfrm>
            <a:off x="4000500" y="5143500"/>
            <a:ext cx="2571750" cy="15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1000125" y="2071688"/>
          <a:ext cx="7323138" cy="4786312"/>
        </p:xfrm>
        <a:graphic>
          <a:graphicData uri="http://schemas.openxmlformats.org/presentationml/2006/ole">
            <p:oleObj spid="_x0000_s40965" name="Visio" r:id="rId3" imgW="11651728" imgH="7784075" progId="Visio.Drawing.11">
              <p:embed/>
            </p:oleObj>
          </a:graphicData>
        </a:graphic>
      </p:graphicFrame>
      <p:sp>
        <p:nvSpPr>
          <p:cNvPr id="409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线性定常系统传递函数的实现问题</a:t>
            </a:r>
            <a:r>
              <a:rPr lang="en-US" altLang="zh-CN" smtClean="0"/>
              <a:t>-6</a:t>
            </a:r>
            <a:endParaRPr lang="zh-CN" altLang="en-US" smtClean="0"/>
          </a:p>
        </p:txBody>
      </p:sp>
      <p:sp>
        <p:nvSpPr>
          <p:cNvPr id="409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并联分解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409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357563" y="1285875"/>
          <a:ext cx="5786437" cy="788988"/>
        </p:xfrm>
        <a:graphic>
          <a:graphicData uri="http://schemas.openxmlformats.org/presentationml/2006/ole">
            <p:oleObj spid="_x0000_s40962" name="Equation" r:id="rId4" imgW="3073400" imgH="431800" progId="Equation.DSMT4">
              <p:embed/>
            </p:oleObj>
          </a:graphicData>
        </a:graphic>
      </p:graphicFrame>
      <p:sp>
        <p:nvSpPr>
          <p:cNvPr id="409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3429000" y="642938"/>
          <a:ext cx="5715000" cy="493712"/>
        </p:xfrm>
        <a:graphic>
          <a:graphicData uri="http://schemas.openxmlformats.org/presentationml/2006/ole">
            <p:oleObj spid="_x0000_s40963" name="Equation" r:id="rId5" imgW="4521200" imgH="393700" progId="Equation.DSMT4">
              <p:embed/>
            </p:oleObj>
          </a:graphicData>
        </a:graphic>
      </p:graphicFrame>
      <p:sp>
        <p:nvSpPr>
          <p:cNvPr id="409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09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097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0964" name="Object 5"/>
          <p:cNvGraphicFramePr>
            <a:graphicFrameLocks noChangeAspect="1"/>
          </p:cNvGraphicFramePr>
          <p:nvPr/>
        </p:nvGraphicFramePr>
        <p:xfrm>
          <a:off x="180975" y="3551238"/>
          <a:ext cx="8997950" cy="2781300"/>
        </p:xfrm>
        <a:graphic>
          <a:graphicData uri="http://schemas.openxmlformats.org/presentationml/2006/ole">
            <p:oleObj spid="_x0000_s40964" name="Equation" r:id="rId6" imgW="5435280" imgH="1663560" progId="Equation.DSMT4">
              <p:embed/>
            </p:oleObj>
          </a:graphicData>
        </a:graphic>
      </p:graphicFrame>
      <p:sp>
        <p:nvSpPr>
          <p:cNvPr id="409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线性定常系统传递函数的实现问题</a:t>
            </a:r>
            <a:r>
              <a:rPr lang="en-US" altLang="zh-CN" smtClean="0"/>
              <a:t>-7</a:t>
            </a:r>
            <a:endParaRPr lang="zh-CN" altLang="en-US" smtClean="0"/>
          </a:p>
        </p:txBody>
      </p:sp>
      <p:sp>
        <p:nvSpPr>
          <p:cNvPr id="4198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例：利用分解法求状态空间表达式</a:t>
            </a: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1986" name="Object 1"/>
          <p:cNvGraphicFramePr>
            <a:graphicFrameLocks noChangeAspect="1"/>
          </p:cNvGraphicFramePr>
          <p:nvPr/>
        </p:nvGraphicFramePr>
        <p:xfrm>
          <a:off x="2928938" y="2000250"/>
          <a:ext cx="2500312" cy="800100"/>
        </p:xfrm>
        <a:graphic>
          <a:graphicData uri="http://schemas.openxmlformats.org/presentationml/2006/ole">
            <p:oleObj spid="_x0000_s41986" name="Equation" r:id="rId3" imgW="1257300" imgH="393700" progId="Equation.DSMT4">
              <p:embed/>
            </p:oleObj>
          </a:graphicData>
        </a:graphic>
      </p:graphicFrame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SISO</a:t>
            </a:r>
            <a:r>
              <a:rPr lang="zh-CN" altLang="en-US" smtClean="0"/>
              <a:t>线性定常系统传递函数的实现问题</a:t>
            </a:r>
            <a:r>
              <a:rPr lang="en-US" altLang="zh-CN" smtClean="0"/>
              <a:t>-8</a:t>
            </a:r>
            <a:endParaRPr lang="zh-CN" altLang="en-US" smtClean="0"/>
          </a:p>
        </p:txBody>
      </p:sp>
      <p:sp>
        <p:nvSpPr>
          <p:cNvPr id="430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例：利用分解法求状态空间表达式</a:t>
            </a:r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3010" name="Object 3"/>
          <p:cNvGraphicFramePr>
            <a:graphicFrameLocks noChangeAspect="1"/>
          </p:cNvGraphicFramePr>
          <p:nvPr/>
        </p:nvGraphicFramePr>
        <p:xfrm>
          <a:off x="2500313" y="1857375"/>
          <a:ext cx="3222625" cy="785813"/>
        </p:xfrm>
        <a:graphic>
          <a:graphicData uri="http://schemas.openxmlformats.org/presentationml/2006/ole">
            <p:oleObj spid="_x0000_s43010" name="Equation" r:id="rId3" imgW="1562100" imgH="38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标题 1"/>
          <p:cNvSpPr>
            <a:spLocks noGrp="1"/>
          </p:cNvSpPr>
          <p:nvPr>
            <p:ph type="title"/>
          </p:nvPr>
        </p:nvSpPr>
        <p:spPr>
          <a:xfrm>
            <a:off x="785813" y="0"/>
            <a:ext cx="8150225" cy="1143000"/>
          </a:xfrm>
        </p:spPr>
        <p:txBody>
          <a:bodyPr/>
          <a:lstStyle/>
          <a:p>
            <a:r>
              <a:rPr lang="en-US" altLang="zh-CN" smtClean="0"/>
              <a:t>MIMO</a:t>
            </a:r>
            <a:r>
              <a:rPr lang="zh-CN" altLang="en-US" smtClean="0"/>
              <a:t>线性定常系统的实现问题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440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MIMO</a:t>
            </a:r>
            <a:r>
              <a:rPr lang="zh-CN" altLang="en-US" smtClean="0"/>
              <a:t>系统的输入输出模型</a:t>
            </a:r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4034" name="Object 1"/>
          <p:cNvGraphicFramePr>
            <a:graphicFrameLocks noChangeAspect="1"/>
          </p:cNvGraphicFramePr>
          <p:nvPr/>
        </p:nvGraphicFramePr>
        <p:xfrm>
          <a:off x="2500313" y="2286000"/>
          <a:ext cx="4125912" cy="1500188"/>
        </p:xfrm>
        <a:graphic>
          <a:graphicData uri="http://schemas.openxmlformats.org/presentationml/2006/ole">
            <p:oleObj spid="_x0000_s44034" name="Visio" r:id="rId3" imgW="2448904" imgH="925332" progId="Visio.Drawing.11">
              <p:embed/>
            </p:oleObj>
          </a:graphicData>
        </a:graphic>
      </p:graphicFrame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357313" y="4214813"/>
          <a:ext cx="6072187" cy="1643062"/>
        </p:xfrm>
        <a:graphic>
          <a:graphicData uri="http://schemas.openxmlformats.org/presentationml/2006/ole">
            <p:oleObj spid="_x0000_s44035" name="Equation" r:id="rId4" imgW="3238500" imgH="876300" progId="Equation.DSMT4">
              <p:embed/>
            </p:oleObj>
          </a:graphicData>
        </a:graphic>
      </p:graphicFrame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标题 1"/>
          <p:cNvSpPr>
            <a:spLocks noGrp="1"/>
          </p:cNvSpPr>
          <p:nvPr>
            <p:ph type="title"/>
          </p:nvPr>
        </p:nvSpPr>
        <p:spPr>
          <a:xfrm>
            <a:off x="785813" y="0"/>
            <a:ext cx="8150225" cy="1143000"/>
          </a:xfrm>
        </p:spPr>
        <p:txBody>
          <a:bodyPr/>
          <a:lstStyle/>
          <a:p>
            <a:r>
              <a:rPr lang="en-US" altLang="zh-CN" smtClean="0"/>
              <a:t>MIMO</a:t>
            </a:r>
            <a:r>
              <a:rPr lang="zh-CN" altLang="en-US" smtClean="0"/>
              <a:t>线性定常系统的实现问题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4506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</a:t>
            </a:r>
            <a:r>
              <a:rPr lang="en-US" altLang="zh-CN" smtClean="0"/>
              <a:t>MIMO</a:t>
            </a:r>
            <a:r>
              <a:rPr lang="zh-CN" altLang="en-US" smtClean="0"/>
              <a:t>线性系统，求</a:t>
            </a:r>
            <a:r>
              <a:rPr lang="en-US" altLang="zh-CN" smtClean="0"/>
              <a:t>TFM</a:t>
            </a:r>
            <a:r>
              <a:rPr lang="zh-CN" altLang="en-US" smtClean="0"/>
              <a:t>和</a:t>
            </a:r>
            <a:r>
              <a:rPr lang="en-US" altLang="zh-CN" smtClean="0"/>
              <a:t>SS。</a:t>
            </a:r>
            <a:endParaRPr lang="zh-CN" altLang="en-US" smtClean="0"/>
          </a:p>
        </p:txBody>
      </p:sp>
      <p:sp>
        <p:nvSpPr>
          <p:cNvPr id="45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50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142875" y="2143125"/>
          <a:ext cx="3571875" cy="858838"/>
        </p:xfrm>
        <a:graphic>
          <a:graphicData uri="http://schemas.openxmlformats.org/presentationml/2006/ole">
            <p:oleObj spid="_x0000_s45058" name="Equation" r:id="rId3" imgW="1638000" imgH="393480" progId="Equation.DSMT4">
              <p:embed/>
            </p:oleObj>
          </a:graphicData>
        </a:graphic>
      </p:graphicFrame>
      <p:sp>
        <p:nvSpPr>
          <p:cNvPr id="45068" name="Rectangle 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50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5059" name="Object 4"/>
          <p:cNvGraphicFramePr>
            <a:graphicFrameLocks noChangeAspect="1"/>
          </p:cNvGraphicFramePr>
          <p:nvPr/>
        </p:nvGraphicFramePr>
        <p:xfrm>
          <a:off x="4237038" y="1928813"/>
          <a:ext cx="4978400" cy="1200150"/>
        </p:xfrm>
        <a:graphic>
          <a:graphicData uri="http://schemas.openxmlformats.org/presentationml/2006/ole">
            <p:oleObj spid="_x0000_s45059" name="Equation" r:id="rId4" imgW="3200400" imgH="800100" progId="Equation.DSMT4">
              <p:embed/>
            </p:oleObj>
          </a:graphicData>
        </a:graphic>
      </p:graphicFrame>
      <p:sp>
        <p:nvSpPr>
          <p:cNvPr id="450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5060" name="Object 6"/>
          <p:cNvGraphicFramePr>
            <a:graphicFrameLocks noChangeAspect="1"/>
          </p:cNvGraphicFramePr>
          <p:nvPr/>
        </p:nvGraphicFramePr>
        <p:xfrm>
          <a:off x="142875" y="3214688"/>
          <a:ext cx="8963025" cy="947737"/>
        </p:xfrm>
        <a:graphic>
          <a:graphicData uri="http://schemas.openxmlformats.org/presentationml/2006/ole">
            <p:oleObj spid="_x0000_s45060" name="Equation" r:id="rId5" imgW="4419600" imgH="444500" progId="Equation.DSMT4">
              <p:embed/>
            </p:oleObj>
          </a:graphicData>
        </a:graphic>
      </p:graphicFrame>
      <p:sp>
        <p:nvSpPr>
          <p:cNvPr id="450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5061" name="Object 8"/>
          <p:cNvGraphicFramePr>
            <a:graphicFrameLocks noChangeAspect="1"/>
          </p:cNvGraphicFramePr>
          <p:nvPr/>
        </p:nvGraphicFramePr>
        <p:xfrm>
          <a:off x="3214688" y="3786188"/>
          <a:ext cx="6019800" cy="3071812"/>
        </p:xfrm>
        <a:graphic>
          <a:graphicData uri="http://schemas.openxmlformats.org/presentationml/2006/ole">
            <p:oleObj spid="_x0000_s45061" name="Visio" r:id="rId6" imgW="4284518" imgH="2214273" progId="Visio.Drawing.11">
              <p:embed/>
            </p:oleObj>
          </a:graphicData>
        </a:graphic>
      </p:graphicFrame>
      <p:sp>
        <p:nvSpPr>
          <p:cNvPr id="450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5062" name="Object 10"/>
          <p:cNvGraphicFramePr>
            <a:graphicFrameLocks noChangeAspect="1"/>
          </p:cNvGraphicFramePr>
          <p:nvPr/>
        </p:nvGraphicFramePr>
        <p:xfrm>
          <a:off x="0" y="4500563"/>
          <a:ext cx="3524250" cy="1000125"/>
        </p:xfrm>
        <a:graphic>
          <a:graphicData uri="http://schemas.openxmlformats.org/presentationml/2006/ole">
            <p:oleObj spid="_x0000_s45062" name="Equation" r:id="rId7" imgW="2209800" imgH="622300" progId="Equation.DSMT4">
              <p:embed/>
            </p:oleObj>
          </a:graphicData>
        </a:graphic>
      </p:graphicFrame>
      <p:sp>
        <p:nvSpPr>
          <p:cNvPr id="450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5063" name="Object 12"/>
          <p:cNvGraphicFramePr>
            <a:graphicFrameLocks noChangeAspect="1"/>
          </p:cNvGraphicFramePr>
          <p:nvPr/>
        </p:nvGraphicFramePr>
        <p:xfrm>
          <a:off x="214313" y="5572125"/>
          <a:ext cx="2286000" cy="1092200"/>
        </p:xfrm>
        <a:graphic>
          <a:graphicData uri="http://schemas.openxmlformats.org/presentationml/2006/ole">
            <p:oleObj spid="_x0000_s45063" name="Equation" r:id="rId8" imgW="1295400" imgH="622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非线性定常系统的实现问题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模拟结构图</a:t>
            </a:r>
            <a:r>
              <a:rPr lang="en-US" altLang="zh-CN" smtClean="0">
                <a:sym typeface="Wingdings" pitchFamily="2" charset="2"/>
              </a:rPr>
              <a:t>----</a:t>
            </a:r>
            <a:r>
              <a:rPr lang="zh-CN" altLang="en-US" smtClean="0">
                <a:sym typeface="Wingdings" pitchFamily="2" charset="2"/>
              </a:rPr>
              <a:t>状态空间描述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例子</a:t>
            </a:r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合理处理交联项，使分析变得简单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例子</a:t>
            </a:r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  <a:p>
            <a:r>
              <a:rPr lang="en-US" altLang="zh-CN" smtClean="0">
                <a:sym typeface="Wingdings" pitchFamily="2" charset="2"/>
              </a:rPr>
              <a:t>MATLAB/Simulink</a:t>
            </a:r>
            <a:r>
              <a:rPr lang="zh-CN" altLang="en-US" smtClean="0">
                <a:sym typeface="Wingdings" pitchFamily="2" charset="2"/>
              </a:rPr>
              <a:t>建模环境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例子</a:t>
            </a:r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title"/>
          </p:nvPr>
        </p:nvSpPr>
        <p:spPr>
          <a:xfrm>
            <a:off x="1143000" y="142875"/>
            <a:ext cx="7793038" cy="1143000"/>
          </a:xfrm>
        </p:spPr>
        <p:txBody>
          <a:bodyPr/>
          <a:lstStyle/>
          <a:p>
            <a:pPr marL="342900" indent="-342900"/>
            <a:r>
              <a:rPr lang="zh-CN" altLang="en-US" sz="4400" smtClean="0">
                <a:latin typeface="Tahoma" pitchFamily="34" charset="0"/>
                <a:ea typeface="黑体" pitchFamily="2" charset="-122"/>
              </a:rPr>
              <a:t>线性系统状态空间表达式的线性变换与特征结构</a:t>
            </a:r>
            <a:endParaRPr lang="zh-CN" altLang="en-US" sz="4400" b="0" smtClean="0">
              <a:latin typeface="Tahoma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状态变量的线性变换的非唯一性的解释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线性时不变系统的不变性及其与传递函数阵的关系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线性时不变系统的代数等价性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线性时不变系统状态空间表达式的</a:t>
            </a:r>
            <a:r>
              <a:rPr lang="en-US" dirty="0" smtClean="0"/>
              <a:t>Jordan</a:t>
            </a:r>
            <a:r>
              <a:rPr lang="zh-CN" altLang="en-US" dirty="0" smtClean="0"/>
              <a:t>形</a:t>
            </a:r>
            <a:r>
              <a:rPr lang="en-US" dirty="0" smtClean="0"/>
              <a:t>----</a:t>
            </a:r>
            <a:r>
              <a:rPr lang="zh-CN" altLang="en-US" dirty="0" smtClean="0"/>
              <a:t>最简耦合形</a:t>
            </a:r>
            <a:endParaRPr lang="en-US" altLang="zh-CN" dirty="0" smtClean="0"/>
          </a:p>
          <a:p>
            <a:pPr marL="342900" lvl="2" indent="-342900">
              <a:buSzPct val="60000"/>
              <a:defRPr/>
            </a:pPr>
            <a:r>
              <a:rPr lang="zh-CN" altLang="en-US" sz="3200" dirty="0" smtClean="0">
                <a:cs typeface="+mn-cs"/>
              </a:rPr>
              <a:t>线性子系统在各种连接时的传递函数阵</a:t>
            </a:r>
          </a:p>
          <a:p>
            <a:pPr marL="342900" lvl="2" indent="-342900">
              <a:buSzPct val="60000"/>
              <a:defRPr/>
            </a:pPr>
            <a:r>
              <a:rPr lang="zh-CN" altLang="en-US" sz="3200" dirty="0" smtClean="0">
                <a:cs typeface="+mn-cs"/>
              </a:rPr>
              <a:t>线性时变系统坐标变换下的特性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状态变量的线性变换的非唯一性的解释</a:t>
            </a:r>
          </a:p>
        </p:txBody>
      </p:sp>
      <p:sp>
        <p:nvSpPr>
          <p:cNvPr id="460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考察相对于某基下的给定线性系统</a:t>
            </a:r>
          </a:p>
        </p:txBody>
      </p:sp>
      <p:sp>
        <p:nvSpPr>
          <p:cNvPr id="46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6082" name="Object 1"/>
          <p:cNvGraphicFramePr>
            <a:graphicFrameLocks noChangeAspect="1"/>
          </p:cNvGraphicFramePr>
          <p:nvPr/>
        </p:nvGraphicFramePr>
        <p:xfrm>
          <a:off x="1143000" y="2143125"/>
          <a:ext cx="2000250" cy="458788"/>
        </p:xfrm>
        <a:graphic>
          <a:graphicData uri="http://schemas.openxmlformats.org/presentationml/2006/ole">
            <p:oleObj spid="_x0000_s46082" name="Equation" r:id="rId3" imgW="914400" imgH="215900" progId="Equation.DSMT4">
              <p:embed/>
            </p:oleObj>
          </a:graphicData>
        </a:graphic>
      </p:graphicFrame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4286250" y="2071688"/>
          <a:ext cx="2428875" cy="760412"/>
        </p:xfrm>
        <a:graphic>
          <a:graphicData uri="http://schemas.openxmlformats.org/presentationml/2006/ole">
            <p:oleObj spid="_x0000_s46083" name="Equation" r:id="rId4" imgW="1282700" imgH="393700" progId="Equation.DSMT4">
              <p:embed/>
            </p:oleObj>
          </a:graphicData>
        </a:graphic>
      </p:graphicFrame>
      <p:sp>
        <p:nvSpPr>
          <p:cNvPr id="460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785813" y="3286125"/>
          <a:ext cx="3059112" cy="390525"/>
        </p:xfrm>
        <a:graphic>
          <a:graphicData uri="http://schemas.openxmlformats.org/presentationml/2006/ole">
            <p:oleObj spid="_x0000_s46084" name="Equation" r:id="rId5" imgW="1651000" imgH="215900" progId="Equation.DSMT4">
              <p:embed/>
            </p:oleObj>
          </a:graphicData>
        </a:graphic>
      </p:graphicFrame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1857375" y="3857625"/>
          <a:ext cx="1423988" cy="1143000"/>
        </p:xfrm>
        <a:graphic>
          <a:graphicData uri="http://schemas.openxmlformats.org/presentationml/2006/ole">
            <p:oleObj spid="_x0000_s46085" name="Equation" r:id="rId6" imgW="800447" imgH="622570" progId="Equation.DSMT4">
              <p:embed/>
            </p:oleObj>
          </a:graphicData>
        </a:graphic>
      </p:graphicFrame>
      <p:sp>
        <p:nvSpPr>
          <p:cNvPr id="460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4286250" y="3286125"/>
          <a:ext cx="2857500" cy="857250"/>
        </p:xfrm>
        <a:graphic>
          <a:graphicData uri="http://schemas.openxmlformats.org/presentationml/2006/ole">
            <p:oleObj spid="_x0000_s46086" name="Equation" r:id="rId7" imgW="1536700" imgH="444500" progId="Equation.DSMT4">
              <p:embed/>
            </p:oleObj>
          </a:graphicData>
        </a:graphic>
      </p:graphicFrame>
      <p:sp>
        <p:nvSpPr>
          <p:cNvPr id="4609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97643" name="Object 11"/>
          <p:cNvGraphicFramePr>
            <a:graphicFrameLocks noChangeAspect="1"/>
          </p:cNvGraphicFramePr>
          <p:nvPr/>
        </p:nvGraphicFramePr>
        <p:xfrm>
          <a:off x="4286250" y="4429125"/>
          <a:ext cx="3556000" cy="357188"/>
        </p:xfrm>
        <a:graphic>
          <a:graphicData uri="http://schemas.openxmlformats.org/presentationml/2006/ole">
            <p:oleObj spid="_x0000_s46087" name="Equation" r:id="rId8" imgW="2082800" imgH="21590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285875" y="5286375"/>
            <a:ext cx="5905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/>
              <a:t>选择</a:t>
            </a:r>
            <a:r>
              <a:rPr lang="zh-CN" altLang="en-US" b="1"/>
              <a:t>具有任意性</a:t>
            </a:r>
            <a:r>
              <a:rPr lang="en-US" altLang="zh-CN" b="1">
                <a:sym typeface="Wingdings" pitchFamily="2" charset="2"/>
              </a:rPr>
              <a:t></a:t>
            </a:r>
            <a:r>
              <a:rPr lang="zh-CN" altLang="en-US" b="1">
                <a:sym typeface="Wingdings" pitchFamily="2" charset="2"/>
              </a:rPr>
              <a:t>状态空间表达的无穷性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线性时不变系统的不变性及其与传递函数阵的关系</a:t>
            </a:r>
          </a:p>
        </p:txBody>
      </p:sp>
      <p:sp>
        <p:nvSpPr>
          <p:cNvPr id="471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特征多项式、特征值的不变性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状态空间表达式与传递函数</a:t>
            </a:r>
            <a:r>
              <a:rPr lang="en-US" altLang="zh-CN" smtClean="0"/>
              <a:t>(</a:t>
            </a:r>
            <a:r>
              <a:rPr lang="zh-CN" altLang="en-US" smtClean="0"/>
              <a:t>阵</a:t>
            </a:r>
            <a:r>
              <a:rPr lang="en-US" altLang="zh-CN" smtClean="0"/>
              <a:t>)</a:t>
            </a:r>
            <a:r>
              <a:rPr lang="zh-CN" altLang="en-US" smtClean="0"/>
              <a:t>间转换及其不变性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由状态方程求解 传递函数矩阵的</a:t>
            </a:r>
            <a:r>
              <a:rPr lang="en-US" altLang="zh-CN" smtClean="0"/>
              <a:t>L-F</a:t>
            </a:r>
            <a:r>
              <a:rPr lang="zh-CN" altLang="en-US" smtClean="0"/>
              <a:t>算法</a:t>
            </a:r>
          </a:p>
        </p:txBody>
      </p:sp>
      <p:sp>
        <p:nvSpPr>
          <p:cNvPr id="471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1114425" y="1928813"/>
          <a:ext cx="6651625" cy="428625"/>
        </p:xfrm>
        <a:graphic>
          <a:graphicData uri="http://schemas.openxmlformats.org/presentationml/2006/ole">
            <p:oleObj spid="_x0000_s47106" name="Equation" r:id="rId3" imgW="3695400" imgH="228600" progId="Equation.DSMT4">
              <p:embed/>
            </p:oleObj>
          </a:graphicData>
        </a:graphic>
      </p:graphicFrame>
      <p:sp>
        <p:nvSpPr>
          <p:cNvPr id="471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1857375" y="3500438"/>
          <a:ext cx="4572000" cy="466725"/>
        </p:xfrm>
        <a:graphic>
          <a:graphicData uri="http://schemas.openxmlformats.org/presentationml/2006/ole">
            <p:oleObj spid="_x0000_s47107" name="Equation" r:id="rId4" imgW="2603160" imgH="253800" progId="Equation.DSMT4">
              <p:embed/>
            </p:oleObj>
          </a:graphicData>
        </a:graphic>
      </p:graphicFrame>
      <p:sp>
        <p:nvSpPr>
          <p:cNvPr id="471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1857375" y="4786313"/>
          <a:ext cx="4967288" cy="642937"/>
        </p:xfrm>
        <a:graphic>
          <a:graphicData uri="http://schemas.openxmlformats.org/presentationml/2006/ole">
            <p:oleObj spid="_x0000_s47108" name="Equation" r:id="rId5" imgW="2971800" imgH="381000" progId="Equation.DSMT4">
              <p:embed/>
            </p:oleObj>
          </a:graphicData>
        </a:graphic>
      </p:graphicFrame>
      <p:sp>
        <p:nvSpPr>
          <p:cNvPr id="471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5429250" y="5286375"/>
          <a:ext cx="2857500" cy="1362075"/>
        </p:xfrm>
        <a:graphic>
          <a:graphicData uri="http://schemas.openxmlformats.org/presentationml/2006/ole">
            <p:oleObj spid="_x0000_s47109" name="Equation" r:id="rId6" imgW="2209800" imgH="106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线性时不变系统的不变性及其与传递函数阵的关系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4813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:</a:t>
            </a:r>
            <a:r>
              <a:rPr lang="zh-CN" altLang="en-US" smtClean="0"/>
              <a:t>由状态空间表达式求传递函数阵</a:t>
            </a:r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8130" name="Object 1"/>
          <p:cNvGraphicFramePr>
            <a:graphicFrameLocks noChangeAspect="1"/>
          </p:cNvGraphicFramePr>
          <p:nvPr/>
        </p:nvGraphicFramePr>
        <p:xfrm>
          <a:off x="142875" y="2000250"/>
          <a:ext cx="3175000" cy="1714500"/>
        </p:xfrm>
        <a:graphic>
          <a:graphicData uri="http://schemas.openxmlformats.org/presentationml/2006/ole">
            <p:oleObj spid="_x0000_s48130" name="Equation" r:id="rId3" imgW="1548728" imgH="850531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状态空间描述的一般形式</a:t>
            </a:r>
            <a:r>
              <a:rPr lang="en-US" altLang="zh-CN" smtClean="0"/>
              <a:t>-1</a:t>
            </a:r>
          </a:p>
        </p:txBody>
      </p:sp>
      <p:sp>
        <p:nvSpPr>
          <p:cNvPr id="2053" name="内容占位符 8"/>
          <p:cNvSpPr>
            <a:spLocks noGrp="1"/>
          </p:cNvSpPr>
          <p:nvPr>
            <p:ph idx="1"/>
          </p:nvPr>
        </p:nvSpPr>
        <p:spPr>
          <a:xfrm>
            <a:off x="642938" y="1285875"/>
            <a:ext cx="8286750" cy="4846638"/>
          </a:xfrm>
        </p:spPr>
        <p:txBody>
          <a:bodyPr/>
          <a:lstStyle/>
          <a:p>
            <a:r>
              <a:rPr lang="zh-CN" altLang="en-US" smtClean="0"/>
              <a:t>状态空间包含两部分：</a:t>
            </a:r>
            <a:endParaRPr lang="en-US" altLang="zh-CN" smtClean="0"/>
          </a:p>
          <a:p>
            <a:pPr lvl="1"/>
            <a:r>
              <a:rPr lang="zh-CN" altLang="en-US" sz="2400" smtClean="0"/>
              <a:t>状态方程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输出方程</a:t>
            </a:r>
            <a:endParaRPr lang="en-US" altLang="zh-CN" sz="2400" smtClean="0"/>
          </a:p>
          <a:p>
            <a:r>
              <a:rPr lang="zh-CN" altLang="en-US" smtClean="0"/>
              <a:t>状态与输出的可测量性</a:t>
            </a:r>
            <a:endParaRPr lang="en-US" altLang="zh-CN" smtClean="0"/>
          </a:p>
          <a:p>
            <a:pPr lvl="1"/>
            <a:r>
              <a:rPr lang="zh-CN" altLang="en-US" sz="2400" smtClean="0"/>
              <a:t>系统输出一般可以通过物理测量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系统状态描述系统内部行为，物理上不一定可观测</a:t>
            </a:r>
            <a:endParaRPr lang="en-US" altLang="zh-CN" sz="2400" smtClean="0"/>
          </a:p>
          <a:p>
            <a:r>
              <a:rPr lang="zh-CN" altLang="en-US" smtClean="0"/>
              <a:t>系统状态空间形式化表示</a:t>
            </a:r>
            <a:endParaRPr lang="zh-CN" altLang="en-US" sz="2400" smtClean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214313" y="4857750"/>
          <a:ext cx="5995987" cy="1071563"/>
        </p:xfrm>
        <a:graphic>
          <a:graphicData uri="http://schemas.openxmlformats.org/presentationml/2006/ole">
            <p:oleObj spid="_x0000_s2050" name="Equation" r:id="rId3" imgW="2234230" imgH="418918" progId="Equation.DSMT4">
              <p:embed/>
            </p:oleObj>
          </a:graphicData>
        </a:graphic>
      </p:graphicFrame>
      <p:sp>
        <p:nvSpPr>
          <p:cNvPr id="20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802063" y="5857875"/>
          <a:ext cx="5341937" cy="1000125"/>
        </p:xfrm>
        <a:graphic>
          <a:graphicData uri="http://schemas.openxmlformats.org/presentationml/2006/ole">
            <p:oleObj spid="_x0000_s2051" name="Equation" r:id="rId4" imgW="2082800" imgH="393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线性时不变系统的代数等价性</a:t>
            </a:r>
          </a:p>
        </p:txBody>
      </p:sp>
      <p:sp>
        <p:nvSpPr>
          <p:cNvPr id="4915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代数等价系统：</a:t>
            </a:r>
            <a:r>
              <a:rPr lang="zh-CN" altLang="en-US" smtClean="0">
                <a:solidFill>
                  <a:srgbClr val="FF0000"/>
                </a:solidFill>
              </a:rPr>
              <a:t>相同输入、输出</a:t>
            </a:r>
            <a:r>
              <a:rPr lang="zh-CN" altLang="en-US" smtClean="0"/>
              <a:t>的两个</a:t>
            </a:r>
            <a:r>
              <a:rPr lang="zh-CN" altLang="en-US" smtClean="0">
                <a:solidFill>
                  <a:srgbClr val="FF0000"/>
                </a:solidFill>
              </a:rPr>
              <a:t>同阶</a:t>
            </a:r>
            <a:r>
              <a:rPr lang="zh-CN" altLang="en-US" smtClean="0"/>
              <a:t>线性时不变系统为代数等价系统，当且仅当它们的系统矩阵间满足坐标变换关系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同一线性时不变系统的两个状态空间描述必为代数等价的。</a:t>
            </a:r>
          </a:p>
          <a:p>
            <a:r>
              <a:rPr lang="zh-CN" altLang="en-US" smtClean="0"/>
              <a:t>代数等价系统的基本特征是具有</a:t>
            </a:r>
            <a:r>
              <a:rPr lang="zh-CN" altLang="en-US" smtClean="0">
                <a:solidFill>
                  <a:srgbClr val="FF0000"/>
                </a:solidFill>
              </a:rPr>
              <a:t>相同的代数结构特征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/>
              <a:t>如特征多项式、特征值</a:t>
            </a:r>
            <a:r>
              <a:rPr lang="en-US" altLang="zh-CN" smtClean="0"/>
              <a:t>)</a:t>
            </a:r>
            <a:r>
              <a:rPr lang="zh-CN" altLang="en-US" smtClean="0"/>
              <a:t>以及相同的稳定性、能控能观性。</a:t>
            </a:r>
            <a:endParaRPr lang="en-US" altLang="zh-CN" smtClean="0"/>
          </a:p>
          <a:p>
            <a:r>
              <a:rPr lang="zh-CN" altLang="en-US" smtClean="0"/>
              <a:t>代数等价系统均有</a:t>
            </a:r>
            <a:r>
              <a:rPr lang="zh-CN" altLang="en-US" smtClean="0">
                <a:solidFill>
                  <a:srgbClr val="FF0000"/>
                </a:solidFill>
              </a:rPr>
              <a:t>等同输入输出特性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9154" name="Object 1"/>
          <p:cNvGraphicFramePr>
            <a:graphicFrameLocks noChangeAspect="1"/>
          </p:cNvGraphicFramePr>
          <p:nvPr/>
        </p:nvGraphicFramePr>
        <p:xfrm>
          <a:off x="2143125" y="2857500"/>
          <a:ext cx="4978400" cy="500063"/>
        </p:xfrm>
        <a:graphic>
          <a:graphicData uri="http://schemas.openxmlformats.org/presentationml/2006/ole">
            <p:oleObj spid="_x0000_s49154" name="Equation" r:id="rId3" imgW="2082800" imgH="215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线性时不变系统状态空间表达式的</a:t>
            </a:r>
            <a:r>
              <a:rPr lang="en-US" altLang="zh-CN" smtClean="0"/>
              <a:t>Jordan</a:t>
            </a:r>
            <a:r>
              <a:rPr lang="zh-CN" altLang="en-US" smtClean="0"/>
              <a:t>形</a:t>
            </a:r>
            <a:r>
              <a:rPr lang="en-US" altLang="zh-CN" smtClean="0"/>
              <a:t>----</a:t>
            </a:r>
            <a:r>
              <a:rPr lang="zh-CN" altLang="en-US" smtClean="0"/>
              <a:t>最简耦合形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5018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Jordan</a:t>
            </a:r>
            <a:r>
              <a:rPr lang="zh-CN" altLang="en-US" smtClean="0"/>
              <a:t>标准形</a:t>
            </a:r>
            <a:r>
              <a:rPr lang="en-US" altLang="zh-CN" smtClean="0"/>
              <a:t>----</a:t>
            </a:r>
            <a:r>
              <a:rPr lang="zh-CN" altLang="en-US" smtClean="0"/>
              <a:t>用特征向量作为基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其解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  含有的运动模态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501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1214438" y="2071688"/>
          <a:ext cx="2511425" cy="785812"/>
        </p:xfrm>
        <a:graphic>
          <a:graphicData uri="http://schemas.openxmlformats.org/presentationml/2006/ole">
            <p:oleObj spid="_x0000_s50178" name="Equation" r:id="rId3" imgW="1282700" imgH="393700" progId="Equation.DSMT4">
              <p:embed/>
            </p:oleObj>
          </a:graphicData>
        </a:graphic>
      </p:graphicFrame>
      <p:sp>
        <p:nvSpPr>
          <p:cNvPr id="501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0179" name="Object 5"/>
          <p:cNvGraphicFramePr>
            <a:graphicFrameLocks noChangeAspect="1"/>
          </p:cNvGraphicFramePr>
          <p:nvPr/>
        </p:nvGraphicFramePr>
        <p:xfrm>
          <a:off x="4267200" y="2071688"/>
          <a:ext cx="3654425" cy="857250"/>
        </p:xfrm>
        <a:graphic>
          <a:graphicData uri="http://schemas.openxmlformats.org/presentationml/2006/ole">
            <p:oleObj spid="_x0000_s50179" name="Equation" r:id="rId4" imgW="1701800" imgH="419100" progId="Equation.DSMT4">
              <p:embed/>
            </p:oleObj>
          </a:graphicData>
        </a:graphic>
      </p:graphicFrame>
      <p:sp>
        <p:nvSpPr>
          <p:cNvPr id="501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0180" name="Object 7"/>
          <p:cNvGraphicFramePr>
            <a:graphicFrameLocks noChangeAspect="1"/>
          </p:cNvGraphicFramePr>
          <p:nvPr/>
        </p:nvGraphicFramePr>
        <p:xfrm>
          <a:off x="2786063" y="3000375"/>
          <a:ext cx="4071937" cy="671513"/>
        </p:xfrm>
        <a:graphic>
          <a:graphicData uri="http://schemas.openxmlformats.org/presentationml/2006/ole">
            <p:oleObj spid="_x0000_s50180" name="Equation" r:id="rId5" imgW="2005729" imgH="317362" progId="Equation.DSMT4">
              <p:embed/>
            </p:oleObj>
          </a:graphicData>
        </a:graphic>
      </p:graphicFrame>
      <p:sp>
        <p:nvSpPr>
          <p:cNvPr id="5018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0181" name="Object 9"/>
          <p:cNvGraphicFramePr>
            <a:graphicFrameLocks noChangeAspect="1"/>
          </p:cNvGraphicFramePr>
          <p:nvPr/>
        </p:nvGraphicFramePr>
        <p:xfrm>
          <a:off x="2786063" y="3714750"/>
          <a:ext cx="5767387" cy="642938"/>
        </p:xfrm>
        <a:graphic>
          <a:graphicData uri="http://schemas.openxmlformats.org/presentationml/2006/ole">
            <p:oleObj spid="_x0000_s50181" name="Equation" r:id="rId6" imgW="2805482" imgH="317362" progId="Equation.DSMT4">
              <p:embed/>
            </p:oleObj>
          </a:graphicData>
        </a:graphic>
      </p:graphicFrame>
      <p:sp>
        <p:nvSpPr>
          <p:cNvPr id="5019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0182" name="Object 11"/>
          <p:cNvGraphicFramePr>
            <a:graphicFrameLocks noChangeAspect="1"/>
          </p:cNvGraphicFramePr>
          <p:nvPr/>
        </p:nvGraphicFramePr>
        <p:xfrm>
          <a:off x="1143000" y="4286250"/>
          <a:ext cx="454025" cy="500063"/>
        </p:xfrm>
        <a:graphic>
          <a:graphicData uri="http://schemas.openxmlformats.org/presentationml/2006/ole">
            <p:oleObj spid="_x0000_s50182" name="Equation" r:id="rId7" imgW="190417" imgH="203112" progId="Equation.DSMT4">
              <p:embed/>
            </p:oleObj>
          </a:graphicData>
        </a:graphic>
      </p:graphicFrame>
      <p:sp>
        <p:nvSpPr>
          <p:cNvPr id="5019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0183" name="Object 13"/>
          <p:cNvGraphicFramePr>
            <a:graphicFrameLocks noChangeAspect="1"/>
          </p:cNvGraphicFramePr>
          <p:nvPr/>
        </p:nvGraphicFramePr>
        <p:xfrm>
          <a:off x="2214563" y="4786313"/>
          <a:ext cx="4810125" cy="571500"/>
        </p:xfrm>
        <a:graphic>
          <a:graphicData uri="http://schemas.openxmlformats.org/presentationml/2006/ole">
            <p:oleObj spid="_x0000_s50183" name="Equation" r:id="rId8" imgW="1790640" imgH="215640" progId="Equation.DSMT4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571500" y="5429250"/>
            <a:ext cx="8143875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       系统的特征值在经过坐标变换后是不变的，所以运动模态将也不会有变化。而运动模态又基本上决定了系统的运行特性和稳定性。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线性时不变系统状态空间表达式的</a:t>
            </a:r>
            <a:r>
              <a:rPr lang="en-US" altLang="zh-CN" smtClean="0"/>
              <a:t>Jordan</a:t>
            </a:r>
            <a:r>
              <a:rPr lang="zh-CN" altLang="en-US" smtClean="0"/>
              <a:t>形</a:t>
            </a:r>
            <a:r>
              <a:rPr lang="en-US" altLang="zh-CN" smtClean="0"/>
              <a:t>----</a:t>
            </a:r>
            <a:r>
              <a:rPr lang="zh-CN" altLang="en-US" smtClean="0"/>
              <a:t>最简耦合形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512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当矩阵为友矩阵时的</a:t>
            </a:r>
            <a:r>
              <a:rPr lang="en-US" altLang="zh-CN" smtClean="0"/>
              <a:t>Jordan</a:t>
            </a:r>
            <a:r>
              <a:rPr lang="zh-CN" altLang="en-US" smtClean="0"/>
              <a:t>标准形变换阵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/>
              <a:t>无重特征根</a:t>
            </a:r>
            <a:endParaRPr lang="en-US" altLang="zh-CN" smtClean="0"/>
          </a:p>
          <a:p>
            <a:pPr lvl="1"/>
            <a:r>
              <a:rPr lang="en-US" smtClean="0"/>
              <a:t>有重特征根且无共轭复根时 </a:t>
            </a:r>
          </a:p>
          <a:p>
            <a:pPr lvl="2"/>
            <a:r>
              <a:rPr lang="zh-CN" altLang="en-US" smtClean="0"/>
              <a:t>第一扩展的</a:t>
            </a:r>
            <a:r>
              <a:rPr lang="en-US" altLang="zh-CN" smtClean="0"/>
              <a:t>Vandermonde</a:t>
            </a:r>
            <a:r>
              <a:rPr lang="zh-CN" altLang="en-US" smtClean="0"/>
              <a:t>矩阵</a:t>
            </a:r>
            <a:endParaRPr lang="en-US" smtClean="0"/>
          </a:p>
          <a:p>
            <a:pPr lvl="1"/>
            <a:r>
              <a:rPr lang="zh-CN" altLang="en-US" smtClean="0"/>
              <a:t>特征根两两相异，但含共轭复根时</a:t>
            </a:r>
            <a:r>
              <a:rPr lang="en-US" altLang="zh-CN" smtClean="0"/>
              <a:t>---</a:t>
            </a:r>
            <a:r>
              <a:rPr lang="zh-CN" altLang="en-US" smtClean="0"/>
              <a:t>含模态形</a:t>
            </a:r>
            <a:endParaRPr lang="en-US" altLang="zh-CN" smtClean="0"/>
          </a:p>
          <a:p>
            <a:pPr lvl="2"/>
            <a:r>
              <a:rPr lang="zh-CN" altLang="en-US" smtClean="0"/>
              <a:t>第二扩展的</a:t>
            </a:r>
            <a:r>
              <a:rPr lang="en-US" altLang="zh-CN" smtClean="0"/>
              <a:t>Vandermonde</a:t>
            </a:r>
            <a:r>
              <a:rPr lang="zh-CN" altLang="en-US" smtClean="0"/>
              <a:t>矩阵</a:t>
            </a:r>
            <a:endParaRPr lang="en-US" smtClean="0"/>
          </a:p>
          <a:p>
            <a:pPr lvl="1"/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512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1202" name="Object 1"/>
          <p:cNvGraphicFramePr>
            <a:graphicFrameLocks noChangeAspect="1"/>
          </p:cNvGraphicFramePr>
          <p:nvPr/>
        </p:nvGraphicFramePr>
        <p:xfrm>
          <a:off x="2071688" y="1857375"/>
          <a:ext cx="3500437" cy="431800"/>
        </p:xfrm>
        <a:graphic>
          <a:graphicData uri="http://schemas.openxmlformats.org/presentationml/2006/ole">
            <p:oleObj spid="_x0000_s51202" name="Equation" r:id="rId3" imgW="1993900" imgH="228600" progId="Equation.DSMT4">
              <p:embed/>
            </p:oleObj>
          </a:graphicData>
        </a:graphic>
      </p:graphicFrame>
      <p:sp>
        <p:nvSpPr>
          <p:cNvPr id="512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0" y="2428875"/>
          <a:ext cx="9144000" cy="1804988"/>
        </p:xfrm>
        <a:graphic>
          <a:graphicData uri="http://schemas.openxmlformats.org/presentationml/2006/ole">
            <p:oleObj spid="_x0000_s51203" name="Equation" r:id="rId4" imgW="5219700" imgH="1028700" progId="Equation.DSMT4">
              <p:embed/>
            </p:oleObj>
          </a:graphicData>
        </a:graphic>
      </p:graphicFrame>
      <p:sp>
        <p:nvSpPr>
          <p:cNvPr id="512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1204" name="Object 5"/>
          <p:cNvGraphicFramePr>
            <a:graphicFrameLocks noChangeAspect="1"/>
          </p:cNvGraphicFramePr>
          <p:nvPr/>
        </p:nvGraphicFramePr>
        <p:xfrm>
          <a:off x="3429000" y="4286250"/>
          <a:ext cx="2692400" cy="428625"/>
        </p:xfrm>
        <a:graphic>
          <a:graphicData uri="http://schemas.openxmlformats.org/presentationml/2006/ole">
            <p:oleObj spid="_x0000_s51204" name="Equation" r:id="rId5" imgW="14859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线性时不变系统状态空间表达式的</a:t>
            </a:r>
            <a:r>
              <a:rPr lang="en-US" altLang="zh-CN" smtClean="0"/>
              <a:t>Jordan</a:t>
            </a:r>
            <a:r>
              <a:rPr lang="zh-CN" altLang="en-US" smtClean="0"/>
              <a:t>形</a:t>
            </a:r>
            <a:r>
              <a:rPr lang="en-US" altLang="zh-CN" smtClean="0"/>
              <a:t>----</a:t>
            </a:r>
            <a:r>
              <a:rPr lang="zh-CN" altLang="en-US" smtClean="0"/>
              <a:t>最简耦合形</a:t>
            </a:r>
            <a:r>
              <a:rPr lang="en-US" altLang="zh-CN" smtClean="0"/>
              <a:t>-3</a:t>
            </a:r>
            <a:endParaRPr lang="zh-CN" altLang="en-US" smtClean="0"/>
          </a:p>
        </p:txBody>
      </p:sp>
      <p:sp>
        <p:nvSpPr>
          <p:cNvPr id="5222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例：已知友矩阵状态方程，将其转化成对角型</a:t>
            </a: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2226" name="Object 1"/>
          <p:cNvGraphicFramePr>
            <a:graphicFrameLocks noChangeAspect="1"/>
          </p:cNvGraphicFramePr>
          <p:nvPr/>
        </p:nvGraphicFramePr>
        <p:xfrm>
          <a:off x="2286000" y="2286000"/>
          <a:ext cx="3857625" cy="1423988"/>
        </p:xfrm>
        <a:graphic>
          <a:graphicData uri="http://schemas.openxmlformats.org/presentationml/2006/ole">
            <p:oleObj spid="_x0000_s52226" name="Equation" r:id="rId4" imgW="1676400" imgH="622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>
              <a:defRPr/>
            </a:pPr>
            <a:r>
              <a:rPr lang="zh-CN" altLang="en-US" dirty="0" smtClean="0">
                <a:latin typeface="+mn-ea"/>
                <a:ea typeface="+mn-ea"/>
                <a:cs typeface="+mj-cs"/>
              </a:rPr>
              <a:t>线性子系统在各种连接时的传递函数阵</a:t>
            </a:r>
            <a:r>
              <a:rPr lang="en-US" altLang="zh-CN" dirty="0" smtClean="0">
                <a:latin typeface="+mn-ea"/>
                <a:ea typeface="+mn-ea"/>
                <a:cs typeface="+mj-cs"/>
              </a:rPr>
              <a:t>-1</a:t>
            </a:r>
            <a:endParaRPr lang="zh-CN" altLang="en-US" dirty="0" smtClean="0">
              <a:latin typeface="+mn-ea"/>
              <a:ea typeface="+mn-ea"/>
              <a:cs typeface="+mj-cs"/>
            </a:endParaRPr>
          </a:p>
        </p:txBody>
      </p:sp>
      <p:sp>
        <p:nvSpPr>
          <p:cNvPr id="5325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两个子线性定常系统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      子系统的串联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子系统的并联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            子系统的反馈连接</a:t>
            </a:r>
          </a:p>
          <a:p>
            <a:endParaRPr lang="zh-CN" altLang="en-US" smtClean="0"/>
          </a:p>
          <a:p>
            <a:endParaRPr lang="zh-CN" altLang="en-US" b="0" smtClean="0"/>
          </a:p>
        </p:txBody>
      </p:sp>
      <p:sp>
        <p:nvSpPr>
          <p:cNvPr id="532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3250" name="Object 1"/>
          <p:cNvGraphicFramePr>
            <a:graphicFrameLocks noChangeAspect="1"/>
          </p:cNvGraphicFramePr>
          <p:nvPr/>
        </p:nvGraphicFramePr>
        <p:xfrm>
          <a:off x="3929063" y="2071688"/>
          <a:ext cx="4286250" cy="530225"/>
        </p:xfrm>
        <a:graphic>
          <a:graphicData uri="http://schemas.openxmlformats.org/presentationml/2006/ole">
            <p:oleObj spid="_x0000_s53250" name="Equation" r:id="rId3" imgW="1790700" imgH="215900" progId="Equation.DSMT4">
              <p:embed/>
            </p:oleObj>
          </a:graphicData>
        </a:graphic>
      </p:graphicFrame>
      <p:sp>
        <p:nvSpPr>
          <p:cNvPr id="532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32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3252" name="Object 5"/>
          <p:cNvGraphicFramePr>
            <a:graphicFrameLocks noChangeAspect="1"/>
          </p:cNvGraphicFramePr>
          <p:nvPr/>
        </p:nvGraphicFramePr>
        <p:xfrm>
          <a:off x="4756150" y="3000375"/>
          <a:ext cx="4316413" cy="642938"/>
        </p:xfrm>
        <a:graphic>
          <a:graphicData uri="http://schemas.openxmlformats.org/presentationml/2006/ole">
            <p:oleObj spid="_x0000_s53252" name="Visio" r:id="rId4" imgW="4591743" imgH="683023" progId="Visio.Drawing.11">
              <p:embed/>
            </p:oleObj>
          </a:graphicData>
        </a:graphic>
      </p:graphicFrame>
      <p:sp>
        <p:nvSpPr>
          <p:cNvPr id="532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3253" name="Object 7"/>
          <p:cNvGraphicFramePr>
            <a:graphicFrameLocks noChangeAspect="1"/>
          </p:cNvGraphicFramePr>
          <p:nvPr/>
        </p:nvGraphicFramePr>
        <p:xfrm>
          <a:off x="3643313" y="3643313"/>
          <a:ext cx="3214687" cy="1855787"/>
        </p:xfrm>
        <a:graphic>
          <a:graphicData uri="http://schemas.openxmlformats.org/presentationml/2006/ole">
            <p:oleObj spid="_x0000_s53253" name="Visio" r:id="rId5" imgW="3670762" imgH="2120566" progId="Visio.Drawing.11">
              <p:embed/>
            </p:oleObj>
          </a:graphicData>
        </a:graphic>
      </p:graphicFrame>
      <p:sp>
        <p:nvSpPr>
          <p:cNvPr id="5326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3254" name="Object 9"/>
          <p:cNvGraphicFramePr>
            <a:graphicFrameLocks noChangeAspect="1"/>
          </p:cNvGraphicFramePr>
          <p:nvPr/>
        </p:nvGraphicFramePr>
        <p:xfrm>
          <a:off x="6059488" y="5357813"/>
          <a:ext cx="3084512" cy="1500187"/>
        </p:xfrm>
        <a:graphic>
          <a:graphicData uri="http://schemas.openxmlformats.org/presentationml/2006/ole">
            <p:oleObj spid="_x0000_s53254" name="Visio" r:id="rId6" imgW="3669030" imgH="178078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>
              <a:defRPr/>
            </a:pPr>
            <a:r>
              <a:rPr lang="zh-CN" altLang="en-US" dirty="0" smtClean="0">
                <a:latin typeface="+mn-ea"/>
                <a:ea typeface="+mn-ea"/>
                <a:cs typeface="+mj-cs"/>
              </a:rPr>
              <a:t>线性子系统在各种连接时的传递函数阵</a:t>
            </a:r>
            <a:r>
              <a:rPr lang="en-US" altLang="zh-CN" dirty="0" smtClean="0">
                <a:latin typeface="+mn-ea"/>
                <a:ea typeface="+mn-ea"/>
                <a:cs typeface="+mj-cs"/>
              </a:rPr>
              <a:t>-2</a:t>
            </a:r>
            <a:endParaRPr lang="zh-CN" altLang="en-US" dirty="0" smtClean="0">
              <a:latin typeface="+mn-ea"/>
              <a:ea typeface="+mn-ea"/>
              <a:cs typeface="+mj-cs"/>
            </a:endParaRPr>
          </a:p>
        </p:txBody>
      </p:sp>
      <p:sp>
        <p:nvSpPr>
          <p:cNvPr id="542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子系统的串、并、反馈连接讲解</a:t>
            </a:r>
          </a:p>
        </p:txBody>
      </p:sp>
      <p:graphicFrame>
        <p:nvGraphicFramePr>
          <p:cNvPr id="54274" name="Object 1"/>
          <p:cNvGraphicFramePr>
            <a:graphicFrameLocks noChangeAspect="1"/>
          </p:cNvGraphicFramePr>
          <p:nvPr/>
        </p:nvGraphicFramePr>
        <p:xfrm>
          <a:off x="0" y="1928813"/>
          <a:ext cx="4316413" cy="642937"/>
        </p:xfrm>
        <a:graphic>
          <a:graphicData uri="http://schemas.openxmlformats.org/presentationml/2006/ole">
            <p:oleObj spid="_x0000_s54274" name="Visio" r:id="rId3" imgW="4591743" imgH="683023" progId="Visio.Drawing.11">
              <p:embed/>
            </p:oleObj>
          </a:graphicData>
        </a:graphic>
      </p:graphicFrame>
      <p:graphicFrame>
        <p:nvGraphicFramePr>
          <p:cNvPr id="54275" name="Object 2"/>
          <p:cNvGraphicFramePr>
            <a:graphicFrameLocks noChangeAspect="1"/>
          </p:cNvGraphicFramePr>
          <p:nvPr/>
        </p:nvGraphicFramePr>
        <p:xfrm>
          <a:off x="0" y="2500313"/>
          <a:ext cx="3214688" cy="1855787"/>
        </p:xfrm>
        <a:graphic>
          <a:graphicData uri="http://schemas.openxmlformats.org/presentationml/2006/ole">
            <p:oleObj spid="_x0000_s54275" name="Visio" r:id="rId4" imgW="3670762" imgH="2120566" progId="Visio.Drawing.11">
              <p:embed/>
            </p:oleObj>
          </a:graphicData>
        </a:graphic>
      </p:graphicFrame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0" y="4500563"/>
          <a:ext cx="3084513" cy="1500187"/>
        </p:xfrm>
        <a:graphic>
          <a:graphicData uri="http://schemas.openxmlformats.org/presentationml/2006/ole">
            <p:oleObj spid="_x0000_s54276" name="Visio" r:id="rId5" imgW="3669030" imgH="1780789" progId="Visio.Drawing.11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0" y="5929313"/>
            <a:ext cx="9144000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若子系统全是真的，则串联后和并联合的系统也是真的，但反馈连接后的系统未必是真的。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>
              <a:defRPr/>
            </a:pPr>
            <a:r>
              <a:rPr lang="zh-CN" altLang="en-US" dirty="0" smtClean="0">
                <a:latin typeface="+mn-ea"/>
                <a:ea typeface="+mn-ea"/>
              </a:rPr>
              <a:t>线性时变系统坐标变换下的特性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530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比较一下</a:t>
            </a:r>
          </a:p>
        </p:txBody>
      </p:sp>
      <p:sp>
        <p:nvSpPr>
          <p:cNvPr id="55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5298" name="Object 1"/>
          <p:cNvGraphicFramePr>
            <a:graphicFrameLocks noChangeAspect="1"/>
          </p:cNvGraphicFramePr>
          <p:nvPr/>
        </p:nvGraphicFramePr>
        <p:xfrm>
          <a:off x="5422900" y="2214563"/>
          <a:ext cx="2479675" cy="928687"/>
        </p:xfrm>
        <a:graphic>
          <a:graphicData uri="http://schemas.openxmlformats.org/presentationml/2006/ole">
            <p:oleObj spid="_x0000_s55298" name="Equation" r:id="rId3" imgW="1041120" imgH="393480" progId="Equation.DSMT4">
              <p:embed/>
            </p:oleObj>
          </a:graphicData>
        </a:graphic>
      </p:graphicFrame>
      <p:sp>
        <p:nvSpPr>
          <p:cNvPr id="553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571875" y="4000500"/>
          <a:ext cx="5572125" cy="1000125"/>
        </p:xfrm>
        <a:graphic>
          <a:graphicData uri="http://schemas.openxmlformats.org/presentationml/2006/ole">
            <p:oleObj spid="_x0000_s55299" name="Equation" r:id="rId4" imgW="2705100" imgH="469900" progId="Equation.DSMT4">
              <p:embed/>
            </p:oleObj>
          </a:graphicData>
        </a:graphic>
      </p:graphicFrame>
      <p:graphicFrame>
        <p:nvGraphicFramePr>
          <p:cNvPr id="55300" name="Object 5"/>
          <p:cNvGraphicFramePr>
            <a:graphicFrameLocks noChangeAspect="1"/>
          </p:cNvGraphicFramePr>
          <p:nvPr/>
        </p:nvGraphicFramePr>
        <p:xfrm>
          <a:off x="714375" y="4071938"/>
          <a:ext cx="2408238" cy="892175"/>
        </p:xfrm>
        <a:graphic>
          <a:graphicData uri="http://schemas.openxmlformats.org/presentationml/2006/ole">
            <p:oleObj spid="_x0000_s55300" name="Equation" r:id="rId5" imgW="1168200" imgH="419040" progId="Equation.DSMT4">
              <p:embed/>
            </p:oleObj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857250" y="2286000"/>
          <a:ext cx="1754188" cy="928688"/>
        </p:xfrm>
        <a:graphic>
          <a:graphicData uri="http://schemas.openxmlformats.org/presentationml/2006/ole">
            <p:oleObj spid="_x0000_s55301" name="Equation" r:id="rId6" imgW="736560" imgH="393480" progId="Equation.DSMT4">
              <p:embed/>
            </p:oleObj>
          </a:graphicData>
        </a:graphic>
      </p:graphicFrame>
      <p:sp>
        <p:nvSpPr>
          <p:cNvPr id="553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5302" name="Object 7"/>
          <p:cNvGraphicFramePr>
            <a:graphicFrameLocks noChangeAspect="1"/>
          </p:cNvGraphicFramePr>
          <p:nvPr/>
        </p:nvGraphicFramePr>
        <p:xfrm>
          <a:off x="2000250" y="3286125"/>
          <a:ext cx="1036638" cy="433388"/>
        </p:xfrm>
        <a:graphic>
          <a:graphicData uri="http://schemas.openxmlformats.org/presentationml/2006/ole">
            <p:oleObj spid="_x0000_s55302" name="Equation" r:id="rId7" imgW="406080" imgH="164880" progId="Equation.DSMT4">
              <p:embed/>
            </p:oleObj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6357938" y="3357563"/>
          <a:ext cx="1357312" cy="476250"/>
        </p:xfrm>
        <a:graphic>
          <a:graphicData uri="http://schemas.openxmlformats.org/presentationml/2006/ole">
            <p:oleObj spid="_x0000_s55303" name="Equation" r:id="rId8" imgW="558800" imgH="190500" progId="Equation.DSMT4">
              <p:embed/>
            </p:oleObj>
          </a:graphicData>
        </a:graphic>
      </p:graphicFrame>
      <p:sp>
        <p:nvSpPr>
          <p:cNvPr id="55309" name="下箭头 12"/>
          <p:cNvSpPr>
            <a:spLocks noChangeArrowheads="1"/>
          </p:cNvSpPr>
          <p:nvPr/>
        </p:nvSpPr>
        <p:spPr bwMode="auto">
          <a:xfrm>
            <a:off x="1643063" y="3214688"/>
            <a:ext cx="142875" cy="928687"/>
          </a:xfrm>
          <a:prstGeom prst="downArrow">
            <a:avLst>
              <a:gd name="adj1" fmla="val 50000"/>
              <a:gd name="adj2" fmla="val 500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5310" name="下箭头 13"/>
          <p:cNvSpPr>
            <a:spLocks noChangeArrowheads="1"/>
          </p:cNvSpPr>
          <p:nvPr/>
        </p:nvSpPr>
        <p:spPr bwMode="auto">
          <a:xfrm>
            <a:off x="6143625" y="3143250"/>
            <a:ext cx="142875" cy="8572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传递函数矩阵描述及其零极点</a:t>
            </a:r>
          </a:p>
        </p:txBody>
      </p:sp>
      <p:sp>
        <p:nvSpPr>
          <p:cNvPr id="1116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传递函数矩阵真性与奇异性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传递函数矩阵的有限零极点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传递函数矩阵在无穷远处的零极点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传递函数矩阵的亏数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传递函数矩阵真性与奇异性</a:t>
            </a:r>
          </a:p>
        </p:txBody>
      </p:sp>
      <p:sp>
        <p:nvSpPr>
          <p:cNvPr id="5632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真的传递函数阵与严真的传递函数阵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正则的传递函数阵    </a:t>
            </a:r>
          </a:p>
        </p:txBody>
      </p:sp>
      <p:sp>
        <p:nvSpPr>
          <p:cNvPr id="56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6322" name="Object 1"/>
          <p:cNvGraphicFramePr>
            <a:graphicFrameLocks noChangeAspect="1"/>
          </p:cNvGraphicFramePr>
          <p:nvPr/>
        </p:nvGraphicFramePr>
        <p:xfrm>
          <a:off x="2214563" y="2214563"/>
          <a:ext cx="1133475" cy="500062"/>
        </p:xfrm>
        <a:graphic>
          <a:graphicData uri="http://schemas.openxmlformats.org/presentationml/2006/ole">
            <p:oleObj spid="_x0000_s56322" name="Equation" r:id="rId3" imgW="342900" imgH="152400" progId="Equation.DSMT4">
              <p:embed/>
            </p:oleObj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5000625" y="2235200"/>
          <a:ext cx="1133475" cy="458788"/>
        </p:xfrm>
        <a:graphic>
          <a:graphicData uri="http://schemas.openxmlformats.org/presentationml/2006/ole">
            <p:oleObj spid="_x0000_s56323" name="Equation" r:id="rId4" imgW="342720" imgH="139680" progId="Equation.DSMT4">
              <p:embed/>
            </p:oleObj>
          </a:graphicData>
        </a:graphic>
      </p:graphicFrame>
      <p:sp>
        <p:nvSpPr>
          <p:cNvPr id="563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714375" y="3071813"/>
          <a:ext cx="3643313" cy="688975"/>
        </p:xfrm>
        <a:graphic>
          <a:graphicData uri="http://schemas.openxmlformats.org/presentationml/2006/ole">
            <p:oleObj spid="_x0000_s56324" name="Equation" r:id="rId5" imgW="1409700" imgH="266700" progId="Equation.DSMT4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4692650" y="3097213"/>
          <a:ext cx="3544888" cy="688975"/>
        </p:xfrm>
        <a:graphic>
          <a:graphicData uri="http://schemas.openxmlformats.org/presentationml/2006/ole">
            <p:oleObj spid="_x0000_s56325" name="Equation" r:id="rId6" imgW="1371600" imgH="266400" progId="Equation.DSMT4">
              <p:embed/>
            </p:oleObj>
          </a:graphicData>
        </a:graphic>
      </p:graphicFrame>
      <p:sp>
        <p:nvSpPr>
          <p:cNvPr id="563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6326" name="Object 7"/>
          <p:cNvGraphicFramePr>
            <a:graphicFrameLocks noChangeAspect="1"/>
          </p:cNvGraphicFramePr>
          <p:nvPr/>
        </p:nvGraphicFramePr>
        <p:xfrm>
          <a:off x="2571750" y="4000500"/>
          <a:ext cx="3929063" cy="709613"/>
        </p:xfrm>
        <a:graphic>
          <a:graphicData uri="http://schemas.openxmlformats.org/presentationml/2006/ole">
            <p:oleObj spid="_x0000_s56326" name="Equation" r:id="rId7" imgW="1473200" imgH="254000" progId="Equation.DSMT4">
              <p:embed/>
            </p:oleObj>
          </a:graphicData>
        </a:graphic>
      </p:graphicFrame>
      <p:sp>
        <p:nvSpPr>
          <p:cNvPr id="563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6327" name="Object 9"/>
          <p:cNvGraphicFramePr>
            <a:graphicFrameLocks noChangeAspect="1"/>
          </p:cNvGraphicFramePr>
          <p:nvPr/>
        </p:nvGraphicFramePr>
        <p:xfrm>
          <a:off x="4929188" y="5357813"/>
          <a:ext cx="2347912" cy="714375"/>
        </p:xfrm>
        <a:graphic>
          <a:graphicData uri="http://schemas.openxmlformats.org/presentationml/2006/ole">
            <p:oleObj spid="_x0000_s56327" name="Equation" r:id="rId8" imgW="927100" imgH="266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标题 1"/>
          <p:cNvSpPr>
            <a:spLocks noGrp="1"/>
          </p:cNvSpPr>
          <p:nvPr>
            <p:ph type="title"/>
          </p:nvPr>
        </p:nvSpPr>
        <p:spPr>
          <a:xfrm>
            <a:off x="1143000" y="71438"/>
            <a:ext cx="7793038" cy="1143000"/>
          </a:xfrm>
        </p:spPr>
        <p:txBody>
          <a:bodyPr/>
          <a:lstStyle/>
          <a:p>
            <a:r>
              <a:rPr lang="zh-CN" altLang="en-US" dirty="0" smtClean="0"/>
              <a:t>传递函数矩阵的有限零极点</a:t>
            </a:r>
          </a:p>
        </p:txBody>
      </p:sp>
      <p:sp>
        <p:nvSpPr>
          <p:cNvPr id="573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有限极点和零点的基本定义与分布特点</a:t>
            </a:r>
          </a:p>
          <a:p>
            <a:r>
              <a:rPr lang="zh-CN" altLang="en-US" dirty="0" smtClean="0"/>
              <a:t>基于传递函数矩阵分式描述的有限极点和零点推论性定义</a:t>
            </a:r>
          </a:p>
          <a:p>
            <a:r>
              <a:rPr lang="zh-CN" altLang="en-US" dirty="0" smtClean="0"/>
              <a:t>零、极点的物理意义</a:t>
            </a:r>
            <a:endParaRPr lang="en-US" altLang="zh-CN" dirty="0" smtClean="0"/>
          </a:p>
          <a:p>
            <a:r>
              <a:rPr lang="zh-CN" altLang="en-US" dirty="0" smtClean="0"/>
              <a:t>       和        的关系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128713" y="3600450"/>
          <a:ext cx="942975" cy="471488"/>
        </p:xfrm>
        <a:graphic>
          <a:graphicData uri="http://schemas.openxmlformats.org/presentationml/2006/ole">
            <p:oleObj spid="_x0000_s57346" name="Equation" r:id="rId3" imgW="380835" imgH="203112" progId="Equation.DSMT4">
              <p:embed/>
            </p:oleObj>
          </a:graphicData>
        </a:graphic>
      </p:graphicFrame>
      <p:sp>
        <p:nvSpPr>
          <p:cNvPr id="573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493963" y="3571875"/>
          <a:ext cx="863600" cy="500063"/>
        </p:xfrm>
        <a:graphic>
          <a:graphicData uri="http://schemas.openxmlformats.org/presentationml/2006/ole">
            <p:oleObj spid="_x0000_s57347" name="Equation" r:id="rId4" imgW="368140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状态空间描述的一般形式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30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线性系统与非线性系统说明几点</a:t>
            </a:r>
            <a:endParaRPr lang="en-US" altLang="zh-CN" smtClean="0"/>
          </a:p>
          <a:p>
            <a:pPr lvl="1"/>
            <a:r>
              <a:rPr lang="zh-CN" altLang="en-US" smtClean="0"/>
              <a:t>非线性系统的普遍性，线性系统理论在平衡点附近的普适性</a:t>
            </a:r>
            <a:endParaRPr lang="en-US" altLang="zh-CN" smtClean="0"/>
          </a:p>
          <a:p>
            <a:pPr lvl="1"/>
            <a:r>
              <a:rPr lang="en-US" altLang="zh-CN" smtClean="0"/>
              <a:t>SISO</a:t>
            </a:r>
            <a:r>
              <a:rPr lang="zh-CN" altLang="en-US" smtClean="0"/>
              <a:t>与</a:t>
            </a:r>
            <a:r>
              <a:rPr lang="en-US" altLang="zh-CN" smtClean="0"/>
              <a:t>MIMO；</a:t>
            </a:r>
            <a:r>
              <a:rPr lang="zh-CN" altLang="en-US" smtClean="0"/>
              <a:t>时变与时不变；连续与离散</a:t>
            </a:r>
            <a:endParaRPr lang="en-US" altLang="zh-CN" smtClean="0"/>
          </a:p>
          <a:p>
            <a:pPr lvl="1"/>
            <a:r>
              <a:rPr lang="zh-CN" altLang="en-US" smtClean="0"/>
              <a:t>确定与非确定</a:t>
            </a:r>
            <a:endParaRPr lang="en-US" altLang="zh-CN" smtClean="0"/>
          </a:p>
          <a:p>
            <a:pPr lvl="1"/>
            <a:r>
              <a:rPr lang="zh-CN" altLang="en-US" smtClean="0"/>
              <a:t>线性定常系统转化成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   </a:t>
            </a:r>
            <a:r>
              <a:rPr lang="en-US" altLang="zh-CN" sz="2800" smtClean="0"/>
              <a:t>TFM</a:t>
            </a:r>
            <a:r>
              <a:rPr lang="zh-CN" altLang="en-US" sz="2800" smtClean="0"/>
              <a:t>形式                       </a:t>
            </a:r>
            <a:r>
              <a:rPr lang="en-US" altLang="zh-CN" sz="2800" smtClean="0"/>
              <a:t>PMD</a:t>
            </a:r>
            <a:r>
              <a:rPr lang="zh-CN" altLang="en-US" sz="2800" smtClean="0"/>
              <a:t>形式</a:t>
            </a:r>
            <a:endParaRPr lang="en-US" altLang="zh-CN" sz="2800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143000" y="4772025"/>
          <a:ext cx="3214688" cy="2085975"/>
        </p:xfrm>
        <a:graphic>
          <a:graphicData uri="http://schemas.openxmlformats.org/presentationml/2006/ole">
            <p:oleObj spid="_x0000_s3074" name="Equation" r:id="rId3" imgW="1612900" imgH="1079500" progId="Equation.DSMT4">
              <p:embed/>
            </p:oleObj>
          </a:graphicData>
        </a:graphic>
      </p:graphicFrame>
      <p:sp>
        <p:nvSpPr>
          <p:cNvPr id="308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4500563" y="5429250"/>
          <a:ext cx="4392612" cy="928688"/>
        </p:xfrm>
        <a:graphic>
          <a:graphicData uri="http://schemas.openxmlformats.org/presentationml/2006/ole">
            <p:oleObj spid="_x0000_s3075" name="Equation" r:id="rId4" imgW="1879560" imgH="419040" progId="Equation.DSMT4">
              <p:embed/>
            </p:oleObj>
          </a:graphicData>
        </a:graphic>
      </p:graphicFrame>
      <p:sp>
        <p:nvSpPr>
          <p:cNvPr id="308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7643813" y="2252663"/>
          <a:ext cx="1162050" cy="533400"/>
        </p:xfrm>
        <a:graphic>
          <a:graphicData uri="http://schemas.openxmlformats.org/presentationml/2006/ole">
            <p:oleObj spid="_x0000_s3076" name="Equation" r:id="rId5" imgW="457200" imgH="215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有限极点和零点的基本定义与分布特点</a:t>
            </a:r>
          </a:p>
        </p:txBody>
      </p:sp>
      <p:sp>
        <p:nvSpPr>
          <p:cNvPr id="73753" name="内容占位符 2"/>
          <p:cNvSpPr>
            <a:spLocks noGrp="1"/>
          </p:cNvSpPr>
          <p:nvPr>
            <p:ph idx="1"/>
          </p:nvPr>
        </p:nvSpPr>
        <p:spPr>
          <a:xfrm>
            <a:off x="785813" y="1285875"/>
            <a:ext cx="8358187" cy="4846638"/>
          </a:xfrm>
        </p:spPr>
        <p:txBody>
          <a:bodyPr/>
          <a:lstStyle/>
          <a:p>
            <a:r>
              <a:rPr lang="en-US" altLang="zh-CN" smtClean="0"/>
              <a:t>TFM</a:t>
            </a:r>
            <a:r>
              <a:rPr lang="en-US" altLang="zh-CN" smtClean="0">
                <a:sym typeface="Wingdings" pitchFamily="2" charset="2"/>
              </a:rPr>
              <a:t>S-M</a:t>
            </a:r>
            <a:r>
              <a:rPr lang="zh-CN" altLang="en-US" smtClean="0">
                <a:sym typeface="Wingdings" pitchFamily="2" charset="2"/>
              </a:rPr>
              <a:t>形</a:t>
            </a:r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极点与零点</a:t>
            </a:r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特征多项式    ：所有</a:t>
            </a:r>
            <a:r>
              <a:rPr lang="zh-CN" altLang="en-US" smtClean="0"/>
              <a:t>阶子式的最小公分母</a:t>
            </a:r>
            <a:endParaRPr lang="en-US" altLang="zh-CN" smtClean="0"/>
          </a:p>
          <a:p>
            <a:r>
              <a:rPr lang="zh-CN" altLang="en-US" smtClean="0"/>
              <a:t>最小多项式    ：</a:t>
            </a:r>
            <a:r>
              <a:rPr lang="zh-CN" altLang="en-US" smtClean="0">
                <a:sym typeface="Wingdings" pitchFamily="2" charset="2"/>
              </a:rPr>
              <a:t>所有</a:t>
            </a:r>
            <a:r>
              <a:rPr lang="en-US" altLang="zh-CN" smtClean="0">
                <a:sym typeface="Wingdings" pitchFamily="2" charset="2"/>
              </a:rPr>
              <a:t>1</a:t>
            </a:r>
            <a:r>
              <a:rPr lang="zh-CN" altLang="en-US" smtClean="0"/>
              <a:t>阶子式的最小公分母</a:t>
            </a:r>
            <a:endParaRPr lang="en-US" altLang="zh-CN" smtClean="0"/>
          </a:p>
          <a:p>
            <a:r>
              <a:rPr lang="zh-CN" altLang="en-US" smtClean="0"/>
              <a:t>循环性：</a:t>
            </a:r>
          </a:p>
        </p:txBody>
      </p:sp>
      <p:sp>
        <p:nvSpPr>
          <p:cNvPr id="737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928688" y="2214563"/>
          <a:ext cx="2357437" cy="365125"/>
        </p:xfrm>
        <a:graphic>
          <a:graphicData uri="http://schemas.openxmlformats.org/presentationml/2006/ole">
            <p:oleObj spid="_x0000_s73732" name="Equation" r:id="rId3" imgW="1422360" imgH="215640" progId="Equation.DSMT4">
              <p:embed/>
            </p:oleObj>
          </a:graphicData>
        </a:graphic>
      </p:graphicFrame>
      <p:sp>
        <p:nvSpPr>
          <p:cNvPr id="737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4714875" y="1428750"/>
          <a:ext cx="2857500" cy="1982788"/>
        </p:xfrm>
        <a:graphic>
          <a:graphicData uri="http://schemas.openxmlformats.org/presentationml/2006/ole">
            <p:oleObj spid="_x0000_s73734" name="Equation" r:id="rId4" imgW="1778000" imgH="1206500" progId="Equation.DSMT4">
              <p:embed/>
            </p:oleObj>
          </a:graphicData>
        </a:graphic>
      </p:graphicFrame>
      <p:sp>
        <p:nvSpPr>
          <p:cNvPr id="737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1785938" y="3571875"/>
          <a:ext cx="2298700" cy="428625"/>
        </p:xfrm>
        <a:graphic>
          <a:graphicData uri="http://schemas.openxmlformats.org/presentationml/2006/ole">
            <p:oleObj spid="_x0000_s73736" name="Equation" r:id="rId5" imgW="1143000" imgH="203200" progId="Equation.DSMT4">
              <p:embed/>
            </p:oleObj>
          </a:graphicData>
        </a:graphic>
      </p:graphicFrame>
      <p:sp>
        <p:nvSpPr>
          <p:cNvPr id="7375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1785938" y="4214813"/>
          <a:ext cx="2239962" cy="428625"/>
        </p:xfrm>
        <a:graphic>
          <a:graphicData uri="http://schemas.openxmlformats.org/presentationml/2006/ole">
            <p:oleObj spid="_x0000_s73738" name="Equation" r:id="rId6" imgW="1117115" imgH="203112" progId="Equation.DSMT4">
              <p:embed/>
            </p:oleObj>
          </a:graphicData>
        </a:graphic>
      </p:graphicFrame>
      <p:sp>
        <p:nvSpPr>
          <p:cNvPr id="7375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4429125" y="3571875"/>
          <a:ext cx="1500188" cy="469900"/>
        </p:xfrm>
        <a:graphic>
          <a:graphicData uri="http://schemas.openxmlformats.org/presentationml/2006/ole">
            <p:oleObj spid="_x0000_s73740" name="Equation" r:id="rId7" imgW="838080" imgH="266400" progId="Equation.DSMT4">
              <p:embed/>
            </p:oleObj>
          </a:graphicData>
        </a:graphic>
      </p:graphicFrame>
      <p:sp>
        <p:nvSpPr>
          <p:cNvPr id="73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4457700" y="4214813"/>
          <a:ext cx="1685925" cy="468312"/>
        </p:xfrm>
        <a:graphic>
          <a:graphicData uri="http://schemas.openxmlformats.org/presentationml/2006/ole">
            <p:oleObj spid="_x0000_s73742" name="Equation" r:id="rId8" imgW="977760" imgH="266400" progId="Equation.DSMT4">
              <p:embed/>
            </p:oleObj>
          </a:graphicData>
        </a:graphic>
      </p:graphicFrame>
      <p:sp>
        <p:nvSpPr>
          <p:cNvPr id="7376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6846888" y="3571875"/>
          <a:ext cx="1350962" cy="428625"/>
        </p:xfrm>
        <a:graphic>
          <a:graphicData uri="http://schemas.openxmlformats.org/presentationml/2006/ole">
            <p:oleObj spid="_x0000_s73744" name="Equation" r:id="rId9" imgW="609336" imgH="203112" progId="Equation.DSMT4">
              <p:embed/>
            </p:oleObj>
          </a:graphicData>
        </a:graphic>
      </p:graphicFrame>
      <p:sp>
        <p:nvSpPr>
          <p:cNvPr id="7376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46" name="Object 18"/>
          <p:cNvGraphicFramePr>
            <a:graphicFrameLocks noChangeAspect="1"/>
          </p:cNvGraphicFramePr>
          <p:nvPr/>
        </p:nvGraphicFramePr>
        <p:xfrm>
          <a:off x="3143250" y="6072188"/>
          <a:ext cx="1857375" cy="414337"/>
        </p:xfrm>
        <a:graphic>
          <a:graphicData uri="http://schemas.openxmlformats.org/presentationml/2006/ole">
            <p:oleObj spid="_x0000_s73746" name="Equation" r:id="rId10" imgW="901309" imgH="203112" progId="Equation.DSMT4">
              <p:embed/>
            </p:oleObj>
          </a:graphicData>
        </a:graphic>
      </p:graphicFrame>
      <p:sp>
        <p:nvSpPr>
          <p:cNvPr id="73762" name="Rectangle 20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49" name="Object 21"/>
          <p:cNvGraphicFramePr>
            <a:graphicFrameLocks noChangeAspect="1"/>
          </p:cNvGraphicFramePr>
          <p:nvPr/>
        </p:nvGraphicFramePr>
        <p:xfrm>
          <a:off x="3206750" y="4857750"/>
          <a:ext cx="477838" cy="428625"/>
        </p:xfrm>
        <a:graphic>
          <a:graphicData uri="http://schemas.openxmlformats.org/presentationml/2006/ole">
            <p:oleObj spid="_x0000_s73749" name="Equation" r:id="rId11" imgW="215640" imgH="203040" progId="Equation.DSMT4">
              <p:embed/>
            </p:oleObj>
          </a:graphicData>
        </a:graphic>
      </p:graphicFrame>
      <p:graphicFrame>
        <p:nvGraphicFramePr>
          <p:cNvPr id="73751" name="Object 18"/>
          <p:cNvGraphicFramePr>
            <a:graphicFrameLocks noChangeAspect="1"/>
          </p:cNvGraphicFramePr>
          <p:nvPr/>
        </p:nvGraphicFramePr>
        <p:xfrm>
          <a:off x="3214688" y="5429250"/>
          <a:ext cx="431800" cy="428625"/>
        </p:xfrm>
        <a:graphic>
          <a:graphicData uri="http://schemas.openxmlformats.org/presentationml/2006/ole">
            <p:oleObj spid="_x0000_s73751" name="Equation" r:id="rId12" imgW="203040" imgH="203040" progId="Equation.DSMT4">
              <p:embed/>
            </p:oleObj>
          </a:graphicData>
        </a:graphic>
      </p:graphicFrame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7142956" y="4501357"/>
            <a:ext cx="8588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有限极点和零点的基本定义与分布特点</a:t>
            </a:r>
          </a:p>
        </p:txBody>
      </p:sp>
      <p:sp>
        <p:nvSpPr>
          <p:cNvPr id="112651" name="内容占位符 2"/>
          <p:cNvSpPr>
            <a:spLocks noGrp="1"/>
          </p:cNvSpPr>
          <p:nvPr>
            <p:ph idx="1"/>
          </p:nvPr>
        </p:nvSpPr>
        <p:spPr>
          <a:xfrm>
            <a:off x="785813" y="1285875"/>
            <a:ext cx="8358187" cy="4846638"/>
          </a:xfrm>
        </p:spPr>
        <p:txBody>
          <a:bodyPr/>
          <a:lstStyle/>
          <a:p>
            <a:r>
              <a:rPr lang="zh-CN" altLang="en-US" smtClean="0">
                <a:sym typeface="Wingdings" pitchFamily="2" charset="2"/>
              </a:rPr>
              <a:t>例：</a:t>
            </a:r>
            <a:r>
              <a:rPr lang="zh-CN" altLang="en-US" smtClean="0"/>
              <a:t>求传递函数阵的有限零极点</a:t>
            </a:r>
            <a:endParaRPr lang="en-US" altLang="zh-CN" smtClean="0"/>
          </a:p>
          <a:p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/>
              <a:t>直接法：各阶子式的首</a:t>
            </a:r>
            <a:r>
              <a:rPr lang="en-US" altLang="zh-CN" smtClean="0"/>
              <a:t>1</a:t>
            </a:r>
            <a:r>
              <a:rPr lang="zh-CN" altLang="en-US" smtClean="0"/>
              <a:t>最小公分母得特征多项式，进而得有限极点；</a:t>
            </a:r>
            <a:r>
              <a:rPr lang="en-US" altLang="zh-CN" smtClean="0"/>
              <a:t>2</a:t>
            </a:r>
            <a:r>
              <a:rPr lang="zh-CN" altLang="en-US" smtClean="0"/>
              <a:t>阶子式，当分母取极点多项式，其分子的首</a:t>
            </a:r>
            <a:r>
              <a:rPr lang="en-US" altLang="zh-CN" smtClean="0"/>
              <a:t>1</a:t>
            </a:r>
            <a:r>
              <a:rPr lang="zh-CN" altLang="en-US" smtClean="0"/>
              <a:t>最大公因式就是</a:t>
            </a:r>
            <a:r>
              <a:rPr lang="en-US" smtClean="0"/>
              <a:t> </a:t>
            </a:r>
            <a:r>
              <a:rPr lang="zh-CN" altLang="en-US" smtClean="0"/>
              <a:t>的零点多项式。</a:t>
            </a:r>
            <a:endParaRPr lang="en-US" altLang="zh-CN" smtClean="0"/>
          </a:p>
          <a:p>
            <a:r>
              <a:rPr lang="en-US" altLang="zh-CN" smtClean="0"/>
              <a:t>Smith-McMillan</a:t>
            </a:r>
            <a:r>
              <a:rPr lang="zh-CN" altLang="en-US" smtClean="0"/>
              <a:t>规范型法</a:t>
            </a:r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</p:txBody>
      </p:sp>
      <p:sp>
        <p:nvSpPr>
          <p:cNvPr id="112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5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2857500" y="1747838"/>
          <a:ext cx="3286125" cy="1252537"/>
        </p:xfrm>
        <a:graphic>
          <a:graphicData uri="http://schemas.openxmlformats.org/presentationml/2006/ole">
            <p:oleObj spid="_x0000_s112643" name="Equation" r:id="rId3" imgW="2044440" imgH="761760" progId="Equation.DSMT4">
              <p:embed/>
            </p:oleObj>
          </a:graphicData>
        </a:graphic>
      </p:graphicFrame>
      <p:sp>
        <p:nvSpPr>
          <p:cNvPr id="11265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5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5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5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49" name="Object 9"/>
          <p:cNvGraphicFramePr>
            <a:graphicFrameLocks noChangeAspect="1"/>
          </p:cNvGraphicFramePr>
          <p:nvPr/>
        </p:nvGraphicFramePr>
        <p:xfrm>
          <a:off x="4929188" y="5408613"/>
          <a:ext cx="4214812" cy="1449387"/>
        </p:xfrm>
        <a:graphic>
          <a:graphicData uri="http://schemas.openxmlformats.org/presentationml/2006/ole">
            <p:oleObj spid="_x0000_s112649" name="Equation" r:id="rId4" imgW="2197080" imgH="761760" progId="Equation.DSMT4">
              <p:embed/>
            </p:oleObj>
          </a:graphicData>
        </a:graphic>
      </p:graphicFrame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有限极点和零点的基本定义与分布特点</a:t>
            </a:r>
          </a:p>
        </p:txBody>
      </p:sp>
      <p:sp>
        <p:nvSpPr>
          <p:cNvPr id="11366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Rosenbrock</a:t>
            </a:r>
            <a:r>
              <a:rPr lang="zh-CN" altLang="en-US" smtClean="0"/>
              <a:t>定义的适用性</a:t>
            </a:r>
            <a:endParaRPr lang="en-US" altLang="zh-CN" smtClean="0"/>
          </a:p>
          <a:p>
            <a:pPr lvl="1"/>
            <a:r>
              <a:rPr lang="zh-CN" altLang="en-US" smtClean="0"/>
              <a:t>只适用于在有限复平面上的极点和零点</a:t>
            </a:r>
            <a:endParaRPr lang="en-US" altLang="zh-CN" smtClean="0"/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单模变换可能使严真</a:t>
            </a:r>
            <a:r>
              <a:rPr lang="en-US" smtClean="0"/>
              <a:t> </a:t>
            </a:r>
            <a:r>
              <a:rPr lang="zh-CN" altLang="en-US" smtClean="0"/>
              <a:t>对应的</a:t>
            </a:r>
            <a:r>
              <a:rPr lang="en-US" smtClean="0"/>
              <a:t> </a:t>
            </a:r>
            <a:r>
              <a:rPr lang="zh-CN" altLang="en-US" smtClean="0"/>
              <a:t>为真的或者非真的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zh-CN" altLang="en-US" smtClean="0"/>
              <a:t>传递函数阵极点零点分布的特点</a:t>
            </a:r>
          </a:p>
          <a:p>
            <a:pPr lvl="1"/>
            <a:r>
              <a:rPr lang="en-US" altLang="zh-CN" smtClean="0"/>
              <a:t>MIMO LTI</a:t>
            </a:r>
            <a:r>
              <a:rPr lang="zh-CN" altLang="en-US" smtClean="0"/>
              <a:t>系统的传递函数矩阵</a:t>
            </a:r>
            <a:r>
              <a:rPr lang="en-US" smtClean="0"/>
              <a:t> </a:t>
            </a:r>
            <a:r>
              <a:rPr lang="zh-CN" altLang="en-US" smtClean="0"/>
              <a:t>的极点和零点可位于复平面上同一位置上而不构成对消。</a:t>
            </a:r>
          </a:p>
          <a:p>
            <a:endParaRPr lang="zh-CN" altLang="en-US" smtClean="0"/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2143125" y="4837113"/>
          <a:ext cx="4214813" cy="1449387"/>
        </p:xfrm>
        <a:graphic>
          <a:graphicData uri="http://schemas.openxmlformats.org/presentationml/2006/ole">
            <p:oleObj spid="_x0000_s113666" name="Equation" r:id="rId3" imgW="2197080" imgH="761760" progId="Equation.DSMT4">
              <p:embed/>
            </p:oleObj>
          </a:graphicData>
        </a:graphic>
      </p:graphicFrame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4429125" y="5122863"/>
            <a:ext cx="571500" cy="571500"/>
          </a:xfrm>
          <a:prstGeom prst="ellipse">
            <a:avLst/>
          </a:prstGeom>
          <a:solidFill>
            <a:schemeClr val="accent1">
              <a:alpha val="705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5286375" y="5480050"/>
            <a:ext cx="571500" cy="571500"/>
          </a:xfrm>
          <a:prstGeom prst="ellipse">
            <a:avLst/>
          </a:prstGeom>
          <a:solidFill>
            <a:schemeClr val="accent1">
              <a:alpha val="705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2" name="内容占位符 11"/>
          <p:cNvSpPr>
            <a:spLocks noGrp="1"/>
          </p:cNvSpPr>
          <p:nvPr>
            <p:ph idx="1"/>
          </p:nvPr>
        </p:nvSpPr>
        <p:spPr>
          <a:xfrm>
            <a:off x="785813" y="1357313"/>
            <a:ext cx="8169275" cy="4846637"/>
          </a:xfrm>
        </p:spPr>
        <p:txBody>
          <a:bodyPr/>
          <a:lstStyle/>
          <a:p>
            <a:r>
              <a:rPr lang="zh-CN" altLang="en-US" smtClean="0"/>
              <a:t>不可简约</a:t>
            </a:r>
            <a:r>
              <a:rPr lang="en-US" altLang="zh-CN" smtClean="0"/>
              <a:t>RMFD</a:t>
            </a:r>
            <a:r>
              <a:rPr lang="zh-CN" altLang="en-US" smtClean="0"/>
              <a:t>和</a:t>
            </a:r>
            <a:r>
              <a:rPr lang="en-US" altLang="zh-CN" smtClean="0"/>
              <a:t>LMFD</a:t>
            </a:r>
          </a:p>
          <a:p>
            <a:endParaRPr lang="en-US" altLang="zh-CN" smtClean="0"/>
          </a:p>
          <a:p>
            <a:r>
              <a:rPr lang="zh-CN" altLang="en-US" smtClean="0"/>
              <a:t>有限极点</a:t>
            </a:r>
            <a:endParaRPr lang="en-US" altLang="zh-CN" smtClean="0"/>
          </a:p>
          <a:p>
            <a:r>
              <a:rPr lang="zh-CN" altLang="en-US" smtClean="0"/>
              <a:t>有限零点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说明思路：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747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基于传递函数矩阵分式描述的有限极点和零点推论性定义</a:t>
            </a:r>
          </a:p>
        </p:txBody>
      </p:sp>
      <p:sp>
        <p:nvSpPr>
          <p:cNvPr id="747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071688" y="1928813"/>
          <a:ext cx="3929062" cy="463550"/>
        </p:xfrm>
        <a:graphic>
          <a:graphicData uri="http://schemas.openxmlformats.org/presentationml/2006/ole">
            <p:oleObj spid="_x0000_s74756" name="Equation" r:id="rId3" imgW="2019300" imgH="228600" progId="Equation.DSMT4">
              <p:embed/>
            </p:oleObj>
          </a:graphicData>
        </a:graphic>
      </p:graphicFrame>
      <p:sp>
        <p:nvSpPr>
          <p:cNvPr id="747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77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3208338" y="2571750"/>
          <a:ext cx="1531937" cy="428625"/>
        </p:xfrm>
        <a:graphic>
          <a:graphicData uri="http://schemas.openxmlformats.org/presentationml/2006/ole">
            <p:oleObj spid="_x0000_s74762" name="Equation" r:id="rId4" imgW="761760" imgH="203040" progId="Equation.DSMT4">
              <p:embed/>
            </p:oleObj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5422900" y="2571750"/>
          <a:ext cx="1506538" cy="428625"/>
        </p:xfrm>
        <a:graphic>
          <a:graphicData uri="http://schemas.openxmlformats.org/presentationml/2006/ole">
            <p:oleObj spid="_x0000_s74764" name="Equation" r:id="rId5" imgW="749160" imgH="203040" progId="Equation.DSMT4">
              <p:embed/>
            </p:oleObj>
          </a:graphicData>
        </a:graphic>
      </p:graphicFrame>
      <p:sp>
        <p:nvSpPr>
          <p:cNvPr id="7477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3214688" y="3214688"/>
          <a:ext cx="1658937" cy="428625"/>
        </p:xfrm>
        <a:graphic>
          <a:graphicData uri="http://schemas.openxmlformats.org/presentationml/2006/ole">
            <p:oleObj spid="_x0000_s74767" name="Equation" r:id="rId6" imgW="825480" imgH="203040" progId="Equation.DSMT4">
              <p:embed/>
            </p:oleObj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5357813" y="3214688"/>
          <a:ext cx="1633537" cy="428625"/>
        </p:xfrm>
        <a:graphic>
          <a:graphicData uri="http://schemas.openxmlformats.org/presentationml/2006/ole">
            <p:oleObj spid="_x0000_s74768" name="Equation" r:id="rId7" imgW="812520" imgH="203040" progId="Equation.DSMT4">
              <p:embed/>
            </p:oleObj>
          </a:graphicData>
        </a:graphic>
      </p:graphicFrame>
      <p:sp>
        <p:nvSpPr>
          <p:cNvPr id="7477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71" name="Object 19"/>
          <p:cNvGraphicFramePr>
            <a:graphicFrameLocks noChangeAspect="1"/>
          </p:cNvGraphicFramePr>
          <p:nvPr/>
        </p:nvGraphicFramePr>
        <p:xfrm>
          <a:off x="3286125" y="4786313"/>
          <a:ext cx="3317875" cy="481012"/>
        </p:xfrm>
        <a:graphic>
          <a:graphicData uri="http://schemas.openxmlformats.org/presentationml/2006/ole">
            <p:oleObj spid="_x0000_s74771" name="Equation" r:id="rId8" imgW="1650960" imgH="228600" progId="Equation.DSMT4">
              <p:embed/>
            </p:oleObj>
          </a:graphicData>
        </a:graphic>
      </p:graphicFrame>
      <p:sp>
        <p:nvSpPr>
          <p:cNvPr id="74779" name="矩形 21"/>
          <p:cNvSpPr>
            <a:spLocks noChangeArrowheads="1"/>
          </p:cNvSpPr>
          <p:nvPr/>
        </p:nvSpPr>
        <p:spPr bwMode="auto">
          <a:xfrm>
            <a:off x="3357563" y="5572125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引入单模矩阵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零、极点的物理意义</a:t>
            </a:r>
          </a:p>
        </p:txBody>
      </p:sp>
      <p:sp>
        <p:nvSpPr>
          <p:cNvPr id="757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传输零点与阻塞零点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例 </a:t>
            </a:r>
            <a:r>
              <a:rPr lang="en-US" smtClean="0"/>
              <a:t>：</a:t>
            </a:r>
            <a:r>
              <a:rPr lang="zh-CN" altLang="en-US" smtClean="0"/>
              <a:t>求阻塞零点和传输零点</a:t>
            </a:r>
          </a:p>
        </p:txBody>
      </p:sp>
      <p:sp>
        <p:nvSpPr>
          <p:cNvPr id="757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857375" y="3786188"/>
          <a:ext cx="4632325" cy="2357437"/>
        </p:xfrm>
        <a:graphic>
          <a:graphicData uri="http://schemas.openxmlformats.org/presentationml/2006/ole">
            <p:oleObj spid="_x0000_s75780" name="Equation" r:id="rId3" imgW="2159000" imgH="1130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7" name="标题 1"/>
          <p:cNvSpPr>
            <a:spLocks noGrp="1"/>
          </p:cNvSpPr>
          <p:nvPr>
            <p:ph type="title"/>
          </p:nvPr>
        </p:nvSpPr>
        <p:spPr>
          <a:xfrm>
            <a:off x="1285876" y="0"/>
            <a:ext cx="7793038" cy="1143000"/>
          </a:xfrm>
        </p:spPr>
        <p:txBody>
          <a:bodyPr/>
          <a:lstStyle/>
          <a:p>
            <a:r>
              <a:rPr lang="zh-CN" altLang="en-US" dirty="0" smtClean="0"/>
              <a:t>       和        的关系</a:t>
            </a:r>
          </a:p>
        </p:txBody>
      </p:sp>
      <p:sp>
        <p:nvSpPr>
          <p:cNvPr id="583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500166" y="428604"/>
          <a:ext cx="1371600" cy="685800"/>
        </p:xfrm>
        <a:graphic>
          <a:graphicData uri="http://schemas.openxmlformats.org/presentationml/2006/ole">
            <p:oleObj spid="_x0000_s58370" name="Equation" r:id="rId3" imgW="380835" imgH="203112" progId="Equation.DSMT4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929058" y="428604"/>
          <a:ext cx="1266825" cy="733425"/>
        </p:xfrm>
        <a:graphic>
          <a:graphicData uri="http://schemas.openxmlformats.org/presentationml/2006/ole">
            <p:oleObj spid="_x0000_s58371" name="Equation" r:id="rId4" imgW="368140" imgH="203112" progId="Equation.DSMT4">
              <p:embed/>
            </p:oleObj>
          </a:graphicData>
        </a:graphic>
      </p:graphicFrame>
      <p:sp>
        <p:nvSpPr>
          <p:cNvPr id="583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1571625" y="2357438"/>
          <a:ext cx="4705350" cy="500062"/>
        </p:xfrm>
        <a:graphic>
          <a:graphicData uri="http://schemas.openxmlformats.org/presentationml/2006/ole">
            <p:oleObj spid="_x0000_s58374" name="Equation" r:id="rId5" imgW="1981200" imgH="215900" progId="Equation.DSMT4">
              <p:embed/>
            </p:oleObj>
          </a:graphicData>
        </a:graphic>
      </p:graphicFrame>
      <p:sp>
        <p:nvSpPr>
          <p:cNvPr id="5838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214563" y="4429125"/>
          <a:ext cx="3429000" cy="493713"/>
        </p:xfrm>
        <a:graphic>
          <a:graphicData uri="http://schemas.openxmlformats.org/presentationml/2006/ole">
            <p:oleObj spid="_x0000_s58376" name="Equation" r:id="rId6" imgW="1333500" imgH="203200" progId="Equation.DSMT4">
              <p:embed/>
            </p:oleObj>
          </a:graphicData>
        </a:graphic>
      </p:graphicFrame>
      <p:sp>
        <p:nvSpPr>
          <p:cNvPr id="58381" name="矩形 9"/>
          <p:cNvSpPr>
            <a:spLocks noChangeArrowheads="1"/>
          </p:cNvSpPr>
          <p:nvPr/>
        </p:nvSpPr>
        <p:spPr bwMode="auto">
          <a:xfrm>
            <a:off x="4071938" y="3357563"/>
            <a:ext cx="29543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系统是能控的且能观</a:t>
            </a:r>
          </a:p>
        </p:txBody>
      </p:sp>
      <p:sp>
        <p:nvSpPr>
          <p:cNvPr id="58382" name="下箭头 10"/>
          <p:cNvSpPr>
            <a:spLocks noChangeArrowheads="1"/>
          </p:cNvSpPr>
          <p:nvPr/>
        </p:nvSpPr>
        <p:spPr bwMode="auto">
          <a:xfrm>
            <a:off x="3786188" y="2928938"/>
            <a:ext cx="142875" cy="12858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/>
          <a:lstStyle/>
          <a:p>
            <a:r>
              <a:rPr lang="zh-CN" altLang="en-US" dirty="0" smtClean="0"/>
              <a:t>传递函数矩阵在无穷远处的零极点</a:t>
            </a:r>
            <a:endParaRPr lang="en-US" altLang="zh-CN" dirty="0" smtClean="0"/>
          </a:p>
        </p:txBody>
      </p:sp>
      <p:sp>
        <p:nvSpPr>
          <p:cNvPr id="1320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传递函数阵</a:t>
            </a:r>
            <a:r>
              <a:rPr lang="en-US" dirty="0" err="1" smtClean="0"/>
              <a:t>在无穷远处的极点反映系统的非真性</a:t>
            </a:r>
            <a:r>
              <a:rPr lang="en-US" dirty="0" smtClean="0"/>
              <a:t>。</a:t>
            </a:r>
            <a:r>
              <a:rPr lang="zh-CN" altLang="en-US" dirty="0" smtClean="0"/>
              <a:t>它</a:t>
            </a:r>
            <a:r>
              <a:rPr lang="en-US" dirty="0" err="1" smtClean="0"/>
              <a:t>在无穷远处零点是研究多输入多输出系统根轨迹渐近行为的基础</a:t>
            </a:r>
            <a:r>
              <a:rPr lang="en-US" dirty="0" smtClean="0"/>
              <a:t>。</a:t>
            </a:r>
          </a:p>
          <a:p>
            <a:r>
              <a:rPr lang="zh-CN" altLang="en-US" dirty="0" smtClean="0"/>
              <a:t>无穷远处的零极点定义</a:t>
            </a:r>
            <a:endParaRPr lang="en-US" altLang="zh-CN" dirty="0" smtClean="0"/>
          </a:p>
          <a:p>
            <a:endParaRPr lang="zh-CN" altLang="en-US" dirty="0" smtClean="0"/>
          </a:p>
        </p:txBody>
      </p:sp>
      <p:graphicFrame>
        <p:nvGraphicFramePr>
          <p:cNvPr id="146433" name="Object 4"/>
          <p:cNvGraphicFramePr>
            <a:graphicFrameLocks noChangeAspect="1"/>
          </p:cNvGraphicFramePr>
          <p:nvPr/>
        </p:nvGraphicFramePr>
        <p:xfrm>
          <a:off x="357158" y="3449411"/>
          <a:ext cx="3130550" cy="482600"/>
        </p:xfrm>
        <a:graphic>
          <a:graphicData uri="http://schemas.openxmlformats.org/presentationml/2006/ole">
            <p:oleObj spid="_x0000_s146433" name="Equation" r:id="rId3" imgW="1422360" imgH="215640" progId="Equation.DSMT4">
              <p:embed/>
            </p:oleObj>
          </a:graphicData>
        </a:graphic>
      </p:graphicFrame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4143372" y="3214686"/>
          <a:ext cx="857256" cy="449039"/>
        </p:xfrm>
        <a:graphic>
          <a:graphicData uri="http://schemas.openxmlformats.org/presentationml/2006/ole">
            <p:oleObj spid="_x0000_s146434" name="Equation" r:id="rId4" imgW="418918" imgH="203112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500694" y="3524027"/>
          <a:ext cx="782638" cy="425450"/>
        </p:xfrm>
        <a:graphic>
          <a:graphicData uri="http://schemas.openxmlformats.org/presentationml/2006/ole">
            <p:oleObj spid="_x0000_s146436" name="Equation" r:id="rId5" imgW="355320" imgH="190440" progId="Equation.DSMT4">
              <p:embed/>
            </p:oleObj>
          </a:graphicData>
        </a:graphic>
      </p:graphicFrame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28596" y="3786190"/>
          <a:ext cx="6596063" cy="2751138"/>
        </p:xfrm>
        <a:graphic>
          <a:graphicData uri="http://schemas.openxmlformats.org/presentationml/2006/ole">
            <p:oleObj spid="_x0000_s146439" name="Equation" r:id="rId6" imgW="2997000" imgH="1231560" progId="Equation.DSMT4">
              <p:embed/>
            </p:oleObj>
          </a:graphicData>
        </a:graphic>
      </p:graphicFrame>
      <p:sp>
        <p:nvSpPr>
          <p:cNvPr id="11" name="右箭头 10"/>
          <p:cNvSpPr/>
          <p:nvPr/>
        </p:nvSpPr>
        <p:spPr bwMode="auto">
          <a:xfrm>
            <a:off x="3571868" y="3592287"/>
            <a:ext cx="1928826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892" y="3500438"/>
            <a:ext cx="19287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b="1" dirty="0" smtClean="0">
                <a:latin typeface="+mn-ea"/>
                <a:ea typeface="+mn-ea"/>
              </a:rPr>
              <a:t>无穷远处的极点重数等于变换后的极点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zh-CN" altLang="en-US" b="1" dirty="0" smtClean="0">
                <a:latin typeface="+mn-ea"/>
                <a:ea typeface="+mn-ea"/>
              </a:rPr>
              <a:t>的重数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>
                <a:latin typeface="+mn-ea"/>
                <a:ea typeface="+mn-ea"/>
              </a:rPr>
              <a:t>无穷远处的零点重数等于变换后的零点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zh-CN" altLang="en-US" b="1" dirty="0" smtClean="0">
                <a:latin typeface="+mn-ea"/>
                <a:ea typeface="+mn-ea"/>
              </a:rPr>
              <a:t>的重数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传递函数矩阵的亏数与极零点不平衡</a:t>
            </a:r>
          </a:p>
        </p:txBody>
      </p:sp>
      <p:sp>
        <p:nvSpPr>
          <p:cNvPr id="1341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亏数是对传递函数矩阵零极点个数不平衡性的表征。</a:t>
            </a:r>
            <a:endParaRPr lang="en-US" altLang="zh-CN" dirty="0" smtClean="0"/>
          </a:p>
          <a:p>
            <a:r>
              <a:rPr lang="zh-CN" altLang="en-US" dirty="0" smtClean="0"/>
              <a:t>亏数与极点零点不平衡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极零点平衡的充要条件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2817" name="Object 1"/>
          <p:cNvGraphicFramePr>
            <a:graphicFrameLocks noChangeAspect="1"/>
          </p:cNvGraphicFramePr>
          <p:nvPr/>
        </p:nvGraphicFramePr>
        <p:xfrm>
          <a:off x="214282" y="2847979"/>
          <a:ext cx="9164638" cy="1223963"/>
        </p:xfrm>
        <a:graphic>
          <a:graphicData uri="http://schemas.openxmlformats.org/presentationml/2006/ole">
            <p:oleObj spid="_x0000_s162817" name="Equation" r:id="rId3" imgW="4305240" imgH="571320" progId="Equation.DSMT4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285720" y="3929066"/>
            <a:ext cx="8858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亏数反映极点零点不平衡性程度</a:t>
            </a:r>
            <a:r>
              <a:rPr lang="en-US" altLang="zh-CN" sz="3200" b="1" dirty="0" smtClean="0">
                <a:latin typeface="+mn-ea"/>
                <a:ea typeface="+mn-ea"/>
              </a:rPr>
              <a:t>：</a:t>
            </a:r>
            <a:r>
              <a:rPr lang="en-US" altLang="zh-CN" sz="3200" b="1" dirty="0" err="1" smtClean="0">
                <a:latin typeface="+mn-ea"/>
                <a:ea typeface="+mn-ea"/>
              </a:rPr>
              <a:t>def</a:t>
            </a:r>
            <a:r>
              <a:rPr lang="en-US" altLang="zh-CN" sz="3200" b="1" i="1" dirty="0" err="1" smtClean="0">
                <a:latin typeface="+mn-ea"/>
                <a:ea typeface="+mn-ea"/>
              </a:rPr>
              <a:t>W</a:t>
            </a:r>
            <a:r>
              <a:rPr lang="en-US" altLang="zh-CN" sz="3200" b="1" dirty="0" smtClean="0">
                <a:latin typeface="+mn-ea"/>
                <a:ea typeface="+mn-ea"/>
              </a:rPr>
              <a:t>(</a:t>
            </a:r>
            <a:r>
              <a:rPr lang="en-US" altLang="zh-CN" sz="3200" b="1" i="1" dirty="0" smtClean="0">
                <a:latin typeface="+mn-ea"/>
                <a:ea typeface="+mn-ea"/>
              </a:rPr>
              <a:t>s</a:t>
            </a:r>
            <a:r>
              <a:rPr lang="en-US" altLang="zh-CN" sz="3200" b="1" dirty="0" smtClean="0">
                <a:latin typeface="+mn-ea"/>
                <a:ea typeface="+mn-ea"/>
              </a:rPr>
              <a:t>)=0</a:t>
            </a:r>
            <a:r>
              <a:rPr lang="zh-CN" altLang="en-US" sz="3200" b="1" dirty="0" smtClean="0">
                <a:latin typeface="+mn-ea"/>
                <a:ea typeface="+mn-ea"/>
              </a:rPr>
              <a:t>极点零点平衡</a:t>
            </a:r>
            <a:r>
              <a:rPr lang="en-US" altLang="zh-CN" sz="3200" b="1" dirty="0" smtClean="0">
                <a:latin typeface="+mn-ea"/>
                <a:ea typeface="+mn-ea"/>
              </a:rPr>
              <a:t>；</a:t>
            </a:r>
            <a:r>
              <a:rPr lang="en-US" altLang="zh-CN" sz="3200" b="1" dirty="0" err="1" smtClean="0">
                <a:latin typeface="+mn-ea"/>
                <a:ea typeface="+mn-ea"/>
              </a:rPr>
              <a:t>defW</a:t>
            </a:r>
            <a:r>
              <a:rPr lang="en-US" altLang="zh-CN" sz="3200" b="1" dirty="0" smtClean="0">
                <a:latin typeface="+mn-ea"/>
                <a:ea typeface="+mn-ea"/>
              </a:rPr>
              <a:t>(s)</a:t>
            </a:r>
            <a:r>
              <a:rPr lang="zh-CN" altLang="en-US" sz="3200" b="1" dirty="0" smtClean="0">
                <a:latin typeface="+mn-ea"/>
                <a:ea typeface="+mn-ea"/>
              </a:rPr>
              <a:t>愈大</a:t>
            </a:r>
            <a:r>
              <a:rPr lang="en-US" altLang="zh-CN" sz="3200" b="1" dirty="0" smtClean="0">
                <a:latin typeface="+mn-ea"/>
                <a:ea typeface="+mn-ea"/>
              </a:rPr>
              <a:t>，</a:t>
            </a:r>
            <a:r>
              <a:rPr lang="zh-CN" altLang="en-US" sz="3200" b="1" dirty="0" smtClean="0">
                <a:latin typeface="+mn-ea"/>
                <a:ea typeface="+mn-ea"/>
              </a:rPr>
              <a:t>不平衡性程度愈大。</a:t>
            </a:r>
            <a:endParaRPr lang="zh-CN" altLang="en-US" sz="3200" b="1" dirty="0">
              <a:latin typeface="+mn-ea"/>
              <a:ea typeface="+mn-ea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285852" y="5715016"/>
          <a:ext cx="7170737" cy="849312"/>
        </p:xfrm>
        <a:graphic>
          <a:graphicData uri="http://schemas.openxmlformats.org/presentationml/2006/ole">
            <p:oleObj spid="_x0000_s162818" name="Equation" r:id="rId4" imgW="35812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标题 1"/>
          <p:cNvSpPr>
            <a:spLocks noGrp="1"/>
          </p:cNvSpPr>
          <p:nvPr>
            <p:ph type="title"/>
          </p:nvPr>
        </p:nvSpPr>
        <p:spPr>
          <a:xfrm>
            <a:off x="1143000" y="142875"/>
            <a:ext cx="7793038" cy="1143000"/>
          </a:xfrm>
        </p:spPr>
        <p:txBody>
          <a:bodyPr/>
          <a:lstStyle/>
          <a:p>
            <a:pPr marL="342900" indent="-342900"/>
            <a:r>
              <a:rPr lang="zh-CN" altLang="en-US" sz="4400" smtClean="0">
                <a:latin typeface="Tahoma" pitchFamily="34" charset="0"/>
                <a:ea typeface="黑体" pitchFamily="2" charset="-122"/>
              </a:rPr>
              <a:t>线性系统的多项式矩阵描述与零极点</a:t>
            </a:r>
            <a:endParaRPr lang="zh-CN" altLang="en-US" sz="4400" b="0" smtClean="0"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351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zh-CN" altLang="en-US" sz="3200" dirty="0" smtClean="0"/>
              <a:t>多项式矩阵描述与多项式系统矩阵</a:t>
            </a:r>
          </a:p>
          <a:p>
            <a:r>
              <a:rPr lang="en-US" altLang="zh-CN" dirty="0" smtClean="0"/>
              <a:t>PMD</a:t>
            </a:r>
            <a:r>
              <a:rPr lang="zh-CN" altLang="en-US" dirty="0" smtClean="0"/>
              <a:t>和系统矩阵与其他描述的关系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不可简约的</a:t>
            </a:r>
            <a:r>
              <a:rPr lang="en-US" altLang="zh-CN" dirty="0" smtClean="0"/>
              <a:t>PMD</a:t>
            </a:r>
          </a:p>
          <a:p>
            <a:pPr marL="342900" lvl="2" indent="-342900">
              <a:buSzPct val="60000"/>
            </a:pPr>
            <a:r>
              <a:rPr lang="zh-CN" altLang="en-US" sz="3200" dirty="0" smtClean="0"/>
              <a:t>用</a:t>
            </a:r>
            <a:r>
              <a:rPr lang="en-US" altLang="zh-CN" sz="3200" dirty="0" smtClean="0"/>
              <a:t>PMD</a:t>
            </a:r>
            <a:r>
              <a:rPr lang="zh-CN" altLang="en-US" sz="3200" dirty="0" smtClean="0"/>
              <a:t>和系统矩阵定义有限极点和零点</a:t>
            </a:r>
            <a:endParaRPr lang="en-US" altLang="zh-CN" sz="3200" dirty="0" smtClean="0"/>
          </a:p>
          <a:p>
            <a:pPr marL="342900" lvl="2" indent="-342900">
              <a:buSzPct val="60000"/>
            </a:pPr>
            <a:endParaRPr lang="zh-CN" altLang="en-US" sz="3200" dirty="0" smtClean="0"/>
          </a:p>
          <a:p>
            <a:r>
              <a:rPr lang="zh-CN" altLang="en-US" dirty="0" smtClean="0"/>
              <a:t>严格系统等价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/>
          <a:lstStyle/>
          <a:p>
            <a:pPr marL="342900" indent="-342900"/>
            <a:r>
              <a:rPr lang="zh-CN" altLang="en-US" smtClean="0">
                <a:latin typeface="Tahoma" pitchFamily="34" charset="0"/>
                <a:ea typeface="黑体" pitchFamily="2" charset="-122"/>
              </a:rPr>
              <a:t>多项式矩阵描述与多项式系统矩阵</a:t>
            </a:r>
          </a:p>
        </p:txBody>
      </p:sp>
      <p:sp>
        <p:nvSpPr>
          <p:cNvPr id="1361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PMD</a:t>
            </a:r>
            <a:r>
              <a:rPr lang="zh-CN" altLang="en-US" dirty="0" smtClean="0"/>
              <a:t>建模与系统矩阵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0769" name="Object 1"/>
          <p:cNvGraphicFramePr>
            <a:graphicFrameLocks noChangeAspect="1"/>
          </p:cNvGraphicFramePr>
          <p:nvPr/>
        </p:nvGraphicFramePr>
        <p:xfrm>
          <a:off x="354908" y="1928802"/>
          <a:ext cx="3234960" cy="1928826"/>
        </p:xfrm>
        <a:graphic>
          <a:graphicData uri="http://schemas.openxmlformats.org/presentationml/2006/ole">
            <p:oleObj spid="_x0000_s160769" name="Visio" r:id="rId4" imgW="1937905" imgH="1126919" progId="Visio.Drawing.11">
              <p:embed/>
            </p:oleObj>
          </a:graphicData>
        </a:graphic>
      </p:graphicFrame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4286248" y="2071678"/>
          <a:ext cx="3991051" cy="1785950"/>
        </p:xfrm>
        <a:graphic>
          <a:graphicData uri="http://schemas.openxmlformats.org/presentationml/2006/ole">
            <p:oleObj spid="_x0000_s160771" name="Equation" r:id="rId5" imgW="2082800" imgH="93980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286380" y="4429132"/>
          <a:ext cx="3748087" cy="1279525"/>
        </p:xfrm>
        <a:graphic>
          <a:graphicData uri="http://schemas.openxmlformats.org/presentationml/2006/ole">
            <p:oleObj spid="_x0000_s160773" name="Equation" r:id="rId6" imgW="1955520" imgH="67284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5720" y="4143380"/>
          <a:ext cx="4892675" cy="1714500"/>
        </p:xfrm>
        <a:graphic>
          <a:graphicData uri="http://schemas.openxmlformats.org/presentationml/2006/ole">
            <p:oleObj spid="_x0000_s160774" name="Equation" r:id="rId7" imgW="2552400" imgH="901440" progId="Equation.DSMT4">
              <p:embed/>
            </p:oleObj>
          </a:graphicData>
        </a:graphic>
      </p:graphicFrame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下箭头 11"/>
          <p:cNvSpPr/>
          <p:nvPr/>
        </p:nvSpPr>
        <p:spPr bwMode="auto">
          <a:xfrm>
            <a:off x="6929454" y="3643314"/>
            <a:ext cx="285752" cy="64294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左箭头 13"/>
          <p:cNvSpPr/>
          <p:nvPr/>
        </p:nvSpPr>
        <p:spPr bwMode="auto">
          <a:xfrm>
            <a:off x="4429124" y="5143512"/>
            <a:ext cx="714380" cy="28575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1785918" y="5929330"/>
          <a:ext cx="2944813" cy="747713"/>
        </p:xfrm>
        <a:graphic>
          <a:graphicData uri="http://schemas.openxmlformats.org/presentationml/2006/ole">
            <p:oleObj spid="_x0000_s160777" name="Equation" r:id="rId8" imgW="1536480" imgH="393480" progId="Equation.DSMT4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0" y="6000768"/>
            <a:ext cx="1955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 smtClean="0">
                <a:solidFill>
                  <a:srgbClr val="000000"/>
                </a:solidFill>
                <a:latin typeface="Tahoma"/>
                <a:ea typeface="楷体_GB2312"/>
              </a:rPr>
              <a:t>PMD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Tahoma"/>
                <a:ea typeface="楷体_GB2312"/>
              </a:rPr>
              <a:t>模型</a:t>
            </a:r>
            <a:endParaRPr lang="zh-CN" altLang="en-US" dirty="0"/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5143504" y="5929330"/>
          <a:ext cx="3649663" cy="795338"/>
        </p:xfrm>
        <a:graphic>
          <a:graphicData uri="http://schemas.openxmlformats.org/presentationml/2006/ole">
            <p:oleObj spid="_x0000_s160778" name="Equation" r:id="rId9" imgW="1904760" imgH="419040" progId="Equation.DSMT4">
              <p:embed/>
            </p:oleObj>
          </a:graphicData>
        </a:graphic>
      </p:graphicFrame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4500562" y="5643578"/>
          <a:ext cx="584203" cy="381002"/>
        </p:xfrm>
        <a:graphic>
          <a:graphicData uri="http://schemas.openxmlformats.org/presentationml/2006/ole">
            <p:oleObj spid="_x0000_s160779" name="Equation" r:id="rId10" imgW="29196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8358188" cy="1143000"/>
          </a:xfrm>
        </p:spPr>
        <p:txBody>
          <a:bodyPr/>
          <a:lstStyle/>
          <a:p>
            <a:r>
              <a:rPr lang="zh-CN" altLang="en-US" smtClean="0"/>
              <a:t>状态空间的系统框图</a:t>
            </a: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857250" y="1428750"/>
          <a:ext cx="5341938" cy="1000125"/>
        </p:xfrm>
        <a:graphic>
          <a:graphicData uri="http://schemas.openxmlformats.org/presentationml/2006/ole">
            <p:oleObj spid="_x0000_s4098" name="Equation" r:id="rId3" imgW="2082800" imgH="393700" progId="Equation.DSMT4">
              <p:embed/>
            </p:oleObj>
          </a:graphicData>
        </a:graphic>
      </p:graphicFrame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101" name="Object 6"/>
          <p:cNvGraphicFramePr>
            <a:graphicFrameLocks noChangeAspect="1"/>
          </p:cNvGraphicFramePr>
          <p:nvPr/>
        </p:nvGraphicFramePr>
        <p:xfrm>
          <a:off x="4929188" y="3857625"/>
          <a:ext cx="3714750" cy="1036638"/>
        </p:xfrm>
        <a:graphic>
          <a:graphicData uri="http://schemas.openxmlformats.org/presentationml/2006/ole">
            <p:oleObj spid="_x0000_s4101" name="Equation" r:id="rId4" imgW="1397000" imgH="393700" progId="Equation.DSMT4">
              <p:embed/>
            </p:oleObj>
          </a:graphicData>
        </a:graphic>
      </p:graphicFrame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85720" y="2500306"/>
          <a:ext cx="4981107" cy="1714512"/>
        </p:xfrm>
        <a:graphic>
          <a:graphicData uri="http://schemas.openxmlformats.org/presentationml/2006/ole">
            <p:oleObj spid="_x0000_s4102" name="Visio" r:id="rId5" imgW="3310197" imgH="1038418" progId="Visio.Drawing.11">
              <p:embed/>
            </p:oleObj>
          </a:graphicData>
        </a:graphic>
      </p:graphicFrame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951888" y="4929198"/>
          <a:ext cx="5814543" cy="1580652"/>
        </p:xfrm>
        <a:graphic>
          <a:graphicData uri="http://schemas.openxmlformats.org/presentationml/2006/ole">
            <p:oleObj spid="_x0000_s4104" name="Visio" r:id="rId6" imgW="3724795" imgH="103841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8215313" cy="1143000"/>
          </a:xfrm>
        </p:spPr>
        <p:txBody>
          <a:bodyPr/>
          <a:lstStyle/>
          <a:p>
            <a:r>
              <a:rPr lang="en-US" altLang="zh-CN" smtClean="0"/>
              <a:t>PMD</a:t>
            </a:r>
            <a:r>
              <a:rPr lang="zh-CN" altLang="en-US" smtClean="0"/>
              <a:t>和系统矩阵与其他描述的关系</a:t>
            </a:r>
          </a:p>
        </p:txBody>
      </p:sp>
      <p:sp>
        <p:nvSpPr>
          <p:cNvPr id="1372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PMD</a:t>
            </a:r>
            <a:r>
              <a:rPr lang="zh-CN" altLang="en-US" dirty="0" smtClean="0"/>
              <a:t>的传递函数矩阵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状态空间描述的</a:t>
            </a:r>
            <a:r>
              <a:rPr lang="en-US" dirty="0" smtClean="0"/>
              <a:t>PMD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MFD</a:t>
            </a:r>
            <a:r>
              <a:rPr lang="zh-CN" altLang="en-US" dirty="0" smtClean="0"/>
              <a:t>的</a:t>
            </a:r>
            <a:r>
              <a:rPr lang="en-US" dirty="0" smtClean="0"/>
              <a:t>PMD</a:t>
            </a:r>
            <a:endParaRPr lang="zh-CN" altLang="en-US" dirty="0" smtClean="0"/>
          </a:p>
        </p:txBody>
      </p:sp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0225" name="Object 1"/>
          <p:cNvGraphicFramePr>
            <a:graphicFrameLocks noChangeAspect="1"/>
          </p:cNvGraphicFramePr>
          <p:nvPr/>
        </p:nvGraphicFramePr>
        <p:xfrm>
          <a:off x="2571736" y="1928802"/>
          <a:ext cx="4000528" cy="531985"/>
        </p:xfrm>
        <a:graphic>
          <a:graphicData uri="http://schemas.openxmlformats.org/presentationml/2006/ole">
            <p:oleObj spid="_x0000_s180225" name="Equation" r:id="rId3" imgW="1841500" imgH="241300" progId="Equation.DSMT4">
              <p:embed/>
            </p:oleObj>
          </a:graphicData>
        </a:graphic>
      </p:graphicFrame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2143108" y="3143249"/>
          <a:ext cx="4286280" cy="777680"/>
        </p:xfrm>
        <a:graphic>
          <a:graphicData uri="http://schemas.openxmlformats.org/presentationml/2006/ole">
            <p:oleObj spid="_x0000_s180227" name="Equation" r:id="rId4" imgW="2260600" imgH="419100" progId="Equation.DSMT4">
              <p:embed/>
            </p:oleObj>
          </a:graphicData>
        </a:graphic>
      </p:graphicFrame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1857356" y="5000636"/>
          <a:ext cx="2651799" cy="775696"/>
        </p:xfrm>
        <a:graphic>
          <a:graphicData uri="http://schemas.openxmlformats.org/presentationml/2006/ole">
            <p:oleObj spid="_x0000_s180229" name="Equation" r:id="rId5" imgW="1397000" imgH="419100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976813" y="5072063"/>
          <a:ext cx="2554287" cy="776287"/>
        </p:xfrm>
        <a:graphic>
          <a:graphicData uri="http://schemas.openxmlformats.org/presentationml/2006/ole">
            <p:oleObj spid="_x0000_s180231" name="Equation" r:id="rId6" imgW="13460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不可简约的</a:t>
            </a:r>
            <a:r>
              <a:rPr lang="en-US" altLang="zh-CN" smtClean="0"/>
              <a:t>PMD</a:t>
            </a:r>
            <a:endParaRPr lang="zh-CN" altLang="en-US" smtClean="0"/>
          </a:p>
        </p:txBody>
      </p:sp>
      <p:sp>
        <p:nvSpPr>
          <p:cNvPr id="138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不可简约</a:t>
            </a:r>
            <a:r>
              <a:rPr lang="en-US" dirty="0" smtClean="0"/>
              <a:t>PMD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不可简约的</a:t>
            </a:r>
            <a:r>
              <a:rPr lang="en-US" dirty="0" smtClean="0"/>
              <a:t>PMD </a:t>
            </a:r>
            <a:r>
              <a:rPr lang="zh-CN" altLang="en-US" dirty="0" smtClean="0"/>
              <a:t>是不唯一的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将可简约的</a:t>
            </a:r>
            <a:r>
              <a:rPr lang="en-US" dirty="0" smtClean="0"/>
              <a:t>PMD</a:t>
            </a:r>
            <a:r>
              <a:rPr lang="zh-CN" altLang="en-US" dirty="0" smtClean="0"/>
              <a:t>化成不可简约的</a:t>
            </a:r>
            <a:r>
              <a:rPr lang="en-US" dirty="0" smtClean="0"/>
              <a:t>PMD，</a:t>
            </a:r>
            <a:r>
              <a:rPr lang="zh-CN" altLang="en-US" dirty="0" smtClean="0"/>
              <a:t>且并不唯一。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思路：引入最大公因子。</a:t>
            </a:r>
          </a:p>
        </p:txBody>
      </p:sp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9201" name="Object 1"/>
          <p:cNvGraphicFramePr>
            <a:graphicFrameLocks noChangeAspect="1"/>
          </p:cNvGraphicFramePr>
          <p:nvPr/>
        </p:nvGraphicFramePr>
        <p:xfrm>
          <a:off x="3857620" y="1357298"/>
          <a:ext cx="3400448" cy="500066"/>
        </p:xfrm>
        <a:graphic>
          <a:graphicData uri="http://schemas.openxmlformats.org/presentationml/2006/ole">
            <p:oleObj spid="_x0000_s179201" name="Equation" r:id="rId3" imgW="1308100" imgH="190500" progId="Equation.DSMT4">
              <p:embed/>
            </p:oleObj>
          </a:graphicData>
        </a:graphic>
      </p:graphicFrame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1357290" y="2143116"/>
          <a:ext cx="6000792" cy="543281"/>
        </p:xfrm>
        <a:graphic>
          <a:graphicData uri="http://schemas.openxmlformats.org/presentationml/2006/ole">
            <p:oleObj spid="_x0000_s179203" name="Equation" r:id="rId4" imgW="2349500" imgH="203200" progId="Equation.DSMT4">
              <p:embed/>
            </p:oleObj>
          </a:graphicData>
        </a:graphic>
      </p:graphicFrame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1214414" y="3857628"/>
          <a:ext cx="7478260" cy="500066"/>
        </p:xfrm>
        <a:graphic>
          <a:graphicData uri="http://schemas.openxmlformats.org/presentationml/2006/ole">
            <p:oleObj spid="_x0000_s179206" name="Equation" r:id="rId5" imgW="3162300" imgH="215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PMD</a:t>
            </a:r>
            <a:r>
              <a:rPr lang="zh-CN" altLang="en-US" dirty="0" smtClean="0"/>
              <a:t>和系统矩阵定义有限极点和零点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sp>
        <p:nvSpPr>
          <p:cNvPr id="1392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PMD</a:t>
            </a:r>
            <a:r>
              <a:rPr lang="zh-CN" altLang="en-US" dirty="0" smtClean="0"/>
              <a:t>的极点和零点基于传递函数进行定义是合理的</a:t>
            </a:r>
            <a:endParaRPr lang="en-US" altLang="zh-CN" dirty="0" smtClean="0"/>
          </a:p>
          <a:p>
            <a:pPr lvl="1"/>
            <a:r>
              <a:rPr lang="en-US" dirty="0" smtClean="0"/>
              <a:t>PMD</a:t>
            </a:r>
            <a:r>
              <a:rPr lang="zh-CN" altLang="en-US" dirty="0" smtClean="0"/>
              <a:t>的极点</a:t>
            </a:r>
            <a:r>
              <a:rPr lang="en-US" dirty="0" smtClean="0"/>
              <a:t>=                      </a:t>
            </a:r>
            <a:r>
              <a:rPr lang="zh-CN" altLang="en-US" dirty="0" smtClean="0"/>
              <a:t>的极点</a:t>
            </a:r>
            <a:endParaRPr lang="en-US" altLang="zh-CN" dirty="0" smtClean="0"/>
          </a:p>
          <a:p>
            <a:pPr lvl="1"/>
            <a:r>
              <a:rPr lang="en-US" dirty="0" smtClean="0"/>
              <a:t>PMD</a:t>
            </a:r>
            <a:r>
              <a:rPr lang="zh-CN" altLang="en-US" dirty="0" smtClean="0"/>
              <a:t>的极点</a:t>
            </a:r>
            <a:r>
              <a:rPr lang="en-US" dirty="0" smtClean="0"/>
              <a:t>=</a:t>
            </a:r>
            <a:r>
              <a:rPr lang="zh-CN" altLang="en-US" dirty="0" smtClean="0"/>
              <a:t>使     左上</a:t>
            </a:r>
            <a:r>
              <a:rPr lang="en-US" dirty="0" smtClean="0"/>
              <a:t> </a:t>
            </a:r>
            <a:r>
              <a:rPr lang="zh-CN" altLang="en-US" dirty="0" smtClean="0"/>
              <a:t>方块矩阵降秩的极点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dirty="0" smtClean="0"/>
              <a:t>PMD</a:t>
            </a:r>
            <a:r>
              <a:rPr lang="zh-CN" altLang="en-US" dirty="0" smtClean="0"/>
              <a:t>的零点</a:t>
            </a:r>
            <a:r>
              <a:rPr lang="en-US" dirty="0" smtClean="0"/>
              <a:t>=                      </a:t>
            </a:r>
            <a:r>
              <a:rPr lang="zh-CN" altLang="en-US" dirty="0" smtClean="0"/>
              <a:t>的零点</a:t>
            </a:r>
            <a:endParaRPr lang="en-US" altLang="zh-CN" dirty="0" smtClean="0"/>
          </a:p>
          <a:p>
            <a:pPr lvl="1"/>
            <a:r>
              <a:rPr lang="en-US" dirty="0" smtClean="0"/>
              <a:t>PMD</a:t>
            </a:r>
            <a:r>
              <a:rPr lang="zh-CN" altLang="en-US" dirty="0" smtClean="0"/>
              <a:t>的零点</a:t>
            </a:r>
            <a:r>
              <a:rPr lang="en-US" dirty="0" smtClean="0"/>
              <a:t>=</a:t>
            </a:r>
            <a:r>
              <a:rPr lang="zh-CN" altLang="en-US" dirty="0" smtClean="0"/>
              <a:t>使      降秩的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3826187" y="2428868"/>
          <a:ext cx="2246011" cy="412870"/>
        </p:xfrm>
        <a:graphic>
          <a:graphicData uri="http://schemas.openxmlformats.org/presentationml/2006/ole">
            <p:oleObj spid="_x0000_s178180" name="Equation" r:id="rId4" imgW="1320800" imgH="228600" progId="Equation.DSMT4">
              <p:embed/>
            </p:oleObj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3857620" y="3929066"/>
          <a:ext cx="2246313" cy="412750"/>
        </p:xfrm>
        <a:graphic>
          <a:graphicData uri="http://schemas.openxmlformats.org/presentationml/2006/ole">
            <p:oleObj spid="_x0000_s178182" name="Equation" r:id="rId5" imgW="1320800" imgH="228600" progId="Equation.DSMT4">
              <p:embed/>
            </p:oleObj>
          </a:graphicData>
        </a:graphic>
      </p:graphicFrame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214810" y="4514860"/>
          <a:ext cx="496887" cy="342900"/>
        </p:xfrm>
        <a:graphic>
          <a:graphicData uri="http://schemas.openxmlformats.org/presentationml/2006/ole">
            <p:oleObj spid="_x0000_s178185" name="Equation" r:id="rId6" imgW="291960" imgH="190440" progId="Equation.DSMT4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4214810" y="3000372"/>
          <a:ext cx="496887" cy="342900"/>
        </p:xfrm>
        <a:graphic>
          <a:graphicData uri="http://schemas.openxmlformats.org/presentationml/2006/ole">
            <p:oleObj spid="_x0000_s178186" name="Equation" r:id="rId7" imgW="291960" imgH="190440" progId="Equation.DSMT4">
              <p:embed/>
            </p:oleObj>
          </a:graphicData>
        </a:graphic>
      </p:graphicFrame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8187" name="Object 11"/>
          <p:cNvGraphicFramePr>
            <a:graphicFrameLocks noChangeAspect="1"/>
          </p:cNvGraphicFramePr>
          <p:nvPr/>
        </p:nvGraphicFramePr>
        <p:xfrm>
          <a:off x="2928926" y="5286388"/>
          <a:ext cx="1885963" cy="428628"/>
        </p:xfrm>
        <a:graphic>
          <a:graphicData uri="http://schemas.openxmlformats.org/presentationml/2006/ole">
            <p:oleObj spid="_x0000_s178187" name="Equation" r:id="rId8" imgW="838200" imgH="190500" progId="Equation.DSMT4">
              <p:embed/>
            </p:oleObj>
          </a:graphicData>
        </a:graphic>
      </p:graphicFrame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8189" name="Object 13"/>
          <p:cNvGraphicFramePr>
            <a:graphicFrameLocks noChangeAspect="1"/>
          </p:cNvGraphicFramePr>
          <p:nvPr/>
        </p:nvGraphicFramePr>
        <p:xfrm>
          <a:off x="2571736" y="5715016"/>
          <a:ext cx="2357454" cy="952048"/>
        </p:xfrm>
        <a:graphic>
          <a:graphicData uri="http://schemas.openxmlformats.org/presentationml/2006/ole">
            <p:oleObj spid="_x0000_s178189" name="Equation" r:id="rId9" imgW="1002865" imgH="418918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PMD</a:t>
            </a:r>
            <a:r>
              <a:rPr lang="zh-CN" altLang="en-US" dirty="0" smtClean="0"/>
              <a:t>和系统矩阵定义有限极点和零点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例：计算</a:t>
            </a:r>
            <a:r>
              <a:rPr lang="en-US" dirty="0" smtClean="0"/>
              <a:t>PMD</a:t>
            </a:r>
            <a:r>
              <a:rPr lang="zh-CN" altLang="en-US" dirty="0" smtClean="0"/>
              <a:t>描述的极点和传输零点</a:t>
            </a:r>
            <a:endParaRPr lang="zh-CN" altLang="en-US" dirty="0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3297" name="Object 1"/>
          <p:cNvGraphicFramePr>
            <a:graphicFrameLocks noChangeAspect="1"/>
          </p:cNvGraphicFramePr>
          <p:nvPr/>
        </p:nvGraphicFramePr>
        <p:xfrm>
          <a:off x="857224" y="2071678"/>
          <a:ext cx="4744812" cy="1500198"/>
        </p:xfrm>
        <a:graphic>
          <a:graphicData uri="http://schemas.openxmlformats.org/presentationml/2006/ole">
            <p:oleObj spid="_x0000_s183297" name="Equation" r:id="rId3" imgW="2590800" imgH="876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严格系统等价</a:t>
            </a:r>
          </a:p>
        </p:txBody>
      </p:sp>
      <p:sp>
        <p:nvSpPr>
          <p:cNvPr id="1413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严格系统等价定义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严格系统等价变换性质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对称性、自反性、传递性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1489" name="Object 1"/>
          <p:cNvGraphicFramePr>
            <a:graphicFrameLocks noChangeAspect="1"/>
          </p:cNvGraphicFramePr>
          <p:nvPr/>
        </p:nvGraphicFramePr>
        <p:xfrm>
          <a:off x="1285851" y="1928801"/>
          <a:ext cx="5442255" cy="769793"/>
        </p:xfrm>
        <a:graphic>
          <a:graphicData uri="http://schemas.openxmlformats.org/presentationml/2006/ole">
            <p:oleObj spid="_x0000_s191489" name="Equation" r:id="rId3" imgW="2919733" imgH="418918" progId="Equation.DSMT4">
              <p:embed/>
            </p:oleObj>
          </a:graphicData>
        </a:graphic>
      </p:graphicFrame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1285852" y="2857496"/>
          <a:ext cx="6573317" cy="839147"/>
        </p:xfrm>
        <a:graphic>
          <a:graphicData uri="http://schemas.openxmlformats.org/presentationml/2006/ole">
            <p:oleObj spid="_x0000_s191491" name="Equation" r:id="rId4" imgW="35814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严格系统等价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严格系统等价变换性质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对称性、自反性、传递性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分母矩阵具有等同的不变多项式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传递函数矩阵保持不变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严格系统等价变换下两个广义状态之间的关系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严格系统等价变换不改变左互质性、右互质性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代数等价与严格系统等价的等价性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传递函数矩阵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的所有</a:t>
            </a:r>
            <a:r>
              <a:rPr lang="zh-CN" altLang="en-US" dirty="0" smtClean="0"/>
              <a:t>类型不可简约描述的等价关系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1"/>
          <p:cNvSpPr>
            <a:spLocks noGrp="1"/>
          </p:cNvSpPr>
          <p:nvPr>
            <p:ph type="title"/>
          </p:nvPr>
        </p:nvSpPr>
        <p:spPr>
          <a:xfrm>
            <a:off x="1143000" y="71438"/>
            <a:ext cx="7793038" cy="1143000"/>
          </a:xfrm>
        </p:spPr>
        <p:txBody>
          <a:bodyPr/>
          <a:lstStyle/>
          <a:p>
            <a:r>
              <a:rPr lang="zh-CN" altLang="en-US" smtClean="0"/>
              <a:t>非本质非线性系统的状态空间表达式及其线性化处理</a:t>
            </a:r>
          </a:p>
        </p:txBody>
      </p:sp>
      <p:sp>
        <p:nvSpPr>
          <p:cNvPr id="142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工作点附近的近似线性化方法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精确反馈线性化方法简介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工作点附近的近似线性化方法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sp>
        <p:nvSpPr>
          <p:cNvPr id="143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近似线性化过程</a:t>
            </a: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9441" name="Object 1"/>
          <p:cNvGraphicFramePr>
            <a:graphicFrameLocks noChangeAspect="1"/>
          </p:cNvGraphicFramePr>
          <p:nvPr/>
        </p:nvGraphicFramePr>
        <p:xfrm>
          <a:off x="857224" y="1928802"/>
          <a:ext cx="2996911" cy="714380"/>
        </p:xfrm>
        <a:graphic>
          <a:graphicData uri="http://schemas.openxmlformats.org/presentationml/2006/ole">
            <p:oleObj spid="_x0000_s189441" name="Equation" r:id="rId3" imgW="1651000" imgH="393700" progId="Equation.DSMT4">
              <p:embed/>
            </p:oleObj>
          </a:graphicData>
        </a:graphic>
      </p:graphicFrame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4786314" y="1928802"/>
          <a:ext cx="2951163" cy="806450"/>
        </p:xfrm>
        <a:graphic>
          <a:graphicData uri="http://schemas.openxmlformats.org/presentationml/2006/ole">
            <p:oleObj spid="_x0000_s189451" name="Equation" r:id="rId4" imgW="1625400" imgH="444240" progId="Equation.DSMT4">
              <p:embed/>
            </p:oleObj>
          </a:graphicData>
        </a:graphic>
      </p:graphicFrame>
      <p:graphicFrame>
        <p:nvGraphicFramePr>
          <p:cNvPr id="15" name="Object 1"/>
          <p:cNvGraphicFramePr>
            <a:graphicFrameLocks noChangeAspect="1"/>
          </p:cNvGraphicFramePr>
          <p:nvPr/>
        </p:nvGraphicFramePr>
        <p:xfrm>
          <a:off x="857224" y="2928934"/>
          <a:ext cx="5580063" cy="1589087"/>
        </p:xfrm>
        <a:graphic>
          <a:graphicData uri="http://schemas.openxmlformats.org/presentationml/2006/ole">
            <p:oleObj spid="_x0000_s189452" name="Equation" r:id="rId5" imgW="3073320" imgH="876240" progId="Equation.DSMT4">
              <p:embed/>
            </p:oleObj>
          </a:graphicData>
        </a:graphic>
      </p:graphicFrame>
      <p:graphicFrame>
        <p:nvGraphicFramePr>
          <p:cNvPr id="16" name="Object 1"/>
          <p:cNvGraphicFramePr>
            <a:graphicFrameLocks noChangeAspect="1"/>
          </p:cNvGraphicFramePr>
          <p:nvPr/>
        </p:nvGraphicFramePr>
        <p:xfrm>
          <a:off x="857224" y="4857760"/>
          <a:ext cx="4495800" cy="1589087"/>
        </p:xfrm>
        <a:graphic>
          <a:graphicData uri="http://schemas.openxmlformats.org/presentationml/2006/ole">
            <p:oleObj spid="_x0000_s189453" name="Equation" r:id="rId6" imgW="2476440" imgH="876240" progId="Equation.DSMT4">
              <p:embed/>
            </p:oleObj>
          </a:graphicData>
        </a:graphic>
      </p:graphicFrame>
      <p:graphicFrame>
        <p:nvGraphicFramePr>
          <p:cNvPr id="17" name="Object 1"/>
          <p:cNvGraphicFramePr>
            <a:graphicFrameLocks noChangeAspect="1"/>
          </p:cNvGraphicFramePr>
          <p:nvPr/>
        </p:nvGraphicFramePr>
        <p:xfrm>
          <a:off x="6500826" y="5286388"/>
          <a:ext cx="1336675" cy="760413"/>
        </p:xfrm>
        <a:graphic>
          <a:graphicData uri="http://schemas.openxmlformats.org/presentationml/2006/ole">
            <p:oleObj spid="_x0000_s189454" name="Equation" r:id="rId7" imgW="736560" imgH="419040" progId="Equation.DSMT4">
              <p:embed/>
            </p:oleObj>
          </a:graphicData>
        </a:graphic>
      </p:graphicFrame>
      <p:sp>
        <p:nvSpPr>
          <p:cNvPr id="18" name="下箭头 17"/>
          <p:cNvSpPr/>
          <p:nvPr/>
        </p:nvSpPr>
        <p:spPr bwMode="auto">
          <a:xfrm>
            <a:off x="2071670" y="2714620"/>
            <a:ext cx="214314" cy="2857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2071670" y="4572008"/>
            <a:ext cx="214314" cy="2857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5715008" y="5500702"/>
            <a:ext cx="357190" cy="2143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工作点附近的近似线性化方法</a:t>
            </a:r>
            <a:r>
              <a:rPr lang="en-US" altLang="zh-CN" dirty="0" smtClean="0"/>
              <a:t>-2</a:t>
            </a:r>
            <a:endParaRPr lang="zh-CN" altLang="en-US" dirty="0" smtClean="0"/>
          </a:p>
        </p:txBody>
      </p:sp>
      <p:sp>
        <p:nvSpPr>
          <p:cNvPr id="144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线性化的实质是采用线性一次函数替代原非本质非线性函数。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可近似线性化需满足三个条件：</a:t>
            </a:r>
          </a:p>
          <a:p>
            <a:pPr lvl="1"/>
            <a:r>
              <a:rPr lang="zh-CN" altLang="en-US" dirty="0" smtClean="0"/>
              <a:t>    </a:t>
            </a:r>
            <a:r>
              <a:rPr lang="en-US" dirty="0" smtClean="0"/>
              <a:t>(1)</a:t>
            </a:r>
            <a:r>
              <a:rPr lang="zh-CN" altLang="en-US" dirty="0" smtClean="0"/>
              <a:t>系统的正常工作状态至少有一个稳定工作点。</a:t>
            </a:r>
          </a:p>
          <a:p>
            <a:pPr lvl="1"/>
            <a:r>
              <a:rPr lang="zh-CN" altLang="en-US" dirty="0" smtClean="0"/>
              <a:t>    </a:t>
            </a:r>
            <a:r>
              <a:rPr lang="en-US" dirty="0" smtClean="0"/>
              <a:t>(2)</a:t>
            </a:r>
            <a:r>
              <a:rPr lang="zh-CN" altLang="en-US" dirty="0" smtClean="0"/>
              <a:t>在运行过程中偏量满足小偏差。</a:t>
            </a:r>
          </a:p>
          <a:p>
            <a:pPr lvl="1"/>
            <a:r>
              <a:rPr lang="zh-CN" altLang="en-US" dirty="0" smtClean="0"/>
              <a:t>    </a:t>
            </a:r>
            <a:r>
              <a:rPr lang="en-US" dirty="0" smtClean="0"/>
              <a:t>(3)</a:t>
            </a:r>
            <a:r>
              <a:rPr lang="zh-CN" altLang="en-US" dirty="0" smtClean="0"/>
              <a:t>只含非本质非线性函数，要求函数单值、连续、光滑。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工作点附近的近似线性化方法</a:t>
            </a:r>
            <a:r>
              <a:rPr lang="en-US" altLang="zh-CN" dirty="0" smtClean="0"/>
              <a:t>-3</a:t>
            </a:r>
            <a:endParaRPr lang="zh-CN" altLang="en-US" dirty="0" smtClean="0"/>
          </a:p>
        </p:txBody>
      </p:sp>
      <p:sp>
        <p:nvSpPr>
          <p:cNvPr id="144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dirty="0" smtClean="0"/>
              <a:t>：</a:t>
            </a:r>
            <a:r>
              <a:rPr lang="zh-CN" altLang="en-US" dirty="0" smtClean="0"/>
              <a:t>平衡点附近线性化例。</a:t>
            </a:r>
          </a:p>
          <a:p>
            <a:endParaRPr lang="zh-CN" altLang="en-US" dirty="0" smtClean="0"/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1643042" y="1928802"/>
          <a:ext cx="3357586" cy="714380"/>
        </p:xfrm>
        <a:graphic>
          <a:graphicData uri="http://schemas.openxmlformats.org/presentationml/2006/ole">
            <p:oleObj spid="_x0000_s196609" name="Equation" r:id="rId3" imgW="1790700" imgH="381000" progId="Equation.DSMT4">
              <p:embed/>
            </p:oleObj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5429256" y="2071678"/>
          <a:ext cx="738187" cy="428625"/>
        </p:xfrm>
        <a:graphic>
          <a:graphicData uri="http://schemas.openxmlformats.org/presentationml/2006/ole">
            <p:oleObj spid="_x0000_s196611" name="Equation" r:id="rId4" imgW="393480" imgH="228600" progId="Equation.DSMT4">
              <p:embed/>
            </p:oleObj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6810398" y="2071678"/>
          <a:ext cx="1047750" cy="428625"/>
        </p:xfrm>
        <a:graphic>
          <a:graphicData uri="http://schemas.openxmlformats.org/presentationml/2006/ole">
            <p:oleObj spid="_x0000_s196612" name="Equation" r:id="rId5" imgW="558720" imgH="228600" progId="Equation.DSMT4">
              <p:embed/>
            </p:oleObj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6286512" y="2214554"/>
            <a:ext cx="35719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1643042" y="2786058"/>
          <a:ext cx="4262437" cy="857250"/>
        </p:xfrm>
        <a:graphic>
          <a:graphicData uri="http://schemas.openxmlformats.org/presentationml/2006/ole">
            <p:oleObj spid="_x0000_s196615" name="Equation" r:id="rId6" imgW="2273040" imgH="457200" progId="Equation.DSMT4">
              <p:embed/>
            </p:oleObj>
          </a:graphicData>
        </a:graphic>
      </p:graphicFrame>
      <p:pic>
        <p:nvPicPr>
          <p:cNvPr id="13" name="Picture 4" descr="说明: MATLAB"/>
          <p:cNvPicPr/>
          <p:nvPr/>
        </p:nvPicPr>
        <p:blipFill>
          <a:blip r:embed="rId7"/>
          <a:srcRect l="5054" t="28564" r="5054" b="28564"/>
          <a:stretch>
            <a:fillRect/>
          </a:stretch>
        </p:blipFill>
        <p:spPr bwMode="auto">
          <a:xfrm>
            <a:off x="142844" y="3786190"/>
            <a:ext cx="492922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/>
          <p:nvPr/>
        </p:nvPicPr>
        <p:blipFill>
          <a:blip r:embed="rId8"/>
          <a:srcRect l="2981" t="4374" r="6706"/>
          <a:stretch>
            <a:fillRect/>
          </a:stretch>
        </p:blipFill>
        <p:spPr bwMode="auto">
          <a:xfrm>
            <a:off x="5000628" y="3643290"/>
            <a:ext cx="414337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1" y="5780782"/>
            <a:ext cx="52149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线性化误差取决于远离工作点的程度：越远，误差越大。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状态空间的模拟结构图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5127" name="内容占位符 2"/>
          <p:cNvSpPr>
            <a:spLocks noGrp="1"/>
          </p:cNvSpPr>
          <p:nvPr>
            <p:ph idx="1"/>
          </p:nvPr>
        </p:nvSpPr>
        <p:spPr>
          <a:xfrm>
            <a:off x="428625" y="3429000"/>
            <a:ext cx="8169275" cy="3429000"/>
          </a:xfrm>
        </p:spPr>
        <p:txBody>
          <a:bodyPr/>
          <a:lstStyle/>
          <a:p>
            <a:r>
              <a:rPr lang="zh-CN" altLang="en-US" smtClean="0"/>
              <a:t>步骤：</a:t>
            </a:r>
            <a:endParaRPr lang="en-US" altLang="zh-CN" smtClean="0"/>
          </a:p>
          <a:p>
            <a:r>
              <a:rPr lang="en-US" altLang="zh-CN" smtClean="0"/>
              <a:t>(1)</a:t>
            </a:r>
            <a:r>
              <a:rPr lang="zh-CN" altLang="en-US" smtClean="0"/>
              <a:t>对于连续系统绘制积分器；对于离散系统绘制单位延迟。</a:t>
            </a:r>
          </a:p>
          <a:p>
            <a:r>
              <a:rPr lang="en-US" altLang="zh-CN" smtClean="0"/>
              <a:t>(2)</a:t>
            </a:r>
            <a:r>
              <a:rPr lang="zh-CN" altLang="en-US" smtClean="0"/>
              <a:t>画出加法器和放大器。</a:t>
            </a:r>
          </a:p>
          <a:p>
            <a:r>
              <a:rPr lang="en-US" altLang="zh-CN" smtClean="0"/>
              <a:t>(3)</a:t>
            </a:r>
            <a:r>
              <a:rPr lang="zh-CN" altLang="en-US" smtClean="0"/>
              <a:t>用线连接各元件，并用箭头示出信号传递的方向。</a:t>
            </a:r>
          </a:p>
        </p:txBody>
      </p:sp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1143000" y="1285875"/>
          <a:ext cx="2428875" cy="1514475"/>
        </p:xfrm>
        <a:graphic>
          <a:graphicData uri="http://schemas.openxmlformats.org/presentationml/2006/ole">
            <p:oleObj spid="_x0000_s5122" name="Visio" r:id="rId3" imgW="995449" imgH="612222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28688" y="2714625"/>
          <a:ext cx="2928937" cy="800100"/>
        </p:xfrm>
        <a:graphic>
          <a:graphicData uri="http://schemas.openxmlformats.org/presentationml/2006/ole">
            <p:oleObj spid="_x0000_s5123" name="Visio" r:id="rId4" imgW="1157431" imgH="311285" progId="Visio.Drawing.11">
              <p:embed/>
            </p:oleObj>
          </a:graphicData>
        </a:graphic>
      </p:graphicFrame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786313" y="1428750"/>
          <a:ext cx="2889250" cy="785813"/>
        </p:xfrm>
        <a:graphic>
          <a:graphicData uri="http://schemas.openxmlformats.org/presentationml/2006/ole">
            <p:oleObj spid="_x0000_s5124" name="Visio" r:id="rId5" imgW="1041162" imgH="291528" progId="Visio.Drawing.11">
              <p:embed/>
            </p:oleObj>
          </a:graphicData>
        </a:graphic>
      </p:graphicFrame>
      <p:sp>
        <p:nvSpPr>
          <p:cNvPr id="51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4572000" y="2786063"/>
          <a:ext cx="3138488" cy="714375"/>
        </p:xfrm>
        <a:graphic>
          <a:graphicData uri="http://schemas.openxmlformats.org/presentationml/2006/ole">
            <p:oleObj spid="_x0000_s5125" name="Visio" r:id="rId6" imgW="1312992" imgH="29638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工作点附近的近似线性化方法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例：单级倒立摆系统模型线性化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例：磁悬浮系统模型线性化</a:t>
            </a:r>
          </a:p>
          <a:p>
            <a:endParaRPr lang="zh-CN" altLang="en-US" dirty="0"/>
          </a:p>
        </p:txBody>
      </p:sp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8657" name="Object 1"/>
          <p:cNvGraphicFramePr>
            <a:graphicFrameLocks noChangeAspect="1"/>
          </p:cNvGraphicFramePr>
          <p:nvPr/>
        </p:nvGraphicFramePr>
        <p:xfrm>
          <a:off x="3786182" y="1785926"/>
          <a:ext cx="3929090" cy="2485065"/>
        </p:xfrm>
        <a:graphic>
          <a:graphicData uri="http://schemas.openxmlformats.org/presentationml/2006/ole">
            <p:oleObj spid="_x0000_s198657" name="Equation" r:id="rId3" imgW="2222500" imgH="1409700" progId="Equation.DSMT4">
              <p:embed/>
            </p:oleObj>
          </a:graphicData>
        </a:graphic>
      </p:graphicFrame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4143372" y="4786322"/>
          <a:ext cx="4622364" cy="1857388"/>
        </p:xfrm>
        <a:graphic>
          <a:graphicData uri="http://schemas.openxmlformats.org/presentationml/2006/ole">
            <p:oleObj spid="_x0000_s198659" name="Equation" r:id="rId4" imgW="2082800" imgH="850900" progId="Equation.DSMT4">
              <p:embed/>
            </p:oleObj>
          </a:graphicData>
        </a:graphic>
      </p:graphicFrame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8663" name="Picture 7" descr="E:\T_L\教材编写\现代控制理论教材编写\第二章\磁浮图片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4786322"/>
            <a:ext cx="1857388" cy="1857388"/>
          </a:xfrm>
          <a:prstGeom prst="rect">
            <a:avLst/>
          </a:prstGeom>
          <a:noFill/>
        </p:spPr>
      </p:pic>
      <p:pic>
        <p:nvPicPr>
          <p:cNvPr id="198664" name="Picture 8" descr="E:\T_L\教材编写\现代控制理论教材编写\第二章\倒立摆的图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1928802"/>
            <a:ext cx="3250430" cy="2166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精确反馈线性化方法简介</a:t>
            </a:r>
          </a:p>
        </p:txBody>
      </p:sp>
      <p:sp>
        <p:nvSpPr>
          <p:cNvPr id="144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基于微分几何的反馈线性化方法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r>
              <a:rPr lang="zh-CN" altLang="en-US" dirty="0" smtClean="0"/>
              <a:t>基于逆系统方法的反馈线性化方法</a:t>
            </a:r>
          </a:p>
          <a:p>
            <a:pPr lvl="0"/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8417" name="Object 1"/>
          <p:cNvGraphicFramePr>
            <a:graphicFrameLocks noChangeAspect="1"/>
          </p:cNvGraphicFramePr>
          <p:nvPr/>
        </p:nvGraphicFramePr>
        <p:xfrm>
          <a:off x="857224" y="2343147"/>
          <a:ext cx="3000396" cy="727907"/>
        </p:xfrm>
        <a:graphic>
          <a:graphicData uri="http://schemas.openxmlformats.org/presentationml/2006/ole">
            <p:oleObj spid="_x0000_s188417" name="Equation" r:id="rId3" imgW="1600200" imgH="393700" progId="Equation.DSMT4">
              <p:embed/>
            </p:oleObj>
          </a:graphicData>
        </a:graphic>
      </p:graphicFrame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4714875" y="2071678"/>
          <a:ext cx="976312" cy="352425"/>
        </p:xfrm>
        <a:graphic>
          <a:graphicData uri="http://schemas.openxmlformats.org/presentationml/2006/ole">
            <p:oleObj spid="_x0000_s188421" name="Equation" r:id="rId4" imgW="520560" imgH="19044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571999" y="2505071"/>
          <a:ext cx="1809750" cy="352425"/>
        </p:xfrm>
        <a:graphic>
          <a:graphicData uri="http://schemas.openxmlformats.org/presentationml/2006/ole">
            <p:oleObj spid="_x0000_s188422" name="Equation" r:id="rId5" imgW="965160" imgH="190440" progId="Equation.DSMT4">
              <p:embed/>
            </p:oleObj>
          </a:graphicData>
        </a:graphic>
      </p:graphicFrame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7000891" y="2343147"/>
          <a:ext cx="1285875" cy="728663"/>
        </p:xfrm>
        <a:graphic>
          <a:graphicData uri="http://schemas.openxmlformats.org/presentationml/2006/ole">
            <p:oleObj spid="_x0000_s188423" name="Equation" r:id="rId6" imgW="685800" imgH="393480" progId="Equation.DSMT4">
              <p:embed/>
            </p:oleObj>
          </a:graphicData>
        </a:graphic>
      </p:graphicFrame>
      <p:sp>
        <p:nvSpPr>
          <p:cNvPr id="11" name="右箭头 10"/>
          <p:cNvSpPr/>
          <p:nvPr/>
        </p:nvSpPr>
        <p:spPr bwMode="auto">
          <a:xfrm>
            <a:off x="4143371" y="3000372"/>
            <a:ext cx="2643206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4143372" y="3929066"/>
            <a:ext cx="2643206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Object 1"/>
          <p:cNvGraphicFramePr>
            <a:graphicFrameLocks noChangeAspect="1"/>
          </p:cNvGraphicFramePr>
          <p:nvPr/>
        </p:nvGraphicFramePr>
        <p:xfrm>
          <a:off x="7000892" y="3714752"/>
          <a:ext cx="1071570" cy="476848"/>
        </p:xfrm>
        <a:graphic>
          <a:graphicData uri="http://schemas.openxmlformats.org/presentationml/2006/ole">
            <p:oleObj spid="_x0000_s188426" name="Equation" r:id="rId7" imgW="507960" imgH="228600" progId="Equation.DSMT4">
              <p:embed/>
            </p:oleObj>
          </a:graphicData>
        </a:graphic>
      </p:graphicFrame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714348" y="5286388"/>
          <a:ext cx="2739037" cy="857256"/>
        </p:xfrm>
        <a:graphic>
          <a:graphicData uri="http://schemas.openxmlformats.org/presentationml/2006/ole">
            <p:oleObj spid="_x0000_s188427" name="Equation" r:id="rId8" imgW="1257300" imgH="393700" progId="Equation.DSMT4">
              <p:embed/>
            </p:oleObj>
          </a:graphicData>
        </a:graphic>
      </p:graphicFrame>
      <p:pic>
        <p:nvPicPr>
          <p:cNvPr id="18" name="图片 17" descr="逆系统实现解耦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4857760"/>
            <a:ext cx="571504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 sz="4400" smtClean="0">
                <a:latin typeface="Tahoma" pitchFamily="34" charset="0"/>
                <a:ea typeface="黑体" pitchFamily="2" charset="-122"/>
              </a:rPr>
              <a:t>小结与回顾</a:t>
            </a:r>
            <a:endParaRPr lang="zh-CN" altLang="en-US" sz="4400" b="0" smtClean="0"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45410" name="内容占位符 2"/>
          <p:cNvSpPr>
            <a:spLocks noGrp="1"/>
          </p:cNvSpPr>
          <p:nvPr>
            <p:ph idx="1"/>
          </p:nvPr>
        </p:nvSpPr>
        <p:spPr>
          <a:xfrm>
            <a:off x="357158" y="1285875"/>
            <a:ext cx="8786841" cy="4846638"/>
          </a:xfrm>
        </p:spPr>
        <p:txBody>
          <a:bodyPr/>
          <a:lstStyle/>
          <a:p>
            <a:r>
              <a:rPr lang="zh-CN" altLang="en-US" dirty="0" smtClean="0"/>
              <a:t>讨论状态空间描述的内涵、形式、建模方法、特性、变换，以及组合系统形式。</a:t>
            </a:r>
            <a:endParaRPr lang="en-US" altLang="zh-CN" dirty="0" smtClean="0"/>
          </a:p>
          <a:p>
            <a:r>
              <a:rPr lang="zh-CN" altLang="en-US" dirty="0" smtClean="0"/>
              <a:t>线性定常系统的状态空间描述的基本特征由特征结构所表征，包括特征值和特征向量。</a:t>
            </a:r>
            <a:endParaRPr lang="en-US" altLang="zh-CN" dirty="0" smtClean="0"/>
          </a:p>
          <a:p>
            <a:r>
              <a:rPr lang="zh-CN" altLang="en-US" dirty="0" smtClean="0"/>
              <a:t>状态空间描述坐标变换的实质是引入非奇异变换换基。在非奇异变换下，线性系统的固有特性保持不变。</a:t>
            </a:r>
            <a:endParaRPr lang="en-US" altLang="zh-CN" dirty="0" smtClean="0"/>
          </a:p>
          <a:p>
            <a:r>
              <a:rPr lang="zh-CN" altLang="en-US" dirty="0" smtClean="0"/>
              <a:t>线性系统传递函数矩阵描述与多项式矩阵描述进行了详细阐述，建立其与状态空间的关系。</a:t>
            </a:r>
            <a:endParaRPr lang="en-US" altLang="zh-CN" dirty="0" smtClean="0"/>
          </a:p>
          <a:p>
            <a:r>
              <a:rPr lang="zh-CN" altLang="en-US" dirty="0" smtClean="0"/>
              <a:t>线性化及其目的。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标题 3"/>
          <p:cNvSpPr>
            <a:spLocks noGrp="1"/>
          </p:cNvSpPr>
          <p:nvPr>
            <p:ph type="ctrTitle"/>
          </p:nvPr>
        </p:nvSpPr>
        <p:spPr>
          <a:xfrm>
            <a:off x="990600" y="2071688"/>
            <a:ext cx="7772400" cy="1143000"/>
          </a:xfrm>
        </p:spPr>
        <p:txBody>
          <a:bodyPr/>
          <a:lstStyle/>
          <a:p>
            <a:r>
              <a:rPr lang="en-US" altLang="zh-CN" smtClean="0"/>
              <a:t>That all</a:t>
            </a:r>
            <a:endParaRPr lang="zh-CN" altLang="en-US" smtClean="0"/>
          </a:p>
        </p:txBody>
      </p:sp>
      <p:sp>
        <p:nvSpPr>
          <p:cNvPr id="146434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Thank you!</a:t>
            </a:r>
            <a:endParaRPr lang="zh-CN" altLang="en-US" smtClean="0"/>
          </a:p>
        </p:txBody>
      </p:sp>
      <p:pic>
        <p:nvPicPr>
          <p:cNvPr id="4" name="Picture 4" descr="000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857232"/>
            <a:ext cx="2857488" cy="222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4747</TotalTime>
  <Words>2652</Words>
  <Application>Microsoft PowerPoint</Application>
  <PresentationFormat>全屏显示(4:3)</PresentationFormat>
  <Paragraphs>445</Paragraphs>
  <Slides>93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93</vt:i4>
      </vt:variant>
    </vt:vector>
  </HeadingPairs>
  <TitlesOfParts>
    <vt:vector size="96" baseType="lpstr">
      <vt:lpstr>Blends</vt:lpstr>
      <vt:lpstr>Equation</vt:lpstr>
      <vt:lpstr>Visio</vt:lpstr>
      <vt:lpstr>动态系统的模型与变换</vt:lpstr>
      <vt:lpstr>本章内容</vt:lpstr>
      <vt:lpstr>全息描述系统信息的方法-状态空间法</vt:lpstr>
      <vt:lpstr>状态与状态空间模型</vt:lpstr>
      <vt:lpstr>状态变量、矢量与选取</vt:lpstr>
      <vt:lpstr>状态空间描述的一般形式-1</vt:lpstr>
      <vt:lpstr>状态空间描述的一般形式-2</vt:lpstr>
      <vt:lpstr>状态空间的系统框图</vt:lpstr>
      <vt:lpstr>状态空间的模拟结构图-1</vt:lpstr>
      <vt:lpstr>状态空间的模拟结构图-2</vt:lpstr>
      <vt:lpstr>状态空间的模拟结构图-3</vt:lpstr>
      <vt:lpstr>基于机理的状态空间建模-1</vt:lpstr>
      <vt:lpstr>基于机理的状态空间建模-2</vt:lpstr>
      <vt:lpstr>基于机理的状态空间建模-3</vt:lpstr>
      <vt:lpstr>基于机理的状态空间建模-4</vt:lpstr>
      <vt:lpstr>基于机理的状态空间建模-5</vt:lpstr>
      <vt:lpstr>基于机理的状态空间建模-6</vt:lpstr>
      <vt:lpstr>基于机理的状态空间建模-7</vt:lpstr>
      <vt:lpstr>基于机理的状态空间建模-8</vt:lpstr>
      <vt:lpstr>基于机理的状态空间建模-9</vt:lpstr>
      <vt:lpstr>课外作业</vt:lpstr>
      <vt:lpstr>状态空间的实现问题</vt:lpstr>
      <vt:lpstr>状态空间的实现问题</vt:lpstr>
      <vt:lpstr>SISO线性定常系统微分方程/差分方程的实现问题-1</vt:lpstr>
      <vt:lpstr>SISO线性定常系统微分方程/差分方程的实现问题-2</vt:lpstr>
      <vt:lpstr>SISO线性定常系统微分方程/差分方程的实现问题-3</vt:lpstr>
      <vt:lpstr>SISO线性定常系统微分方程/差分方程的实现问题-4</vt:lpstr>
      <vt:lpstr>SISO线性定常系统微分方程/差分方程的实现问题-5</vt:lpstr>
      <vt:lpstr>SISO线性定常系统微分方程/差分方程的实现问题-6</vt:lpstr>
      <vt:lpstr>SISO线性定常系统微分方程/差分方程的实现问题-7</vt:lpstr>
      <vt:lpstr>SISO线性定常系统微分方程/差分方程的实现问题-8</vt:lpstr>
      <vt:lpstr>SISO线性定常系统微分方程/差分方程的实现问题-9</vt:lpstr>
      <vt:lpstr>SISO线性定常系统微分方程/差分方程的实现问题-10</vt:lpstr>
      <vt:lpstr>SISO线性定常系统微分方程/差分方程的实现问题-11</vt:lpstr>
      <vt:lpstr>SISO线性定常系统微分方程/差分方程的实现问题-12</vt:lpstr>
      <vt:lpstr>SISO线性定常系统微分方程/差分方程的实现问题-13</vt:lpstr>
      <vt:lpstr>SISO线性定常系统微分方程/差分方程的实现问题-14</vt:lpstr>
      <vt:lpstr>SISO线性定常系统微分方程/差分方程的实现问题-15</vt:lpstr>
      <vt:lpstr>SISO线性定常系统微分方程/差分方程的实现问题-16</vt:lpstr>
      <vt:lpstr>SISO线性定常系统微分方程/差分方程的实现问题-17</vt:lpstr>
      <vt:lpstr>SISO线性定常系统微分方程/差分方程的实现问题-18</vt:lpstr>
      <vt:lpstr>SISO线性定常系统微分方程/差分方程的实现问题-19</vt:lpstr>
      <vt:lpstr>SISO线性定常系统微分方程/差分方程的实现问题-20</vt:lpstr>
      <vt:lpstr>SISO线性定常系统微分方程/差分方程的实现问题-21</vt:lpstr>
      <vt:lpstr>SISO线性定常系统传递函数的实现问题-1</vt:lpstr>
      <vt:lpstr>SISO线性定常系统传递函数的实现问题-2</vt:lpstr>
      <vt:lpstr>SISO线性定常系统传递函数的实现问题-3</vt:lpstr>
      <vt:lpstr>SISO线性定常系统传递函数的实现问题-4</vt:lpstr>
      <vt:lpstr>SISO线性定常系统传递函数的实现问题-5</vt:lpstr>
      <vt:lpstr>SISO线性定常系统传递函数的实现问题-6</vt:lpstr>
      <vt:lpstr>SISO线性定常系统传递函数的实现问题-7</vt:lpstr>
      <vt:lpstr>SISO线性定常系统传递函数的实现问题-8</vt:lpstr>
      <vt:lpstr>MIMO线性定常系统的实现问题-1</vt:lpstr>
      <vt:lpstr>MIMO线性定常系统的实现问题-2</vt:lpstr>
      <vt:lpstr>非线性定常系统的实现问题-1</vt:lpstr>
      <vt:lpstr>线性系统状态空间表达式的线性变换与特征结构</vt:lpstr>
      <vt:lpstr>状态变量的线性变换的非唯一性的解释</vt:lpstr>
      <vt:lpstr>线性时不变系统的不变性及其与传递函数阵的关系</vt:lpstr>
      <vt:lpstr>线性时不变系统的不变性及其与传递函数阵的关系-2</vt:lpstr>
      <vt:lpstr>线性时不变系统的代数等价性</vt:lpstr>
      <vt:lpstr>线性时不变系统状态空间表达式的Jordan形----最简耦合形-1</vt:lpstr>
      <vt:lpstr>线性时不变系统状态空间表达式的Jordan形----最简耦合形-2</vt:lpstr>
      <vt:lpstr>线性时不变系统状态空间表达式的Jordan形----最简耦合形-3</vt:lpstr>
      <vt:lpstr>线性子系统在各种连接时的传递函数阵-1</vt:lpstr>
      <vt:lpstr>线性子系统在各种连接时的传递函数阵-2</vt:lpstr>
      <vt:lpstr>线性时变系统坐标变换下的特性</vt:lpstr>
      <vt:lpstr>传递函数矩阵描述及其零极点</vt:lpstr>
      <vt:lpstr>传递函数矩阵真性与奇异性</vt:lpstr>
      <vt:lpstr>传递函数矩阵的有限零极点</vt:lpstr>
      <vt:lpstr>有限极点和零点的基本定义与分布特点</vt:lpstr>
      <vt:lpstr>有限极点和零点的基本定义与分布特点</vt:lpstr>
      <vt:lpstr>有限极点和零点的基本定义与分布特点</vt:lpstr>
      <vt:lpstr>基于传递函数矩阵分式描述的有限极点和零点推论性定义</vt:lpstr>
      <vt:lpstr>零、极点的物理意义</vt:lpstr>
      <vt:lpstr>       和        的关系</vt:lpstr>
      <vt:lpstr>传递函数矩阵在无穷远处的零极点</vt:lpstr>
      <vt:lpstr>传递函数矩阵的亏数与极零点不平衡</vt:lpstr>
      <vt:lpstr>线性系统的多项式矩阵描述与零极点</vt:lpstr>
      <vt:lpstr>多项式矩阵描述与多项式系统矩阵</vt:lpstr>
      <vt:lpstr>PMD和系统矩阵与其他描述的关系</vt:lpstr>
      <vt:lpstr>不可简约的PMD</vt:lpstr>
      <vt:lpstr>用PMD和系统矩阵定义有限极点和零点-1</vt:lpstr>
      <vt:lpstr>用PMD和系统矩阵定义有限极点和零点-2</vt:lpstr>
      <vt:lpstr>严格系统等价</vt:lpstr>
      <vt:lpstr>严格系统等价</vt:lpstr>
      <vt:lpstr>非本质非线性系统的状态空间表达式及其线性化处理</vt:lpstr>
      <vt:lpstr>工作点附近的近似线性化方法-1</vt:lpstr>
      <vt:lpstr>工作点附近的近似线性化方法-2</vt:lpstr>
      <vt:lpstr>工作点附近的近似线性化方法-3</vt:lpstr>
      <vt:lpstr>工作点附近的近似线性化方法-4</vt:lpstr>
      <vt:lpstr>精确反馈线性化方法简介</vt:lpstr>
      <vt:lpstr>小结与回顾</vt:lpstr>
      <vt:lpstr>That all</vt:lpstr>
    </vt:vector>
  </TitlesOfParts>
  <Company>山东大学计算机科学与技术学院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动态系统的模型与变换</dc:title>
  <dc:creator>胡立坤</dc:creator>
  <cp:lastModifiedBy>lrd</cp:lastModifiedBy>
  <cp:revision>868</cp:revision>
  <dcterms:created xsi:type="dcterms:W3CDTF">2002-12-18T08:50:00Z</dcterms:created>
  <dcterms:modified xsi:type="dcterms:W3CDTF">2014-04-02T11:52:59Z</dcterms:modified>
</cp:coreProperties>
</file>