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diagrams/colors1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92" r:id="rId2"/>
    <p:sldId id="377" r:id="rId3"/>
    <p:sldId id="300" r:id="rId4"/>
    <p:sldId id="378" r:id="rId5"/>
    <p:sldId id="299" r:id="rId6"/>
    <p:sldId id="301" r:id="rId7"/>
    <p:sldId id="302" r:id="rId8"/>
    <p:sldId id="379" r:id="rId9"/>
    <p:sldId id="303" r:id="rId10"/>
    <p:sldId id="304" r:id="rId11"/>
    <p:sldId id="312" r:id="rId12"/>
    <p:sldId id="293" r:id="rId13"/>
    <p:sldId id="313" r:id="rId14"/>
    <p:sldId id="316" r:id="rId15"/>
    <p:sldId id="315" r:id="rId16"/>
    <p:sldId id="314" r:id="rId17"/>
    <p:sldId id="317" r:id="rId18"/>
    <p:sldId id="318" r:id="rId19"/>
    <p:sldId id="319" r:id="rId20"/>
    <p:sldId id="294" r:id="rId21"/>
    <p:sldId id="376" r:id="rId22"/>
    <p:sldId id="320" r:id="rId23"/>
    <p:sldId id="380" r:id="rId24"/>
    <p:sldId id="321" r:id="rId25"/>
    <p:sldId id="322" r:id="rId26"/>
    <p:sldId id="323" r:id="rId27"/>
    <p:sldId id="346" r:id="rId28"/>
    <p:sldId id="324" r:id="rId29"/>
    <p:sldId id="326" r:id="rId30"/>
    <p:sldId id="327" r:id="rId31"/>
    <p:sldId id="328" r:id="rId32"/>
    <p:sldId id="342" r:id="rId33"/>
    <p:sldId id="330" r:id="rId34"/>
    <p:sldId id="381" r:id="rId35"/>
    <p:sldId id="332" r:id="rId36"/>
    <p:sldId id="331" r:id="rId37"/>
    <p:sldId id="343" r:id="rId38"/>
    <p:sldId id="345" r:id="rId39"/>
    <p:sldId id="335" r:id="rId40"/>
    <p:sldId id="336" r:id="rId41"/>
    <p:sldId id="382" r:id="rId42"/>
    <p:sldId id="338" r:id="rId43"/>
    <p:sldId id="355" r:id="rId44"/>
    <p:sldId id="339" r:id="rId45"/>
    <p:sldId id="348" r:id="rId46"/>
    <p:sldId id="347" r:id="rId47"/>
    <p:sldId id="349" r:id="rId48"/>
    <p:sldId id="351" r:id="rId49"/>
    <p:sldId id="383" r:id="rId50"/>
    <p:sldId id="350" r:id="rId51"/>
    <p:sldId id="352" r:id="rId52"/>
    <p:sldId id="353" r:id="rId53"/>
    <p:sldId id="384" r:id="rId54"/>
    <p:sldId id="354" r:id="rId55"/>
    <p:sldId id="356" r:id="rId56"/>
    <p:sldId id="357" r:id="rId57"/>
    <p:sldId id="359" r:id="rId58"/>
    <p:sldId id="360" r:id="rId59"/>
    <p:sldId id="361" r:id="rId60"/>
    <p:sldId id="358" r:id="rId61"/>
    <p:sldId id="385" r:id="rId62"/>
    <p:sldId id="362" r:id="rId63"/>
    <p:sldId id="363" r:id="rId64"/>
    <p:sldId id="364" r:id="rId65"/>
    <p:sldId id="365" r:id="rId66"/>
    <p:sldId id="366" r:id="rId67"/>
    <p:sldId id="369" r:id="rId68"/>
    <p:sldId id="386" r:id="rId69"/>
    <p:sldId id="367" r:id="rId70"/>
    <p:sldId id="375" r:id="rId7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>
    <p:restoredLeft sz="15619" autoAdjust="0"/>
    <p:restoredTop sz="94683" autoAdjust="0"/>
  </p:normalViewPr>
  <p:slideViewPr>
    <p:cSldViewPr>
      <p:cViewPr varScale="1">
        <p:scale>
          <a:sx n="91" d="100"/>
          <a:sy n="91" d="100"/>
        </p:scale>
        <p:origin x="-13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F72212-1B3C-459D-8767-EB122A50A5D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D188CAAB-2203-4EF8-AE0A-24CF23BB81C2}">
      <dgm:prSet custT="1"/>
      <dgm:spPr/>
      <dgm:t>
        <a:bodyPr/>
        <a:lstStyle/>
        <a:p>
          <a:pPr rtl="0"/>
          <a:r>
            <a:rPr kumimoji="1" lang="zh-CN" sz="2400" baseline="0" dirty="0" smtClean="0">
              <a:solidFill>
                <a:srgbClr val="0070C0"/>
              </a:solidFill>
            </a:rPr>
            <a:t>感性认识</a:t>
          </a:r>
          <a:r>
            <a:rPr kumimoji="1" lang="en-US" sz="2400" baseline="0" dirty="0" smtClean="0">
              <a:solidFill>
                <a:srgbClr val="0070C0"/>
              </a:solidFill>
            </a:rPr>
            <a:t>----</a:t>
          </a:r>
          <a:r>
            <a:rPr kumimoji="1" lang="zh-CN" sz="2400" baseline="0" dirty="0" smtClean="0">
              <a:solidFill>
                <a:srgbClr val="0070C0"/>
              </a:solidFill>
            </a:rPr>
            <a:t>理性思考</a:t>
          </a:r>
          <a:endParaRPr kumimoji="1" lang="zh-CN" sz="2400" baseline="0" dirty="0">
            <a:solidFill>
              <a:srgbClr val="0070C0"/>
            </a:solidFill>
          </a:endParaRPr>
        </a:p>
      </dgm:t>
    </dgm:pt>
    <dgm:pt modelId="{D3F5863B-0D0D-4C11-8C5E-42DD44AAB022}" type="parTrans" cxnId="{D6E25986-5941-498D-8392-58144A27672F}">
      <dgm:prSet/>
      <dgm:spPr/>
      <dgm:t>
        <a:bodyPr/>
        <a:lstStyle/>
        <a:p>
          <a:endParaRPr lang="zh-CN" altLang="en-US" sz="2400"/>
        </a:p>
      </dgm:t>
    </dgm:pt>
    <dgm:pt modelId="{860E478D-8AAC-44E5-953E-B076910A0327}" type="sibTrans" cxnId="{D6E25986-5941-498D-8392-58144A27672F}">
      <dgm:prSet/>
      <dgm:spPr/>
      <dgm:t>
        <a:bodyPr/>
        <a:lstStyle/>
        <a:p>
          <a:endParaRPr lang="zh-CN" altLang="en-US" sz="2400"/>
        </a:p>
      </dgm:t>
    </dgm:pt>
    <dgm:pt modelId="{D8D91883-8CDE-4B20-ACAE-3BAD993C893B}" type="pres">
      <dgm:prSet presAssocID="{CAF72212-1B3C-459D-8767-EB122A50A5D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268E9E1-2941-415A-9365-7EF271C1F2AF}" type="pres">
      <dgm:prSet presAssocID="{CAF72212-1B3C-459D-8767-EB122A50A5D5}" presName="arrow" presStyleLbl="bgShp" presStyleIdx="0" presStyleCnt="1"/>
      <dgm:spPr/>
    </dgm:pt>
    <dgm:pt modelId="{01A66733-6E48-475A-8EFA-34248F0315CA}" type="pres">
      <dgm:prSet presAssocID="{CAF72212-1B3C-459D-8767-EB122A50A5D5}" presName="linearProcess" presStyleCnt="0"/>
      <dgm:spPr/>
    </dgm:pt>
    <dgm:pt modelId="{BAB97696-6167-4A01-A882-F14FB76F7B7C}" type="pres">
      <dgm:prSet presAssocID="{D188CAAB-2203-4EF8-AE0A-24CF23BB81C2}" presName="text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6E25986-5941-498D-8392-58144A27672F}" srcId="{CAF72212-1B3C-459D-8767-EB122A50A5D5}" destId="{D188CAAB-2203-4EF8-AE0A-24CF23BB81C2}" srcOrd="0" destOrd="0" parTransId="{D3F5863B-0D0D-4C11-8C5E-42DD44AAB022}" sibTransId="{860E478D-8AAC-44E5-953E-B076910A0327}"/>
    <dgm:cxn modelId="{946CDD6F-F9B0-4D0C-9774-D24EA19E1E33}" type="presOf" srcId="{CAF72212-1B3C-459D-8767-EB122A50A5D5}" destId="{D8D91883-8CDE-4B20-ACAE-3BAD993C893B}" srcOrd="0" destOrd="0" presId="urn:microsoft.com/office/officeart/2005/8/layout/hProcess9"/>
    <dgm:cxn modelId="{EF8E94C8-9B48-48FE-B059-FF827C7324C7}" type="presOf" srcId="{D188CAAB-2203-4EF8-AE0A-24CF23BB81C2}" destId="{BAB97696-6167-4A01-A882-F14FB76F7B7C}" srcOrd="0" destOrd="0" presId="urn:microsoft.com/office/officeart/2005/8/layout/hProcess9"/>
    <dgm:cxn modelId="{FACA7267-E2E8-4587-8A5F-D49492F0B356}" type="presParOf" srcId="{D8D91883-8CDE-4B20-ACAE-3BAD993C893B}" destId="{A268E9E1-2941-415A-9365-7EF271C1F2AF}" srcOrd="0" destOrd="0" presId="urn:microsoft.com/office/officeart/2005/8/layout/hProcess9"/>
    <dgm:cxn modelId="{E81EC893-5432-4666-A8E2-7EB52035FA19}" type="presParOf" srcId="{D8D91883-8CDE-4B20-ACAE-3BAD993C893B}" destId="{01A66733-6E48-475A-8EFA-34248F0315CA}" srcOrd="1" destOrd="0" presId="urn:microsoft.com/office/officeart/2005/8/layout/hProcess9"/>
    <dgm:cxn modelId="{DDB2B8EB-68BA-46DA-B044-E3BE6410A8D2}" type="presParOf" srcId="{01A66733-6E48-475A-8EFA-34248F0315CA}" destId="{BAB97696-6167-4A01-A882-F14FB76F7B7C}" srcOrd="0" destOrd="0" presId="urn:microsoft.com/office/officeart/2005/8/layout/hProcess9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4" Type="http://schemas.openxmlformats.org/officeDocument/2006/relationships/image" Target="../media/image8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4" Type="http://schemas.openxmlformats.org/officeDocument/2006/relationships/image" Target="../media/image8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emf"/><Relationship Id="rId1" Type="http://schemas.openxmlformats.org/officeDocument/2006/relationships/image" Target="../media/image9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Relationship Id="rId5" Type="http://schemas.openxmlformats.org/officeDocument/2006/relationships/image" Target="../media/image115.emf"/><Relationship Id="rId4" Type="http://schemas.openxmlformats.org/officeDocument/2006/relationships/image" Target="../media/image114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4" Type="http://schemas.openxmlformats.org/officeDocument/2006/relationships/image" Target="../media/image122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" Type="http://schemas.openxmlformats.org/officeDocument/2006/relationships/image" Target="../media/image127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5" Type="http://schemas.openxmlformats.org/officeDocument/2006/relationships/image" Target="../media/image136.emf"/><Relationship Id="rId4" Type="http://schemas.openxmlformats.org/officeDocument/2006/relationships/image" Target="../media/image135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7" Type="http://schemas.openxmlformats.org/officeDocument/2006/relationships/image" Target="../media/image143.e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e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4" Type="http://schemas.openxmlformats.org/officeDocument/2006/relationships/image" Target="../media/image153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Relationship Id="rId9" Type="http://schemas.openxmlformats.org/officeDocument/2006/relationships/image" Target="../media/image162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54.wmf"/><Relationship Id="rId1" Type="http://schemas.openxmlformats.org/officeDocument/2006/relationships/image" Target="../media/image163.wmf"/><Relationship Id="rId5" Type="http://schemas.openxmlformats.org/officeDocument/2006/relationships/image" Target="../media/image155.wmf"/><Relationship Id="rId4" Type="http://schemas.openxmlformats.org/officeDocument/2006/relationships/image" Target="../media/image165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emf"/><Relationship Id="rId4" Type="http://schemas.openxmlformats.org/officeDocument/2006/relationships/image" Target="../media/image174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1.emf"/><Relationship Id="rId4" Type="http://schemas.openxmlformats.org/officeDocument/2006/relationships/image" Target="../media/image177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wmf"/><Relationship Id="rId1" Type="http://schemas.openxmlformats.org/officeDocument/2006/relationships/image" Target="../media/image174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Relationship Id="rId4" Type="http://schemas.openxmlformats.org/officeDocument/2006/relationships/image" Target="../media/image183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4" Type="http://schemas.openxmlformats.org/officeDocument/2006/relationships/image" Target="../media/image187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wmf"/><Relationship Id="rId1" Type="http://schemas.openxmlformats.org/officeDocument/2006/relationships/image" Target="../media/image188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4" Type="http://schemas.openxmlformats.org/officeDocument/2006/relationships/image" Target="../media/image193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0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e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71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2071686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711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7" name="图片 16" descr="校徽.jp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1000100" cy="1005151"/>
          </a:xfrm>
          <a:prstGeom prst="rect">
            <a:avLst/>
          </a:prstGeom>
        </p:spPr>
      </p:pic>
      <p:pic>
        <p:nvPicPr>
          <p:cNvPr id="18" name="图片 17" descr="vgxu_03.jpg"/>
          <p:cNvPicPr>
            <a:picLocks noChangeAspect="1"/>
          </p:cNvPicPr>
          <p:nvPr userDrawn="1"/>
        </p:nvPicPr>
        <p:blipFill>
          <a:blip r:embed="rId3"/>
          <a:srcRect t="25610" b="13414"/>
          <a:stretch>
            <a:fillRect/>
          </a:stretch>
        </p:blipFill>
        <p:spPr>
          <a:xfrm>
            <a:off x="1000099" y="1"/>
            <a:ext cx="2143141" cy="934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240E5-2ED4-4B66-B37D-BF2E221DFA2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5786" y="200024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185C0-62D2-4E92-B9AB-FDA2E38FC7F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3"/>
          </p:nvPr>
        </p:nvSpPr>
        <p:spPr>
          <a:xfrm>
            <a:off x="785786" y="1285860"/>
            <a:ext cx="82153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A77D1-CE9E-4F99-92C3-881416553E1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142976" y="0"/>
            <a:ext cx="7793037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90FF5-7BD3-459C-A30A-1EA58A1C364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A9C20-196E-4B01-89B6-A1FF9A5DD0A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7FBE9-D02A-4A02-B660-9A227E9DBA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ltGray">
          <a:xfrm>
            <a:off x="409551" y="481012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ltGray">
          <a:xfrm>
            <a:off x="792138" y="481012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ltGray">
          <a:xfrm>
            <a:off x="533376" y="903287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ltGray">
          <a:xfrm>
            <a:off x="903263" y="903287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ltGray">
          <a:xfrm>
            <a:off x="119038" y="830262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gray">
          <a:xfrm>
            <a:off x="754038" y="373062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gray">
          <a:xfrm>
            <a:off x="434951" y="1163637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/>
          </a:p>
        </p:txBody>
      </p:sp>
      <p:sp>
        <p:nvSpPr>
          <p:cNvPr id="317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2976" y="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17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5786" y="1285860"/>
            <a:ext cx="8169302" cy="484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609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9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9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C26FADFB-3D48-44CF-ADEF-F7AC41652F1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30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3" Type="http://schemas.openxmlformats.org/officeDocument/2006/relationships/slide" Target="slide5.xml"/><Relationship Id="rId7" Type="http://schemas.openxmlformats.org/officeDocument/2006/relationships/slide" Target="slide4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24.xml"/><Relationship Id="rId10" Type="http://schemas.openxmlformats.org/officeDocument/2006/relationships/slide" Target="slide69.xml"/><Relationship Id="rId4" Type="http://schemas.openxmlformats.org/officeDocument/2006/relationships/slide" Target="slide9.xml"/><Relationship Id="rId9" Type="http://schemas.openxmlformats.org/officeDocument/2006/relationships/slide" Target="slide6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oleObject" Target="../embeddings/oleObject4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3" Type="http://schemas.openxmlformats.org/officeDocument/2006/relationships/slide" Target="slide5.xml"/><Relationship Id="rId7" Type="http://schemas.openxmlformats.org/officeDocument/2006/relationships/slide" Target="slide4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24.xml"/><Relationship Id="rId10" Type="http://schemas.openxmlformats.org/officeDocument/2006/relationships/slide" Target="slide69.xml"/><Relationship Id="rId4" Type="http://schemas.openxmlformats.org/officeDocument/2006/relationships/slide" Target="slide9.xml"/><Relationship Id="rId9" Type="http://schemas.openxmlformats.org/officeDocument/2006/relationships/slide" Target="slide6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3.bin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3" Type="http://schemas.openxmlformats.org/officeDocument/2006/relationships/slide" Target="slide5.xml"/><Relationship Id="rId7" Type="http://schemas.openxmlformats.org/officeDocument/2006/relationships/slide" Target="slide4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24.xml"/><Relationship Id="rId10" Type="http://schemas.openxmlformats.org/officeDocument/2006/relationships/slide" Target="slide69.xml"/><Relationship Id="rId4" Type="http://schemas.openxmlformats.org/officeDocument/2006/relationships/slide" Target="slide9.xml"/><Relationship Id="rId9" Type="http://schemas.openxmlformats.org/officeDocument/2006/relationships/slide" Target="slide6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88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92.bin"/><Relationship Id="rId5" Type="http://schemas.openxmlformats.org/officeDocument/2006/relationships/oleObject" Target="../embeddings/oleObject91.bin"/><Relationship Id="rId4" Type="http://schemas.openxmlformats.org/officeDocument/2006/relationships/oleObject" Target="../embeddings/oleObject9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3" Type="http://schemas.openxmlformats.org/officeDocument/2006/relationships/slide" Target="slide5.xml"/><Relationship Id="rId7" Type="http://schemas.openxmlformats.org/officeDocument/2006/relationships/slide" Target="slide4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24.xml"/><Relationship Id="rId10" Type="http://schemas.openxmlformats.org/officeDocument/2006/relationships/slide" Target="slide69.xml"/><Relationship Id="rId4" Type="http://schemas.openxmlformats.org/officeDocument/2006/relationships/slide" Target="slide9.xml"/><Relationship Id="rId9" Type="http://schemas.openxmlformats.org/officeDocument/2006/relationships/slide" Target="slide6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97.bin"/><Relationship Id="rId5" Type="http://schemas.openxmlformats.org/officeDocument/2006/relationships/oleObject" Target="../embeddings/oleObject96.bin"/><Relationship Id="rId4" Type="http://schemas.openxmlformats.org/officeDocument/2006/relationships/oleObject" Target="../embeddings/oleObject95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3" Type="http://schemas.openxmlformats.org/officeDocument/2006/relationships/slide" Target="slide5.xml"/><Relationship Id="rId7" Type="http://schemas.openxmlformats.org/officeDocument/2006/relationships/slide" Target="slide4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24.xml"/><Relationship Id="rId10" Type="http://schemas.openxmlformats.org/officeDocument/2006/relationships/slide" Target="slide69.xml"/><Relationship Id="rId4" Type="http://schemas.openxmlformats.org/officeDocument/2006/relationships/slide" Target="slide9.xml"/><Relationship Id="rId9" Type="http://schemas.openxmlformats.org/officeDocument/2006/relationships/slide" Target="slide6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02.bin"/><Relationship Id="rId5" Type="http://schemas.openxmlformats.org/officeDocument/2006/relationships/oleObject" Target="../embeddings/oleObject101.bin"/><Relationship Id="rId4" Type="http://schemas.openxmlformats.org/officeDocument/2006/relationships/oleObject" Target="../embeddings/oleObject10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105.bin"/><Relationship Id="rId4" Type="http://schemas.openxmlformats.org/officeDocument/2006/relationships/oleObject" Target="../embeddings/oleObject10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09.bin"/><Relationship Id="rId5" Type="http://schemas.openxmlformats.org/officeDocument/2006/relationships/oleObject" Target="../embeddings/oleObject108.bin"/><Relationship Id="rId4" Type="http://schemas.openxmlformats.org/officeDocument/2006/relationships/oleObject" Target="../embeddings/oleObject10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6.emf"/><Relationship Id="rId5" Type="http://schemas.openxmlformats.org/officeDocument/2006/relationships/image" Target="../media/image125.emf"/><Relationship Id="rId4" Type="http://schemas.openxmlformats.org/officeDocument/2006/relationships/oleObject" Target="../embeddings/oleObject111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15.bin"/><Relationship Id="rId5" Type="http://schemas.openxmlformats.org/officeDocument/2006/relationships/oleObject" Target="../embeddings/oleObject114.bin"/><Relationship Id="rId4" Type="http://schemas.openxmlformats.org/officeDocument/2006/relationships/oleObject" Target="../embeddings/oleObject113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20.bin"/><Relationship Id="rId5" Type="http://schemas.openxmlformats.org/officeDocument/2006/relationships/oleObject" Target="../embeddings/oleObject119.bin"/><Relationship Id="rId4" Type="http://schemas.openxmlformats.org/officeDocument/2006/relationships/oleObject" Target="../embeddings/oleObject118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25.bin"/><Relationship Id="rId5" Type="http://schemas.openxmlformats.org/officeDocument/2006/relationships/oleObject" Target="../embeddings/oleObject124.bin"/><Relationship Id="rId4" Type="http://schemas.openxmlformats.org/officeDocument/2006/relationships/oleObject" Target="../embeddings/oleObject123.bin"/><Relationship Id="rId9" Type="http://schemas.openxmlformats.org/officeDocument/2006/relationships/oleObject" Target="../embeddings/oleObject128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32.bin"/><Relationship Id="rId5" Type="http://schemas.openxmlformats.org/officeDocument/2006/relationships/oleObject" Target="../embeddings/oleObject131.bin"/><Relationship Id="rId4" Type="http://schemas.openxmlformats.org/officeDocument/2006/relationships/oleObject" Target="../embeddings/oleObject130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38.bin"/><Relationship Id="rId5" Type="http://schemas.openxmlformats.org/officeDocument/2006/relationships/oleObject" Target="../embeddings/oleObject137.bin"/><Relationship Id="rId4" Type="http://schemas.openxmlformats.org/officeDocument/2006/relationships/oleObject" Target="../embeddings/oleObject136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3" Type="http://schemas.openxmlformats.org/officeDocument/2006/relationships/slide" Target="slide5.xml"/><Relationship Id="rId7" Type="http://schemas.openxmlformats.org/officeDocument/2006/relationships/slide" Target="slide4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24.xml"/><Relationship Id="rId10" Type="http://schemas.openxmlformats.org/officeDocument/2006/relationships/slide" Target="slide69.xml"/><Relationship Id="rId4" Type="http://schemas.openxmlformats.org/officeDocument/2006/relationships/slide" Target="slide9.xml"/><Relationship Id="rId9" Type="http://schemas.openxmlformats.org/officeDocument/2006/relationships/slide" Target="slide6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42.bin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1.bin"/><Relationship Id="rId10" Type="http://schemas.openxmlformats.org/officeDocument/2006/relationships/oleObject" Target="../embeddings/oleObject146.bin"/><Relationship Id="rId4" Type="http://schemas.openxmlformats.org/officeDocument/2006/relationships/oleObject" Target="../embeddings/oleObject140.bin"/><Relationship Id="rId9" Type="http://schemas.openxmlformats.org/officeDocument/2006/relationships/oleObject" Target="../embeddings/oleObject145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51.bin"/><Relationship Id="rId5" Type="http://schemas.openxmlformats.org/officeDocument/2006/relationships/oleObject" Target="../embeddings/oleObject150.bin"/><Relationship Id="rId4" Type="http://schemas.openxmlformats.org/officeDocument/2006/relationships/oleObject" Target="../embeddings/oleObject149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56.bin"/><Relationship Id="rId5" Type="http://schemas.openxmlformats.org/officeDocument/2006/relationships/oleObject" Target="../embeddings/oleObject155.bin"/><Relationship Id="rId4" Type="http://schemas.openxmlformats.org/officeDocument/2006/relationships/oleObject" Target="../embeddings/oleObject154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61.bin"/><Relationship Id="rId5" Type="http://schemas.openxmlformats.org/officeDocument/2006/relationships/oleObject" Target="../embeddings/oleObject160.bin"/><Relationship Id="rId4" Type="http://schemas.openxmlformats.org/officeDocument/2006/relationships/oleObject" Target="../embeddings/oleObject159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65.bin"/><Relationship Id="rId5" Type="http://schemas.openxmlformats.org/officeDocument/2006/relationships/oleObject" Target="../embeddings/oleObject164.bin"/><Relationship Id="rId4" Type="http://schemas.openxmlformats.org/officeDocument/2006/relationships/oleObject" Target="../embeddings/oleObject16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oleObject" Target="../embeddings/oleObject167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3" Type="http://schemas.openxmlformats.org/officeDocument/2006/relationships/slide" Target="slide5.xml"/><Relationship Id="rId7" Type="http://schemas.openxmlformats.org/officeDocument/2006/relationships/slide" Target="slide4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24.xml"/><Relationship Id="rId10" Type="http://schemas.openxmlformats.org/officeDocument/2006/relationships/slide" Target="slide69.xml"/><Relationship Id="rId4" Type="http://schemas.openxmlformats.org/officeDocument/2006/relationships/slide" Target="slide9.xml"/><Relationship Id="rId9" Type="http://schemas.openxmlformats.org/officeDocument/2006/relationships/slide" Target="slide6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oleObject" Target="../embeddings/oleObject169.bin"/><Relationship Id="rId4" Type="http://schemas.openxmlformats.org/officeDocument/2006/relationships/oleObject" Target="../embeddings/oleObject168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73.bin"/><Relationship Id="rId5" Type="http://schemas.openxmlformats.org/officeDocument/2006/relationships/oleObject" Target="../embeddings/oleObject172.bin"/><Relationship Id="rId4" Type="http://schemas.openxmlformats.org/officeDocument/2006/relationships/oleObject" Target="../embeddings/oleObject171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77.bin"/><Relationship Id="rId5" Type="http://schemas.openxmlformats.org/officeDocument/2006/relationships/oleObject" Target="../embeddings/oleObject176.bin"/><Relationship Id="rId4" Type="http://schemas.openxmlformats.org/officeDocument/2006/relationships/oleObject" Target="../embeddings/oleObject175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oleObject" Target="../embeddings/oleObject179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183.bin"/><Relationship Id="rId5" Type="http://schemas.openxmlformats.org/officeDocument/2006/relationships/oleObject" Target="../embeddings/oleObject182.bin"/><Relationship Id="rId4" Type="http://schemas.openxmlformats.org/officeDocument/2006/relationships/oleObject" Target="../embeddings/oleObject181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187.bin"/><Relationship Id="rId5" Type="http://schemas.openxmlformats.org/officeDocument/2006/relationships/oleObject" Target="../embeddings/oleObject186.bin"/><Relationship Id="rId4" Type="http://schemas.openxmlformats.org/officeDocument/2006/relationships/oleObject" Target="../embeddings/oleObject185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3" Type="http://schemas.openxmlformats.org/officeDocument/2006/relationships/slide" Target="slide5.xml"/><Relationship Id="rId7" Type="http://schemas.openxmlformats.org/officeDocument/2006/relationships/slide" Target="slide4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24.xml"/><Relationship Id="rId10" Type="http://schemas.openxmlformats.org/officeDocument/2006/relationships/slide" Target="slide69.xml"/><Relationship Id="rId4" Type="http://schemas.openxmlformats.org/officeDocument/2006/relationships/slide" Target="slide9.xml"/><Relationship Id="rId9" Type="http://schemas.openxmlformats.org/officeDocument/2006/relationships/slide" Target="slide6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3" Type="http://schemas.openxmlformats.org/officeDocument/2006/relationships/slide" Target="slide5.xml"/><Relationship Id="rId7" Type="http://schemas.openxmlformats.org/officeDocument/2006/relationships/slide" Target="slide4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24.xml"/><Relationship Id="rId10" Type="http://schemas.openxmlformats.org/officeDocument/2006/relationships/slide" Target="slide69.xml"/><Relationship Id="rId4" Type="http://schemas.openxmlformats.org/officeDocument/2006/relationships/slide" Target="slide9.xml"/><Relationship Id="rId9" Type="http://schemas.openxmlformats.org/officeDocument/2006/relationships/slide" Target="slide6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0.xml"/><Relationship Id="rId4" Type="http://schemas.openxmlformats.org/officeDocument/2006/relationships/slide" Target="slide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 smtClean="0"/>
              <a:t>动态系统的运动分析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573463"/>
            <a:ext cx="7345363" cy="78423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4400" b="1" dirty="0" smtClean="0"/>
              <a:t>关于解的相关理论与解释</a:t>
            </a:r>
            <a:endParaRPr lang="en-US" altLang="zh-CN" sz="4400" b="1" dirty="0" smtClean="0"/>
          </a:p>
        </p:txBody>
      </p:sp>
      <p:pic>
        <p:nvPicPr>
          <p:cNvPr id="4" name="图片 3" descr="banner.jpg"/>
          <p:cNvPicPr>
            <a:picLocks noChangeAspect="1"/>
          </p:cNvPicPr>
          <p:nvPr/>
        </p:nvPicPr>
        <p:blipFill>
          <a:blip r:embed="rId2"/>
          <a:srcRect l="5273" r="27050"/>
          <a:stretch>
            <a:fillRect/>
          </a:stretch>
        </p:blipFill>
        <p:spPr>
          <a:xfrm>
            <a:off x="4143372" y="0"/>
            <a:ext cx="4643470" cy="8576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4876" y="1142984"/>
            <a:ext cx="4357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华文彩云" pitchFamily="2" charset="-122"/>
                <a:ea typeface="华文彩云" pitchFamily="2" charset="-122"/>
              </a:rPr>
              <a:t>之现代控制理论</a:t>
            </a:r>
            <a:endParaRPr lang="zh-CN" altLang="en-US" sz="4400" dirty="0">
              <a:latin typeface="华文彩云" pitchFamily="2" charset="-122"/>
              <a:ea typeface="华文彩云" pitchFamily="2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0" y="1142984"/>
          <a:ext cx="4643438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27165" y="4714884"/>
            <a:ext cx="7345363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zh-CN" altLang="en-US" sz="3200" b="1" kern="0" dirty="0" smtClean="0">
                <a:latin typeface="+mn-lt"/>
                <a:ea typeface="+mn-ea"/>
              </a:rPr>
              <a:t>电气工程学院  自动化专业</a:t>
            </a:r>
            <a:endParaRPr lang="en-US" altLang="zh-CN" sz="3200" b="1" kern="0" dirty="0" smtClean="0">
              <a:latin typeface="+mn-lt"/>
              <a:ea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zh-CN" altLang="en-US" sz="3200" b="1" kern="0" dirty="0" smtClean="0">
                <a:latin typeface="+mn-lt"/>
                <a:ea typeface="+mn-ea"/>
              </a:rPr>
              <a:t>信号与控制课群教学团队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latin typeface="+mn-ea"/>
              </a:rPr>
              <a:t>3.1</a:t>
            </a:r>
            <a:r>
              <a:rPr lang="zh-CN" altLang="en-US" sz="4000" b="1" dirty="0" smtClean="0">
                <a:latin typeface="+mn-ea"/>
              </a:rPr>
              <a:t>线性系统状态空间的解</a:t>
            </a:r>
            <a:r>
              <a:rPr lang="en-US" altLang="zh-CN" sz="4000" b="1" dirty="0" smtClean="0">
                <a:latin typeface="+mn-ea"/>
              </a:rPr>
              <a:t>-1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考虑系统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pPr marL="342900" lvl="2" indent="-342900">
              <a:buSzPct val="60000"/>
            </a:pPr>
            <a:r>
              <a:rPr lang="zh-CN" altLang="en-US" sz="3600" dirty="0" smtClean="0">
                <a:latin typeface="+mn-ea"/>
              </a:rPr>
              <a:t>回顾第一章求解方法</a:t>
            </a:r>
            <a:endParaRPr lang="en-US" altLang="zh-CN" sz="3600" dirty="0" smtClean="0">
              <a:latin typeface="+mn-ea"/>
            </a:endParaRPr>
          </a:p>
          <a:p>
            <a:pPr marL="342900" lvl="2" indent="-342900">
              <a:buSzPct val="60000"/>
            </a:pPr>
            <a:endParaRPr lang="en-US" altLang="zh-CN" sz="3600" dirty="0" smtClean="0">
              <a:latin typeface="+mn-ea"/>
            </a:endParaRPr>
          </a:p>
          <a:p>
            <a:pPr marL="342900" lvl="2" indent="-342900">
              <a:buSzPct val="60000"/>
            </a:pPr>
            <a:endParaRPr lang="en-US" altLang="zh-CN" sz="3600" dirty="0" smtClean="0">
              <a:latin typeface="+mn-ea"/>
            </a:endParaRPr>
          </a:p>
          <a:p>
            <a:pPr marL="342900" lvl="2" indent="-342900">
              <a:buSzPct val="60000"/>
            </a:pPr>
            <a:r>
              <a:rPr lang="zh-CN" altLang="en-US" sz="3600" dirty="0" smtClean="0">
                <a:latin typeface="+mn-ea"/>
              </a:rPr>
              <a:t>利用</a:t>
            </a:r>
            <a:r>
              <a:rPr lang="en-US" altLang="zh-CN" sz="3600" dirty="0" smtClean="0">
                <a:latin typeface="+mn-ea"/>
              </a:rPr>
              <a:t>Laplace</a:t>
            </a:r>
            <a:r>
              <a:rPr lang="zh-CN" altLang="en-US" sz="3600" dirty="0" smtClean="0">
                <a:latin typeface="+mn-ea"/>
              </a:rPr>
              <a:t>变换法求解</a:t>
            </a:r>
          </a:p>
          <a:p>
            <a:pPr marL="342900" lvl="2" indent="-342900">
              <a:buSzPct val="60000"/>
            </a:pPr>
            <a:endParaRPr lang="en-US" altLang="zh-CN" sz="3600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071670" y="2214554"/>
          <a:ext cx="4584700" cy="528638"/>
        </p:xfrm>
        <a:graphic>
          <a:graphicData uri="http://schemas.openxmlformats.org/presentationml/2006/ole">
            <p:oleObj spid="_x0000_s4098" name="Equation" r:id="rId3" imgW="1739900" imgH="203200" progId="Equation.DSMT4">
              <p:embed/>
            </p:oleObj>
          </a:graphicData>
        </a:graphic>
      </p:graphicFrame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1857356" y="5786454"/>
          <a:ext cx="6026150" cy="857250"/>
        </p:xfrm>
        <a:graphic>
          <a:graphicData uri="http://schemas.openxmlformats.org/presentationml/2006/ole">
            <p:oleObj spid="_x0000_s4099" name="Equation" r:id="rId4" imgW="2311200" imgH="330120" progId="Equation.DSMT4">
              <p:embed/>
            </p:oleObj>
          </a:graphicData>
        </a:graphic>
      </p:graphicFrame>
      <p:graphicFrame>
        <p:nvGraphicFramePr>
          <p:cNvPr id="4104" name="Object 6"/>
          <p:cNvGraphicFramePr>
            <a:graphicFrameLocks noChangeAspect="1"/>
          </p:cNvGraphicFramePr>
          <p:nvPr/>
        </p:nvGraphicFramePr>
        <p:xfrm>
          <a:off x="2214546" y="3786190"/>
          <a:ext cx="5529263" cy="857250"/>
        </p:xfrm>
        <a:graphic>
          <a:graphicData uri="http://schemas.openxmlformats.org/presentationml/2006/ole">
            <p:oleObj spid="_x0000_s4104" name="Equation" r:id="rId5" imgW="2120760" imgH="330120" progId="Equation.DSMT4">
              <p:embed/>
            </p:oleObj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6429388" y="5072074"/>
          <a:ext cx="1519238" cy="593725"/>
        </p:xfrm>
        <a:graphic>
          <a:graphicData uri="http://schemas.openxmlformats.org/presentationml/2006/ole">
            <p:oleObj spid="_x0000_s4105" name="Equation" r:id="rId6" imgW="58392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latin typeface="+mn-ea"/>
              </a:rPr>
              <a:t>3.1</a:t>
            </a:r>
            <a:r>
              <a:rPr lang="zh-CN" altLang="en-US" sz="4000" b="1" dirty="0" smtClean="0">
                <a:latin typeface="+mn-ea"/>
              </a:rPr>
              <a:t>线性系统状态空间的解</a:t>
            </a:r>
            <a:r>
              <a:rPr lang="en-US" altLang="zh-CN" sz="4000" b="1" dirty="0" smtClean="0">
                <a:latin typeface="+mn-ea"/>
              </a:rPr>
              <a:t>-2</a:t>
            </a:r>
            <a:endParaRPr lang="zh-CN" altLang="en-US" sz="4000" dirty="0" smtClean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85786" y="1285861"/>
            <a:ext cx="8169302" cy="571503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例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求响应</a:t>
            </a:r>
          </a:p>
          <a:p>
            <a:endParaRPr lang="zh-CN" altLang="en-US" dirty="0"/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071538" y="1785926"/>
          <a:ext cx="3559175" cy="1619250"/>
        </p:xfrm>
        <a:graphic>
          <a:graphicData uri="http://schemas.openxmlformats.org/presentationml/2006/ole">
            <p:oleObj spid="_x0000_s5122" name="Equation" r:id="rId3" imgW="1384300" imgH="622300" progId="Equation.DSMT4">
              <p:embed/>
            </p:oleObj>
          </a:graphicData>
        </a:graphic>
      </p:graphicFrame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4857752" y="2214554"/>
          <a:ext cx="2439987" cy="658812"/>
        </p:xfrm>
        <a:graphic>
          <a:graphicData uri="http://schemas.openxmlformats.org/presentationml/2006/ole">
            <p:oleObj spid="_x0000_s5123" name="Equation" r:id="rId4" imgW="965200" imgH="254000" progId="Equation.DSMT4">
              <p:embed/>
            </p:oleObj>
          </a:graphicData>
        </a:graphic>
      </p:graphicFrame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3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4" name="Object 10"/>
          <p:cNvGraphicFramePr>
            <a:graphicFrameLocks noChangeAspect="1"/>
          </p:cNvGraphicFramePr>
          <p:nvPr/>
        </p:nvGraphicFramePr>
        <p:xfrm>
          <a:off x="7643834" y="1643050"/>
          <a:ext cx="1166812" cy="1550988"/>
        </p:xfrm>
        <a:graphic>
          <a:graphicData uri="http://schemas.openxmlformats.org/presentationml/2006/ole">
            <p:oleObj spid="_x0000_s5124" name="Equation" r:id="rId5" imgW="444240" imgH="596880" progId="Equation.DSMT4">
              <p:embed/>
            </p:oleObj>
          </a:graphicData>
        </a:graphic>
      </p:graphicFrame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277813" y="4786322"/>
          <a:ext cx="8866187" cy="1885950"/>
        </p:xfrm>
        <a:graphic>
          <a:graphicData uri="http://schemas.openxmlformats.org/presentationml/2006/ole">
            <p:oleObj spid="_x0000_s5131" name="Equation" r:id="rId6" imgW="3263760" imgH="723600" progId="Equation.DSMT4">
              <p:embed/>
            </p:oleObj>
          </a:graphicData>
        </a:graphic>
      </p:graphicFrame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2714612" y="3286124"/>
          <a:ext cx="3508375" cy="1619250"/>
        </p:xfrm>
        <a:graphic>
          <a:graphicData uri="http://schemas.openxmlformats.org/presentationml/2006/ole">
            <p:oleObj spid="_x0000_s5133" name="Equation" r:id="rId7" imgW="1358900" imgH="6223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2">
              <a:defRPr/>
            </a:pPr>
            <a:r>
              <a:rPr lang="en-US" altLang="zh-CN" sz="4000" b="1" dirty="0" smtClean="0">
                <a:latin typeface="+mn-ea"/>
                <a:ea typeface="+mn-ea"/>
              </a:rPr>
              <a:t>3.2</a:t>
            </a:r>
            <a:r>
              <a:rPr lang="zh-CN" altLang="en-US" sz="4000" b="1" dirty="0" smtClean="0"/>
              <a:t>连续定常线性系统解的性能</a:t>
            </a:r>
            <a:r>
              <a:rPr lang="en-US" altLang="zh-CN" sz="4000" b="1" dirty="0" smtClean="0">
                <a:latin typeface="+mn-ea"/>
                <a:ea typeface="+mn-ea"/>
              </a:rPr>
              <a:t>-1</a:t>
            </a:r>
            <a:endParaRPr lang="zh-CN" altLang="en-US" sz="4000" b="1" dirty="0">
              <a:latin typeface="+mn-ea"/>
              <a:ea typeface="+mn-ea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b="1" dirty="0" smtClean="0"/>
              <a:t>特征值与特征向量对解性能的影响</a:t>
            </a:r>
            <a:endParaRPr lang="en-US" altLang="zh-CN" dirty="0" smtClean="0">
              <a:latin typeface="+mj-ea"/>
              <a:ea typeface="+mj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 smtClean="0">
              <a:latin typeface="+mj-ea"/>
              <a:ea typeface="+mj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dirty="0" smtClean="0"/>
          </a:p>
        </p:txBody>
      </p:sp>
      <p:sp>
        <p:nvSpPr>
          <p:cNvPr id="615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85720" y="2428875"/>
          <a:ext cx="4451350" cy="693738"/>
        </p:xfrm>
        <a:graphic>
          <a:graphicData uri="http://schemas.openxmlformats.org/presentationml/2006/ole">
            <p:oleObj spid="_x0000_s6146" name="Equation" r:id="rId3" imgW="2120760" imgH="330120" progId="Equation.DSMT4">
              <p:embed/>
            </p:oleObj>
          </a:graphicData>
        </a:graphic>
      </p:graphicFrame>
      <p:sp>
        <p:nvSpPr>
          <p:cNvPr id="615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285750" y="3929063"/>
          <a:ext cx="5599113" cy="693737"/>
        </p:xfrm>
        <a:graphic>
          <a:graphicData uri="http://schemas.openxmlformats.org/presentationml/2006/ole">
            <p:oleObj spid="_x0000_s6147" name="Equation" r:id="rId4" imgW="2667000" imgH="330200" progId="Equation.DSMT4">
              <p:embed/>
            </p:oleObj>
          </a:graphicData>
        </a:graphic>
      </p:graphicFrame>
      <p:sp>
        <p:nvSpPr>
          <p:cNvPr id="615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8" name="Object 8"/>
          <p:cNvGraphicFramePr>
            <a:graphicFrameLocks noChangeAspect="1"/>
          </p:cNvGraphicFramePr>
          <p:nvPr/>
        </p:nvGraphicFramePr>
        <p:xfrm>
          <a:off x="1357313" y="3286125"/>
          <a:ext cx="1625600" cy="425450"/>
        </p:xfrm>
        <a:graphic>
          <a:graphicData uri="http://schemas.openxmlformats.org/presentationml/2006/ole">
            <p:oleObj spid="_x0000_s6148" name="Equation" r:id="rId5" imgW="774028" imgH="203024" progId="Equation.DSMT4">
              <p:embed/>
            </p:oleObj>
          </a:graphicData>
        </a:graphic>
      </p:graphicFrame>
      <p:sp>
        <p:nvSpPr>
          <p:cNvPr id="6159" name="下箭头 9"/>
          <p:cNvSpPr>
            <a:spLocks noChangeArrowheads="1"/>
          </p:cNvSpPr>
          <p:nvPr/>
        </p:nvSpPr>
        <p:spPr bwMode="auto">
          <a:xfrm>
            <a:off x="3214688" y="3214688"/>
            <a:ext cx="214312" cy="64293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9" name="Object 10"/>
          <p:cNvGraphicFramePr>
            <a:graphicFrameLocks noChangeAspect="1"/>
          </p:cNvGraphicFramePr>
          <p:nvPr/>
        </p:nvGraphicFramePr>
        <p:xfrm>
          <a:off x="6143625" y="2643188"/>
          <a:ext cx="2692400" cy="1733550"/>
        </p:xfrm>
        <a:graphic>
          <a:graphicData uri="http://schemas.openxmlformats.org/presentationml/2006/ole">
            <p:oleObj spid="_x0000_s6149" name="Equation" r:id="rId6" imgW="1282700" imgH="825500" progId="Equation.DSMT4">
              <p:embed/>
            </p:oleObj>
          </a:graphicData>
        </a:graphic>
      </p:graphicFrame>
      <p:sp>
        <p:nvSpPr>
          <p:cNvPr id="61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50" name="Object 12"/>
          <p:cNvGraphicFramePr>
            <a:graphicFrameLocks noChangeAspect="1"/>
          </p:cNvGraphicFramePr>
          <p:nvPr/>
        </p:nvGraphicFramePr>
        <p:xfrm>
          <a:off x="400050" y="5214938"/>
          <a:ext cx="6665913" cy="906462"/>
        </p:xfrm>
        <a:graphic>
          <a:graphicData uri="http://schemas.openxmlformats.org/presentationml/2006/ole">
            <p:oleObj spid="_x0000_s6150" name="Equation" r:id="rId7" imgW="3174840" imgH="431640" progId="Equation.DSMT4">
              <p:embed/>
            </p:oleObj>
          </a:graphicData>
        </a:graphic>
      </p:graphicFrame>
      <p:sp>
        <p:nvSpPr>
          <p:cNvPr id="6162" name="下箭头 14"/>
          <p:cNvSpPr>
            <a:spLocks noChangeArrowheads="1"/>
          </p:cNvSpPr>
          <p:nvPr/>
        </p:nvSpPr>
        <p:spPr bwMode="auto">
          <a:xfrm>
            <a:off x="3214688" y="4714875"/>
            <a:ext cx="214312" cy="6429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51" name="Object 14"/>
          <p:cNvGraphicFramePr>
            <a:graphicFrameLocks noChangeAspect="1"/>
          </p:cNvGraphicFramePr>
          <p:nvPr/>
        </p:nvGraphicFramePr>
        <p:xfrm>
          <a:off x="3643313" y="4786313"/>
          <a:ext cx="979487" cy="400050"/>
        </p:xfrm>
        <a:graphic>
          <a:graphicData uri="http://schemas.openxmlformats.org/presentationml/2006/ole">
            <p:oleObj spid="_x0000_s6151" name="Equation" r:id="rId8" imgW="457200" imgH="190500" progId="Equation.DSMT4">
              <p:embed/>
            </p:oleObj>
          </a:graphicData>
        </a:graphic>
      </p:graphicFrame>
      <p:sp>
        <p:nvSpPr>
          <p:cNvPr id="616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165" name="组合 20"/>
          <p:cNvGrpSpPr>
            <a:grpSpLocks/>
          </p:cNvGrpSpPr>
          <p:nvPr/>
        </p:nvGrpSpPr>
        <p:grpSpPr bwMode="auto">
          <a:xfrm>
            <a:off x="6858000" y="4572000"/>
            <a:ext cx="1785938" cy="523875"/>
            <a:chOff x="6858000" y="4572008"/>
            <a:chExt cx="1785966" cy="523220"/>
          </a:xfrm>
        </p:grpSpPr>
        <p:graphicFrame>
          <p:nvGraphicFramePr>
            <p:cNvPr id="6153" name="Object 16"/>
            <p:cNvGraphicFramePr>
              <a:graphicFrameLocks noChangeAspect="1"/>
            </p:cNvGraphicFramePr>
            <p:nvPr/>
          </p:nvGraphicFramePr>
          <p:xfrm>
            <a:off x="6858000" y="4643438"/>
            <a:ext cx="323850" cy="425450"/>
          </p:xfrm>
          <a:graphic>
            <a:graphicData uri="http://schemas.openxmlformats.org/presentationml/2006/ole">
              <p:oleObj spid="_x0000_s6153" name="Equation" r:id="rId9" imgW="152268" imgH="203024" progId="Equation.DSMT4">
                <p:embed/>
              </p:oleObj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7143754" y="4572008"/>
              <a:ext cx="1500212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latin typeface="+mn-ea"/>
                  <a:ea typeface="+mn-ea"/>
                </a:rPr>
                <a:t>的形态</a:t>
              </a:r>
              <a:r>
                <a:rPr lang="en-US" altLang="zh-CN" sz="2800" dirty="0">
                  <a:latin typeface="+mn-ea"/>
                  <a:ea typeface="+mn-ea"/>
                </a:rPr>
                <a:t>?</a:t>
              </a:r>
              <a:endParaRPr lang="zh-CN" altLang="en-US" sz="2800" dirty="0">
                <a:latin typeface="+mn-ea"/>
                <a:ea typeface="+mn-ea"/>
              </a:endParaRPr>
            </a:p>
          </p:txBody>
        </p:sp>
      </p:grpSp>
      <p:sp>
        <p:nvSpPr>
          <p:cNvPr id="616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1214414" y="1857364"/>
          <a:ext cx="5072063" cy="4852988"/>
        </p:xfrm>
        <a:graphic>
          <a:graphicData uri="http://schemas.openxmlformats.org/presentationml/2006/ole">
            <p:oleObj spid="_x0000_s6152" name="Visio" r:id="rId10" imgW="4099560" imgH="392217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b="1" dirty="0" smtClean="0">
                <a:latin typeface="+mn-ea"/>
              </a:rPr>
              <a:t>3.2</a:t>
            </a:r>
            <a:r>
              <a:rPr lang="zh-CN" altLang="en-US" sz="4000" b="1" dirty="0" smtClean="0"/>
              <a:t>连续定常线性系统解的性能</a:t>
            </a:r>
            <a:r>
              <a:rPr lang="en-US" altLang="zh-CN" sz="4000" b="1" dirty="0" smtClean="0">
                <a:latin typeface="+mn-ea"/>
                <a:ea typeface="+mn-ea"/>
              </a:rPr>
              <a:t>-2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71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b="1" dirty="0" smtClean="0"/>
              <a:t>例 ：比较零输入响应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</p:txBody>
      </p:sp>
      <p:sp>
        <p:nvSpPr>
          <p:cNvPr id="71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0" name="Object 1"/>
          <p:cNvGraphicFramePr>
            <a:graphicFrameLocks noChangeAspect="1"/>
          </p:cNvGraphicFramePr>
          <p:nvPr/>
        </p:nvGraphicFramePr>
        <p:xfrm>
          <a:off x="2214546" y="2000240"/>
          <a:ext cx="2905125" cy="1617662"/>
        </p:xfrm>
        <a:graphic>
          <a:graphicData uri="http://schemas.openxmlformats.org/presentationml/2006/ole">
            <p:oleObj spid="_x0000_s7170" name="Equation" r:id="rId3" imgW="1117600" imgH="622300" progId="Equation.DSMT4">
              <p:embed/>
            </p:oleObj>
          </a:graphicData>
        </a:graphic>
      </p:graphicFrame>
      <p:sp>
        <p:nvSpPr>
          <p:cNvPr id="71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5500694" y="2000240"/>
          <a:ext cx="2905125" cy="1617662"/>
        </p:xfrm>
        <a:graphic>
          <a:graphicData uri="http://schemas.openxmlformats.org/presentationml/2006/ole">
            <p:oleObj spid="_x0000_s7171" name="Equation" r:id="rId4" imgW="1117600" imgH="622300" progId="Equation.DSMT4">
              <p:embed/>
            </p:oleObj>
          </a:graphicData>
        </a:graphic>
      </p:graphicFrame>
      <p:sp>
        <p:nvSpPr>
          <p:cNvPr id="717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6000760" y="1285860"/>
          <a:ext cx="2606675" cy="660400"/>
        </p:xfrm>
        <a:graphic>
          <a:graphicData uri="http://schemas.openxmlformats.org/presentationml/2006/ole">
            <p:oleObj spid="_x0000_s7172" name="Equation" r:id="rId5" imgW="1002865" imgH="253890" progId="Equation.DSMT4">
              <p:embed/>
            </p:oleObj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071678"/>
            <a:ext cx="2071688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b="1" dirty="0">
                <a:latin typeface="+mn-ea"/>
                <a:ea typeface="+mn-ea"/>
              </a:rPr>
              <a:t>相同三个特征值</a:t>
            </a:r>
            <a:r>
              <a:rPr lang="en-US" altLang="zh-CN" sz="2800" b="1" dirty="0">
                <a:latin typeface="+mn-ea"/>
                <a:ea typeface="+mn-ea"/>
              </a:rPr>
              <a:t>:</a:t>
            </a:r>
          </a:p>
          <a:p>
            <a:pPr algn="l">
              <a:defRPr/>
            </a:pPr>
            <a:r>
              <a:rPr lang="en-US" sz="2800" dirty="0">
                <a:latin typeface="+mn-ea"/>
                <a:ea typeface="+mn-ea"/>
              </a:rPr>
              <a:t>-1</a:t>
            </a:r>
            <a:r>
              <a:rPr lang="zh-CN" altLang="en-US" sz="2800" dirty="0">
                <a:latin typeface="+mn-ea"/>
                <a:ea typeface="+mn-ea"/>
              </a:rPr>
              <a:t>、</a:t>
            </a:r>
            <a:r>
              <a:rPr lang="en-US" sz="2800" dirty="0">
                <a:latin typeface="+mn-ea"/>
                <a:ea typeface="+mn-ea"/>
              </a:rPr>
              <a:t>-1</a:t>
            </a:r>
            <a:r>
              <a:rPr lang="zh-CN" altLang="en-US" sz="2800" dirty="0">
                <a:latin typeface="+mn-ea"/>
                <a:ea typeface="+mn-ea"/>
              </a:rPr>
              <a:t>、</a:t>
            </a:r>
            <a:r>
              <a:rPr lang="en-US" sz="2800" dirty="0">
                <a:latin typeface="+mn-ea"/>
                <a:ea typeface="+mn-ea"/>
              </a:rPr>
              <a:t>-2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5720" y="3714752"/>
            <a:ext cx="714375" cy="2678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说明什么问题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?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7180" name="图片 15"/>
          <p:cNvPicPr>
            <a:picLocks noChangeAspect="1"/>
          </p:cNvPicPr>
          <p:nvPr/>
        </p:nvPicPr>
        <p:blipFill>
          <a:blip r:embed="rId6"/>
          <a:srcRect l="5333" t="4836" r="7237"/>
          <a:stretch>
            <a:fillRect/>
          </a:stretch>
        </p:blipFill>
        <p:spPr bwMode="auto">
          <a:xfrm>
            <a:off x="1714480" y="3714752"/>
            <a:ext cx="3398838" cy="277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1" name="图片 16"/>
          <p:cNvPicPr>
            <a:picLocks noChangeAspect="1"/>
          </p:cNvPicPr>
          <p:nvPr/>
        </p:nvPicPr>
        <p:blipFill>
          <a:blip r:embed="rId7"/>
          <a:srcRect l="3238" t="5089" r="6853"/>
          <a:stretch>
            <a:fillRect/>
          </a:stretch>
        </p:blipFill>
        <p:spPr bwMode="auto">
          <a:xfrm>
            <a:off x="5429256" y="3714752"/>
            <a:ext cx="3495675" cy="276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b="1" dirty="0" smtClean="0">
                <a:latin typeface="+mn-ea"/>
              </a:rPr>
              <a:t>3.2</a:t>
            </a:r>
            <a:r>
              <a:rPr lang="zh-CN" altLang="en-US" sz="4000" b="1" dirty="0" smtClean="0"/>
              <a:t>连续定常线性系统解的性能</a:t>
            </a:r>
            <a:r>
              <a:rPr lang="en-US" altLang="zh-CN" sz="4000" b="1" dirty="0" smtClean="0">
                <a:latin typeface="+mn-ea"/>
                <a:ea typeface="+mn-ea"/>
              </a:rPr>
              <a:t>-3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81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例 ：比较零状态响应。</a:t>
            </a:r>
          </a:p>
          <a:p>
            <a:endParaRPr lang="zh-CN" altLang="en-US" sz="3600" dirty="0" smtClean="0"/>
          </a:p>
        </p:txBody>
      </p: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1285883" y="2000241"/>
          <a:ext cx="2773362" cy="1617663"/>
        </p:xfrm>
        <a:graphic>
          <a:graphicData uri="http://schemas.openxmlformats.org/presentationml/2006/ole">
            <p:oleObj spid="_x0000_s8194" name="Equation" r:id="rId3" imgW="1066800" imgH="622300" progId="Equation.DSMT4">
              <p:embed/>
            </p:oleObj>
          </a:graphicData>
        </a:graphic>
      </p:graphicFrame>
      <p:sp>
        <p:nvSpPr>
          <p:cNvPr id="82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4214820" y="2000241"/>
          <a:ext cx="1220788" cy="1617663"/>
        </p:xfrm>
        <a:graphic>
          <a:graphicData uri="http://schemas.openxmlformats.org/presentationml/2006/ole">
            <p:oleObj spid="_x0000_s8195" name="Equation" r:id="rId4" imgW="469900" imgH="622300" progId="Equation.DSMT4">
              <p:embed/>
            </p:oleObj>
          </a:graphicData>
        </a:graphic>
      </p:graphicFrame>
      <p:sp>
        <p:nvSpPr>
          <p:cNvPr id="82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5643570" y="2214554"/>
          <a:ext cx="2443163" cy="1089025"/>
        </p:xfrm>
        <a:graphic>
          <a:graphicData uri="http://schemas.openxmlformats.org/presentationml/2006/ole">
            <p:oleObj spid="_x0000_s8196" name="Equation" r:id="rId5" imgW="939800" imgH="419100" progId="Equation.DSMT4">
              <p:embed/>
            </p:oleObj>
          </a:graphicData>
        </a:graphic>
      </p:graphicFrame>
      <p:pic>
        <p:nvPicPr>
          <p:cNvPr id="8202" name="图片 11"/>
          <p:cNvPicPr>
            <a:picLocks noChangeAspect="1"/>
          </p:cNvPicPr>
          <p:nvPr/>
        </p:nvPicPr>
        <p:blipFill>
          <a:blip r:embed="rId6"/>
          <a:srcRect l="3238" t="5598" r="7048"/>
          <a:stretch>
            <a:fillRect/>
          </a:stretch>
        </p:blipFill>
        <p:spPr bwMode="auto">
          <a:xfrm>
            <a:off x="1071565" y="3802065"/>
            <a:ext cx="3487737" cy="274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图片 12"/>
          <p:cNvPicPr>
            <a:picLocks noChangeAspect="1"/>
          </p:cNvPicPr>
          <p:nvPr/>
        </p:nvPicPr>
        <p:blipFill>
          <a:blip r:embed="rId7"/>
          <a:srcRect l="3429" t="5089" r="6287"/>
          <a:stretch>
            <a:fillRect/>
          </a:stretch>
        </p:blipFill>
        <p:spPr bwMode="auto">
          <a:xfrm>
            <a:off x="4929190" y="3786190"/>
            <a:ext cx="3509962" cy="276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b="1" dirty="0" smtClean="0">
                <a:latin typeface="+mn-ea"/>
              </a:rPr>
              <a:t>3.2</a:t>
            </a:r>
            <a:r>
              <a:rPr lang="zh-CN" altLang="en-US" sz="4000" b="1" dirty="0" smtClean="0"/>
              <a:t>连续定常线性系统解的性能</a:t>
            </a:r>
            <a:r>
              <a:rPr lang="en-US" altLang="zh-CN" sz="4000" b="1" dirty="0" smtClean="0">
                <a:latin typeface="+mn-ea"/>
                <a:ea typeface="+mn-ea"/>
              </a:rPr>
              <a:t>-4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922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续上例 ：比较零状态响应。</a:t>
            </a:r>
          </a:p>
          <a:p>
            <a:endParaRPr lang="zh-CN" altLang="en-US" dirty="0" smtClean="0"/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18" name="Object 1"/>
          <p:cNvGraphicFramePr>
            <a:graphicFrameLocks noChangeAspect="1"/>
          </p:cNvGraphicFramePr>
          <p:nvPr/>
        </p:nvGraphicFramePr>
        <p:xfrm>
          <a:off x="427038" y="1857364"/>
          <a:ext cx="8716962" cy="1227138"/>
        </p:xfrm>
        <a:graphic>
          <a:graphicData uri="http://schemas.openxmlformats.org/presentationml/2006/ole">
            <p:oleObj spid="_x0000_s9218" name="Equation" r:id="rId3" imgW="3314700" imgH="469900" progId="Equation.DSMT4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8429625" y="3857625"/>
            <a:ext cx="714375" cy="2678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说明什么问题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?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9223" name="图片 7" descr="1.emf"/>
          <p:cNvPicPr>
            <a:picLocks noChangeAspect="1" noChangeArrowheads="1"/>
          </p:cNvPicPr>
          <p:nvPr/>
        </p:nvPicPr>
        <p:blipFill>
          <a:blip r:embed="rId4"/>
          <a:srcRect l="8255" r="7231" b="2078"/>
          <a:stretch>
            <a:fillRect/>
          </a:stretch>
        </p:blipFill>
        <p:spPr bwMode="auto">
          <a:xfrm>
            <a:off x="142875" y="3143250"/>
            <a:ext cx="8215313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b="1" dirty="0" smtClean="0">
                <a:latin typeface="+mn-ea"/>
              </a:rPr>
              <a:t>3.2</a:t>
            </a:r>
            <a:r>
              <a:rPr lang="zh-CN" altLang="en-US" sz="4000" b="1" dirty="0" smtClean="0"/>
              <a:t>连续定常线性系统解的性能</a:t>
            </a:r>
            <a:r>
              <a:rPr lang="en-US" altLang="zh-CN" sz="4000" b="1" dirty="0" smtClean="0">
                <a:latin typeface="+mn-ea"/>
                <a:ea typeface="+mn-ea"/>
              </a:rPr>
              <a:t>-5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解性能的影响总结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系统渐近稳定的充分必要条件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暂态响应的速度和平稳性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endParaRPr lang="zh-CN" altLang="en-US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系统到达稳态的速度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系统振荡的危害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特征值形态与暂态响应的平稳性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b="1" dirty="0" smtClean="0">
                <a:latin typeface="+mn-ea"/>
              </a:rPr>
              <a:t>3.2</a:t>
            </a:r>
            <a:r>
              <a:rPr lang="zh-CN" altLang="en-US" sz="4000" b="1" dirty="0" smtClean="0"/>
              <a:t>连续定常线性系统解的性能</a:t>
            </a:r>
            <a:r>
              <a:rPr lang="en-US" altLang="zh-CN" sz="4000" b="1" dirty="0" smtClean="0">
                <a:latin typeface="+mn-ea"/>
                <a:ea typeface="+mn-ea"/>
              </a:rPr>
              <a:t>-6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10249" name="内容占位符 2"/>
          <p:cNvSpPr>
            <a:spLocks noGrp="1"/>
          </p:cNvSpPr>
          <p:nvPr>
            <p:ph idx="1"/>
          </p:nvPr>
        </p:nvSpPr>
        <p:spPr>
          <a:xfrm>
            <a:off x="785786" y="1285861"/>
            <a:ext cx="8169302" cy="642942"/>
          </a:xfrm>
        </p:spPr>
        <p:txBody>
          <a:bodyPr/>
          <a:lstStyle/>
          <a:p>
            <a:r>
              <a:rPr lang="zh-CN" altLang="en-US" b="1" dirty="0" smtClean="0"/>
              <a:t>零点对系统解性能的影响</a:t>
            </a:r>
            <a:endParaRPr lang="en-US" altLang="zh-CN" b="1" dirty="0" smtClean="0"/>
          </a:p>
        </p:txBody>
      </p:sp>
      <p:sp>
        <p:nvSpPr>
          <p:cNvPr id="102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79020" y="1857364"/>
            <a:ext cx="6750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3200" b="1" kern="0" dirty="0">
                <a:solidFill>
                  <a:srgbClr val="000000"/>
                </a:solidFill>
                <a:latin typeface="+mn-ea"/>
                <a:ea typeface="+mn-ea"/>
              </a:rPr>
              <a:t>当输入为        时，</a:t>
            </a:r>
            <a:r>
              <a:rPr lang="zh-CN" altLang="en-US" sz="3200" b="1" dirty="0">
                <a:latin typeface="+mn-ea"/>
                <a:ea typeface="+mn-ea"/>
              </a:rPr>
              <a:t>其系统响应为</a:t>
            </a:r>
            <a:endParaRPr lang="en-US" altLang="zh-CN" sz="3200" b="1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285781" y="2643207"/>
          <a:ext cx="7162800" cy="593725"/>
        </p:xfrm>
        <a:graphic>
          <a:graphicData uri="http://schemas.openxmlformats.org/presentationml/2006/ole">
            <p:oleObj spid="_x0000_s10242" name="Equation" r:id="rId3" imgW="2755800" imgH="228600" progId="Equation.DSMT4">
              <p:embed/>
            </p:oleObj>
          </a:graphicData>
        </a:graphic>
      </p:graphicFrame>
      <p:graphicFrame>
        <p:nvGraphicFramePr>
          <p:cNvPr id="10243" name="Object 5"/>
          <p:cNvGraphicFramePr>
            <a:graphicFrameLocks noChangeAspect="1"/>
          </p:cNvGraphicFramePr>
          <p:nvPr/>
        </p:nvGraphicFramePr>
        <p:xfrm>
          <a:off x="285781" y="3500457"/>
          <a:ext cx="7756525" cy="593725"/>
        </p:xfrm>
        <a:graphic>
          <a:graphicData uri="http://schemas.openxmlformats.org/presentationml/2006/ole">
            <p:oleObj spid="_x0000_s10243" name="Equation" r:id="rId4" imgW="2984400" imgH="228600" progId="Equation.DSMT4">
              <p:embed/>
            </p:oleObj>
          </a:graphicData>
        </a:graphic>
      </p:graphicFrame>
      <p:graphicFrame>
        <p:nvGraphicFramePr>
          <p:cNvPr id="10244" name="Object 1"/>
          <p:cNvGraphicFramePr>
            <a:graphicFrameLocks noChangeAspect="1"/>
          </p:cNvGraphicFramePr>
          <p:nvPr/>
        </p:nvGraphicFramePr>
        <p:xfrm>
          <a:off x="2822065" y="1928796"/>
          <a:ext cx="1782763" cy="593725"/>
        </p:xfrm>
        <a:graphic>
          <a:graphicData uri="http://schemas.openxmlformats.org/presentationml/2006/ole">
            <p:oleObj spid="_x0000_s10244" name="Equation" r:id="rId5" imgW="685800" imgH="228600" progId="Equation.DSMT4">
              <p:embed/>
            </p:oleObj>
          </a:graphicData>
        </a:graphic>
      </p:graphicFrame>
      <p:sp>
        <p:nvSpPr>
          <p:cNvPr id="10253" name="下箭头 9"/>
          <p:cNvSpPr>
            <a:spLocks noChangeArrowheads="1"/>
          </p:cNvSpPr>
          <p:nvPr/>
        </p:nvSpPr>
        <p:spPr bwMode="auto">
          <a:xfrm>
            <a:off x="3571906" y="3143270"/>
            <a:ext cx="214313" cy="500062"/>
          </a:xfrm>
          <a:prstGeom prst="downArrow">
            <a:avLst>
              <a:gd name="adj1" fmla="val 50000"/>
              <a:gd name="adj2" fmla="val 5000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4" name="下箭头 10"/>
          <p:cNvSpPr>
            <a:spLocks noChangeArrowheads="1"/>
          </p:cNvSpPr>
          <p:nvPr/>
        </p:nvSpPr>
        <p:spPr bwMode="auto">
          <a:xfrm>
            <a:off x="3571906" y="4071957"/>
            <a:ext cx="214313" cy="500063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5" name="Object 6"/>
          <p:cNvGraphicFramePr>
            <a:graphicFrameLocks noChangeAspect="1"/>
          </p:cNvGraphicFramePr>
          <p:nvPr/>
        </p:nvGraphicFramePr>
        <p:xfrm>
          <a:off x="301636" y="4572020"/>
          <a:ext cx="5842000" cy="593725"/>
        </p:xfrm>
        <a:graphic>
          <a:graphicData uri="http://schemas.openxmlformats.org/presentationml/2006/ole">
            <p:oleObj spid="_x0000_s10245" name="Equation" r:id="rId6" imgW="2247840" imgH="228600" progId="Equation.DSMT4">
              <p:embed/>
            </p:oleObj>
          </a:graphicData>
        </a:graphic>
      </p:graphicFrame>
      <p:sp>
        <p:nvSpPr>
          <p:cNvPr id="1025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6" name="Object 8"/>
          <p:cNvGraphicFramePr>
            <a:graphicFrameLocks noChangeAspect="1"/>
          </p:cNvGraphicFramePr>
          <p:nvPr/>
        </p:nvGraphicFramePr>
        <p:xfrm>
          <a:off x="338158" y="5621357"/>
          <a:ext cx="7162800" cy="593725"/>
        </p:xfrm>
        <a:graphic>
          <a:graphicData uri="http://schemas.openxmlformats.org/presentationml/2006/ole">
            <p:oleObj spid="_x0000_s10246" name="Equation" r:id="rId7" imgW="2755800" imgH="228600" progId="Equation.DSMT4">
              <p:embed/>
            </p:oleObj>
          </a:graphicData>
        </a:graphic>
      </p:graphicFrame>
      <p:sp>
        <p:nvSpPr>
          <p:cNvPr id="1025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58" name="下箭头 17"/>
          <p:cNvSpPr>
            <a:spLocks noChangeArrowheads="1"/>
          </p:cNvSpPr>
          <p:nvPr/>
        </p:nvSpPr>
        <p:spPr bwMode="auto">
          <a:xfrm>
            <a:off x="3571906" y="5072082"/>
            <a:ext cx="214313" cy="500063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7" name="Object 12"/>
          <p:cNvGraphicFramePr>
            <a:graphicFrameLocks noChangeAspect="1"/>
          </p:cNvGraphicFramePr>
          <p:nvPr/>
        </p:nvGraphicFramePr>
        <p:xfrm>
          <a:off x="6357950" y="4786322"/>
          <a:ext cx="2643187" cy="836612"/>
        </p:xfrm>
        <a:graphic>
          <a:graphicData uri="http://schemas.openxmlformats.org/presentationml/2006/ole">
            <p:oleObj spid="_x0000_s10247" name="Equation" r:id="rId8" imgW="1333500" imgH="419100" progId="Equation.DSMT4">
              <p:embed/>
            </p:oleObj>
          </a:graphicData>
        </a:graphic>
      </p:graphicFrame>
      <p:cxnSp>
        <p:nvCxnSpPr>
          <p:cNvPr id="21" name="直接箭头连接符 20"/>
          <p:cNvCxnSpPr/>
          <p:nvPr/>
        </p:nvCxnSpPr>
        <p:spPr bwMode="auto">
          <a:xfrm rot="10800000">
            <a:off x="3857620" y="5357826"/>
            <a:ext cx="228601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b="1" dirty="0" smtClean="0">
                <a:latin typeface="+mn-ea"/>
              </a:rPr>
              <a:t>3.2</a:t>
            </a:r>
            <a:r>
              <a:rPr lang="zh-CN" altLang="en-US" sz="4000" b="1" dirty="0" smtClean="0"/>
              <a:t>连续定常线性系统解的性能</a:t>
            </a:r>
            <a:r>
              <a:rPr lang="en-US" altLang="zh-CN" sz="4000" b="1" dirty="0" smtClean="0">
                <a:latin typeface="+mn-ea"/>
                <a:ea typeface="+mn-ea"/>
              </a:rPr>
              <a:t>-7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1126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例 ：零点的阻塞作用</a:t>
            </a:r>
          </a:p>
          <a:p>
            <a:endParaRPr lang="zh-CN" altLang="en-US" dirty="0" smtClean="0"/>
          </a:p>
        </p:txBody>
      </p:sp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6" name="Object 1"/>
          <p:cNvGraphicFramePr>
            <a:graphicFrameLocks noChangeAspect="1"/>
          </p:cNvGraphicFramePr>
          <p:nvPr/>
        </p:nvGraphicFramePr>
        <p:xfrm>
          <a:off x="2143108" y="2000240"/>
          <a:ext cx="3829050" cy="1682750"/>
        </p:xfrm>
        <a:graphic>
          <a:graphicData uri="http://schemas.openxmlformats.org/presentationml/2006/ole">
            <p:oleObj spid="_x0000_s11266" name="Equation" r:id="rId3" imgW="1473200" imgH="647700" progId="Equation.DSMT4">
              <p:embed/>
            </p:oleObj>
          </a:graphicData>
        </a:graphic>
      </p:graphicFrame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158875" y="3929063"/>
          <a:ext cx="7162800" cy="1881187"/>
        </p:xfrm>
        <a:graphic>
          <a:graphicData uri="http://schemas.openxmlformats.org/presentationml/2006/ole">
            <p:oleObj spid="_x0000_s11267" name="Equation" r:id="rId4" imgW="2755800" imgH="723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b="1" dirty="0" smtClean="0">
                <a:latin typeface="+mn-ea"/>
              </a:rPr>
              <a:t>3.2</a:t>
            </a:r>
            <a:r>
              <a:rPr lang="zh-CN" altLang="en-US" sz="4000" b="1" dirty="0" smtClean="0"/>
              <a:t>连续定常线性系统解的性能</a:t>
            </a:r>
            <a:r>
              <a:rPr lang="en-US" altLang="zh-CN" sz="4000" b="1" dirty="0" smtClean="0">
                <a:latin typeface="+mn-ea"/>
                <a:ea typeface="+mn-ea"/>
              </a:rPr>
              <a:t>-8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1229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例 ：零点对响应的影响。</a:t>
            </a:r>
          </a:p>
          <a:p>
            <a:endParaRPr lang="zh-CN" altLang="en-US" dirty="0" smtClean="0"/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0" name="Object 6"/>
          <p:cNvGraphicFramePr>
            <a:graphicFrameLocks noChangeAspect="1"/>
          </p:cNvGraphicFramePr>
          <p:nvPr/>
        </p:nvGraphicFramePr>
        <p:xfrm>
          <a:off x="1000100" y="1857364"/>
          <a:ext cx="6667500" cy="1090613"/>
        </p:xfrm>
        <a:graphic>
          <a:graphicData uri="http://schemas.openxmlformats.org/presentationml/2006/ole">
            <p:oleObj spid="_x0000_s12290" name="Equation" r:id="rId3" imgW="2565400" imgH="419100" progId="Equation.DSMT4">
              <p:embed/>
            </p:oleObj>
          </a:graphicData>
        </a:graphic>
      </p:graphicFrame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1" name="Object 8"/>
          <p:cNvGraphicFramePr>
            <a:graphicFrameLocks noChangeAspect="1"/>
          </p:cNvGraphicFramePr>
          <p:nvPr/>
        </p:nvGraphicFramePr>
        <p:xfrm>
          <a:off x="1071538" y="3000372"/>
          <a:ext cx="6700837" cy="1090612"/>
        </p:xfrm>
        <a:graphic>
          <a:graphicData uri="http://schemas.openxmlformats.org/presentationml/2006/ole">
            <p:oleObj spid="_x0000_s12291" name="Equation" r:id="rId4" imgW="2578100" imgH="419100" progId="Equation.DSMT4">
              <p:embed/>
            </p:oleObj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rcRect l="3812" t="5344" r="7952"/>
          <a:stretch>
            <a:fillRect/>
          </a:stretch>
        </p:blipFill>
        <p:spPr bwMode="auto">
          <a:xfrm>
            <a:off x="785785" y="4071942"/>
            <a:ext cx="3430378" cy="275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rcRect l="5333" t="4835" r="7619"/>
          <a:stretch>
            <a:fillRect/>
          </a:stretch>
        </p:blipFill>
        <p:spPr bwMode="auto">
          <a:xfrm>
            <a:off x="4857752" y="4087142"/>
            <a:ext cx="3384192" cy="277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引言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2"/>
                </a:solidFill>
                <a:hlinkClick r:id="rId3" action="ppaction://hlinksldjump"/>
              </a:rPr>
              <a:t>线性系统响应解释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4" action="ppaction://hlinksldjump"/>
              </a:rPr>
              <a:t>连续定常系统状态空间的解与性能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5" action="ppaction://hlinksldjump"/>
              </a:rPr>
              <a:t>连续时变系统状态空间的解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6" action="ppaction://hlinksldjump"/>
              </a:rPr>
              <a:t>连续线性系统的状态转移矩阵及其性质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7" action="ppaction://hlinksldjump"/>
              </a:rPr>
              <a:t>离散系统分析基础</a:t>
            </a:r>
            <a:r>
              <a:rPr lang="en-US" altLang="zh-CN" dirty="0" smtClean="0">
                <a:solidFill>
                  <a:schemeClr val="bg2"/>
                </a:solidFill>
                <a:hlinkClick r:id="rId7" action="ppaction://hlinksldjump"/>
              </a:rPr>
              <a:t>----</a:t>
            </a:r>
            <a:r>
              <a:rPr lang="zh-CN" altLang="en-US" dirty="0" smtClean="0">
                <a:solidFill>
                  <a:schemeClr val="bg2"/>
                </a:solidFill>
                <a:hlinkClick r:id="rId7" action="ppaction://hlinksldjump"/>
              </a:rPr>
              <a:t>采样与保持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8" action="ppaction://hlinksldjump"/>
              </a:rPr>
              <a:t>连续线性系统的状态空间表达式的离散化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9" action="ppaction://hlinksldjump"/>
              </a:rPr>
              <a:t>离散系统状态方程的解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10" action="ppaction://hlinksldjump"/>
              </a:rPr>
              <a:t>小结</a:t>
            </a:r>
            <a:endParaRPr lang="zh-CN" altLang="en-US" dirty="0" smtClean="0">
              <a:solidFill>
                <a:schemeClr val="bg2"/>
              </a:solidFill>
            </a:endParaRPr>
          </a:p>
          <a:p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lvl="2" indent="-342900" eaLnBrk="1" hangingPunct="1">
              <a:defRPr/>
            </a:pPr>
            <a:r>
              <a:rPr lang="en-US" altLang="zh-CN" sz="4000" b="1" dirty="0" smtClean="0">
                <a:latin typeface="+mn-ea"/>
                <a:ea typeface="+mn-ea"/>
              </a:rPr>
              <a:t>3.3</a:t>
            </a:r>
            <a:r>
              <a:rPr lang="zh-CN" altLang="en-US" sz="4000" b="1" dirty="0" smtClean="0">
                <a:latin typeface="+mn-ea"/>
                <a:ea typeface="+mn-ea"/>
              </a:rPr>
              <a:t>连续定常非线性系统的解</a:t>
            </a:r>
            <a:r>
              <a:rPr lang="en-US" altLang="zh-CN" sz="4000" b="1" dirty="0" smtClean="0">
                <a:latin typeface="+mn-ea"/>
                <a:ea typeface="+mn-ea"/>
              </a:rPr>
              <a:t>-1</a:t>
            </a:r>
            <a:endParaRPr lang="zh-CN" altLang="en-US" sz="4000" b="1" dirty="0" smtClean="0">
              <a:latin typeface="+mn-ea"/>
              <a:ea typeface="+mn-ea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3600" b="1" dirty="0" smtClean="0"/>
              <a:t>例：倒立摆响应。有摩擦，</a:t>
            </a:r>
            <a:r>
              <a:rPr lang="zh-CN" altLang="en-US" sz="3600" b="1" dirty="0" smtClean="0">
                <a:latin typeface="+mn-ea"/>
              </a:rPr>
              <a:t>初始松弛</a:t>
            </a:r>
          </a:p>
          <a:p>
            <a:pPr eaLnBrk="1" hangingPunct="1">
              <a:lnSpc>
                <a:spcPct val="80000"/>
              </a:lnSpc>
              <a:defRPr/>
            </a:pPr>
            <a:endParaRPr lang="zh-CN" altLang="en-US" sz="3600" b="1" dirty="0" smtClean="0"/>
          </a:p>
        </p:txBody>
      </p:sp>
      <p:pic>
        <p:nvPicPr>
          <p:cNvPr id="38916" name="图片 3"/>
          <p:cNvPicPr>
            <a:picLocks noChangeAspect="1" noChangeArrowheads="1"/>
          </p:cNvPicPr>
          <p:nvPr/>
        </p:nvPicPr>
        <p:blipFill>
          <a:blip r:embed="rId2"/>
          <a:srcRect t="4933" b="2342"/>
          <a:stretch>
            <a:fillRect/>
          </a:stretch>
        </p:blipFill>
        <p:spPr bwMode="auto">
          <a:xfrm>
            <a:off x="785786" y="1928802"/>
            <a:ext cx="78581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</a:t>
            </a:r>
            <a:r>
              <a:rPr lang="zh-CN" altLang="en-US" dirty="0" smtClean="0"/>
              <a:t>连续定常非线性系统的解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 ：求磁浮系统的响应并分析模型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</a:t>
            </a:r>
            <a:r>
              <a:rPr lang="zh-CN" altLang="en-US" dirty="0" smtClean="0">
                <a:latin typeface="+mn-ea"/>
              </a:rPr>
              <a:t>开始时加入平衡输入电压</a:t>
            </a:r>
            <a:r>
              <a:rPr lang="en-US" dirty="0" smtClean="0">
                <a:latin typeface="+mn-ea"/>
              </a:rPr>
              <a:t>8.4249V</a:t>
            </a:r>
            <a:r>
              <a:rPr lang="zh-CN" altLang="en-US" dirty="0" smtClean="0">
                <a:latin typeface="+mn-ea"/>
              </a:rPr>
              <a:t>，在</a:t>
            </a:r>
            <a:r>
              <a:rPr lang="en-US" dirty="0" smtClean="0">
                <a:latin typeface="+mn-ea"/>
              </a:rPr>
              <a:t>0.02s</a:t>
            </a:r>
            <a:r>
              <a:rPr lang="zh-CN" altLang="en-US" dirty="0" smtClean="0">
                <a:latin typeface="+mn-ea"/>
              </a:rPr>
              <a:t>时由平衡电压</a:t>
            </a:r>
            <a:r>
              <a:rPr lang="en-US" dirty="0" smtClean="0">
                <a:latin typeface="+mn-ea"/>
              </a:rPr>
              <a:t>8.4249V</a:t>
            </a:r>
            <a:r>
              <a:rPr lang="zh-CN" altLang="en-US" dirty="0" smtClean="0">
                <a:latin typeface="+mn-ea"/>
              </a:rPr>
              <a:t>阶跃为</a:t>
            </a:r>
            <a:r>
              <a:rPr lang="en-US" dirty="0" smtClean="0">
                <a:latin typeface="+mn-ea"/>
              </a:rPr>
              <a:t>14V</a:t>
            </a:r>
            <a:r>
              <a:rPr 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 t="5183" r="3890" b="6098"/>
          <a:stretch>
            <a:fillRect/>
          </a:stretch>
        </p:blipFill>
        <p:spPr bwMode="auto">
          <a:xfrm>
            <a:off x="1928794" y="3071810"/>
            <a:ext cx="5357850" cy="378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sz="4000" dirty="0" smtClean="0"/>
              <a:t>3.3</a:t>
            </a:r>
            <a:r>
              <a:rPr lang="zh-CN" altLang="en-US" sz="4000" dirty="0" smtClean="0"/>
              <a:t>连续定常非线性系统的解</a:t>
            </a:r>
            <a:r>
              <a:rPr lang="en-US" altLang="zh-CN" sz="4000" dirty="0" smtClean="0"/>
              <a:t>-3</a:t>
            </a:r>
            <a:endParaRPr lang="zh-CN" altLang="en-US" sz="4000" dirty="0" smtClean="0"/>
          </a:p>
        </p:txBody>
      </p:sp>
      <p:sp>
        <p:nvSpPr>
          <p:cNvPr id="1331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例：数值分析</a:t>
            </a:r>
            <a:r>
              <a:rPr lang="en-US" altLang="zh-CN" dirty="0" err="1" smtClean="0"/>
              <a:t>Lokta_Volterra</a:t>
            </a:r>
            <a:r>
              <a:rPr lang="zh-CN" altLang="en-US" dirty="0" smtClean="0"/>
              <a:t>模型</a:t>
            </a:r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714348" y="1928802"/>
          <a:ext cx="3336925" cy="1055687"/>
        </p:xfrm>
        <a:graphic>
          <a:graphicData uri="http://schemas.openxmlformats.org/presentationml/2006/ole">
            <p:oleObj spid="_x0000_s13314" name="Equation" r:id="rId3" imgW="1294838" imgH="406224" progId="Equation.DSMT4">
              <p:embed/>
            </p:oleObj>
          </a:graphicData>
        </a:graphic>
      </p:graphicFrame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15" name="Object 8"/>
          <p:cNvGraphicFramePr>
            <a:graphicFrameLocks noChangeAspect="1"/>
          </p:cNvGraphicFramePr>
          <p:nvPr/>
        </p:nvGraphicFramePr>
        <p:xfrm>
          <a:off x="4286248" y="2143116"/>
          <a:ext cx="4567238" cy="533400"/>
        </p:xfrm>
        <a:graphic>
          <a:graphicData uri="http://schemas.openxmlformats.org/presentationml/2006/ole">
            <p:oleObj spid="_x0000_s13315" name="Equation" r:id="rId4" imgW="1714500" imgH="203200" progId="Equation.DSMT4">
              <p:embed/>
            </p:oleObj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rcRect t="4835"/>
          <a:stretch>
            <a:fillRect/>
          </a:stretch>
        </p:blipFill>
        <p:spPr bwMode="auto">
          <a:xfrm>
            <a:off x="0" y="3295468"/>
            <a:ext cx="4998511" cy="356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rcRect t="5089"/>
          <a:stretch>
            <a:fillRect/>
          </a:stretch>
        </p:blipFill>
        <p:spPr bwMode="auto">
          <a:xfrm>
            <a:off x="4500562" y="3304976"/>
            <a:ext cx="4998511" cy="3553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引言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2"/>
                </a:solidFill>
                <a:hlinkClick r:id="rId3" action="ppaction://hlinksldjump"/>
              </a:rPr>
              <a:t>线性系统响应解释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4" action="ppaction://hlinksldjump"/>
              </a:rPr>
              <a:t>连续定常系统状态空间的解与性能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5" action="ppaction://hlinksldjump"/>
              </a:rPr>
              <a:t>连续时变系统状态空间的解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6" action="ppaction://hlinksldjump"/>
              </a:rPr>
              <a:t>连续线性系统的状态转移矩阵及其性质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7" action="ppaction://hlinksldjump"/>
              </a:rPr>
              <a:t>离散系统分析基础</a:t>
            </a:r>
            <a:r>
              <a:rPr lang="en-US" altLang="zh-CN" dirty="0" smtClean="0">
                <a:solidFill>
                  <a:schemeClr val="bg2"/>
                </a:solidFill>
                <a:hlinkClick r:id="rId7" action="ppaction://hlinksldjump"/>
              </a:rPr>
              <a:t>----</a:t>
            </a:r>
            <a:r>
              <a:rPr lang="zh-CN" altLang="en-US" dirty="0" smtClean="0">
                <a:solidFill>
                  <a:schemeClr val="bg2"/>
                </a:solidFill>
                <a:hlinkClick r:id="rId7" action="ppaction://hlinksldjump"/>
              </a:rPr>
              <a:t>采样与保持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8" action="ppaction://hlinksldjump"/>
              </a:rPr>
              <a:t>连续线性系统的状态空间表达式的离散化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9" action="ppaction://hlinksldjump"/>
              </a:rPr>
              <a:t>离散系统状态方程的解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10" action="ppaction://hlinksldjump"/>
              </a:rPr>
              <a:t>小结</a:t>
            </a:r>
            <a:endParaRPr lang="zh-CN" altLang="en-US" dirty="0" smtClean="0">
              <a:solidFill>
                <a:schemeClr val="bg2"/>
              </a:solidFill>
            </a:endParaRPr>
          </a:p>
          <a:p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defRPr/>
            </a:pPr>
            <a:r>
              <a:rPr lang="en-US" altLang="zh-CN" sz="4000" b="1" dirty="0" smtClean="0">
                <a:latin typeface="+mn-ea"/>
                <a:ea typeface="+mn-ea"/>
              </a:rPr>
              <a:t>4</a:t>
            </a:r>
            <a:r>
              <a:rPr lang="zh-CN" altLang="en-US" sz="4000" b="1" dirty="0" smtClean="0">
                <a:latin typeface="+mn-ea"/>
                <a:ea typeface="+mn-ea"/>
              </a:rPr>
              <a:t>连续时变系统状态空间的解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b="1" dirty="0" smtClean="0">
                <a:latin typeface="+mn-ea"/>
                <a:hlinkClick r:id="rId2" action="ppaction://hlinksldjump"/>
              </a:rPr>
              <a:t>4.1</a:t>
            </a:r>
            <a:r>
              <a:rPr lang="zh-CN" altLang="en-US" sz="3600" b="1" dirty="0" smtClean="0">
                <a:latin typeface="+mn-ea"/>
                <a:hlinkClick r:id="rId2" action="ppaction://hlinksldjump"/>
              </a:rPr>
              <a:t>时变连续线性状态方程的形式化解</a:t>
            </a:r>
            <a:endParaRPr lang="en-US" altLang="zh-CN" sz="3600" b="1" dirty="0" smtClean="0">
              <a:latin typeface="+mn-ea"/>
            </a:endParaRPr>
          </a:p>
          <a:p>
            <a:pPr>
              <a:defRPr/>
            </a:pPr>
            <a:endParaRPr lang="en-US" altLang="zh-CN" sz="3600" b="1" dirty="0" smtClean="0">
              <a:latin typeface="+mn-ea"/>
            </a:endParaRPr>
          </a:p>
          <a:p>
            <a:pPr>
              <a:defRPr/>
            </a:pPr>
            <a:endParaRPr lang="en-US" altLang="zh-CN" sz="3600" b="1" dirty="0" smtClean="0">
              <a:latin typeface="+mn-ea"/>
            </a:endParaRPr>
          </a:p>
          <a:p>
            <a:pPr>
              <a:defRPr/>
            </a:pPr>
            <a:r>
              <a:rPr lang="en-US" altLang="zh-CN" sz="3600" b="1" dirty="0" smtClean="0">
                <a:latin typeface="+mn-ea"/>
                <a:hlinkClick r:id="rId3" action="ppaction://hlinksldjump"/>
              </a:rPr>
              <a:t>4.2</a:t>
            </a:r>
            <a:r>
              <a:rPr lang="zh-CN" altLang="en-US" sz="3600" b="1" dirty="0" smtClean="0">
                <a:latin typeface="+mn-ea"/>
                <a:hlinkClick r:id="rId3" action="ppaction://hlinksldjump"/>
              </a:rPr>
              <a:t>时变连续线性系统的脉冲响应矩阵</a:t>
            </a:r>
            <a:endParaRPr lang="en-US" altLang="zh-CN" sz="3600" b="1" dirty="0" smtClean="0">
              <a:latin typeface="+mn-ea"/>
            </a:endParaRPr>
          </a:p>
          <a:p>
            <a:pPr>
              <a:defRPr/>
            </a:pPr>
            <a:endParaRPr lang="en-US" altLang="zh-CN" sz="3600" b="1" dirty="0" smtClean="0">
              <a:latin typeface="+mn-ea"/>
            </a:endParaRPr>
          </a:p>
          <a:p>
            <a:pPr>
              <a:defRPr/>
            </a:pPr>
            <a:endParaRPr lang="zh-CN" altLang="en-US" sz="3600" b="1" dirty="0" smtClean="0">
              <a:latin typeface="+mn-ea"/>
            </a:endParaRPr>
          </a:p>
          <a:p>
            <a:pPr>
              <a:defRPr/>
            </a:pPr>
            <a:r>
              <a:rPr lang="en-US" altLang="zh-CN" sz="3600" b="1" dirty="0" smtClean="0">
                <a:latin typeface="+mn-ea"/>
                <a:hlinkClick r:id="rId4" action="ppaction://hlinksldjump"/>
              </a:rPr>
              <a:t>4.3</a:t>
            </a:r>
            <a:r>
              <a:rPr lang="zh-CN" altLang="en-US" sz="3600" b="1" dirty="0" smtClean="0">
                <a:latin typeface="+mn-ea"/>
                <a:hlinkClick r:id="rId4" action="ppaction://hlinksldjump"/>
              </a:rPr>
              <a:t>时变连续非线性状态方程的解</a:t>
            </a:r>
            <a:endParaRPr lang="zh-CN" altLang="en-US" sz="3600" b="1" dirty="0" smtClean="0">
              <a:latin typeface="+mn-ea"/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0"/>
            <a:ext cx="8150227" cy="1143000"/>
          </a:xfrm>
        </p:spPr>
        <p:txBody>
          <a:bodyPr/>
          <a:lstStyle/>
          <a:p>
            <a:pPr>
              <a:defRPr/>
            </a:pPr>
            <a:r>
              <a:rPr lang="en-US" altLang="zh-CN" sz="4000" b="1" dirty="0" smtClean="0">
                <a:latin typeface="+mn-ea"/>
                <a:ea typeface="+mn-ea"/>
              </a:rPr>
              <a:t>4.1</a:t>
            </a:r>
            <a:r>
              <a:rPr lang="zh-CN" altLang="en-US" sz="4000" b="1" dirty="0" smtClean="0">
                <a:latin typeface="+mn-ea"/>
                <a:ea typeface="+mn-ea"/>
              </a:rPr>
              <a:t>时变连续线性系统的形式化解</a:t>
            </a:r>
            <a:r>
              <a:rPr lang="en-US" altLang="zh-CN" sz="4000" b="1" dirty="0" smtClean="0">
                <a:latin typeface="+mn-ea"/>
                <a:ea typeface="+mn-ea"/>
              </a:rPr>
              <a:t>-1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14344" name="内容占位符 2"/>
          <p:cNvSpPr>
            <a:spLocks noGrp="1"/>
          </p:cNvSpPr>
          <p:nvPr>
            <p:ph idx="1"/>
          </p:nvPr>
        </p:nvSpPr>
        <p:spPr>
          <a:xfrm>
            <a:off x="785786" y="1285861"/>
            <a:ext cx="8169302" cy="928694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latin typeface="+mn-ea"/>
              </a:rPr>
              <a:t>解的特点</a:t>
            </a:r>
            <a:endParaRPr lang="en-US" altLang="zh-CN" b="1" dirty="0" smtClean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zh-CN" altLang="en-US" dirty="0" smtClean="0">
              <a:latin typeface="+mn-ea"/>
            </a:endParaRPr>
          </a:p>
        </p:txBody>
      </p:sp>
      <p:sp>
        <p:nvSpPr>
          <p:cNvPr id="14345" name="Rectangle 2"/>
          <p:cNvSpPr>
            <a:spLocks noChangeArrowheads="1"/>
          </p:cNvSpPr>
          <p:nvPr/>
        </p:nvSpPr>
        <p:spPr bwMode="auto">
          <a:xfrm>
            <a:off x="0" y="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graphicFrame>
        <p:nvGraphicFramePr>
          <p:cNvPr id="14338" name="Object 1"/>
          <p:cNvGraphicFramePr>
            <a:graphicFrameLocks noChangeAspect="1"/>
          </p:cNvGraphicFramePr>
          <p:nvPr/>
        </p:nvGraphicFramePr>
        <p:xfrm>
          <a:off x="214313" y="2428866"/>
          <a:ext cx="4192587" cy="593725"/>
        </p:xfrm>
        <a:graphic>
          <a:graphicData uri="http://schemas.openxmlformats.org/presentationml/2006/ole">
            <p:oleObj spid="_x0000_s14338" name="Equation" r:id="rId3" imgW="1612900" imgH="228600" progId="Equation.DSMT4">
              <p:embed/>
            </p:oleObj>
          </a:graphicData>
        </a:graphic>
      </p:graphicFrame>
      <p:sp>
        <p:nvSpPr>
          <p:cNvPr id="14346" name="Rectangle 4"/>
          <p:cNvSpPr>
            <a:spLocks noChangeArrowheads="1"/>
          </p:cNvSpPr>
          <p:nvPr/>
        </p:nvSpPr>
        <p:spPr bwMode="auto">
          <a:xfrm>
            <a:off x="0" y="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5286375" y="2071678"/>
          <a:ext cx="2805113" cy="858838"/>
        </p:xfrm>
        <a:graphic>
          <a:graphicData uri="http://schemas.openxmlformats.org/presentationml/2006/ole">
            <p:oleObj spid="_x0000_s14339" name="Equation" r:id="rId4" imgW="1079500" imgH="330200" progId="Equation.DSMT4">
              <p:embed/>
            </p:oleObj>
          </a:graphicData>
        </a:graphic>
      </p:graphicFrame>
      <p:sp>
        <p:nvSpPr>
          <p:cNvPr id="14347" name="Rectangle 6"/>
          <p:cNvSpPr>
            <a:spLocks noChangeArrowheads="1"/>
          </p:cNvSpPr>
          <p:nvPr/>
        </p:nvSpPr>
        <p:spPr bwMode="auto">
          <a:xfrm>
            <a:off x="0" y="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graphicFrame>
        <p:nvGraphicFramePr>
          <p:cNvPr id="14340" name="Object 5"/>
          <p:cNvGraphicFramePr>
            <a:graphicFrameLocks noChangeAspect="1"/>
          </p:cNvGraphicFramePr>
          <p:nvPr/>
        </p:nvGraphicFramePr>
        <p:xfrm>
          <a:off x="0" y="3929053"/>
          <a:ext cx="4422775" cy="593725"/>
        </p:xfrm>
        <a:graphic>
          <a:graphicData uri="http://schemas.openxmlformats.org/presentationml/2006/ole">
            <p:oleObj spid="_x0000_s14340" name="Equation" r:id="rId5" imgW="1701800" imgH="228600" progId="Equation.DSMT4">
              <p:embed/>
            </p:oleObj>
          </a:graphicData>
        </a:graphic>
      </p:graphicFrame>
      <p:sp>
        <p:nvSpPr>
          <p:cNvPr id="14348" name="Rectangle 8"/>
          <p:cNvSpPr>
            <a:spLocks noChangeArrowheads="1"/>
          </p:cNvSpPr>
          <p:nvPr/>
        </p:nvSpPr>
        <p:spPr bwMode="auto">
          <a:xfrm>
            <a:off x="0" y="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graphicFrame>
        <p:nvGraphicFramePr>
          <p:cNvPr id="14341" name="Object 7"/>
          <p:cNvGraphicFramePr>
            <a:graphicFrameLocks noChangeAspect="1"/>
          </p:cNvGraphicFramePr>
          <p:nvPr/>
        </p:nvGraphicFramePr>
        <p:xfrm>
          <a:off x="5232400" y="3714741"/>
          <a:ext cx="3697288" cy="858837"/>
        </p:xfrm>
        <a:graphic>
          <a:graphicData uri="http://schemas.openxmlformats.org/presentationml/2006/ole">
            <p:oleObj spid="_x0000_s14341" name="Equation" r:id="rId6" imgW="1422400" imgH="330200" progId="Equation.DSMT4">
              <p:embed/>
            </p:oleObj>
          </a:graphicData>
        </a:graphic>
      </p:graphicFrame>
      <p:sp>
        <p:nvSpPr>
          <p:cNvPr id="14349" name="Rectangle 10"/>
          <p:cNvSpPr>
            <a:spLocks noChangeArrowheads="1"/>
          </p:cNvSpPr>
          <p:nvPr/>
        </p:nvSpPr>
        <p:spPr bwMode="auto">
          <a:xfrm>
            <a:off x="0" y="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cxnSp>
        <p:nvCxnSpPr>
          <p:cNvPr id="14350" name="直接箭头连接符 14"/>
          <p:cNvCxnSpPr>
            <a:cxnSpLocks noChangeShapeType="1"/>
          </p:cNvCxnSpPr>
          <p:nvPr/>
        </p:nvCxnSpPr>
        <p:spPr bwMode="auto">
          <a:xfrm>
            <a:off x="4500563" y="4143366"/>
            <a:ext cx="64293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51" name="下箭头 15"/>
          <p:cNvSpPr>
            <a:spLocks noChangeArrowheads="1"/>
          </p:cNvSpPr>
          <p:nvPr/>
        </p:nvSpPr>
        <p:spPr bwMode="auto">
          <a:xfrm>
            <a:off x="2214563" y="3071803"/>
            <a:ext cx="214312" cy="6429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cxnSp>
        <p:nvCxnSpPr>
          <p:cNvPr id="14352" name="直接箭头连接符 18"/>
          <p:cNvCxnSpPr>
            <a:cxnSpLocks noChangeShapeType="1"/>
          </p:cNvCxnSpPr>
          <p:nvPr/>
        </p:nvCxnSpPr>
        <p:spPr bwMode="auto">
          <a:xfrm>
            <a:off x="4500563" y="2714616"/>
            <a:ext cx="64293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53" name="肘形连接符 22"/>
          <p:cNvCxnSpPr>
            <a:cxnSpLocks noChangeShapeType="1"/>
          </p:cNvCxnSpPr>
          <p:nvPr/>
        </p:nvCxnSpPr>
        <p:spPr bwMode="auto">
          <a:xfrm rot="5400000" flipH="1" flipV="1">
            <a:off x="4465638" y="4894253"/>
            <a:ext cx="785812" cy="15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54" name="直接连接符 18"/>
          <p:cNvCxnSpPr>
            <a:cxnSpLocks noChangeShapeType="1"/>
          </p:cNvCxnSpPr>
          <p:nvPr/>
        </p:nvCxnSpPr>
        <p:spPr bwMode="auto">
          <a:xfrm rot="5400000">
            <a:off x="4643438" y="4049703"/>
            <a:ext cx="357187" cy="2143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35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2" name="Object 19"/>
          <p:cNvGraphicFramePr>
            <a:graphicFrameLocks noChangeAspect="1"/>
          </p:cNvGraphicFramePr>
          <p:nvPr/>
        </p:nvGraphicFramePr>
        <p:xfrm>
          <a:off x="2714625" y="5286366"/>
          <a:ext cx="4376738" cy="860425"/>
        </p:xfrm>
        <a:graphic>
          <a:graphicData uri="http://schemas.openxmlformats.org/presentationml/2006/ole">
            <p:oleObj spid="_x0000_s14342" name="Equation" r:id="rId7" imgW="1663700" imgH="330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0"/>
            <a:ext cx="8150227" cy="1143000"/>
          </a:xfrm>
        </p:spPr>
        <p:txBody>
          <a:bodyPr/>
          <a:lstStyle/>
          <a:p>
            <a:pPr>
              <a:defRPr/>
            </a:pPr>
            <a:r>
              <a:rPr lang="en-US" altLang="zh-CN" sz="4000" b="1" dirty="0" smtClean="0">
                <a:latin typeface="+mn-ea"/>
                <a:ea typeface="+mn-ea"/>
              </a:rPr>
              <a:t>4.1</a:t>
            </a:r>
            <a:r>
              <a:rPr lang="zh-CN" altLang="en-US" sz="4000" b="1" dirty="0" smtClean="0">
                <a:latin typeface="+mn-ea"/>
                <a:ea typeface="+mn-ea"/>
              </a:rPr>
              <a:t>时变连续线性系统的形式化解</a:t>
            </a:r>
            <a:r>
              <a:rPr lang="en-US" altLang="zh-CN" sz="4000" b="1" dirty="0" smtClean="0">
                <a:latin typeface="+mn-ea"/>
                <a:ea typeface="+mn-ea"/>
              </a:rPr>
              <a:t>-2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153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b="1" smtClean="0"/>
              <a:t>齐次矩阵微分方程解形式</a:t>
            </a:r>
          </a:p>
        </p:txBody>
      </p:sp>
      <p:sp>
        <p:nvSpPr>
          <p:cNvPr id="153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2" name="Object 1"/>
          <p:cNvGraphicFramePr>
            <a:graphicFrameLocks noChangeAspect="1"/>
          </p:cNvGraphicFramePr>
          <p:nvPr/>
        </p:nvGraphicFramePr>
        <p:xfrm>
          <a:off x="3000364" y="3143248"/>
          <a:ext cx="2687638" cy="531813"/>
        </p:xfrm>
        <a:graphic>
          <a:graphicData uri="http://schemas.openxmlformats.org/presentationml/2006/ole">
            <p:oleObj spid="_x0000_s15362" name="Equation" r:id="rId3" imgW="1041400" imgH="203200" progId="Equation.DSMT4">
              <p:embed/>
            </p:oleObj>
          </a:graphicData>
        </a:graphic>
      </p:graphicFrame>
      <p:sp>
        <p:nvSpPr>
          <p:cNvPr id="153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3071813" y="4214813"/>
          <a:ext cx="3070225" cy="560387"/>
        </p:xfrm>
        <a:graphic>
          <a:graphicData uri="http://schemas.openxmlformats.org/presentationml/2006/ole">
            <p:oleObj spid="_x0000_s15363" name="Equation" r:id="rId4" imgW="1181100" imgH="215900" progId="Equation.DSMT4">
              <p:embed/>
            </p:oleObj>
          </a:graphicData>
        </a:graphic>
      </p:graphicFrame>
      <p:sp>
        <p:nvSpPr>
          <p:cNvPr id="1536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4" name="Object 5"/>
          <p:cNvGraphicFramePr>
            <a:graphicFrameLocks noChangeAspect="1"/>
          </p:cNvGraphicFramePr>
          <p:nvPr/>
        </p:nvGraphicFramePr>
        <p:xfrm>
          <a:off x="3071802" y="5000636"/>
          <a:ext cx="1749425" cy="528638"/>
        </p:xfrm>
        <a:graphic>
          <a:graphicData uri="http://schemas.openxmlformats.org/presentationml/2006/ole">
            <p:oleObj spid="_x0000_s15364" name="Equation" r:id="rId5" imgW="673100" imgH="203200" progId="Equation.DSMT4">
              <p:embed/>
            </p:oleObj>
          </a:graphicData>
        </a:graphic>
      </p:graphicFrame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1714500" y="4143375"/>
            <a:ext cx="12858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3600" b="1" kern="0" dirty="0">
                <a:latin typeface="楷体_GB2312" pitchFamily="49" charset="-122"/>
                <a:ea typeface="楷体_GB2312" pitchFamily="49" charset="-122"/>
              </a:rPr>
              <a:t>条件</a:t>
            </a:r>
            <a:endParaRPr lang="en-US" altLang="zh-CN" sz="3600" b="1" kern="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zh-CN" altLang="en-US" sz="3200" kern="0" dirty="0">
              <a:latin typeface="+mn-lt"/>
              <a:ea typeface="+mn-ea"/>
            </a:endParaRP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2143108" y="2214554"/>
          <a:ext cx="4422775" cy="593725"/>
        </p:xfrm>
        <a:graphic>
          <a:graphicData uri="http://schemas.openxmlformats.org/presentationml/2006/ole">
            <p:oleObj spid="_x0000_s15365" name="Equation" r:id="rId6" imgW="1701800" imgH="228600" progId="Equation.DSMT4">
              <p:embed/>
            </p:oleObj>
          </a:graphicData>
        </a:graphic>
      </p:graphicFrame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2714612" y="5786454"/>
            <a:ext cx="664370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3600" b="1" kern="0" dirty="0" smtClean="0">
                <a:latin typeface="楷体_GB2312" pitchFamily="49" charset="-122"/>
                <a:ea typeface="楷体_GB2312" pitchFamily="49" charset="-122"/>
              </a:rPr>
              <a:t>由此判定是否为状态转移矩阵。</a:t>
            </a:r>
            <a:endParaRPr lang="en-US" altLang="zh-CN" sz="3600" b="1" kern="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zh-CN" altLang="en-US" sz="320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0"/>
            <a:ext cx="8150227" cy="1143000"/>
          </a:xfrm>
        </p:spPr>
        <p:txBody>
          <a:bodyPr/>
          <a:lstStyle/>
          <a:p>
            <a:pPr>
              <a:defRPr/>
            </a:pPr>
            <a:r>
              <a:rPr lang="en-US" altLang="zh-CN" sz="4000" b="1" dirty="0" smtClean="0">
                <a:latin typeface="+mn-ea"/>
                <a:ea typeface="+mn-ea"/>
              </a:rPr>
              <a:t>4.1</a:t>
            </a:r>
            <a:r>
              <a:rPr lang="zh-CN" altLang="en-US" sz="4000" b="1" dirty="0" smtClean="0">
                <a:latin typeface="+mn-ea"/>
                <a:ea typeface="+mn-ea"/>
              </a:rPr>
              <a:t>时变连续线性系统的形式化解</a:t>
            </a:r>
            <a:r>
              <a:rPr lang="en-US" altLang="zh-CN" sz="4000" b="1" dirty="0" smtClean="0">
                <a:latin typeface="+mn-ea"/>
                <a:ea typeface="+mn-ea"/>
              </a:rPr>
              <a:t>-3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174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>
                <a:latin typeface="+mn-ea"/>
              </a:rPr>
              <a:t>例：计算状态转移矩阵</a:t>
            </a:r>
          </a:p>
        </p:txBody>
      </p:sp>
      <p:sp>
        <p:nvSpPr>
          <p:cNvPr id="17415" name="Rectangle 2"/>
          <p:cNvSpPr>
            <a:spLocks noChangeArrowheads="1"/>
          </p:cNvSpPr>
          <p:nvPr/>
        </p:nvSpPr>
        <p:spPr bwMode="auto">
          <a:xfrm>
            <a:off x="0" y="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graphicFrame>
        <p:nvGraphicFramePr>
          <p:cNvPr id="17410" name="Object 1"/>
          <p:cNvGraphicFramePr>
            <a:graphicFrameLocks noChangeAspect="1"/>
          </p:cNvGraphicFramePr>
          <p:nvPr/>
        </p:nvGraphicFramePr>
        <p:xfrm>
          <a:off x="1714505" y="1928804"/>
          <a:ext cx="1947862" cy="1089025"/>
        </p:xfrm>
        <a:graphic>
          <a:graphicData uri="http://schemas.openxmlformats.org/presentationml/2006/ole">
            <p:oleObj spid="_x0000_s50178" name="Equation" r:id="rId3" imgW="749300" imgH="419100" progId="Equation.DSMT4">
              <p:embed/>
            </p:oleObj>
          </a:graphicData>
        </a:graphic>
      </p:graphicFrame>
      <p:cxnSp>
        <p:nvCxnSpPr>
          <p:cNvPr id="17416" name="直接箭头连接符 6"/>
          <p:cNvCxnSpPr>
            <a:cxnSpLocks noChangeShapeType="1"/>
          </p:cNvCxnSpPr>
          <p:nvPr/>
        </p:nvCxnSpPr>
        <p:spPr bwMode="auto">
          <a:xfrm>
            <a:off x="4143380" y="2500304"/>
            <a:ext cx="71437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417" name="Rectangle 4"/>
          <p:cNvSpPr>
            <a:spLocks noChangeArrowheads="1"/>
          </p:cNvSpPr>
          <p:nvPr/>
        </p:nvSpPr>
        <p:spPr bwMode="auto">
          <a:xfrm>
            <a:off x="0" y="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5286380" y="2214554"/>
          <a:ext cx="1089025" cy="560387"/>
        </p:xfrm>
        <a:graphic>
          <a:graphicData uri="http://schemas.openxmlformats.org/presentationml/2006/ole">
            <p:oleObj spid="_x0000_s50179" name="Equation" r:id="rId4" imgW="419100" imgH="215900" progId="Equation.DSMT4">
              <p:embed/>
            </p:oleObj>
          </a:graphicData>
        </a:graphic>
      </p:graphicFrame>
      <p:sp>
        <p:nvSpPr>
          <p:cNvPr id="17418" name="Rectangle 6"/>
          <p:cNvSpPr>
            <a:spLocks noChangeArrowheads="1"/>
          </p:cNvSpPr>
          <p:nvPr/>
        </p:nvSpPr>
        <p:spPr bwMode="auto">
          <a:xfrm>
            <a:off x="0" y="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928662" y="2928934"/>
          <a:ext cx="7720013" cy="2825750"/>
        </p:xfrm>
        <a:graphic>
          <a:graphicData uri="http://schemas.openxmlformats.org/presentationml/2006/ole">
            <p:oleObj spid="_x0000_s50180" name="Equation" r:id="rId5" imgW="2908080" imgH="1091880" progId="Equation.DSMT4">
              <p:embed/>
            </p:oleObj>
          </a:graphicData>
        </a:graphic>
      </p:graphicFrame>
      <p:graphicFrame>
        <p:nvGraphicFramePr>
          <p:cNvPr id="50181" name="Object 7"/>
          <p:cNvGraphicFramePr>
            <a:graphicFrameLocks noChangeAspect="1"/>
          </p:cNvGraphicFramePr>
          <p:nvPr/>
        </p:nvGraphicFramePr>
        <p:xfrm>
          <a:off x="1142976" y="5857892"/>
          <a:ext cx="3697288" cy="858838"/>
        </p:xfrm>
        <a:graphic>
          <a:graphicData uri="http://schemas.openxmlformats.org/presentationml/2006/ole">
            <p:oleObj spid="_x0000_s50181" name="Equation" r:id="rId6" imgW="1422400" imgH="330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0"/>
            <a:ext cx="8150227" cy="1143000"/>
          </a:xfrm>
        </p:spPr>
        <p:txBody>
          <a:bodyPr/>
          <a:lstStyle/>
          <a:p>
            <a:pPr>
              <a:defRPr/>
            </a:pPr>
            <a:r>
              <a:rPr lang="en-US" altLang="zh-CN" sz="4000" b="1" dirty="0" smtClean="0">
                <a:latin typeface="+mn-ea"/>
                <a:ea typeface="+mn-ea"/>
              </a:rPr>
              <a:t>4.1</a:t>
            </a:r>
            <a:r>
              <a:rPr lang="zh-CN" altLang="en-US" sz="4000" b="1" dirty="0" smtClean="0">
                <a:latin typeface="+mn-ea"/>
                <a:ea typeface="+mn-ea"/>
              </a:rPr>
              <a:t>时变连续线性系统的形式化解</a:t>
            </a:r>
            <a:r>
              <a:rPr lang="en-US" altLang="zh-CN" sz="4000" b="1" dirty="0" smtClean="0">
                <a:latin typeface="+mn-ea"/>
                <a:ea typeface="+mn-ea"/>
              </a:rPr>
              <a:t>-4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163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b="1" dirty="0" smtClean="0"/>
              <a:t>非齐次矩阵微分方程形式</a:t>
            </a:r>
            <a:endParaRPr lang="en-US" altLang="zh-CN" sz="3600" b="1" dirty="0" smtClean="0"/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63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86" name="Object 1"/>
          <p:cNvGraphicFramePr>
            <a:graphicFrameLocks noChangeAspect="1"/>
          </p:cNvGraphicFramePr>
          <p:nvPr/>
        </p:nvGraphicFramePr>
        <p:xfrm>
          <a:off x="714348" y="3643314"/>
          <a:ext cx="8216900" cy="561975"/>
        </p:xfrm>
        <a:graphic>
          <a:graphicData uri="http://schemas.openxmlformats.org/presentationml/2006/ole">
            <p:oleObj spid="_x0000_s16386" name="Equation" r:id="rId3" imgW="3098800" imgH="215900" progId="Equation.DSMT4">
              <p:embed/>
            </p:oleObj>
          </a:graphicData>
        </a:graphic>
      </p:graphicFrame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87" name="Object 8"/>
          <p:cNvGraphicFramePr>
            <a:graphicFrameLocks noChangeAspect="1"/>
          </p:cNvGraphicFramePr>
          <p:nvPr/>
        </p:nvGraphicFramePr>
        <p:xfrm>
          <a:off x="3143240" y="2143116"/>
          <a:ext cx="3649663" cy="496887"/>
        </p:xfrm>
        <a:graphic>
          <a:graphicData uri="http://schemas.openxmlformats.org/presentationml/2006/ole">
            <p:oleObj spid="_x0000_s16387" name="Equation" r:id="rId4" imgW="1409700" imgH="190500" progId="Equation.DSMT4">
              <p:embed/>
            </p:oleObj>
          </a:graphicData>
        </a:graphic>
      </p:graphicFrame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714348" y="2857496"/>
            <a:ext cx="257175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叠加原理</a:t>
            </a:r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3600" b="1" kern="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zh-CN" altLang="en-US" sz="3200" kern="0" dirty="0">
              <a:latin typeface="+mn-lt"/>
              <a:ea typeface="+mn-ea"/>
            </a:endParaRPr>
          </a:p>
        </p:txBody>
      </p: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88" name="Object 10"/>
          <p:cNvGraphicFramePr>
            <a:graphicFrameLocks noChangeAspect="1"/>
          </p:cNvGraphicFramePr>
          <p:nvPr/>
        </p:nvGraphicFramePr>
        <p:xfrm>
          <a:off x="1714500" y="5286375"/>
          <a:ext cx="6046788" cy="860425"/>
        </p:xfrm>
        <a:graphic>
          <a:graphicData uri="http://schemas.openxmlformats.org/presentationml/2006/ole">
            <p:oleObj spid="_x0000_s16388" name="Equation" r:id="rId5" imgW="2298700" imgH="330200" progId="Equation.DSMT4">
              <p:embed/>
            </p:oleObj>
          </a:graphicData>
        </a:graphic>
      </p:graphicFrame>
      <p:sp>
        <p:nvSpPr>
          <p:cNvPr id="16395" name="下箭头 15"/>
          <p:cNvSpPr>
            <a:spLocks noChangeArrowheads="1"/>
          </p:cNvSpPr>
          <p:nvPr/>
        </p:nvSpPr>
        <p:spPr bwMode="auto">
          <a:xfrm>
            <a:off x="4286248" y="4429132"/>
            <a:ext cx="285750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0"/>
            <a:ext cx="8150227" cy="1143000"/>
          </a:xfrm>
        </p:spPr>
        <p:txBody>
          <a:bodyPr/>
          <a:lstStyle/>
          <a:p>
            <a:pPr>
              <a:defRPr/>
            </a:pPr>
            <a:r>
              <a:rPr lang="en-US" altLang="zh-CN" sz="4000" b="1" dirty="0" smtClean="0">
                <a:latin typeface="+mn-ea"/>
                <a:ea typeface="+mn-ea"/>
              </a:rPr>
              <a:t>4.1</a:t>
            </a:r>
            <a:r>
              <a:rPr lang="zh-CN" altLang="en-US" sz="4000" b="1" dirty="0" smtClean="0">
                <a:latin typeface="+mn-ea"/>
                <a:ea typeface="+mn-ea"/>
              </a:rPr>
              <a:t>时变连续线性系统的形式化解</a:t>
            </a:r>
            <a:r>
              <a:rPr lang="en-US" altLang="zh-CN" sz="4000" b="1" dirty="0" smtClean="0">
                <a:latin typeface="+mn-ea"/>
                <a:ea typeface="+mn-ea"/>
              </a:rPr>
              <a:t>-5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>
                <a:latin typeface="+mn-ea"/>
              </a:rPr>
              <a:t>例</a:t>
            </a:r>
            <a:r>
              <a:rPr lang="en-US" altLang="zh-CN" b="1" dirty="0" smtClean="0">
                <a:latin typeface="+mn-ea"/>
              </a:rPr>
              <a:t>:</a:t>
            </a:r>
            <a:r>
              <a:rPr lang="zh-CN" altLang="en-US" b="1" dirty="0" smtClean="0">
                <a:latin typeface="+mn-ea"/>
              </a:rPr>
              <a:t>状态转移矩阵的判定</a:t>
            </a:r>
            <a:endParaRPr lang="zh-CN" altLang="en-US" b="1" dirty="0">
              <a:latin typeface="+mn-ea"/>
            </a:endParaRPr>
          </a:p>
        </p:txBody>
      </p:sp>
      <p:sp>
        <p:nvSpPr>
          <p:cNvPr id="184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4" name="Object 1"/>
          <p:cNvGraphicFramePr>
            <a:graphicFrameLocks noChangeAspect="1"/>
          </p:cNvGraphicFramePr>
          <p:nvPr/>
        </p:nvGraphicFramePr>
        <p:xfrm>
          <a:off x="0" y="2143116"/>
          <a:ext cx="3735387" cy="1616075"/>
        </p:xfrm>
        <a:graphic>
          <a:graphicData uri="http://schemas.openxmlformats.org/presentationml/2006/ole">
            <p:oleObj spid="_x0000_s18434" name="Equation" r:id="rId3" imgW="1422400" imgH="622300" progId="Equation.DSMT4">
              <p:embed/>
            </p:oleObj>
          </a:graphicData>
        </a:graphic>
      </p:graphicFrame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0" y="4786322"/>
          <a:ext cx="5811838" cy="1227138"/>
        </p:xfrm>
        <a:graphic>
          <a:graphicData uri="http://schemas.openxmlformats.org/presentationml/2006/ole">
            <p:oleObj spid="_x0000_s18435" name="Equation" r:id="rId4" imgW="2209800" imgH="469900" progId="Equation.DSMT4">
              <p:embed/>
            </p:oleObj>
          </a:graphicData>
        </a:graphic>
      </p:graphicFrame>
      <p:graphicFrame>
        <p:nvGraphicFramePr>
          <p:cNvPr id="18436" name="Object 3"/>
          <p:cNvGraphicFramePr>
            <a:graphicFrameLocks noChangeAspect="1"/>
          </p:cNvGraphicFramePr>
          <p:nvPr/>
        </p:nvGraphicFramePr>
        <p:xfrm>
          <a:off x="5857884" y="1357298"/>
          <a:ext cx="3070225" cy="560387"/>
        </p:xfrm>
        <a:graphic>
          <a:graphicData uri="http://schemas.openxmlformats.org/presentationml/2006/ole">
            <p:oleObj spid="_x0000_s18436" name="Equation" r:id="rId5" imgW="1181100" imgH="215900" progId="Equation.DSMT4">
              <p:embed/>
            </p:oleObj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5857884" y="1928802"/>
          <a:ext cx="1749425" cy="528638"/>
        </p:xfrm>
        <a:graphic>
          <a:graphicData uri="http://schemas.openxmlformats.org/presentationml/2006/ole">
            <p:oleObj spid="_x0000_s18437" name="Equation" r:id="rId6" imgW="673100" imgH="203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1</a:t>
            </a:r>
            <a:r>
              <a:rPr lang="zh-CN" altLang="en-US" sz="4000" smtClean="0"/>
              <a:t>引言</a:t>
            </a:r>
          </a:p>
        </p:txBody>
      </p:sp>
      <p:sp>
        <p:nvSpPr>
          <p:cNvPr id="34819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动态系统的行为和特性的表征</a:t>
            </a:r>
            <a:endParaRPr lang="en-US" altLang="zh-CN" b="1" dirty="0" smtClean="0"/>
          </a:p>
          <a:p>
            <a:pPr eaLnBrk="1" hangingPunct="1"/>
            <a:endParaRPr lang="en-US" altLang="zh-CN" b="1" dirty="0" smtClean="0"/>
          </a:p>
          <a:p>
            <a:pPr eaLnBrk="1" hangingPunct="1"/>
            <a:endParaRPr lang="en-US" altLang="zh-CN" b="1" dirty="0" smtClean="0"/>
          </a:p>
          <a:p>
            <a:pPr eaLnBrk="1" hangingPunct="1"/>
            <a:r>
              <a:rPr lang="zh-CN" altLang="en-US" b="1" dirty="0" smtClean="0"/>
              <a:t>系统运动分析实质</a:t>
            </a:r>
            <a:endParaRPr lang="en-US" altLang="zh-CN" b="1" dirty="0" smtClean="0"/>
          </a:p>
          <a:p>
            <a:pPr eaLnBrk="1" hangingPunct="1"/>
            <a:endParaRPr lang="en-US" altLang="zh-CN" b="1" dirty="0" smtClean="0"/>
          </a:p>
          <a:p>
            <a:pPr eaLnBrk="1" hangingPunct="1"/>
            <a:endParaRPr lang="en-US" altLang="zh-CN" b="1" dirty="0" smtClean="0"/>
          </a:p>
          <a:p>
            <a:pPr eaLnBrk="1" hangingPunct="1"/>
            <a:r>
              <a:rPr lang="zh-CN" altLang="en-US" b="1" dirty="0" smtClean="0"/>
              <a:t>定量分析的意义</a:t>
            </a:r>
          </a:p>
          <a:p>
            <a:pPr eaLnBrk="1" hangingPunct="1"/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0"/>
            <a:ext cx="8358214" cy="1143000"/>
          </a:xfrm>
        </p:spPr>
        <p:txBody>
          <a:bodyPr/>
          <a:lstStyle/>
          <a:p>
            <a:pPr>
              <a:defRPr/>
            </a:pPr>
            <a:r>
              <a:rPr lang="en-US" altLang="zh-CN" sz="4000" b="1" dirty="0" smtClean="0">
                <a:latin typeface="+mn-ea"/>
                <a:ea typeface="+mn-ea"/>
              </a:rPr>
              <a:t>4.2</a:t>
            </a:r>
            <a:r>
              <a:rPr lang="zh-CN" altLang="en-US" dirty="0" smtClean="0"/>
              <a:t>连续</a:t>
            </a:r>
            <a:r>
              <a:rPr lang="zh-CN" altLang="en-US" sz="4000" b="1" dirty="0" smtClean="0">
                <a:latin typeface="+mn-ea"/>
                <a:ea typeface="+mn-ea"/>
              </a:rPr>
              <a:t>线性系统的脉冲响应矩阵</a:t>
            </a:r>
            <a:r>
              <a:rPr lang="en-US" altLang="zh-CN" sz="4000" b="1" dirty="0" smtClean="0">
                <a:latin typeface="+mn-ea"/>
                <a:ea typeface="+mn-ea"/>
              </a:rPr>
              <a:t>-1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194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脉冲响应矩阵</a:t>
            </a:r>
            <a:endParaRPr lang="zh-CN" altLang="en-US" smtClean="0"/>
          </a:p>
        </p:txBody>
      </p:sp>
      <p:sp>
        <p:nvSpPr>
          <p:cNvPr id="194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58" name="Object 1"/>
          <p:cNvGraphicFramePr>
            <a:graphicFrameLocks noChangeAspect="1"/>
          </p:cNvGraphicFramePr>
          <p:nvPr/>
        </p:nvGraphicFramePr>
        <p:xfrm>
          <a:off x="1071563" y="4786313"/>
          <a:ext cx="5815012" cy="1685925"/>
        </p:xfrm>
        <a:graphic>
          <a:graphicData uri="http://schemas.openxmlformats.org/presentationml/2006/ole">
            <p:oleObj spid="_x0000_s19458" name="Equation" r:id="rId3" imgW="2234880" imgH="647640" progId="Equation.DSMT4">
              <p:embed/>
            </p:oleObj>
          </a:graphicData>
        </a:graphic>
      </p:graphicFrame>
      <p:sp>
        <p:nvSpPr>
          <p:cNvPr id="1946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785813" y="3429000"/>
          <a:ext cx="7893050" cy="860425"/>
        </p:xfrm>
        <a:graphic>
          <a:graphicData uri="http://schemas.openxmlformats.org/presentationml/2006/ole">
            <p:oleObj spid="_x0000_s19459" name="Equation" r:id="rId4" imgW="2971800" imgH="330200" progId="Equation.DSMT4">
              <p:embed/>
            </p:oleObj>
          </a:graphicData>
        </a:graphic>
      </p:graphicFrame>
      <p:sp>
        <p:nvSpPr>
          <p:cNvPr id="19466" name="下箭头 8"/>
          <p:cNvSpPr>
            <a:spLocks noChangeArrowheads="1"/>
          </p:cNvSpPr>
          <p:nvPr/>
        </p:nvSpPr>
        <p:spPr bwMode="auto">
          <a:xfrm>
            <a:off x="3714750" y="4143375"/>
            <a:ext cx="285750" cy="642938"/>
          </a:xfrm>
          <a:prstGeom prst="downArrow">
            <a:avLst>
              <a:gd name="adj1" fmla="val 50000"/>
              <a:gd name="adj2" fmla="val 5001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285852" y="2000240"/>
          <a:ext cx="5794375" cy="1143000"/>
        </p:xfrm>
        <a:graphic>
          <a:graphicData uri="http://schemas.openxmlformats.org/presentationml/2006/ole">
            <p:oleObj spid="_x0000_s19460" name="Equation" r:id="rId5" imgW="2108200" imgH="419100" progId="Equation.DSMT4">
              <p:embed/>
            </p:oleObj>
          </a:graphicData>
        </a:graphic>
      </p:graphicFrame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1" name="Object 10"/>
          <p:cNvGraphicFramePr>
            <a:graphicFrameLocks noChangeAspect="1"/>
          </p:cNvGraphicFramePr>
          <p:nvPr/>
        </p:nvGraphicFramePr>
        <p:xfrm>
          <a:off x="6000760" y="2571744"/>
          <a:ext cx="2303462" cy="525463"/>
        </p:xfrm>
        <a:graphic>
          <a:graphicData uri="http://schemas.openxmlformats.org/presentationml/2006/ole">
            <p:oleObj spid="_x0000_s19461" name="Equation" r:id="rId6" imgW="888614" imgH="203112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0"/>
            <a:ext cx="8150227" cy="1143000"/>
          </a:xfrm>
        </p:spPr>
        <p:txBody>
          <a:bodyPr/>
          <a:lstStyle/>
          <a:p>
            <a:pPr>
              <a:defRPr/>
            </a:pPr>
            <a:r>
              <a:rPr lang="en-US" altLang="zh-CN" sz="4000" b="1" dirty="0" smtClean="0">
                <a:latin typeface="楷体_GB2312" pitchFamily="49" charset="-122"/>
                <a:ea typeface="楷体_GB2312" pitchFamily="49" charset="-122"/>
              </a:rPr>
              <a:t>4.2</a:t>
            </a:r>
            <a:r>
              <a:rPr lang="zh-CN" altLang="en-US" sz="4000" b="1" dirty="0" smtClean="0">
                <a:latin typeface="+mj-ea"/>
              </a:rPr>
              <a:t>连续线性系统的脉冲响应矩阵</a:t>
            </a:r>
            <a:r>
              <a:rPr lang="en-US" altLang="zh-CN" sz="4000" b="1" dirty="0" smtClean="0">
                <a:latin typeface="楷体_GB2312" pitchFamily="49" charset="-122"/>
                <a:ea typeface="楷体_GB2312" pitchFamily="49" charset="-122"/>
              </a:rPr>
              <a:t>-2</a:t>
            </a:r>
            <a:endParaRPr lang="zh-CN" altLang="en-US" sz="4000" dirty="0"/>
          </a:p>
        </p:txBody>
      </p:sp>
      <p:sp>
        <p:nvSpPr>
          <p:cNvPr id="204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定常是时变的特殊情况</a:t>
            </a:r>
          </a:p>
        </p:txBody>
      </p:sp>
      <p:sp>
        <p:nvSpPr>
          <p:cNvPr id="204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2" name="Object 1"/>
          <p:cNvGraphicFramePr>
            <a:graphicFrameLocks noChangeAspect="1"/>
          </p:cNvGraphicFramePr>
          <p:nvPr/>
        </p:nvGraphicFramePr>
        <p:xfrm>
          <a:off x="5857884" y="1357298"/>
          <a:ext cx="744538" cy="428625"/>
        </p:xfrm>
        <a:graphic>
          <a:graphicData uri="http://schemas.openxmlformats.org/presentationml/2006/ole">
            <p:oleObj spid="_x0000_s20482" name="Equation" r:id="rId3" imgW="317087" imgH="164885" progId="Equation.DSMT4">
              <p:embed/>
            </p:oleObj>
          </a:graphicData>
        </a:graphic>
      </p:graphicFrame>
      <p:sp>
        <p:nvSpPr>
          <p:cNvPr id="204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071670" y="2000240"/>
          <a:ext cx="3962400" cy="1155700"/>
        </p:xfrm>
        <a:graphic>
          <a:graphicData uri="http://schemas.openxmlformats.org/presentationml/2006/ole">
            <p:oleObj spid="_x0000_s20483" name="Equation" r:id="rId4" imgW="1600200" imgH="444500" progId="Equation.DSMT4">
              <p:embed/>
            </p:oleObj>
          </a:graphicData>
        </a:graphic>
      </p:graphicFrame>
      <p:sp>
        <p:nvSpPr>
          <p:cNvPr id="204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2871788" y="4572008"/>
          <a:ext cx="6272212" cy="1617663"/>
        </p:xfrm>
        <a:graphic>
          <a:graphicData uri="http://schemas.openxmlformats.org/presentationml/2006/ole">
            <p:oleObj spid="_x0000_s20484" name="Equation" r:id="rId5" imgW="2412720" imgH="622080" progId="Equation.DSMT4">
              <p:embed/>
            </p:oleObj>
          </a:graphicData>
        </a:graphic>
      </p:graphicFrame>
      <p:sp>
        <p:nvSpPr>
          <p:cNvPr id="204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5" name="Object 7"/>
          <p:cNvGraphicFramePr>
            <a:graphicFrameLocks noChangeAspect="1"/>
          </p:cNvGraphicFramePr>
          <p:nvPr/>
        </p:nvGraphicFramePr>
        <p:xfrm>
          <a:off x="357158" y="3429000"/>
          <a:ext cx="8255000" cy="825500"/>
        </p:xfrm>
        <a:graphic>
          <a:graphicData uri="http://schemas.openxmlformats.org/presentationml/2006/ole">
            <p:oleObj spid="_x0000_s20485" name="Equation" r:id="rId6" imgW="3174840" imgH="317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0"/>
            <a:ext cx="8150227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latin typeface="+mj-ea"/>
              </a:rPr>
              <a:t>4.2</a:t>
            </a:r>
            <a:r>
              <a:rPr lang="zh-CN" altLang="en-US" b="1" dirty="0" smtClean="0">
                <a:latin typeface="+mj-ea"/>
              </a:rPr>
              <a:t>连续线性系统的脉冲响应矩阵</a:t>
            </a:r>
            <a:r>
              <a:rPr lang="en-US" altLang="zh-CN" b="1" dirty="0" smtClean="0">
                <a:latin typeface="+mj-ea"/>
              </a:rPr>
              <a:t>-3</a:t>
            </a:r>
            <a:endParaRPr lang="zh-CN" altLang="en-US" dirty="0"/>
          </a:p>
        </p:txBody>
      </p:sp>
      <p:sp>
        <p:nvSpPr>
          <p:cNvPr id="225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脉冲响应矩阵有何用</a:t>
            </a:r>
            <a:r>
              <a:rPr lang="en-US" altLang="zh-CN" b="1" dirty="0" smtClean="0">
                <a:latin typeface="+mn-ea"/>
              </a:rPr>
              <a:t>?</a:t>
            </a: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          </a:t>
            </a:r>
            <a:r>
              <a:rPr lang="zh-CN" altLang="en-US" dirty="0" smtClean="0"/>
              <a:t>任意输入信号、零状态下的响应</a:t>
            </a:r>
          </a:p>
          <a:p>
            <a:endParaRPr lang="zh-CN" altLang="en-US" sz="3600" b="1" dirty="0" smtClean="0"/>
          </a:p>
        </p:txBody>
      </p:sp>
      <p:sp>
        <p:nvSpPr>
          <p:cNvPr id="225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0" name="Object 1"/>
          <p:cNvGraphicFramePr>
            <a:graphicFrameLocks noChangeAspect="1"/>
          </p:cNvGraphicFramePr>
          <p:nvPr/>
        </p:nvGraphicFramePr>
        <p:xfrm>
          <a:off x="1798638" y="2714625"/>
          <a:ext cx="5345112" cy="825500"/>
        </p:xfrm>
        <a:graphic>
          <a:graphicData uri="http://schemas.openxmlformats.org/presentationml/2006/ole">
            <p:oleObj spid="_x0000_s22530" name="Equation" r:id="rId3" imgW="2056507" imgH="317362" progId="Equation.DSMT4">
              <p:embed/>
            </p:oleObj>
          </a:graphicData>
        </a:graphic>
      </p:graphicFrame>
      <p:sp>
        <p:nvSpPr>
          <p:cNvPr id="225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798638" y="3429000"/>
          <a:ext cx="5280025" cy="825500"/>
        </p:xfrm>
        <a:graphic>
          <a:graphicData uri="http://schemas.openxmlformats.org/presentationml/2006/ole">
            <p:oleObj spid="_x0000_s22531" name="Equation" r:id="rId4" imgW="2031118" imgH="317362" progId="Equation.DSMT4">
              <p:embed/>
            </p:oleObj>
          </a:graphicData>
        </a:graphic>
      </p:graphicFrame>
      <p:sp>
        <p:nvSpPr>
          <p:cNvPr id="225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2" name="Object 5"/>
          <p:cNvGraphicFramePr>
            <a:graphicFrameLocks noChangeAspect="1"/>
          </p:cNvGraphicFramePr>
          <p:nvPr/>
        </p:nvGraphicFramePr>
        <p:xfrm>
          <a:off x="1758950" y="4643438"/>
          <a:ext cx="6007100" cy="825500"/>
        </p:xfrm>
        <a:graphic>
          <a:graphicData uri="http://schemas.openxmlformats.org/presentationml/2006/ole">
            <p:oleObj spid="_x0000_s22532" name="Equation" r:id="rId5" imgW="2311400" imgH="317500" progId="Equation.DSMT4">
              <p:embed/>
            </p:oleObj>
          </a:graphicData>
        </a:graphic>
      </p:graphicFrame>
      <p:sp>
        <p:nvSpPr>
          <p:cNvPr id="225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3" name="Object 7"/>
          <p:cNvGraphicFramePr>
            <a:graphicFrameLocks noChangeAspect="1"/>
          </p:cNvGraphicFramePr>
          <p:nvPr/>
        </p:nvGraphicFramePr>
        <p:xfrm>
          <a:off x="1758950" y="5357813"/>
          <a:ext cx="6170613" cy="857250"/>
        </p:xfrm>
        <a:graphic>
          <a:graphicData uri="http://schemas.openxmlformats.org/presentationml/2006/ole">
            <p:oleObj spid="_x0000_s22533" name="Equation" r:id="rId6" imgW="2373870" imgH="330057" progId="Equation.DSMT4">
              <p:embed/>
            </p:oleObj>
          </a:graphicData>
        </a:graphic>
      </p:graphicFrame>
      <p:sp>
        <p:nvSpPr>
          <p:cNvPr id="22540" name="矩形 11"/>
          <p:cNvSpPr>
            <a:spLocks noChangeArrowheads="1"/>
          </p:cNvSpPr>
          <p:nvPr/>
        </p:nvSpPr>
        <p:spPr bwMode="auto">
          <a:xfrm>
            <a:off x="285750" y="3211515"/>
            <a:ext cx="11080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+mn-ea"/>
                <a:ea typeface="+mn-ea"/>
              </a:rPr>
              <a:t>定常</a:t>
            </a:r>
          </a:p>
        </p:txBody>
      </p:sp>
      <p:sp>
        <p:nvSpPr>
          <p:cNvPr id="22541" name="矩形 12"/>
          <p:cNvSpPr>
            <a:spLocks noChangeArrowheads="1"/>
          </p:cNvSpPr>
          <p:nvPr/>
        </p:nvSpPr>
        <p:spPr bwMode="auto">
          <a:xfrm>
            <a:off x="249238" y="5072063"/>
            <a:ext cx="11080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+mn-ea"/>
                <a:ea typeface="+mn-ea"/>
              </a:rPr>
              <a:t>时变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0"/>
            <a:ext cx="8643998" cy="1143000"/>
          </a:xfrm>
        </p:spPr>
        <p:txBody>
          <a:bodyPr/>
          <a:lstStyle/>
          <a:p>
            <a:pPr>
              <a:defRPr/>
            </a:pPr>
            <a:r>
              <a:rPr lang="en-US" altLang="zh-CN" sz="4000" b="1" dirty="0" smtClean="0">
                <a:latin typeface="+mj-ea"/>
              </a:rPr>
              <a:t>4.3</a:t>
            </a:r>
            <a:r>
              <a:rPr lang="zh-CN" altLang="en-US" sz="4000" b="1" dirty="0" smtClean="0">
                <a:latin typeface="+mj-ea"/>
              </a:rPr>
              <a:t>时变连续非线性状态方程的解</a:t>
            </a:r>
            <a:r>
              <a:rPr lang="zh-CN" altLang="en-US" dirty="0" smtClean="0">
                <a:latin typeface="+mj-ea"/>
              </a:rPr>
              <a:t>界定</a:t>
            </a:r>
            <a:endParaRPr lang="zh-CN" altLang="en-US" sz="40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>
                <a:latin typeface="+mn-ea"/>
              </a:rPr>
              <a:t>解的范围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 smtClean="0">
                <a:latin typeface="+mn-ea"/>
              </a:rPr>
              <a:t>本科不有要求</a:t>
            </a:r>
            <a:r>
              <a:rPr lang="en-US" altLang="zh-CN" b="1" dirty="0" smtClean="0">
                <a:latin typeface="+mn-ea"/>
              </a:rPr>
              <a:t>)</a:t>
            </a:r>
            <a:endParaRPr lang="zh-CN" altLang="en-US" dirty="0"/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1928794" y="3214686"/>
          <a:ext cx="4884737" cy="692150"/>
        </p:xfrm>
        <a:graphic>
          <a:graphicData uri="http://schemas.openxmlformats.org/presentationml/2006/ole">
            <p:oleObj spid="_x0000_s23554" name="Equation" r:id="rId3" imgW="1879560" imgH="266400" progId="Equation.DSMT4">
              <p:embed/>
            </p:oleObj>
          </a:graphicData>
        </a:graphic>
      </p:graphicFrame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55" name="Object 5"/>
          <p:cNvGraphicFramePr>
            <a:graphicFrameLocks noChangeAspect="1"/>
          </p:cNvGraphicFramePr>
          <p:nvPr/>
        </p:nvGraphicFramePr>
        <p:xfrm>
          <a:off x="1428728" y="2071678"/>
          <a:ext cx="3135312" cy="528638"/>
        </p:xfrm>
        <a:graphic>
          <a:graphicData uri="http://schemas.openxmlformats.org/presentationml/2006/ole">
            <p:oleObj spid="_x0000_s23555" name="Equation" r:id="rId4" imgW="1206500" imgH="203200" progId="Equation.DSMT4">
              <p:embed/>
            </p:oleObj>
          </a:graphicData>
        </a:graphic>
      </p:graphicFrame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56" name="Object 7"/>
          <p:cNvGraphicFramePr>
            <a:graphicFrameLocks noChangeAspect="1"/>
          </p:cNvGraphicFramePr>
          <p:nvPr/>
        </p:nvGraphicFramePr>
        <p:xfrm>
          <a:off x="5000628" y="2071678"/>
          <a:ext cx="2574925" cy="593725"/>
        </p:xfrm>
        <a:graphic>
          <a:graphicData uri="http://schemas.openxmlformats.org/presentationml/2006/ole">
            <p:oleObj spid="_x0000_s23556" name="Equation" r:id="rId5" imgW="9906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引言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2"/>
                </a:solidFill>
                <a:hlinkClick r:id="rId3" action="ppaction://hlinksldjump"/>
              </a:rPr>
              <a:t>线性系统响应解释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4" action="ppaction://hlinksldjump"/>
              </a:rPr>
              <a:t>连续定常系统状态空间的解与性能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5" action="ppaction://hlinksldjump"/>
              </a:rPr>
              <a:t>连续时变系统状态空间的解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6" action="ppaction://hlinksldjump"/>
              </a:rPr>
              <a:t>连续线性系统的状态转移矩阵及其性质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7" action="ppaction://hlinksldjump"/>
              </a:rPr>
              <a:t>离散系统分析基础</a:t>
            </a:r>
            <a:r>
              <a:rPr lang="en-US" altLang="zh-CN" dirty="0" smtClean="0">
                <a:solidFill>
                  <a:schemeClr val="bg2"/>
                </a:solidFill>
                <a:hlinkClick r:id="rId7" action="ppaction://hlinksldjump"/>
              </a:rPr>
              <a:t>----</a:t>
            </a:r>
            <a:r>
              <a:rPr lang="zh-CN" altLang="en-US" dirty="0" smtClean="0">
                <a:solidFill>
                  <a:schemeClr val="bg2"/>
                </a:solidFill>
                <a:hlinkClick r:id="rId7" action="ppaction://hlinksldjump"/>
              </a:rPr>
              <a:t>采样与保持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8" action="ppaction://hlinksldjump"/>
              </a:rPr>
              <a:t>连续线性系统的状态空间表达式的离散化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9" action="ppaction://hlinksldjump"/>
              </a:rPr>
              <a:t>离散系统状态方程的解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10" action="ppaction://hlinksldjump"/>
              </a:rPr>
              <a:t>小结</a:t>
            </a:r>
            <a:endParaRPr lang="zh-CN" altLang="en-US" dirty="0" smtClean="0">
              <a:solidFill>
                <a:schemeClr val="bg2"/>
              </a:solidFill>
            </a:endParaRPr>
          </a:p>
          <a:p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defRPr/>
            </a:pPr>
            <a:r>
              <a:rPr lang="en-US" altLang="zh-CN" sz="4000" b="1" dirty="0" smtClean="0">
                <a:latin typeface="+mn-ea"/>
                <a:ea typeface="+mn-ea"/>
              </a:rPr>
              <a:t>5</a:t>
            </a:r>
            <a:r>
              <a:rPr lang="zh-CN" altLang="en-US" sz="4000" b="1" dirty="0" smtClean="0">
                <a:latin typeface="+mn-ea"/>
                <a:ea typeface="+mn-ea"/>
              </a:rPr>
              <a:t>连续线性系统的状态转移矩阵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altLang="zh-CN" b="1" dirty="0" smtClean="0">
              <a:latin typeface="+mn-ea"/>
            </a:endParaRPr>
          </a:p>
          <a:p>
            <a:pPr>
              <a:defRPr/>
            </a:pPr>
            <a:endParaRPr lang="en-US" altLang="zh-CN" dirty="0" smtClean="0">
              <a:latin typeface="+mn-ea"/>
            </a:endParaRPr>
          </a:p>
          <a:p>
            <a:pPr>
              <a:defRPr/>
            </a:pPr>
            <a:r>
              <a:rPr lang="en-US" altLang="zh-CN" b="1" dirty="0" smtClean="0">
                <a:latin typeface="+mn-ea"/>
                <a:hlinkClick r:id="rId2" action="ppaction://hlinksldjump"/>
              </a:rPr>
              <a:t>5.1</a:t>
            </a:r>
            <a:r>
              <a:rPr lang="zh-CN" altLang="en-US" b="1" dirty="0" smtClean="0">
                <a:hlinkClick r:id="rId2" action="ppaction://hlinksldjump"/>
              </a:rPr>
              <a:t>线性齐次微分方程的解空间与基本解</a:t>
            </a:r>
            <a:endParaRPr lang="en-US" altLang="zh-CN" b="1" dirty="0" smtClean="0"/>
          </a:p>
          <a:p>
            <a:pPr>
              <a:defRPr/>
            </a:pPr>
            <a:endParaRPr lang="en-US" altLang="zh-CN" b="1" dirty="0" smtClean="0"/>
          </a:p>
          <a:p>
            <a:pPr>
              <a:buFont typeface="Wingdings" pitchFamily="2" charset="2"/>
              <a:buNone/>
              <a:defRPr/>
            </a:pPr>
            <a:endParaRPr lang="en-US" altLang="zh-CN" b="1" dirty="0" smtClean="0"/>
          </a:p>
          <a:p>
            <a:pPr>
              <a:defRPr/>
            </a:pPr>
            <a:r>
              <a:rPr lang="en-US" altLang="zh-CN" b="1" dirty="0" smtClean="0">
                <a:latin typeface="+mn-ea"/>
                <a:hlinkClick r:id="rId3" action="ppaction://hlinksldjump"/>
              </a:rPr>
              <a:t>5.2</a:t>
            </a:r>
            <a:r>
              <a:rPr lang="zh-CN" altLang="en-US" b="1" dirty="0" smtClean="0">
                <a:hlinkClick r:id="rId3" action="ppaction://hlinksldjump"/>
              </a:rPr>
              <a:t>状态转移矩阵的基本概念与性质</a:t>
            </a:r>
            <a:endParaRPr lang="zh-CN" altLang="en-US" b="1" dirty="0" smtClean="0"/>
          </a:p>
          <a:p>
            <a:pPr>
              <a:defRPr/>
            </a:pPr>
            <a:endParaRPr lang="zh-CN" altLang="en-US" b="1" dirty="0" smtClean="0">
              <a:latin typeface="+mn-ea"/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0"/>
            <a:ext cx="8150227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latin typeface="+mn-ea"/>
              </a:rPr>
              <a:t>5.1</a:t>
            </a:r>
            <a:r>
              <a:rPr lang="zh-CN" altLang="en-US" b="1" dirty="0" smtClean="0"/>
              <a:t>线性齐次</a:t>
            </a:r>
            <a:r>
              <a:rPr lang="en-US" altLang="zh-CN" b="1" dirty="0" smtClean="0"/>
              <a:t>ODE</a:t>
            </a:r>
            <a:r>
              <a:rPr lang="zh-CN" altLang="en-US" b="1" dirty="0" smtClean="0"/>
              <a:t>的解空间与基本解</a:t>
            </a:r>
            <a:endParaRPr lang="zh-CN" altLang="en-US" dirty="0"/>
          </a:p>
        </p:txBody>
      </p:sp>
      <p:sp>
        <p:nvSpPr>
          <p:cNvPr id="2458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线性齐次微分方程</a:t>
            </a:r>
            <a:endParaRPr lang="en-US" altLang="zh-CN" dirty="0" smtClean="0"/>
          </a:p>
          <a:p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线性齐次微分方程的解空间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b="1" dirty="0" smtClean="0"/>
          </a:p>
          <a:p>
            <a:r>
              <a:rPr lang="zh-CN" altLang="en-US" dirty="0" smtClean="0"/>
              <a:t>线性齐次微分方程的基本解阵</a:t>
            </a:r>
          </a:p>
          <a:p>
            <a:endParaRPr lang="en-US" altLang="zh-CN" b="1" dirty="0" smtClean="0"/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78" name="Object 1"/>
          <p:cNvGraphicFramePr>
            <a:graphicFrameLocks noChangeAspect="1"/>
          </p:cNvGraphicFramePr>
          <p:nvPr/>
        </p:nvGraphicFramePr>
        <p:xfrm>
          <a:off x="3357554" y="2071678"/>
          <a:ext cx="2178050" cy="495300"/>
        </p:xfrm>
        <a:graphic>
          <a:graphicData uri="http://schemas.openxmlformats.org/presentationml/2006/ole">
            <p:oleObj spid="_x0000_s24578" name="Equation" r:id="rId3" imgW="838200" imgH="190500" progId="Equation.DSMT4">
              <p:embed/>
            </p:oleObj>
          </a:graphicData>
        </a:graphic>
      </p:graphicFrame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79" name="Object 11"/>
          <p:cNvGraphicFramePr>
            <a:graphicFrameLocks noChangeAspect="1"/>
          </p:cNvGraphicFramePr>
          <p:nvPr/>
        </p:nvGraphicFramePr>
        <p:xfrm>
          <a:off x="3214678" y="3714752"/>
          <a:ext cx="2374900" cy="1055687"/>
        </p:xfrm>
        <a:graphic>
          <a:graphicData uri="http://schemas.openxmlformats.org/presentationml/2006/ole">
            <p:oleObj spid="_x0000_s24579" name="Equation" r:id="rId4" imgW="914003" imgH="406224" progId="Equation.DSMT4">
              <p:embed/>
            </p:oleObj>
          </a:graphicData>
        </a:graphic>
      </p:graphicFrame>
      <p:graphicFrame>
        <p:nvGraphicFramePr>
          <p:cNvPr id="24580" name="Object 1"/>
          <p:cNvGraphicFramePr>
            <a:graphicFrameLocks noChangeAspect="1"/>
          </p:cNvGraphicFramePr>
          <p:nvPr/>
        </p:nvGraphicFramePr>
        <p:xfrm>
          <a:off x="2786050" y="5715016"/>
          <a:ext cx="3930650" cy="561975"/>
        </p:xfrm>
        <a:graphic>
          <a:graphicData uri="http://schemas.openxmlformats.org/presentationml/2006/ole">
            <p:oleObj spid="_x0000_s24580" name="Equation" r:id="rId5" imgW="1587500" imgH="2159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 smtClean="0">
                <a:latin typeface="+mn-ea"/>
                <a:ea typeface="+mn-ea"/>
              </a:rPr>
              <a:t>5.2</a:t>
            </a:r>
            <a:r>
              <a:rPr lang="zh-CN" altLang="en-US" b="1" dirty="0" smtClean="0"/>
              <a:t>状态转移矩阵的概念与性质</a:t>
            </a:r>
            <a:r>
              <a:rPr lang="en-US" altLang="zh-CN" b="1" dirty="0" smtClean="0">
                <a:latin typeface="+mn-ea"/>
                <a:ea typeface="+mn-ea"/>
              </a:rPr>
              <a:t>-1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状态转移矩阵的定义</a:t>
            </a:r>
            <a:endParaRPr lang="en-US" altLang="zh-CN" dirty="0" smtClean="0"/>
          </a:p>
          <a:p>
            <a:r>
              <a:rPr lang="zh-CN" altLang="en-US" dirty="0" smtClean="0"/>
              <a:t>状态转移矩阵几何意义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182688" y="2017713"/>
            <a:ext cx="7772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CN" altLang="en-US" sz="3200" kern="0" dirty="0">
              <a:latin typeface="+mn-lt"/>
              <a:ea typeface="+mn-ea"/>
            </a:endParaRP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5214942" y="1285860"/>
          <a:ext cx="3760788" cy="593725"/>
        </p:xfrm>
        <a:graphic>
          <a:graphicData uri="http://schemas.openxmlformats.org/presentationml/2006/ole">
            <p:oleObj spid="_x0000_s26626" name="Equation" r:id="rId3" imgW="1460160" imgH="228600" progId="Equation.DSMT4">
              <p:embed/>
            </p:oleObj>
          </a:graphicData>
        </a:graphic>
      </p:graphicFrame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-284883" y="2285992"/>
          <a:ext cx="9428883" cy="3286148"/>
        </p:xfrm>
        <a:graphic>
          <a:graphicData uri="http://schemas.openxmlformats.org/presentationml/2006/ole">
            <p:oleObj spid="_x0000_s26628" name="Visio" r:id="rId4" imgW="6696941" imgH="2340952" progId="Visio.Drawing.11">
              <p:embed/>
            </p:oleObj>
          </a:graphicData>
        </a:graphic>
      </p:graphicFrame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857356" y="5429264"/>
          <a:ext cx="5357850" cy="1119879"/>
        </p:xfrm>
        <a:graphic>
          <a:graphicData uri="http://schemas.openxmlformats.org/presentationml/2006/ole">
            <p:oleObj spid="_x0000_s26630" name="Equation" r:id="rId5" imgW="2933700" imgH="6223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 smtClean="0">
                <a:latin typeface="+mn-ea"/>
                <a:ea typeface="+mn-ea"/>
              </a:rPr>
              <a:t>5.2</a:t>
            </a:r>
            <a:r>
              <a:rPr lang="zh-CN" altLang="en-US" b="1" dirty="0" smtClean="0">
                <a:latin typeface="+mn-ea"/>
                <a:ea typeface="+mn-ea"/>
              </a:rPr>
              <a:t>状态转移矩阵的概念与性质</a:t>
            </a:r>
            <a:r>
              <a:rPr lang="en-US" altLang="zh-CN" b="1" dirty="0" smtClean="0">
                <a:latin typeface="+mn-ea"/>
                <a:ea typeface="+mn-ea"/>
              </a:rPr>
              <a:t>-2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定常与时变状态转移矩阵的区别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>
              <a:buFont typeface="Wingdings" pitchFamily="2" charset="2"/>
              <a:buChar char="ü"/>
              <a:defRPr/>
            </a:pPr>
            <a:r>
              <a:rPr lang="zh-CN" altLang="en-US" dirty="0" smtClean="0">
                <a:latin typeface="+mn-ea"/>
              </a:rPr>
              <a:t>状态转移矩阵依赖时间的性质不一样。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ü"/>
              <a:defRPr/>
            </a:pPr>
            <a:endParaRPr lang="zh-CN" altLang="en-US" dirty="0" smtClean="0">
              <a:latin typeface="+mn-ea"/>
            </a:endParaRPr>
          </a:p>
          <a:p>
            <a:pPr lvl="1">
              <a:buFont typeface="Wingdings" pitchFamily="2" charset="2"/>
              <a:buChar char="ü"/>
              <a:defRPr/>
            </a:pPr>
            <a:r>
              <a:rPr lang="zh-CN" altLang="en-US" dirty="0" smtClean="0">
                <a:latin typeface="+mn-ea"/>
              </a:rPr>
              <a:t>状态转移矩阵解析性不一样。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182688" y="2017713"/>
            <a:ext cx="7772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CN" altLang="en-US" sz="3600" b="1" kern="0" dirty="0">
              <a:latin typeface="+mn-lt"/>
              <a:ea typeface="+mn-ea"/>
            </a:endParaRPr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74" name="Object 3"/>
          <p:cNvGraphicFramePr>
            <a:graphicFrameLocks noChangeAspect="1"/>
          </p:cNvGraphicFramePr>
          <p:nvPr/>
        </p:nvGraphicFramePr>
        <p:xfrm>
          <a:off x="1785918" y="2000240"/>
          <a:ext cx="1089025" cy="525463"/>
        </p:xfrm>
        <a:graphic>
          <a:graphicData uri="http://schemas.openxmlformats.org/presentationml/2006/ole">
            <p:oleObj spid="_x0000_s28674" name="Equation" r:id="rId3" imgW="418918" imgH="203112" progId="Equation.DSMT4">
              <p:embed/>
            </p:oleObj>
          </a:graphicData>
        </a:graphic>
      </p:graphicFrame>
      <p:sp>
        <p:nvSpPr>
          <p:cNvPr id="2868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75" name="Object 5"/>
          <p:cNvGraphicFramePr>
            <a:graphicFrameLocks noChangeAspect="1"/>
          </p:cNvGraphicFramePr>
          <p:nvPr/>
        </p:nvGraphicFramePr>
        <p:xfrm>
          <a:off x="5357818" y="1974844"/>
          <a:ext cx="1319212" cy="525462"/>
        </p:xfrm>
        <a:graphic>
          <a:graphicData uri="http://schemas.openxmlformats.org/presentationml/2006/ole">
            <p:oleObj spid="_x0000_s28675" name="Equation" r:id="rId4" imgW="507780" imgH="203112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b="1" dirty="0" smtClean="0">
                <a:latin typeface="+mn-ea"/>
                <a:ea typeface="+mn-ea"/>
              </a:rPr>
              <a:t>5.2</a:t>
            </a:r>
            <a:r>
              <a:rPr lang="zh-CN" altLang="en-US" sz="4000" b="1" dirty="0" smtClean="0">
                <a:latin typeface="+mn-ea"/>
                <a:ea typeface="+mn-ea"/>
              </a:rPr>
              <a:t>状态转移矩阵的概念与性质</a:t>
            </a:r>
            <a:r>
              <a:rPr lang="en-US" altLang="zh-CN" sz="4000" b="1" dirty="0" smtClean="0">
                <a:latin typeface="+mn-ea"/>
                <a:ea typeface="+mn-ea"/>
              </a:rPr>
              <a:t>-3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b="1" dirty="0" smtClean="0"/>
              <a:t>性质</a:t>
            </a:r>
            <a:endParaRPr lang="en-US" altLang="zh-CN" sz="3600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状态转移矩阵的唯一性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状态转移矩阵的自反性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状态转移矩阵的反身性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状态转移矩阵的传递性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b="1" dirty="0" smtClean="0"/>
              <a:t>状态转移矩阵的逆矩阵的导数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6081" name="Object 1"/>
          <p:cNvGraphicFramePr>
            <a:graphicFrameLocks noChangeAspect="1"/>
          </p:cNvGraphicFramePr>
          <p:nvPr/>
        </p:nvGraphicFramePr>
        <p:xfrm>
          <a:off x="785786" y="2335213"/>
          <a:ext cx="8318500" cy="593725"/>
        </p:xfrm>
        <a:graphic>
          <a:graphicData uri="http://schemas.openxmlformats.org/presentationml/2006/ole">
            <p:oleObj spid="_x0000_s46081" name="Equation" r:id="rId3" imgW="3200400" imgH="228600" progId="Equation.DSMT4">
              <p:embed/>
            </p:oleObj>
          </a:graphicData>
        </a:graphic>
      </p:graphicFrame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5500694" y="3000372"/>
          <a:ext cx="1452562" cy="495300"/>
        </p:xfrm>
        <a:graphic>
          <a:graphicData uri="http://schemas.openxmlformats.org/presentationml/2006/ole">
            <p:oleObj spid="_x0000_s46083" name="Equation" r:id="rId4" imgW="558800" imgH="190500" progId="Equation.DSMT4">
              <p:embed/>
            </p:oleObj>
          </a:graphicData>
        </a:graphic>
      </p:graphicFrame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1714480" y="3929066"/>
          <a:ext cx="7031038" cy="593725"/>
        </p:xfrm>
        <a:graphic>
          <a:graphicData uri="http://schemas.openxmlformats.org/presentationml/2006/ole">
            <p:oleObj spid="_x0000_s46085" name="Equation" r:id="rId5" imgW="2705100" imgH="228600" progId="Equation.DSMT4">
              <p:embed/>
            </p:oleObj>
          </a:graphicData>
        </a:graphic>
      </p:graphicFrame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5349875" y="4500570"/>
          <a:ext cx="3794125" cy="528637"/>
        </p:xfrm>
        <a:graphic>
          <a:graphicData uri="http://schemas.openxmlformats.org/presentationml/2006/ole">
            <p:oleObj spid="_x0000_s46087" name="Equation" r:id="rId6" imgW="1459866" imgH="203112" progId="Equation.DSMT4">
              <p:embed/>
            </p:oleObj>
          </a:graphicData>
        </a:graphic>
      </p:graphicFrame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2714612" y="5572140"/>
          <a:ext cx="5149850" cy="990600"/>
        </p:xfrm>
        <a:graphic>
          <a:graphicData uri="http://schemas.openxmlformats.org/presentationml/2006/ole">
            <p:oleObj spid="_x0000_s46089" name="Equation" r:id="rId7" imgW="1981200" imgH="381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引言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2"/>
                </a:solidFill>
                <a:hlinkClick r:id="rId3" action="ppaction://hlinksldjump"/>
              </a:rPr>
              <a:t>线性系统响应解释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4" action="ppaction://hlinksldjump"/>
              </a:rPr>
              <a:t>连续定常系统状态空间的解与性能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5" action="ppaction://hlinksldjump"/>
              </a:rPr>
              <a:t>连续时变系统状态空间的解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6" action="ppaction://hlinksldjump"/>
              </a:rPr>
              <a:t>连续线性系统的状态转移矩阵及其性质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7" action="ppaction://hlinksldjump"/>
              </a:rPr>
              <a:t>离散系统分析基础</a:t>
            </a:r>
            <a:r>
              <a:rPr lang="en-US" altLang="zh-CN" dirty="0" smtClean="0">
                <a:solidFill>
                  <a:schemeClr val="bg2"/>
                </a:solidFill>
                <a:hlinkClick r:id="rId7" action="ppaction://hlinksldjump"/>
              </a:rPr>
              <a:t>----</a:t>
            </a:r>
            <a:r>
              <a:rPr lang="zh-CN" altLang="en-US" dirty="0" smtClean="0">
                <a:solidFill>
                  <a:schemeClr val="bg2"/>
                </a:solidFill>
                <a:hlinkClick r:id="rId7" action="ppaction://hlinksldjump"/>
              </a:rPr>
              <a:t>采样与保持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8" action="ppaction://hlinksldjump"/>
              </a:rPr>
              <a:t>连续线性系统的状态空间表达式的离散化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9" action="ppaction://hlinksldjump"/>
              </a:rPr>
              <a:t>离散系统状态方程的解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10" action="ppaction://hlinksldjump"/>
              </a:rPr>
              <a:t>小结</a:t>
            </a:r>
            <a:endParaRPr lang="zh-CN" altLang="en-US" dirty="0" smtClean="0">
              <a:solidFill>
                <a:schemeClr val="bg2"/>
              </a:solidFill>
            </a:endParaRPr>
          </a:p>
          <a:p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b="1" dirty="0" smtClean="0">
                <a:latin typeface="+mn-ea"/>
                <a:ea typeface="+mn-ea"/>
              </a:rPr>
              <a:t>5.2</a:t>
            </a:r>
            <a:r>
              <a:rPr lang="zh-CN" altLang="en-US" sz="4000" b="1" dirty="0" smtClean="0">
                <a:latin typeface="+mn-ea"/>
                <a:ea typeface="+mn-ea"/>
              </a:rPr>
              <a:t>状态转移矩阵的概念与性质</a:t>
            </a:r>
            <a:r>
              <a:rPr lang="en-US" altLang="zh-CN" sz="4000" b="1" dirty="0" smtClean="0">
                <a:latin typeface="+mn-ea"/>
                <a:ea typeface="+mn-ea"/>
              </a:rPr>
              <a:t>-4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2970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例：求状态响应</a:t>
            </a:r>
            <a:endParaRPr lang="zh-CN" altLang="en-US" dirty="0" smtClean="0"/>
          </a:p>
        </p:txBody>
      </p:sp>
      <p:sp>
        <p:nvSpPr>
          <p:cNvPr id="297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698" name="Object 1"/>
          <p:cNvGraphicFramePr>
            <a:graphicFrameLocks noChangeAspect="1"/>
          </p:cNvGraphicFramePr>
          <p:nvPr/>
        </p:nvGraphicFramePr>
        <p:xfrm>
          <a:off x="1071538" y="1785926"/>
          <a:ext cx="4078288" cy="1619250"/>
        </p:xfrm>
        <a:graphic>
          <a:graphicData uri="http://schemas.openxmlformats.org/presentationml/2006/ole">
            <p:oleObj spid="_x0000_s29698" name="Equation" r:id="rId3" imgW="1600200" imgH="622080" progId="Equation.DSMT4">
              <p:embed/>
            </p:oleObj>
          </a:graphicData>
        </a:graphic>
      </p:graphicFrame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6215074" y="1785926"/>
          <a:ext cx="1312863" cy="1089025"/>
        </p:xfrm>
        <a:graphic>
          <a:graphicData uri="http://schemas.openxmlformats.org/presentationml/2006/ole">
            <p:oleObj spid="_x0000_s29699" name="Equation" r:id="rId4" imgW="508000" imgH="419100" progId="Equation.DSMT4">
              <p:embed/>
            </p:oleObj>
          </a:graphicData>
        </a:graphic>
      </p:graphicFrame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85720" y="5500702"/>
          <a:ext cx="8356600" cy="1150938"/>
        </p:xfrm>
        <a:graphic>
          <a:graphicData uri="http://schemas.openxmlformats.org/presentationml/2006/ole">
            <p:oleObj spid="_x0000_s29700" name="Equation" r:id="rId5" imgW="3251160" imgH="444240" progId="Equation.DSMT4">
              <p:embed/>
            </p:oleObj>
          </a:graphicData>
        </a:graphic>
      </p:graphicFrame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85720" y="4357694"/>
          <a:ext cx="6027738" cy="1150937"/>
        </p:xfrm>
        <a:graphic>
          <a:graphicData uri="http://schemas.openxmlformats.org/presentationml/2006/ole">
            <p:oleObj spid="_x0000_s29702" name="Equation" r:id="rId6" imgW="2387600" imgH="444500" progId="Equation.DSMT4">
              <p:embed/>
            </p:oleObj>
          </a:graphicData>
        </a:graphic>
      </p:graphicFrame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3857620" y="3286124"/>
          <a:ext cx="5024437" cy="1152525"/>
        </p:xfrm>
        <a:graphic>
          <a:graphicData uri="http://schemas.openxmlformats.org/presentationml/2006/ole">
            <p:oleObj spid="_x0000_s29704" name="Equation" r:id="rId7" imgW="1993900" imgH="4445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引言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2"/>
                </a:solidFill>
                <a:hlinkClick r:id="rId3" action="ppaction://hlinksldjump"/>
              </a:rPr>
              <a:t>线性系统响应解释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4" action="ppaction://hlinksldjump"/>
              </a:rPr>
              <a:t>连续定常系统状态空间的解与性能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5" action="ppaction://hlinksldjump"/>
              </a:rPr>
              <a:t>连续时变系统状态空间的解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6" action="ppaction://hlinksldjump"/>
              </a:rPr>
              <a:t>连续线性系统的状态转移矩阵及其性质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7" action="ppaction://hlinksldjump"/>
              </a:rPr>
              <a:t>离散系统分析基础</a:t>
            </a:r>
            <a:r>
              <a:rPr lang="en-US" altLang="zh-CN" dirty="0" smtClean="0">
                <a:solidFill>
                  <a:schemeClr val="bg2"/>
                </a:solidFill>
                <a:hlinkClick r:id="rId7" action="ppaction://hlinksldjump"/>
              </a:rPr>
              <a:t>----</a:t>
            </a:r>
            <a:r>
              <a:rPr lang="zh-CN" altLang="en-US" dirty="0" smtClean="0">
                <a:solidFill>
                  <a:schemeClr val="bg2"/>
                </a:solidFill>
                <a:hlinkClick r:id="rId7" action="ppaction://hlinksldjump"/>
              </a:rPr>
              <a:t>采样与保持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8" action="ppaction://hlinksldjump"/>
              </a:rPr>
              <a:t>连续线性系统的状态空间表达式的离散化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9" action="ppaction://hlinksldjump"/>
              </a:rPr>
              <a:t>离散系统状态方程的解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10" action="ppaction://hlinksldjump"/>
              </a:rPr>
              <a:t>小结</a:t>
            </a:r>
            <a:endParaRPr lang="zh-CN" altLang="en-US" dirty="0" smtClean="0">
              <a:solidFill>
                <a:schemeClr val="bg2"/>
              </a:solidFill>
            </a:endParaRPr>
          </a:p>
          <a:p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0"/>
            <a:ext cx="8150227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latin typeface="+mn-ea"/>
              </a:rPr>
              <a:t>6</a:t>
            </a:r>
            <a:r>
              <a:rPr lang="zh-CN" altLang="en-US" b="1" dirty="0" smtClean="0">
                <a:latin typeface="+mj-ea"/>
              </a:rPr>
              <a:t>离散系统分析基础</a:t>
            </a:r>
            <a:r>
              <a:rPr lang="en-US" b="1" dirty="0" smtClean="0">
                <a:latin typeface="+mj-ea"/>
              </a:rPr>
              <a:t>--</a:t>
            </a:r>
            <a:r>
              <a:rPr lang="zh-CN" altLang="en-US" b="1" dirty="0" smtClean="0">
                <a:latin typeface="+mj-ea"/>
              </a:rPr>
              <a:t>采样与保持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-1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>
                <a:latin typeface="+mn-ea"/>
              </a:rPr>
              <a:t>离散控制系统原理结构图</a:t>
            </a:r>
            <a:endParaRPr lang="zh-CN" altLang="en-US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07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2" name="Object 1"/>
          <p:cNvGraphicFramePr>
            <a:graphicFrameLocks noChangeAspect="1"/>
          </p:cNvGraphicFramePr>
          <p:nvPr/>
        </p:nvGraphicFramePr>
        <p:xfrm>
          <a:off x="157163" y="2000240"/>
          <a:ext cx="8986837" cy="2447925"/>
        </p:xfrm>
        <a:graphic>
          <a:graphicData uri="http://schemas.openxmlformats.org/presentationml/2006/ole">
            <p:oleObj spid="_x0000_s30722" name="Visio" r:id="rId3" imgW="9107632" imgH="2462078" progId="Visio.Drawing.11">
              <p:embed/>
            </p:oleObj>
          </a:graphicData>
        </a:graphic>
      </p:graphicFrame>
      <p:graphicFrame>
        <p:nvGraphicFramePr>
          <p:cNvPr id="30723" name="Object 5"/>
          <p:cNvGraphicFramePr>
            <a:graphicFrameLocks noChangeAspect="1"/>
          </p:cNvGraphicFramePr>
          <p:nvPr/>
        </p:nvGraphicFramePr>
        <p:xfrm>
          <a:off x="357188" y="5000636"/>
          <a:ext cx="1997075" cy="1304925"/>
        </p:xfrm>
        <a:graphic>
          <a:graphicData uri="http://schemas.openxmlformats.org/presentationml/2006/ole">
            <p:oleObj spid="_x0000_s30723" name="Visio" r:id="rId4" imgW="1997133" imgH="1304964" progId="Visio.Drawing.11">
              <p:embed/>
            </p:oleObj>
          </a:graphicData>
        </a:graphic>
      </p:graphicFrame>
      <p:graphicFrame>
        <p:nvGraphicFramePr>
          <p:cNvPr id="30724" name="Object 7"/>
          <p:cNvGraphicFramePr>
            <a:graphicFrameLocks noChangeAspect="1"/>
          </p:cNvGraphicFramePr>
          <p:nvPr/>
        </p:nvGraphicFramePr>
        <p:xfrm>
          <a:off x="2571736" y="4910158"/>
          <a:ext cx="1970088" cy="1387475"/>
        </p:xfrm>
        <a:graphic>
          <a:graphicData uri="http://schemas.openxmlformats.org/presentationml/2006/ole">
            <p:oleObj spid="_x0000_s30724" name="Visio" r:id="rId5" imgW="1970809" imgH="1387218" progId="Visio.Drawing.11">
              <p:embed/>
            </p:oleObj>
          </a:graphicData>
        </a:graphic>
      </p:graphicFrame>
      <p:graphicFrame>
        <p:nvGraphicFramePr>
          <p:cNvPr id="30725" name="Object 1"/>
          <p:cNvGraphicFramePr>
            <a:graphicFrameLocks noChangeAspect="1"/>
          </p:cNvGraphicFramePr>
          <p:nvPr/>
        </p:nvGraphicFramePr>
        <p:xfrm>
          <a:off x="4643438" y="5000636"/>
          <a:ext cx="1970088" cy="1304925"/>
        </p:xfrm>
        <a:graphic>
          <a:graphicData uri="http://schemas.openxmlformats.org/presentationml/2006/ole">
            <p:oleObj spid="_x0000_s30725" name="Visio" r:id="rId6" imgW="1970809" imgH="1304964" progId="Visio.Drawing.11">
              <p:embed/>
            </p:oleObj>
          </a:graphicData>
        </a:graphic>
      </p:graphicFrame>
      <p:graphicFrame>
        <p:nvGraphicFramePr>
          <p:cNvPr id="30726" name="Object 3"/>
          <p:cNvGraphicFramePr>
            <a:graphicFrameLocks noChangeAspect="1"/>
          </p:cNvGraphicFramePr>
          <p:nvPr/>
        </p:nvGraphicFramePr>
        <p:xfrm>
          <a:off x="6929454" y="5000636"/>
          <a:ext cx="1970087" cy="1304925"/>
        </p:xfrm>
        <a:graphic>
          <a:graphicData uri="http://schemas.openxmlformats.org/presentationml/2006/ole">
            <p:oleObj spid="_x0000_s30726" name="Visio" r:id="rId7" imgW="1970809" imgH="130496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0"/>
            <a:ext cx="8150227" cy="1143000"/>
          </a:xfrm>
        </p:spPr>
        <p:txBody>
          <a:bodyPr/>
          <a:lstStyle/>
          <a:p>
            <a:pPr lvl="1">
              <a:defRPr/>
            </a:pPr>
            <a:r>
              <a:rPr lang="en-US" altLang="zh-CN" sz="4000" b="1" dirty="0" smtClean="0">
                <a:latin typeface="+mn-ea"/>
                <a:ea typeface="+mn-ea"/>
              </a:rPr>
              <a:t>6</a:t>
            </a:r>
            <a:r>
              <a:rPr lang="zh-CN" altLang="en-US" sz="4000" b="1" dirty="0" smtClean="0">
                <a:latin typeface="+mn-ea"/>
                <a:ea typeface="+mn-ea"/>
              </a:rPr>
              <a:t>离散系统分析基础</a:t>
            </a:r>
            <a:r>
              <a:rPr lang="en-US" sz="4000" b="1" dirty="0" smtClean="0">
                <a:latin typeface="+mn-ea"/>
                <a:ea typeface="+mn-ea"/>
              </a:rPr>
              <a:t>--</a:t>
            </a:r>
            <a:r>
              <a:rPr lang="zh-CN" altLang="en-US" sz="4000" b="1" dirty="0" smtClean="0">
                <a:latin typeface="+mn-ea"/>
                <a:ea typeface="+mn-ea"/>
              </a:rPr>
              <a:t>采样与保持</a:t>
            </a:r>
            <a:r>
              <a:rPr lang="en-US" altLang="zh-CN" sz="4000" b="1" dirty="0" smtClean="0">
                <a:latin typeface="+mn-ea"/>
                <a:ea typeface="+mn-ea"/>
              </a:rPr>
              <a:t>-2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altLang="zh-CN" b="1" dirty="0" smtClean="0">
              <a:latin typeface="+mn-ea"/>
            </a:endParaRPr>
          </a:p>
          <a:p>
            <a:pPr>
              <a:defRPr/>
            </a:pPr>
            <a:r>
              <a:rPr lang="en-US" altLang="zh-CN" b="1" dirty="0" smtClean="0">
                <a:latin typeface="+mn-ea"/>
                <a:hlinkClick r:id="rId2" action="ppaction://hlinksldjump"/>
              </a:rPr>
              <a:t>6.1</a:t>
            </a:r>
            <a:r>
              <a:rPr lang="zh-CN" altLang="en-US" b="1" dirty="0" smtClean="0">
                <a:hlinkClick r:id="rId2" action="ppaction://hlinksldjump"/>
              </a:rPr>
              <a:t>采样过程及其分析</a:t>
            </a:r>
            <a:endParaRPr lang="en-US" altLang="zh-CN" b="1" dirty="0" smtClean="0"/>
          </a:p>
          <a:p>
            <a:pPr>
              <a:defRPr/>
            </a:pPr>
            <a:endParaRPr lang="zh-CN" altLang="en-US" b="1" dirty="0" smtClean="0"/>
          </a:p>
          <a:p>
            <a:pPr>
              <a:defRPr/>
            </a:pPr>
            <a:r>
              <a:rPr lang="en-US" altLang="zh-CN" b="1" dirty="0" smtClean="0">
                <a:latin typeface="+mn-ea"/>
                <a:hlinkClick r:id="rId3" action="ppaction://hlinksldjump"/>
              </a:rPr>
              <a:t>6.2</a:t>
            </a:r>
            <a:r>
              <a:rPr lang="zh-CN" altLang="en-US" b="1" dirty="0" smtClean="0">
                <a:hlinkClick r:id="rId3" action="ppaction://hlinksldjump"/>
              </a:rPr>
              <a:t>保持的理想描述与实际描述</a:t>
            </a:r>
            <a:endParaRPr lang="en-US" altLang="zh-CN" b="1" dirty="0" smtClean="0"/>
          </a:p>
          <a:p>
            <a:pPr>
              <a:defRPr/>
            </a:pPr>
            <a:endParaRPr lang="zh-CN" altLang="en-US" b="1" dirty="0" smtClean="0"/>
          </a:p>
          <a:p>
            <a:pPr>
              <a:defRPr/>
            </a:pPr>
            <a:r>
              <a:rPr lang="en-US" altLang="zh-CN" b="1" dirty="0" smtClean="0">
                <a:latin typeface="+mn-ea"/>
                <a:hlinkClick r:id="rId4" action="ppaction://hlinksldjump"/>
              </a:rPr>
              <a:t>6.3</a:t>
            </a:r>
            <a:r>
              <a:rPr lang="zh-CN" altLang="en-US" b="1" dirty="0" smtClean="0">
                <a:hlinkClick r:id="rId4" action="ppaction://hlinksldjump"/>
              </a:rPr>
              <a:t>理想情况与实际情况分析的一致性</a:t>
            </a:r>
            <a:endParaRPr lang="zh-CN" altLang="en-US" b="1" dirty="0" smtClean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Ins="108000"/>
          <a:lstStyle/>
          <a:p>
            <a:pPr>
              <a:defRPr/>
            </a:pPr>
            <a:r>
              <a:rPr lang="en-US" altLang="zh-CN" dirty="0" smtClean="0"/>
              <a:t>6.1</a:t>
            </a:r>
            <a:r>
              <a:rPr lang="zh-CN" altLang="en-US" dirty="0" smtClean="0"/>
              <a:t>采样过程及其分析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pic>
        <p:nvPicPr>
          <p:cNvPr id="4403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857364"/>
            <a:ext cx="5638800" cy="3933825"/>
          </a:xfrm>
          <a:noFill/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85786" y="1285860"/>
            <a:ext cx="8169302" cy="484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3200" b="1" dirty="0" smtClean="0">
                <a:latin typeface="+mn-ea"/>
                <a:ea typeface="+mn-ea"/>
              </a:rPr>
              <a:t>采样的理想与实际描述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5786446" y="2928934"/>
          <a:ext cx="3098800" cy="1090613"/>
        </p:xfrm>
        <a:graphic>
          <a:graphicData uri="http://schemas.openxmlformats.org/presentationml/2006/ole">
            <p:oleObj spid="_x0000_s51201" name="Equation" r:id="rId4" imgW="1181100" imgH="419100" progId="Equation.DSMT4">
              <p:embed/>
            </p:oleObj>
          </a:graphicData>
        </a:graphic>
      </p:graphicFrame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211" name="Object 11"/>
          <p:cNvGraphicFramePr>
            <a:graphicFrameLocks noChangeAspect="1"/>
          </p:cNvGraphicFramePr>
          <p:nvPr/>
        </p:nvGraphicFramePr>
        <p:xfrm>
          <a:off x="5786438" y="4929198"/>
          <a:ext cx="3357562" cy="593725"/>
        </p:xfrm>
        <a:graphic>
          <a:graphicData uri="http://schemas.openxmlformats.org/presentationml/2006/ole">
            <p:oleObj spid="_x0000_s51211" name="Equation" r:id="rId5" imgW="1270000" imgH="228600" progId="Equation.DSMT4">
              <p:embed/>
            </p:oleObj>
          </a:graphicData>
        </a:graphic>
      </p:graphicFrame>
      <p:sp>
        <p:nvSpPr>
          <p:cNvPr id="17" name="矩形 16"/>
          <p:cNvSpPr/>
          <p:nvPr/>
        </p:nvSpPr>
        <p:spPr>
          <a:xfrm>
            <a:off x="142908" y="600076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 smtClean="0">
                <a:latin typeface="+mn-ea"/>
                <a:ea typeface="+mn-ea"/>
              </a:rPr>
              <a:t>将采样看成用脉冲信号充当载波信号的幅度调制。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43538" y="4214818"/>
            <a:ext cx="3500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 smtClean="0">
                <a:latin typeface="+mn-ea"/>
                <a:ea typeface="+mn-ea"/>
              </a:rPr>
              <a:t>采样周期应满足：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43538" y="2285992"/>
            <a:ext cx="3500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 smtClean="0">
                <a:latin typeface="+mn-ea"/>
                <a:ea typeface="+mn-ea"/>
              </a:rPr>
              <a:t>采样器的输入：</a:t>
            </a:r>
            <a:endParaRPr lang="zh-CN" altLang="en-US" sz="32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idx="1"/>
          </p:nvPr>
        </p:nvSpPr>
        <p:spPr>
          <a:xfrm>
            <a:off x="71406" y="1535113"/>
            <a:ext cx="4040188" cy="639762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sz="2800" dirty="0" smtClean="0"/>
              <a:t>理想采样器载波与输出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71406" y="2174875"/>
            <a:ext cx="4040188" cy="395128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3"/>
          </p:nvPr>
        </p:nvSpPr>
        <p:spPr>
          <a:xfrm>
            <a:off x="4286248" y="1535113"/>
            <a:ext cx="4041775" cy="639762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sz="2800" dirty="0" smtClean="0"/>
              <a:t>实际采样器载波与输出</a:t>
            </a:r>
            <a:endParaRPr lang="zh-CN" altLang="en-US" sz="2800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4"/>
          </p:nvPr>
        </p:nvSpPr>
        <p:spPr>
          <a:xfrm>
            <a:off x="4286248" y="2174875"/>
            <a:ext cx="4041775" cy="395128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</a:t>
            </a:r>
            <a:r>
              <a:rPr lang="zh-CN" altLang="en-US" dirty="0" smtClean="0"/>
              <a:t>采样过程及其分析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428596" y="2643182"/>
          <a:ext cx="3068637" cy="1055688"/>
        </p:xfrm>
        <a:graphic>
          <a:graphicData uri="http://schemas.openxmlformats.org/presentationml/2006/ole">
            <p:oleObj spid="_x0000_s53250" name="Equation" r:id="rId3" imgW="1180588" imgH="406224" progId="Equation.DSMT4">
              <p:embed/>
            </p:oleObj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428596" y="4572008"/>
          <a:ext cx="3795712" cy="1682750"/>
        </p:xfrm>
        <a:graphic>
          <a:graphicData uri="http://schemas.openxmlformats.org/presentationml/2006/ole">
            <p:oleObj spid="_x0000_s53251" name="Equation" r:id="rId4" imgW="1460160" imgH="647640" progId="Equation.DSMT4">
              <p:embed/>
            </p:oleObj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3960812" y="2571744"/>
          <a:ext cx="5183188" cy="2144713"/>
        </p:xfrm>
        <a:graphic>
          <a:graphicData uri="http://schemas.openxmlformats.org/presentationml/2006/ole">
            <p:oleObj spid="_x0000_s53252" name="Equation" r:id="rId5" imgW="1993680" imgH="825480" progId="Equation.DSMT4">
              <p:embed/>
            </p:oleObj>
          </a:graphicData>
        </a:graphic>
      </p:graphicFrame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4714876" y="4643446"/>
          <a:ext cx="3830638" cy="1682750"/>
        </p:xfrm>
        <a:graphic>
          <a:graphicData uri="http://schemas.openxmlformats.org/presentationml/2006/ole">
            <p:oleObj spid="_x0000_s53253" name="Equation" r:id="rId6" imgW="1473120" imgH="647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</a:t>
            </a:r>
            <a:r>
              <a:rPr lang="zh-CN" altLang="en-US" dirty="0" smtClean="0"/>
              <a:t>采样过程及其分析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1285861"/>
            <a:ext cx="8169302" cy="3071834"/>
          </a:xfrm>
        </p:spPr>
        <p:txBody>
          <a:bodyPr/>
          <a:lstStyle/>
          <a:p>
            <a:r>
              <a:rPr lang="zh-CN" altLang="en-US" dirty="0" smtClean="0"/>
              <a:t>能量相同的脉冲信号的近似等价性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 ：</a:t>
            </a:r>
            <a:endParaRPr lang="zh-CN" altLang="en-US" dirty="0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1285852" y="1928802"/>
          <a:ext cx="6425218" cy="1571636"/>
        </p:xfrm>
        <a:graphic>
          <a:graphicData uri="http://schemas.openxmlformats.org/presentationml/2006/ole">
            <p:oleObj spid="_x0000_s52230" name="Visio" r:id="rId3" imgW="3988724" imgH="982887" progId="Visio.Drawing.11">
              <p:embed/>
            </p:oleObj>
          </a:graphicData>
        </a:graphic>
      </p:graphicFrame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2357422" y="3643314"/>
          <a:ext cx="3143272" cy="571504"/>
        </p:xfrm>
        <a:graphic>
          <a:graphicData uri="http://schemas.openxmlformats.org/presentationml/2006/ole">
            <p:oleObj spid="_x0000_s52231" name="Equation" r:id="rId4" imgW="1257300" imgH="228600" progId="Equation.DSMT4">
              <p:embed/>
            </p:oleObj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rcRect t="4326"/>
          <a:stretch>
            <a:fillRect/>
          </a:stretch>
        </p:blipFill>
        <p:spPr bwMode="auto">
          <a:xfrm>
            <a:off x="642910" y="4072321"/>
            <a:ext cx="3887731" cy="2785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rcRect t="2290"/>
          <a:stretch>
            <a:fillRect/>
          </a:stretch>
        </p:blipFill>
        <p:spPr bwMode="auto">
          <a:xfrm>
            <a:off x="4429124" y="4084502"/>
            <a:ext cx="3887731" cy="284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</a:t>
            </a:r>
            <a:r>
              <a:rPr lang="zh-CN" altLang="en-US" dirty="0" smtClean="0"/>
              <a:t>采样过程及其分析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理想采样信号的频域特性分析</a:t>
            </a:r>
            <a:endParaRPr lang="zh-CN" altLang="en-US" dirty="0"/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8609" name="Object 1"/>
          <p:cNvGraphicFramePr>
            <a:graphicFrameLocks noChangeAspect="1"/>
          </p:cNvGraphicFramePr>
          <p:nvPr/>
        </p:nvGraphicFramePr>
        <p:xfrm>
          <a:off x="223837" y="2500306"/>
          <a:ext cx="8920163" cy="1698625"/>
        </p:xfrm>
        <a:graphic>
          <a:graphicData uri="http://schemas.openxmlformats.org/presentationml/2006/ole">
            <p:oleObj spid="_x0000_s68609" name="Equation" r:id="rId3" imgW="3429000" imgH="647640" progId="Equation.DSMT4">
              <p:embed/>
            </p:oleObj>
          </a:graphicData>
        </a:graphic>
      </p:graphicFrame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0" y="4214818"/>
          <a:ext cx="6927182" cy="1714512"/>
        </p:xfrm>
        <a:graphic>
          <a:graphicData uri="http://schemas.openxmlformats.org/presentationml/2006/ole">
            <p:oleObj spid="_x0000_s68611" name="Visio" r:id="rId4" imgW="6332220" imgH="1601357" progId="Visio.Drawing.11">
              <p:embed/>
            </p:oleObj>
          </a:graphicData>
        </a:graphic>
      </p:graphicFrame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5643570" y="5643578"/>
          <a:ext cx="3257550" cy="1047750"/>
        </p:xfrm>
        <a:graphic>
          <a:graphicData uri="http://schemas.openxmlformats.org/presentationml/2006/ole">
            <p:oleObj spid="_x0000_s68613" name="Visio" r:id="rId5" imgW="4174375" imgH="1306699" progId="Visio.Drawing.11">
              <p:embed/>
            </p:oleObj>
          </a:graphicData>
        </a:graphic>
      </p:graphicFrame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3571868" y="1714488"/>
          <a:ext cx="5423535" cy="990600"/>
        </p:xfrm>
        <a:graphic>
          <a:graphicData uri="http://schemas.openxmlformats.org/presentationml/2006/ole">
            <p:oleObj spid="_x0000_s68615" name="Equation" r:id="rId6" imgW="2082800" imgH="406400" progId="Equation.DSMT4">
              <p:embed/>
            </p:oleObj>
          </a:graphicData>
        </a:graphic>
      </p:graphicFrame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8617" name="Object 9"/>
          <p:cNvGraphicFramePr>
            <a:graphicFrameLocks noChangeAspect="1"/>
          </p:cNvGraphicFramePr>
          <p:nvPr/>
        </p:nvGraphicFramePr>
        <p:xfrm>
          <a:off x="642910" y="1643050"/>
          <a:ext cx="2773680" cy="990600"/>
        </p:xfrm>
        <a:graphic>
          <a:graphicData uri="http://schemas.openxmlformats.org/presentationml/2006/ole">
            <p:oleObj spid="_x0000_s68617" name="Equation" r:id="rId7" imgW="1091726" imgH="406224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</a:t>
            </a:r>
            <a:r>
              <a:rPr lang="zh-CN" altLang="en-US" dirty="0" smtClean="0"/>
              <a:t>采样过程及其分析</a:t>
            </a:r>
            <a:r>
              <a:rPr lang="en-US" altLang="zh-CN" dirty="0" smtClean="0"/>
              <a:t>-4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实际采样信号的频域特性分析</a:t>
            </a:r>
            <a:endParaRPr lang="zh-CN" altLang="en-US" dirty="0"/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1000100" y="1714488"/>
          <a:ext cx="3021330" cy="1064895"/>
        </p:xfrm>
        <a:graphic>
          <a:graphicData uri="http://schemas.openxmlformats.org/presentationml/2006/ole">
            <p:oleObj spid="_x0000_s69639" name="Equation" r:id="rId3" imgW="1155199" imgH="406224" progId="Equation.DSMT4">
              <p:embed/>
            </p:oleObj>
          </a:graphicData>
        </a:graphic>
      </p:graphicFrame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4286248" y="1714488"/>
          <a:ext cx="3442335" cy="1064895"/>
        </p:xfrm>
        <a:graphic>
          <a:graphicData uri="http://schemas.openxmlformats.org/presentationml/2006/ole">
            <p:oleObj spid="_x0000_s69641" name="Equation" r:id="rId4" imgW="1319654" imgH="406048" progId="Equation.DSMT4">
              <p:embed/>
            </p:oleObj>
          </a:graphicData>
        </a:graphic>
      </p:graphicFrame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9643" name="Object 11"/>
          <p:cNvGraphicFramePr>
            <a:graphicFrameLocks noChangeAspect="1"/>
          </p:cNvGraphicFramePr>
          <p:nvPr/>
        </p:nvGraphicFramePr>
        <p:xfrm>
          <a:off x="142844" y="2643182"/>
          <a:ext cx="8993187" cy="1631950"/>
        </p:xfrm>
        <a:graphic>
          <a:graphicData uri="http://schemas.openxmlformats.org/presentationml/2006/ole">
            <p:oleObj spid="_x0000_s69643" name="Equation" r:id="rId5" imgW="3492360" imgH="622080" progId="Equation.DSMT4">
              <p:embed/>
            </p:oleObj>
          </a:graphicData>
        </a:graphic>
      </p:graphicFrame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9645" name="Object 13"/>
          <p:cNvGraphicFramePr>
            <a:graphicFrameLocks noChangeAspect="1"/>
          </p:cNvGraphicFramePr>
          <p:nvPr/>
        </p:nvGraphicFramePr>
        <p:xfrm>
          <a:off x="0" y="4214818"/>
          <a:ext cx="7134255" cy="2071678"/>
        </p:xfrm>
        <a:graphic>
          <a:graphicData uri="http://schemas.openxmlformats.org/presentationml/2006/ole">
            <p:oleObj spid="_x0000_s69645" name="Visio" r:id="rId6" imgW="7190509" imgH="2091065" progId="Visio.Drawing.11">
              <p:embed/>
            </p:oleObj>
          </a:graphicData>
        </a:graphic>
      </p:graphicFrame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9647" name="Object 15"/>
          <p:cNvGraphicFramePr>
            <a:graphicFrameLocks noChangeAspect="1"/>
          </p:cNvGraphicFramePr>
          <p:nvPr/>
        </p:nvGraphicFramePr>
        <p:xfrm>
          <a:off x="5786446" y="5715016"/>
          <a:ext cx="3171825" cy="981075"/>
        </p:xfrm>
        <a:graphic>
          <a:graphicData uri="http://schemas.openxmlformats.org/presentationml/2006/ole">
            <p:oleObj spid="_x0000_s69647" name="Visio" r:id="rId7" imgW="4234642" imgH="130669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</a:t>
            </a:r>
            <a:r>
              <a:rPr lang="zh-CN" altLang="en-US" dirty="0" smtClean="0"/>
              <a:t>采样过程及其分析</a:t>
            </a:r>
            <a:r>
              <a:rPr lang="en-US" altLang="zh-CN" dirty="0" smtClean="0"/>
              <a:t>-5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采样周期选取</a:t>
            </a:r>
            <a:r>
              <a:rPr lang="en-US" altLang="zh-CN" dirty="0" smtClean="0"/>
              <a:t>:</a:t>
            </a:r>
            <a:r>
              <a:rPr lang="zh-CN" altLang="en-US" dirty="0" smtClean="0"/>
              <a:t>确定非周期信号的最大频率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采样频率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依被控制变量随时间变化快慢按经验选取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按闭环系统或开环系统频率特性选取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按开环传递函数选取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按开环系统的阶跃响应上升时间选取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按</a:t>
            </a:r>
            <a:r>
              <a:rPr lang="en-US" altLang="zh-CN" dirty="0" smtClean="0">
                <a:sym typeface="Wingdings" pitchFamily="2" charset="2"/>
              </a:rPr>
              <a:t>AD</a:t>
            </a:r>
            <a:r>
              <a:rPr lang="zh-CN" altLang="en-US" dirty="0" smtClean="0">
                <a:sym typeface="Wingdings" pitchFamily="2" charset="2"/>
              </a:rPr>
              <a:t>转换量化单位和连续信号最大变化速度选取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2</a:t>
            </a:r>
            <a:r>
              <a:rPr lang="zh-CN" altLang="en-US" sz="4000" smtClean="0"/>
              <a:t>线性系统响应解释</a:t>
            </a:r>
            <a:r>
              <a:rPr lang="en-US" altLang="zh-CN" sz="4000" smtClean="0"/>
              <a:t>-1</a:t>
            </a:r>
            <a:endParaRPr lang="zh-CN" altLang="en-US" sz="4000" smtClean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285861"/>
            <a:ext cx="8169302" cy="6429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latin typeface="+mn-ea"/>
              </a:rPr>
              <a:t>考虑满足</a:t>
            </a:r>
            <a:r>
              <a:rPr lang="en-US" b="1" dirty="0" err="1" smtClean="0">
                <a:latin typeface="+mn-ea"/>
              </a:rPr>
              <a:t>Lipschitz</a:t>
            </a:r>
            <a:r>
              <a:rPr lang="zh-CN" altLang="en-US" b="1" dirty="0" smtClean="0">
                <a:latin typeface="+mn-ea"/>
              </a:rPr>
              <a:t>条件的线性系统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857375" y="2000250"/>
          <a:ext cx="5527675" cy="1090613"/>
        </p:xfrm>
        <a:graphic>
          <a:graphicData uri="http://schemas.openxmlformats.org/presentationml/2006/ole">
            <p:oleObj spid="_x0000_s1026" name="Equation" r:id="rId3" imgW="2108200" imgH="419100" progId="Equation.DSMT4">
              <p:embed/>
            </p:oleObj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25534" y="3143248"/>
            <a:ext cx="860425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3200" b="1" dirty="0">
                <a:latin typeface="+mn-ea"/>
                <a:ea typeface="+mn-ea"/>
              </a:rPr>
              <a:t>线性系统的叠加性原理</a:t>
            </a:r>
            <a:endParaRPr lang="en-US" altLang="zh-CN" sz="3200" b="1" kern="0" dirty="0">
              <a:latin typeface="+mn-ea"/>
              <a:ea typeface="+mn-ea"/>
            </a:endParaRPr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3714752"/>
            <a:ext cx="7041746" cy="250033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3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7" name="Object 12"/>
          <p:cNvGraphicFramePr>
            <a:graphicFrameLocks noChangeAspect="1"/>
          </p:cNvGraphicFramePr>
          <p:nvPr/>
        </p:nvGraphicFramePr>
        <p:xfrm>
          <a:off x="428596" y="5500702"/>
          <a:ext cx="5143536" cy="1304520"/>
        </p:xfrm>
        <a:graphic>
          <a:graphicData uri="http://schemas.openxmlformats.org/presentationml/2006/ole">
            <p:oleObj spid="_x0000_s1027" name="Equation" r:id="rId5" imgW="2755900" imgH="6985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</a:t>
            </a:r>
            <a:r>
              <a:rPr lang="zh-CN" altLang="en-US" dirty="0" smtClean="0"/>
              <a:t>保持的理想描述与实际描述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理想保持器（</a:t>
            </a:r>
            <a:r>
              <a:rPr lang="en-US" dirty="0" smtClean="0"/>
              <a:t>ZOH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4857752" y="1285860"/>
          <a:ext cx="4028440" cy="520065"/>
        </p:xfrm>
        <a:graphic>
          <a:graphicData uri="http://schemas.openxmlformats.org/presentationml/2006/ole">
            <p:oleObj spid="_x0000_s67587" name="Equation" r:id="rId3" imgW="1549080" imgH="203040" progId="Equation.DSMT4">
              <p:embed/>
            </p:oleObj>
          </a:graphicData>
        </a:graphic>
      </p:graphicFrame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26668" y="4857760"/>
          <a:ext cx="4259580" cy="990600"/>
        </p:xfrm>
        <a:graphic>
          <a:graphicData uri="http://schemas.openxmlformats.org/presentationml/2006/ole">
            <p:oleObj spid="_x0000_s67589" name="Equation" r:id="rId4" imgW="1638300" imgH="381000" progId="Equation.DSMT4">
              <p:embed/>
            </p:oleObj>
          </a:graphicData>
        </a:graphic>
      </p:graphicFrame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49213" y="5899150"/>
          <a:ext cx="4594225" cy="958850"/>
        </p:xfrm>
        <a:graphic>
          <a:graphicData uri="http://schemas.openxmlformats.org/presentationml/2006/ole">
            <p:oleObj spid="_x0000_s67591" name="Equation" r:id="rId5" imgW="1803240" imgH="393480" progId="Equation.DSMT4">
              <p:embed/>
            </p:oleObj>
          </a:graphicData>
        </a:graphic>
      </p:graphicFrame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593" name="Object 9"/>
          <p:cNvGraphicFramePr>
            <a:graphicFrameLocks noChangeAspect="1"/>
          </p:cNvGraphicFramePr>
          <p:nvPr/>
        </p:nvGraphicFramePr>
        <p:xfrm>
          <a:off x="5072066" y="4552814"/>
          <a:ext cx="3357554" cy="2305186"/>
        </p:xfrm>
        <a:graphic>
          <a:graphicData uri="http://schemas.openxmlformats.org/presentationml/2006/ole">
            <p:oleObj spid="_x0000_s67593" name="Visio" r:id="rId6" imgW="3538451" imgH="2415918" progId="Visio.Drawing.11">
              <p:embed/>
            </p:oleObj>
          </a:graphicData>
        </a:graphic>
      </p:graphicFrame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595" name="Object 11"/>
          <p:cNvGraphicFramePr>
            <a:graphicFrameLocks noChangeAspect="1"/>
          </p:cNvGraphicFramePr>
          <p:nvPr/>
        </p:nvGraphicFramePr>
        <p:xfrm>
          <a:off x="1285852" y="1857364"/>
          <a:ext cx="1733550" cy="594360"/>
        </p:xfrm>
        <a:graphic>
          <a:graphicData uri="http://schemas.openxmlformats.org/presentationml/2006/ole">
            <p:oleObj spid="_x0000_s67595" name="Equation" r:id="rId7" imgW="673100" imgH="228600" progId="Equation.DSMT4">
              <p:embed/>
            </p:oleObj>
          </a:graphicData>
        </a:graphic>
      </p:graphicFrame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597" name="Object 13"/>
          <p:cNvGraphicFramePr>
            <a:graphicFrameLocks noChangeAspect="1"/>
          </p:cNvGraphicFramePr>
          <p:nvPr/>
        </p:nvGraphicFramePr>
        <p:xfrm>
          <a:off x="5929322" y="1928802"/>
          <a:ext cx="2897505" cy="520065"/>
        </p:xfrm>
        <a:graphic>
          <a:graphicData uri="http://schemas.openxmlformats.org/presentationml/2006/ole">
            <p:oleObj spid="_x0000_s67597" name="Equation" r:id="rId8" imgW="1117115" imgH="203112" progId="Equation.DSMT4">
              <p:embed/>
            </p:oleObj>
          </a:graphicData>
        </a:graphic>
      </p:graphicFrame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599" name="Object 15"/>
          <p:cNvGraphicFramePr>
            <a:graphicFrameLocks noChangeAspect="1"/>
          </p:cNvGraphicFramePr>
          <p:nvPr/>
        </p:nvGraphicFramePr>
        <p:xfrm>
          <a:off x="1785918" y="1928802"/>
          <a:ext cx="6286544" cy="2702361"/>
        </p:xfrm>
        <a:graphic>
          <a:graphicData uri="http://schemas.openxmlformats.org/presentationml/2006/ole">
            <p:oleObj spid="_x0000_s67599" name="Visio" r:id="rId9" imgW="5567795" imgH="239370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4414" y="0"/>
            <a:ext cx="7929586" cy="1143000"/>
          </a:xfrm>
        </p:spPr>
        <p:txBody>
          <a:bodyPr/>
          <a:lstStyle/>
          <a:p>
            <a:r>
              <a:rPr lang="en-US" altLang="zh-CN" dirty="0" smtClean="0"/>
              <a:t>6.2</a:t>
            </a:r>
            <a:r>
              <a:rPr lang="zh-CN" altLang="en-US" dirty="0" smtClean="0"/>
              <a:t>保持的理想描述与实际描述</a:t>
            </a:r>
            <a:r>
              <a:rPr lang="en-US" altLang="zh-CN" dirty="0" smtClean="0"/>
              <a:t>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实际保持器（</a:t>
            </a:r>
            <a:r>
              <a:rPr lang="en-US" dirty="0" smtClean="0"/>
              <a:t>ZOH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0657" name="Object 1"/>
          <p:cNvGraphicFramePr>
            <a:graphicFrameLocks noChangeAspect="1"/>
          </p:cNvGraphicFramePr>
          <p:nvPr/>
        </p:nvGraphicFramePr>
        <p:xfrm>
          <a:off x="285720" y="2428868"/>
          <a:ext cx="2947035" cy="668655"/>
        </p:xfrm>
        <a:graphic>
          <a:graphicData uri="http://schemas.openxmlformats.org/presentationml/2006/ole">
            <p:oleObj spid="_x0000_s70657" name="Equation" r:id="rId3" imgW="1130300" imgH="254000" progId="Equation.DSMT4">
              <p:embed/>
            </p:oleObj>
          </a:graphicData>
        </a:graphic>
      </p:graphicFrame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5643570" y="2428868"/>
          <a:ext cx="2971800" cy="594360"/>
        </p:xfrm>
        <a:graphic>
          <a:graphicData uri="http://schemas.openxmlformats.org/presentationml/2006/ole">
            <p:oleObj spid="_x0000_s70659" name="Equation" r:id="rId4" imgW="1155700" imgH="228600" progId="Equation.DSMT4">
              <p:embed/>
            </p:oleObj>
          </a:graphicData>
        </a:graphic>
      </p:graphicFrame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0" y="4612967"/>
          <a:ext cx="4036695" cy="1163955"/>
        </p:xfrm>
        <a:graphic>
          <a:graphicData uri="http://schemas.openxmlformats.org/presentationml/2006/ole">
            <p:oleObj spid="_x0000_s70661" name="Equation" r:id="rId5" imgW="1562100" imgH="444500" progId="Equation.DSMT4">
              <p:embed/>
            </p:oleObj>
          </a:graphicData>
        </a:graphic>
      </p:graphicFrame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5305425" y="4572008"/>
          <a:ext cx="3838575" cy="990600"/>
        </p:xfrm>
        <a:graphic>
          <a:graphicData uri="http://schemas.openxmlformats.org/presentationml/2006/ole">
            <p:oleObj spid="_x0000_s70663" name="Equation" r:id="rId6" imgW="1473200" imgH="381000" progId="Equation.DSMT4">
              <p:embed/>
            </p:oleObj>
          </a:graphicData>
        </a:graphic>
      </p:graphicFrame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4286248" y="4562476"/>
          <a:ext cx="965835" cy="470535"/>
        </p:xfrm>
        <a:graphic>
          <a:graphicData uri="http://schemas.openxmlformats.org/presentationml/2006/ole">
            <p:oleObj spid="_x0000_s70665" name="Equation" r:id="rId7" imgW="368460" imgH="165172" progId="Equation.DSMT4">
              <p:embed/>
            </p:oleObj>
          </a:graphicData>
        </a:graphic>
      </p:graphicFrame>
      <p:cxnSp>
        <p:nvCxnSpPr>
          <p:cNvPr id="15" name="直接箭头连接符 14"/>
          <p:cNvCxnSpPr/>
          <p:nvPr/>
        </p:nvCxnSpPr>
        <p:spPr bwMode="auto">
          <a:xfrm>
            <a:off x="4357686" y="5133980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0669" name="Object 13"/>
          <p:cNvGraphicFramePr>
            <a:graphicFrameLocks noChangeAspect="1"/>
          </p:cNvGraphicFramePr>
          <p:nvPr/>
        </p:nvGraphicFramePr>
        <p:xfrm>
          <a:off x="2786050" y="3000372"/>
          <a:ext cx="3429024" cy="799292"/>
        </p:xfrm>
        <a:graphic>
          <a:graphicData uri="http://schemas.openxmlformats.org/presentationml/2006/ole">
            <p:oleObj spid="_x0000_s70669" name="Visio" r:id="rId8" imgW="2410345" imgH="56189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</a:t>
            </a:r>
            <a:r>
              <a:rPr lang="zh-CN" altLang="en-US" dirty="0" smtClean="0"/>
              <a:t>理想与实际情况的一致性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理想情况与实际情况分析的一致性</a:t>
            </a:r>
            <a:endParaRPr lang="zh-CN" altLang="en-US" dirty="0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1691" name="Object 11"/>
          <p:cNvGraphicFramePr>
            <a:graphicFrameLocks noChangeAspect="1"/>
          </p:cNvGraphicFramePr>
          <p:nvPr/>
        </p:nvGraphicFramePr>
        <p:xfrm>
          <a:off x="1428750" y="2500308"/>
          <a:ext cx="4027488" cy="1058863"/>
        </p:xfrm>
        <a:graphic>
          <a:graphicData uri="http://schemas.openxmlformats.org/presentationml/2006/ole">
            <p:oleObj spid="_x0000_s71691" name="Equation" r:id="rId3" imgW="1460160" imgH="406080" progId="Equation.DSMT4">
              <p:embed/>
            </p:oleObj>
          </a:graphicData>
        </a:graphic>
      </p:graphicFrame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6072188" y="2571746"/>
          <a:ext cx="2800350" cy="925512"/>
        </p:xfrm>
        <a:graphic>
          <a:graphicData uri="http://schemas.openxmlformats.org/presentationml/2006/ole">
            <p:oleObj spid="_x0000_s71690" name="Equation" r:id="rId4" imgW="1054100" imgH="355600" progId="Equation.DSMT4">
              <p:embed/>
            </p:oleObj>
          </a:graphicData>
        </a:graphic>
      </p:graphicFrame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1357290" y="3857628"/>
          <a:ext cx="4240212" cy="1058862"/>
        </p:xfrm>
        <a:graphic>
          <a:graphicData uri="http://schemas.openxmlformats.org/presentationml/2006/ole">
            <p:oleObj spid="_x0000_s71689" name="Equation" r:id="rId5" imgW="1523339" imgH="406224" progId="Equation.DSMT4">
              <p:embed/>
            </p:oleObj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6143625" y="3857621"/>
          <a:ext cx="3076575" cy="925512"/>
        </p:xfrm>
        <a:graphic>
          <a:graphicData uri="http://schemas.openxmlformats.org/presentationml/2006/ole">
            <p:oleObj spid="_x0000_s71688" name="Equation" r:id="rId6" imgW="1168400" imgH="355600" progId="Equation.DSMT4">
              <p:embed/>
            </p:oleObj>
          </a:graphicData>
        </a:graphic>
      </p:graphicFrame>
      <p:sp>
        <p:nvSpPr>
          <p:cNvPr id="22" name="矩形 21"/>
          <p:cNvSpPr/>
          <p:nvPr/>
        </p:nvSpPr>
        <p:spPr>
          <a:xfrm>
            <a:off x="0" y="2714620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kern="0" dirty="0" smtClean="0">
                <a:solidFill>
                  <a:srgbClr val="000000"/>
                </a:solidFill>
                <a:latin typeface="Tahoma"/>
                <a:ea typeface="楷体_GB2312"/>
              </a:rPr>
              <a:t>理想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0" y="4000504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kern="0" dirty="0" smtClean="0">
                <a:solidFill>
                  <a:srgbClr val="000000"/>
                </a:solidFill>
                <a:latin typeface="Tahoma"/>
                <a:ea typeface="楷体_GB2312"/>
              </a:rPr>
              <a:t>实际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357422" y="1785926"/>
            <a:ext cx="14157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+mn-ea"/>
                <a:ea typeface="+mn-ea"/>
              </a:rPr>
              <a:t>采样器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00826" y="1785926"/>
            <a:ext cx="14157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+mn-ea"/>
                <a:ea typeface="+mn-ea"/>
              </a:rPr>
              <a:t>保持器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2844" y="5000636"/>
            <a:ext cx="9001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 smtClean="0">
                <a:latin typeface="+mn-ea"/>
                <a:ea typeface="+mn-ea"/>
              </a:rPr>
              <a:t>    实际采样器多出来的部分在经保持器后被对消掉了，故用理想情况分析完全可以代替实际情况。但需要满足一定条件。</a:t>
            </a:r>
            <a:endParaRPr lang="zh-CN" altLang="en-US" sz="32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引言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2"/>
                </a:solidFill>
                <a:hlinkClick r:id="rId3" action="ppaction://hlinksldjump"/>
              </a:rPr>
              <a:t>线性系统响应解释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4" action="ppaction://hlinksldjump"/>
              </a:rPr>
              <a:t>连续定常系统状态空间的解与性能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5" action="ppaction://hlinksldjump"/>
              </a:rPr>
              <a:t>连续时变系统状态空间的解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6" action="ppaction://hlinksldjump"/>
              </a:rPr>
              <a:t>连续线性系统的状态转移矩阵及其性质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7" action="ppaction://hlinksldjump"/>
              </a:rPr>
              <a:t>离散系统分析基础</a:t>
            </a:r>
            <a:r>
              <a:rPr lang="en-US" altLang="zh-CN" dirty="0" smtClean="0">
                <a:solidFill>
                  <a:schemeClr val="bg2"/>
                </a:solidFill>
                <a:hlinkClick r:id="rId7" action="ppaction://hlinksldjump"/>
              </a:rPr>
              <a:t>----</a:t>
            </a:r>
            <a:r>
              <a:rPr lang="zh-CN" altLang="en-US" dirty="0" smtClean="0">
                <a:solidFill>
                  <a:schemeClr val="bg2"/>
                </a:solidFill>
                <a:hlinkClick r:id="rId7" action="ppaction://hlinksldjump"/>
              </a:rPr>
              <a:t>采样与保持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8" action="ppaction://hlinksldjump"/>
              </a:rPr>
              <a:t>连续线性系统的状态空间表达式的离散化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9" action="ppaction://hlinksldjump"/>
              </a:rPr>
              <a:t>离散系统状态方程的解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10" action="ppaction://hlinksldjump"/>
              </a:rPr>
              <a:t>小结</a:t>
            </a:r>
            <a:endParaRPr lang="zh-CN" altLang="en-US" dirty="0" smtClean="0">
              <a:solidFill>
                <a:schemeClr val="bg2"/>
              </a:solidFill>
            </a:endParaRPr>
          </a:p>
          <a:p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连续线性系统的离散化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1285861"/>
            <a:ext cx="8169302" cy="2428892"/>
          </a:xfrm>
        </p:spPr>
        <p:txBody>
          <a:bodyPr/>
          <a:lstStyle/>
          <a:p>
            <a:r>
              <a:rPr lang="zh-CN" altLang="en-US" dirty="0" smtClean="0"/>
              <a:t>离散化连续系统的必要性</a:t>
            </a:r>
            <a:endParaRPr lang="en-US" altLang="zh-CN" dirty="0" smtClean="0"/>
          </a:p>
          <a:p>
            <a:r>
              <a:rPr lang="zh-CN" altLang="en-US" dirty="0" smtClean="0"/>
              <a:t>离散化系统的实质</a:t>
            </a:r>
            <a:endParaRPr lang="en-US" altLang="zh-CN" dirty="0" smtClean="0"/>
          </a:p>
          <a:p>
            <a:r>
              <a:rPr lang="zh-CN" altLang="en-US" dirty="0" smtClean="0"/>
              <a:t>离散化需要满足的条件</a:t>
            </a:r>
            <a:endParaRPr lang="en-US" altLang="zh-CN" dirty="0" smtClean="0"/>
          </a:p>
          <a:p>
            <a:r>
              <a:rPr lang="zh-CN" altLang="en-US" dirty="0" smtClean="0"/>
              <a:t>采样系统中的闭环与开环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831854" y="3929066"/>
            <a:ext cx="816930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3200" b="1" dirty="0" smtClean="0">
                <a:latin typeface="+mn-ea"/>
                <a:ea typeface="+mn-ea"/>
              </a:rPr>
              <a:t>7.1</a:t>
            </a:r>
            <a:r>
              <a:rPr lang="zh-CN" altLang="en-US" sz="3200" b="1" dirty="0" smtClean="0">
                <a:latin typeface="+mn-ea"/>
                <a:ea typeface="+mn-ea"/>
              </a:rPr>
              <a:t>连续定常线性系统离散化方法</a:t>
            </a:r>
            <a:endParaRPr lang="en-US" altLang="zh-CN" sz="3200" b="1" dirty="0" smtClean="0">
              <a:latin typeface="+mn-ea"/>
              <a:ea typeface="+mn-ea"/>
            </a:endParaRPr>
          </a:p>
          <a:p>
            <a:pPr marL="800100" lvl="1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ü"/>
            </a:pPr>
            <a:r>
              <a:rPr lang="zh-CN" altLang="en-US" sz="3200" b="1" kern="0" dirty="0" smtClean="0">
                <a:latin typeface="+mn-ea"/>
                <a:ea typeface="+mn-ea"/>
              </a:rPr>
              <a:t>精确离散化方法</a:t>
            </a:r>
            <a:endParaRPr lang="en-US" altLang="zh-CN" sz="3200" b="1" kern="0" dirty="0" smtClean="0">
              <a:latin typeface="+mn-ea"/>
              <a:ea typeface="+mn-ea"/>
            </a:endParaRPr>
          </a:p>
          <a:p>
            <a:pPr marL="800100" lvl="1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ü"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近似离散化方法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3200" b="1" dirty="0" smtClean="0">
                <a:latin typeface="+mn-ea"/>
                <a:ea typeface="+mn-ea"/>
              </a:rPr>
              <a:t>7.2</a:t>
            </a:r>
            <a:r>
              <a:rPr lang="zh-CN" altLang="en-US" sz="3200" b="1" dirty="0" smtClean="0">
                <a:latin typeface="+mn-ea"/>
                <a:ea typeface="+mn-ea"/>
              </a:rPr>
              <a:t>连续时变线性系统离散化方法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0"/>
            <a:ext cx="8150227" cy="1143000"/>
          </a:xfr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dirty="0" smtClean="0"/>
              <a:t>7.1</a:t>
            </a:r>
            <a:r>
              <a:rPr lang="zh-CN" altLang="en-US" dirty="0" smtClean="0"/>
              <a:t>连续定常线性系统离散化方法</a:t>
            </a:r>
            <a:r>
              <a:rPr lang="en-US" altLang="zh-CN" dirty="0" smtClean="0"/>
              <a:t>-1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1285861"/>
            <a:ext cx="8169302" cy="714380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精确离散化方法</a:t>
            </a:r>
            <a:endParaRPr lang="en-US" altLang="zh-CN" dirty="0" smtClean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3729" name="Object 1"/>
          <p:cNvGraphicFramePr>
            <a:graphicFrameLocks noChangeAspect="1"/>
          </p:cNvGraphicFramePr>
          <p:nvPr/>
        </p:nvGraphicFramePr>
        <p:xfrm>
          <a:off x="785786" y="1785926"/>
          <a:ext cx="1906905" cy="990600"/>
        </p:xfrm>
        <a:graphic>
          <a:graphicData uri="http://schemas.openxmlformats.org/presentationml/2006/ole">
            <p:oleObj spid="_x0000_s73729" name="Equation" r:id="rId3" imgW="736600" imgH="381000" progId="Equation.DSMT4">
              <p:embed/>
            </p:oleObj>
          </a:graphicData>
        </a:graphic>
      </p:graphicFrame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4214810" y="1785926"/>
          <a:ext cx="4655820" cy="1015365"/>
        </p:xfrm>
        <a:graphic>
          <a:graphicData uri="http://schemas.openxmlformats.org/presentationml/2006/ole">
            <p:oleObj spid="_x0000_s73731" name="Equation" r:id="rId4" imgW="1790700" imgH="393700" progId="Equation.DSMT4">
              <p:embed/>
            </p:oleObj>
          </a:graphicData>
        </a:graphic>
      </p:graphicFrame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642910" y="2714620"/>
          <a:ext cx="5819775" cy="842010"/>
        </p:xfrm>
        <a:graphic>
          <a:graphicData uri="http://schemas.openxmlformats.org/presentationml/2006/ole">
            <p:oleObj spid="_x0000_s73733" name="Equation" r:id="rId5" imgW="2234230" imgH="330057" progId="Equation.DSMT4">
              <p:embed/>
            </p:oleObj>
          </a:graphicData>
        </a:graphic>
      </p:graphicFrame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500034" y="4143380"/>
          <a:ext cx="7132320" cy="817245"/>
        </p:xfrm>
        <a:graphic>
          <a:graphicData uri="http://schemas.openxmlformats.org/presentationml/2006/ole">
            <p:oleObj spid="_x0000_s73735" name="Equation" r:id="rId6" imgW="2742010" imgH="317362" progId="Equation.DSMT4">
              <p:embed/>
            </p:oleObj>
          </a:graphicData>
        </a:graphic>
      </p:graphicFrame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571472" y="5214950"/>
          <a:ext cx="1659255" cy="594360"/>
        </p:xfrm>
        <a:graphic>
          <a:graphicData uri="http://schemas.openxmlformats.org/presentationml/2006/ole">
            <p:oleObj spid="_x0000_s73737" name="Equation" r:id="rId7" imgW="647700" imgH="228600" progId="Equation.DSMT4">
              <p:embed/>
            </p:oleObj>
          </a:graphicData>
        </a:graphic>
      </p:graphicFrame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3739" name="Object 11"/>
          <p:cNvGraphicFramePr>
            <a:graphicFrameLocks noChangeAspect="1"/>
          </p:cNvGraphicFramePr>
          <p:nvPr/>
        </p:nvGraphicFramePr>
        <p:xfrm>
          <a:off x="2571736" y="5111767"/>
          <a:ext cx="5910263" cy="817563"/>
        </p:xfrm>
        <a:graphic>
          <a:graphicData uri="http://schemas.openxmlformats.org/presentationml/2006/ole">
            <p:oleObj spid="_x0000_s73739" name="Equation" r:id="rId8" imgW="2273040" imgH="317160" progId="Equation.DSMT4">
              <p:embed/>
            </p:oleObj>
          </a:graphicData>
        </a:graphic>
      </p:graphicFrame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74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3743" name="Object 15"/>
          <p:cNvGraphicFramePr>
            <a:graphicFrameLocks noChangeAspect="1"/>
          </p:cNvGraphicFramePr>
          <p:nvPr/>
        </p:nvGraphicFramePr>
        <p:xfrm>
          <a:off x="1500166" y="3571876"/>
          <a:ext cx="1898650" cy="491174"/>
        </p:xfrm>
        <a:graphic>
          <a:graphicData uri="http://schemas.openxmlformats.org/presentationml/2006/ole">
            <p:oleObj spid="_x0000_s73743" name="Equation" r:id="rId9" imgW="723600" imgH="190440" progId="Equation.DSMT4">
              <p:embed/>
            </p:oleObj>
          </a:graphicData>
        </a:graphic>
      </p:graphicFrame>
      <p:sp>
        <p:nvSpPr>
          <p:cNvPr id="21" name="右箭头 20"/>
          <p:cNvSpPr/>
          <p:nvPr/>
        </p:nvSpPr>
        <p:spPr bwMode="auto">
          <a:xfrm>
            <a:off x="3000364" y="2214554"/>
            <a:ext cx="1071570" cy="1428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2" name="下箭头 21"/>
          <p:cNvSpPr/>
          <p:nvPr/>
        </p:nvSpPr>
        <p:spPr bwMode="auto">
          <a:xfrm>
            <a:off x="1285852" y="3571876"/>
            <a:ext cx="142876" cy="57150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374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3745" name="Object 17"/>
          <p:cNvGraphicFramePr>
            <a:graphicFrameLocks noChangeAspect="1"/>
          </p:cNvGraphicFramePr>
          <p:nvPr/>
        </p:nvGraphicFramePr>
        <p:xfrm>
          <a:off x="285720" y="6034087"/>
          <a:ext cx="7265988" cy="823913"/>
        </p:xfrm>
        <a:graphic>
          <a:graphicData uri="http://schemas.openxmlformats.org/presentationml/2006/ole">
            <p:oleObj spid="_x0000_s73745" name="Equation" r:id="rId10" imgW="2768600" imgH="317500" progId="Equation.DSMT4">
              <p:embed/>
            </p:oleObj>
          </a:graphicData>
        </a:graphic>
      </p:graphicFrame>
      <p:sp>
        <p:nvSpPr>
          <p:cNvPr id="7374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3747" name="Object 19"/>
          <p:cNvGraphicFramePr>
            <a:graphicFrameLocks noChangeAspect="1"/>
          </p:cNvGraphicFramePr>
          <p:nvPr/>
        </p:nvGraphicFramePr>
        <p:xfrm>
          <a:off x="7715272" y="6215082"/>
          <a:ext cx="1195387" cy="428625"/>
        </p:xfrm>
        <a:graphic>
          <a:graphicData uri="http://schemas.openxmlformats.org/presentationml/2006/ole">
            <p:oleObj spid="_x0000_s73747" name="Equation" r:id="rId11" imgW="508000" imgH="1651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0"/>
            <a:ext cx="8150227" cy="1143000"/>
          </a:xfr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dirty="0" smtClean="0"/>
              <a:t>7.1</a:t>
            </a:r>
            <a:r>
              <a:rPr lang="zh-CN" altLang="en-US" dirty="0" smtClean="0"/>
              <a:t>连续定常线性系统离散化方法</a:t>
            </a:r>
            <a:r>
              <a:rPr lang="en-US" altLang="zh-CN" dirty="0" smtClean="0"/>
              <a:t>-2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1285861"/>
            <a:ext cx="8169302" cy="714380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近似离散化方法</a:t>
            </a:r>
            <a:endParaRPr lang="en-US" altLang="zh-CN" dirty="0" smtClean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2705" name="Object 1"/>
          <p:cNvGraphicFramePr>
            <a:graphicFrameLocks noChangeAspect="1"/>
          </p:cNvGraphicFramePr>
          <p:nvPr/>
        </p:nvGraphicFramePr>
        <p:xfrm>
          <a:off x="1071538" y="3429000"/>
          <a:ext cx="5513387" cy="496887"/>
        </p:xfrm>
        <a:graphic>
          <a:graphicData uri="http://schemas.openxmlformats.org/presentationml/2006/ole">
            <p:oleObj spid="_x0000_s72705" name="Equation" r:id="rId3" imgW="2133600" imgH="190500" progId="Equation.DSMT4">
              <p:embed/>
            </p:oleObj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142976" y="2071678"/>
          <a:ext cx="1906587" cy="990600"/>
        </p:xfrm>
        <a:graphic>
          <a:graphicData uri="http://schemas.openxmlformats.org/presentationml/2006/ole">
            <p:oleObj spid="_x0000_s72707" name="Equation" r:id="rId4" imgW="736600" imgH="381000" progId="Equation.DSMT4">
              <p:embed/>
            </p:oleObj>
          </a:graphicData>
        </a:graphic>
      </p:graphicFrame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1857331" y="4143381"/>
          <a:ext cx="2112962" cy="496888"/>
        </p:xfrm>
        <a:graphic>
          <a:graphicData uri="http://schemas.openxmlformats.org/presentationml/2006/ole">
            <p:oleObj spid="_x0000_s72708" name="Equation" r:id="rId5" imgW="812800" imgH="190500" progId="Equation.DSMT4">
              <p:embed/>
            </p:oleObj>
          </a:graphicData>
        </a:graphic>
      </p:graphicFrame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4071909" y="4143381"/>
          <a:ext cx="1682750" cy="496887"/>
        </p:xfrm>
        <a:graphic>
          <a:graphicData uri="http://schemas.openxmlformats.org/presentationml/2006/ole">
            <p:oleObj spid="_x0000_s72710" name="Equation" r:id="rId6" imgW="647700" imgH="190500" progId="Equation.DSMT4">
              <p:embed/>
            </p:oleObj>
          </a:graphicData>
        </a:graphic>
      </p:graphicFrame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3929058" y="2071678"/>
          <a:ext cx="4656137" cy="1016000"/>
        </p:xfrm>
        <a:graphic>
          <a:graphicData uri="http://schemas.openxmlformats.org/presentationml/2006/ole">
            <p:oleObj spid="_x0000_s72712" name="Equation" r:id="rId7" imgW="1790700" imgH="3937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0"/>
            <a:ext cx="8150227" cy="1143000"/>
          </a:xfr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dirty="0" smtClean="0"/>
              <a:t>7.1</a:t>
            </a:r>
            <a:r>
              <a:rPr lang="zh-CN" altLang="en-US" dirty="0" smtClean="0"/>
              <a:t>连续定常线性系统离散化方法</a:t>
            </a:r>
            <a:r>
              <a:rPr lang="en-US" altLang="zh-CN" dirty="0" smtClean="0"/>
              <a:t>-3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1285861"/>
            <a:ext cx="8169302" cy="714380"/>
          </a:xfrm>
        </p:spPr>
        <p:txBody>
          <a:bodyPr/>
          <a:lstStyle/>
          <a:p>
            <a:r>
              <a:rPr lang="zh-CN" altLang="en-US" dirty="0" smtClean="0"/>
              <a:t>例 ：离散化并比较</a:t>
            </a:r>
            <a:endParaRPr lang="en-US" altLang="zh-CN" dirty="0" smtClean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1214414" y="1857364"/>
          <a:ext cx="3173412" cy="1090612"/>
        </p:xfrm>
        <a:graphic>
          <a:graphicData uri="http://schemas.openxmlformats.org/presentationml/2006/ole">
            <p:oleObj spid="_x0000_s76807" name="Equation" r:id="rId3" imgW="1231366" imgH="418918" progId="Equation.DSMT4">
              <p:embed/>
            </p:oleObj>
          </a:graphicData>
        </a:graphic>
      </p:graphicFrame>
      <p:sp>
        <p:nvSpPr>
          <p:cNvPr id="14" name="矩形 13"/>
          <p:cNvSpPr/>
          <p:nvPr/>
        </p:nvSpPr>
        <p:spPr>
          <a:xfrm>
            <a:off x="5286380" y="2000240"/>
            <a:ext cx="29001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sz="3200" dirty="0" smtClean="0">
                <a:latin typeface="Times New Roman" pitchFamily="18" charset="0"/>
                <a:ea typeface="+mn-ea"/>
                <a:cs typeface="Times New Roman" pitchFamily="18" charset="0"/>
              </a:rPr>
              <a:t>=1</a:t>
            </a:r>
            <a:r>
              <a:rPr lang="zh-CN" altLang="en-US" sz="3200" dirty="0" smtClean="0"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sz="3200" dirty="0" smtClean="0">
                <a:latin typeface="Times New Roman" pitchFamily="18" charset="0"/>
                <a:ea typeface="+mn-ea"/>
                <a:cs typeface="Times New Roman" pitchFamily="18" charset="0"/>
              </a:rPr>
              <a:t>0.5</a:t>
            </a:r>
            <a:r>
              <a:rPr lang="zh-CN" altLang="en-US" sz="3200" dirty="0" smtClean="0"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sz="3200" dirty="0" smtClean="0">
                <a:latin typeface="Times New Roman" pitchFamily="18" charset="0"/>
                <a:ea typeface="+mn-ea"/>
                <a:cs typeface="Times New Roman" pitchFamily="18" charset="0"/>
              </a:rPr>
              <a:t>0.05</a:t>
            </a:r>
            <a:endParaRPr lang="zh-CN" altLang="en-US" sz="3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285688" y="4429132"/>
          <a:ext cx="8858312" cy="1271528"/>
        </p:xfrm>
        <a:graphic>
          <a:graphicData uri="http://schemas.openxmlformats.org/presentationml/2006/ole">
            <p:oleObj spid="_x0000_s76809" name="Equation" r:id="rId4" imgW="4025900" imgH="596900" progId="Equation.DSMT4">
              <p:embed/>
            </p:oleObj>
          </a:graphicData>
        </a:graphic>
      </p:graphicFrame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214282" y="2841456"/>
          <a:ext cx="8001056" cy="1587676"/>
        </p:xfrm>
        <a:graphic>
          <a:graphicData uri="http://schemas.openxmlformats.org/presentationml/2006/ole">
            <p:oleObj spid="_x0000_s76811" name="Equation" r:id="rId5" imgW="3683000" imgH="723900" progId="Equation.DSMT4">
              <p:embed/>
            </p:oleObj>
          </a:graphicData>
        </a:graphic>
      </p:graphicFrame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6813" name="Object 13"/>
          <p:cNvGraphicFramePr>
            <a:graphicFrameLocks noChangeAspect="1"/>
          </p:cNvGraphicFramePr>
          <p:nvPr/>
        </p:nvGraphicFramePr>
        <p:xfrm>
          <a:off x="357158" y="5786454"/>
          <a:ext cx="5357850" cy="892975"/>
        </p:xfrm>
        <a:graphic>
          <a:graphicData uri="http://schemas.openxmlformats.org/presentationml/2006/ole">
            <p:oleObj spid="_x0000_s76813" name="Equation" r:id="rId6" imgW="2540000" imgH="419100" progId="Equation.DSMT4">
              <p:embed/>
            </p:oleObj>
          </a:graphicData>
        </a:graphic>
      </p:graphicFrame>
      <p:sp>
        <p:nvSpPr>
          <p:cNvPr id="768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6815" name="Object 15"/>
          <p:cNvGraphicFramePr>
            <a:graphicFrameLocks noChangeAspect="1"/>
          </p:cNvGraphicFramePr>
          <p:nvPr/>
        </p:nvGraphicFramePr>
        <p:xfrm>
          <a:off x="6429388" y="5857892"/>
          <a:ext cx="1643074" cy="821537"/>
        </p:xfrm>
        <a:graphic>
          <a:graphicData uri="http://schemas.openxmlformats.org/presentationml/2006/ole">
            <p:oleObj spid="_x0000_s76815" name="Equation" r:id="rId7" imgW="825500" imgH="419100" progId="Equation.DSMT4">
              <p:embed/>
            </p:oleObj>
          </a:graphicData>
        </a:graphic>
      </p:graphicFrame>
      <p:cxnSp>
        <p:nvCxnSpPr>
          <p:cNvPr id="24" name="直接连接符 23"/>
          <p:cNvCxnSpPr/>
          <p:nvPr/>
        </p:nvCxnSpPr>
        <p:spPr bwMode="auto">
          <a:xfrm>
            <a:off x="0" y="5715016"/>
            <a:ext cx="9144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0"/>
            <a:ext cx="8150227" cy="1143000"/>
          </a:xfr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dirty="0" smtClean="0"/>
              <a:t>7.1</a:t>
            </a:r>
            <a:r>
              <a:rPr lang="zh-CN" altLang="en-US" dirty="0" smtClean="0"/>
              <a:t>连续定常线性系统离散化方法</a:t>
            </a:r>
            <a:r>
              <a:rPr lang="en-US" altLang="zh-CN" dirty="0" smtClean="0"/>
              <a:t>-4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1285861"/>
            <a:ext cx="8169302" cy="714380"/>
          </a:xfrm>
        </p:spPr>
        <p:txBody>
          <a:bodyPr/>
          <a:lstStyle/>
          <a:p>
            <a:r>
              <a:rPr lang="zh-CN" altLang="en-US" dirty="0" smtClean="0"/>
              <a:t>例 ：两种离散化途径的一致性</a:t>
            </a:r>
            <a:endParaRPr lang="en-US" altLang="zh-CN" dirty="0" smtClean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8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8855" name="Object 7"/>
          <p:cNvGraphicFramePr>
            <a:graphicFrameLocks noChangeAspect="1"/>
          </p:cNvGraphicFramePr>
          <p:nvPr/>
        </p:nvGraphicFramePr>
        <p:xfrm>
          <a:off x="428596" y="1857364"/>
          <a:ext cx="8524935" cy="1357322"/>
        </p:xfrm>
        <a:graphic>
          <a:graphicData uri="http://schemas.openxmlformats.org/presentationml/2006/ole">
            <p:oleObj spid="_x0000_s78855" name="Visio" r:id="rId3" imgW="4482638" imgH="742024" progId="Visio.Drawing.11">
              <p:embed/>
            </p:oleObj>
          </a:graphicData>
        </a:graphic>
      </p:graphicFrame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8857" name="Object 9"/>
          <p:cNvGraphicFramePr>
            <a:graphicFrameLocks noChangeAspect="1"/>
          </p:cNvGraphicFramePr>
          <p:nvPr/>
        </p:nvGraphicFramePr>
        <p:xfrm>
          <a:off x="642910" y="3143248"/>
          <a:ext cx="2154555" cy="990600"/>
        </p:xfrm>
        <a:graphic>
          <a:graphicData uri="http://schemas.openxmlformats.org/presentationml/2006/ole">
            <p:oleObj spid="_x0000_s78857" name="Equation" r:id="rId4" imgW="850900" imgH="381000" progId="Equation.DSMT4">
              <p:embed/>
            </p:oleObj>
          </a:graphicData>
        </a:graphic>
      </p:graphicFrame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8859" name="Object 11"/>
          <p:cNvGraphicFramePr>
            <a:graphicFrameLocks noChangeAspect="1"/>
          </p:cNvGraphicFramePr>
          <p:nvPr/>
        </p:nvGraphicFramePr>
        <p:xfrm>
          <a:off x="3929058" y="3143248"/>
          <a:ext cx="4061460" cy="1089660"/>
        </p:xfrm>
        <a:graphic>
          <a:graphicData uri="http://schemas.openxmlformats.org/presentationml/2006/ole">
            <p:oleObj spid="_x0000_s78859" name="Equation" r:id="rId5" imgW="1562100" imgH="419100" progId="Equation.DSMT4">
              <p:embed/>
            </p:oleObj>
          </a:graphicData>
        </a:graphic>
      </p:graphicFrame>
      <p:sp>
        <p:nvSpPr>
          <p:cNvPr id="788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8861" name="Object 13"/>
          <p:cNvGraphicFramePr>
            <a:graphicFrameLocks noChangeAspect="1"/>
          </p:cNvGraphicFramePr>
          <p:nvPr/>
        </p:nvGraphicFramePr>
        <p:xfrm>
          <a:off x="1428728" y="4357694"/>
          <a:ext cx="7553325" cy="2327910"/>
        </p:xfrm>
        <a:graphic>
          <a:graphicData uri="http://schemas.openxmlformats.org/presentationml/2006/ole">
            <p:oleObj spid="_x0000_s78861" name="Equation" r:id="rId6" imgW="2946400" imgH="901700" progId="Equation.DSMT4">
              <p:embed/>
            </p:oleObj>
          </a:graphicData>
        </a:graphic>
      </p:graphicFrame>
      <p:sp>
        <p:nvSpPr>
          <p:cNvPr id="30" name="右箭头 29"/>
          <p:cNvSpPr/>
          <p:nvPr/>
        </p:nvSpPr>
        <p:spPr bwMode="auto">
          <a:xfrm>
            <a:off x="3143240" y="3714752"/>
            <a:ext cx="714380" cy="1428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1" name="右箭头 30"/>
          <p:cNvSpPr/>
          <p:nvPr/>
        </p:nvSpPr>
        <p:spPr bwMode="auto">
          <a:xfrm>
            <a:off x="500034" y="5214950"/>
            <a:ext cx="714380" cy="1428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0" y="2786058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kern="0" smtClean="0">
                <a:solidFill>
                  <a:srgbClr val="000000"/>
                </a:solidFill>
                <a:latin typeface="Tahoma"/>
                <a:ea typeface="楷体_GB2312"/>
              </a:rPr>
              <a:t>方法一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0"/>
            <a:ext cx="8150227" cy="1143000"/>
          </a:xfr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dirty="0" smtClean="0"/>
              <a:t>7.1</a:t>
            </a:r>
            <a:r>
              <a:rPr lang="zh-CN" altLang="en-US" dirty="0" smtClean="0"/>
              <a:t>连续定常线性系统离散化方法</a:t>
            </a:r>
            <a:r>
              <a:rPr lang="en-US" altLang="zh-CN" dirty="0" smtClean="0"/>
              <a:t>-5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1285861"/>
            <a:ext cx="8169302" cy="714380"/>
          </a:xfrm>
        </p:spPr>
        <p:txBody>
          <a:bodyPr/>
          <a:lstStyle/>
          <a:p>
            <a:r>
              <a:rPr lang="zh-CN" altLang="en-US" dirty="0" smtClean="0"/>
              <a:t>例 ：两种离散化途径的一致性</a:t>
            </a:r>
            <a:endParaRPr lang="en-US" altLang="zh-CN" dirty="0" smtClean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8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8855" name="Object 7"/>
          <p:cNvGraphicFramePr>
            <a:graphicFrameLocks noChangeAspect="1"/>
          </p:cNvGraphicFramePr>
          <p:nvPr/>
        </p:nvGraphicFramePr>
        <p:xfrm>
          <a:off x="428596" y="1857364"/>
          <a:ext cx="8524935" cy="1357322"/>
        </p:xfrm>
        <a:graphic>
          <a:graphicData uri="http://schemas.openxmlformats.org/presentationml/2006/ole">
            <p:oleObj spid="_x0000_s79874" name="Visio" r:id="rId3" imgW="4482638" imgH="742024" progId="Visio.Drawing.11">
              <p:embed/>
            </p:oleObj>
          </a:graphicData>
        </a:graphic>
      </p:graphicFrame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8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0" y="3286124"/>
          <a:ext cx="3233738" cy="1055688"/>
        </p:xfrm>
        <a:graphic>
          <a:graphicData uri="http://schemas.openxmlformats.org/presentationml/2006/ole">
            <p:oleObj spid="_x0000_s79878" name="Equation" r:id="rId4" imgW="1244060" imgH="406224" progId="Equation.DSMT4">
              <p:embed/>
            </p:oleObj>
          </a:graphicData>
        </a:graphic>
      </p:graphicFrame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3730625" y="3268669"/>
          <a:ext cx="5413375" cy="1089025"/>
        </p:xfrm>
        <a:graphic>
          <a:graphicData uri="http://schemas.openxmlformats.org/presentationml/2006/ole">
            <p:oleObj spid="_x0000_s79880" name="Equation" r:id="rId5" imgW="2082600" imgH="419040" progId="Equation.DSMT4">
              <p:embed/>
            </p:oleObj>
          </a:graphicData>
        </a:graphic>
      </p:graphicFrame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9882" name="Object 10"/>
          <p:cNvGraphicFramePr>
            <a:graphicFrameLocks noChangeAspect="1"/>
          </p:cNvGraphicFramePr>
          <p:nvPr/>
        </p:nvGraphicFramePr>
        <p:xfrm>
          <a:off x="1857356" y="4579938"/>
          <a:ext cx="6832600" cy="2278062"/>
        </p:xfrm>
        <a:graphic>
          <a:graphicData uri="http://schemas.openxmlformats.org/presentationml/2006/ole">
            <p:oleObj spid="_x0000_s79882" name="Equation" r:id="rId6" imgW="2628900" imgH="876300" progId="Equation.DSMT4">
              <p:embed/>
            </p:oleObj>
          </a:graphicData>
        </a:graphic>
      </p:graphicFrame>
      <p:sp>
        <p:nvSpPr>
          <p:cNvPr id="28" name="右箭头 27"/>
          <p:cNvSpPr/>
          <p:nvPr/>
        </p:nvSpPr>
        <p:spPr bwMode="auto">
          <a:xfrm>
            <a:off x="3286116" y="3714752"/>
            <a:ext cx="357190" cy="1428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9" name="右箭头 28"/>
          <p:cNvSpPr/>
          <p:nvPr/>
        </p:nvSpPr>
        <p:spPr bwMode="auto">
          <a:xfrm>
            <a:off x="785786" y="5429264"/>
            <a:ext cx="357190" cy="1428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0" y="2786058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kern="0" dirty="0" smtClean="0">
                <a:solidFill>
                  <a:srgbClr val="000000"/>
                </a:solidFill>
                <a:latin typeface="Tahoma"/>
                <a:ea typeface="楷体_GB2312"/>
              </a:rPr>
              <a:t>方法二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2</a:t>
            </a:r>
            <a:r>
              <a:rPr lang="zh-CN" altLang="en-US" sz="4000" smtClean="0"/>
              <a:t>线性系统响应解释</a:t>
            </a:r>
            <a:r>
              <a:rPr lang="en-US" altLang="zh-CN" sz="4000" smtClean="0"/>
              <a:t>-2</a:t>
            </a:r>
            <a:endParaRPr lang="zh-CN" altLang="en-US" sz="4000" smtClean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例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两个不同机理的系统讨论</a:t>
            </a:r>
            <a:endParaRPr lang="zh-CN" altLang="en-US" dirty="0">
              <a:latin typeface="+mn-ea"/>
            </a:endParaRPr>
          </a:p>
        </p:txBody>
      </p:sp>
      <p:sp>
        <p:nvSpPr>
          <p:cNvPr id="205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214282" y="1928802"/>
          <a:ext cx="4683125" cy="1785937"/>
        </p:xfrm>
        <a:graphic>
          <a:graphicData uri="http://schemas.openxmlformats.org/presentationml/2006/ole">
            <p:oleObj spid="_x0000_s2050" name="Visio" r:id="rId3" imgW="2710988" imgH="1018982" progId="Visio.Drawing.11">
              <p:embed/>
            </p:oleObj>
          </a:graphicData>
        </a:graphic>
      </p:graphicFrame>
      <p:sp>
        <p:nvSpPr>
          <p:cNvPr id="205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857224" y="4214818"/>
          <a:ext cx="3929062" cy="1571625"/>
        </p:xfrm>
        <a:graphic>
          <a:graphicData uri="http://schemas.openxmlformats.org/presentationml/2006/ole">
            <p:oleObj spid="_x0000_s2051" name="Visio" r:id="rId4" imgW="2422814" imgH="959981" progId="Visio.Drawing.11">
              <p:embed/>
            </p:oleObj>
          </a:graphicData>
        </a:graphic>
      </p:graphicFrame>
      <p:sp>
        <p:nvSpPr>
          <p:cNvPr id="205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2" name="Object 9"/>
          <p:cNvGraphicFramePr>
            <a:graphicFrameLocks noChangeAspect="1"/>
          </p:cNvGraphicFramePr>
          <p:nvPr/>
        </p:nvGraphicFramePr>
        <p:xfrm>
          <a:off x="5786446" y="3857628"/>
          <a:ext cx="2860675" cy="493713"/>
        </p:xfrm>
        <a:graphic>
          <a:graphicData uri="http://schemas.openxmlformats.org/presentationml/2006/ole">
            <p:oleObj spid="_x0000_s2052" name="Equation" r:id="rId5" imgW="1104900" imgH="190500" progId="Equation.DSMT4">
              <p:embed/>
            </p:oleObj>
          </a:graphicData>
        </a:graphic>
      </p:graphicFrame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3" name="Object 11"/>
          <p:cNvGraphicFramePr>
            <a:graphicFrameLocks noChangeAspect="1"/>
          </p:cNvGraphicFramePr>
          <p:nvPr/>
        </p:nvGraphicFramePr>
        <p:xfrm>
          <a:off x="5786446" y="2714620"/>
          <a:ext cx="2914650" cy="528637"/>
        </p:xfrm>
        <a:graphic>
          <a:graphicData uri="http://schemas.openxmlformats.org/presentationml/2006/ole">
            <p:oleObj spid="_x0000_s2053" name="Equation" r:id="rId6" imgW="1117440" imgH="203040" progId="Equation.DSMT4">
              <p:embed/>
            </p:oleObj>
          </a:graphicData>
        </a:graphic>
      </p:graphicFrame>
      <p:sp>
        <p:nvSpPr>
          <p:cNvPr id="206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4" name="Object 13"/>
          <p:cNvGraphicFramePr>
            <a:graphicFrameLocks noChangeAspect="1"/>
          </p:cNvGraphicFramePr>
          <p:nvPr/>
        </p:nvGraphicFramePr>
        <p:xfrm>
          <a:off x="5786446" y="4857760"/>
          <a:ext cx="3044825" cy="528638"/>
        </p:xfrm>
        <a:graphic>
          <a:graphicData uri="http://schemas.openxmlformats.org/presentationml/2006/ole">
            <p:oleObj spid="_x0000_s2054" name="Equation" r:id="rId7" imgW="116820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比较两个状态空间描述，不一样？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85786" y="0"/>
            <a:ext cx="8150227" cy="1143000"/>
          </a:xfr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dirty="0" smtClean="0"/>
              <a:t>7.1</a:t>
            </a:r>
            <a:r>
              <a:rPr lang="zh-CN" altLang="en-US" dirty="0" smtClean="0"/>
              <a:t>连续定常线性系统离散化方法</a:t>
            </a:r>
            <a:r>
              <a:rPr lang="en-US" altLang="zh-CN" dirty="0" smtClean="0"/>
              <a:t>-6</a:t>
            </a:r>
          </a:p>
        </p:txBody>
      </p:sp>
      <p:graphicFrame>
        <p:nvGraphicFramePr>
          <p:cNvPr id="77825" name="Object 1"/>
          <p:cNvGraphicFramePr>
            <a:graphicFrameLocks noChangeAspect="1"/>
          </p:cNvGraphicFramePr>
          <p:nvPr/>
        </p:nvGraphicFramePr>
        <p:xfrm>
          <a:off x="785786" y="1857364"/>
          <a:ext cx="7553325" cy="2327275"/>
        </p:xfrm>
        <a:graphic>
          <a:graphicData uri="http://schemas.openxmlformats.org/presentationml/2006/ole">
            <p:oleObj spid="_x0000_s77825" name="Equation" r:id="rId3" imgW="2946400" imgH="901700" progId="Equation.DSMT4">
              <p:embed/>
            </p:oleObj>
          </a:graphicData>
        </a:graphic>
      </p:graphicFrame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785786" y="4286256"/>
          <a:ext cx="6832600" cy="2278062"/>
        </p:xfrm>
        <a:graphic>
          <a:graphicData uri="http://schemas.openxmlformats.org/presentationml/2006/ole">
            <p:oleObj spid="_x0000_s77826" name="Equation" r:id="rId4" imgW="2628900" imgH="8763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引言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2"/>
                </a:solidFill>
                <a:hlinkClick r:id="rId3" action="ppaction://hlinksldjump"/>
              </a:rPr>
              <a:t>线性系统响应解释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4" action="ppaction://hlinksldjump"/>
              </a:rPr>
              <a:t>连续定常系统状态空间的解与性能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5" action="ppaction://hlinksldjump"/>
              </a:rPr>
              <a:t>连续时变系统状态空间的解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6" action="ppaction://hlinksldjump"/>
              </a:rPr>
              <a:t>连续线性系统的状态转移矩阵及其性质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7" action="ppaction://hlinksldjump"/>
              </a:rPr>
              <a:t>离散系统分析基础</a:t>
            </a:r>
            <a:r>
              <a:rPr lang="en-US" altLang="zh-CN" dirty="0" smtClean="0">
                <a:solidFill>
                  <a:schemeClr val="bg2"/>
                </a:solidFill>
                <a:hlinkClick r:id="rId7" action="ppaction://hlinksldjump"/>
              </a:rPr>
              <a:t>----</a:t>
            </a:r>
            <a:r>
              <a:rPr lang="zh-CN" altLang="en-US" dirty="0" smtClean="0">
                <a:solidFill>
                  <a:schemeClr val="bg2"/>
                </a:solidFill>
                <a:hlinkClick r:id="rId7" action="ppaction://hlinksldjump"/>
              </a:rPr>
              <a:t>采样与保持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8" action="ppaction://hlinksldjump"/>
              </a:rPr>
              <a:t>连续线性系统的状态空间表达式的离散化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9" action="ppaction://hlinksldjump"/>
              </a:rPr>
              <a:t>离散系统状态方程的解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10" action="ppaction://hlinksldjump"/>
              </a:rPr>
              <a:t>小结</a:t>
            </a:r>
            <a:endParaRPr lang="zh-CN" altLang="en-US" dirty="0" smtClean="0">
              <a:solidFill>
                <a:schemeClr val="bg2"/>
              </a:solidFill>
            </a:endParaRPr>
          </a:p>
          <a:p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离散系统状态方程的解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2428869"/>
            <a:ext cx="8169302" cy="3571900"/>
          </a:xfrm>
        </p:spPr>
        <p:txBody>
          <a:bodyPr/>
          <a:lstStyle/>
          <a:p>
            <a:pPr lvl="0"/>
            <a:r>
              <a:rPr lang="en-US" altLang="zh-CN" dirty="0" smtClean="0">
                <a:latin typeface="+mn-ea"/>
              </a:rPr>
              <a:t>8.1</a:t>
            </a:r>
            <a:r>
              <a:rPr lang="zh-CN" altLang="en-US" dirty="0" smtClean="0">
                <a:latin typeface="+mn-ea"/>
              </a:rPr>
              <a:t>递推法</a:t>
            </a:r>
            <a:r>
              <a:rPr lang="en-US" altLang="zh-CN" dirty="0" smtClean="0">
                <a:latin typeface="+mn-ea"/>
              </a:rPr>
              <a:t>----</a:t>
            </a:r>
            <a:r>
              <a:rPr lang="zh-CN" altLang="en-US" dirty="0" smtClean="0">
                <a:latin typeface="+mn-ea"/>
              </a:rPr>
              <a:t>适用于定常系统</a:t>
            </a:r>
            <a:endParaRPr lang="en-US" altLang="zh-CN" dirty="0" smtClean="0">
              <a:latin typeface="+mn-ea"/>
            </a:endParaRPr>
          </a:p>
          <a:p>
            <a:pPr lvl="0"/>
            <a:endParaRPr lang="en-US" altLang="zh-CN" dirty="0" smtClean="0">
              <a:latin typeface="+mn-ea"/>
            </a:endParaRPr>
          </a:p>
          <a:p>
            <a:pPr lvl="0">
              <a:buNone/>
            </a:pPr>
            <a:r>
              <a:rPr lang="zh-CN" altLang="en-US" dirty="0" smtClean="0"/>
              <a:t>      </a:t>
            </a:r>
            <a:endParaRPr lang="en-US" altLang="zh-CN" dirty="0" smtClean="0"/>
          </a:p>
          <a:p>
            <a:pPr lvl="0">
              <a:buNone/>
            </a:pPr>
            <a:r>
              <a:rPr lang="zh-CN" altLang="en-US" dirty="0" smtClean="0"/>
              <a:t>          由初始状态所引起的响应</a:t>
            </a:r>
            <a:r>
              <a:rPr lang="en-US" altLang="zh-CN" dirty="0" smtClean="0"/>
              <a:t>+</a:t>
            </a:r>
            <a:r>
              <a:rPr lang="zh-CN" altLang="en-US" dirty="0" smtClean="0"/>
              <a:t>输入信号所引起的响应。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  <a:hlinkClick r:id="rId3" action="ppaction://hlinksldjump"/>
              </a:rPr>
              <a:t>8.2</a:t>
            </a:r>
            <a:r>
              <a:rPr lang="zh-CN" altLang="en-US" dirty="0" smtClean="0">
                <a:hlinkClick r:id="rId3" action="ppaction://hlinksldjump"/>
              </a:rPr>
              <a:t>解析法</a:t>
            </a:r>
            <a:endParaRPr lang="zh-CN" altLang="en-US" dirty="0" smtClean="0"/>
          </a:p>
          <a:p>
            <a:pPr lvl="0"/>
            <a:endParaRPr lang="zh-CN" altLang="en-US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0897" name="Object 1"/>
          <p:cNvGraphicFramePr>
            <a:graphicFrameLocks noChangeAspect="1"/>
          </p:cNvGraphicFramePr>
          <p:nvPr/>
        </p:nvGraphicFramePr>
        <p:xfrm>
          <a:off x="1000100" y="1428736"/>
          <a:ext cx="7877175" cy="1022350"/>
        </p:xfrm>
        <a:graphic>
          <a:graphicData uri="http://schemas.openxmlformats.org/presentationml/2006/ole">
            <p:oleObj spid="_x0000_s80897" name="Equation" r:id="rId4" imgW="3009900" imgH="393700" progId="Equation.DSMT4">
              <p:embed/>
            </p:oleObj>
          </a:graphicData>
        </a:graphic>
      </p:graphicFrame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1785918" y="3071810"/>
          <a:ext cx="4491038" cy="1122363"/>
        </p:xfrm>
        <a:graphic>
          <a:graphicData uri="http://schemas.openxmlformats.org/presentationml/2006/ole">
            <p:oleObj spid="_x0000_s80899" name="Equation" r:id="rId5" imgW="1714500" imgH="431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</a:t>
            </a:r>
            <a:r>
              <a:rPr lang="zh-CN" altLang="en-US" dirty="0" smtClean="0"/>
              <a:t>解析法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状态转移矩阵及其性质</a:t>
            </a:r>
            <a:endParaRPr lang="zh-CN" altLang="en-US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1921" name="Object 1"/>
          <p:cNvGraphicFramePr>
            <a:graphicFrameLocks noChangeAspect="1"/>
          </p:cNvGraphicFramePr>
          <p:nvPr/>
        </p:nvGraphicFramePr>
        <p:xfrm>
          <a:off x="285720" y="2071678"/>
          <a:ext cx="5596890" cy="569595"/>
        </p:xfrm>
        <a:graphic>
          <a:graphicData uri="http://schemas.openxmlformats.org/presentationml/2006/ole">
            <p:oleObj spid="_x0000_s81921" name="Equation" r:id="rId3" imgW="2197100" imgH="215900" progId="Equation.DSMT4">
              <p:embed/>
            </p:oleObj>
          </a:graphicData>
        </a:graphic>
      </p:graphicFrame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214282" y="3643314"/>
          <a:ext cx="4061460" cy="569595"/>
        </p:xfrm>
        <a:graphic>
          <a:graphicData uri="http://schemas.openxmlformats.org/presentationml/2006/ole">
            <p:oleObj spid="_x0000_s81925" name="Equation" r:id="rId4" imgW="1562100" imgH="215900" progId="Equation.DSMT4">
              <p:embed/>
            </p:oleObj>
          </a:graphicData>
        </a:graphic>
      </p:graphicFrame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3714744" y="4286256"/>
          <a:ext cx="1651000" cy="635635"/>
        </p:xfrm>
        <a:graphic>
          <a:graphicData uri="http://schemas.openxmlformats.org/presentationml/2006/ole">
            <p:oleObj spid="_x0000_s81927" name="Equation" r:id="rId5" imgW="634680" imgH="241200" progId="Equation.DSMT4">
              <p:embed/>
            </p:oleObj>
          </a:graphicData>
        </a:graphic>
      </p:graphicFrame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1929" name="Object 9"/>
          <p:cNvGraphicFramePr>
            <a:graphicFrameLocks noChangeAspect="1"/>
          </p:cNvGraphicFramePr>
          <p:nvPr/>
        </p:nvGraphicFramePr>
        <p:xfrm>
          <a:off x="3714744" y="2786058"/>
          <a:ext cx="5002530" cy="569595"/>
        </p:xfrm>
        <a:graphic>
          <a:graphicData uri="http://schemas.openxmlformats.org/presentationml/2006/ole">
            <p:oleObj spid="_x0000_s81929" name="Equation" r:id="rId6" imgW="1943100" imgH="215900" progId="Equation.DSMT4">
              <p:embed/>
            </p:oleObj>
          </a:graphicData>
        </a:graphic>
      </p:graphicFrame>
      <p:sp>
        <p:nvSpPr>
          <p:cNvPr id="14" name="矩形 13"/>
          <p:cNvSpPr/>
          <p:nvPr/>
        </p:nvSpPr>
        <p:spPr>
          <a:xfrm>
            <a:off x="500034" y="5143512"/>
            <a:ext cx="82868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 smtClean="0">
                <a:latin typeface="+mn-ea"/>
                <a:ea typeface="+mn-ea"/>
              </a:rPr>
              <a:t>    离散线性系统的状态转移矩阵也满足唯一性、自反性、反身性、传递性。</a:t>
            </a:r>
            <a:endParaRPr lang="zh-CN" altLang="en-US" sz="32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</a:t>
            </a:r>
            <a:r>
              <a:rPr lang="zh-CN" altLang="en-US" dirty="0" smtClean="0"/>
              <a:t>解析法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状态响应表达式</a:t>
            </a:r>
            <a:endParaRPr lang="zh-CN" altLang="en-US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2945" name="Object 1"/>
          <p:cNvGraphicFramePr>
            <a:graphicFrameLocks noChangeAspect="1"/>
          </p:cNvGraphicFramePr>
          <p:nvPr/>
        </p:nvGraphicFramePr>
        <p:xfrm>
          <a:off x="571472" y="1857364"/>
          <a:ext cx="8393112" cy="2254250"/>
        </p:xfrm>
        <a:graphic>
          <a:graphicData uri="http://schemas.openxmlformats.org/presentationml/2006/ole">
            <p:oleObj spid="_x0000_s82945" name="Equation" r:id="rId3" imgW="3225600" imgH="863280" progId="Equation.DSMT4">
              <p:embed/>
            </p:oleObj>
          </a:graphicData>
        </a:graphic>
      </p:graphicFrame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642910" y="4143380"/>
          <a:ext cx="5398770" cy="1040130"/>
        </p:xfrm>
        <a:graphic>
          <a:graphicData uri="http://schemas.openxmlformats.org/presentationml/2006/ole">
            <p:oleObj spid="_x0000_s82947" name="Equation" r:id="rId4" imgW="2107285" imgH="406224" progId="Equation.DSMT4">
              <p:embed/>
            </p:oleObj>
          </a:graphicData>
        </a:graphic>
      </p:graphicFrame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1500166" y="5000636"/>
          <a:ext cx="4259580" cy="718185"/>
        </p:xfrm>
        <a:graphic>
          <a:graphicData uri="http://schemas.openxmlformats.org/presentationml/2006/ole">
            <p:oleObj spid="_x0000_s82949" name="Equation" r:id="rId5" imgW="1676400" imgH="266700" progId="Equation.DSMT4">
              <p:embed/>
            </p:oleObj>
          </a:graphicData>
        </a:graphic>
      </p:graphicFrame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3000364" y="5572140"/>
          <a:ext cx="5621655" cy="1040130"/>
        </p:xfrm>
        <a:graphic>
          <a:graphicData uri="http://schemas.openxmlformats.org/presentationml/2006/ole">
            <p:oleObj spid="_x0000_s82951" name="Equation" r:id="rId6" imgW="2183452" imgH="406224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</a:t>
            </a:r>
            <a:r>
              <a:rPr lang="zh-CN" altLang="en-US" dirty="0" smtClean="0"/>
              <a:t>解析法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零输入响应态渐近趋于原点的条件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零状态响应的因果性</a:t>
            </a:r>
            <a:endParaRPr lang="zh-CN" altLang="en-US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3969" name="Object 1"/>
          <p:cNvGraphicFramePr>
            <a:graphicFrameLocks noChangeAspect="1"/>
          </p:cNvGraphicFramePr>
          <p:nvPr/>
        </p:nvGraphicFramePr>
        <p:xfrm>
          <a:off x="571472" y="2214554"/>
          <a:ext cx="5842000" cy="1749425"/>
        </p:xfrm>
        <a:graphic>
          <a:graphicData uri="http://schemas.openxmlformats.org/presentationml/2006/ole">
            <p:oleObj spid="_x0000_s83969" name="Equation" r:id="rId3" imgW="2247900" imgH="673100" progId="Equation.DSMT4">
              <p:embed/>
            </p:oleObj>
          </a:graphicData>
        </a:graphic>
      </p:graphicFrame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7286644" y="2786058"/>
          <a:ext cx="1023938" cy="528637"/>
        </p:xfrm>
        <a:graphic>
          <a:graphicData uri="http://schemas.openxmlformats.org/presentationml/2006/ole">
            <p:oleObj spid="_x0000_s83971" name="Equation" r:id="rId4" imgW="393700" imgH="203200" progId="Equation.DSMT4">
              <p:embed/>
            </p:oleObj>
          </a:graphicData>
        </a:graphic>
      </p:graphicFrame>
      <p:sp>
        <p:nvSpPr>
          <p:cNvPr id="8" name="右箭头 7"/>
          <p:cNvSpPr/>
          <p:nvPr/>
        </p:nvSpPr>
        <p:spPr bwMode="auto">
          <a:xfrm>
            <a:off x="6572264" y="3000372"/>
            <a:ext cx="642942" cy="1428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</a:t>
            </a:r>
            <a:r>
              <a:rPr lang="zh-CN" altLang="en-US" dirty="0" smtClean="0"/>
              <a:t>解析法</a:t>
            </a:r>
            <a:r>
              <a:rPr lang="en-US" altLang="zh-CN" dirty="0" smtClean="0"/>
              <a:t>-4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 ：求离散系统状态转移矩阵</a:t>
            </a:r>
            <a:endParaRPr lang="zh-CN" altLang="en-US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4993" name="Object 1"/>
          <p:cNvGraphicFramePr>
            <a:graphicFrameLocks noChangeAspect="1"/>
          </p:cNvGraphicFramePr>
          <p:nvPr/>
        </p:nvGraphicFramePr>
        <p:xfrm>
          <a:off x="1156326" y="1928802"/>
          <a:ext cx="5241925" cy="1089025"/>
        </p:xfrm>
        <a:graphic>
          <a:graphicData uri="http://schemas.openxmlformats.org/presentationml/2006/ole">
            <p:oleObj spid="_x0000_s84993" name="Equation" r:id="rId3" imgW="2044440" imgH="419040" progId="Equation.DSMT4">
              <p:embed/>
            </p:oleObj>
          </a:graphicData>
        </a:graphic>
      </p:graphicFrame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1" y="3000373"/>
          <a:ext cx="9069828" cy="3500462"/>
        </p:xfrm>
        <a:graphic>
          <a:graphicData uri="http://schemas.openxmlformats.org/presentationml/2006/ole">
            <p:oleObj spid="_x0000_s84995" name="Equation" r:id="rId4" imgW="4520880" imgH="1726920" progId="Equation.DSMT4">
              <p:embed/>
            </p:oleObj>
          </a:graphicData>
        </a:graphic>
      </p:graphicFrame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5004" name="Object 12"/>
          <p:cNvGraphicFramePr>
            <a:graphicFrameLocks noChangeAspect="1"/>
          </p:cNvGraphicFramePr>
          <p:nvPr/>
        </p:nvGraphicFramePr>
        <p:xfrm>
          <a:off x="6657052" y="1785926"/>
          <a:ext cx="2129790" cy="668655"/>
        </p:xfrm>
        <a:graphic>
          <a:graphicData uri="http://schemas.openxmlformats.org/presentationml/2006/ole">
            <p:oleObj spid="_x0000_s85004" name="Equation" r:id="rId5" imgW="838200" imgH="254000" progId="Equation.DSMT4">
              <p:embed/>
            </p:oleObj>
          </a:graphicData>
        </a:graphic>
      </p:graphicFrame>
      <p:sp>
        <p:nvSpPr>
          <p:cNvPr id="8500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5006" name="Object 14"/>
          <p:cNvGraphicFramePr>
            <a:graphicFrameLocks noChangeAspect="1"/>
          </p:cNvGraphicFramePr>
          <p:nvPr/>
        </p:nvGraphicFramePr>
        <p:xfrm>
          <a:off x="6728490" y="2571744"/>
          <a:ext cx="1337310" cy="495300"/>
        </p:xfrm>
        <a:graphic>
          <a:graphicData uri="http://schemas.openxmlformats.org/presentationml/2006/ole">
            <p:oleObj spid="_x0000_s85006" name="Equation" r:id="rId6" imgW="520474" imgH="190417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</a:t>
            </a:r>
            <a:r>
              <a:rPr lang="zh-CN" altLang="en-US" dirty="0" smtClean="0"/>
              <a:t>解析法</a:t>
            </a:r>
            <a:r>
              <a:rPr lang="en-US" altLang="zh-CN" dirty="0" smtClean="0"/>
              <a:t>-5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继上例 ：求输出响应</a:t>
            </a:r>
            <a:endParaRPr lang="zh-CN" altLang="en-US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4993" name="Object 1"/>
          <p:cNvGraphicFramePr>
            <a:graphicFrameLocks noChangeAspect="1"/>
          </p:cNvGraphicFramePr>
          <p:nvPr/>
        </p:nvGraphicFramePr>
        <p:xfrm>
          <a:off x="1156326" y="1928802"/>
          <a:ext cx="5241925" cy="1089025"/>
        </p:xfrm>
        <a:graphic>
          <a:graphicData uri="http://schemas.openxmlformats.org/presentationml/2006/ole">
            <p:oleObj spid="_x0000_s87042" name="Equation" r:id="rId3" imgW="2044440" imgH="419040" progId="Equation.DSMT4">
              <p:embed/>
            </p:oleObj>
          </a:graphicData>
        </a:graphic>
      </p:graphicFrame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1071538" y="3214686"/>
          <a:ext cx="6827260" cy="2143140"/>
        </p:xfrm>
        <a:graphic>
          <a:graphicData uri="http://schemas.openxmlformats.org/presentationml/2006/ole">
            <p:oleObj spid="_x0000_s87044" name="Equation" r:id="rId4" imgW="3340080" imgH="1066680" progId="Equation.DSMT4">
              <p:embed/>
            </p:oleObj>
          </a:graphicData>
        </a:graphic>
      </p:graphicFrame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1071538" y="5500678"/>
          <a:ext cx="5023854" cy="1357322"/>
        </p:xfrm>
        <a:graphic>
          <a:graphicData uri="http://schemas.openxmlformats.org/presentationml/2006/ole">
            <p:oleObj spid="_x0000_s87045" name="Equation" r:id="rId5" imgW="2755900" imgH="736600" progId="Equation.DSMT4">
              <p:embed/>
            </p:oleObj>
          </a:graphicData>
        </a:graphic>
      </p:graphicFrame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5004" name="Object 12"/>
          <p:cNvGraphicFramePr>
            <a:graphicFrameLocks noChangeAspect="1"/>
          </p:cNvGraphicFramePr>
          <p:nvPr/>
        </p:nvGraphicFramePr>
        <p:xfrm>
          <a:off x="6657052" y="1785926"/>
          <a:ext cx="2129790" cy="668655"/>
        </p:xfrm>
        <a:graphic>
          <a:graphicData uri="http://schemas.openxmlformats.org/presentationml/2006/ole">
            <p:oleObj spid="_x0000_s87046" name="Equation" r:id="rId6" imgW="838200" imgH="254000" progId="Equation.DSMT4">
              <p:embed/>
            </p:oleObj>
          </a:graphicData>
        </a:graphic>
      </p:graphicFrame>
      <p:sp>
        <p:nvSpPr>
          <p:cNvPr id="8500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5006" name="Object 14"/>
          <p:cNvGraphicFramePr>
            <a:graphicFrameLocks noChangeAspect="1"/>
          </p:cNvGraphicFramePr>
          <p:nvPr/>
        </p:nvGraphicFramePr>
        <p:xfrm>
          <a:off x="6728490" y="2571744"/>
          <a:ext cx="1337310" cy="495300"/>
        </p:xfrm>
        <a:graphic>
          <a:graphicData uri="http://schemas.openxmlformats.org/presentationml/2006/ole">
            <p:oleObj spid="_x0000_s87047" name="Equation" r:id="rId7" imgW="520474" imgH="190417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引言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2"/>
                </a:solidFill>
                <a:hlinkClick r:id="rId3" action="ppaction://hlinksldjump"/>
              </a:rPr>
              <a:t>线性系统响应解释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4" action="ppaction://hlinksldjump"/>
              </a:rPr>
              <a:t>连续定常系统状态空间的解与性能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5" action="ppaction://hlinksldjump"/>
              </a:rPr>
              <a:t>连续时变系统状态空间的解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6" action="ppaction://hlinksldjump"/>
              </a:rPr>
              <a:t>连续线性系统的状态转移矩阵及其性质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7" action="ppaction://hlinksldjump"/>
              </a:rPr>
              <a:t>离散系统分析基础</a:t>
            </a:r>
            <a:r>
              <a:rPr lang="en-US" altLang="zh-CN" dirty="0" smtClean="0">
                <a:solidFill>
                  <a:schemeClr val="bg2"/>
                </a:solidFill>
                <a:hlinkClick r:id="rId7" action="ppaction://hlinksldjump"/>
              </a:rPr>
              <a:t>----</a:t>
            </a:r>
            <a:r>
              <a:rPr lang="zh-CN" altLang="en-US" dirty="0" smtClean="0">
                <a:solidFill>
                  <a:schemeClr val="bg2"/>
                </a:solidFill>
                <a:hlinkClick r:id="rId7" action="ppaction://hlinksldjump"/>
              </a:rPr>
              <a:t>采样与保持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8" action="ppaction://hlinksldjump"/>
              </a:rPr>
              <a:t>连续线性系统的状态空间表达式的离散化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9" action="ppaction://hlinksldjump"/>
              </a:rPr>
              <a:t>离散系统状态方程的解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10" action="ppaction://hlinksldjump"/>
              </a:rPr>
              <a:t>小结</a:t>
            </a:r>
            <a:endParaRPr lang="zh-CN" altLang="en-US" dirty="0" smtClean="0">
              <a:solidFill>
                <a:schemeClr val="bg2"/>
              </a:solidFill>
            </a:endParaRPr>
          </a:p>
          <a:p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1285860"/>
            <a:ext cx="8358214" cy="5429288"/>
          </a:xfrm>
        </p:spPr>
        <p:txBody>
          <a:bodyPr/>
          <a:lstStyle/>
          <a:p>
            <a:r>
              <a:rPr lang="zh-CN" altLang="en-US" dirty="0" smtClean="0"/>
              <a:t>求运动解方法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运动解的形式与状态转移矩阵密切相关</a:t>
            </a:r>
            <a:endParaRPr lang="en-US" altLang="zh-CN" dirty="0" smtClean="0"/>
          </a:p>
          <a:p>
            <a:r>
              <a:rPr lang="zh-CN" altLang="en-US" dirty="0" smtClean="0"/>
              <a:t>运动形式与稳、快、准性能有直接联系</a:t>
            </a:r>
            <a:endParaRPr lang="en-US" altLang="zh-CN" dirty="0" smtClean="0"/>
          </a:p>
          <a:p>
            <a:r>
              <a:rPr lang="zh-CN" altLang="en-US" dirty="0" smtClean="0"/>
              <a:t>系统参数的变化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鲁棒性</a:t>
            </a:r>
            <a:endParaRPr lang="en-US" altLang="zh-CN" dirty="0" smtClean="0"/>
          </a:p>
          <a:p>
            <a:r>
              <a:rPr lang="zh-CN" altLang="en-US" dirty="0" smtClean="0"/>
              <a:t>对于离散系统，采样周期对性能有重要影响。</a:t>
            </a:r>
            <a:endParaRPr lang="zh-CN" altLang="en-US" dirty="0"/>
          </a:p>
        </p:txBody>
      </p:sp>
      <p:pic>
        <p:nvPicPr>
          <p:cNvPr id="4" name="图片 3" descr="a.emf"/>
          <p:cNvPicPr/>
          <p:nvPr/>
        </p:nvPicPr>
        <p:blipFill>
          <a:blip r:embed="rId2"/>
          <a:stretch>
            <a:fillRect/>
          </a:stretch>
        </p:blipFill>
        <p:spPr>
          <a:xfrm>
            <a:off x="2071670" y="1714488"/>
            <a:ext cx="5286412" cy="250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线性系统响应解释</a:t>
            </a:r>
            <a:r>
              <a:rPr lang="en-US" altLang="zh-CN" dirty="0" smtClean="0"/>
              <a:t>-3</a:t>
            </a:r>
            <a:endParaRPr lang="zh-CN" altLang="en-US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上例续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两个不同机理的系统讨论</a:t>
            </a:r>
            <a:endParaRPr lang="zh-CN" altLang="en-US" dirty="0"/>
          </a:p>
        </p:txBody>
      </p:sp>
      <p:pic>
        <p:nvPicPr>
          <p:cNvPr id="3077" name="图片 4" descr="零输入响应与零状态响应.e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3571875"/>
            <a:ext cx="7858125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357290" y="2643182"/>
          <a:ext cx="6623050" cy="593725"/>
        </p:xfrm>
        <a:graphic>
          <a:graphicData uri="http://schemas.openxmlformats.org/presentationml/2006/ole">
            <p:oleObj spid="_x0000_s3074" name="Equation" r:id="rId4" imgW="2616120" imgH="228600" progId="Equation.DSMT4">
              <p:embed/>
            </p:oleObj>
          </a:graphicData>
        </a:graphic>
      </p:graphicFrame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5" name="Object 7"/>
          <p:cNvGraphicFramePr>
            <a:graphicFrameLocks noChangeAspect="1"/>
          </p:cNvGraphicFramePr>
          <p:nvPr/>
        </p:nvGraphicFramePr>
        <p:xfrm>
          <a:off x="1412852" y="2105019"/>
          <a:ext cx="2016125" cy="560388"/>
        </p:xfrm>
        <a:graphic>
          <a:graphicData uri="http://schemas.openxmlformats.org/presentationml/2006/ole">
            <p:oleObj spid="_x0000_s3075" name="Equation" r:id="rId5" imgW="76176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That all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  <p:pic>
        <p:nvPicPr>
          <p:cNvPr id="6" name="Picture 4" descr="0003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857232"/>
            <a:ext cx="2857488" cy="2220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引言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2"/>
                </a:solidFill>
                <a:hlinkClick r:id="rId3" action="ppaction://hlinksldjump"/>
              </a:rPr>
              <a:t>线性系统响应解释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4" action="ppaction://hlinksldjump"/>
              </a:rPr>
              <a:t>连续定常系统状态空间的解与性能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5" action="ppaction://hlinksldjump"/>
              </a:rPr>
              <a:t>连续时变系统状态空间的解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6" action="ppaction://hlinksldjump"/>
              </a:rPr>
              <a:t>连续线性系统的状态转移矩阵及其性质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7" action="ppaction://hlinksldjump"/>
              </a:rPr>
              <a:t>离散系统分析基础</a:t>
            </a:r>
            <a:r>
              <a:rPr lang="en-US" altLang="zh-CN" dirty="0" smtClean="0">
                <a:solidFill>
                  <a:schemeClr val="bg2"/>
                </a:solidFill>
                <a:hlinkClick r:id="rId7" action="ppaction://hlinksldjump"/>
              </a:rPr>
              <a:t>----</a:t>
            </a:r>
            <a:r>
              <a:rPr lang="zh-CN" altLang="en-US" dirty="0" smtClean="0">
                <a:solidFill>
                  <a:schemeClr val="bg2"/>
                </a:solidFill>
                <a:hlinkClick r:id="rId7" action="ppaction://hlinksldjump"/>
              </a:rPr>
              <a:t>采样与保持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8" action="ppaction://hlinksldjump"/>
              </a:rPr>
              <a:t>连续线性系统的状态空间表达式的离散化</a:t>
            </a:r>
            <a:endParaRPr lang="zh-CN" altLang="en-US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9" action="ppaction://hlinksldjump"/>
              </a:rPr>
              <a:t>离散系统状态方程的解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  <a:hlinkClick r:id="rId10" action="ppaction://hlinksldjump"/>
              </a:rPr>
              <a:t>小结</a:t>
            </a:r>
            <a:endParaRPr lang="zh-CN" altLang="en-US" dirty="0" smtClean="0">
              <a:solidFill>
                <a:schemeClr val="bg2"/>
              </a:solidFill>
            </a:endParaRPr>
          </a:p>
          <a:p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3</a:t>
            </a:r>
            <a:r>
              <a:rPr lang="zh-CN" altLang="en-US" sz="4000" dirty="0" smtClean="0"/>
              <a:t>连续定常系统的解与性能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n-ea"/>
                <a:hlinkClick r:id="rId2" action="ppaction://hlinksldjump"/>
              </a:rPr>
              <a:t>3.1</a:t>
            </a:r>
            <a:r>
              <a:rPr lang="zh-CN" altLang="en-US" sz="3600" b="1" dirty="0" smtClean="0">
                <a:latin typeface="+mn-ea"/>
                <a:hlinkClick r:id="rId2" action="ppaction://hlinksldjump"/>
              </a:rPr>
              <a:t>线性系统状态空间的解</a:t>
            </a:r>
            <a:endParaRPr lang="en-US" altLang="zh-CN" sz="3600" b="1" dirty="0" smtClean="0">
              <a:latin typeface="+mn-ea"/>
            </a:endParaRPr>
          </a:p>
          <a:p>
            <a:pPr eaLnBrk="1" hangingPunct="1">
              <a:defRPr/>
            </a:pPr>
            <a:endParaRPr lang="zh-CN" altLang="en-US" sz="3600" b="1" dirty="0" smtClean="0">
              <a:latin typeface="+mn-ea"/>
            </a:endParaRPr>
          </a:p>
          <a:p>
            <a:pPr marL="342900" lvl="2" indent="-342900" eaLnBrk="1" hangingPunct="1">
              <a:buSzPct val="60000"/>
              <a:defRPr/>
            </a:pPr>
            <a:r>
              <a:rPr lang="en-US" altLang="zh-CN" sz="3600" b="1" dirty="0" smtClean="0">
                <a:latin typeface="+mn-ea"/>
                <a:hlinkClick r:id="rId3" action="ppaction://hlinksldjump"/>
              </a:rPr>
              <a:t>3.2</a:t>
            </a:r>
            <a:r>
              <a:rPr lang="zh-CN" altLang="en-US" sz="3600" b="1" dirty="0" smtClean="0">
                <a:latin typeface="+mn-ea"/>
                <a:hlinkClick r:id="rId3" action="ppaction://hlinksldjump"/>
              </a:rPr>
              <a:t>线性系统状态空间解的性能</a:t>
            </a:r>
            <a:endParaRPr lang="en-US" altLang="zh-CN" sz="3600" b="1" dirty="0" smtClean="0">
              <a:latin typeface="+mn-ea"/>
            </a:endParaRPr>
          </a:p>
          <a:p>
            <a:pPr marL="342900" lvl="2" indent="-342900" eaLnBrk="1" hangingPunct="1">
              <a:buSzPct val="60000"/>
              <a:defRPr/>
            </a:pPr>
            <a:endParaRPr lang="en-US" altLang="zh-CN" sz="3600" b="1" dirty="0" smtClean="0">
              <a:latin typeface="+mn-ea"/>
            </a:endParaRPr>
          </a:p>
          <a:p>
            <a:pPr marL="342900" lvl="2" indent="-342900" eaLnBrk="1" hangingPunct="1">
              <a:buSzPct val="60000"/>
              <a:defRPr/>
            </a:pPr>
            <a:r>
              <a:rPr lang="en-US" altLang="zh-CN" sz="3600" b="1" dirty="0" smtClean="0">
                <a:latin typeface="+mn-ea"/>
                <a:hlinkClick r:id="rId4" action="ppaction://hlinksldjump"/>
              </a:rPr>
              <a:t>3.3</a:t>
            </a:r>
            <a:r>
              <a:rPr lang="zh-CN" altLang="en-US" sz="3600" b="1" dirty="0" smtClean="0">
                <a:latin typeface="+mn-ea"/>
                <a:hlinkClick r:id="rId4" action="ppaction://hlinksldjump"/>
              </a:rPr>
              <a:t>系统矩阵特征值敏感性及鲁棒性</a:t>
            </a:r>
            <a:endParaRPr lang="en-US" altLang="zh-CN" sz="3600" b="1" dirty="0" smtClean="0">
              <a:latin typeface="+mn-ea"/>
            </a:endParaRPr>
          </a:p>
          <a:p>
            <a:pPr marL="342900" lvl="2" indent="-342900" eaLnBrk="1" hangingPunct="1">
              <a:buSzPct val="60000"/>
              <a:defRPr/>
            </a:pPr>
            <a:endParaRPr lang="zh-CN" altLang="en-US" sz="3600" b="1" dirty="0" smtClean="0">
              <a:latin typeface="+mn-ea"/>
            </a:endParaRPr>
          </a:p>
          <a:p>
            <a:pPr marL="342900" lvl="2" indent="-342900" eaLnBrk="1" hangingPunct="1">
              <a:buSzPct val="60000"/>
              <a:defRPr/>
            </a:pPr>
            <a:r>
              <a:rPr lang="en-US" altLang="zh-CN" sz="3600" b="1" dirty="0" smtClean="0">
                <a:latin typeface="+mn-ea"/>
                <a:hlinkClick r:id="rId5" action="ppaction://hlinksldjump"/>
              </a:rPr>
              <a:t>3.4</a:t>
            </a:r>
            <a:r>
              <a:rPr lang="zh-CN" altLang="en-US" sz="3600" b="1" dirty="0" smtClean="0">
                <a:latin typeface="+mn-ea"/>
                <a:hlinkClick r:id="rId5" action="ppaction://hlinksldjump"/>
              </a:rPr>
              <a:t>连续定常非线性系统状态空间的解</a:t>
            </a:r>
            <a:endParaRPr lang="zh-CN" altLang="en-US" sz="3600" b="1" dirty="0" smtClean="0">
              <a:latin typeface="+mn-ea"/>
            </a:endParaRPr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ahoma"/>
        <a:ea typeface="楷体_GB2312"/>
        <a:cs typeface="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2666</TotalTime>
  <Words>1663</Words>
  <Application>Microsoft PowerPoint</Application>
  <PresentationFormat>全屏显示(4:3)</PresentationFormat>
  <Paragraphs>348</Paragraphs>
  <Slides>70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70</vt:i4>
      </vt:variant>
    </vt:vector>
  </HeadingPairs>
  <TitlesOfParts>
    <vt:vector size="73" baseType="lpstr">
      <vt:lpstr>Blends</vt:lpstr>
      <vt:lpstr>Equation</vt:lpstr>
      <vt:lpstr>Visio</vt:lpstr>
      <vt:lpstr>动态系统的运动分析</vt:lpstr>
      <vt:lpstr>本章内容</vt:lpstr>
      <vt:lpstr>1引言</vt:lpstr>
      <vt:lpstr>本章内容</vt:lpstr>
      <vt:lpstr>2线性系统响应解释-1</vt:lpstr>
      <vt:lpstr>2线性系统响应解释-2</vt:lpstr>
      <vt:lpstr>2线性系统响应解释-3</vt:lpstr>
      <vt:lpstr>本章内容</vt:lpstr>
      <vt:lpstr>3连续定常系统的解与性能</vt:lpstr>
      <vt:lpstr>3.1线性系统状态空间的解-1</vt:lpstr>
      <vt:lpstr>3.1线性系统状态空间的解-2</vt:lpstr>
      <vt:lpstr>3.2连续定常线性系统解的性能-1</vt:lpstr>
      <vt:lpstr>3.2连续定常线性系统解的性能-2</vt:lpstr>
      <vt:lpstr>3.2连续定常线性系统解的性能-3</vt:lpstr>
      <vt:lpstr>3.2连续定常线性系统解的性能-4</vt:lpstr>
      <vt:lpstr>3.2连续定常线性系统解的性能-5</vt:lpstr>
      <vt:lpstr>3.2连续定常线性系统解的性能-6</vt:lpstr>
      <vt:lpstr>3.2连续定常线性系统解的性能-7</vt:lpstr>
      <vt:lpstr>3.2连续定常线性系统解的性能-8</vt:lpstr>
      <vt:lpstr>3.3连续定常非线性系统的解-1</vt:lpstr>
      <vt:lpstr>3.4连续定常非线性系统的解-2</vt:lpstr>
      <vt:lpstr>3.3连续定常非线性系统的解-3</vt:lpstr>
      <vt:lpstr>本章内容</vt:lpstr>
      <vt:lpstr>4连续时变系统状态空间的解</vt:lpstr>
      <vt:lpstr>4.1时变连续线性系统的形式化解-1</vt:lpstr>
      <vt:lpstr>4.1时变连续线性系统的形式化解-2</vt:lpstr>
      <vt:lpstr>4.1时变连续线性系统的形式化解-3</vt:lpstr>
      <vt:lpstr>4.1时变连续线性系统的形式化解-4</vt:lpstr>
      <vt:lpstr>4.1时变连续线性系统的形式化解-5</vt:lpstr>
      <vt:lpstr>4.2连续线性系统的脉冲响应矩阵-1</vt:lpstr>
      <vt:lpstr>4.2连续线性系统的脉冲响应矩阵-2</vt:lpstr>
      <vt:lpstr>4.2连续线性系统的脉冲响应矩阵-3</vt:lpstr>
      <vt:lpstr>4.3时变连续非线性状态方程的解界定</vt:lpstr>
      <vt:lpstr>本章内容</vt:lpstr>
      <vt:lpstr>5连续线性系统的状态转移矩阵</vt:lpstr>
      <vt:lpstr>5.1线性齐次ODE的解空间与基本解</vt:lpstr>
      <vt:lpstr>5.2状态转移矩阵的概念与性质-1</vt:lpstr>
      <vt:lpstr>5.2状态转移矩阵的概念与性质-2</vt:lpstr>
      <vt:lpstr>5.2状态转移矩阵的概念与性质-3</vt:lpstr>
      <vt:lpstr>5.2状态转移矩阵的概念与性质-4</vt:lpstr>
      <vt:lpstr>本章内容</vt:lpstr>
      <vt:lpstr>6离散系统分析基础--采样与保持-1</vt:lpstr>
      <vt:lpstr>6离散系统分析基础--采样与保持-2</vt:lpstr>
      <vt:lpstr>6.1采样过程及其分析-1</vt:lpstr>
      <vt:lpstr>6.1采样过程及其分析-2</vt:lpstr>
      <vt:lpstr>6.1采样过程及其分析-3</vt:lpstr>
      <vt:lpstr>6.1采样过程及其分析-3</vt:lpstr>
      <vt:lpstr>6.1采样过程及其分析-4</vt:lpstr>
      <vt:lpstr>6.1采样过程及其分析-5</vt:lpstr>
      <vt:lpstr>6.2保持的理想描述与实际描述-1</vt:lpstr>
      <vt:lpstr>6.2保持的理想描述与实际描述- 2</vt:lpstr>
      <vt:lpstr>6.3理想与实际情况的一致性</vt:lpstr>
      <vt:lpstr>本章内容</vt:lpstr>
      <vt:lpstr>7连续线性系统的离散化-1</vt:lpstr>
      <vt:lpstr>7.1连续定常线性系统离散化方法-1</vt:lpstr>
      <vt:lpstr>7.1连续定常线性系统离散化方法-2</vt:lpstr>
      <vt:lpstr>7.1连续定常线性系统离散化方法-3</vt:lpstr>
      <vt:lpstr>7.1连续定常线性系统离散化方法-4</vt:lpstr>
      <vt:lpstr>7.1连续定常线性系统离散化方法-5</vt:lpstr>
      <vt:lpstr>7.1连续定常线性系统离散化方法-6</vt:lpstr>
      <vt:lpstr>本章内容</vt:lpstr>
      <vt:lpstr>8离散系统状态方程的解</vt:lpstr>
      <vt:lpstr>8.2解析法-1</vt:lpstr>
      <vt:lpstr>8.2解析法-2</vt:lpstr>
      <vt:lpstr>8.2解析法-3</vt:lpstr>
      <vt:lpstr>8.2解析法-4</vt:lpstr>
      <vt:lpstr>8.2解析法-5</vt:lpstr>
      <vt:lpstr>本章内容</vt:lpstr>
      <vt:lpstr>小结</vt:lpstr>
      <vt:lpstr>That all</vt:lpstr>
    </vt:vector>
  </TitlesOfParts>
  <Company>山东大学计算机科学与技术学院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动态系统的运动分析</dc:title>
  <dc:creator>胡立坤</dc:creator>
  <cp:lastModifiedBy>lrd</cp:lastModifiedBy>
  <cp:revision>643</cp:revision>
  <dcterms:created xsi:type="dcterms:W3CDTF">2002-12-18T08:50:00Z</dcterms:created>
  <dcterms:modified xsi:type="dcterms:W3CDTF">2014-04-02T11:55:17Z</dcterms:modified>
</cp:coreProperties>
</file>