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diagrams/layout1.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Default Extension="vml" ContentType="application/vnd.openxmlformats-officedocument.vmlDrawing"/>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diagrams/data1.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58"/>
  </p:notesMasterIdLst>
  <p:sldIdLst>
    <p:sldId id="292" r:id="rId2"/>
    <p:sldId id="551" r:id="rId3"/>
    <p:sldId id="300" r:id="rId4"/>
    <p:sldId id="299" r:id="rId5"/>
    <p:sldId id="301" r:id="rId6"/>
    <p:sldId id="302" r:id="rId7"/>
    <p:sldId id="378" r:id="rId8"/>
    <p:sldId id="379" r:id="rId9"/>
    <p:sldId id="380" r:id="rId10"/>
    <p:sldId id="381" r:id="rId11"/>
    <p:sldId id="382" r:id="rId12"/>
    <p:sldId id="550" r:id="rId13"/>
    <p:sldId id="383" r:id="rId14"/>
    <p:sldId id="315" r:id="rId15"/>
    <p:sldId id="385" r:id="rId16"/>
    <p:sldId id="386" r:id="rId17"/>
    <p:sldId id="387" r:id="rId18"/>
    <p:sldId id="388" r:id="rId19"/>
    <p:sldId id="389" r:id="rId20"/>
    <p:sldId id="390" r:id="rId21"/>
    <p:sldId id="391" r:id="rId22"/>
    <p:sldId id="392" r:id="rId23"/>
    <p:sldId id="394" r:id="rId24"/>
    <p:sldId id="393" r:id="rId25"/>
    <p:sldId id="395" r:id="rId26"/>
    <p:sldId id="396" r:id="rId27"/>
    <p:sldId id="397" r:id="rId28"/>
    <p:sldId id="405" r:id="rId29"/>
    <p:sldId id="404" r:id="rId30"/>
    <p:sldId id="403" r:id="rId31"/>
    <p:sldId id="399" r:id="rId32"/>
    <p:sldId id="402" r:id="rId33"/>
    <p:sldId id="401" r:id="rId34"/>
    <p:sldId id="400" r:id="rId35"/>
    <p:sldId id="398" r:id="rId36"/>
    <p:sldId id="549" r:id="rId37"/>
    <p:sldId id="384" r:id="rId38"/>
    <p:sldId id="406" r:id="rId39"/>
    <p:sldId id="407" r:id="rId40"/>
    <p:sldId id="409" r:id="rId41"/>
    <p:sldId id="410" r:id="rId42"/>
    <p:sldId id="408" r:id="rId43"/>
    <p:sldId id="412" r:id="rId44"/>
    <p:sldId id="413" r:id="rId45"/>
    <p:sldId id="414" r:id="rId46"/>
    <p:sldId id="415" r:id="rId47"/>
    <p:sldId id="411" r:id="rId48"/>
    <p:sldId id="416" r:id="rId49"/>
    <p:sldId id="417" r:id="rId50"/>
    <p:sldId id="419" r:id="rId51"/>
    <p:sldId id="418" r:id="rId52"/>
    <p:sldId id="420" r:id="rId53"/>
    <p:sldId id="422" r:id="rId54"/>
    <p:sldId id="423" r:id="rId55"/>
    <p:sldId id="424" r:id="rId56"/>
    <p:sldId id="425" r:id="rId57"/>
    <p:sldId id="426" r:id="rId58"/>
    <p:sldId id="427" r:id="rId59"/>
    <p:sldId id="429" r:id="rId60"/>
    <p:sldId id="421" r:id="rId61"/>
    <p:sldId id="430" r:id="rId62"/>
    <p:sldId id="431" r:id="rId63"/>
    <p:sldId id="432" r:id="rId64"/>
    <p:sldId id="433" r:id="rId65"/>
    <p:sldId id="434" r:id="rId66"/>
    <p:sldId id="435" r:id="rId67"/>
    <p:sldId id="436" r:id="rId68"/>
    <p:sldId id="438" r:id="rId69"/>
    <p:sldId id="437" r:id="rId70"/>
    <p:sldId id="439" r:id="rId71"/>
    <p:sldId id="445" r:id="rId72"/>
    <p:sldId id="440" r:id="rId73"/>
    <p:sldId id="446" r:id="rId74"/>
    <p:sldId id="441" r:id="rId75"/>
    <p:sldId id="448" r:id="rId76"/>
    <p:sldId id="449" r:id="rId77"/>
    <p:sldId id="442" r:id="rId78"/>
    <p:sldId id="450" r:id="rId79"/>
    <p:sldId id="451" r:id="rId80"/>
    <p:sldId id="452" r:id="rId81"/>
    <p:sldId id="548" r:id="rId82"/>
    <p:sldId id="453" r:id="rId83"/>
    <p:sldId id="508" r:id="rId84"/>
    <p:sldId id="510" r:id="rId85"/>
    <p:sldId id="514" r:id="rId86"/>
    <p:sldId id="513" r:id="rId87"/>
    <p:sldId id="547" r:id="rId88"/>
    <p:sldId id="454" r:id="rId89"/>
    <p:sldId id="455" r:id="rId90"/>
    <p:sldId id="456" r:id="rId91"/>
    <p:sldId id="457" r:id="rId92"/>
    <p:sldId id="458" r:id="rId93"/>
    <p:sldId id="546" r:id="rId94"/>
    <p:sldId id="459" r:id="rId95"/>
    <p:sldId id="461" r:id="rId96"/>
    <p:sldId id="462" r:id="rId97"/>
    <p:sldId id="463" r:id="rId98"/>
    <p:sldId id="464" r:id="rId99"/>
    <p:sldId id="465" r:id="rId100"/>
    <p:sldId id="466" r:id="rId101"/>
    <p:sldId id="497" r:id="rId102"/>
    <p:sldId id="496" r:id="rId103"/>
    <p:sldId id="545" r:id="rId104"/>
    <p:sldId id="469" r:id="rId105"/>
    <p:sldId id="468" r:id="rId106"/>
    <p:sldId id="470" r:id="rId107"/>
    <p:sldId id="471" r:id="rId108"/>
    <p:sldId id="472" r:id="rId109"/>
    <p:sldId id="473" r:id="rId110"/>
    <p:sldId id="476" r:id="rId111"/>
    <p:sldId id="523" r:id="rId112"/>
    <p:sldId id="544" r:id="rId113"/>
    <p:sldId id="479" r:id="rId114"/>
    <p:sldId id="477" r:id="rId115"/>
    <p:sldId id="480" r:id="rId116"/>
    <p:sldId id="534" r:id="rId117"/>
    <p:sldId id="537" r:id="rId118"/>
    <p:sldId id="538" r:id="rId119"/>
    <p:sldId id="539" r:id="rId120"/>
    <p:sldId id="481" r:id="rId121"/>
    <p:sldId id="482" r:id="rId122"/>
    <p:sldId id="483" r:id="rId123"/>
    <p:sldId id="484" r:id="rId124"/>
    <p:sldId id="485" r:id="rId125"/>
    <p:sldId id="486" r:id="rId126"/>
    <p:sldId id="487" r:id="rId127"/>
    <p:sldId id="488" r:id="rId128"/>
    <p:sldId id="490" r:id="rId129"/>
    <p:sldId id="503" r:id="rId130"/>
    <p:sldId id="504" r:id="rId131"/>
    <p:sldId id="505" r:id="rId132"/>
    <p:sldId id="491" r:id="rId133"/>
    <p:sldId id="492" r:id="rId134"/>
    <p:sldId id="493" r:id="rId135"/>
    <p:sldId id="506" r:id="rId136"/>
    <p:sldId id="494" r:id="rId137"/>
    <p:sldId id="499" r:id="rId138"/>
    <p:sldId id="500" r:id="rId139"/>
    <p:sldId id="533" r:id="rId140"/>
    <p:sldId id="540" r:id="rId141"/>
    <p:sldId id="541" r:id="rId142"/>
    <p:sldId id="542" r:id="rId143"/>
    <p:sldId id="552" r:id="rId144"/>
    <p:sldId id="543" r:id="rId145"/>
    <p:sldId id="501" r:id="rId146"/>
    <p:sldId id="554" r:id="rId147"/>
    <p:sldId id="525" r:id="rId148"/>
    <p:sldId id="557" r:id="rId149"/>
    <p:sldId id="553" r:id="rId150"/>
    <p:sldId id="558" r:id="rId151"/>
    <p:sldId id="555" r:id="rId152"/>
    <p:sldId id="559" r:id="rId153"/>
    <p:sldId id="556" r:id="rId154"/>
    <p:sldId id="560" r:id="rId155"/>
    <p:sldId id="524" r:id="rId156"/>
    <p:sldId id="375" r:id="rId157"/>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ahom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charset="-122"/>
        <a:cs typeface="+mn-cs"/>
      </a:defRPr>
    </a:lvl5pPr>
    <a:lvl6pPr marL="2286000" algn="l" defTabSz="914400" rtl="0" eaLnBrk="1" latinLnBrk="0" hangingPunct="1">
      <a:defRPr kumimoji="1" sz="2400" kern="1200">
        <a:solidFill>
          <a:schemeClr val="tx1"/>
        </a:solidFill>
        <a:latin typeface="Tahoma" pitchFamily="34" charset="0"/>
        <a:ea typeface="宋体" charset="-122"/>
        <a:cs typeface="+mn-cs"/>
      </a:defRPr>
    </a:lvl6pPr>
    <a:lvl7pPr marL="2743200" algn="l" defTabSz="914400" rtl="0" eaLnBrk="1" latinLnBrk="0" hangingPunct="1">
      <a:defRPr kumimoji="1" sz="2400" kern="1200">
        <a:solidFill>
          <a:schemeClr val="tx1"/>
        </a:solidFill>
        <a:latin typeface="Tahoma" pitchFamily="34" charset="0"/>
        <a:ea typeface="宋体" charset="-122"/>
        <a:cs typeface="+mn-cs"/>
      </a:defRPr>
    </a:lvl7pPr>
    <a:lvl8pPr marL="3200400" algn="l" defTabSz="914400" rtl="0" eaLnBrk="1" latinLnBrk="0" hangingPunct="1">
      <a:defRPr kumimoji="1" sz="2400" kern="1200">
        <a:solidFill>
          <a:schemeClr val="tx1"/>
        </a:solidFill>
        <a:latin typeface="Tahoma" pitchFamily="34" charset="0"/>
        <a:ea typeface="宋体" charset="-122"/>
        <a:cs typeface="+mn-cs"/>
      </a:defRPr>
    </a:lvl8pPr>
    <a:lvl9pPr marL="3657600" algn="l" defTabSz="914400" rtl="0" eaLnBrk="1" latinLnBrk="0" hangingPunct="1">
      <a:defRPr kumimoji="1" sz="2400" kern="1200">
        <a:solidFill>
          <a:schemeClr val="tx1"/>
        </a:solidFill>
        <a:latin typeface="Tahom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9" autoAdjust="0"/>
    <p:restoredTop sz="94683" autoAdjust="0"/>
  </p:normalViewPr>
  <p:slideViewPr>
    <p:cSldViewPr>
      <p:cViewPr varScale="1">
        <p:scale>
          <a:sx n="85" d="100"/>
          <a:sy n="85" d="100"/>
        </p:scale>
        <p:origin x="-152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F72212-1B3C-459D-8767-EB122A50A5D5}" type="doc">
      <dgm:prSet loTypeId="urn:microsoft.com/office/officeart/2005/8/layout/hProcess9" loCatId="process" qsTypeId="urn:microsoft.com/office/officeart/2005/8/quickstyle/simple1#1" qsCatId="simple" csTypeId="urn:microsoft.com/office/officeart/2005/8/colors/accent1_2#1" csCatId="accent1"/>
      <dgm:spPr/>
      <dgm:t>
        <a:bodyPr/>
        <a:lstStyle/>
        <a:p>
          <a:endParaRPr lang="zh-CN" altLang="en-US"/>
        </a:p>
      </dgm:t>
    </dgm:pt>
    <dgm:pt modelId="{D188CAAB-2203-4EF8-AE0A-24CF23BB81C2}">
      <dgm:prSet custT="1"/>
      <dgm:spPr/>
      <dgm:t>
        <a:bodyPr/>
        <a:lstStyle/>
        <a:p>
          <a:pPr rtl="0"/>
          <a:r>
            <a:rPr kumimoji="1" lang="zh-CN" sz="2400" baseline="0" dirty="0" smtClean="0">
              <a:solidFill>
                <a:srgbClr val="0070C0"/>
              </a:solidFill>
            </a:rPr>
            <a:t>感性认识</a:t>
          </a:r>
          <a:r>
            <a:rPr kumimoji="1" lang="en-US" sz="2400" baseline="0" dirty="0" smtClean="0">
              <a:solidFill>
                <a:srgbClr val="0070C0"/>
              </a:solidFill>
            </a:rPr>
            <a:t>----</a:t>
          </a:r>
          <a:r>
            <a:rPr kumimoji="1" lang="zh-CN" sz="2400" baseline="0" dirty="0" smtClean="0">
              <a:solidFill>
                <a:srgbClr val="0070C0"/>
              </a:solidFill>
            </a:rPr>
            <a:t>理性思考</a:t>
          </a:r>
          <a:endParaRPr kumimoji="1" lang="zh-CN" sz="2400" baseline="0" dirty="0">
            <a:solidFill>
              <a:srgbClr val="0070C0"/>
            </a:solidFill>
          </a:endParaRPr>
        </a:p>
      </dgm:t>
    </dgm:pt>
    <dgm:pt modelId="{D3F5863B-0D0D-4C11-8C5E-42DD44AAB022}" type="parTrans" cxnId="{D6E25986-5941-498D-8392-58144A27672F}">
      <dgm:prSet/>
      <dgm:spPr/>
      <dgm:t>
        <a:bodyPr/>
        <a:lstStyle/>
        <a:p>
          <a:endParaRPr lang="zh-CN" altLang="en-US" sz="2400"/>
        </a:p>
      </dgm:t>
    </dgm:pt>
    <dgm:pt modelId="{860E478D-8AAC-44E5-953E-B076910A0327}" type="sibTrans" cxnId="{D6E25986-5941-498D-8392-58144A27672F}">
      <dgm:prSet/>
      <dgm:spPr/>
      <dgm:t>
        <a:bodyPr/>
        <a:lstStyle/>
        <a:p>
          <a:endParaRPr lang="zh-CN" altLang="en-US" sz="2400"/>
        </a:p>
      </dgm:t>
    </dgm:pt>
    <dgm:pt modelId="{D8D91883-8CDE-4B20-ACAE-3BAD993C893B}" type="pres">
      <dgm:prSet presAssocID="{CAF72212-1B3C-459D-8767-EB122A50A5D5}" presName="CompostProcess" presStyleCnt="0">
        <dgm:presLayoutVars>
          <dgm:dir/>
          <dgm:resizeHandles val="exact"/>
        </dgm:presLayoutVars>
      </dgm:prSet>
      <dgm:spPr/>
      <dgm:t>
        <a:bodyPr/>
        <a:lstStyle/>
        <a:p>
          <a:endParaRPr lang="zh-CN" altLang="en-US"/>
        </a:p>
      </dgm:t>
    </dgm:pt>
    <dgm:pt modelId="{A268E9E1-2941-415A-9365-7EF271C1F2AF}" type="pres">
      <dgm:prSet presAssocID="{CAF72212-1B3C-459D-8767-EB122A50A5D5}" presName="arrow" presStyleLbl="bgShp" presStyleIdx="0" presStyleCnt="1"/>
      <dgm:spPr/>
    </dgm:pt>
    <dgm:pt modelId="{01A66733-6E48-475A-8EFA-34248F0315CA}" type="pres">
      <dgm:prSet presAssocID="{CAF72212-1B3C-459D-8767-EB122A50A5D5}" presName="linearProcess" presStyleCnt="0"/>
      <dgm:spPr/>
    </dgm:pt>
    <dgm:pt modelId="{BAB97696-6167-4A01-A882-F14FB76F7B7C}" type="pres">
      <dgm:prSet presAssocID="{D188CAAB-2203-4EF8-AE0A-24CF23BB81C2}" presName="textNode" presStyleLbl="node1" presStyleIdx="0" presStyleCnt="1">
        <dgm:presLayoutVars>
          <dgm:bulletEnabled val="1"/>
        </dgm:presLayoutVars>
      </dgm:prSet>
      <dgm:spPr/>
      <dgm:t>
        <a:bodyPr/>
        <a:lstStyle/>
        <a:p>
          <a:endParaRPr lang="zh-CN" altLang="en-US"/>
        </a:p>
      </dgm:t>
    </dgm:pt>
  </dgm:ptLst>
  <dgm:cxnLst>
    <dgm:cxn modelId="{D6E25986-5941-498D-8392-58144A27672F}" srcId="{CAF72212-1B3C-459D-8767-EB122A50A5D5}" destId="{D188CAAB-2203-4EF8-AE0A-24CF23BB81C2}" srcOrd="0" destOrd="0" parTransId="{D3F5863B-0D0D-4C11-8C5E-42DD44AAB022}" sibTransId="{860E478D-8AAC-44E5-953E-B076910A0327}"/>
    <dgm:cxn modelId="{946CDD6F-F9B0-4D0C-9774-D24EA19E1E33}" type="presOf" srcId="{CAF72212-1B3C-459D-8767-EB122A50A5D5}" destId="{D8D91883-8CDE-4B20-ACAE-3BAD993C893B}" srcOrd="0" destOrd="0" presId="urn:microsoft.com/office/officeart/2005/8/layout/hProcess9"/>
    <dgm:cxn modelId="{EF8E94C8-9B48-48FE-B059-FF827C7324C7}" type="presOf" srcId="{D188CAAB-2203-4EF8-AE0A-24CF23BB81C2}" destId="{BAB97696-6167-4A01-A882-F14FB76F7B7C}" srcOrd="0" destOrd="0" presId="urn:microsoft.com/office/officeart/2005/8/layout/hProcess9"/>
    <dgm:cxn modelId="{FACA7267-E2E8-4587-8A5F-D49492F0B356}" type="presParOf" srcId="{D8D91883-8CDE-4B20-ACAE-3BAD993C893B}" destId="{A268E9E1-2941-415A-9365-7EF271C1F2AF}" srcOrd="0" destOrd="0" presId="urn:microsoft.com/office/officeart/2005/8/layout/hProcess9"/>
    <dgm:cxn modelId="{E81EC893-5432-4666-A8E2-7EB52035FA19}" type="presParOf" srcId="{D8D91883-8CDE-4B20-ACAE-3BAD993C893B}" destId="{01A66733-6E48-475A-8EFA-34248F0315CA}" srcOrd="1" destOrd="0" presId="urn:microsoft.com/office/officeart/2005/8/layout/hProcess9"/>
    <dgm:cxn modelId="{DDB2B8EB-68BA-46DA-B044-E3BE6410A8D2}" type="presParOf" srcId="{01A66733-6E48-475A-8EFA-34248F0315CA}" destId="{BAB97696-6167-4A01-A882-F14FB76F7B7C}" srcOrd="0"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00.vml.rels><?xml version="1.0" encoding="UTF-8" standalone="yes"?>
<Relationships xmlns="http://schemas.openxmlformats.org/package/2006/relationships"><Relationship Id="rId3" Type="http://schemas.openxmlformats.org/officeDocument/2006/relationships/image" Target="../media/image336.wmf"/><Relationship Id="rId2" Type="http://schemas.openxmlformats.org/officeDocument/2006/relationships/image" Target="../media/image335.wmf"/><Relationship Id="rId1" Type="http://schemas.openxmlformats.org/officeDocument/2006/relationships/image" Target="../media/image334.wmf"/><Relationship Id="rId4" Type="http://schemas.openxmlformats.org/officeDocument/2006/relationships/image" Target="../media/image337.wmf"/></Relationships>
</file>

<file path=ppt/drawings/_rels/vmlDrawing101.vml.rels><?xml version="1.0" encoding="UTF-8" standalone="yes"?>
<Relationships xmlns="http://schemas.openxmlformats.org/package/2006/relationships"><Relationship Id="rId3" Type="http://schemas.openxmlformats.org/officeDocument/2006/relationships/image" Target="../media/image340.wmf"/><Relationship Id="rId2" Type="http://schemas.openxmlformats.org/officeDocument/2006/relationships/image" Target="../media/image339.wmf"/><Relationship Id="rId1" Type="http://schemas.openxmlformats.org/officeDocument/2006/relationships/image" Target="../media/image338.wmf"/></Relationships>
</file>

<file path=ppt/drawings/_rels/vmlDrawing102.vml.rels><?xml version="1.0" encoding="UTF-8" standalone="yes"?>
<Relationships xmlns="http://schemas.openxmlformats.org/package/2006/relationships"><Relationship Id="rId3" Type="http://schemas.openxmlformats.org/officeDocument/2006/relationships/image" Target="../media/image338.wmf"/><Relationship Id="rId2" Type="http://schemas.openxmlformats.org/officeDocument/2006/relationships/image" Target="../media/image342.wmf"/><Relationship Id="rId1" Type="http://schemas.openxmlformats.org/officeDocument/2006/relationships/image" Target="../media/image341.wmf"/></Relationships>
</file>

<file path=ppt/drawings/_rels/vmlDrawing103.vml.rels><?xml version="1.0" encoding="UTF-8" standalone="yes"?>
<Relationships xmlns="http://schemas.openxmlformats.org/package/2006/relationships"><Relationship Id="rId1" Type="http://schemas.openxmlformats.org/officeDocument/2006/relationships/image" Target="../media/image343.wmf"/></Relationships>
</file>

<file path=ppt/drawings/_rels/vmlDrawing104.vml.rels><?xml version="1.0" encoding="UTF-8" standalone="yes"?>
<Relationships xmlns="http://schemas.openxmlformats.org/package/2006/relationships"><Relationship Id="rId3" Type="http://schemas.openxmlformats.org/officeDocument/2006/relationships/image" Target="../media/image346.wmf"/><Relationship Id="rId2" Type="http://schemas.openxmlformats.org/officeDocument/2006/relationships/image" Target="../media/image345.wmf"/><Relationship Id="rId1" Type="http://schemas.openxmlformats.org/officeDocument/2006/relationships/image" Target="../media/image344.wmf"/><Relationship Id="rId5" Type="http://schemas.openxmlformats.org/officeDocument/2006/relationships/image" Target="../media/image348.wmf"/><Relationship Id="rId4" Type="http://schemas.openxmlformats.org/officeDocument/2006/relationships/image" Target="../media/image347.wmf"/></Relationships>
</file>

<file path=ppt/drawings/_rels/vmlDrawing105.vml.rels><?xml version="1.0" encoding="UTF-8" standalone="yes"?>
<Relationships xmlns="http://schemas.openxmlformats.org/package/2006/relationships"><Relationship Id="rId3" Type="http://schemas.openxmlformats.org/officeDocument/2006/relationships/image" Target="../media/image350.wmf"/><Relationship Id="rId2" Type="http://schemas.openxmlformats.org/officeDocument/2006/relationships/image" Target="../media/image308.wmf"/><Relationship Id="rId1" Type="http://schemas.openxmlformats.org/officeDocument/2006/relationships/image" Target="../media/image349.wmf"/><Relationship Id="rId4" Type="http://schemas.openxmlformats.org/officeDocument/2006/relationships/image" Target="../media/image351.wmf"/></Relationships>
</file>

<file path=ppt/drawings/_rels/vmlDrawing106.vml.rels><?xml version="1.0" encoding="UTF-8" standalone="yes"?>
<Relationships xmlns="http://schemas.openxmlformats.org/package/2006/relationships"><Relationship Id="rId3" Type="http://schemas.openxmlformats.org/officeDocument/2006/relationships/image" Target="../media/image354.wmf"/><Relationship Id="rId2" Type="http://schemas.openxmlformats.org/officeDocument/2006/relationships/image" Target="../media/image353.wmf"/><Relationship Id="rId1" Type="http://schemas.openxmlformats.org/officeDocument/2006/relationships/image" Target="../media/image352.wmf"/></Relationships>
</file>

<file path=ppt/drawings/_rels/vmlDrawing107.vml.rels><?xml version="1.0" encoding="UTF-8" standalone="yes"?>
<Relationships xmlns="http://schemas.openxmlformats.org/package/2006/relationships"><Relationship Id="rId2" Type="http://schemas.openxmlformats.org/officeDocument/2006/relationships/image" Target="../media/image356.wmf"/><Relationship Id="rId1" Type="http://schemas.openxmlformats.org/officeDocument/2006/relationships/image" Target="../media/image355.wmf"/></Relationships>
</file>

<file path=ppt/drawings/_rels/vmlDrawing108.vml.rels><?xml version="1.0" encoding="UTF-8" standalone="yes"?>
<Relationships xmlns="http://schemas.openxmlformats.org/package/2006/relationships"><Relationship Id="rId3" Type="http://schemas.openxmlformats.org/officeDocument/2006/relationships/image" Target="../media/image359.emf"/><Relationship Id="rId2" Type="http://schemas.openxmlformats.org/officeDocument/2006/relationships/image" Target="../media/image358.emf"/><Relationship Id="rId1" Type="http://schemas.openxmlformats.org/officeDocument/2006/relationships/image" Target="../media/image357.wmf"/></Relationships>
</file>

<file path=ppt/drawings/_rels/vmlDrawing109.vml.rels><?xml version="1.0" encoding="UTF-8" standalone="yes"?>
<Relationships xmlns="http://schemas.openxmlformats.org/package/2006/relationships"><Relationship Id="rId3" Type="http://schemas.openxmlformats.org/officeDocument/2006/relationships/image" Target="../media/image361.wmf"/><Relationship Id="rId2" Type="http://schemas.openxmlformats.org/officeDocument/2006/relationships/image" Target="../media/image360.wmf"/><Relationship Id="rId1" Type="http://schemas.openxmlformats.org/officeDocument/2006/relationships/image" Target="../media/image358.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10.vml.rels><?xml version="1.0" encoding="UTF-8" standalone="yes"?>
<Relationships xmlns="http://schemas.openxmlformats.org/package/2006/relationships"><Relationship Id="rId3" Type="http://schemas.openxmlformats.org/officeDocument/2006/relationships/image" Target="../media/image364.wmf"/><Relationship Id="rId2" Type="http://schemas.openxmlformats.org/officeDocument/2006/relationships/image" Target="../media/image363.wmf"/><Relationship Id="rId1" Type="http://schemas.openxmlformats.org/officeDocument/2006/relationships/image" Target="../media/image362.wmf"/><Relationship Id="rId6" Type="http://schemas.openxmlformats.org/officeDocument/2006/relationships/image" Target="../media/image367.wmf"/><Relationship Id="rId5" Type="http://schemas.openxmlformats.org/officeDocument/2006/relationships/image" Target="../media/image366.wmf"/><Relationship Id="rId4" Type="http://schemas.openxmlformats.org/officeDocument/2006/relationships/image" Target="../media/image365.wmf"/></Relationships>
</file>

<file path=ppt/drawings/_rels/vmlDrawing111.vml.rels><?xml version="1.0" encoding="UTF-8" standalone="yes"?>
<Relationships xmlns="http://schemas.openxmlformats.org/package/2006/relationships"><Relationship Id="rId2" Type="http://schemas.openxmlformats.org/officeDocument/2006/relationships/image" Target="../media/image369.wmf"/><Relationship Id="rId1" Type="http://schemas.openxmlformats.org/officeDocument/2006/relationships/image" Target="../media/image368.wmf"/></Relationships>
</file>

<file path=ppt/drawings/_rels/vmlDrawing112.vml.rels><?xml version="1.0" encoding="UTF-8" standalone="yes"?>
<Relationships xmlns="http://schemas.openxmlformats.org/package/2006/relationships"><Relationship Id="rId1" Type="http://schemas.openxmlformats.org/officeDocument/2006/relationships/image" Target="../media/image370.wmf"/></Relationships>
</file>

<file path=ppt/drawings/_rels/vmlDrawing113.vml.rels><?xml version="1.0" encoding="UTF-8" standalone="yes"?>
<Relationships xmlns="http://schemas.openxmlformats.org/package/2006/relationships"><Relationship Id="rId3" Type="http://schemas.openxmlformats.org/officeDocument/2006/relationships/image" Target="../media/image372.wmf"/><Relationship Id="rId2" Type="http://schemas.openxmlformats.org/officeDocument/2006/relationships/image" Target="../media/image371.wmf"/><Relationship Id="rId1" Type="http://schemas.openxmlformats.org/officeDocument/2006/relationships/image" Target="../media/image370.wmf"/><Relationship Id="rId6" Type="http://schemas.openxmlformats.org/officeDocument/2006/relationships/image" Target="../media/image375.wmf"/><Relationship Id="rId5" Type="http://schemas.openxmlformats.org/officeDocument/2006/relationships/image" Target="../media/image374.wmf"/><Relationship Id="rId4" Type="http://schemas.openxmlformats.org/officeDocument/2006/relationships/image" Target="../media/image373.wmf"/></Relationships>
</file>

<file path=ppt/drawings/_rels/vmlDrawing114.vml.rels><?xml version="1.0" encoding="UTF-8" standalone="yes"?>
<Relationships xmlns="http://schemas.openxmlformats.org/package/2006/relationships"><Relationship Id="rId3" Type="http://schemas.openxmlformats.org/officeDocument/2006/relationships/image" Target="../media/image372.wmf"/><Relationship Id="rId2" Type="http://schemas.openxmlformats.org/officeDocument/2006/relationships/image" Target="../media/image371.wmf"/><Relationship Id="rId1" Type="http://schemas.openxmlformats.org/officeDocument/2006/relationships/image" Target="../media/image370.wmf"/><Relationship Id="rId6" Type="http://schemas.openxmlformats.org/officeDocument/2006/relationships/image" Target="../media/image376.wmf"/><Relationship Id="rId5" Type="http://schemas.openxmlformats.org/officeDocument/2006/relationships/image" Target="../media/image374.wmf"/><Relationship Id="rId4" Type="http://schemas.openxmlformats.org/officeDocument/2006/relationships/image" Target="../media/image373.wmf"/></Relationships>
</file>

<file path=ppt/drawings/_rels/vmlDrawing115.vml.rels><?xml version="1.0" encoding="UTF-8" standalone="yes"?>
<Relationships xmlns="http://schemas.openxmlformats.org/package/2006/relationships"><Relationship Id="rId2" Type="http://schemas.openxmlformats.org/officeDocument/2006/relationships/image" Target="../media/image378.wmf"/><Relationship Id="rId1" Type="http://schemas.openxmlformats.org/officeDocument/2006/relationships/image" Target="../media/image377.wmf"/></Relationships>
</file>

<file path=ppt/drawings/_rels/vmlDrawing116.vml.rels><?xml version="1.0" encoding="UTF-8" standalone="yes"?>
<Relationships xmlns="http://schemas.openxmlformats.org/package/2006/relationships"><Relationship Id="rId3" Type="http://schemas.openxmlformats.org/officeDocument/2006/relationships/image" Target="../media/image381.wmf"/><Relationship Id="rId2" Type="http://schemas.openxmlformats.org/officeDocument/2006/relationships/image" Target="../media/image380.wmf"/><Relationship Id="rId1" Type="http://schemas.openxmlformats.org/officeDocument/2006/relationships/image" Target="../media/image379.wmf"/><Relationship Id="rId4" Type="http://schemas.openxmlformats.org/officeDocument/2006/relationships/image" Target="../media/image382.wmf"/></Relationships>
</file>

<file path=ppt/drawings/_rels/vmlDrawing117.vml.rels><?xml version="1.0" encoding="UTF-8" standalone="yes"?>
<Relationships xmlns="http://schemas.openxmlformats.org/package/2006/relationships"><Relationship Id="rId3" Type="http://schemas.openxmlformats.org/officeDocument/2006/relationships/image" Target="../media/image385.wmf"/><Relationship Id="rId7" Type="http://schemas.openxmlformats.org/officeDocument/2006/relationships/image" Target="../media/image389.wmf"/><Relationship Id="rId2" Type="http://schemas.openxmlformats.org/officeDocument/2006/relationships/image" Target="../media/image384.wmf"/><Relationship Id="rId1" Type="http://schemas.openxmlformats.org/officeDocument/2006/relationships/image" Target="../media/image383.wmf"/><Relationship Id="rId6" Type="http://schemas.openxmlformats.org/officeDocument/2006/relationships/image" Target="../media/image388.wmf"/><Relationship Id="rId5" Type="http://schemas.openxmlformats.org/officeDocument/2006/relationships/image" Target="../media/image387.wmf"/><Relationship Id="rId4" Type="http://schemas.openxmlformats.org/officeDocument/2006/relationships/image" Target="../media/image386.wmf"/></Relationships>
</file>

<file path=ppt/drawings/_rels/vmlDrawing118.vml.rels><?xml version="1.0" encoding="UTF-8" standalone="yes"?>
<Relationships xmlns="http://schemas.openxmlformats.org/package/2006/relationships"><Relationship Id="rId3" Type="http://schemas.openxmlformats.org/officeDocument/2006/relationships/image" Target="../media/image392.wmf"/><Relationship Id="rId2" Type="http://schemas.openxmlformats.org/officeDocument/2006/relationships/image" Target="../media/image391.wmf"/><Relationship Id="rId1" Type="http://schemas.openxmlformats.org/officeDocument/2006/relationships/image" Target="../media/image390.wmf"/><Relationship Id="rId6" Type="http://schemas.openxmlformats.org/officeDocument/2006/relationships/image" Target="../media/image395.wmf"/><Relationship Id="rId5" Type="http://schemas.openxmlformats.org/officeDocument/2006/relationships/image" Target="../media/image394.wmf"/><Relationship Id="rId4" Type="http://schemas.openxmlformats.org/officeDocument/2006/relationships/image" Target="../media/image393.wmf"/></Relationships>
</file>

<file path=ppt/drawings/_rels/vmlDrawing119.vml.rels><?xml version="1.0" encoding="UTF-8" standalone="yes"?>
<Relationships xmlns="http://schemas.openxmlformats.org/package/2006/relationships"><Relationship Id="rId2" Type="http://schemas.openxmlformats.org/officeDocument/2006/relationships/image" Target="../media/image397.wmf"/><Relationship Id="rId1" Type="http://schemas.openxmlformats.org/officeDocument/2006/relationships/image" Target="../media/image39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drawings/_rels/vmlDrawing120.vml.rels><?xml version="1.0" encoding="UTF-8" standalone="yes"?>
<Relationships xmlns="http://schemas.openxmlformats.org/package/2006/relationships"><Relationship Id="rId3" Type="http://schemas.openxmlformats.org/officeDocument/2006/relationships/image" Target="../media/image400.wmf"/><Relationship Id="rId2" Type="http://schemas.openxmlformats.org/officeDocument/2006/relationships/image" Target="../media/image399.wmf"/><Relationship Id="rId1" Type="http://schemas.openxmlformats.org/officeDocument/2006/relationships/image" Target="../media/image39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5" Type="http://schemas.openxmlformats.org/officeDocument/2006/relationships/image" Target="../media/image63.wmf"/><Relationship Id="rId4"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emf"/><Relationship Id="rId6" Type="http://schemas.openxmlformats.org/officeDocument/2006/relationships/image" Target="../media/image11.emf"/><Relationship Id="rId5" Type="http://schemas.openxmlformats.org/officeDocument/2006/relationships/image" Target="../media/image10.wmf"/><Relationship Id="rId4"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image" Target="../media/image68.wmf"/><Relationship Id="rId7" Type="http://schemas.openxmlformats.org/officeDocument/2006/relationships/image" Target="../media/image72.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 Id="rId9" Type="http://schemas.openxmlformats.org/officeDocument/2006/relationships/image" Target="../media/image74.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79.emf"/><Relationship Id="rId1" Type="http://schemas.openxmlformats.org/officeDocument/2006/relationships/image" Target="../media/image7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5" Type="http://schemas.openxmlformats.org/officeDocument/2006/relationships/image" Target="../media/image85.emf"/><Relationship Id="rId4" Type="http://schemas.openxmlformats.org/officeDocument/2006/relationships/image" Target="../media/image84.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image" Target="../media/image87.wmf"/><Relationship Id="rId1" Type="http://schemas.openxmlformats.org/officeDocument/2006/relationships/image" Target="../media/image86.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90.emf"/><Relationship Id="rId1" Type="http://schemas.openxmlformats.org/officeDocument/2006/relationships/image" Target="../media/image89.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5" Type="http://schemas.openxmlformats.org/officeDocument/2006/relationships/image" Target="../media/image95.emf"/><Relationship Id="rId4" Type="http://schemas.openxmlformats.org/officeDocument/2006/relationships/image" Target="../media/image94.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13.wmf"/><Relationship Id="rId1" Type="http://schemas.openxmlformats.org/officeDocument/2006/relationships/image" Target="../media/image12.e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5" Type="http://schemas.openxmlformats.org/officeDocument/2006/relationships/image" Target="../media/image102.wmf"/><Relationship Id="rId4" Type="http://schemas.openxmlformats.org/officeDocument/2006/relationships/image" Target="../media/image101.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image" Target="../media/image105.wmf"/><Relationship Id="rId7" Type="http://schemas.openxmlformats.org/officeDocument/2006/relationships/image" Target="../media/image109.wmf"/><Relationship Id="rId2" Type="http://schemas.openxmlformats.org/officeDocument/2006/relationships/image" Target="../media/image104.wmf"/><Relationship Id="rId1" Type="http://schemas.openxmlformats.org/officeDocument/2006/relationships/image" Target="../media/image64.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09.wmf"/><Relationship Id="rId7" Type="http://schemas.openxmlformats.org/officeDocument/2006/relationships/image" Target="../media/image113.wmf"/><Relationship Id="rId2" Type="http://schemas.openxmlformats.org/officeDocument/2006/relationships/image" Target="../media/image104.wmf"/><Relationship Id="rId1" Type="http://schemas.openxmlformats.org/officeDocument/2006/relationships/image" Target="../media/image64.wmf"/><Relationship Id="rId6" Type="http://schemas.openxmlformats.org/officeDocument/2006/relationships/image" Target="../media/image112.wmf"/><Relationship Id="rId5" Type="http://schemas.openxmlformats.org/officeDocument/2006/relationships/image" Target="../media/image111.wmf"/><Relationship Id="rId4" Type="http://schemas.openxmlformats.org/officeDocument/2006/relationships/image" Target="../media/image110.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64.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23.wmf"/><Relationship Id="rId1" Type="http://schemas.openxmlformats.org/officeDocument/2006/relationships/image" Target="../media/image122.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26.wmf"/><Relationship Id="rId7" Type="http://schemas.openxmlformats.org/officeDocument/2006/relationships/image" Target="../media/image130.wmf"/><Relationship Id="rId2" Type="http://schemas.openxmlformats.org/officeDocument/2006/relationships/image" Target="../media/image125.wmf"/><Relationship Id="rId1" Type="http://schemas.openxmlformats.org/officeDocument/2006/relationships/image" Target="../media/image124.wmf"/><Relationship Id="rId6" Type="http://schemas.openxmlformats.org/officeDocument/2006/relationships/image" Target="../media/image129.wmf"/><Relationship Id="rId5" Type="http://schemas.openxmlformats.org/officeDocument/2006/relationships/image" Target="../media/image128.wmf"/><Relationship Id="rId4" Type="http://schemas.openxmlformats.org/officeDocument/2006/relationships/image" Target="../media/image127.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 Id="rId4" Type="http://schemas.openxmlformats.org/officeDocument/2006/relationships/image" Target="../media/image1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35.wmf"/><Relationship Id="rId1" Type="http://schemas.openxmlformats.org/officeDocument/2006/relationships/image" Target="../media/image134.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image" Target="../media/image137.wmf"/><Relationship Id="rId1" Type="http://schemas.openxmlformats.org/officeDocument/2006/relationships/image" Target="../media/image136.wmf"/><Relationship Id="rId6" Type="http://schemas.openxmlformats.org/officeDocument/2006/relationships/image" Target="../media/image142.wmf"/><Relationship Id="rId5" Type="http://schemas.openxmlformats.org/officeDocument/2006/relationships/image" Target="../media/image141.wmf"/><Relationship Id="rId4" Type="http://schemas.openxmlformats.org/officeDocument/2006/relationships/image" Target="../media/image140.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44.wmf"/><Relationship Id="rId1" Type="http://schemas.openxmlformats.org/officeDocument/2006/relationships/image" Target="../media/image143.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37.wmf"/><Relationship Id="rId6" Type="http://schemas.openxmlformats.org/officeDocument/2006/relationships/image" Target="../media/image151.wmf"/><Relationship Id="rId5" Type="http://schemas.openxmlformats.org/officeDocument/2006/relationships/image" Target="../media/image150.wmf"/><Relationship Id="rId4" Type="http://schemas.openxmlformats.org/officeDocument/2006/relationships/image" Target="../media/image108.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53.wmf"/><Relationship Id="rId1" Type="http://schemas.openxmlformats.org/officeDocument/2006/relationships/image" Target="../media/image152.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57.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165.wmf"/><Relationship Id="rId3" Type="http://schemas.openxmlformats.org/officeDocument/2006/relationships/image" Target="../media/image160.wmf"/><Relationship Id="rId7" Type="http://schemas.openxmlformats.org/officeDocument/2006/relationships/image" Target="../media/image164.wmf"/><Relationship Id="rId2" Type="http://schemas.openxmlformats.org/officeDocument/2006/relationships/image" Target="../media/image159.wmf"/><Relationship Id="rId1" Type="http://schemas.openxmlformats.org/officeDocument/2006/relationships/image" Target="../media/image158.wmf"/><Relationship Id="rId6" Type="http://schemas.openxmlformats.org/officeDocument/2006/relationships/image" Target="../media/image163.wmf"/><Relationship Id="rId5" Type="http://schemas.openxmlformats.org/officeDocument/2006/relationships/image" Target="../media/image162.wmf"/><Relationship Id="rId4" Type="http://schemas.openxmlformats.org/officeDocument/2006/relationships/image" Target="../media/image16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image" Target="../media/image166.wmf"/><Relationship Id="rId4" Type="http://schemas.openxmlformats.org/officeDocument/2006/relationships/image" Target="../media/image163.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69.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 Id="rId4" Type="http://schemas.openxmlformats.org/officeDocument/2006/relationships/image" Target="../media/image175.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172.wmf"/><Relationship Id="rId3" Type="http://schemas.openxmlformats.org/officeDocument/2006/relationships/image" Target="../media/image70.wmf"/><Relationship Id="rId7" Type="http://schemas.openxmlformats.org/officeDocument/2006/relationships/image" Target="../media/image181.wmf"/><Relationship Id="rId2" Type="http://schemas.openxmlformats.org/officeDocument/2006/relationships/image" Target="../media/image177.wmf"/><Relationship Id="rId1" Type="http://schemas.openxmlformats.org/officeDocument/2006/relationships/image" Target="../media/image176.wmf"/><Relationship Id="rId6" Type="http://schemas.openxmlformats.org/officeDocument/2006/relationships/image" Target="../media/image180.wmf"/><Relationship Id="rId5" Type="http://schemas.openxmlformats.org/officeDocument/2006/relationships/image" Target="../media/image179.wmf"/><Relationship Id="rId4" Type="http://schemas.openxmlformats.org/officeDocument/2006/relationships/image" Target="../media/image178.wmf"/><Relationship Id="rId9" Type="http://schemas.openxmlformats.org/officeDocument/2006/relationships/image" Target="../media/image173.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82.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3.wmf"/><Relationship Id="rId4" Type="http://schemas.openxmlformats.org/officeDocument/2006/relationships/image" Target="../media/image186.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88.wmf"/><Relationship Id="rId1" Type="http://schemas.openxmlformats.org/officeDocument/2006/relationships/image" Target="../media/image187.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92.wmf"/><Relationship Id="rId2" Type="http://schemas.openxmlformats.org/officeDocument/2006/relationships/image" Target="../media/image191.wmf"/><Relationship Id="rId1" Type="http://schemas.openxmlformats.org/officeDocument/2006/relationships/image" Target="../media/image190.wmf"/><Relationship Id="rId6" Type="http://schemas.openxmlformats.org/officeDocument/2006/relationships/image" Target="../media/image188.wmf"/><Relationship Id="rId5" Type="http://schemas.openxmlformats.org/officeDocument/2006/relationships/image" Target="../media/image187.wmf"/><Relationship Id="rId4" Type="http://schemas.openxmlformats.org/officeDocument/2006/relationships/image" Target="../media/image193.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188.wmf"/><Relationship Id="rId1" Type="http://schemas.openxmlformats.org/officeDocument/2006/relationships/image" Target="../media/image187.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196.wmf"/><Relationship Id="rId2" Type="http://schemas.openxmlformats.org/officeDocument/2006/relationships/image" Target="../media/image195.wmf"/><Relationship Id="rId1" Type="http://schemas.openxmlformats.org/officeDocument/2006/relationships/image" Target="../media/image194.wmf"/><Relationship Id="rId4" Type="http://schemas.openxmlformats.org/officeDocument/2006/relationships/image" Target="../media/image18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198.wmf"/><Relationship Id="rId1" Type="http://schemas.openxmlformats.org/officeDocument/2006/relationships/image" Target="../media/image197.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201.wmf"/><Relationship Id="rId7" Type="http://schemas.openxmlformats.org/officeDocument/2006/relationships/image" Target="../media/image205.wmf"/><Relationship Id="rId2" Type="http://schemas.openxmlformats.org/officeDocument/2006/relationships/image" Target="../media/image200.wmf"/><Relationship Id="rId1" Type="http://schemas.openxmlformats.org/officeDocument/2006/relationships/image" Target="../media/image199.wmf"/><Relationship Id="rId6" Type="http://schemas.openxmlformats.org/officeDocument/2006/relationships/image" Target="../media/image204.wmf"/><Relationship Id="rId5" Type="http://schemas.openxmlformats.org/officeDocument/2006/relationships/image" Target="../media/image203.wmf"/><Relationship Id="rId4" Type="http://schemas.openxmlformats.org/officeDocument/2006/relationships/image" Target="../media/image202.wmf"/></Relationships>
</file>

<file path=ppt/drawings/_rels/vmlDrawing62.vml.rels><?xml version="1.0" encoding="UTF-8" standalone="yes"?>
<Relationships xmlns="http://schemas.openxmlformats.org/package/2006/relationships"><Relationship Id="rId8" Type="http://schemas.openxmlformats.org/officeDocument/2006/relationships/image" Target="../media/image212.wmf"/><Relationship Id="rId3" Type="http://schemas.openxmlformats.org/officeDocument/2006/relationships/image" Target="../media/image208.wmf"/><Relationship Id="rId7" Type="http://schemas.openxmlformats.org/officeDocument/2006/relationships/image" Target="../media/image211.wmf"/><Relationship Id="rId2" Type="http://schemas.openxmlformats.org/officeDocument/2006/relationships/image" Target="../media/image207.wmf"/><Relationship Id="rId1" Type="http://schemas.openxmlformats.org/officeDocument/2006/relationships/image" Target="../media/image206.wmf"/><Relationship Id="rId6" Type="http://schemas.openxmlformats.org/officeDocument/2006/relationships/image" Target="../media/image210.wmf"/><Relationship Id="rId5" Type="http://schemas.openxmlformats.org/officeDocument/2006/relationships/image" Target="../media/image202.wmf"/><Relationship Id="rId4" Type="http://schemas.openxmlformats.org/officeDocument/2006/relationships/image" Target="../media/image209.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215.wmf"/><Relationship Id="rId2" Type="http://schemas.openxmlformats.org/officeDocument/2006/relationships/image" Target="../media/image214.wmf"/><Relationship Id="rId1" Type="http://schemas.openxmlformats.org/officeDocument/2006/relationships/image" Target="../media/image213.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216.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218.wmf"/><Relationship Id="rId1" Type="http://schemas.openxmlformats.org/officeDocument/2006/relationships/image" Target="../media/image217.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221.wmf"/><Relationship Id="rId2" Type="http://schemas.openxmlformats.org/officeDocument/2006/relationships/image" Target="../media/image220.wmf"/><Relationship Id="rId1" Type="http://schemas.openxmlformats.org/officeDocument/2006/relationships/image" Target="../media/image219.wmf"/><Relationship Id="rId4" Type="http://schemas.openxmlformats.org/officeDocument/2006/relationships/image" Target="../media/image222.wmf"/></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224.wmf"/><Relationship Id="rId1" Type="http://schemas.openxmlformats.org/officeDocument/2006/relationships/image" Target="../media/image223.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227.wmf"/><Relationship Id="rId2" Type="http://schemas.openxmlformats.org/officeDocument/2006/relationships/image" Target="../media/image226.wmf"/><Relationship Id="rId1" Type="http://schemas.openxmlformats.org/officeDocument/2006/relationships/image" Target="../media/image225.wmf"/><Relationship Id="rId4" Type="http://schemas.openxmlformats.org/officeDocument/2006/relationships/image" Target="../media/image228.e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231.wmf"/><Relationship Id="rId2" Type="http://schemas.openxmlformats.org/officeDocument/2006/relationships/image" Target="../media/image230.wmf"/><Relationship Id="rId1" Type="http://schemas.openxmlformats.org/officeDocument/2006/relationships/image" Target="../media/image229.wmf"/><Relationship Id="rId4" Type="http://schemas.openxmlformats.org/officeDocument/2006/relationships/image" Target="../media/image22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233.wmf"/><Relationship Id="rId1" Type="http://schemas.openxmlformats.org/officeDocument/2006/relationships/image" Target="../media/image232.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236.wmf"/><Relationship Id="rId2" Type="http://schemas.openxmlformats.org/officeDocument/2006/relationships/image" Target="../media/image235.wmf"/><Relationship Id="rId1" Type="http://schemas.openxmlformats.org/officeDocument/2006/relationships/image" Target="../media/image234.wmf"/><Relationship Id="rId4" Type="http://schemas.openxmlformats.org/officeDocument/2006/relationships/image" Target="../media/image237.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240.wmf"/><Relationship Id="rId2" Type="http://schemas.openxmlformats.org/officeDocument/2006/relationships/image" Target="../media/image239.wmf"/><Relationship Id="rId1" Type="http://schemas.openxmlformats.org/officeDocument/2006/relationships/image" Target="../media/image238.wmf"/><Relationship Id="rId5" Type="http://schemas.openxmlformats.org/officeDocument/2006/relationships/image" Target="../media/image242.wmf"/><Relationship Id="rId4" Type="http://schemas.openxmlformats.org/officeDocument/2006/relationships/image" Target="../media/image241.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244.wmf"/><Relationship Id="rId2" Type="http://schemas.openxmlformats.org/officeDocument/2006/relationships/image" Target="../media/image243.wmf"/><Relationship Id="rId1" Type="http://schemas.openxmlformats.org/officeDocument/2006/relationships/image" Target="../media/image238.wmf"/><Relationship Id="rId5" Type="http://schemas.openxmlformats.org/officeDocument/2006/relationships/image" Target="../media/image246.wmf"/><Relationship Id="rId4" Type="http://schemas.openxmlformats.org/officeDocument/2006/relationships/image" Target="../media/image245.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248.wmf"/><Relationship Id="rId2" Type="http://schemas.openxmlformats.org/officeDocument/2006/relationships/image" Target="../media/image247.wmf"/><Relationship Id="rId1" Type="http://schemas.openxmlformats.org/officeDocument/2006/relationships/image" Target="../media/image238.wmf"/><Relationship Id="rId5" Type="http://schemas.openxmlformats.org/officeDocument/2006/relationships/image" Target="../media/image250.wmf"/><Relationship Id="rId4" Type="http://schemas.openxmlformats.org/officeDocument/2006/relationships/image" Target="../media/image249.w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252.wmf"/><Relationship Id="rId2" Type="http://schemas.openxmlformats.org/officeDocument/2006/relationships/image" Target="../media/image251.wmf"/><Relationship Id="rId1" Type="http://schemas.openxmlformats.org/officeDocument/2006/relationships/image" Target="../media/image238.wmf"/><Relationship Id="rId5" Type="http://schemas.openxmlformats.org/officeDocument/2006/relationships/image" Target="../media/image254.wmf"/><Relationship Id="rId4" Type="http://schemas.openxmlformats.org/officeDocument/2006/relationships/image" Target="../media/image253.w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255.wmf"/></Relationships>
</file>

<file path=ppt/drawings/_rels/vmlDrawing77.vml.rels><?xml version="1.0" encoding="UTF-8" standalone="yes"?>
<Relationships xmlns="http://schemas.openxmlformats.org/package/2006/relationships"><Relationship Id="rId3" Type="http://schemas.openxmlformats.org/officeDocument/2006/relationships/image" Target="../media/image258.wmf"/><Relationship Id="rId2" Type="http://schemas.openxmlformats.org/officeDocument/2006/relationships/image" Target="../media/image257.wmf"/><Relationship Id="rId1" Type="http://schemas.openxmlformats.org/officeDocument/2006/relationships/image" Target="../media/image256.wmf"/><Relationship Id="rId4" Type="http://schemas.openxmlformats.org/officeDocument/2006/relationships/image" Target="../media/image259.wmf"/></Relationships>
</file>

<file path=ppt/drawings/_rels/vmlDrawing78.vml.rels><?xml version="1.0" encoding="UTF-8" standalone="yes"?>
<Relationships xmlns="http://schemas.openxmlformats.org/package/2006/relationships"><Relationship Id="rId3" Type="http://schemas.openxmlformats.org/officeDocument/2006/relationships/image" Target="../media/image261.wmf"/><Relationship Id="rId2" Type="http://schemas.openxmlformats.org/officeDocument/2006/relationships/image" Target="../media/image260.wmf"/><Relationship Id="rId1" Type="http://schemas.openxmlformats.org/officeDocument/2006/relationships/image" Target="../media/image256.wmf"/><Relationship Id="rId4" Type="http://schemas.openxmlformats.org/officeDocument/2006/relationships/image" Target="../media/image262.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265.wmf"/><Relationship Id="rId2" Type="http://schemas.openxmlformats.org/officeDocument/2006/relationships/image" Target="../media/image264.wmf"/><Relationship Id="rId1" Type="http://schemas.openxmlformats.org/officeDocument/2006/relationships/image" Target="../media/image263.wmf"/><Relationship Id="rId4" Type="http://schemas.openxmlformats.org/officeDocument/2006/relationships/image" Target="../media/image26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0.vml.rels><?xml version="1.0" encoding="UTF-8" standalone="yes"?>
<Relationships xmlns="http://schemas.openxmlformats.org/package/2006/relationships"><Relationship Id="rId2" Type="http://schemas.openxmlformats.org/officeDocument/2006/relationships/image" Target="../media/image268.emf"/><Relationship Id="rId1" Type="http://schemas.openxmlformats.org/officeDocument/2006/relationships/image" Target="../media/image267.wmf"/></Relationships>
</file>

<file path=ppt/drawings/_rels/vmlDrawing81.vml.rels><?xml version="1.0" encoding="UTF-8" standalone="yes"?>
<Relationships xmlns="http://schemas.openxmlformats.org/package/2006/relationships"><Relationship Id="rId2" Type="http://schemas.openxmlformats.org/officeDocument/2006/relationships/image" Target="../media/image270.emf"/><Relationship Id="rId1" Type="http://schemas.openxmlformats.org/officeDocument/2006/relationships/image" Target="../media/image269.wmf"/></Relationships>
</file>

<file path=ppt/drawings/_rels/vmlDrawing82.vml.rels><?xml version="1.0" encoding="UTF-8" standalone="yes"?>
<Relationships xmlns="http://schemas.openxmlformats.org/package/2006/relationships"><Relationship Id="rId2" Type="http://schemas.openxmlformats.org/officeDocument/2006/relationships/image" Target="../media/image272.emf"/><Relationship Id="rId1" Type="http://schemas.openxmlformats.org/officeDocument/2006/relationships/image" Target="../media/image271.w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273.w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274.w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275.wmf"/></Relationships>
</file>

<file path=ppt/drawings/_rels/vmlDrawing86.vml.rels><?xml version="1.0" encoding="UTF-8" standalone="yes"?>
<Relationships xmlns="http://schemas.openxmlformats.org/package/2006/relationships"><Relationship Id="rId2" Type="http://schemas.openxmlformats.org/officeDocument/2006/relationships/image" Target="../media/image277.wmf"/><Relationship Id="rId1" Type="http://schemas.openxmlformats.org/officeDocument/2006/relationships/image" Target="../media/image276.wmf"/></Relationships>
</file>

<file path=ppt/drawings/_rels/vmlDrawing87.vml.rels><?xml version="1.0" encoding="UTF-8" standalone="yes"?>
<Relationships xmlns="http://schemas.openxmlformats.org/package/2006/relationships"><Relationship Id="rId3" Type="http://schemas.openxmlformats.org/officeDocument/2006/relationships/image" Target="../media/image281.wmf"/><Relationship Id="rId2" Type="http://schemas.openxmlformats.org/officeDocument/2006/relationships/image" Target="../media/image280.wmf"/><Relationship Id="rId1" Type="http://schemas.openxmlformats.org/officeDocument/2006/relationships/image" Target="../media/image279.wmf"/><Relationship Id="rId6" Type="http://schemas.openxmlformats.org/officeDocument/2006/relationships/image" Target="../media/image284.wmf"/><Relationship Id="rId5" Type="http://schemas.openxmlformats.org/officeDocument/2006/relationships/image" Target="../media/image283.wmf"/><Relationship Id="rId4" Type="http://schemas.openxmlformats.org/officeDocument/2006/relationships/image" Target="../media/image282.wmf"/></Relationships>
</file>

<file path=ppt/drawings/_rels/vmlDrawing88.vml.rels><?xml version="1.0" encoding="UTF-8" standalone="yes"?>
<Relationships xmlns="http://schemas.openxmlformats.org/package/2006/relationships"><Relationship Id="rId8" Type="http://schemas.openxmlformats.org/officeDocument/2006/relationships/image" Target="../media/image292.wmf"/><Relationship Id="rId3" Type="http://schemas.openxmlformats.org/officeDocument/2006/relationships/image" Target="../media/image287.wmf"/><Relationship Id="rId7" Type="http://schemas.openxmlformats.org/officeDocument/2006/relationships/image" Target="../media/image291.wmf"/><Relationship Id="rId2" Type="http://schemas.openxmlformats.org/officeDocument/2006/relationships/image" Target="../media/image286.wmf"/><Relationship Id="rId1" Type="http://schemas.openxmlformats.org/officeDocument/2006/relationships/image" Target="../media/image285.emf"/><Relationship Id="rId6" Type="http://schemas.openxmlformats.org/officeDocument/2006/relationships/image" Target="../media/image290.wmf"/><Relationship Id="rId5" Type="http://schemas.openxmlformats.org/officeDocument/2006/relationships/image" Target="../media/image289.wmf"/><Relationship Id="rId10" Type="http://schemas.openxmlformats.org/officeDocument/2006/relationships/image" Target="../media/image294.wmf"/><Relationship Id="rId4" Type="http://schemas.openxmlformats.org/officeDocument/2006/relationships/image" Target="../media/image288.wmf"/><Relationship Id="rId9" Type="http://schemas.openxmlformats.org/officeDocument/2006/relationships/image" Target="../media/image293.wmf"/></Relationships>
</file>

<file path=ppt/drawings/_rels/vmlDrawing89.vml.rels><?xml version="1.0" encoding="UTF-8" standalone="yes"?>
<Relationships xmlns="http://schemas.openxmlformats.org/package/2006/relationships"><Relationship Id="rId3" Type="http://schemas.openxmlformats.org/officeDocument/2006/relationships/image" Target="../media/image296.wmf"/><Relationship Id="rId2" Type="http://schemas.openxmlformats.org/officeDocument/2006/relationships/image" Target="../media/image295.wmf"/><Relationship Id="rId1" Type="http://schemas.openxmlformats.org/officeDocument/2006/relationships/image" Target="../media/image285.emf"/><Relationship Id="rId6" Type="http://schemas.openxmlformats.org/officeDocument/2006/relationships/image" Target="../media/image299.wmf"/><Relationship Id="rId5" Type="http://schemas.openxmlformats.org/officeDocument/2006/relationships/image" Target="../media/image298.wmf"/><Relationship Id="rId4" Type="http://schemas.openxmlformats.org/officeDocument/2006/relationships/image" Target="../media/image29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90.vml.rels><?xml version="1.0" encoding="UTF-8" standalone="yes"?>
<Relationships xmlns="http://schemas.openxmlformats.org/package/2006/relationships"><Relationship Id="rId3" Type="http://schemas.openxmlformats.org/officeDocument/2006/relationships/image" Target="../media/image302.wmf"/><Relationship Id="rId2" Type="http://schemas.openxmlformats.org/officeDocument/2006/relationships/image" Target="../media/image301.wmf"/><Relationship Id="rId1" Type="http://schemas.openxmlformats.org/officeDocument/2006/relationships/image" Target="../media/image300.wmf"/><Relationship Id="rId5" Type="http://schemas.openxmlformats.org/officeDocument/2006/relationships/image" Target="../media/image304.wmf"/><Relationship Id="rId4" Type="http://schemas.openxmlformats.org/officeDocument/2006/relationships/image" Target="../media/image303.w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305.wmf"/></Relationships>
</file>

<file path=ppt/drawings/_rels/vmlDrawing92.vml.rels><?xml version="1.0" encoding="UTF-8" standalone="yes"?>
<Relationships xmlns="http://schemas.openxmlformats.org/package/2006/relationships"><Relationship Id="rId3" Type="http://schemas.openxmlformats.org/officeDocument/2006/relationships/image" Target="../media/image309.wmf"/><Relationship Id="rId2" Type="http://schemas.openxmlformats.org/officeDocument/2006/relationships/image" Target="../media/image308.wmf"/><Relationship Id="rId1" Type="http://schemas.openxmlformats.org/officeDocument/2006/relationships/image" Target="../media/image307.wmf"/></Relationships>
</file>

<file path=ppt/drawings/_rels/vmlDrawing93.vml.rels><?xml version="1.0" encoding="UTF-8" standalone="yes"?>
<Relationships xmlns="http://schemas.openxmlformats.org/package/2006/relationships"><Relationship Id="rId3" Type="http://schemas.openxmlformats.org/officeDocument/2006/relationships/image" Target="../media/image311.wmf"/><Relationship Id="rId2" Type="http://schemas.openxmlformats.org/officeDocument/2006/relationships/image" Target="../media/image310.wmf"/><Relationship Id="rId1" Type="http://schemas.openxmlformats.org/officeDocument/2006/relationships/image" Target="../media/image307.wmf"/><Relationship Id="rId4" Type="http://schemas.openxmlformats.org/officeDocument/2006/relationships/image" Target="../media/image312.w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313.wmf"/></Relationships>
</file>

<file path=ppt/drawings/_rels/vmlDrawing95.vml.rels><?xml version="1.0" encoding="UTF-8" standalone="yes"?>
<Relationships xmlns="http://schemas.openxmlformats.org/package/2006/relationships"><Relationship Id="rId8" Type="http://schemas.openxmlformats.org/officeDocument/2006/relationships/image" Target="../media/image321.wmf"/><Relationship Id="rId3" Type="http://schemas.openxmlformats.org/officeDocument/2006/relationships/image" Target="../media/image316.wmf"/><Relationship Id="rId7" Type="http://schemas.openxmlformats.org/officeDocument/2006/relationships/image" Target="../media/image320.wmf"/><Relationship Id="rId2" Type="http://schemas.openxmlformats.org/officeDocument/2006/relationships/image" Target="../media/image315.wmf"/><Relationship Id="rId1" Type="http://schemas.openxmlformats.org/officeDocument/2006/relationships/image" Target="../media/image314.wmf"/><Relationship Id="rId6" Type="http://schemas.openxmlformats.org/officeDocument/2006/relationships/image" Target="../media/image319.wmf"/><Relationship Id="rId5" Type="http://schemas.openxmlformats.org/officeDocument/2006/relationships/image" Target="../media/image318.wmf"/><Relationship Id="rId4" Type="http://schemas.openxmlformats.org/officeDocument/2006/relationships/image" Target="../media/image317.wmf"/></Relationships>
</file>

<file path=ppt/drawings/_rels/vmlDrawing96.vml.rels><?xml version="1.0" encoding="UTF-8" standalone="yes"?>
<Relationships xmlns="http://schemas.openxmlformats.org/package/2006/relationships"><Relationship Id="rId8" Type="http://schemas.openxmlformats.org/officeDocument/2006/relationships/image" Target="../media/image321.wmf"/><Relationship Id="rId3" Type="http://schemas.openxmlformats.org/officeDocument/2006/relationships/image" Target="../media/image323.wmf"/><Relationship Id="rId7" Type="http://schemas.openxmlformats.org/officeDocument/2006/relationships/image" Target="../media/image327.wmf"/><Relationship Id="rId2" Type="http://schemas.openxmlformats.org/officeDocument/2006/relationships/image" Target="../media/image315.wmf"/><Relationship Id="rId1" Type="http://schemas.openxmlformats.org/officeDocument/2006/relationships/image" Target="../media/image322.wmf"/><Relationship Id="rId6" Type="http://schemas.openxmlformats.org/officeDocument/2006/relationships/image" Target="../media/image326.wmf"/><Relationship Id="rId5" Type="http://schemas.openxmlformats.org/officeDocument/2006/relationships/image" Target="../media/image325.wmf"/><Relationship Id="rId4" Type="http://schemas.openxmlformats.org/officeDocument/2006/relationships/image" Target="../media/image324.wmf"/></Relationships>
</file>

<file path=ppt/drawings/_rels/vmlDrawing97.vml.rels><?xml version="1.0" encoding="UTF-8" standalone="yes"?>
<Relationships xmlns="http://schemas.openxmlformats.org/package/2006/relationships"><Relationship Id="rId3" Type="http://schemas.openxmlformats.org/officeDocument/2006/relationships/image" Target="../media/image321.wmf"/><Relationship Id="rId2" Type="http://schemas.openxmlformats.org/officeDocument/2006/relationships/image" Target="../media/image328.wmf"/><Relationship Id="rId1" Type="http://schemas.openxmlformats.org/officeDocument/2006/relationships/image" Target="../media/image318.wmf"/><Relationship Id="rId5" Type="http://schemas.openxmlformats.org/officeDocument/2006/relationships/image" Target="../media/image330.wmf"/><Relationship Id="rId4" Type="http://schemas.openxmlformats.org/officeDocument/2006/relationships/image" Target="../media/image329.wmf"/></Relationships>
</file>

<file path=ppt/drawings/_rels/vmlDrawing98.vml.rels><?xml version="1.0" encoding="UTF-8" standalone="yes"?>
<Relationships xmlns="http://schemas.openxmlformats.org/package/2006/relationships"><Relationship Id="rId2" Type="http://schemas.openxmlformats.org/officeDocument/2006/relationships/image" Target="../media/image332.wmf"/><Relationship Id="rId1" Type="http://schemas.openxmlformats.org/officeDocument/2006/relationships/image" Target="../media/image331.wmf"/></Relationships>
</file>

<file path=ppt/drawings/_rels/vmlDrawing99.vml.rels><?xml version="1.0" encoding="UTF-8" standalone="yes"?>
<Relationships xmlns="http://schemas.openxmlformats.org/package/2006/relationships"><Relationship Id="rId1" Type="http://schemas.openxmlformats.org/officeDocument/2006/relationships/image" Target="../media/image3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ea typeface="宋体" pitchFamily="2" charset="-122"/>
              </a:defRPr>
            </a:lvl1pPr>
          </a:lstStyle>
          <a:p>
            <a:pPr>
              <a:defRPr/>
            </a:pPr>
            <a:fld id="{A320B638-6D11-463E-B055-451C4F49BAEC}" type="datetimeFigureOut">
              <a:rPr lang="zh-CN" altLang="en-US"/>
              <a:pPr>
                <a:defRPr/>
              </a:pPr>
              <a:t>2014-5-7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ea typeface="宋体" pitchFamily="2" charset="-122"/>
              </a:defRPr>
            </a:lvl1pPr>
          </a:lstStyle>
          <a:p>
            <a:pPr>
              <a:defRPr/>
            </a:pPr>
            <a:fld id="{CAECFFCF-628B-4B28-AE92-BCDBB936CD9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幻灯片图像占位符 1"/>
          <p:cNvSpPr>
            <a:spLocks noGrp="1" noRot="1" noChangeAspect="1"/>
          </p:cNvSpPr>
          <p:nvPr>
            <p:ph type="sldImg"/>
          </p:nvPr>
        </p:nvSpPr>
        <p:spPr bwMode="auto">
          <a:noFill/>
          <a:ln>
            <a:solidFill>
              <a:srgbClr val="000000"/>
            </a:solidFill>
            <a:miter lim="800000"/>
            <a:headEnd/>
            <a:tailEnd/>
          </a:ln>
        </p:spPr>
      </p:sp>
      <p:sp>
        <p:nvSpPr>
          <p:cNvPr id="21913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1913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07B3857-5C7D-4A25-81C4-474FC4C486D0}" type="slidenum">
              <a:rPr lang="zh-CN" altLang="en-US">
                <a:ea typeface="宋体" charset="-122"/>
              </a:rPr>
              <a:pPr/>
              <a:t>63</a:t>
            </a:fld>
            <a:endParaRPr lang="en-US" altLang="zh-CN">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7" name="幻灯片图像占位符 1"/>
          <p:cNvSpPr>
            <a:spLocks noGrp="1" noRot="1" noChangeAspect="1"/>
          </p:cNvSpPr>
          <p:nvPr>
            <p:ph type="sldImg"/>
          </p:nvPr>
        </p:nvSpPr>
        <p:spPr bwMode="auto">
          <a:noFill/>
          <a:ln>
            <a:solidFill>
              <a:srgbClr val="000000"/>
            </a:solidFill>
            <a:miter lim="800000"/>
            <a:headEnd/>
            <a:tailEnd/>
          </a:ln>
        </p:spPr>
      </p:sp>
      <p:sp>
        <p:nvSpPr>
          <p:cNvPr id="32153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2153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D75FEC7-2453-44EB-A198-C3D5CF5E3ADC}" type="slidenum">
              <a:rPr lang="zh-CN" altLang="en-US">
                <a:ea typeface="宋体" charset="-122"/>
              </a:rPr>
              <a:pPr/>
              <a:t>131</a:t>
            </a:fld>
            <a:endParaRPr lang="en-US" altLang="zh-CN">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lgn="ctr">
                  <a:defRPr/>
                </a:pPr>
                <a:endParaRPr lang="zh-CN" altLang="en-US">
                  <a:ea typeface="宋体" pitchFamily="2" charset="-122"/>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a:ea typeface="宋体" pitchFamily="2" charset="-122"/>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lgn="ctr">
                  <a:defRPr/>
                </a:pPr>
                <a:endParaRPr lang="zh-CN" altLang="en-US">
                  <a:ea typeface="宋体" pitchFamily="2" charset="-122"/>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en-US">
                  <a:ea typeface="宋体" pitchFamily="2" charset="-122"/>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lang="zh-CN" altLang="en-US">
                <a:ea typeface="宋体" pitchFamily="2" charset="-122"/>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lgn="ctr">
                <a:defRPr/>
              </a:pPr>
              <a:endParaRPr lang="zh-CN" altLang="en-US">
                <a:ea typeface="宋体" pitchFamily="2" charset="-122"/>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en-US">
                <a:ea typeface="宋体" pitchFamily="2" charset="-122"/>
              </a:endParaRPr>
            </a:p>
          </p:txBody>
        </p:sp>
      </p:grpSp>
      <p:pic>
        <p:nvPicPr>
          <p:cNvPr id="14" name="图片 16" descr="校徽.jpg"/>
          <p:cNvPicPr>
            <a:picLocks noChangeAspect="1"/>
          </p:cNvPicPr>
          <p:nvPr userDrawn="1"/>
        </p:nvPicPr>
        <p:blipFill>
          <a:blip r:embed="rId2">
            <a:clrChange>
              <a:clrFrom>
                <a:srgbClr val="FFFFFF"/>
              </a:clrFrom>
              <a:clrTo>
                <a:srgbClr val="FFFFFF">
                  <a:alpha val="0"/>
                </a:srgbClr>
              </a:clrTo>
            </a:clrChange>
          </a:blip>
          <a:srcRect/>
          <a:stretch>
            <a:fillRect/>
          </a:stretch>
        </p:blipFill>
        <p:spPr bwMode="auto">
          <a:xfrm>
            <a:off x="0" y="0"/>
            <a:ext cx="1000125" cy="1004888"/>
          </a:xfrm>
          <a:prstGeom prst="rect">
            <a:avLst/>
          </a:prstGeom>
          <a:noFill/>
          <a:ln w="9525">
            <a:noFill/>
            <a:miter lim="800000"/>
            <a:headEnd/>
            <a:tailEnd/>
          </a:ln>
        </p:spPr>
      </p:pic>
      <p:pic>
        <p:nvPicPr>
          <p:cNvPr id="15" name="图片 17" descr="vgxu_03.jpg"/>
          <p:cNvPicPr>
            <a:picLocks noChangeAspect="1"/>
          </p:cNvPicPr>
          <p:nvPr userDrawn="1"/>
        </p:nvPicPr>
        <p:blipFill>
          <a:blip r:embed="rId3"/>
          <a:srcRect t="25610" b="13414"/>
          <a:stretch>
            <a:fillRect/>
          </a:stretch>
        </p:blipFill>
        <p:spPr bwMode="auto">
          <a:xfrm>
            <a:off x="1000125" y="0"/>
            <a:ext cx="2143125" cy="935038"/>
          </a:xfrm>
          <a:prstGeom prst="rect">
            <a:avLst/>
          </a:prstGeom>
          <a:noFill/>
          <a:ln w="9525">
            <a:noFill/>
            <a:miter lim="800000"/>
            <a:headEnd/>
            <a:tailEnd/>
          </a:ln>
        </p:spPr>
      </p:pic>
      <p:sp>
        <p:nvSpPr>
          <p:cNvPr id="47116" name="Rectangle 12"/>
          <p:cNvSpPr>
            <a:spLocks noGrp="1" noChangeArrowheads="1"/>
          </p:cNvSpPr>
          <p:nvPr>
            <p:ph type="ctrTitle"/>
          </p:nvPr>
        </p:nvSpPr>
        <p:spPr>
          <a:xfrm>
            <a:off x="990600" y="2071686"/>
            <a:ext cx="7772400" cy="1143000"/>
          </a:xfrm>
        </p:spPr>
        <p:txBody>
          <a:bodyPr/>
          <a:lstStyle>
            <a:lvl1pPr>
              <a:defRPr/>
            </a:lvl1pPr>
          </a:lstStyle>
          <a:p>
            <a:r>
              <a:rPr lang="zh-CN" altLang="en-US" dirty="0"/>
              <a:t>单击此处编辑母版标题样式</a:t>
            </a:r>
          </a:p>
        </p:txBody>
      </p:sp>
      <p:sp>
        <p:nvSpPr>
          <p:cNvPr id="4711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b="1"/>
            </a:lvl1pPr>
          </a:lstStyle>
          <a:p>
            <a:r>
              <a:rPr lang="zh-CN" altLang="en-US" dirty="0"/>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b="1"/>
            </a:lvl1pPr>
            <a:lvl2pPr>
              <a:defRPr b="1"/>
            </a:lvl2pPr>
            <a:lvl3pPr>
              <a:defRPr b="1"/>
            </a:lvl3pPr>
            <a:lvl4pPr>
              <a:defRPr b="1"/>
            </a:lvl4pPr>
            <a:lvl5pPr>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0C03E6F9-FB35-49C2-817C-3E135CCFAEC0}" type="slidenum">
              <a:rPr lang="en-US" altLang="zh-CN"/>
              <a:pPr>
                <a:defRPr/>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785786" y="200024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文本占位符 2"/>
          <p:cNvSpPr>
            <a:spLocks noGrp="1"/>
          </p:cNvSpPr>
          <p:nvPr>
            <p:ph type="body" idx="13"/>
          </p:nvPr>
        </p:nvSpPr>
        <p:spPr>
          <a:xfrm>
            <a:off x="785786" y="1285860"/>
            <a:ext cx="82153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Rectangle 11"/>
          <p:cNvSpPr>
            <a:spLocks noGrp="1" noChangeArrowheads="1"/>
          </p:cNvSpPr>
          <p:nvPr>
            <p:ph type="dt" sz="half" idx="14"/>
          </p:nvPr>
        </p:nvSpPr>
        <p:spPr>
          <a:ln/>
        </p:spPr>
        <p:txBody>
          <a:bodyPr/>
          <a:lstStyle>
            <a:lvl1pPr>
              <a:defRPr/>
            </a:lvl1pPr>
          </a:lstStyle>
          <a:p>
            <a:pPr>
              <a:defRPr/>
            </a:pPr>
            <a:endParaRPr lang="en-US" altLang="zh-CN"/>
          </a:p>
        </p:txBody>
      </p:sp>
      <p:sp>
        <p:nvSpPr>
          <p:cNvPr id="7" name="Rectangle 12"/>
          <p:cNvSpPr>
            <a:spLocks noGrp="1" noChangeArrowheads="1"/>
          </p:cNvSpPr>
          <p:nvPr>
            <p:ph type="ftr" sz="quarter" idx="15"/>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6"/>
          </p:nvPr>
        </p:nvSpPr>
        <p:spPr>
          <a:ln/>
        </p:spPr>
        <p:txBody>
          <a:bodyPr/>
          <a:lstStyle>
            <a:lvl1pPr>
              <a:defRPr/>
            </a:lvl1pPr>
          </a:lstStyle>
          <a:p>
            <a:pPr>
              <a:defRPr/>
            </a:pPr>
            <a:fld id="{82A422C9-A001-4579-995E-BBE56F1D8FA4}" type="slidenum">
              <a:rPr lang="en-US" altLang="zh-CN"/>
              <a:pPr>
                <a:defRPr/>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 name="标题 1"/>
          <p:cNvSpPr>
            <a:spLocks noGrp="1"/>
          </p:cNvSpPr>
          <p:nvPr>
            <p:ph type="title"/>
          </p:nvPr>
        </p:nvSpPr>
        <p:spPr>
          <a:xfrm>
            <a:off x="1142976" y="0"/>
            <a:ext cx="7793037" cy="1143000"/>
          </a:xfrm>
        </p:spPr>
        <p:txBody>
          <a:bodyPr/>
          <a:lstStyle/>
          <a:p>
            <a:r>
              <a:rPr lang="zh-CN" altLang="en-US" dirty="0" smtClean="0"/>
              <a:t>单击此处编辑母版标题样式</a:t>
            </a:r>
            <a:endParaRPr lang="zh-CN" altLang="en-US" dirty="0"/>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116FDD5F-CEFF-4D00-8FAD-6F8045C19931}" type="slidenum">
              <a:rPr lang="en-US" altLang="zh-CN"/>
              <a:pPr>
                <a:defRPr/>
              </a:pPr>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E4EDC94D-33B6-45E7-BA32-1862646F4A46}" type="slidenum">
              <a:rPr lang="en-US" altLang="zh-CN"/>
              <a:pPr>
                <a:defRPr/>
              </a:pPr>
              <a:t>‹#›</a:t>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F7829684-B141-4FE4-9F37-330AA51E7505}" type="slidenum">
              <a:rPr lang="en-US" altLang="zh-CN"/>
              <a:pPr>
                <a:defRPr/>
              </a:pPr>
              <a:t>‹#›</a:t>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b="1"/>
            </a:lvl1pPr>
            <a:lvl2pPr>
              <a:defRPr b="1"/>
            </a:lvl2pPr>
            <a:lvl3pPr>
              <a:defRPr b="1"/>
            </a:lvl3pPr>
            <a:lvl4pPr>
              <a:defRPr b="1"/>
            </a:lvl4pPr>
            <a:lvl5pPr>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42B5CC4F-B8D0-49EA-BA93-DD373B86ECB1}" type="slidenum">
              <a:rPr lang="en-US" altLang="zh-CN"/>
              <a:pPr>
                <a:defRPr/>
              </a:pPr>
              <a:t>‹#›</a:t>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ChangeArrowheads="1"/>
          </p:cNvSpPr>
          <p:nvPr/>
        </p:nvSpPr>
        <p:spPr bwMode="ltGray">
          <a:xfrm>
            <a:off x="409575" y="481013"/>
            <a:ext cx="438150" cy="474662"/>
          </a:xfrm>
          <a:prstGeom prst="rect">
            <a:avLst/>
          </a:prstGeom>
          <a:solidFill>
            <a:schemeClr val="accent2"/>
          </a:solidFill>
          <a:ln w="9525">
            <a:noFill/>
            <a:miter lim="800000"/>
            <a:headEnd/>
            <a:tailEnd/>
          </a:ln>
          <a:effectLst/>
        </p:spPr>
        <p:txBody>
          <a:bodyPr wrap="none" anchor="ctr"/>
          <a:lstStyle/>
          <a:p>
            <a:pPr algn="ctr">
              <a:defRPr/>
            </a:pPr>
            <a:endParaRPr lang="zh-CN" altLang="zh-CN">
              <a:ea typeface="宋体" pitchFamily="2" charset="-122"/>
            </a:endParaRPr>
          </a:p>
        </p:txBody>
      </p:sp>
      <p:sp>
        <p:nvSpPr>
          <p:cNvPr id="46083" name="Rectangle 3"/>
          <p:cNvSpPr>
            <a:spLocks noChangeArrowheads="1"/>
          </p:cNvSpPr>
          <p:nvPr/>
        </p:nvSpPr>
        <p:spPr bwMode="ltGray">
          <a:xfrm>
            <a:off x="792163" y="481013"/>
            <a:ext cx="328612"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zh-CN">
              <a:ea typeface="宋体" pitchFamily="2" charset="-122"/>
            </a:endParaRPr>
          </a:p>
        </p:txBody>
      </p:sp>
      <p:sp>
        <p:nvSpPr>
          <p:cNvPr id="46084" name="Rectangle 4"/>
          <p:cNvSpPr>
            <a:spLocks noChangeArrowheads="1"/>
          </p:cNvSpPr>
          <p:nvPr/>
        </p:nvSpPr>
        <p:spPr bwMode="ltGray">
          <a:xfrm>
            <a:off x="533400" y="903288"/>
            <a:ext cx="422275" cy="474662"/>
          </a:xfrm>
          <a:prstGeom prst="rect">
            <a:avLst/>
          </a:prstGeom>
          <a:solidFill>
            <a:schemeClr val="folHlink"/>
          </a:solidFill>
          <a:ln w="9525">
            <a:noFill/>
            <a:miter lim="800000"/>
            <a:headEnd/>
            <a:tailEnd/>
          </a:ln>
          <a:effectLst/>
        </p:spPr>
        <p:txBody>
          <a:bodyPr wrap="none" anchor="ctr"/>
          <a:lstStyle/>
          <a:p>
            <a:pPr algn="ctr">
              <a:defRPr/>
            </a:pPr>
            <a:endParaRPr lang="zh-CN" altLang="zh-CN">
              <a:ea typeface="宋体" pitchFamily="2" charset="-122"/>
            </a:endParaRPr>
          </a:p>
        </p:txBody>
      </p:sp>
      <p:sp>
        <p:nvSpPr>
          <p:cNvPr id="46085" name="Rectangle 5"/>
          <p:cNvSpPr>
            <a:spLocks noChangeArrowheads="1"/>
          </p:cNvSpPr>
          <p:nvPr/>
        </p:nvSpPr>
        <p:spPr bwMode="ltGray">
          <a:xfrm>
            <a:off x="903288" y="903288"/>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a:ea typeface="宋体" pitchFamily="2" charset="-122"/>
            </a:endParaRPr>
          </a:p>
        </p:txBody>
      </p:sp>
      <p:sp>
        <p:nvSpPr>
          <p:cNvPr id="46086" name="Rectangle 6"/>
          <p:cNvSpPr>
            <a:spLocks noChangeArrowheads="1"/>
          </p:cNvSpPr>
          <p:nvPr/>
        </p:nvSpPr>
        <p:spPr bwMode="ltGray">
          <a:xfrm>
            <a:off x="119063" y="830263"/>
            <a:ext cx="560387"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lang="zh-CN" altLang="zh-CN">
              <a:ea typeface="宋体" pitchFamily="2" charset="-122"/>
            </a:endParaRPr>
          </a:p>
        </p:txBody>
      </p:sp>
      <p:sp>
        <p:nvSpPr>
          <p:cNvPr id="46087" name="Rectangle 7"/>
          <p:cNvSpPr>
            <a:spLocks noChangeArrowheads="1"/>
          </p:cNvSpPr>
          <p:nvPr/>
        </p:nvSpPr>
        <p:spPr bwMode="gray">
          <a:xfrm>
            <a:off x="754063" y="373063"/>
            <a:ext cx="31750" cy="1052512"/>
          </a:xfrm>
          <a:prstGeom prst="rect">
            <a:avLst/>
          </a:prstGeom>
          <a:solidFill>
            <a:schemeClr val="bg2"/>
          </a:solidFill>
          <a:ln w="9525">
            <a:noFill/>
            <a:miter lim="800000"/>
            <a:headEnd/>
            <a:tailEnd/>
          </a:ln>
          <a:effectLst/>
        </p:spPr>
        <p:txBody>
          <a:bodyPr wrap="none" anchor="ctr"/>
          <a:lstStyle/>
          <a:p>
            <a:pPr algn="ctr">
              <a:defRPr/>
            </a:pPr>
            <a:endParaRPr lang="zh-CN" altLang="zh-CN">
              <a:ea typeface="宋体" pitchFamily="2" charset="-122"/>
            </a:endParaRPr>
          </a:p>
        </p:txBody>
      </p:sp>
      <p:sp>
        <p:nvSpPr>
          <p:cNvPr id="46088" name="Rectangle 8"/>
          <p:cNvSpPr>
            <a:spLocks noChangeArrowheads="1"/>
          </p:cNvSpPr>
          <p:nvPr/>
        </p:nvSpPr>
        <p:spPr bwMode="gray">
          <a:xfrm>
            <a:off x="434975" y="116363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zh-CN">
              <a:ea typeface="宋体" pitchFamily="2" charset="-122"/>
            </a:endParaRPr>
          </a:p>
        </p:txBody>
      </p:sp>
      <p:sp>
        <p:nvSpPr>
          <p:cNvPr id="14345" name="Rectangle 9"/>
          <p:cNvSpPr>
            <a:spLocks noGrp="1" noChangeArrowheads="1"/>
          </p:cNvSpPr>
          <p:nvPr>
            <p:ph type="title"/>
          </p:nvPr>
        </p:nvSpPr>
        <p:spPr bwMode="auto">
          <a:xfrm>
            <a:off x="1143000" y="0"/>
            <a:ext cx="7793038"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4346" name="Rectangle 10"/>
          <p:cNvSpPr>
            <a:spLocks noGrp="1" noChangeArrowheads="1"/>
          </p:cNvSpPr>
          <p:nvPr>
            <p:ph type="body" idx="1"/>
          </p:nvPr>
        </p:nvSpPr>
        <p:spPr bwMode="auto">
          <a:xfrm>
            <a:off x="785813" y="1285875"/>
            <a:ext cx="8169275" cy="4846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609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400">
                <a:ea typeface="宋体" pitchFamily="2" charset="-122"/>
              </a:defRPr>
            </a:lvl1pPr>
          </a:lstStyle>
          <a:p>
            <a:pPr>
              <a:defRPr/>
            </a:pPr>
            <a:endParaRPr lang="en-US" altLang="zh-CN"/>
          </a:p>
        </p:txBody>
      </p:sp>
      <p:sp>
        <p:nvSpPr>
          <p:cNvPr id="4609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ea typeface="宋体" pitchFamily="2" charset="-122"/>
              </a:defRPr>
            </a:lvl1pPr>
          </a:lstStyle>
          <a:p>
            <a:pPr>
              <a:defRPr/>
            </a:pPr>
            <a:endParaRPr lang="en-US" altLang="zh-CN"/>
          </a:p>
        </p:txBody>
      </p:sp>
      <p:sp>
        <p:nvSpPr>
          <p:cNvPr id="46093"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ea typeface="宋体" pitchFamily="2" charset="-122"/>
              </a:defRPr>
            </a:lvl1pPr>
          </a:lstStyle>
          <a:p>
            <a:pPr>
              <a:defRPr/>
            </a:pPr>
            <a:fld id="{C4A0928F-13BB-4677-8285-7173C9CA6149}"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54" r:id="rId4"/>
    <p:sldLayoutId id="2147483653" r:id="rId5"/>
    <p:sldLayoutId id="2147483652" r:id="rId6"/>
    <p:sldLayoutId id="2147483651" r:id="rId7"/>
  </p:sldLayoutIdLst>
  <p:txStyles>
    <p:titleStyle>
      <a:lvl1pPr algn="l" rtl="0" eaLnBrk="0" fontAlgn="base" hangingPunct="0">
        <a:spcBef>
          <a:spcPct val="0"/>
        </a:spcBef>
        <a:spcAft>
          <a:spcPct val="0"/>
        </a:spcAft>
        <a:defRPr kumimoji="1" sz="4000" b="1">
          <a:solidFill>
            <a:schemeClr val="tx2"/>
          </a:solidFill>
          <a:latin typeface="+mn-ea"/>
          <a:ea typeface="+mn-ea"/>
          <a:cs typeface="+mj-cs"/>
        </a:defRPr>
      </a:lvl1pPr>
      <a:lvl2pPr algn="l" rtl="0" eaLnBrk="0" fontAlgn="base" hangingPunct="0">
        <a:spcBef>
          <a:spcPct val="0"/>
        </a:spcBef>
        <a:spcAft>
          <a:spcPct val="0"/>
        </a:spcAft>
        <a:defRPr kumimoji="1" sz="4000" b="1">
          <a:solidFill>
            <a:schemeClr val="tx2"/>
          </a:solidFill>
          <a:latin typeface="楷体_GB2312" pitchFamily="49" charset="-122"/>
          <a:ea typeface="楷体_GB2312" pitchFamily="49" charset="-122"/>
        </a:defRPr>
      </a:lvl2pPr>
      <a:lvl3pPr algn="l" rtl="0" eaLnBrk="0" fontAlgn="base" hangingPunct="0">
        <a:spcBef>
          <a:spcPct val="0"/>
        </a:spcBef>
        <a:spcAft>
          <a:spcPct val="0"/>
        </a:spcAft>
        <a:defRPr kumimoji="1" sz="4000" b="1">
          <a:solidFill>
            <a:schemeClr val="tx2"/>
          </a:solidFill>
          <a:latin typeface="楷体_GB2312" pitchFamily="49" charset="-122"/>
          <a:ea typeface="楷体_GB2312" pitchFamily="49" charset="-122"/>
        </a:defRPr>
      </a:lvl3pPr>
      <a:lvl4pPr algn="l" rtl="0" eaLnBrk="0" fontAlgn="base" hangingPunct="0">
        <a:spcBef>
          <a:spcPct val="0"/>
        </a:spcBef>
        <a:spcAft>
          <a:spcPct val="0"/>
        </a:spcAft>
        <a:defRPr kumimoji="1" sz="4000" b="1">
          <a:solidFill>
            <a:schemeClr val="tx2"/>
          </a:solidFill>
          <a:latin typeface="楷体_GB2312" pitchFamily="49" charset="-122"/>
          <a:ea typeface="楷体_GB2312" pitchFamily="49" charset="-122"/>
        </a:defRPr>
      </a:lvl4pPr>
      <a:lvl5pPr algn="l" rtl="0" eaLnBrk="0" fontAlgn="base" hangingPunct="0">
        <a:spcBef>
          <a:spcPct val="0"/>
        </a:spcBef>
        <a:spcAft>
          <a:spcPct val="0"/>
        </a:spcAft>
        <a:defRPr kumimoji="1" sz="4000" b="1">
          <a:solidFill>
            <a:schemeClr val="tx2"/>
          </a:solidFill>
          <a:latin typeface="楷体_GB2312" pitchFamily="49" charset="-122"/>
          <a:ea typeface="楷体_GB2312" pitchFamily="49" charset="-122"/>
        </a:defRPr>
      </a:lvl5pPr>
      <a:lvl6pPr marL="457200" algn="l" rtl="0" fontAlgn="base">
        <a:spcBef>
          <a:spcPct val="0"/>
        </a:spcBef>
        <a:spcAft>
          <a:spcPct val="0"/>
        </a:spcAft>
        <a:defRPr kumimoji="1" sz="4400">
          <a:solidFill>
            <a:schemeClr val="tx2"/>
          </a:solidFill>
          <a:latin typeface="Tahoma" pitchFamily="34" charset="0"/>
          <a:ea typeface="黑体" pitchFamily="2" charset="-122"/>
        </a:defRPr>
      </a:lvl6pPr>
      <a:lvl7pPr marL="914400" algn="l" rtl="0" fontAlgn="base">
        <a:spcBef>
          <a:spcPct val="0"/>
        </a:spcBef>
        <a:spcAft>
          <a:spcPct val="0"/>
        </a:spcAft>
        <a:defRPr kumimoji="1" sz="4400">
          <a:solidFill>
            <a:schemeClr val="tx2"/>
          </a:solidFill>
          <a:latin typeface="Tahoma" pitchFamily="34" charset="0"/>
          <a:ea typeface="黑体" pitchFamily="2" charset="-122"/>
        </a:defRPr>
      </a:lvl7pPr>
      <a:lvl8pPr marL="1371600" algn="l" rtl="0" fontAlgn="base">
        <a:spcBef>
          <a:spcPct val="0"/>
        </a:spcBef>
        <a:spcAft>
          <a:spcPct val="0"/>
        </a:spcAft>
        <a:defRPr kumimoji="1" sz="4400">
          <a:solidFill>
            <a:schemeClr val="tx2"/>
          </a:solidFill>
          <a:latin typeface="Tahoma" pitchFamily="34" charset="0"/>
          <a:ea typeface="黑体" pitchFamily="2" charset="-122"/>
        </a:defRPr>
      </a:lvl8pPr>
      <a:lvl9pPr marL="1828800" algn="l" rtl="0" fontAlgn="base">
        <a:spcBef>
          <a:spcPct val="0"/>
        </a:spcBef>
        <a:spcAft>
          <a:spcPct val="0"/>
        </a:spcAft>
        <a:defRPr kumimoji="1" sz="4400">
          <a:solidFill>
            <a:schemeClr val="tx2"/>
          </a:solidFill>
          <a:latin typeface="Tahoma" pitchFamily="34"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284.bin"/><Relationship Id="rId2" Type="http://schemas.openxmlformats.org/officeDocument/2006/relationships/slideLayout" Target="../slideLayouts/slideLayout2.xml"/><Relationship Id="rId1" Type="http://schemas.openxmlformats.org/officeDocument/2006/relationships/vmlDrawing" Target="../drawings/vmlDrawing77.vml"/><Relationship Id="rId6" Type="http://schemas.openxmlformats.org/officeDocument/2006/relationships/oleObject" Target="../embeddings/oleObject287.bin"/><Relationship Id="rId5" Type="http://schemas.openxmlformats.org/officeDocument/2006/relationships/oleObject" Target="../embeddings/oleObject286.bin"/><Relationship Id="rId4" Type="http://schemas.openxmlformats.org/officeDocument/2006/relationships/oleObject" Target="../embeddings/oleObject285.bin"/></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288.bin"/><Relationship Id="rId2" Type="http://schemas.openxmlformats.org/officeDocument/2006/relationships/slideLayout" Target="../slideLayouts/slideLayout2.xml"/><Relationship Id="rId1" Type="http://schemas.openxmlformats.org/officeDocument/2006/relationships/vmlDrawing" Target="../drawings/vmlDrawing78.vml"/><Relationship Id="rId6" Type="http://schemas.openxmlformats.org/officeDocument/2006/relationships/oleObject" Target="../embeddings/oleObject291.bin"/><Relationship Id="rId5" Type="http://schemas.openxmlformats.org/officeDocument/2006/relationships/oleObject" Target="../embeddings/oleObject290.bin"/><Relationship Id="rId4" Type="http://schemas.openxmlformats.org/officeDocument/2006/relationships/oleObject" Target="../embeddings/oleObject289.bin"/></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292.bin"/><Relationship Id="rId2" Type="http://schemas.openxmlformats.org/officeDocument/2006/relationships/slideLayout" Target="../slideLayouts/slideLayout2.xml"/><Relationship Id="rId1" Type="http://schemas.openxmlformats.org/officeDocument/2006/relationships/vmlDrawing" Target="../drawings/vmlDrawing79.vml"/><Relationship Id="rId6" Type="http://schemas.openxmlformats.org/officeDocument/2006/relationships/oleObject" Target="../embeddings/oleObject295.bin"/><Relationship Id="rId5" Type="http://schemas.openxmlformats.org/officeDocument/2006/relationships/oleObject" Target="../embeddings/oleObject294.bin"/><Relationship Id="rId4" Type="http://schemas.openxmlformats.org/officeDocument/2006/relationships/oleObject" Target="../embeddings/oleObject293.bin"/></Relationships>
</file>

<file path=ppt/slides/_rels/slide103.xml.rels><?xml version="1.0" encoding="UTF-8" standalone="yes"?>
<Relationships xmlns="http://schemas.openxmlformats.org/package/2006/relationships"><Relationship Id="rId8" Type="http://schemas.openxmlformats.org/officeDocument/2006/relationships/slide" Target="slide104.xml"/><Relationship Id="rId3" Type="http://schemas.openxmlformats.org/officeDocument/2006/relationships/slide" Target="slide13.xml"/><Relationship Id="rId7" Type="http://schemas.openxmlformats.org/officeDocument/2006/relationships/slide" Target="slide94.xml"/><Relationship Id="rId12" Type="http://schemas.openxmlformats.org/officeDocument/2006/relationships/slide" Target="slide15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8.xml"/><Relationship Id="rId11" Type="http://schemas.openxmlformats.org/officeDocument/2006/relationships/slide" Target="slide145.xml"/><Relationship Id="rId5" Type="http://schemas.openxmlformats.org/officeDocument/2006/relationships/slide" Target="slide82.xml"/><Relationship Id="rId10" Type="http://schemas.openxmlformats.org/officeDocument/2006/relationships/slide" Target="slide140.xml"/><Relationship Id="rId4" Type="http://schemas.openxmlformats.org/officeDocument/2006/relationships/slide" Target="slide37.xml"/><Relationship Id="rId9" Type="http://schemas.openxmlformats.org/officeDocument/2006/relationships/slide" Target="slide1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296.bin"/><Relationship Id="rId2" Type="http://schemas.openxmlformats.org/officeDocument/2006/relationships/slideLayout" Target="../slideLayouts/slideLayout2.xml"/><Relationship Id="rId1" Type="http://schemas.openxmlformats.org/officeDocument/2006/relationships/vmlDrawing" Target="../drawings/vmlDrawing80.vml"/><Relationship Id="rId4" Type="http://schemas.openxmlformats.org/officeDocument/2006/relationships/oleObject" Target="../embeddings/oleObject297.bin"/></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298.bin"/><Relationship Id="rId2" Type="http://schemas.openxmlformats.org/officeDocument/2006/relationships/slideLayout" Target="../slideLayouts/slideLayout2.xml"/><Relationship Id="rId1" Type="http://schemas.openxmlformats.org/officeDocument/2006/relationships/vmlDrawing" Target="../drawings/vmlDrawing81.vml"/><Relationship Id="rId4" Type="http://schemas.openxmlformats.org/officeDocument/2006/relationships/oleObject" Target="../embeddings/oleObject299.bin"/></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300.bin"/><Relationship Id="rId2" Type="http://schemas.openxmlformats.org/officeDocument/2006/relationships/slideLayout" Target="../slideLayouts/slideLayout2.xml"/><Relationship Id="rId1" Type="http://schemas.openxmlformats.org/officeDocument/2006/relationships/vmlDrawing" Target="../drawings/vmlDrawing82.vml"/><Relationship Id="rId4" Type="http://schemas.openxmlformats.org/officeDocument/2006/relationships/oleObject" Target="../embeddings/oleObject301.bin"/></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302.bin"/><Relationship Id="rId2" Type="http://schemas.openxmlformats.org/officeDocument/2006/relationships/slideLayout" Target="../slideLayouts/slideLayout2.xml"/><Relationship Id="rId1" Type="http://schemas.openxmlformats.org/officeDocument/2006/relationships/vmlDrawing" Target="../drawings/vmlDrawing83.v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oleObject" Target="../embeddings/oleObject22.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5.bin"/><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303.bin"/><Relationship Id="rId2" Type="http://schemas.openxmlformats.org/officeDocument/2006/relationships/slideLayout" Target="../slideLayouts/slideLayout2.xml"/><Relationship Id="rId1" Type="http://schemas.openxmlformats.org/officeDocument/2006/relationships/vmlDrawing" Target="../drawings/vmlDrawing84.v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304.bin"/><Relationship Id="rId2" Type="http://schemas.openxmlformats.org/officeDocument/2006/relationships/slideLayout" Target="../slideLayouts/slideLayout2.xml"/><Relationship Id="rId1" Type="http://schemas.openxmlformats.org/officeDocument/2006/relationships/vmlDrawing" Target="../drawings/vmlDrawing85.vml"/></Relationships>
</file>

<file path=ppt/slides/_rels/slide112.xml.rels><?xml version="1.0" encoding="UTF-8" standalone="yes"?>
<Relationships xmlns="http://schemas.openxmlformats.org/package/2006/relationships"><Relationship Id="rId8" Type="http://schemas.openxmlformats.org/officeDocument/2006/relationships/slide" Target="slide104.xml"/><Relationship Id="rId3" Type="http://schemas.openxmlformats.org/officeDocument/2006/relationships/slide" Target="slide13.xml"/><Relationship Id="rId7" Type="http://schemas.openxmlformats.org/officeDocument/2006/relationships/slide" Target="slide94.xml"/><Relationship Id="rId12" Type="http://schemas.openxmlformats.org/officeDocument/2006/relationships/slide" Target="slide15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8.xml"/><Relationship Id="rId11" Type="http://schemas.openxmlformats.org/officeDocument/2006/relationships/slide" Target="slide145.xml"/><Relationship Id="rId5" Type="http://schemas.openxmlformats.org/officeDocument/2006/relationships/slide" Target="slide82.xml"/><Relationship Id="rId10" Type="http://schemas.openxmlformats.org/officeDocument/2006/relationships/slide" Target="slide140.xml"/><Relationship Id="rId4" Type="http://schemas.openxmlformats.org/officeDocument/2006/relationships/slide" Target="slide37.xml"/><Relationship Id="rId9" Type="http://schemas.openxmlformats.org/officeDocument/2006/relationships/slide" Target="slide1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305.bin"/><Relationship Id="rId2" Type="http://schemas.openxmlformats.org/officeDocument/2006/relationships/slideLayout" Target="../slideLayouts/slideLayout2.xml"/><Relationship Id="rId1" Type="http://schemas.openxmlformats.org/officeDocument/2006/relationships/vmlDrawing" Target="../drawings/vmlDrawing86.vml"/><Relationship Id="rId4" Type="http://schemas.openxmlformats.org/officeDocument/2006/relationships/oleObject" Target="../embeddings/oleObject306.bin"/></Relationships>
</file>

<file path=ppt/slides/_rels/slide115.xml.rels><?xml version="1.0" encoding="UTF-8" standalone="yes"?>
<Relationships xmlns="http://schemas.openxmlformats.org/package/2006/relationships"><Relationship Id="rId2" Type="http://schemas.openxmlformats.org/officeDocument/2006/relationships/image" Target="../media/image278.em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8" Type="http://schemas.openxmlformats.org/officeDocument/2006/relationships/oleObject" Target="../embeddings/oleObject312.bin"/><Relationship Id="rId3" Type="http://schemas.openxmlformats.org/officeDocument/2006/relationships/oleObject" Target="../embeddings/oleObject307.bin"/><Relationship Id="rId7" Type="http://schemas.openxmlformats.org/officeDocument/2006/relationships/oleObject" Target="../embeddings/oleObject311.bin"/><Relationship Id="rId2" Type="http://schemas.openxmlformats.org/officeDocument/2006/relationships/slideLayout" Target="../slideLayouts/slideLayout2.xml"/><Relationship Id="rId1" Type="http://schemas.openxmlformats.org/officeDocument/2006/relationships/vmlDrawing" Target="../drawings/vmlDrawing87.vml"/><Relationship Id="rId6" Type="http://schemas.openxmlformats.org/officeDocument/2006/relationships/oleObject" Target="../embeddings/oleObject310.bin"/><Relationship Id="rId5" Type="http://schemas.openxmlformats.org/officeDocument/2006/relationships/oleObject" Target="../embeddings/oleObject309.bin"/><Relationship Id="rId4" Type="http://schemas.openxmlformats.org/officeDocument/2006/relationships/oleObject" Target="../embeddings/oleObject308.bin"/></Relationships>
</file>

<file path=ppt/slides/_rels/slide117.xml.rels><?xml version="1.0" encoding="UTF-8" standalone="yes"?>
<Relationships xmlns="http://schemas.openxmlformats.org/package/2006/relationships"><Relationship Id="rId8" Type="http://schemas.openxmlformats.org/officeDocument/2006/relationships/oleObject" Target="../embeddings/oleObject318.bin"/><Relationship Id="rId3" Type="http://schemas.openxmlformats.org/officeDocument/2006/relationships/oleObject" Target="../embeddings/oleObject313.bin"/><Relationship Id="rId7" Type="http://schemas.openxmlformats.org/officeDocument/2006/relationships/oleObject" Target="../embeddings/oleObject317.bin"/><Relationship Id="rId12" Type="http://schemas.openxmlformats.org/officeDocument/2006/relationships/oleObject" Target="../embeddings/oleObject322.bin"/><Relationship Id="rId2" Type="http://schemas.openxmlformats.org/officeDocument/2006/relationships/slideLayout" Target="../slideLayouts/slideLayout2.xml"/><Relationship Id="rId1" Type="http://schemas.openxmlformats.org/officeDocument/2006/relationships/vmlDrawing" Target="../drawings/vmlDrawing88.vml"/><Relationship Id="rId6" Type="http://schemas.openxmlformats.org/officeDocument/2006/relationships/oleObject" Target="../embeddings/oleObject316.bin"/><Relationship Id="rId11" Type="http://schemas.openxmlformats.org/officeDocument/2006/relationships/oleObject" Target="../embeddings/oleObject321.bin"/><Relationship Id="rId5" Type="http://schemas.openxmlformats.org/officeDocument/2006/relationships/oleObject" Target="../embeddings/oleObject315.bin"/><Relationship Id="rId10" Type="http://schemas.openxmlformats.org/officeDocument/2006/relationships/oleObject" Target="../embeddings/oleObject320.bin"/><Relationship Id="rId4" Type="http://schemas.openxmlformats.org/officeDocument/2006/relationships/oleObject" Target="../embeddings/oleObject314.bin"/><Relationship Id="rId9" Type="http://schemas.openxmlformats.org/officeDocument/2006/relationships/oleObject" Target="../embeddings/oleObject319.bin"/></Relationships>
</file>

<file path=ppt/slides/_rels/slide118.xml.rels><?xml version="1.0" encoding="UTF-8" standalone="yes"?>
<Relationships xmlns="http://schemas.openxmlformats.org/package/2006/relationships"><Relationship Id="rId8" Type="http://schemas.openxmlformats.org/officeDocument/2006/relationships/oleObject" Target="../embeddings/oleObject328.bin"/><Relationship Id="rId3" Type="http://schemas.openxmlformats.org/officeDocument/2006/relationships/oleObject" Target="../embeddings/oleObject323.bin"/><Relationship Id="rId7" Type="http://schemas.openxmlformats.org/officeDocument/2006/relationships/oleObject" Target="../embeddings/oleObject327.bin"/><Relationship Id="rId2" Type="http://schemas.openxmlformats.org/officeDocument/2006/relationships/slideLayout" Target="../slideLayouts/slideLayout2.xml"/><Relationship Id="rId1" Type="http://schemas.openxmlformats.org/officeDocument/2006/relationships/vmlDrawing" Target="../drawings/vmlDrawing89.vml"/><Relationship Id="rId6" Type="http://schemas.openxmlformats.org/officeDocument/2006/relationships/oleObject" Target="../embeddings/oleObject326.bin"/><Relationship Id="rId5" Type="http://schemas.openxmlformats.org/officeDocument/2006/relationships/oleObject" Target="../embeddings/oleObject325.bin"/><Relationship Id="rId4" Type="http://schemas.openxmlformats.org/officeDocument/2006/relationships/oleObject" Target="../embeddings/oleObject324.bin"/></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329.bin"/><Relationship Id="rId7" Type="http://schemas.openxmlformats.org/officeDocument/2006/relationships/oleObject" Target="../embeddings/oleObject333.bin"/><Relationship Id="rId2" Type="http://schemas.openxmlformats.org/officeDocument/2006/relationships/slideLayout" Target="../slideLayouts/slideLayout2.xml"/><Relationship Id="rId1" Type="http://schemas.openxmlformats.org/officeDocument/2006/relationships/vmlDrawing" Target="../drawings/vmlDrawing90.vml"/><Relationship Id="rId6" Type="http://schemas.openxmlformats.org/officeDocument/2006/relationships/oleObject" Target="../embeddings/oleObject332.bin"/><Relationship Id="rId5" Type="http://schemas.openxmlformats.org/officeDocument/2006/relationships/oleObject" Target="../embeddings/oleObject331.bin"/><Relationship Id="rId4" Type="http://schemas.openxmlformats.org/officeDocument/2006/relationships/oleObject" Target="../embeddings/oleObject330.bin"/></Relationships>
</file>

<file path=ppt/slides/_rels/slide12.xml.rels><?xml version="1.0" encoding="UTF-8" standalone="yes"?>
<Relationships xmlns="http://schemas.openxmlformats.org/package/2006/relationships"><Relationship Id="rId8" Type="http://schemas.openxmlformats.org/officeDocument/2006/relationships/slide" Target="slide104.xml"/><Relationship Id="rId3" Type="http://schemas.openxmlformats.org/officeDocument/2006/relationships/slide" Target="slide13.xml"/><Relationship Id="rId7" Type="http://schemas.openxmlformats.org/officeDocument/2006/relationships/slide" Target="slide94.xml"/><Relationship Id="rId12" Type="http://schemas.openxmlformats.org/officeDocument/2006/relationships/slide" Target="slide15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8.xml"/><Relationship Id="rId11" Type="http://schemas.openxmlformats.org/officeDocument/2006/relationships/slide" Target="slide145.xml"/><Relationship Id="rId5" Type="http://schemas.openxmlformats.org/officeDocument/2006/relationships/slide" Target="slide82.xml"/><Relationship Id="rId10" Type="http://schemas.openxmlformats.org/officeDocument/2006/relationships/slide" Target="slide140.xml"/><Relationship Id="rId4" Type="http://schemas.openxmlformats.org/officeDocument/2006/relationships/slide" Target="slide37.xml"/><Relationship Id="rId9" Type="http://schemas.openxmlformats.org/officeDocument/2006/relationships/slide" Target="slide113.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334.bin"/><Relationship Id="rId2" Type="http://schemas.openxmlformats.org/officeDocument/2006/relationships/slideLayout" Target="../slideLayouts/slideLayout2.xml"/><Relationship Id="rId1" Type="http://schemas.openxmlformats.org/officeDocument/2006/relationships/vmlDrawing" Target="../drawings/vmlDrawing91.vml"/><Relationship Id="rId4" Type="http://schemas.openxmlformats.org/officeDocument/2006/relationships/image" Target="../media/image306.emf"/></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335.bin"/><Relationship Id="rId2" Type="http://schemas.openxmlformats.org/officeDocument/2006/relationships/slideLayout" Target="../slideLayouts/slideLayout2.xml"/><Relationship Id="rId1" Type="http://schemas.openxmlformats.org/officeDocument/2006/relationships/vmlDrawing" Target="../drawings/vmlDrawing92.vml"/><Relationship Id="rId5" Type="http://schemas.openxmlformats.org/officeDocument/2006/relationships/oleObject" Target="../embeddings/oleObject337.bin"/><Relationship Id="rId4" Type="http://schemas.openxmlformats.org/officeDocument/2006/relationships/oleObject" Target="../embeddings/oleObject336.bin"/></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338.bin"/><Relationship Id="rId2" Type="http://schemas.openxmlformats.org/officeDocument/2006/relationships/slideLayout" Target="../slideLayouts/slideLayout2.xml"/><Relationship Id="rId1" Type="http://schemas.openxmlformats.org/officeDocument/2006/relationships/vmlDrawing" Target="../drawings/vmlDrawing93.vml"/><Relationship Id="rId6" Type="http://schemas.openxmlformats.org/officeDocument/2006/relationships/oleObject" Target="../embeddings/oleObject341.bin"/><Relationship Id="rId5" Type="http://schemas.openxmlformats.org/officeDocument/2006/relationships/oleObject" Target="../embeddings/oleObject340.bin"/><Relationship Id="rId4" Type="http://schemas.openxmlformats.org/officeDocument/2006/relationships/oleObject" Target="../embeddings/oleObject339.bin"/></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342.bin"/><Relationship Id="rId2" Type="http://schemas.openxmlformats.org/officeDocument/2006/relationships/slideLayout" Target="../slideLayouts/slideLayout2.xml"/><Relationship Id="rId1" Type="http://schemas.openxmlformats.org/officeDocument/2006/relationships/vmlDrawing" Target="../drawings/vmlDrawing94.vml"/></Relationships>
</file>

<file path=ppt/slides/_rels/slide124.xml.rels><?xml version="1.0" encoding="UTF-8" standalone="yes"?>
<Relationships xmlns="http://schemas.openxmlformats.org/package/2006/relationships"><Relationship Id="rId8" Type="http://schemas.openxmlformats.org/officeDocument/2006/relationships/oleObject" Target="../embeddings/oleObject348.bin"/><Relationship Id="rId3" Type="http://schemas.openxmlformats.org/officeDocument/2006/relationships/oleObject" Target="../embeddings/oleObject343.bin"/><Relationship Id="rId7" Type="http://schemas.openxmlformats.org/officeDocument/2006/relationships/oleObject" Target="../embeddings/oleObject347.bin"/><Relationship Id="rId2" Type="http://schemas.openxmlformats.org/officeDocument/2006/relationships/slideLayout" Target="../slideLayouts/slideLayout2.xml"/><Relationship Id="rId1" Type="http://schemas.openxmlformats.org/officeDocument/2006/relationships/vmlDrawing" Target="../drawings/vmlDrawing95.vml"/><Relationship Id="rId6" Type="http://schemas.openxmlformats.org/officeDocument/2006/relationships/oleObject" Target="../embeddings/oleObject346.bin"/><Relationship Id="rId5" Type="http://schemas.openxmlformats.org/officeDocument/2006/relationships/oleObject" Target="../embeddings/oleObject345.bin"/><Relationship Id="rId10" Type="http://schemas.openxmlformats.org/officeDocument/2006/relationships/oleObject" Target="../embeddings/oleObject350.bin"/><Relationship Id="rId4" Type="http://schemas.openxmlformats.org/officeDocument/2006/relationships/oleObject" Target="../embeddings/oleObject344.bin"/><Relationship Id="rId9" Type="http://schemas.openxmlformats.org/officeDocument/2006/relationships/oleObject" Target="../embeddings/oleObject349.bin"/></Relationships>
</file>

<file path=ppt/slides/_rels/slide125.xml.rels><?xml version="1.0" encoding="UTF-8" standalone="yes"?>
<Relationships xmlns="http://schemas.openxmlformats.org/package/2006/relationships"><Relationship Id="rId8" Type="http://schemas.openxmlformats.org/officeDocument/2006/relationships/oleObject" Target="../embeddings/oleObject356.bin"/><Relationship Id="rId3" Type="http://schemas.openxmlformats.org/officeDocument/2006/relationships/oleObject" Target="../embeddings/oleObject351.bin"/><Relationship Id="rId7" Type="http://schemas.openxmlformats.org/officeDocument/2006/relationships/oleObject" Target="../embeddings/oleObject355.bin"/><Relationship Id="rId2" Type="http://schemas.openxmlformats.org/officeDocument/2006/relationships/slideLayout" Target="../slideLayouts/slideLayout2.xml"/><Relationship Id="rId1" Type="http://schemas.openxmlformats.org/officeDocument/2006/relationships/vmlDrawing" Target="../drawings/vmlDrawing96.vml"/><Relationship Id="rId6" Type="http://schemas.openxmlformats.org/officeDocument/2006/relationships/oleObject" Target="../embeddings/oleObject354.bin"/><Relationship Id="rId5" Type="http://schemas.openxmlformats.org/officeDocument/2006/relationships/oleObject" Target="../embeddings/oleObject353.bin"/><Relationship Id="rId10" Type="http://schemas.openxmlformats.org/officeDocument/2006/relationships/oleObject" Target="../embeddings/oleObject358.bin"/><Relationship Id="rId4" Type="http://schemas.openxmlformats.org/officeDocument/2006/relationships/oleObject" Target="../embeddings/oleObject352.bin"/><Relationship Id="rId9" Type="http://schemas.openxmlformats.org/officeDocument/2006/relationships/oleObject" Target="../embeddings/oleObject357.bin"/></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359.bin"/><Relationship Id="rId7" Type="http://schemas.openxmlformats.org/officeDocument/2006/relationships/oleObject" Target="../embeddings/oleObject363.bin"/><Relationship Id="rId2" Type="http://schemas.openxmlformats.org/officeDocument/2006/relationships/slideLayout" Target="../slideLayouts/slideLayout2.xml"/><Relationship Id="rId1" Type="http://schemas.openxmlformats.org/officeDocument/2006/relationships/vmlDrawing" Target="../drawings/vmlDrawing97.vml"/><Relationship Id="rId6" Type="http://schemas.openxmlformats.org/officeDocument/2006/relationships/oleObject" Target="../embeddings/oleObject362.bin"/><Relationship Id="rId5" Type="http://schemas.openxmlformats.org/officeDocument/2006/relationships/oleObject" Target="../embeddings/oleObject361.bin"/><Relationship Id="rId4" Type="http://schemas.openxmlformats.org/officeDocument/2006/relationships/oleObject" Target="../embeddings/oleObject360.bin"/></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364.bin"/><Relationship Id="rId2" Type="http://schemas.openxmlformats.org/officeDocument/2006/relationships/slideLayout" Target="../slideLayouts/slideLayout2.xml"/><Relationship Id="rId1" Type="http://schemas.openxmlformats.org/officeDocument/2006/relationships/vmlDrawing" Target="../drawings/vmlDrawing98.vml"/><Relationship Id="rId4" Type="http://schemas.openxmlformats.org/officeDocument/2006/relationships/oleObject" Target="../embeddings/oleObject365.bin"/></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366.bin"/><Relationship Id="rId2" Type="http://schemas.openxmlformats.org/officeDocument/2006/relationships/slideLayout" Target="../slideLayouts/slideLayout2.xml"/><Relationship Id="rId1" Type="http://schemas.openxmlformats.org/officeDocument/2006/relationships/vmlDrawing" Target="../drawings/vmlDrawing99.vml"/></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367.bin"/><Relationship Id="rId2" Type="http://schemas.openxmlformats.org/officeDocument/2006/relationships/slideLayout" Target="../slideLayouts/slideLayout2.xml"/><Relationship Id="rId1" Type="http://schemas.openxmlformats.org/officeDocument/2006/relationships/vmlDrawing" Target="../drawings/vmlDrawing100.vml"/><Relationship Id="rId6" Type="http://schemas.openxmlformats.org/officeDocument/2006/relationships/oleObject" Target="../embeddings/oleObject370.bin"/><Relationship Id="rId5" Type="http://schemas.openxmlformats.org/officeDocument/2006/relationships/oleObject" Target="../embeddings/oleObject369.bin"/><Relationship Id="rId4" Type="http://schemas.openxmlformats.org/officeDocument/2006/relationships/oleObject" Target="../embeddings/oleObject368.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371.bin"/><Relationship Id="rId2" Type="http://schemas.openxmlformats.org/officeDocument/2006/relationships/slideLayout" Target="../slideLayouts/slideLayout2.xml"/><Relationship Id="rId1" Type="http://schemas.openxmlformats.org/officeDocument/2006/relationships/vmlDrawing" Target="../drawings/vmlDrawing101.vml"/><Relationship Id="rId5" Type="http://schemas.openxmlformats.org/officeDocument/2006/relationships/oleObject" Target="../embeddings/oleObject373.bin"/><Relationship Id="rId4" Type="http://schemas.openxmlformats.org/officeDocument/2006/relationships/oleObject" Target="../embeddings/oleObject372.bin"/></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02.vml"/><Relationship Id="rId6" Type="http://schemas.openxmlformats.org/officeDocument/2006/relationships/oleObject" Target="../embeddings/oleObject376.bin"/><Relationship Id="rId5" Type="http://schemas.openxmlformats.org/officeDocument/2006/relationships/oleObject" Target="../embeddings/oleObject375.bin"/><Relationship Id="rId4" Type="http://schemas.openxmlformats.org/officeDocument/2006/relationships/oleObject" Target="../embeddings/oleObject374.bin"/></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377.bin"/><Relationship Id="rId2" Type="http://schemas.openxmlformats.org/officeDocument/2006/relationships/slideLayout" Target="../slideLayouts/slideLayout2.xml"/><Relationship Id="rId1" Type="http://schemas.openxmlformats.org/officeDocument/2006/relationships/vmlDrawing" Target="../drawings/vmlDrawing103.v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378.bin"/><Relationship Id="rId7" Type="http://schemas.openxmlformats.org/officeDocument/2006/relationships/oleObject" Target="../embeddings/oleObject382.bin"/><Relationship Id="rId2" Type="http://schemas.openxmlformats.org/officeDocument/2006/relationships/slideLayout" Target="../slideLayouts/slideLayout2.xml"/><Relationship Id="rId1" Type="http://schemas.openxmlformats.org/officeDocument/2006/relationships/vmlDrawing" Target="../drawings/vmlDrawing104.vml"/><Relationship Id="rId6" Type="http://schemas.openxmlformats.org/officeDocument/2006/relationships/oleObject" Target="../embeddings/oleObject381.bin"/><Relationship Id="rId5" Type="http://schemas.openxmlformats.org/officeDocument/2006/relationships/oleObject" Target="../embeddings/oleObject380.bin"/><Relationship Id="rId4" Type="http://schemas.openxmlformats.org/officeDocument/2006/relationships/oleObject" Target="../embeddings/oleObject379.bin"/></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383.bin"/><Relationship Id="rId2" Type="http://schemas.openxmlformats.org/officeDocument/2006/relationships/slideLayout" Target="../slideLayouts/slideLayout2.xml"/><Relationship Id="rId1" Type="http://schemas.openxmlformats.org/officeDocument/2006/relationships/vmlDrawing" Target="../drawings/vmlDrawing105.vml"/><Relationship Id="rId6" Type="http://schemas.openxmlformats.org/officeDocument/2006/relationships/oleObject" Target="../embeddings/oleObject386.bin"/><Relationship Id="rId5" Type="http://schemas.openxmlformats.org/officeDocument/2006/relationships/oleObject" Target="../embeddings/oleObject385.bin"/><Relationship Id="rId4" Type="http://schemas.openxmlformats.org/officeDocument/2006/relationships/oleObject" Target="../embeddings/oleObject384.bin"/></Relationships>
</file>

<file path=ppt/slides/_rels/slide137.xml.rels><?xml version="1.0" encoding="UTF-8" standalone="yes"?>
<Relationships xmlns="http://schemas.openxmlformats.org/package/2006/relationships"><Relationship Id="rId3" Type="http://schemas.openxmlformats.org/officeDocument/2006/relationships/oleObject" Target="../embeddings/oleObject387.bin"/><Relationship Id="rId2" Type="http://schemas.openxmlformats.org/officeDocument/2006/relationships/slideLayout" Target="../slideLayouts/slideLayout2.xml"/><Relationship Id="rId1" Type="http://schemas.openxmlformats.org/officeDocument/2006/relationships/vmlDrawing" Target="../drawings/vmlDrawing106.vml"/><Relationship Id="rId5" Type="http://schemas.openxmlformats.org/officeDocument/2006/relationships/oleObject" Target="../embeddings/oleObject389.bin"/><Relationship Id="rId4" Type="http://schemas.openxmlformats.org/officeDocument/2006/relationships/oleObject" Target="../embeddings/oleObject388.bin"/></Relationships>
</file>

<file path=ppt/slides/_rels/slide138.xml.rels><?xml version="1.0" encoding="UTF-8" standalone="yes"?>
<Relationships xmlns="http://schemas.openxmlformats.org/package/2006/relationships"><Relationship Id="rId3" Type="http://schemas.openxmlformats.org/officeDocument/2006/relationships/oleObject" Target="../embeddings/oleObject390.bin"/><Relationship Id="rId2" Type="http://schemas.openxmlformats.org/officeDocument/2006/relationships/slideLayout" Target="../slideLayouts/slideLayout2.xml"/><Relationship Id="rId1" Type="http://schemas.openxmlformats.org/officeDocument/2006/relationships/vmlDrawing" Target="../drawings/vmlDrawing107.vml"/><Relationship Id="rId4" Type="http://schemas.openxmlformats.org/officeDocument/2006/relationships/oleObject" Target="../embeddings/oleObject391.bin"/></Relationships>
</file>

<file path=ppt/slides/_rels/slide139.xml.rels><?xml version="1.0" encoding="UTF-8" standalone="yes"?>
<Relationships xmlns="http://schemas.openxmlformats.org/package/2006/relationships"><Relationship Id="rId8" Type="http://schemas.openxmlformats.org/officeDocument/2006/relationships/slide" Target="slide104.xml"/><Relationship Id="rId3" Type="http://schemas.openxmlformats.org/officeDocument/2006/relationships/slide" Target="slide13.xml"/><Relationship Id="rId7" Type="http://schemas.openxmlformats.org/officeDocument/2006/relationships/slide" Target="slide94.xml"/><Relationship Id="rId12" Type="http://schemas.openxmlformats.org/officeDocument/2006/relationships/slide" Target="slide15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8.xml"/><Relationship Id="rId11" Type="http://schemas.openxmlformats.org/officeDocument/2006/relationships/slide" Target="slide145.xml"/><Relationship Id="rId5" Type="http://schemas.openxmlformats.org/officeDocument/2006/relationships/slide" Target="slide82.xml"/><Relationship Id="rId10" Type="http://schemas.openxmlformats.org/officeDocument/2006/relationships/slide" Target="slide140.xml"/><Relationship Id="rId4" Type="http://schemas.openxmlformats.org/officeDocument/2006/relationships/slide" Target="slide37.xml"/><Relationship Id="rId9" Type="http://schemas.openxmlformats.org/officeDocument/2006/relationships/slide" Target="slide1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oleObject" Target="../embeddings/oleObject392.bin"/><Relationship Id="rId2" Type="http://schemas.openxmlformats.org/officeDocument/2006/relationships/slideLayout" Target="../slideLayouts/slideLayout2.xml"/><Relationship Id="rId1" Type="http://schemas.openxmlformats.org/officeDocument/2006/relationships/vmlDrawing" Target="../drawings/vmlDrawing108.vml"/><Relationship Id="rId5" Type="http://schemas.openxmlformats.org/officeDocument/2006/relationships/oleObject" Target="../embeddings/oleObject394.bin"/><Relationship Id="rId4" Type="http://schemas.openxmlformats.org/officeDocument/2006/relationships/oleObject" Target="../embeddings/oleObject393.bin"/></Relationships>
</file>

<file path=ppt/slides/_rels/slide141.xml.rels><?xml version="1.0" encoding="UTF-8" standalone="yes"?>
<Relationships xmlns="http://schemas.openxmlformats.org/package/2006/relationships"><Relationship Id="rId3" Type="http://schemas.openxmlformats.org/officeDocument/2006/relationships/oleObject" Target="../embeddings/oleObject395.bin"/><Relationship Id="rId7" Type="http://schemas.openxmlformats.org/officeDocument/2006/relationships/oleObject" Target="../embeddings/oleObject399.bin"/><Relationship Id="rId2" Type="http://schemas.openxmlformats.org/officeDocument/2006/relationships/slideLayout" Target="../slideLayouts/slideLayout2.xml"/><Relationship Id="rId1" Type="http://schemas.openxmlformats.org/officeDocument/2006/relationships/vmlDrawing" Target="../drawings/vmlDrawing109.vml"/><Relationship Id="rId6" Type="http://schemas.openxmlformats.org/officeDocument/2006/relationships/oleObject" Target="../embeddings/oleObject398.bin"/><Relationship Id="rId5" Type="http://schemas.openxmlformats.org/officeDocument/2006/relationships/oleObject" Target="../embeddings/oleObject397.bin"/><Relationship Id="rId4" Type="http://schemas.openxmlformats.org/officeDocument/2006/relationships/oleObject" Target="../embeddings/oleObject396.bin"/></Relationships>
</file>

<file path=ppt/slides/_rels/slide142.xml.rels><?xml version="1.0" encoding="UTF-8" standalone="yes"?>
<Relationships xmlns="http://schemas.openxmlformats.org/package/2006/relationships"><Relationship Id="rId8" Type="http://schemas.openxmlformats.org/officeDocument/2006/relationships/oleObject" Target="../embeddings/oleObject405.bin"/><Relationship Id="rId3" Type="http://schemas.openxmlformats.org/officeDocument/2006/relationships/oleObject" Target="../embeddings/oleObject400.bin"/><Relationship Id="rId7" Type="http://schemas.openxmlformats.org/officeDocument/2006/relationships/oleObject" Target="../embeddings/oleObject404.bin"/><Relationship Id="rId2" Type="http://schemas.openxmlformats.org/officeDocument/2006/relationships/slideLayout" Target="../slideLayouts/slideLayout2.xml"/><Relationship Id="rId1" Type="http://schemas.openxmlformats.org/officeDocument/2006/relationships/vmlDrawing" Target="../drawings/vmlDrawing110.vml"/><Relationship Id="rId6" Type="http://schemas.openxmlformats.org/officeDocument/2006/relationships/oleObject" Target="../embeddings/oleObject403.bin"/><Relationship Id="rId5" Type="http://schemas.openxmlformats.org/officeDocument/2006/relationships/oleObject" Target="../embeddings/oleObject402.bin"/><Relationship Id="rId4" Type="http://schemas.openxmlformats.org/officeDocument/2006/relationships/oleObject" Target="../embeddings/oleObject401.bin"/></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406.bin"/><Relationship Id="rId2" Type="http://schemas.openxmlformats.org/officeDocument/2006/relationships/slideLayout" Target="../slideLayouts/slideLayout2.xml"/><Relationship Id="rId1" Type="http://schemas.openxmlformats.org/officeDocument/2006/relationships/vmlDrawing" Target="../drawings/vmlDrawing111.vml"/><Relationship Id="rId4" Type="http://schemas.openxmlformats.org/officeDocument/2006/relationships/oleObject" Target="../embeddings/oleObject407.bin"/></Relationships>
</file>

<file path=ppt/slides/_rels/slide144.xml.rels><?xml version="1.0" encoding="UTF-8" standalone="yes"?>
<Relationships xmlns="http://schemas.openxmlformats.org/package/2006/relationships"><Relationship Id="rId8" Type="http://schemas.openxmlformats.org/officeDocument/2006/relationships/slide" Target="slide104.xml"/><Relationship Id="rId3" Type="http://schemas.openxmlformats.org/officeDocument/2006/relationships/slide" Target="slide13.xml"/><Relationship Id="rId7" Type="http://schemas.openxmlformats.org/officeDocument/2006/relationships/slide" Target="slide94.xml"/><Relationship Id="rId12" Type="http://schemas.openxmlformats.org/officeDocument/2006/relationships/slide" Target="slide15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8.xml"/><Relationship Id="rId11" Type="http://schemas.openxmlformats.org/officeDocument/2006/relationships/slide" Target="slide145.xml"/><Relationship Id="rId5" Type="http://schemas.openxmlformats.org/officeDocument/2006/relationships/slide" Target="slide82.xml"/><Relationship Id="rId10" Type="http://schemas.openxmlformats.org/officeDocument/2006/relationships/slide" Target="slide140.xml"/><Relationship Id="rId4" Type="http://schemas.openxmlformats.org/officeDocument/2006/relationships/slide" Target="slide37.xml"/><Relationship Id="rId9" Type="http://schemas.openxmlformats.org/officeDocument/2006/relationships/slide" Target="slide1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408.bin"/><Relationship Id="rId2" Type="http://schemas.openxmlformats.org/officeDocument/2006/relationships/slideLayout" Target="../slideLayouts/slideLayout2.xml"/><Relationship Id="rId1" Type="http://schemas.openxmlformats.org/officeDocument/2006/relationships/vmlDrawing" Target="../drawings/vmlDrawing112.vml"/></Relationships>
</file>

<file path=ppt/slides/_rels/slide147.xml.rels><?xml version="1.0" encoding="UTF-8" standalone="yes"?>
<Relationships xmlns="http://schemas.openxmlformats.org/package/2006/relationships"><Relationship Id="rId8" Type="http://schemas.openxmlformats.org/officeDocument/2006/relationships/oleObject" Target="../embeddings/oleObject414.bin"/><Relationship Id="rId3" Type="http://schemas.openxmlformats.org/officeDocument/2006/relationships/oleObject" Target="../embeddings/oleObject409.bin"/><Relationship Id="rId7" Type="http://schemas.openxmlformats.org/officeDocument/2006/relationships/oleObject" Target="../embeddings/oleObject413.bin"/><Relationship Id="rId2" Type="http://schemas.openxmlformats.org/officeDocument/2006/relationships/slideLayout" Target="../slideLayouts/slideLayout2.xml"/><Relationship Id="rId1" Type="http://schemas.openxmlformats.org/officeDocument/2006/relationships/vmlDrawing" Target="../drawings/vmlDrawing113.vml"/><Relationship Id="rId6" Type="http://schemas.openxmlformats.org/officeDocument/2006/relationships/oleObject" Target="../embeddings/oleObject412.bin"/><Relationship Id="rId5" Type="http://schemas.openxmlformats.org/officeDocument/2006/relationships/oleObject" Target="../embeddings/oleObject411.bin"/><Relationship Id="rId4" Type="http://schemas.openxmlformats.org/officeDocument/2006/relationships/oleObject" Target="../embeddings/oleObject410.bin"/><Relationship Id="rId9" Type="http://schemas.openxmlformats.org/officeDocument/2006/relationships/oleObject" Target="../embeddings/oleObject415.bin"/></Relationships>
</file>

<file path=ppt/slides/_rels/slide148.xml.rels><?xml version="1.0" encoding="UTF-8" standalone="yes"?>
<Relationships xmlns="http://schemas.openxmlformats.org/package/2006/relationships"><Relationship Id="rId8" Type="http://schemas.openxmlformats.org/officeDocument/2006/relationships/oleObject" Target="../embeddings/oleObject421.bin"/><Relationship Id="rId3" Type="http://schemas.openxmlformats.org/officeDocument/2006/relationships/oleObject" Target="../embeddings/oleObject416.bin"/><Relationship Id="rId7" Type="http://schemas.openxmlformats.org/officeDocument/2006/relationships/oleObject" Target="../embeddings/oleObject420.bin"/><Relationship Id="rId2" Type="http://schemas.openxmlformats.org/officeDocument/2006/relationships/slideLayout" Target="../slideLayouts/slideLayout2.xml"/><Relationship Id="rId1" Type="http://schemas.openxmlformats.org/officeDocument/2006/relationships/vmlDrawing" Target="../drawings/vmlDrawing114.vml"/><Relationship Id="rId6" Type="http://schemas.openxmlformats.org/officeDocument/2006/relationships/oleObject" Target="../embeddings/oleObject419.bin"/><Relationship Id="rId5" Type="http://schemas.openxmlformats.org/officeDocument/2006/relationships/oleObject" Target="../embeddings/oleObject418.bin"/><Relationship Id="rId4" Type="http://schemas.openxmlformats.org/officeDocument/2006/relationships/oleObject" Target="../embeddings/oleObject417.bin"/><Relationship Id="rId9" Type="http://schemas.openxmlformats.org/officeDocument/2006/relationships/oleObject" Target="../embeddings/oleObject422.bin"/></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423.bin"/><Relationship Id="rId2" Type="http://schemas.openxmlformats.org/officeDocument/2006/relationships/slideLayout" Target="../slideLayouts/slideLayout2.xml"/><Relationship Id="rId1" Type="http://schemas.openxmlformats.org/officeDocument/2006/relationships/vmlDrawing" Target="../drawings/vmlDrawing115.vml"/><Relationship Id="rId4" Type="http://schemas.openxmlformats.org/officeDocument/2006/relationships/oleObject" Target="../embeddings/oleObject424.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50.xml.rels><?xml version="1.0" encoding="UTF-8" standalone="yes"?>
<Relationships xmlns="http://schemas.openxmlformats.org/package/2006/relationships"><Relationship Id="rId3" Type="http://schemas.openxmlformats.org/officeDocument/2006/relationships/oleObject" Target="../embeddings/oleObject425.bin"/><Relationship Id="rId2" Type="http://schemas.openxmlformats.org/officeDocument/2006/relationships/slideLayout" Target="../slideLayouts/slideLayout2.xml"/><Relationship Id="rId1" Type="http://schemas.openxmlformats.org/officeDocument/2006/relationships/vmlDrawing" Target="../drawings/vmlDrawing116.vml"/><Relationship Id="rId6" Type="http://schemas.openxmlformats.org/officeDocument/2006/relationships/oleObject" Target="../embeddings/oleObject428.bin"/><Relationship Id="rId5" Type="http://schemas.openxmlformats.org/officeDocument/2006/relationships/oleObject" Target="../embeddings/oleObject427.bin"/><Relationship Id="rId4" Type="http://schemas.openxmlformats.org/officeDocument/2006/relationships/oleObject" Target="../embeddings/oleObject426.bin"/></Relationships>
</file>

<file path=ppt/slides/_rels/slide151.xml.rels><?xml version="1.0" encoding="UTF-8" standalone="yes"?>
<Relationships xmlns="http://schemas.openxmlformats.org/package/2006/relationships"><Relationship Id="rId8" Type="http://schemas.openxmlformats.org/officeDocument/2006/relationships/oleObject" Target="../embeddings/oleObject434.bin"/><Relationship Id="rId3" Type="http://schemas.openxmlformats.org/officeDocument/2006/relationships/oleObject" Target="../embeddings/oleObject429.bin"/><Relationship Id="rId7" Type="http://schemas.openxmlformats.org/officeDocument/2006/relationships/oleObject" Target="../embeddings/oleObject433.bin"/><Relationship Id="rId2" Type="http://schemas.openxmlformats.org/officeDocument/2006/relationships/slideLayout" Target="../slideLayouts/slideLayout2.xml"/><Relationship Id="rId1" Type="http://schemas.openxmlformats.org/officeDocument/2006/relationships/vmlDrawing" Target="../drawings/vmlDrawing117.vml"/><Relationship Id="rId6" Type="http://schemas.openxmlformats.org/officeDocument/2006/relationships/oleObject" Target="../embeddings/oleObject432.bin"/><Relationship Id="rId5" Type="http://schemas.openxmlformats.org/officeDocument/2006/relationships/oleObject" Target="../embeddings/oleObject431.bin"/><Relationship Id="rId4" Type="http://schemas.openxmlformats.org/officeDocument/2006/relationships/oleObject" Target="../embeddings/oleObject430.bin"/><Relationship Id="rId9" Type="http://schemas.openxmlformats.org/officeDocument/2006/relationships/oleObject" Target="../embeddings/oleObject435.bin"/></Relationships>
</file>

<file path=ppt/slides/_rels/slide152.xml.rels><?xml version="1.0" encoding="UTF-8" standalone="yes"?>
<Relationships xmlns="http://schemas.openxmlformats.org/package/2006/relationships"><Relationship Id="rId8" Type="http://schemas.openxmlformats.org/officeDocument/2006/relationships/oleObject" Target="../embeddings/oleObject441.bin"/><Relationship Id="rId3" Type="http://schemas.openxmlformats.org/officeDocument/2006/relationships/oleObject" Target="../embeddings/oleObject436.bin"/><Relationship Id="rId7" Type="http://schemas.openxmlformats.org/officeDocument/2006/relationships/oleObject" Target="../embeddings/oleObject440.bin"/><Relationship Id="rId2" Type="http://schemas.openxmlformats.org/officeDocument/2006/relationships/slideLayout" Target="../slideLayouts/slideLayout2.xml"/><Relationship Id="rId1" Type="http://schemas.openxmlformats.org/officeDocument/2006/relationships/vmlDrawing" Target="../drawings/vmlDrawing118.vml"/><Relationship Id="rId6" Type="http://schemas.openxmlformats.org/officeDocument/2006/relationships/oleObject" Target="../embeddings/oleObject439.bin"/><Relationship Id="rId5" Type="http://schemas.openxmlformats.org/officeDocument/2006/relationships/oleObject" Target="../embeddings/oleObject438.bin"/><Relationship Id="rId4" Type="http://schemas.openxmlformats.org/officeDocument/2006/relationships/oleObject" Target="../embeddings/oleObject437.bin"/></Relationships>
</file>

<file path=ppt/slides/_rels/slide153.xml.rels><?xml version="1.0" encoding="UTF-8" standalone="yes"?>
<Relationships xmlns="http://schemas.openxmlformats.org/package/2006/relationships"><Relationship Id="rId3" Type="http://schemas.openxmlformats.org/officeDocument/2006/relationships/oleObject" Target="../embeddings/oleObject442.bin"/><Relationship Id="rId2" Type="http://schemas.openxmlformats.org/officeDocument/2006/relationships/slideLayout" Target="../slideLayouts/slideLayout2.xml"/><Relationship Id="rId1" Type="http://schemas.openxmlformats.org/officeDocument/2006/relationships/vmlDrawing" Target="../drawings/vmlDrawing119.vml"/><Relationship Id="rId4" Type="http://schemas.openxmlformats.org/officeDocument/2006/relationships/oleObject" Target="../embeddings/oleObject443.bin"/></Relationships>
</file>

<file path=ppt/slides/_rels/slide154.xml.rels><?xml version="1.0" encoding="UTF-8" standalone="yes"?>
<Relationships xmlns="http://schemas.openxmlformats.org/package/2006/relationships"><Relationship Id="rId3" Type="http://schemas.openxmlformats.org/officeDocument/2006/relationships/oleObject" Target="../embeddings/oleObject444.bin"/><Relationship Id="rId2" Type="http://schemas.openxmlformats.org/officeDocument/2006/relationships/slideLayout" Target="../slideLayouts/slideLayout2.xml"/><Relationship Id="rId1" Type="http://schemas.openxmlformats.org/officeDocument/2006/relationships/vmlDrawing" Target="../drawings/vmlDrawing120.vml"/><Relationship Id="rId5" Type="http://schemas.openxmlformats.org/officeDocument/2006/relationships/oleObject" Target="../embeddings/oleObject446.bin"/><Relationship Id="rId4" Type="http://schemas.openxmlformats.org/officeDocument/2006/relationships/oleObject" Target="../embeddings/oleObject445.bin"/></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401.g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3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04.xml"/><Relationship Id="rId3" Type="http://schemas.openxmlformats.org/officeDocument/2006/relationships/slide" Target="slide13.xml"/><Relationship Id="rId7" Type="http://schemas.openxmlformats.org/officeDocument/2006/relationships/slide" Target="slide94.xml"/><Relationship Id="rId12" Type="http://schemas.openxmlformats.org/officeDocument/2006/relationships/slide" Target="slide15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8.xml"/><Relationship Id="rId11" Type="http://schemas.openxmlformats.org/officeDocument/2006/relationships/slide" Target="slide145.xml"/><Relationship Id="rId5" Type="http://schemas.openxmlformats.org/officeDocument/2006/relationships/slide" Target="slide82.xml"/><Relationship Id="rId10" Type="http://schemas.openxmlformats.org/officeDocument/2006/relationships/slide" Target="slide140.xml"/><Relationship Id="rId4" Type="http://schemas.openxmlformats.org/officeDocument/2006/relationships/slide" Target="slide37.xml"/><Relationship Id="rId9" Type="http://schemas.openxmlformats.org/officeDocument/2006/relationships/slide" Target="slide1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9.wmf"/><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oleObject" Target="../embeddings/oleObject35.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8.bin"/><Relationship Id="rId5" Type="http://schemas.openxmlformats.org/officeDocument/2006/relationships/oleObject" Target="../embeddings/oleObject37.bin"/><Relationship Id="rId10" Type="http://schemas.openxmlformats.org/officeDocument/2006/relationships/oleObject" Target="../embeddings/oleObject42.bin"/><Relationship Id="rId4" Type="http://schemas.openxmlformats.org/officeDocument/2006/relationships/oleObject" Target="../embeddings/oleObject36.bin"/><Relationship Id="rId9" Type="http://schemas.openxmlformats.org/officeDocument/2006/relationships/oleObject" Target="../embeddings/oleObject41.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6.bin"/><Relationship Id="rId5" Type="http://schemas.openxmlformats.org/officeDocument/2006/relationships/oleObject" Target="../embeddings/oleObject45.bin"/><Relationship Id="rId4" Type="http://schemas.openxmlformats.org/officeDocument/2006/relationships/oleObject" Target="../embeddings/oleObject44.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54.bin"/><Relationship Id="rId5" Type="http://schemas.openxmlformats.org/officeDocument/2006/relationships/oleObject" Target="../embeddings/oleObject53.bin"/><Relationship Id="rId4" Type="http://schemas.openxmlformats.org/officeDocument/2006/relationships/oleObject" Target="../embeddings/oleObject52.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5.bin"/><Relationship Id="rId7"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58.bin"/><Relationship Id="rId5" Type="http://schemas.openxmlformats.org/officeDocument/2006/relationships/oleObject" Target="../embeddings/oleObject57.bin"/><Relationship Id="rId4" Type="http://schemas.openxmlformats.org/officeDocument/2006/relationships/oleObject" Target="../embeddings/oleObject56.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slide" Target="slide104.xml"/><Relationship Id="rId3" Type="http://schemas.openxmlformats.org/officeDocument/2006/relationships/slide" Target="slide13.xml"/><Relationship Id="rId7" Type="http://schemas.openxmlformats.org/officeDocument/2006/relationships/slide" Target="slide94.xml"/><Relationship Id="rId12" Type="http://schemas.openxmlformats.org/officeDocument/2006/relationships/slide" Target="slide15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8.xml"/><Relationship Id="rId11" Type="http://schemas.openxmlformats.org/officeDocument/2006/relationships/slide" Target="slide145.xml"/><Relationship Id="rId5" Type="http://schemas.openxmlformats.org/officeDocument/2006/relationships/slide" Target="slide82.xml"/><Relationship Id="rId10" Type="http://schemas.openxmlformats.org/officeDocument/2006/relationships/slide" Target="slide140.xml"/><Relationship Id="rId4" Type="http://schemas.openxmlformats.org/officeDocument/2006/relationships/slide" Target="slide37.xml"/><Relationship Id="rId9" Type="http://schemas.openxmlformats.org/officeDocument/2006/relationships/slide" Target="slide1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63.bin"/><Relationship Id="rId5" Type="http://schemas.openxmlformats.org/officeDocument/2006/relationships/oleObject" Target="../embeddings/oleObject62.bin"/><Relationship Id="rId4" Type="http://schemas.openxmlformats.org/officeDocument/2006/relationships/oleObject" Target="../embeddings/oleObject61.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69.bin"/><Relationship Id="rId3" Type="http://schemas.openxmlformats.org/officeDocument/2006/relationships/oleObject" Target="../embeddings/oleObject64.bin"/><Relationship Id="rId7"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67.bin"/><Relationship Id="rId11" Type="http://schemas.openxmlformats.org/officeDocument/2006/relationships/oleObject" Target="../embeddings/oleObject72.bin"/><Relationship Id="rId5" Type="http://schemas.openxmlformats.org/officeDocument/2006/relationships/oleObject" Target="../embeddings/oleObject66.bin"/><Relationship Id="rId10" Type="http://schemas.openxmlformats.org/officeDocument/2006/relationships/oleObject" Target="../embeddings/oleObject71.bin"/><Relationship Id="rId4" Type="http://schemas.openxmlformats.org/officeDocument/2006/relationships/oleObject" Target="../embeddings/oleObject65.bin"/><Relationship Id="rId9" Type="http://schemas.openxmlformats.org/officeDocument/2006/relationships/oleObject" Target="../embeddings/oleObject70.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oleObject" Target="../embeddings/oleObject74.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oleObject" Target="../embeddings/oleObject77.bin"/><Relationship Id="rId4" Type="http://schemas.openxmlformats.org/officeDocument/2006/relationships/oleObject" Target="../embeddings/oleObject76.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oleObject" Target="../embeddings/oleObject80.bin"/><Relationship Id="rId4" Type="http://schemas.openxmlformats.org/officeDocument/2006/relationships/oleObject" Target="../embeddings/oleObject79.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1.bin"/><Relationship Id="rId7"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84.bin"/><Relationship Id="rId5" Type="http://schemas.openxmlformats.org/officeDocument/2006/relationships/oleObject" Target="../embeddings/oleObject83.bin"/><Relationship Id="rId4" Type="http://schemas.openxmlformats.org/officeDocument/2006/relationships/oleObject" Target="../embeddings/oleObject82.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oleObject" Target="../embeddings/oleObject88.bin"/><Relationship Id="rId4" Type="http://schemas.openxmlformats.org/officeDocument/2006/relationships/oleObject" Target="../embeddings/oleObject87.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oleObject" Target="../embeddings/oleObject90.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91.bin"/><Relationship Id="rId7"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94.bin"/><Relationship Id="rId5" Type="http://schemas.openxmlformats.org/officeDocument/2006/relationships/oleObject" Target="../embeddings/oleObject93.bin"/><Relationship Id="rId4" Type="http://schemas.openxmlformats.org/officeDocument/2006/relationships/oleObject" Target="../embeddings/oleObject92.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oleObject" Target="../embeddings/oleObject97.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98.bin"/><Relationship Id="rId7" Type="http://schemas.openxmlformats.org/officeDocument/2006/relationships/oleObject" Target="../embeddings/oleObject102.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101.bin"/><Relationship Id="rId5" Type="http://schemas.openxmlformats.org/officeDocument/2006/relationships/oleObject" Target="../embeddings/oleObject100.bin"/><Relationship Id="rId4" Type="http://schemas.openxmlformats.org/officeDocument/2006/relationships/oleObject" Target="../embeddings/oleObject99.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2.xml"/><Relationship Id="rId1" Type="http://schemas.openxmlformats.org/officeDocument/2006/relationships/vmlDrawing" Target="../drawings/vmlDrawing31.v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09.bin"/><Relationship Id="rId3" Type="http://schemas.openxmlformats.org/officeDocument/2006/relationships/oleObject" Target="../embeddings/oleObject104.bin"/><Relationship Id="rId7"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107.bin"/><Relationship Id="rId5" Type="http://schemas.openxmlformats.org/officeDocument/2006/relationships/oleObject" Target="../embeddings/oleObject106.bin"/><Relationship Id="rId10" Type="http://schemas.openxmlformats.org/officeDocument/2006/relationships/oleObject" Target="../embeddings/oleObject111.bin"/><Relationship Id="rId4" Type="http://schemas.openxmlformats.org/officeDocument/2006/relationships/oleObject" Target="../embeddings/oleObject105.bin"/><Relationship Id="rId9" Type="http://schemas.openxmlformats.org/officeDocument/2006/relationships/oleObject" Target="../embeddings/oleObject110.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17.bin"/><Relationship Id="rId3" Type="http://schemas.openxmlformats.org/officeDocument/2006/relationships/oleObject" Target="../embeddings/oleObject112.bin"/><Relationship Id="rId7" Type="http://schemas.openxmlformats.org/officeDocument/2006/relationships/oleObject" Target="../embeddings/oleObject116.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115.bin"/><Relationship Id="rId5" Type="http://schemas.openxmlformats.org/officeDocument/2006/relationships/oleObject" Target="../embeddings/oleObject114.bin"/><Relationship Id="rId4" Type="http://schemas.openxmlformats.org/officeDocument/2006/relationships/oleObject" Target="../embeddings/oleObject113.bin"/><Relationship Id="rId9" Type="http://schemas.openxmlformats.org/officeDocument/2006/relationships/oleObject" Target="../embeddings/oleObject118.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oleObject" Target="../embeddings/oleObject121.bin"/><Relationship Id="rId4" Type="http://schemas.openxmlformats.org/officeDocument/2006/relationships/oleObject" Target="../embeddings/oleObject120.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35.vml"/><Relationship Id="rId5" Type="http://schemas.openxmlformats.org/officeDocument/2006/relationships/oleObject" Target="../embeddings/oleObject124.bin"/><Relationship Id="rId4" Type="http://schemas.openxmlformats.org/officeDocument/2006/relationships/oleObject" Target="../embeddings/oleObject123.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25.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128.bin"/><Relationship Id="rId5" Type="http://schemas.openxmlformats.org/officeDocument/2006/relationships/oleObject" Target="../embeddings/oleObject127.bin"/><Relationship Id="rId4" Type="http://schemas.openxmlformats.org/officeDocument/2006/relationships/oleObject" Target="../embeddings/oleObject126.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29.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oleObject" Target="../embeddings/oleObject130.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36.bin"/><Relationship Id="rId3" Type="http://schemas.openxmlformats.org/officeDocument/2006/relationships/oleObject" Target="../embeddings/oleObject131.bin"/><Relationship Id="rId7" Type="http://schemas.openxmlformats.org/officeDocument/2006/relationships/oleObject" Target="../embeddings/oleObject135.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134.bin"/><Relationship Id="rId5" Type="http://schemas.openxmlformats.org/officeDocument/2006/relationships/oleObject" Target="../embeddings/oleObject133.bin"/><Relationship Id="rId4" Type="http://schemas.openxmlformats.org/officeDocument/2006/relationships/oleObject" Target="../embeddings/oleObject132.bin"/><Relationship Id="rId9" Type="http://schemas.openxmlformats.org/officeDocument/2006/relationships/oleObject" Target="../embeddings/oleObject137.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oleObject" Target="../embeddings/oleObject141.bin"/><Relationship Id="rId5" Type="http://schemas.openxmlformats.org/officeDocument/2006/relationships/oleObject" Target="../embeddings/oleObject140.bin"/><Relationship Id="rId4" Type="http://schemas.openxmlformats.org/officeDocument/2006/relationships/oleObject" Target="../embeddings/oleObject139.bin"/></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oleObject" Target="../embeddings/oleObject143.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44.bin"/><Relationship Id="rId2" Type="http://schemas.openxmlformats.org/officeDocument/2006/relationships/slideLayout" Target="../slideLayouts/slideLayout2.xml"/><Relationship Id="rId1" Type="http://schemas.openxmlformats.org/officeDocument/2006/relationships/vmlDrawing" Target="../drawings/vmlDrawing41.vml"/><Relationship Id="rId5" Type="http://schemas.openxmlformats.org/officeDocument/2006/relationships/oleObject" Target="../embeddings/oleObject146.bin"/><Relationship Id="rId4" Type="http://schemas.openxmlformats.org/officeDocument/2006/relationships/oleObject" Target="../embeddings/oleObject145.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52.bin"/><Relationship Id="rId3" Type="http://schemas.openxmlformats.org/officeDocument/2006/relationships/oleObject" Target="../embeddings/oleObject147.bin"/><Relationship Id="rId7" Type="http://schemas.openxmlformats.org/officeDocument/2006/relationships/oleObject" Target="../embeddings/oleObject151.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oleObject" Target="../embeddings/oleObject150.bin"/><Relationship Id="rId5" Type="http://schemas.openxmlformats.org/officeDocument/2006/relationships/oleObject" Target="../embeddings/oleObject149.bin"/><Relationship Id="rId4" Type="http://schemas.openxmlformats.org/officeDocument/2006/relationships/oleObject" Target="../embeddings/oleObject148.bin"/></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oleObject" Target="../embeddings/oleObject154.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55.bin"/><Relationship Id="rId2" Type="http://schemas.openxmlformats.org/officeDocument/2006/relationships/slideLayout" Target="../slideLayouts/slideLayout2.xml"/><Relationship Id="rId1" Type="http://schemas.openxmlformats.org/officeDocument/2006/relationships/vmlDrawing" Target="../drawings/vmlDrawing44.vml"/><Relationship Id="rId5" Type="http://schemas.openxmlformats.org/officeDocument/2006/relationships/oleObject" Target="../embeddings/oleObject157.bin"/><Relationship Id="rId4" Type="http://schemas.openxmlformats.org/officeDocument/2006/relationships/oleObject" Target="../embeddings/oleObject156.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162.bin"/><Relationship Id="rId3" Type="http://schemas.openxmlformats.org/officeDocument/2006/relationships/notesSlide" Target="../notesSlides/notesSlide1.xml"/><Relationship Id="rId7" Type="http://schemas.openxmlformats.org/officeDocument/2006/relationships/oleObject" Target="../embeddings/oleObject161.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oleObject" Target="../embeddings/oleObject160.bin"/><Relationship Id="rId5" Type="http://schemas.openxmlformats.org/officeDocument/2006/relationships/oleObject" Target="../embeddings/oleObject159.bin"/><Relationship Id="rId4" Type="http://schemas.openxmlformats.org/officeDocument/2006/relationships/oleObject" Target="../embeddings/oleObject158.bin"/><Relationship Id="rId9" Type="http://schemas.openxmlformats.org/officeDocument/2006/relationships/oleObject" Target="../embeddings/oleObject163.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64.bin"/><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oleObject" Target="../embeddings/oleObject165.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66.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oleObject" Target="../embeddings/oleObject169.bin"/><Relationship Id="rId5" Type="http://schemas.openxmlformats.org/officeDocument/2006/relationships/oleObject" Target="../embeddings/oleObject168.bin"/><Relationship Id="rId4" Type="http://schemas.openxmlformats.org/officeDocument/2006/relationships/oleObject" Target="../embeddings/oleObject167.bin"/></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70.bin"/><Relationship Id="rId2" Type="http://schemas.openxmlformats.org/officeDocument/2006/relationships/slideLayout" Target="../slideLayouts/slideLayout2.xml"/><Relationship Id="rId1" Type="http://schemas.openxmlformats.org/officeDocument/2006/relationships/vmlDrawing" Target="../drawings/vmlDrawing48.vml"/></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176.bin"/><Relationship Id="rId3" Type="http://schemas.openxmlformats.org/officeDocument/2006/relationships/oleObject" Target="../embeddings/oleObject171.bin"/><Relationship Id="rId7" Type="http://schemas.openxmlformats.org/officeDocument/2006/relationships/oleObject" Target="../embeddings/oleObject175.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oleObject" Target="../embeddings/oleObject174.bin"/><Relationship Id="rId5" Type="http://schemas.openxmlformats.org/officeDocument/2006/relationships/oleObject" Target="../embeddings/oleObject173.bin"/><Relationship Id="rId10" Type="http://schemas.openxmlformats.org/officeDocument/2006/relationships/oleObject" Target="../embeddings/oleObject178.bin"/><Relationship Id="rId4" Type="http://schemas.openxmlformats.org/officeDocument/2006/relationships/oleObject" Target="../embeddings/oleObject172.bin"/><Relationship Id="rId9" Type="http://schemas.openxmlformats.org/officeDocument/2006/relationships/oleObject" Target="../embeddings/oleObject177.bin"/></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79.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oleObject" Target="../embeddings/oleObject182.bin"/><Relationship Id="rId5" Type="http://schemas.openxmlformats.org/officeDocument/2006/relationships/oleObject" Target="../embeddings/oleObject181.bin"/><Relationship Id="rId4" Type="http://schemas.openxmlformats.org/officeDocument/2006/relationships/oleObject" Target="../embeddings/oleObject180.bin"/></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83.bin"/><Relationship Id="rId2" Type="http://schemas.openxmlformats.org/officeDocument/2006/relationships/slideLayout" Target="../slideLayouts/slideLayout2.xml"/><Relationship Id="rId1" Type="http://schemas.openxmlformats.org/officeDocument/2006/relationships/vmlDrawing" Target="../drawings/vmlDrawing51.vml"/><Relationship Id="rId5" Type="http://schemas.openxmlformats.org/officeDocument/2006/relationships/oleObject" Target="../embeddings/oleObject185.bin"/><Relationship Id="rId4" Type="http://schemas.openxmlformats.org/officeDocument/2006/relationships/oleObject" Target="../embeddings/oleObject184.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86.bin"/><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oleObject" Target="../embeddings/oleObject189.bin"/><Relationship Id="rId5" Type="http://schemas.openxmlformats.org/officeDocument/2006/relationships/oleObject" Target="../embeddings/oleObject188.bin"/><Relationship Id="rId4" Type="http://schemas.openxmlformats.org/officeDocument/2006/relationships/oleObject" Target="../embeddings/oleObject187.bin"/></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195.bin"/><Relationship Id="rId3" Type="http://schemas.openxmlformats.org/officeDocument/2006/relationships/oleObject" Target="../embeddings/oleObject190.bin"/><Relationship Id="rId7" Type="http://schemas.openxmlformats.org/officeDocument/2006/relationships/oleObject" Target="../embeddings/oleObject194.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oleObject" Target="../embeddings/oleObject193.bin"/><Relationship Id="rId11" Type="http://schemas.openxmlformats.org/officeDocument/2006/relationships/oleObject" Target="../embeddings/oleObject198.bin"/><Relationship Id="rId5" Type="http://schemas.openxmlformats.org/officeDocument/2006/relationships/oleObject" Target="../embeddings/oleObject192.bin"/><Relationship Id="rId10" Type="http://schemas.openxmlformats.org/officeDocument/2006/relationships/oleObject" Target="../embeddings/oleObject197.bin"/><Relationship Id="rId4" Type="http://schemas.openxmlformats.org/officeDocument/2006/relationships/oleObject" Target="../embeddings/oleObject191.bin"/><Relationship Id="rId9" Type="http://schemas.openxmlformats.org/officeDocument/2006/relationships/oleObject" Target="../embeddings/oleObject196.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99.bin"/><Relationship Id="rId2" Type="http://schemas.openxmlformats.org/officeDocument/2006/relationships/slideLayout" Target="../slideLayouts/slideLayout2.xml"/><Relationship Id="rId1" Type="http://schemas.openxmlformats.org/officeDocument/2006/relationships/vmlDrawing" Target="../drawings/vmlDrawing54.v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00.bin"/><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oleObject" Target="../embeddings/oleObject203.bin"/><Relationship Id="rId5" Type="http://schemas.openxmlformats.org/officeDocument/2006/relationships/oleObject" Target="../embeddings/oleObject202.bin"/><Relationship Id="rId4" Type="http://schemas.openxmlformats.org/officeDocument/2006/relationships/oleObject" Target="../embeddings/oleObject201.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04.bin"/><Relationship Id="rId2" Type="http://schemas.openxmlformats.org/officeDocument/2006/relationships/slideLayout" Target="../slideLayouts/slideLayout2.xml"/><Relationship Id="rId1" Type="http://schemas.openxmlformats.org/officeDocument/2006/relationships/vmlDrawing" Target="../drawings/vmlDrawing56.vml"/><Relationship Id="rId5" Type="http://schemas.openxmlformats.org/officeDocument/2006/relationships/oleObject" Target="../embeddings/oleObject206.bin"/><Relationship Id="rId4" Type="http://schemas.openxmlformats.org/officeDocument/2006/relationships/oleObject" Target="../embeddings/oleObject205.bin"/></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212.bin"/><Relationship Id="rId3" Type="http://schemas.openxmlformats.org/officeDocument/2006/relationships/oleObject" Target="../embeddings/oleObject207.bin"/><Relationship Id="rId7" Type="http://schemas.openxmlformats.org/officeDocument/2006/relationships/oleObject" Target="../embeddings/oleObject211.bin"/><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oleObject" Target="../embeddings/oleObject210.bin"/><Relationship Id="rId5" Type="http://schemas.openxmlformats.org/officeDocument/2006/relationships/oleObject" Target="../embeddings/oleObject209.bin"/><Relationship Id="rId4" Type="http://schemas.openxmlformats.org/officeDocument/2006/relationships/oleObject" Target="../embeddings/oleObject208.bin"/></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13.bin"/><Relationship Id="rId2" Type="http://schemas.openxmlformats.org/officeDocument/2006/relationships/slideLayout" Target="../slideLayouts/slideLayout2.xml"/><Relationship Id="rId1" Type="http://schemas.openxmlformats.org/officeDocument/2006/relationships/vmlDrawing" Target="../drawings/vmlDrawing58.vml"/><Relationship Id="rId4" Type="http://schemas.openxmlformats.org/officeDocument/2006/relationships/oleObject" Target="../embeddings/oleObject214.bin"/></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15.bin"/><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oleObject" Target="../embeddings/oleObject218.bin"/><Relationship Id="rId5" Type="http://schemas.openxmlformats.org/officeDocument/2006/relationships/oleObject" Target="../embeddings/oleObject217.bin"/><Relationship Id="rId4" Type="http://schemas.openxmlformats.org/officeDocument/2006/relationships/oleObject" Target="../embeddings/oleObject216.bin"/></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19.bin"/><Relationship Id="rId2" Type="http://schemas.openxmlformats.org/officeDocument/2006/relationships/slideLayout" Target="../slideLayouts/slideLayout2.xml"/><Relationship Id="rId1" Type="http://schemas.openxmlformats.org/officeDocument/2006/relationships/vmlDrawing" Target="../drawings/vmlDrawing60.vml"/><Relationship Id="rId4" Type="http://schemas.openxmlformats.org/officeDocument/2006/relationships/oleObject" Target="../embeddings/oleObject220.bin"/></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226.bin"/><Relationship Id="rId3" Type="http://schemas.openxmlformats.org/officeDocument/2006/relationships/oleObject" Target="../embeddings/oleObject221.bin"/><Relationship Id="rId7" Type="http://schemas.openxmlformats.org/officeDocument/2006/relationships/oleObject" Target="../embeddings/oleObject225.bin"/><Relationship Id="rId2" Type="http://schemas.openxmlformats.org/officeDocument/2006/relationships/slideLayout" Target="../slideLayouts/slideLayout2.xml"/><Relationship Id="rId1" Type="http://schemas.openxmlformats.org/officeDocument/2006/relationships/vmlDrawing" Target="../drawings/vmlDrawing61.vml"/><Relationship Id="rId6" Type="http://schemas.openxmlformats.org/officeDocument/2006/relationships/oleObject" Target="../embeddings/oleObject224.bin"/><Relationship Id="rId5" Type="http://schemas.openxmlformats.org/officeDocument/2006/relationships/oleObject" Target="../embeddings/oleObject223.bin"/><Relationship Id="rId10" Type="http://schemas.openxmlformats.org/officeDocument/2006/relationships/oleObject" Target="../embeddings/oleObject228.bin"/><Relationship Id="rId4" Type="http://schemas.openxmlformats.org/officeDocument/2006/relationships/oleObject" Target="../embeddings/oleObject222.bin"/><Relationship Id="rId9" Type="http://schemas.openxmlformats.org/officeDocument/2006/relationships/oleObject" Target="../embeddings/oleObject227.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234.bin"/><Relationship Id="rId3" Type="http://schemas.openxmlformats.org/officeDocument/2006/relationships/oleObject" Target="../embeddings/oleObject229.bin"/><Relationship Id="rId7" Type="http://schemas.openxmlformats.org/officeDocument/2006/relationships/oleObject" Target="../embeddings/oleObject233.bin"/><Relationship Id="rId2" Type="http://schemas.openxmlformats.org/officeDocument/2006/relationships/slideLayout" Target="../slideLayouts/slideLayout2.xml"/><Relationship Id="rId1" Type="http://schemas.openxmlformats.org/officeDocument/2006/relationships/vmlDrawing" Target="../drawings/vmlDrawing62.vml"/><Relationship Id="rId6" Type="http://schemas.openxmlformats.org/officeDocument/2006/relationships/oleObject" Target="../embeddings/oleObject232.bin"/><Relationship Id="rId5" Type="http://schemas.openxmlformats.org/officeDocument/2006/relationships/oleObject" Target="../embeddings/oleObject231.bin"/><Relationship Id="rId10" Type="http://schemas.openxmlformats.org/officeDocument/2006/relationships/oleObject" Target="../embeddings/oleObject236.bin"/><Relationship Id="rId4" Type="http://schemas.openxmlformats.org/officeDocument/2006/relationships/oleObject" Target="../embeddings/oleObject230.bin"/><Relationship Id="rId9" Type="http://schemas.openxmlformats.org/officeDocument/2006/relationships/oleObject" Target="../embeddings/oleObject235.bin"/></Relationships>
</file>

<file path=ppt/slides/_rels/slide81.xml.rels><?xml version="1.0" encoding="UTF-8" standalone="yes"?>
<Relationships xmlns="http://schemas.openxmlformats.org/package/2006/relationships"><Relationship Id="rId8" Type="http://schemas.openxmlformats.org/officeDocument/2006/relationships/slide" Target="slide104.xml"/><Relationship Id="rId3" Type="http://schemas.openxmlformats.org/officeDocument/2006/relationships/slide" Target="slide13.xml"/><Relationship Id="rId7" Type="http://schemas.openxmlformats.org/officeDocument/2006/relationships/slide" Target="slide94.xml"/><Relationship Id="rId12" Type="http://schemas.openxmlformats.org/officeDocument/2006/relationships/slide" Target="slide15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8.xml"/><Relationship Id="rId11" Type="http://schemas.openxmlformats.org/officeDocument/2006/relationships/slide" Target="slide145.xml"/><Relationship Id="rId5" Type="http://schemas.openxmlformats.org/officeDocument/2006/relationships/slide" Target="slide82.xml"/><Relationship Id="rId10" Type="http://schemas.openxmlformats.org/officeDocument/2006/relationships/slide" Target="slide140.xml"/><Relationship Id="rId4" Type="http://schemas.openxmlformats.org/officeDocument/2006/relationships/slide" Target="slide37.xml"/><Relationship Id="rId9" Type="http://schemas.openxmlformats.org/officeDocument/2006/relationships/slide" Target="slide113.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37.bin"/><Relationship Id="rId2" Type="http://schemas.openxmlformats.org/officeDocument/2006/relationships/slideLayout" Target="../slideLayouts/slideLayout2.xml"/><Relationship Id="rId1" Type="http://schemas.openxmlformats.org/officeDocument/2006/relationships/vmlDrawing" Target="../drawings/vmlDrawing63.vml"/><Relationship Id="rId5" Type="http://schemas.openxmlformats.org/officeDocument/2006/relationships/oleObject" Target="../embeddings/oleObject239.bin"/><Relationship Id="rId4" Type="http://schemas.openxmlformats.org/officeDocument/2006/relationships/oleObject" Target="../embeddings/oleObject238.bin"/></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40.bin"/><Relationship Id="rId2" Type="http://schemas.openxmlformats.org/officeDocument/2006/relationships/slideLayout" Target="../slideLayouts/slideLayout2.xml"/><Relationship Id="rId1" Type="http://schemas.openxmlformats.org/officeDocument/2006/relationships/vmlDrawing" Target="../drawings/vmlDrawing64.v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41.bin"/><Relationship Id="rId2" Type="http://schemas.openxmlformats.org/officeDocument/2006/relationships/slideLayout" Target="../slideLayouts/slideLayout2.xml"/><Relationship Id="rId1" Type="http://schemas.openxmlformats.org/officeDocument/2006/relationships/vmlDrawing" Target="../drawings/vmlDrawing65.vml"/><Relationship Id="rId4" Type="http://schemas.openxmlformats.org/officeDocument/2006/relationships/oleObject" Target="../embeddings/oleObject242.bin"/></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43.bin"/><Relationship Id="rId2" Type="http://schemas.openxmlformats.org/officeDocument/2006/relationships/slideLayout" Target="../slideLayouts/slideLayout2.xml"/><Relationship Id="rId1" Type="http://schemas.openxmlformats.org/officeDocument/2006/relationships/vmlDrawing" Target="../drawings/vmlDrawing66.vml"/><Relationship Id="rId6" Type="http://schemas.openxmlformats.org/officeDocument/2006/relationships/oleObject" Target="../embeddings/oleObject246.bin"/><Relationship Id="rId5" Type="http://schemas.openxmlformats.org/officeDocument/2006/relationships/oleObject" Target="../embeddings/oleObject245.bin"/><Relationship Id="rId4" Type="http://schemas.openxmlformats.org/officeDocument/2006/relationships/oleObject" Target="../embeddings/oleObject244.bin"/></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47.bin"/><Relationship Id="rId2" Type="http://schemas.openxmlformats.org/officeDocument/2006/relationships/slideLayout" Target="../slideLayouts/slideLayout2.xml"/><Relationship Id="rId1" Type="http://schemas.openxmlformats.org/officeDocument/2006/relationships/vmlDrawing" Target="../drawings/vmlDrawing67.vml"/><Relationship Id="rId4" Type="http://schemas.openxmlformats.org/officeDocument/2006/relationships/oleObject" Target="../embeddings/oleObject248.bin"/></Relationships>
</file>

<file path=ppt/slides/_rels/slide87.xml.rels><?xml version="1.0" encoding="UTF-8" standalone="yes"?>
<Relationships xmlns="http://schemas.openxmlformats.org/package/2006/relationships"><Relationship Id="rId8" Type="http://schemas.openxmlformats.org/officeDocument/2006/relationships/slide" Target="slide104.xml"/><Relationship Id="rId3" Type="http://schemas.openxmlformats.org/officeDocument/2006/relationships/slide" Target="slide13.xml"/><Relationship Id="rId7" Type="http://schemas.openxmlformats.org/officeDocument/2006/relationships/slide" Target="slide94.xml"/><Relationship Id="rId12" Type="http://schemas.openxmlformats.org/officeDocument/2006/relationships/slide" Target="slide15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8.xml"/><Relationship Id="rId11" Type="http://schemas.openxmlformats.org/officeDocument/2006/relationships/slide" Target="slide145.xml"/><Relationship Id="rId5" Type="http://schemas.openxmlformats.org/officeDocument/2006/relationships/slide" Target="slide82.xml"/><Relationship Id="rId10" Type="http://schemas.openxmlformats.org/officeDocument/2006/relationships/slide" Target="slide140.xml"/><Relationship Id="rId4" Type="http://schemas.openxmlformats.org/officeDocument/2006/relationships/slide" Target="slide37.xml"/><Relationship Id="rId9" Type="http://schemas.openxmlformats.org/officeDocument/2006/relationships/slide" Target="slide1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49.bin"/><Relationship Id="rId2" Type="http://schemas.openxmlformats.org/officeDocument/2006/relationships/slideLayout" Target="../slideLayouts/slideLayout2.xml"/><Relationship Id="rId1" Type="http://schemas.openxmlformats.org/officeDocument/2006/relationships/vmlDrawing" Target="../drawings/vmlDrawing68.vml"/><Relationship Id="rId6" Type="http://schemas.openxmlformats.org/officeDocument/2006/relationships/oleObject" Target="../embeddings/oleObject252.bin"/><Relationship Id="rId5" Type="http://schemas.openxmlformats.org/officeDocument/2006/relationships/oleObject" Target="../embeddings/oleObject251.bin"/><Relationship Id="rId4" Type="http://schemas.openxmlformats.org/officeDocument/2006/relationships/oleObject" Target="../embeddings/oleObject250.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253.bin"/><Relationship Id="rId2" Type="http://schemas.openxmlformats.org/officeDocument/2006/relationships/slideLayout" Target="../slideLayouts/slideLayout2.xml"/><Relationship Id="rId1" Type="http://schemas.openxmlformats.org/officeDocument/2006/relationships/vmlDrawing" Target="../drawings/vmlDrawing69.vml"/><Relationship Id="rId6" Type="http://schemas.openxmlformats.org/officeDocument/2006/relationships/oleObject" Target="../embeddings/oleObject256.bin"/><Relationship Id="rId5" Type="http://schemas.openxmlformats.org/officeDocument/2006/relationships/oleObject" Target="../embeddings/oleObject255.bin"/><Relationship Id="rId4" Type="http://schemas.openxmlformats.org/officeDocument/2006/relationships/oleObject" Target="../embeddings/oleObject254.bin"/></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257.bin"/><Relationship Id="rId2" Type="http://schemas.openxmlformats.org/officeDocument/2006/relationships/slideLayout" Target="../slideLayouts/slideLayout2.xml"/><Relationship Id="rId1" Type="http://schemas.openxmlformats.org/officeDocument/2006/relationships/vmlDrawing" Target="../drawings/vmlDrawing70.vml"/><Relationship Id="rId4" Type="http://schemas.openxmlformats.org/officeDocument/2006/relationships/oleObject" Target="../embeddings/oleObject258.bin"/></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259.bin"/><Relationship Id="rId2" Type="http://schemas.openxmlformats.org/officeDocument/2006/relationships/slideLayout" Target="../slideLayouts/slideLayout2.xml"/><Relationship Id="rId1" Type="http://schemas.openxmlformats.org/officeDocument/2006/relationships/vmlDrawing" Target="../drawings/vmlDrawing71.vml"/><Relationship Id="rId6" Type="http://schemas.openxmlformats.org/officeDocument/2006/relationships/oleObject" Target="../embeddings/oleObject262.bin"/><Relationship Id="rId5" Type="http://schemas.openxmlformats.org/officeDocument/2006/relationships/oleObject" Target="../embeddings/oleObject261.bin"/><Relationship Id="rId4" Type="http://schemas.openxmlformats.org/officeDocument/2006/relationships/oleObject" Target="../embeddings/oleObject260.bin"/></Relationships>
</file>

<file path=ppt/slides/_rels/slide93.xml.rels><?xml version="1.0" encoding="UTF-8" standalone="yes"?>
<Relationships xmlns="http://schemas.openxmlformats.org/package/2006/relationships"><Relationship Id="rId8" Type="http://schemas.openxmlformats.org/officeDocument/2006/relationships/slide" Target="slide104.xml"/><Relationship Id="rId3" Type="http://schemas.openxmlformats.org/officeDocument/2006/relationships/slide" Target="slide13.xml"/><Relationship Id="rId7" Type="http://schemas.openxmlformats.org/officeDocument/2006/relationships/slide" Target="slide94.xml"/><Relationship Id="rId12" Type="http://schemas.openxmlformats.org/officeDocument/2006/relationships/slide" Target="slide15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8.xml"/><Relationship Id="rId11" Type="http://schemas.openxmlformats.org/officeDocument/2006/relationships/slide" Target="slide145.xml"/><Relationship Id="rId5" Type="http://schemas.openxmlformats.org/officeDocument/2006/relationships/slide" Target="slide82.xml"/><Relationship Id="rId10" Type="http://schemas.openxmlformats.org/officeDocument/2006/relationships/slide" Target="slide140.xml"/><Relationship Id="rId4" Type="http://schemas.openxmlformats.org/officeDocument/2006/relationships/slide" Target="slide37.xml"/><Relationship Id="rId9" Type="http://schemas.openxmlformats.org/officeDocument/2006/relationships/slide" Target="slide1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263.bin"/><Relationship Id="rId7" Type="http://schemas.openxmlformats.org/officeDocument/2006/relationships/oleObject" Target="../embeddings/oleObject267.bin"/><Relationship Id="rId2" Type="http://schemas.openxmlformats.org/officeDocument/2006/relationships/slideLayout" Target="../slideLayouts/slideLayout2.xml"/><Relationship Id="rId1" Type="http://schemas.openxmlformats.org/officeDocument/2006/relationships/vmlDrawing" Target="../drawings/vmlDrawing72.vml"/><Relationship Id="rId6" Type="http://schemas.openxmlformats.org/officeDocument/2006/relationships/oleObject" Target="../embeddings/oleObject266.bin"/><Relationship Id="rId5" Type="http://schemas.openxmlformats.org/officeDocument/2006/relationships/oleObject" Target="../embeddings/oleObject265.bin"/><Relationship Id="rId4" Type="http://schemas.openxmlformats.org/officeDocument/2006/relationships/oleObject" Target="../embeddings/oleObject264.bin"/></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268.bin"/><Relationship Id="rId7" Type="http://schemas.openxmlformats.org/officeDocument/2006/relationships/oleObject" Target="../embeddings/oleObject272.bin"/><Relationship Id="rId2" Type="http://schemas.openxmlformats.org/officeDocument/2006/relationships/slideLayout" Target="../slideLayouts/slideLayout2.xml"/><Relationship Id="rId1" Type="http://schemas.openxmlformats.org/officeDocument/2006/relationships/vmlDrawing" Target="../drawings/vmlDrawing73.vml"/><Relationship Id="rId6" Type="http://schemas.openxmlformats.org/officeDocument/2006/relationships/oleObject" Target="../embeddings/oleObject271.bin"/><Relationship Id="rId5" Type="http://schemas.openxmlformats.org/officeDocument/2006/relationships/oleObject" Target="../embeddings/oleObject270.bin"/><Relationship Id="rId4" Type="http://schemas.openxmlformats.org/officeDocument/2006/relationships/oleObject" Target="../embeddings/oleObject269.bin"/></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273.bin"/><Relationship Id="rId7" Type="http://schemas.openxmlformats.org/officeDocument/2006/relationships/oleObject" Target="../embeddings/oleObject277.bin"/><Relationship Id="rId2" Type="http://schemas.openxmlformats.org/officeDocument/2006/relationships/slideLayout" Target="../slideLayouts/slideLayout2.xml"/><Relationship Id="rId1" Type="http://schemas.openxmlformats.org/officeDocument/2006/relationships/vmlDrawing" Target="../drawings/vmlDrawing74.vml"/><Relationship Id="rId6" Type="http://schemas.openxmlformats.org/officeDocument/2006/relationships/oleObject" Target="../embeddings/oleObject276.bin"/><Relationship Id="rId5" Type="http://schemas.openxmlformats.org/officeDocument/2006/relationships/oleObject" Target="../embeddings/oleObject275.bin"/><Relationship Id="rId4" Type="http://schemas.openxmlformats.org/officeDocument/2006/relationships/oleObject" Target="../embeddings/oleObject274.bin"/></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278.bin"/><Relationship Id="rId7" Type="http://schemas.openxmlformats.org/officeDocument/2006/relationships/oleObject" Target="../embeddings/oleObject282.bin"/><Relationship Id="rId2" Type="http://schemas.openxmlformats.org/officeDocument/2006/relationships/slideLayout" Target="../slideLayouts/slideLayout2.xml"/><Relationship Id="rId1" Type="http://schemas.openxmlformats.org/officeDocument/2006/relationships/vmlDrawing" Target="../drawings/vmlDrawing75.vml"/><Relationship Id="rId6" Type="http://schemas.openxmlformats.org/officeDocument/2006/relationships/oleObject" Target="../embeddings/oleObject281.bin"/><Relationship Id="rId5" Type="http://schemas.openxmlformats.org/officeDocument/2006/relationships/oleObject" Target="../embeddings/oleObject280.bin"/><Relationship Id="rId4" Type="http://schemas.openxmlformats.org/officeDocument/2006/relationships/oleObject" Target="../embeddings/oleObject279.bin"/></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283.bin"/><Relationship Id="rId2" Type="http://schemas.openxmlformats.org/officeDocument/2006/relationships/slideLayout" Target="../slideLayouts/slideLayout2.xml"/><Relationship Id="rId1" Type="http://schemas.openxmlformats.org/officeDocument/2006/relationships/vmlDrawing" Target="../drawings/vmlDrawing76.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ctrTitle"/>
          </p:nvPr>
        </p:nvSpPr>
        <p:spPr>
          <a:xfrm>
            <a:off x="990600" y="2071688"/>
            <a:ext cx="7772400" cy="1143000"/>
          </a:xfrm>
        </p:spPr>
        <p:txBody>
          <a:bodyPr/>
          <a:lstStyle/>
          <a:p>
            <a:pPr eaLnBrk="1" hangingPunct="1"/>
            <a:r>
              <a:rPr lang="zh-CN" altLang="en-US" sz="4800" smtClean="0"/>
              <a:t>动态系统的结构分析</a:t>
            </a:r>
          </a:p>
        </p:txBody>
      </p:sp>
      <p:sp>
        <p:nvSpPr>
          <p:cNvPr id="10242" name="Rectangle 3"/>
          <p:cNvSpPr>
            <a:spLocks noGrp="1" noChangeArrowheads="1"/>
          </p:cNvSpPr>
          <p:nvPr>
            <p:ph type="subTitle" idx="1"/>
          </p:nvPr>
        </p:nvSpPr>
        <p:spPr>
          <a:xfrm>
            <a:off x="0" y="3573463"/>
            <a:ext cx="9144000" cy="784225"/>
          </a:xfrm>
        </p:spPr>
        <p:txBody>
          <a:bodyPr/>
          <a:lstStyle/>
          <a:p>
            <a:pPr eaLnBrk="1" hangingPunct="1">
              <a:lnSpc>
                <a:spcPct val="90000"/>
              </a:lnSpc>
            </a:pPr>
            <a:r>
              <a:rPr lang="zh-CN" altLang="en-US" sz="4400" smtClean="0"/>
              <a:t>系统能控性与能观性及其分解理论</a:t>
            </a:r>
            <a:endParaRPr lang="en-US" altLang="zh-CN" sz="4400" smtClean="0"/>
          </a:p>
        </p:txBody>
      </p:sp>
      <p:pic>
        <p:nvPicPr>
          <p:cNvPr id="10243" name="图片 3" descr="banner.jpg"/>
          <p:cNvPicPr>
            <a:picLocks noChangeAspect="1"/>
          </p:cNvPicPr>
          <p:nvPr/>
        </p:nvPicPr>
        <p:blipFill>
          <a:blip r:embed="rId2"/>
          <a:srcRect l="5273" r="27049"/>
          <a:stretch>
            <a:fillRect/>
          </a:stretch>
        </p:blipFill>
        <p:spPr bwMode="auto">
          <a:xfrm>
            <a:off x="4143375" y="0"/>
            <a:ext cx="4643438" cy="857250"/>
          </a:xfrm>
          <a:prstGeom prst="rect">
            <a:avLst/>
          </a:prstGeom>
          <a:noFill/>
          <a:ln w="9525">
            <a:noFill/>
            <a:miter lim="800000"/>
            <a:headEnd/>
            <a:tailEnd/>
          </a:ln>
        </p:spPr>
      </p:pic>
      <p:sp>
        <p:nvSpPr>
          <p:cNvPr id="10244" name="TextBox 4"/>
          <p:cNvSpPr txBox="1">
            <a:spLocks noChangeArrowheads="1"/>
          </p:cNvSpPr>
          <p:nvPr/>
        </p:nvSpPr>
        <p:spPr bwMode="auto">
          <a:xfrm>
            <a:off x="4714875" y="1143000"/>
            <a:ext cx="4357688" cy="769938"/>
          </a:xfrm>
          <a:prstGeom prst="rect">
            <a:avLst/>
          </a:prstGeom>
          <a:noFill/>
          <a:ln w="9525">
            <a:noFill/>
            <a:miter lim="800000"/>
            <a:headEnd/>
            <a:tailEnd/>
          </a:ln>
        </p:spPr>
        <p:txBody>
          <a:bodyPr>
            <a:spAutoFit/>
          </a:bodyPr>
          <a:lstStyle/>
          <a:p>
            <a:pPr algn="ctr"/>
            <a:r>
              <a:rPr lang="zh-CN" altLang="en-US" sz="4400">
                <a:latin typeface="华文彩云" pitchFamily="2" charset="-122"/>
                <a:ea typeface="华文彩云" pitchFamily="2" charset="-122"/>
              </a:rPr>
              <a:t>之现代控制理论</a:t>
            </a:r>
          </a:p>
        </p:txBody>
      </p:sp>
      <p:graphicFrame>
        <p:nvGraphicFramePr>
          <p:cNvPr id="7" name="图示 6"/>
          <p:cNvGraphicFramePr/>
          <p:nvPr/>
        </p:nvGraphicFramePr>
        <p:xfrm>
          <a:off x="0" y="1142984"/>
          <a:ext cx="4643438" cy="769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3"/>
          <p:cNvSpPr txBox="1">
            <a:spLocks noChangeArrowheads="1"/>
          </p:cNvSpPr>
          <p:nvPr/>
        </p:nvSpPr>
        <p:spPr bwMode="auto">
          <a:xfrm>
            <a:off x="1227138" y="4714875"/>
            <a:ext cx="7345362" cy="784225"/>
          </a:xfrm>
          <a:prstGeom prst="rect">
            <a:avLst/>
          </a:prstGeom>
          <a:noFill/>
          <a:ln w="9525">
            <a:noFill/>
            <a:miter lim="800000"/>
            <a:headEnd/>
            <a:tailEnd/>
          </a:ln>
        </p:spPr>
        <p:txBody>
          <a:bodyPr/>
          <a:lstStyle/>
          <a:p>
            <a:pPr lvl="0" algn="ctr">
              <a:lnSpc>
                <a:spcPct val="90000"/>
              </a:lnSpc>
              <a:spcBef>
                <a:spcPct val="20000"/>
              </a:spcBef>
              <a:buClr>
                <a:schemeClr val="folHlink"/>
              </a:buClr>
              <a:buSzPct val="60000"/>
              <a:defRPr/>
            </a:pPr>
            <a:r>
              <a:rPr lang="zh-CN" altLang="en-US" sz="3200" b="1" kern="0" dirty="0" smtClean="0"/>
              <a:t>电气工程学院  自动化专业</a:t>
            </a:r>
            <a:endParaRPr lang="en-US" altLang="zh-CN" sz="3200" b="1" kern="0" dirty="0" smtClean="0"/>
          </a:p>
          <a:p>
            <a:pPr lvl="0" algn="ctr">
              <a:lnSpc>
                <a:spcPct val="90000"/>
              </a:lnSpc>
              <a:spcBef>
                <a:spcPct val="20000"/>
              </a:spcBef>
              <a:buClr>
                <a:schemeClr val="folHlink"/>
              </a:buClr>
              <a:buSzPct val="60000"/>
              <a:defRPr/>
            </a:pPr>
            <a:r>
              <a:rPr lang="zh-CN" altLang="en-US" sz="3200" b="1" kern="0" dirty="0" smtClean="0"/>
              <a:t>信号与控制课群教学团队</a:t>
            </a:r>
            <a:endParaRPr lang="en-US" altLang="zh-CN" sz="3200" b="1" kern="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p:txBody>
          <a:bodyPr/>
          <a:lstStyle/>
          <a:p>
            <a:r>
              <a:rPr lang="en-US" altLang="zh-CN" smtClean="0"/>
              <a:t>1.2</a:t>
            </a:r>
            <a:r>
              <a:rPr lang="zh-CN" altLang="en-US" smtClean="0"/>
              <a:t>能控性与能观性的数学描述</a:t>
            </a:r>
            <a:r>
              <a:rPr lang="en-US" altLang="zh-CN" smtClean="0"/>
              <a:t>-3</a:t>
            </a:r>
            <a:endParaRPr lang="zh-CN" altLang="en-US" smtClean="0"/>
          </a:p>
        </p:txBody>
      </p:sp>
      <p:sp>
        <p:nvSpPr>
          <p:cNvPr id="3" name="内容占位符 2"/>
          <p:cNvSpPr>
            <a:spLocks noGrp="1"/>
          </p:cNvSpPr>
          <p:nvPr>
            <p:ph idx="1"/>
          </p:nvPr>
        </p:nvSpPr>
        <p:spPr/>
        <p:txBody>
          <a:bodyPr/>
          <a:lstStyle/>
          <a:p>
            <a:pPr>
              <a:defRPr/>
            </a:pPr>
            <a:r>
              <a:rPr lang="zh-CN" altLang="en-US" dirty="0" smtClean="0"/>
              <a:t>能观测性问题的数学描述</a:t>
            </a:r>
            <a:endParaRPr lang="en-US" altLang="zh-CN" dirty="0" smtClean="0"/>
          </a:p>
          <a:p>
            <a:pPr>
              <a:defRPr/>
            </a:pPr>
            <a:endParaRPr lang="en-US" altLang="zh-CN" dirty="0" smtClean="0"/>
          </a:p>
          <a:p>
            <a:pPr>
              <a:defRPr/>
            </a:pPr>
            <a:endParaRPr lang="en-US" altLang="zh-CN" dirty="0" smtClean="0"/>
          </a:p>
          <a:p>
            <a:pPr>
              <a:defRPr/>
            </a:pPr>
            <a:endParaRPr lang="en-US" altLang="zh-CN" dirty="0" smtClean="0"/>
          </a:p>
          <a:p>
            <a:pPr>
              <a:defRPr/>
            </a:pPr>
            <a:endParaRPr lang="en-US" altLang="zh-CN" dirty="0" smtClean="0"/>
          </a:p>
          <a:p>
            <a:pPr lvl="1">
              <a:buFont typeface="Wingdings" pitchFamily="2" charset="2"/>
              <a:buChar char="ü"/>
              <a:defRPr/>
            </a:pPr>
            <a:r>
              <a:rPr lang="zh-CN" altLang="en-US" dirty="0" smtClean="0">
                <a:latin typeface="+mn-ea"/>
              </a:rPr>
              <a:t>系统的某个状态能观</a:t>
            </a:r>
            <a:r>
              <a:rPr lang="en-US" altLang="zh-CN" dirty="0" smtClean="0">
                <a:latin typeface="+mn-ea"/>
              </a:rPr>
              <a:t>…?</a:t>
            </a:r>
          </a:p>
          <a:p>
            <a:pPr lvl="1">
              <a:buFont typeface="Wingdings" pitchFamily="2" charset="2"/>
              <a:buChar char="ü"/>
              <a:defRPr/>
            </a:pPr>
            <a:r>
              <a:rPr lang="zh-CN" altLang="en-US" dirty="0" smtClean="0">
                <a:latin typeface="+mn-ea"/>
              </a:rPr>
              <a:t>系统是完全能观</a:t>
            </a:r>
            <a:r>
              <a:rPr lang="en-US" altLang="zh-CN" dirty="0" smtClean="0">
                <a:latin typeface="+mn-ea"/>
              </a:rPr>
              <a:t>…?</a:t>
            </a:r>
          </a:p>
          <a:p>
            <a:pPr lvl="1">
              <a:buFont typeface="Wingdings" pitchFamily="2" charset="2"/>
              <a:buChar char="ü"/>
              <a:defRPr/>
            </a:pPr>
            <a:r>
              <a:rPr lang="zh-CN" altLang="en-US" dirty="0" smtClean="0">
                <a:latin typeface="+mn-ea"/>
              </a:rPr>
              <a:t>系统能控与什么有关</a:t>
            </a:r>
            <a:r>
              <a:rPr lang="en-US" altLang="zh-CN" dirty="0" smtClean="0">
                <a:latin typeface="+mn-ea"/>
              </a:rPr>
              <a:t>?</a:t>
            </a:r>
          </a:p>
          <a:p>
            <a:pPr>
              <a:defRPr/>
            </a:pPr>
            <a:endParaRPr lang="zh-CN" altLang="en-US" dirty="0"/>
          </a:p>
        </p:txBody>
      </p:sp>
      <p:sp>
        <p:nvSpPr>
          <p:cNvPr id="11469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14689" name="Object 1"/>
          <p:cNvGraphicFramePr>
            <a:graphicFrameLocks noChangeAspect="1"/>
          </p:cNvGraphicFramePr>
          <p:nvPr/>
        </p:nvGraphicFramePr>
        <p:xfrm>
          <a:off x="93663" y="2000250"/>
          <a:ext cx="8836025" cy="1612900"/>
        </p:xfrm>
        <a:graphic>
          <a:graphicData uri="http://schemas.openxmlformats.org/presentationml/2006/ole">
            <p:oleObj spid="_x0000_s114689" name="Equation" r:id="rId3" imgW="3606480" imgH="660240" progId="Equation.DSMT4">
              <p:embed/>
            </p:oleObj>
          </a:graphicData>
        </a:graphic>
      </p:graphicFrame>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8" name="标题 1"/>
          <p:cNvSpPr>
            <a:spLocks noGrp="1"/>
          </p:cNvSpPr>
          <p:nvPr>
            <p:ph type="title"/>
          </p:nvPr>
        </p:nvSpPr>
        <p:spPr/>
        <p:txBody>
          <a:bodyPr/>
          <a:lstStyle/>
          <a:p>
            <a:r>
              <a:rPr lang="en-US" altLang="zh-CN" smtClean="0"/>
              <a:t>6.2MIMO</a:t>
            </a:r>
            <a:r>
              <a:rPr lang="zh-CN" altLang="en-US" smtClean="0"/>
              <a:t>类</a:t>
            </a:r>
            <a:r>
              <a:rPr lang="en-US" altLang="zh-CN" smtClean="0"/>
              <a:t>SISO</a:t>
            </a:r>
            <a:r>
              <a:rPr lang="zh-CN" altLang="en-US" smtClean="0"/>
              <a:t>的能控标准型与能观标准型</a:t>
            </a:r>
            <a:r>
              <a:rPr lang="en-US" altLang="zh-CN" smtClean="0"/>
              <a:t>-1</a:t>
            </a:r>
            <a:endParaRPr lang="zh-CN" altLang="en-US" smtClean="0"/>
          </a:p>
        </p:txBody>
      </p:sp>
      <p:sp>
        <p:nvSpPr>
          <p:cNvPr id="3" name="内容占位符 2"/>
          <p:cNvSpPr>
            <a:spLocks noGrp="1"/>
          </p:cNvSpPr>
          <p:nvPr>
            <p:ph idx="1"/>
          </p:nvPr>
        </p:nvSpPr>
        <p:spPr/>
        <p:txBody>
          <a:bodyPr/>
          <a:lstStyle/>
          <a:p>
            <a:pPr>
              <a:defRPr/>
            </a:pPr>
            <a:r>
              <a:rPr lang="en-US" altLang="zh-CN" dirty="0" smtClean="0">
                <a:latin typeface="+mn-ea"/>
              </a:rPr>
              <a:t>SISO</a:t>
            </a:r>
            <a:r>
              <a:rPr lang="en-US" altLang="zh-CN" dirty="0" smtClean="0">
                <a:latin typeface="+mn-ea"/>
                <a:sym typeface="Wingdings" pitchFamily="2" charset="2"/>
              </a:rPr>
              <a:t>MIMO</a:t>
            </a:r>
            <a:r>
              <a:rPr lang="zh-CN" altLang="en-US" dirty="0" smtClean="0">
                <a:sym typeface="Wingdings" pitchFamily="2" charset="2"/>
              </a:rPr>
              <a:t>能控标准型</a:t>
            </a:r>
            <a:endParaRPr lang="zh-CN" altLang="en-US" dirty="0"/>
          </a:p>
        </p:txBody>
      </p:sp>
      <p:sp>
        <p:nvSpPr>
          <p:cNvPr id="26830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68291" name="Object 3"/>
          <p:cNvGraphicFramePr>
            <a:graphicFrameLocks noChangeAspect="1"/>
          </p:cNvGraphicFramePr>
          <p:nvPr/>
        </p:nvGraphicFramePr>
        <p:xfrm>
          <a:off x="1428750" y="2000250"/>
          <a:ext cx="5761038" cy="1093788"/>
        </p:xfrm>
        <a:graphic>
          <a:graphicData uri="http://schemas.openxmlformats.org/presentationml/2006/ole">
            <p:oleObj spid="_x0000_s268291" name="Equation" r:id="rId3" imgW="2273300" imgH="419100" progId="Equation.DSMT4">
              <p:embed/>
            </p:oleObj>
          </a:graphicData>
        </a:graphic>
      </p:graphicFrame>
      <p:sp>
        <p:nvSpPr>
          <p:cNvPr id="268301"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68293" name="Object 5"/>
          <p:cNvGraphicFramePr>
            <a:graphicFrameLocks noChangeAspect="1"/>
          </p:cNvGraphicFramePr>
          <p:nvPr/>
        </p:nvGraphicFramePr>
        <p:xfrm>
          <a:off x="357188" y="3214688"/>
          <a:ext cx="6978650" cy="2951162"/>
        </p:xfrm>
        <a:graphic>
          <a:graphicData uri="http://schemas.openxmlformats.org/presentationml/2006/ole">
            <p:oleObj spid="_x0000_s268293" name="Equation" r:id="rId4" imgW="2679700" imgH="1130300" progId="Equation.DSMT4">
              <p:embed/>
            </p:oleObj>
          </a:graphicData>
        </a:graphic>
      </p:graphicFrame>
      <p:sp>
        <p:nvSpPr>
          <p:cNvPr id="268302"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68295" name="Object 7"/>
          <p:cNvGraphicFramePr>
            <a:graphicFrameLocks noChangeAspect="1"/>
          </p:cNvGraphicFramePr>
          <p:nvPr/>
        </p:nvGraphicFramePr>
        <p:xfrm>
          <a:off x="7286625" y="3214688"/>
          <a:ext cx="1511300" cy="2874962"/>
        </p:xfrm>
        <a:graphic>
          <a:graphicData uri="http://schemas.openxmlformats.org/presentationml/2006/ole">
            <p:oleObj spid="_x0000_s268295" name="Equation" r:id="rId5" imgW="596900" imgH="1104900" progId="Equation.DSMT4">
              <p:embed/>
            </p:oleObj>
          </a:graphicData>
        </a:graphic>
      </p:graphicFrame>
      <p:sp>
        <p:nvSpPr>
          <p:cNvPr id="268303"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68297" name="Object 9"/>
          <p:cNvGraphicFramePr>
            <a:graphicFrameLocks noChangeAspect="1"/>
          </p:cNvGraphicFramePr>
          <p:nvPr/>
        </p:nvGraphicFramePr>
        <p:xfrm>
          <a:off x="3071813" y="6296025"/>
          <a:ext cx="3138487" cy="561975"/>
        </p:xfrm>
        <a:graphic>
          <a:graphicData uri="http://schemas.openxmlformats.org/presentationml/2006/ole">
            <p:oleObj spid="_x0000_s268297" name="Equation" r:id="rId6" imgW="1180588" imgH="215806" progId="Equation.DSMT4">
              <p:embed/>
            </p:oleObj>
          </a:graphicData>
        </a:graphic>
      </p:graphicFrame>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6" name="标题 1"/>
          <p:cNvSpPr>
            <a:spLocks noGrp="1"/>
          </p:cNvSpPr>
          <p:nvPr>
            <p:ph type="title"/>
          </p:nvPr>
        </p:nvSpPr>
        <p:spPr/>
        <p:txBody>
          <a:bodyPr/>
          <a:lstStyle/>
          <a:p>
            <a:r>
              <a:rPr lang="en-US" altLang="zh-CN" smtClean="0"/>
              <a:t>6.2MIMO</a:t>
            </a:r>
            <a:r>
              <a:rPr lang="zh-CN" altLang="en-US" smtClean="0"/>
              <a:t>类</a:t>
            </a:r>
            <a:r>
              <a:rPr lang="en-US" altLang="zh-CN" smtClean="0"/>
              <a:t>SISO</a:t>
            </a:r>
            <a:r>
              <a:rPr lang="zh-CN" altLang="en-US" smtClean="0"/>
              <a:t>的能控标准型与能观标准型</a:t>
            </a:r>
            <a:r>
              <a:rPr lang="en-US" altLang="zh-CN" smtClean="0"/>
              <a:t>-2</a:t>
            </a:r>
            <a:endParaRPr lang="zh-CN" altLang="en-US" smtClean="0"/>
          </a:p>
        </p:txBody>
      </p:sp>
      <p:sp>
        <p:nvSpPr>
          <p:cNvPr id="3" name="内容占位符 2"/>
          <p:cNvSpPr>
            <a:spLocks noGrp="1"/>
          </p:cNvSpPr>
          <p:nvPr>
            <p:ph idx="1"/>
          </p:nvPr>
        </p:nvSpPr>
        <p:spPr/>
        <p:txBody>
          <a:bodyPr/>
          <a:lstStyle/>
          <a:p>
            <a:pPr>
              <a:defRPr/>
            </a:pPr>
            <a:r>
              <a:rPr lang="en-US" altLang="zh-CN" dirty="0" smtClean="0">
                <a:latin typeface="+mn-ea"/>
              </a:rPr>
              <a:t>SISO</a:t>
            </a:r>
            <a:r>
              <a:rPr lang="en-US" altLang="zh-CN" dirty="0" smtClean="0">
                <a:latin typeface="+mn-ea"/>
                <a:sym typeface="Wingdings" pitchFamily="2" charset="2"/>
              </a:rPr>
              <a:t>MIMO</a:t>
            </a:r>
            <a:r>
              <a:rPr lang="zh-CN" altLang="en-US" dirty="0" smtClean="0">
                <a:sym typeface="Wingdings" pitchFamily="2" charset="2"/>
              </a:rPr>
              <a:t>能观标准型</a:t>
            </a:r>
            <a:endParaRPr lang="zh-CN" altLang="en-US" dirty="0"/>
          </a:p>
        </p:txBody>
      </p:sp>
      <p:sp>
        <p:nvSpPr>
          <p:cNvPr id="29184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91842" name="Object 2"/>
          <p:cNvGraphicFramePr>
            <a:graphicFrameLocks noChangeAspect="1"/>
          </p:cNvGraphicFramePr>
          <p:nvPr/>
        </p:nvGraphicFramePr>
        <p:xfrm>
          <a:off x="1428750" y="2000250"/>
          <a:ext cx="5761038" cy="1093788"/>
        </p:xfrm>
        <a:graphic>
          <a:graphicData uri="http://schemas.openxmlformats.org/presentationml/2006/ole">
            <p:oleObj spid="_x0000_s291842" name="Equation" r:id="rId3" imgW="2273300" imgH="419100" progId="Equation.DSMT4">
              <p:embed/>
            </p:oleObj>
          </a:graphicData>
        </a:graphic>
      </p:graphicFrame>
      <p:sp>
        <p:nvSpPr>
          <p:cNvPr id="29184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91843" name="Object 3"/>
          <p:cNvGraphicFramePr>
            <a:graphicFrameLocks noChangeAspect="1"/>
          </p:cNvGraphicFramePr>
          <p:nvPr/>
        </p:nvGraphicFramePr>
        <p:xfrm>
          <a:off x="1084263" y="3214688"/>
          <a:ext cx="5522912" cy="2951162"/>
        </p:xfrm>
        <a:graphic>
          <a:graphicData uri="http://schemas.openxmlformats.org/presentationml/2006/ole">
            <p:oleObj spid="_x0000_s291843" name="Equation" r:id="rId4" imgW="2120760" imgH="1130040" progId="Equation.DSMT4">
              <p:embed/>
            </p:oleObj>
          </a:graphicData>
        </a:graphic>
      </p:graphicFrame>
      <p:sp>
        <p:nvSpPr>
          <p:cNvPr id="29185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91844" name="Object 4"/>
          <p:cNvGraphicFramePr>
            <a:graphicFrameLocks noChangeAspect="1"/>
          </p:cNvGraphicFramePr>
          <p:nvPr/>
        </p:nvGraphicFramePr>
        <p:xfrm>
          <a:off x="6715125" y="3357563"/>
          <a:ext cx="1735138" cy="2676525"/>
        </p:xfrm>
        <a:graphic>
          <a:graphicData uri="http://schemas.openxmlformats.org/presentationml/2006/ole">
            <p:oleObj spid="_x0000_s291844" name="Equation" r:id="rId5" imgW="685800" imgH="1028520" progId="Equation.DSMT4">
              <p:embed/>
            </p:oleObj>
          </a:graphicData>
        </a:graphic>
      </p:graphicFrame>
      <p:sp>
        <p:nvSpPr>
          <p:cNvPr id="291851"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91845" name="Object 5"/>
          <p:cNvGraphicFramePr>
            <a:graphicFrameLocks noChangeAspect="1"/>
          </p:cNvGraphicFramePr>
          <p:nvPr/>
        </p:nvGraphicFramePr>
        <p:xfrm>
          <a:off x="2971800" y="6230938"/>
          <a:ext cx="3340100" cy="693737"/>
        </p:xfrm>
        <a:graphic>
          <a:graphicData uri="http://schemas.openxmlformats.org/presentationml/2006/ole">
            <p:oleObj spid="_x0000_s291845" name="Equation" r:id="rId6" imgW="1257120" imgH="266400" progId="Equation.DSMT4">
              <p:embed/>
            </p:oleObj>
          </a:graphicData>
        </a:graphic>
      </p:graphicFrame>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72" name="标题 1"/>
          <p:cNvSpPr>
            <a:spLocks noGrp="1"/>
          </p:cNvSpPr>
          <p:nvPr>
            <p:ph type="title"/>
          </p:nvPr>
        </p:nvSpPr>
        <p:spPr/>
        <p:txBody>
          <a:bodyPr/>
          <a:lstStyle/>
          <a:p>
            <a:r>
              <a:rPr lang="en-US" altLang="zh-CN" smtClean="0"/>
              <a:t>6.2MIMO</a:t>
            </a:r>
            <a:r>
              <a:rPr lang="zh-CN" altLang="en-US" smtClean="0"/>
              <a:t>类</a:t>
            </a:r>
            <a:r>
              <a:rPr lang="en-US" altLang="zh-CN" smtClean="0"/>
              <a:t>SISO</a:t>
            </a:r>
            <a:r>
              <a:rPr lang="zh-CN" altLang="en-US" smtClean="0"/>
              <a:t>的能控标准型与能观标准型</a:t>
            </a:r>
            <a:r>
              <a:rPr lang="en-US" altLang="zh-CN" smtClean="0"/>
              <a:t>-2</a:t>
            </a:r>
            <a:endParaRPr lang="zh-CN" altLang="en-US" smtClean="0"/>
          </a:p>
        </p:txBody>
      </p:sp>
      <p:sp>
        <p:nvSpPr>
          <p:cNvPr id="292873" name="内容占位符 2"/>
          <p:cNvSpPr>
            <a:spLocks noGrp="1"/>
          </p:cNvSpPr>
          <p:nvPr>
            <p:ph idx="1"/>
          </p:nvPr>
        </p:nvSpPr>
        <p:spPr>
          <a:xfrm>
            <a:off x="285750" y="1285875"/>
            <a:ext cx="9001125" cy="4846638"/>
          </a:xfrm>
        </p:spPr>
        <p:txBody>
          <a:bodyPr/>
          <a:lstStyle/>
          <a:p>
            <a:r>
              <a:rPr lang="zh-CN" altLang="en-US" smtClean="0"/>
              <a:t>例 ：将系统转化成能控标准型和能观标准型。</a:t>
            </a:r>
          </a:p>
          <a:p>
            <a:endParaRPr lang="zh-CN" altLang="en-US" smtClean="0"/>
          </a:p>
        </p:txBody>
      </p:sp>
      <p:sp>
        <p:nvSpPr>
          <p:cNvPr id="29287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92865" name="Object 1"/>
          <p:cNvGraphicFramePr>
            <a:graphicFrameLocks noChangeAspect="1"/>
          </p:cNvGraphicFramePr>
          <p:nvPr/>
        </p:nvGraphicFramePr>
        <p:xfrm>
          <a:off x="0" y="1643063"/>
          <a:ext cx="3152775" cy="1925637"/>
        </p:xfrm>
        <a:graphic>
          <a:graphicData uri="http://schemas.openxmlformats.org/presentationml/2006/ole">
            <p:oleObj spid="_x0000_s292865" name="Equation" r:id="rId3" imgW="1231900" imgH="736600" progId="Equation.DSMT4">
              <p:embed/>
            </p:oleObj>
          </a:graphicData>
        </a:graphic>
      </p:graphicFrame>
      <p:sp>
        <p:nvSpPr>
          <p:cNvPr id="29287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92867" name="Object 3"/>
          <p:cNvGraphicFramePr>
            <a:graphicFrameLocks noChangeAspect="1"/>
          </p:cNvGraphicFramePr>
          <p:nvPr/>
        </p:nvGraphicFramePr>
        <p:xfrm>
          <a:off x="3087688" y="1643063"/>
          <a:ext cx="6056312" cy="1925637"/>
        </p:xfrm>
        <a:graphic>
          <a:graphicData uri="http://schemas.openxmlformats.org/presentationml/2006/ole">
            <p:oleObj spid="_x0000_s292867" name="Equation" r:id="rId4" imgW="2374560" imgH="736560" progId="Equation.DSMT4">
              <p:embed/>
            </p:oleObj>
          </a:graphicData>
        </a:graphic>
      </p:graphicFrame>
      <p:sp>
        <p:nvSpPr>
          <p:cNvPr id="29287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92869" name="Object 5"/>
          <p:cNvGraphicFramePr>
            <a:graphicFrameLocks noChangeAspect="1"/>
          </p:cNvGraphicFramePr>
          <p:nvPr/>
        </p:nvGraphicFramePr>
        <p:xfrm>
          <a:off x="571500" y="4214813"/>
          <a:ext cx="8075613" cy="2217737"/>
        </p:xfrm>
        <a:graphic>
          <a:graphicData uri="http://schemas.openxmlformats.org/presentationml/2006/ole">
            <p:oleObj spid="_x0000_s292869" name="Equation" r:id="rId5" imgW="4267200" imgH="1181100" progId="Equation.DSMT4">
              <p:embed/>
            </p:oleObj>
          </a:graphicData>
        </a:graphic>
      </p:graphicFrame>
      <p:graphicFrame>
        <p:nvGraphicFramePr>
          <p:cNvPr id="292871" name="Object 7"/>
          <p:cNvGraphicFramePr>
            <a:graphicFrameLocks noChangeAspect="1"/>
          </p:cNvGraphicFramePr>
          <p:nvPr/>
        </p:nvGraphicFramePr>
        <p:xfrm>
          <a:off x="4357688" y="2928938"/>
          <a:ext cx="1684337" cy="1089025"/>
        </p:xfrm>
        <a:graphic>
          <a:graphicData uri="http://schemas.openxmlformats.org/presentationml/2006/ole">
            <p:oleObj spid="_x0000_s292871" name="Equation" r:id="rId6" imgW="647640" imgH="419040" progId="Equation.DSMT4">
              <p:embed/>
            </p:oleObj>
          </a:graphicData>
        </a:graphic>
      </p:graphicFrame>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p:txBody>
          <a:bodyPr/>
          <a:lstStyle/>
          <a:p>
            <a:r>
              <a:rPr lang="zh-CN" altLang="en-US" smtClean="0"/>
              <a:t>本章内容</a:t>
            </a:r>
          </a:p>
        </p:txBody>
      </p:sp>
      <p:sp>
        <p:nvSpPr>
          <p:cNvPr id="3" name="内容占位符 2"/>
          <p:cNvSpPr>
            <a:spLocks noGrp="1"/>
          </p:cNvSpPr>
          <p:nvPr>
            <p:ph idx="1"/>
          </p:nvPr>
        </p:nvSpPr>
        <p:spPr>
          <a:xfrm>
            <a:off x="785813" y="1071546"/>
            <a:ext cx="8358187" cy="5572164"/>
          </a:xfrm>
        </p:spPr>
        <p:txBody>
          <a:bodyPr/>
          <a:lstStyle/>
          <a:p>
            <a:pPr>
              <a:defRPr/>
            </a:pPr>
            <a:r>
              <a:rPr lang="zh-CN" altLang="en-US" sz="2800" dirty="0" smtClean="0">
                <a:hlinkClick r:id="rId2" action="ppaction://hlinksldjump"/>
              </a:rPr>
              <a:t>引言</a:t>
            </a:r>
            <a:endParaRPr lang="en-US" altLang="zh-CN" sz="2800" dirty="0" smtClean="0"/>
          </a:p>
          <a:p>
            <a:pPr>
              <a:defRPr/>
            </a:pPr>
            <a:r>
              <a:rPr lang="zh-CN" altLang="en-US" sz="2800" dirty="0" smtClean="0">
                <a:hlinkClick r:id="rId3" action="ppaction://hlinksldjump"/>
              </a:rPr>
              <a:t>连续线性系统能控性与能观性定义</a:t>
            </a:r>
            <a:endParaRPr lang="zh-CN" altLang="en-US" sz="2800" dirty="0" smtClean="0"/>
          </a:p>
          <a:p>
            <a:pPr>
              <a:defRPr/>
            </a:pPr>
            <a:r>
              <a:rPr lang="zh-CN" altLang="en-US" sz="2800" dirty="0" smtClean="0">
                <a:hlinkClick r:id="rId4" action="ppaction://hlinksldjump"/>
              </a:rPr>
              <a:t>连续线性系统能控性与能观性判据</a:t>
            </a:r>
            <a:endParaRPr lang="zh-CN" altLang="en-US" sz="2800" dirty="0" smtClean="0"/>
          </a:p>
          <a:p>
            <a:pPr>
              <a:defRPr/>
            </a:pPr>
            <a:r>
              <a:rPr lang="zh-CN" altLang="en-US" sz="2800" dirty="0" smtClean="0">
                <a:hlinkClick r:id="rId5" action="ppaction://hlinksldjump"/>
              </a:rPr>
              <a:t>连续线性系统输出</a:t>
            </a:r>
            <a:r>
              <a:rPr lang="en-US" altLang="zh-CN" sz="2800" dirty="0" smtClean="0">
                <a:latin typeface="+mn-ea"/>
                <a:hlinkClick r:id="rId5" action="ppaction://hlinksldjump"/>
              </a:rPr>
              <a:t>(</a:t>
            </a:r>
            <a:r>
              <a:rPr lang="zh-CN" altLang="en-US" sz="2800" dirty="0" smtClean="0">
                <a:latin typeface="+mn-ea"/>
                <a:hlinkClick r:id="rId5" action="ppaction://hlinksldjump"/>
              </a:rPr>
              <a:t>函数</a:t>
            </a:r>
            <a:r>
              <a:rPr lang="en-US" altLang="zh-CN" sz="2800" dirty="0" smtClean="0">
                <a:latin typeface="+mn-ea"/>
                <a:hlinkClick r:id="rId5" action="ppaction://hlinksldjump"/>
              </a:rPr>
              <a:t>)</a:t>
            </a:r>
            <a:r>
              <a:rPr lang="zh-CN" altLang="en-US" sz="2800" dirty="0" smtClean="0">
                <a:hlinkClick r:id="rId5" action="ppaction://hlinksldjump"/>
              </a:rPr>
              <a:t>能控性及判据</a:t>
            </a:r>
            <a:endParaRPr lang="zh-CN" altLang="en-US" sz="2800" dirty="0" smtClean="0"/>
          </a:p>
          <a:p>
            <a:pPr>
              <a:defRPr/>
            </a:pPr>
            <a:r>
              <a:rPr lang="zh-CN" altLang="en-US" sz="2800" dirty="0" smtClean="0">
                <a:hlinkClick r:id="rId6" action="ppaction://hlinksldjump"/>
              </a:rPr>
              <a:t>连续线性系统的对偶关系</a:t>
            </a:r>
            <a:endParaRPr lang="zh-CN" altLang="en-US" sz="2800" dirty="0" smtClean="0"/>
          </a:p>
          <a:p>
            <a:pPr>
              <a:defRPr/>
            </a:pPr>
            <a:r>
              <a:rPr lang="zh-CN" altLang="en-US" sz="2800" dirty="0" smtClean="0">
                <a:hlinkClick r:id="rId7" action="ppaction://hlinksldjump"/>
              </a:rPr>
              <a:t>定常连续线性系统的能控型与能观型</a:t>
            </a:r>
            <a:endParaRPr lang="zh-CN" altLang="en-US" sz="2800" dirty="0" smtClean="0"/>
          </a:p>
          <a:p>
            <a:pPr>
              <a:defRPr/>
            </a:pPr>
            <a:r>
              <a:rPr lang="zh-CN" altLang="en-US" sz="2800" dirty="0" smtClean="0">
                <a:hlinkClick r:id="rId8" action="ppaction://hlinksldjump"/>
              </a:rPr>
              <a:t>连续线性系统的结构分解</a:t>
            </a:r>
            <a:endParaRPr lang="zh-CN" altLang="en-US" sz="2800" dirty="0" smtClean="0"/>
          </a:p>
          <a:p>
            <a:pPr>
              <a:defRPr/>
            </a:pPr>
            <a:r>
              <a:rPr lang="zh-CN" altLang="en-US" sz="2800" dirty="0" smtClean="0">
                <a:hlinkClick r:id="rId9" action="ppaction://hlinksldjump"/>
              </a:rPr>
              <a:t>连续定常线性系统的实现与结构特性关系</a:t>
            </a:r>
            <a:endParaRPr lang="en-US" altLang="zh-CN" sz="2800" dirty="0" smtClean="0"/>
          </a:p>
          <a:p>
            <a:pPr>
              <a:defRPr/>
            </a:pPr>
            <a:r>
              <a:rPr lang="zh-CN" altLang="en-US" sz="2800" dirty="0" smtClean="0">
                <a:hlinkClick r:id="rId10" action="ppaction://hlinksldjump"/>
              </a:rPr>
              <a:t>基于复频域的并串线性系统的能控与能观性</a:t>
            </a:r>
            <a:endParaRPr lang="en-US" altLang="zh-CN" sz="2800" dirty="0" smtClean="0"/>
          </a:p>
          <a:p>
            <a:pPr>
              <a:defRPr/>
            </a:pPr>
            <a:r>
              <a:rPr lang="zh-CN" altLang="en-US" sz="2800" dirty="0" smtClean="0">
                <a:hlinkClick r:id="rId11" action="ppaction://hlinksldjump"/>
              </a:rPr>
              <a:t>离散线性系统的能控能观性及其判据</a:t>
            </a:r>
            <a:endParaRPr lang="zh-CN" altLang="en-US" sz="2800" dirty="0" smtClean="0"/>
          </a:p>
          <a:p>
            <a:pPr>
              <a:defRPr/>
            </a:pPr>
            <a:r>
              <a:rPr lang="zh-CN" altLang="en-US" sz="2800" dirty="0" smtClean="0">
                <a:hlinkClick r:id="rId12" action="ppaction://hlinksldjump"/>
              </a:rPr>
              <a:t>小结</a:t>
            </a:r>
            <a:endParaRPr lang="zh-CN" altLang="en-US" sz="2800"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3" name="标题 1"/>
          <p:cNvSpPr>
            <a:spLocks noGrp="1"/>
          </p:cNvSpPr>
          <p:nvPr>
            <p:ph type="title"/>
          </p:nvPr>
        </p:nvSpPr>
        <p:spPr/>
        <p:txBody>
          <a:bodyPr/>
          <a:lstStyle/>
          <a:p>
            <a:r>
              <a:rPr lang="en-US" altLang="zh-CN" smtClean="0"/>
              <a:t>7</a:t>
            </a:r>
            <a:r>
              <a:rPr lang="zh-CN" altLang="en-US" smtClean="0"/>
              <a:t>连续线性系统的结构分解</a:t>
            </a:r>
          </a:p>
        </p:txBody>
      </p:sp>
      <p:sp>
        <p:nvSpPr>
          <p:cNvPr id="294914" name="内容占位符 2"/>
          <p:cNvSpPr>
            <a:spLocks noGrp="1"/>
          </p:cNvSpPr>
          <p:nvPr>
            <p:ph idx="1"/>
          </p:nvPr>
        </p:nvSpPr>
        <p:spPr/>
        <p:txBody>
          <a:bodyPr/>
          <a:lstStyle/>
          <a:p>
            <a:r>
              <a:rPr lang="en-US" altLang="zh-CN" smtClean="0"/>
              <a:t>7.1</a:t>
            </a:r>
            <a:r>
              <a:rPr lang="zh-CN" altLang="en-US" smtClean="0"/>
              <a:t>结构分解的意义</a:t>
            </a:r>
            <a:endParaRPr lang="en-US" altLang="zh-CN" smtClean="0"/>
          </a:p>
          <a:p>
            <a:endParaRPr lang="en-US" altLang="zh-CN" smtClean="0"/>
          </a:p>
          <a:p>
            <a:r>
              <a:rPr lang="en-US" altLang="zh-CN" smtClean="0"/>
              <a:t>7.2</a:t>
            </a:r>
            <a:r>
              <a:rPr lang="zh-CN" altLang="en-US" smtClean="0"/>
              <a:t>时变情况下的结构分解</a:t>
            </a:r>
            <a:endParaRPr lang="en-US" altLang="zh-CN" smtClean="0"/>
          </a:p>
          <a:p>
            <a:endParaRPr lang="en-US" altLang="zh-CN" smtClean="0"/>
          </a:p>
          <a:p>
            <a:r>
              <a:rPr lang="en-US" altLang="zh-CN" smtClean="0"/>
              <a:t>7.3</a:t>
            </a:r>
            <a:r>
              <a:rPr lang="zh-CN" altLang="en-US" smtClean="0"/>
              <a:t>线性定常系统结构分解的变换阵构造方法</a:t>
            </a:r>
          </a:p>
          <a:p>
            <a:endParaRPr lang="zh-CN" altLang="en-US" smtClean="0"/>
          </a:p>
          <a:p>
            <a:endParaRPr lang="zh-CN" altLang="en-US"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7" name="标题 1"/>
          <p:cNvSpPr>
            <a:spLocks noGrp="1"/>
          </p:cNvSpPr>
          <p:nvPr>
            <p:ph type="title"/>
          </p:nvPr>
        </p:nvSpPr>
        <p:spPr/>
        <p:txBody>
          <a:bodyPr/>
          <a:lstStyle/>
          <a:p>
            <a:r>
              <a:rPr lang="en-US" altLang="zh-CN" smtClean="0"/>
              <a:t>7.1</a:t>
            </a:r>
            <a:r>
              <a:rPr lang="zh-CN" altLang="en-US" smtClean="0"/>
              <a:t>结构分解的意义</a:t>
            </a:r>
            <a:endParaRPr lang="en-US" altLang="zh-CN" smtClean="0"/>
          </a:p>
        </p:txBody>
      </p:sp>
      <p:sp>
        <p:nvSpPr>
          <p:cNvPr id="295938" name="内容占位符 2"/>
          <p:cNvSpPr>
            <a:spLocks noGrp="1"/>
          </p:cNvSpPr>
          <p:nvPr>
            <p:ph idx="1"/>
          </p:nvPr>
        </p:nvSpPr>
        <p:spPr/>
        <p:txBody>
          <a:bodyPr/>
          <a:lstStyle/>
          <a:p>
            <a:pPr lvl="1"/>
            <a:r>
              <a:rPr lang="zh-CN" altLang="en-US" smtClean="0"/>
              <a:t>完全能控能观的系统，可进一步对其设计反馈控制器或观测器，改善系统的性能</a:t>
            </a:r>
            <a:endParaRPr lang="en-US" altLang="zh-CN" smtClean="0"/>
          </a:p>
          <a:p>
            <a:pPr lvl="1"/>
            <a:r>
              <a:rPr lang="zh-CN" altLang="en-US" smtClean="0"/>
              <a:t>完全能控</a:t>
            </a:r>
            <a:r>
              <a:rPr lang="en-US" altLang="zh-CN" smtClean="0"/>
              <a:t>/</a:t>
            </a:r>
            <a:r>
              <a:rPr lang="zh-CN" altLang="en-US" smtClean="0"/>
              <a:t>能观的系统，若不能找出哪些状态能控</a:t>
            </a:r>
            <a:r>
              <a:rPr lang="en-US" altLang="zh-CN" smtClean="0"/>
              <a:t>/</a:t>
            </a:r>
            <a:r>
              <a:rPr lang="zh-CN" altLang="en-US" smtClean="0"/>
              <a:t>能观，设计系统的控制算法可能是困难的</a:t>
            </a:r>
            <a:endParaRPr lang="en-US" altLang="zh-CN" smtClean="0"/>
          </a:p>
          <a:p>
            <a:pPr lvl="1"/>
            <a:r>
              <a:rPr lang="zh-CN" altLang="en-US" smtClean="0"/>
              <a:t>选择合适的变换矩阵将能控</a:t>
            </a:r>
            <a:r>
              <a:rPr lang="en-US" altLang="zh-CN" smtClean="0"/>
              <a:t>(</a:t>
            </a:r>
            <a:r>
              <a:rPr lang="zh-CN" altLang="en-US" smtClean="0"/>
              <a:t>观</a:t>
            </a:r>
            <a:r>
              <a:rPr lang="en-US" altLang="zh-CN" smtClean="0"/>
              <a:t>)</a:t>
            </a:r>
            <a:r>
              <a:rPr lang="zh-CN" altLang="en-US" smtClean="0"/>
              <a:t>的状态与不能控</a:t>
            </a:r>
            <a:r>
              <a:rPr lang="en-US" altLang="zh-CN" smtClean="0"/>
              <a:t>(</a:t>
            </a:r>
            <a:r>
              <a:rPr lang="zh-CN" altLang="en-US" smtClean="0"/>
              <a:t>观</a:t>
            </a:r>
            <a:r>
              <a:rPr lang="en-US" altLang="zh-CN" smtClean="0"/>
              <a:t>)</a:t>
            </a:r>
            <a:r>
              <a:rPr lang="zh-CN" altLang="en-US" smtClean="0"/>
              <a:t>的状态分解开</a:t>
            </a:r>
            <a:endParaRPr lang="en-US" altLang="zh-CN" smtClean="0"/>
          </a:p>
          <a:p>
            <a:pPr lvl="1"/>
            <a:r>
              <a:rPr lang="zh-CN" altLang="en-US" smtClean="0"/>
              <a:t>结构分解与系统的状态反馈、系统镇定等问题的解决密切相关它揭示了系统的本质特征，为最小实现提供了理论依据</a:t>
            </a:r>
            <a:endParaRPr lang="en-US" altLang="zh-CN" smtClean="0"/>
          </a:p>
          <a:p>
            <a:pPr>
              <a:buFont typeface="Wingdings" pitchFamily="2" charset="2"/>
              <a:buNone/>
            </a:pPr>
            <a:endParaRPr lang="zh-CN" altLang="en-US" smtClean="0"/>
          </a:p>
          <a:p>
            <a:endParaRPr lang="zh-CN" altLang="en-US"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6" name="标题 1"/>
          <p:cNvSpPr>
            <a:spLocks noGrp="1"/>
          </p:cNvSpPr>
          <p:nvPr>
            <p:ph type="title"/>
          </p:nvPr>
        </p:nvSpPr>
        <p:spPr/>
        <p:txBody>
          <a:bodyPr/>
          <a:lstStyle/>
          <a:p>
            <a:r>
              <a:rPr lang="en-US" altLang="zh-CN" smtClean="0"/>
              <a:t>7.2</a:t>
            </a:r>
            <a:r>
              <a:rPr lang="zh-CN" altLang="en-US" smtClean="0"/>
              <a:t>时变情况下的结构分解</a:t>
            </a:r>
          </a:p>
        </p:txBody>
      </p:sp>
      <p:sp>
        <p:nvSpPr>
          <p:cNvPr id="261127" name="内容占位符 2"/>
          <p:cNvSpPr>
            <a:spLocks noGrp="1"/>
          </p:cNvSpPr>
          <p:nvPr>
            <p:ph idx="1"/>
          </p:nvPr>
        </p:nvSpPr>
        <p:spPr/>
        <p:txBody>
          <a:bodyPr/>
          <a:lstStyle/>
          <a:p>
            <a:r>
              <a:rPr lang="zh-CN" altLang="en-US" smtClean="0"/>
              <a:t>若不能控，按能控性分解</a:t>
            </a:r>
          </a:p>
          <a:p>
            <a:endParaRPr lang="zh-CN" altLang="en-US" smtClean="0"/>
          </a:p>
        </p:txBody>
      </p:sp>
      <p:sp>
        <p:nvSpPr>
          <p:cNvPr id="26112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61121" name="Object 1"/>
          <p:cNvGraphicFramePr>
            <a:graphicFrameLocks noChangeAspect="1"/>
          </p:cNvGraphicFramePr>
          <p:nvPr/>
        </p:nvGraphicFramePr>
        <p:xfrm>
          <a:off x="1357313" y="2071688"/>
          <a:ext cx="6286500" cy="1227137"/>
        </p:xfrm>
        <a:graphic>
          <a:graphicData uri="http://schemas.openxmlformats.org/presentationml/2006/ole">
            <p:oleObj spid="_x0000_s261121" name="Equation" r:id="rId3" imgW="2400300" imgH="469900" progId="Equation.DSMT4">
              <p:embed/>
            </p:oleObj>
          </a:graphicData>
        </a:graphic>
      </p:graphicFrame>
      <p:sp>
        <p:nvSpPr>
          <p:cNvPr id="26112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61130"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61125" name="Object 5"/>
          <p:cNvGraphicFramePr>
            <a:graphicFrameLocks noChangeAspect="1"/>
          </p:cNvGraphicFramePr>
          <p:nvPr/>
        </p:nvGraphicFramePr>
        <p:xfrm>
          <a:off x="1928813" y="3357563"/>
          <a:ext cx="4429125" cy="3228975"/>
        </p:xfrm>
        <a:graphic>
          <a:graphicData uri="http://schemas.openxmlformats.org/presentationml/2006/ole">
            <p:oleObj spid="_x0000_s261125" name="Visio" r:id="rId4" imgW="4726935" imgH="3430856" progId="Visio.Drawing.11">
              <p:embed/>
            </p:oleObj>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1" name="标题 1"/>
          <p:cNvSpPr>
            <a:spLocks noGrp="1"/>
          </p:cNvSpPr>
          <p:nvPr>
            <p:ph type="title"/>
          </p:nvPr>
        </p:nvSpPr>
        <p:spPr/>
        <p:txBody>
          <a:bodyPr/>
          <a:lstStyle/>
          <a:p>
            <a:r>
              <a:rPr lang="en-US" altLang="zh-CN" smtClean="0"/>
              <a:t>7.2</a:t>
            </a:r>
            <a:r>
              <a:rPr lang="zh-CN" altLang="en-US" smtClean="0"/>
              <a:t>时变情况下的结构分解</a:t>
            </a:r>
          </a:p>
        </p:txBody>
      </p:sp>
      <p:sp>
        <p:nvSpPr>
          <p:cNvPr id="265222" name="内容占位符 2"/>
          <p:cNvSpPr>
            <a:spLocks noGrp="1"/>
          </p:cNvSpPr>
          <p:nvPr>
            <p:ph idx="1"/>
          </p:nvPr>
        </p:nvSpPr>
        <p:spPr/>
        <p:txBody>
          <a:bodyPr/>
          <a:lstStyle/>
          <a:p>
            <a:r>
              <a:rPr lang="zh-CN" altLang="en-US" smtClean="0"/>
              <a:t>若不能观，按能观性分解</a:t>
            </a:r>
          </a:p>
          <a:p>
            <a:endParaRPr lang="zh-CN" altLang="en-US" smtClean="0"/>
          </a:p>
        </p:txBody>
      </p:sp>
      <p:sp>
        <p:nvSpPr>
          <p:cNvPr id="26522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65218" name="Object 2"/>
          <p:cNvGraphicFramePr>
            <a:graphicFrameLocks noChangeAspect="1"/>
          </p:cNvGraphicFramePr>
          <p:nvPr/>
        </p:nvGraphicFramePr>
        <p:xfrm>
          <a:off x="1143000" y="2000250"/>
          <a:ext cx="4689475" cy="2487613"/>
        </p:xfrm>
        <a:graphic>
          <a:graphicData uri="http://schemas.openxmlformats.org/presentationml/2006/ole">
            <p:oleObj spid="_x0000_s265218" name="Equation" r:id="rId3" imgW="1790640" imgH="952200" progId="Equation.DSMT4">
              <p:embed/>
            </p:oleObj>
          </a:graphicData>
        </a:graphic>
      </p:graphicFrame>
      <p:sp>
        <p:nvSpPr>
          <p:cNvPr id="26522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6522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65226"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65220" name="Object 4"/>
          <p:cNvGraphicFramePr>
            <a:graphicFrameLocks noChangeAspect="1"/>
          </p:cNvGraphicFramePr>
          <p:nvPr/>
        </p:nvGraphicFramePr>
        <p:xfrm>
          <a:off x="4572000" y="3214688"/>
          <a:ext cx="4143375" cy="3394075"/>
        </p:xfrm>
        <a:graphic>
          <a:graphicData uri="http://schemas.openxmlformats.org/presentationml/2006/ole">
            <p:oleObj spid="_x0000_s265220" name="Visio" r:id="rId4" imgW="4168967" imgH="3430856" progId="Visio.Drawing.11">
              <p:embed/>
            </p:oleObj>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4" name="标题 1"/>
          <p:cNvSpPr>
            <a:spLocks noGrp="1"/>
          </p:cNvSpPr>
          <p:nvPr>
            <p:ph type="title"/>
          </p:nvPr>
        </p:nvSpPr>
        <p:spPr/>
        <p:txBody>
          <a:bodyPr/>
          <a:lstStyle/>
          <a:p>
            <a:r>
              <a:rPr lang="en-US" altLang="zh-CN" smtClean="0"/>
              <a:t>7.2</a:t>
            </a:r>
            <a:r>
              <a:rPr lang="zh-CN" altLang="en-US" smtClean="0"/>
              <a:t>时变情况下的结构分解</a:t>
            </a:r>
          </a:p>
        </p:txBody>
      </p:sp>
      <p:sp>
        <p:nvSpPr>
          <p:cNvPr id="266245" name="内容占位符 2"/>
          <p:cNvSpPr>
            <a:spLocks noGrp="1"/>
          </p:cNvSpPr>
          <p:nvPr>
            <p:ph idx="1"/>
          </p:nvPr>
        </p:nvSpPr>
        <p:spPr/>
        <p:txBody>
          <a:bodyPr/>
          <a:lstStyle/>
          <a:p>
            <a:r>
              <a:rPr lang="zh-CN" altLang="en-US" smtClean="0"/>
              <a:t>若不能控且不能观，按能控能观性分解</a:t>
            </a:r>
          </a:p>
        </p:txBody>
      </p:sp>
      <p:sp>
        <p:nvSpPr>
          <p:cNvPr id="26624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66241" name="Object 1"/>
          <p:cNvGraphicFramePr>
            <a:graphicFrameLocks noChangeAspect="1"/>
          </p:cNvGraphicFramePr>
          <p:nvPr/>
        </p:nvGraphicFramePr>
        <p:xfrm>
          <a:off x="428625" y="2012950"/>
          <a:ext cx="8575675" cy="4845050"/>
        </p:xfrm>
        <a:graphic>
          <a:graphicData uri="http://schemas.openxmlformats.org/presentationml/2006/ole">
            <p:oleObj spid="_x0000_s266241" name="Equation" r:id="rId3" imgW="3302000" imgH="1866900" progId="Equation.DSMT4">
              <p:embed/>
            </p:oleObj>
          </a:graphicData>
        </a:graphic>
      </p:graphicFrame>
      <p:sp>
        <p:nvSpPr>
          <p:cNvPr id="26624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66243" name="Object 3"/>
          <p:cNvGraphicFramePr>
            <a:graphicFrameLocks noChangeAspect="1"/>
          </p:cNvGraphicFramePr>
          <p:nvPr/>
        </p:nvGraphicFramePr>
        <p:xfrm>
          <a:off x="214313" y="2500313"/>
          <a:ext cx="8770937" cy="3714750"/>
        </p:xfrm>
        <a:graphic>
          <a:graphicData uri="http://schemas.openxmlformats.org/presentationml/2006/ole">
            <p:oleObj spid="_x0000_s266243" name="Visio" r:id="rId4" imgW="7222028" imgH="3066317" progId="Visio.Drawing.11">
              <p:embed/>
            </p:oleObj>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标题 1"/>
          <p:cNvSpPr>
            <a:spLocks noGrp="1"/>
          </p:cNvSpPr>
          <p:nvPr>
            <p:ph type="title"/>
          </p:nvPr>
        </p:nvSpPr>
        <p:spPr/>
        <p:txBody>
          <a:bodyPr/>
          <a:lstStyle/>
          <a:p>
            <a:r>
              <a:rPr lang="en-US" altLang="zh-CN" dirty="0" smtClean="0"/>
              <a:t>7.3</a:t>
            </a:r>
            <a:r>
              <a:rPr lang="zh-CN" altLang="en-US" dirty="0" smtClean="0"/>
              <a:t>线性定常系统结构分解的变换阵构造方法</a:t>
            </a:r>
            <a:r>
              <a:rPr lang="en-US" altLang="zh-CN" dirty="0" smtClean="0"/>
              <a:t>-1</a:t>
            </a:r>
            <a:endParaRPr lang="zh-CN" altLang="en-US" dirty="0" smtClean="0"/>
          </a:p>
        </p:txBody>
      </p:sp>
      <p:sp>
        <p:nvSpPr>
          <p:cNvPr id="267267" name="内容占位符 2"/>
          <p:cNvSpPr>
            <a:spLocks noGrp="1"/>
          </p:cNvSpPr>
          <p:nvPr>
            <p:ph idx="1"/>
          </p:nvPr>
        </p:nvSpPr>
        <p:spPr>
          <a:xfrm>
            <a:off x="714375" y="1285875"/>
            <a:ext cx="8429625" cy="4846638"/>
          </a:xfrm>
        </p:spPr>
        <p:txBody>
          <a:bodyPr/>
          <a:lstStyle/>
          <a:p>
            <a:r>
              <a:rPr lang="zh-CN" altLang="en-US" smtClean="0"/>
              <a:t>由能控能观性判别矩阵出发构造变换阵</a:t>
            </a:r>
            <a:endParaRPr lang="en-US" altLang="zh-CN" smtClean="0"/>
          </a:p>
          <a:p>
            <a:pPr lvl="1">
              <a:buFont typeface="Wingdings" pitchFamily="2" charset="2"/>
              <a:buChar char="ü"/>
            </a:pPr>
            <a:r>
              <a:rPr lang="zh-CN" altLang="en-US" smtClean="0"/>
              <a:t>如果系统不能控，但能观，则可按能控性分解；</a:t>
            </a:r>
          </a:p>
          <a:p>
            <a:pPr lvl="1">
              <a:buFont typeface="Wingdings" pitchFamily="2" charset="2"/>
              <a:buChar char="ü"/>
            </a:pPr>
            <a:r>
              <a:rPr lang="zh-CN" altLang="en-US" smtClean="0"/>
              <a:t>如果系统能控，但不能观，则可按能观性分解；</a:t>
            </a:r>
          </a:p>
          <a:p>
            <a:pPr lvl="1">
              <a:buFont typeface="Wingdings" pitchFamily="2" charset="2"/>
              <a:buChar char="ü"/>
            </a:pPr>
            <a:r>
              <a:rPr lang="zh-CN" altLang="en-US" smtClean="0"/>
              <a:t>如果系统不能控，且不能观，则可按能控性、能观性、能控能观性分解。</a:t>
            </a:r>
          </a:p>
        </p:txBody>
      </p:sp>
      <p:sp>
        <p:nvSpPr>
          <p:cNvPr id="267268" name="矩形 3"/>
          <p:cNvSpPr>
            <a:spLocks noChangeArrowheads="1"/>
          </p:cNvSpPr>
          <p:nvPr/>
        </p:nvSpPr>
        <p:spPr bwMode="auto">
          <a:xfrm>
            <a:off x="1714500" y="4357688"/>
            <a:ext cx="819150" cy="461962"/>
          </a:xfrm>
          <a:prstGeom prst="rect">
            <a:avLst/>
          </a:prstGeom>
          <a:noFill/>
          <a:ln w="9525">
            <a:noFill/>
            <a:miter lim="800000"/>
            <a:headEnd/>
            <a:tailEnd/>
          </a:ln>
        </p:spPr>
        <p:txBody>
          <a:bodyPr wrap="none">
            <a:spAutoFit/>
          </a:bodyPr>
          <a:lstStyle/>
          <a:p>
            <a:pPr algn="ctr"/>
            <a:r>
              <a:rPr lang="en-US" altLang="zh-CN" b="1" i="1">
                <a:latin typeface="Times New Roman" pitchFamily="18" charset="0"/>
                <a:cs typeface="Times New Roman" pitchFamily="18" charset="0"/>
              </a:rPr>
              <a:t>x</a:t>
            </a:r>
            <a:r>
              <a:rPr lang="en-US" altLang="zh-CN">
                <a:latin typeface="Times New Roman" pitchFamily="18" charset="0"/>
                <a:cs typeface="Times New Roman" pitchFamily="18" charset="0"/>
              </a:rPr>
              <a:t>=</a:t>
            </a:r>
            <a:r>
              <a:rPr lang="en-US" altLang="zh-CN" b="1" i="1">
                <a:latin typeface="Times New Roman" pitchFamily="18" charset="0"/>
                <a:cs typeface="Times New Roman" pitchFamily="18" charset="0"/>
              </a:rPr>
              <a:t>Pz</a:t>
            </a:r>
            <a:endParaRPr lang="zh-CN" altLang="en-US">
              <a:latin typeface="Times New Roman" pitchFamily="18" charset="0"/>
              <a:cs typeface="Times New Roman" pitchFamily="18" charset="0"/>
            </a:endParaRPr>
          </a:p>
        </p:txBody>
      </p:sp>
      <p:sp>
        <p:nvSpPr>
          <p:cNvPr id="26726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67265" name="Object 1"/>
          <p:cNvGraphicFramePr>
            <a:graphicFrameLocks noChangeAspect="1"/>
          </p:cNvGraphicFramePr>
          <p:nvPr/>
        </p:nvGraphicFramePr>
        <p:xfrm>
          <a:off x="1571625" y="5214938"/>
          <a:ext cx="4422775" cy="541337"/>
        </p:xfrm>
        <a:graphic>
          <a:graphicData uri="http://schemas.openxmlformats.org/presentationml/2006/ole">
            <p:oleObj spid="_x0000_s267265" name="Equation" r:id="rId3" imgW="1701800" imgH="215900" progId="Equation.DSMT4">
              <p:embed/>
            </p:oleObj>
          </a:graphicData>
        </a:graphic>
      </p:graphicFrame>
      <p:sp>
        <p:nvSpPr>
          <p:cNvPr id="26727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29" name="标题 1"/>
          <p:cNvSpPr>
            <a:spLocks noGrp="1"/>
          </p:cNvSpPr>
          <p:nvPr>
            <p:ph type="title"/>
          </p:nvPr>
        </p:nvSpPr>
        <p:spPr/>
        <p:txBody>
          <a:bodyPr/>
          <a:lstStyle/>
          <a:p>
            <a:r>
              <a:rPr lang="en-US" altLang="zh-CN" smtClean="0"/>
              <a:t>1.2</a:t>
            </a:r>
            <a:r>
              <a:rPr lang="zh-CN" altLang="en-US" smtClean="0"/>
              <a:t>能控性与能观性的数学描述</a:t>
            </a:r>
            <a:r>
              <a:rPr lang="en-US" altLang="zh-CN" smtClean="0"/>
              <a:t>-4</a:t>
            </a:r>
            <a:endParaRPr lang="zh-CN" altLang="en-US" smtClean="0"/>
          </a:p>
        </p:txBody>
      </p:sp>
      <p:sp>
        <p:nvSpPr>
          <p:cNvPr id="115730" name="内容占位符 2"/>
          <p:cNvSpPr>
            <a:spLocks noGrp="1"/>
          </p:cNvSpPr>
          <p:nvPr>
            <p:ph idx="1"/>
          </p:nvPr>
        </p:nvSpPr>
        <p:spPr>
          <a:xfrm>
            <a:off x="785813" y="1285875"/>
            <a:ext cx="8169275" cy="571500"/>
          </a:xfrm>
        </p:spPr>
        <p:txBody>
          <a:bodyPr/>
          <a:lstStyle/>
          <a:p>
            <a:r>
              <a:rPr lang="zh-CN" altLang="en-US" smtClean="0"/>
              <a:t>例 ：考察系统的能观性</a:t>
            </a:r>
          </a:p>
          <a:p>
            <a:endParaRPr lang="zh-CN" altLang="en-US" smtClean="0"/>
          </a:p>
        </p:txBody>
      </p:sp>
      <p:sp>
        <p:nvSpPr>
          <p:cNvPr id="11573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15713" name="Object 1"/>
          <p:cNvGraphicFramePr>
            <a:graphicFrameLocks noChangeAspect="1"/>
          </p:cNvGraphicFramePr>
          <p:nvPr/>
        </p:nvGraphicFramePr>
        <p:xfrm>
          <a:off x="428625" y="2000250"/>
          <a:ext cx="3035300" cy="2211388"/>
        </p:xfrm>
        <a:graphic>
          <a:graphicData uri="http://schemas.openxmlformats.org/presentationml/2006/ole">
            <p:oleObj spid="_x0000_s115713" name="Equation" r:id="rId3" imgW="1168200" imgH="850680" progId="Equation.DSMT4">
              <p:embed/>
            </p:oleObj>
          </a:graphicData>
        </a:graphic>
      </p:graphicFrame>
      <p:sp>
        <p:nvSpPr>
          <p:cNvPr id="11573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15715" name="Object 3"/>
          <p:cNvGraphicFramePr>
            <a:graphicFrameLocks noChangeAspect="1"/>
          </p:cNvGraphicFramePr>
          <p:nvPr/>
        </p:nvGraphicFramePr>
        <p:xfrm>
          <a:off x="5678488" y="3286125"/>
          <a:ext cx="3465512" cy="593725"/>
        </p:xfrm>
        <a:graphic>
          <a:graphicData uri="http://schemas.openxmlformats.org/presentationml/2006/ole">
            <p:oleObj spid="_x0000_s115715" name="Equation" r:id="rId4" imgW="1333440" imgH="228600" progId="Equation.DSMT4">
              <p:embed/>
            </p:oleObj>
          </a:graphicData>
        </a:graphic>
      </p:graphicFrame>
      <p:sp>
        <p:nvSpPr>
          <p:cNvPr id="115733"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15717" name="Object 5"/>
          <p:cNvGraphicFramePr>
            <a:graphicFrameLocks noChangeAspect="1"/>
          </p:cNvGraphicFramePr>
          <p:nvPr/>
        </p:nvGraphicFramePr>
        <p:xfrm>
          <a:off x="0" y="4500563"/>
          <a:ext cx="4324350" cy="1749425"/>
        </p:xfrm>
        <a:graphic>
          <a:graphicData uri="http://schemas.openxmlformats.org/presentationml/2006/ole">
            <p:oleObj spid="_x0000_s115717" name="Equation" r:id="rId5" imgW="1663700" imgH="673100" progId="Equation.DSMT4">
              <p:embed/>
            </p:oleObj>
          </a:graphicData>
        </a:graphic>
      </p:graphicFrame>
      <p:sp>
        <p:nvSpPr>
          <p:cNvPr id="115734"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15719" name="Object 7"/>
          <p:cNvGraphicFramePr>
            <a:graphicFrameLocks noChangeAspect="1"/>
          </p:cNvGraphicFramePr>
          <p:nvPr/>
        </p:nvGraphicFramePr>
        <p:xfrm>
          <a:off x="4654550" y="1857375"/>
          <a:ext cx="4489450" cy="1089025"/>
        </p:xfrm>
        <a:graphic>
          <a:graphicData uri="http://schemas.openxmlformats.org/presentationml/2006/ole">
            <p:oleObj spid="_x0000_s115719" name="Equation" r:id="rId6" imgW="1727200" imgH="419100" progId="Equation.DSMT4">
              <p:embed/>
            </p:oleObj>
          </a:graphicData>
        </a:graphic>
      </p:graphicFrame>
      <p:sp>
        <p:nvSpPr>
          <p:cNvPr id="115735" name="Rectangle 9"/>
          <p:cNvSpPr>
            <a:spLocks noChangeArrowheads="1"/>
          </p:cNvSpPr>
          <p:nvPr/>
        </p:nvSpPr>
        <p:spPr bwMode="auto">
          <a:xfrm>
            <a:off x="0" y="428625"/>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15722" name="Object 10"/>
          <p:cNvGraphicFramePr>
            <a:graphicFrameLocks noChangeAspect="1"/>
          </p:cNvGraphicFramePr>
          <p:nvPr/>
        </p:nvGraphicFramePr>
        <p:xfrm>
          <a:off x="3714750" y="3071813"/>
          <a:ext cx="1979613" cy="1089025"/>
        </p:xfrm>
        <a:graphic>
          <a:graphicData uri="http://schemas.openxmlformats.org/presentationml/2006/ole">
            <p:oleObj spid="_x0000_s115722" name="Equation" r:id="rId7" imgW="761760" imgH="419040" progId="Equation.DSMT4">
              <p:embed/>
            </p:oleObj>
          </a:graphicData>
        </a:graphic>
      </p:graphicFrame>
      <p:sp>
        <p:nvSpPr>
          <p:cNvPr id="115725" name="Rectangle 13"/>
          <p:cNvSpPr>
            <a:spLocks noChangeArrowheads="1"/>
          </p:cNvSpPr>
          <p:nvPr/>
        </p:nvSpPr>
        <p:spPr bwMode="auto">
          <a:xfrm>
            <a:off x="4214813" y="4214813"/>
            <a:ext cx="4929187" cy="2308225"/>
          </a:xfrm>
          <a:prstGeom prst="rect">
            <a:avLst/>
          </a:prstGeom>
          <a:noFill/>
          <a:ln w="9525">
            <a:noFill/>
            <a:miter lim="800000"/>
            <a:headEnd/>
            <a:tailEnd/>
          </a:ln>
          <a:effectLst/>
        </p:spPr>
        <p:txBody>
          <a:bodyPr anchor="ctr">
            <a:spAutoFit/>
          </a:bodyPr>
          <a:lstStyle/>
          <a:p>
            <a:pPr indent="266700">
              <a:defRPr/>
            </a:pPr>
            <a:r>
              <a:rPr kumimoji="0" lang="zh-CN" b="1" dirty="0">
                <a:latin typeface="Times New Roman" pitchFamily="18" charset="0"/>
                <a:ea typeface="+mn-ea"/>
                <a:cs typeface="Times New Roman" pitchFamily="18" charset="0"/>
              </a:rPr>
              <a:t>根据上述形式可以看出：</a:t>
            </a:r>
          </a:p>
          <a:p>
            <a:pPr indent="266700" eaLnBrk="0" hangingPunct="0">
              <a:defRPr/>
            </a:pPr>
            <a:r>
              <a:rPr kumimoji="0" lang="en-US" altLang="zh-CN" b="1" dirty="0">
                <a:latin typeface="Times New Roman" pitchFamily="18" charset="0"/>
                <a:ea typeface="+mn-ea"/>
                <a:cs typeface="Times New Roman" pitchFamily="18" charset="0"/>
              </a:rPr>
              <a:t>ⅰ.</a:t>
            </a:r>
            <a:r>
              <a:rPr kumimoji="0" lang="zh-CN" altLang="en-US" b="1" dirty="0">
                <a:latin typeface="Times New Roman" pitchFamily="18" charset="0"/>
                <a:ea typeface="+mn-ea"/>
                <a:cs typeface="Times New Roman" pitchFamily="18" charset="0"/>
              </a:rPr>
              <a:t>当</a:t>
            </a:r>
            <a:r>
              <a:rPr kumimoji="0" lang="en-US" altLang="zh-CN" b="1" i="1" dirty="0">
                <a:latin typeface="Times New Roman" pitchFamily="18" charset="0"/>
                <a:ea typeface="+mn-ea"/>
                <a:cs typeface="Times New Roman" pitchFamily="18" charset="0"/>
              </a:rPr>
              <a:t>c</a:t>
            </a:r>
            <a:r>
              <a:rPr kumimoji="0" lang="en-US" altLang="zh-CN" b="1" baseline="-30000" dirty="0">
                <a:latin typeface="Times New Roman" pitchFamily="18" charset="0"/>
                <a:ea typeface="+mn-ea"/>
                <a:cs typeface="Times New Roman" pitchFamily="18" charset="0"/>
              </a:rPr>
              <a:t>1</a:t>
            </a:r>
            <a:r>
              <a:rPr kumimoji="0" lang="en-US" altLang="zh-CN" b="1" dirty="0">
                <a:latin typeface="Times New Roman" pitchFamily="18" charset="0"/>
                <a:ea typeface="+mn-ea"/>
                <a:cs typeface="Times New Roman" pitchFamily="18" charset="0"/>
              </a:rPr>
              <a:t>=-</a:t>
            </a:r>
            <a:r>
              <a:rPr kumimoji="0" lang="en-US" altLang="zh-CN" b="1" i="1" dirty="0">
                <a:latin typeface="Times New Roman" pitchFamily="18" charset="0"/>
                <a:ea typeface="+mn-ea"/>
                <a:cs typeface="Times New Roman" pitchFamily="18" charset="0"/>
              </a:rPr>
              <a:t>c</a:t>
            </a:r>
            <a:r>
              <a:rPr kumimoji="0" lang="en-US" altLang="zh-CN" b="1" baseline="-30000" dirty="0">
                <a:latin typeface="Times New Roman" pitchFamily="18" charset="0"/>
                <a:ea typeface="+mn-ea"/>
                <a:cs typeface="Times New Roman" pitchFamily="18" charset="0"/>
              </a:rPr>
              <a:t>2</a:t>
            </a:r>
            <a:r>
              <a:rPr kumimoji="0" lang="zh-CN" altLang="en-US" b="1" dirty="0">
                <a:latin typeface="Times New Roman" pitchFamily="18" charset="0"/>
                <a:ea typeface="+mn-ea"/>
                <a:cs typeface="Times New Roman" pitchFamily="18" charset="0"/>
              </a:rPr>
              <a:t>时，和</a:t>
            </a:r>
            <a:r>
              <a:rPr kumimoji="0" lang="en-US" altLang="zh-CN" b="1" i="1" dirty="0">
                <a:latin typeface="Times New Roman" pitchFamily="18" charset="0"/>
                <a:ea typeface="+mn-ea"/>
                <a:cs typeface="Times New Roman" pitchFamily="18" charset="0"/>
              </a:rPr>
              <a:t>y</a:t>
            </a:r>
            <a:r>
              <a:rPr kumimoji="0" lang="zh-CN" altLang="en-US" b="1" dirty="0">
                <a:latin typeface="Times New Roman" pitchFamily="18" charset="0"/>
                <a:ea typeface="+mn-ea"/>
                <a:cs typeface="Times New Roman" pitchFamily="18" charset="0"/>
              </a:rPr>
              <a:t>无关联，不能观测；</a:t>
            </a:r>
          </a:p>
          <a:p>
            <a:pPr indent="266700" eaLnBrk="0" hangingPunct="0">
              <a:defRPr/>
            </a:pPr>
            <a:r>
              <a:rPr kumimoji="0" lang="en-US" altLang="zh-CN" b="1" dirty="0">
                <a:latin typeface="Times New Roman" pitchFamily="18" charset="0"/>
                <a:ea typeface="+mn-ea"/>
                <a:cs typeface="Times New Roman" pitchFamily="18" charset="0"/>
              </a:rPr>
              <a:t>ⅱ.</a:t>
            </a:r>
            <a:r>
              <a:rPr kumimoji="0" lang="zh-CN" altLang="en-US" b="1" dirty="0">
                <a:latin typeface="Times New Roman" pitchFamily="18" charset="0"/>
                <a:ea typeface="+mn-ea"/>
                <a:cs typeface="Times New Roman" pitchFamily="18" charset="0"/>
              </a:rPr>
              <a:t>当</a:t>
            </a:r>
            <a:r>
              <a:rPr kumimoji="0" lang="en-US" altLang="zh-CN" b="1" i="1" dirty="0">
                <a:latin typeface="Times New Roman" pitchFamily="18" charset="0"/>
                <a:ea typeface="+mn-ea"/>
                <a:cs typeface="Times New Roman" pitchFamily="18" charset="0"/>
              </a:rPr>
              <a:t>c</a:t>
            </a:r>
            <a:r>
              <a:rPr kumimoji="0" lang="en-US" altLang="zh-CN" b="1" baseline="-30000" dirty="0">
                <a:latin typeface="Times New Roman" pitchFamily="18" charset="0"/>
                <a:ea typeface="+mn-ea"/>
                <a:cs typeface="Times New Roman" pitchFamily="18" charset="0"/>
              </a:rPr>
              <a:t>2</a:t>
            </a:r>
            <a:r>
              <a:rPr kumimoji="0" lang="en-US" altLang="zh-CN" b="1" dirty="0">
                <a:latin typeface="Times New Roman" pitchFamily="18" charset="0"/>
                <a:ea typeface="+mn-ea"/>
                <a:cs typeface="Times New Roman" pitchFamily="18" charset="0"/>
              </a:rPr>
              <a:t>=5</a:t>
            </a:r>
            <a:r>
              <a:rPr kumimoji="0" lang="en-US" altLang="zh-CN" b="1" i="1" dirty="0">
                <a:latin typeface="Times New Roman" pitchFamily="18" charset="0"/>
                <a:ea typeface="+mn-ea"/>
                <a:cs typeface="Times New Roman" pitchFamily="18" charset="0"/>
              </a:rPr>
              <a:t>c</a:t>
            </a:r>
            <a:r>
              <a:rPr kumimoji="0" lang="en-US" altLang="zh-CN" b="1" baseline="-30000" dirty="0">
                <a:latin typeface="Times New Roman" pitchFamily="18" charset="0"/>
                <a:ea typeface="+mn-ea"/>
                <a:cs typeface="Times New Roman" pitchFamily="18" charset="0"/>
              </a:rPr>
              <a:t>1</a:t>
            </a:r>
            <a:r>
              <a:rPr kumimoji="0" lang="zh-CN" altLang="en-US" b="1" dirty="0">
                <a:latin typeface="Times New Roman" pitchFamily="18" charset="0"/>
                <a:ea typeface="+mn-ea"/>
                <a:cs typeface="Times New Roman" pitchFamily="18" charset="0"/>
              </a:rPr>
              <a:t>时，和</a:t>
            </a:r>
            <a:r>
              <a:rPr kumimoji="0" lang="en-US" altLang="zh-CN" b="1" i="1" dirty="0">
                <a:latin typeface="Times New Roman" pitchFamily="18" charset="0"/>
                <a:ea typeface="+mn-ea"/>
                <a:cs typeface="Times New Roman" pitchFamily="18" charset="0"/>
              </a:rPr>
              <a:t>y</a:t>
            </a:r>
            <a:r>
              <a:rPr kumimoji="0" lang="zh-CN" altLang="en-US" b="1" dirty="0">
                <a:latin typeface="Times New Roman" pitchFamily="18" charset="0"/>
                <a:ea typeface="+mn-ea"/>
                <a:cs typeface="Times New Roman" pitchFamily="18" charset="0"/>
              </a:rPr>
              <a:t>无关联，不能观测；</a:t>
            </a:r>
          </a:p>
          <a:p>
            <a:pPr indent="266700" eaLnBrk="0" hangingPunct="0">
              <a:defRPr/>
            </a:pPr>
            <a:r>
              <a:rPr kumimoji="0" lang="en-US" altLang="zh-CN" b="1" dirty="0">
                <a:latin typeface="Times New Roman" pitchFamily="18" charset="0"/>
                <a:ea typeface="+mn-ea"/>
                <a:cs typeface="Times New Roman" pitchFamily="18" charset="0"/>
              </a:rPr>
              <a:t>ⅲ.</a:t>
            </a:r>
            <a:r>
              <a:rPr kumimoji="0" lang="zh-CN" altLang="en-US" b="1" dirty="0">
                <a:latin typeface="Times New Roman" pitchFamily="18" charset="0"/>
                <a:ea typeface="+mn-ea"/>
                <a:cs typeface="Times New Roman" pitchFamily="18" charset="0"/>
              </a:rPr>
              <a:t>当且仅当</a:t>
            </a:r>
            <a:r>
              <a:rPr kumimoji="0" lang="en-US" altLang="zh-CN" b="1" i="1" dirty="0">
                <a:latin typeface="Times New Roman" pitchFamily="18" charset="0"/>
                <a:ea typeface="+mn-ea"/>
                <a:cs typeface="Times New Roman" pitchFamily="18" charset="0"/>
              </a:rPr>
              <a:t>c</a:t>
            </a:r>
            <a:r>
              <a:rPr kumimoji="0" lang="en-US" altLang="zh-CN" b="1" baseline="-30000" dirty="0">
                <a:latin typeface="Times New Roman" pitchFamily="18" charset="0"/>
                <a:ea typeface="+mn-ea"/>
                <a:cs typeface="Times New Roman" pitchFamily="18" charset="0"/>
              </a:rPr>
              <a:t>1</a:t>
            </a:r>
            <a:r>
              <a:rPr kumimoji="0" lang="en-US" altLang="zh-CN" b="1" dirty="0">
                <a:latin typeface="Times New Roman" pitchFamily="18" charset="0"/>
                <a:ea typeface="+mn-ea"/>
                <a:cs typeface="Times New Roman" pitchFamily="18" charset="0"/>
              </a:rPr>
              <a:t>≠-</a:t>
            </a:r>
            <a:r>
              <a:rPr kumimoji="0" lang="en-US" altLang="zh-CN" b="1" i="1" dirty="0">
                <a:latin typeface="Times New Roman" pitchFamily="18" charset="0"/>
                <a:ea typeface="+mn-ea"/>
                <a:cs typeface="Times New Roman" pitchFamily="18" charset="0"/>
              </a:rPr>
              <a:t>c</a:t>
            </a:r>
            <a:r>
              <a:rPr kumimoji="0" lang="en-US" altLang="zh-CN" b="1" baseline="-30000" dirty="0">
                <a:latin typeface="Times New Roman" pitchFamily="18" charset="0"/>
                <a:ea typeface="+mn-ea"/>
                <a:cs typeface="Times New Roman" pitchFamily="18" charset="0"/>
              </a:rPr>
              <a:t>2</a:t>
            </a:r>
            <a:r>
              <a:rPr kumimoji="0" lang="zh-CN" altLang="en-US" b="1" dirty="0">
                <a:latin typeface="Times New Roman" pitchFamily="18" charset="0"/>
                <a:ea typeface="+mn-ea"/>
                <a:cs typeface="Times New Roman" pitchFamily="18" charset="0"/>
              </a:rPr>
              <a:t>且</a:t>
            </a:r>
            <a:r>
              <a:rPr kumimoji="0" lang="en-US" altLang="zh-CN" b="1" i="1" dirty="0">
                <a:latin typeface="Times New Roman" pitchFamily="18" charset="0"/>
                <a:ea typeface="+mn-ea"/>
                <a:cs typeface="Times New Roman" pitchFamily="18" charset="0"/>
              </a:rPr>
              <a:t>c</a:t>
            </a:r>
            <a:r>
              <a:rPr kumimoji="0" lang="en-US" altLang="zh-CN" b="1" baseline="-30000" dirty="0">
                <a:latin typeface="Times New Roman" pitchFamily="18" charset="0"/>
                <a:ea typeface="+mn-ea"/>
                <a:cs typeface="Times New Roman" pitchFamily="18" charset="0"/>
              </a:rPr>
              <a:t>2 </a:t>
            </a:r>
            <a:r>
              <a:rPr kumimoji="0" lang="en-US" altLang="zh-CN" b="1" dirty="0">
                <a:latin typeface="Times New Roman" pitchFamily="18" charset="0"/>
                <a:ea typeface="+mn-ea"/>
                <a:cs typeface="Times New Roman" pitchFamily="18" charset="0"/>
              </a:rPr>
              <a:t>≠ 5</a:t>
            </a:r>
            <a:r>
              <a:rPr kumimoji="0" lang="en-US" altLang="zh-CN" b="1" i="1" dirty="0">
                <a:latin typeface="Times New Roman" pitchFamily="18" charset="0"/>
                <a:ea typeface="+mn-ea"/>
                <a:cs typeface="Times New Roman" pitchFamily="18" charset="0"/>
              </a:rPr>
              <a:t>c</a:t>
            </a:r>
            <a:r>
              <a:rPr kumimoji="0" lang="en-US" altLang="zh-CN" b="1" baseline="-30000" dirty="0">
                <a:latin typeface="Times New Roman" pitchFamily="18" charset="0"/>
                <a:ea typeface="+mn-ea"/>
                <a:cs typeface="Times New Roman" pitchFamily="18" charset="0"/>
              </a:rPr>
              <a:t>1</a:t>
            </a:r>
            <a:r>
              <a:rPr kumimoji="0" lang="zh-CN" altLang="en-US" b="1" dirty="0">
                <a:latin typeface="Times New Roman" pitchFamily="18" charset="0"/>
                <a:ea typeface="+mn-ea"/>
                <a:cs typeface="Times New Roman" pitchFamily="18" charset="0"/>
              </a:rPr>
              <a:t>时，</a:t>
            </a:r>
          </a:p>
        </p:txBody>
      </p:sp>
      <p:graphicFrame>
        <p:nvGraphicFramePr>
          <p:cNvPr id="115728" name="Object 16"/>
          <p:cNvGraphicFramePr>
            <a:graphicFrameLocks noChangeAspect="1"/>
          </p:cNvGraphicFramePr>
          <p:nvPr/>
        </p:nvGraphicFramePr>
        <p:xfrm>
          <a:off x="5715000" y="1357313"/>
          <a:ext cx="1854200" cy="530225"/>
        </p:xfrm>
        <a:graphic>
          <a:graphicData uri="http://schemas.openxmlformats.org/presentationml/2006/ole">
            <p:oleObj spid="_x0000_s115728" name="Equation" r:id="rId8" imgW="711000" imgH="203040" progId="Equation.DSMT4">
              <p:embed/>
            </p:oleObj>
          </a:graphicData>
        </a:graphic>
      </p:graphicFrame>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标题 1"/>
          <p:cNvSpPr>
            <a:spLocks noGrp="1"/>
          </p:cNvSpPr>
          <p:nvPr>
            <p:ph type="title"/>
          </p:nvPr>
        </p:nvSpPr>
        <p:spPr/>
        <p:txBody>
          <a:bodyPr/>
          <a:lstStyle/>
          <a:p>
            <a:r>
              <a:rPr lang="en-US" altLang="zh-CN" smtClean="0"/>
              <a:t>7.3</a:t>
            </a:r>
            <a:r>
              <a:rPr lang="zh-CN" altLang="en-US" smtClean="0"/>
              <a:t>线性定常系统结构分解的变换阵构造方法</a:t>
            </a:r>
            <a:r>
              <a:rPr lang="en-US" altLang="zh-CN" smtClean="0"/>
              <a:t>-2</a:t>
            </a:r>
            <a:endParaRPr lang="zh-CN" altLang="en-US" smtClean="0"/>
          </a:p>
        </p:txBody>
      </p:sp>
      <p:sp>
        <p:nvSpPr>
          <p:cNvPr id="269315" name="内容占位符 2"/>
          <p:cNvSpPr>
            <a:spLocks noGrp="1"/>
          </p:cNvSpPr>
          <p:nvPr>
            <p:ph idx="1"/>
          </p:nvPr>
        </p:nvSpPr>
        <p:spPr/>
        <p:txBody>
          <a:bodyPr/>
          <a:lstStyle/>
          <a:p>
            <a:r>
              <a:rPr lang="zh-CN" altLang="en-US" smtClean="0"/>
              <a:t>例 ：结构分解。</a:t>
            </a:r>
          </a:p>
        </p:txBody>
      </p:sp>
      <p:sp>
        <p:nvSpPr>
          <p:cNvPr id="26931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69313" name="Object 1"/>
          <p:cNvGraphicFramePr>
            <a:graphicFrameLocks noChangeAspect="1"/>
          </p:cNvGraphicFramePr>
          <p:nvPr/>
        </p:nvGraphicFramePr>
        <p:xfrm>
          <a:off x="142875" y="1857375"/>
          <a:ext cx="3703638" cy="2208213"/>
        </p:xfrm>
        <a:graphic>
          <a:graphicData uri="http://schemas.openxmlformats.org/presentationml/2006/ole">
            <p:oleObj spid="_x0000_s269313" name="Equation" r:id="rId3" imgW="1422400" imgH="850900" progId="Equation.DSMT4">
              <p:embed/>
            </p:oleObj>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a:t>
            </a:r>
            <a:r>
              <a:rPr lang="zh-CN" altLang="en-US" dirty="0" smtClean="0"/>
              <a:t>线性定常系统结构分解的变换阵构造方法</a:t>
            </a:r>
            <a:r>
              <a:rPr lang="en-US" altLang="zh-CN" dirty="0" smtClean="0"/>
              <a:t>-3</a:t>
            </a:r>
            <a:endParaRPr lang="zh-CN" altLang="en-US" dirty="0"/>
          </a:p>
        </p:txBody>
      </p:sp>
      <p:sp>
        <p:nvSpPr>
          <p:cNvPr id="3" name="内容占位符 2"/>
          <p:cNvSpPr>
            <a:spLocks noGrp="1"/>
          </p:cNvSpPr>
          <p:nvPr>
            <p:ph idx="1"/>
          </p:nvPr>
        </p:nvSpPr>
        <p:spPr>
          <a:xfrm>
            <a:off x="714348" y="1285860"/>
            <a:ext cx="8169275" cy="4846638"/>
          </a:xfrm>
        </p:spPr>
        <p:txBody>
          <a:bodyPr/>
          <a:lstStyle/>
          <a:p>
            <a:r>
              <a:rPr lang="zh-CN" altLang="en-US" dirty="0" smtClean="0"/>
              <a:t>约旦标准型观察调整法</a:t>
            </a:r>
            <a:endParaRPr lang="en-US" altLang="zh-CN" dirty="0" smtClean="0"/>
          </a:p>
          <a:p>
            <a:pPr lvl="1"/>
            <a:r>
              <a:rPr lang="zh-CN" altLang="en-US" dirty="0" smtClean="0"/>
              <a:t>先将系统化成约旦标准型，然后按能控判别法则和能观判别法则判别各状态变量的能控和能观性。最后对其按结构分类</a:t>
            </a:r>
            <a:r>
              <a:rPr lang="en-US" dirty="0" smtClean="0"/>
              <a:t>(</a:t>
            </a:r>
            <a:r>
              <a:rPr lang="zh-CN" altLang="en-US" dirty="0" smtClean="0"/>
              <a:t>四类</a:t>
            </a:r>
            <a:r>
              <a:rPr lang="en-US" dirty="0" smtClean="0"/>
              <a:t>)</a:t>
            </a:r>
            <a:r>
              <a:rPr lang="zh-CN" altLang="en-US" dirty="0" smtClean="0"/>
              <a:t>排列，即可组成相应的子系统。</a:t>
            </a:r>
            <a:endParaRPr lang="en-US" altLang="zh-CN" dirty="0" smtClean="0"/>
          </a:p>
          <a:p>
            <a:r>
              <a:rPr lang="zh-CN" altLang="en-US" dirty="0" smtClean="0"/>
              <a:t>例：分解</a:t>
            </a:r>
            <a:endParaRPr lang="zh-CN" altLang="en-US" dirty="0"/>
          </a:p>
        </p:txBody>
      </p:sp>
      <p:sp>
        <p:nvSpPr>
          <p:cNvPr id="3573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57377" name="Object 1"/>
          <p:cNvGraphicFramePr>
            <a:graphicFrameLocks noChangeAspect="1"/>
          </p:cNvGraphicFramePr>
          <p:nvPr/>
        </p:nvGraphicFramePr>
        <p:xfrm>
          <a:off x="285720" y="4286256"/>
          <a:ext cx="8437559" cy="2143140"/>
        </p:xfrm>
        <a:graphic>
          <a:graphicData uri="http://schemas.openxmlformats.org/presentationml/2006/ole">
            <p:oleObj spid="_x0000_s357377" name="Equation" r:id="rId3" imgW="4762500" imgH="1219200" progId="Equation.DSMT4">
              <p:embed/>
            </p:oleObj>
          </a:graphicData>
        </a:graphic>
      </p:graphicFrame>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p:txBody>
          <a:bodyPr/>
          <a:lstStyle/>
          <a:p>
            <a:r>
              <a:rPr lang="zh-CN" altLang="en-US" smtClean="0"/>
              <a:t>本章内容</a:t>
            </a:r>
          </a:p>
        </p:txBody>
      </p:sp>
      <p:sp>
        <p:nvSpPr>
          <p:cNvPr id="3" name="内容占位符 2"/>
          <p:cNvSpPr>
            <a:spLocks noGrp="1"/>
          </p:cNvSpPr>
          <p:nvPr>
            <p:ph idx="1"/>
          </p:nvPr>
        </p:nvSpPr>
        <p:spPr>
          <a:xfrm>
            <a:off x="785813" y="1071546"/>
            <a:ext cx="8358187" cy="5572164"/>
          </a:xfrm>
        </p:spPr>
        <p:txBody>
          <a:bodyPr/>
          <a:lstStyle/>
          <a:p>
            <a:pPr>
              <a:defRPr/>
            </a:pPr>
            <a:r>
              <a:rPr lang="zh-CN" altLang="en-US" sz="2800" dirty="0" smtClean="0">
                <a:hlinkClick r:id="rId2" action="ppaction://hlinksldjump"/>
              </a:rPr>
              <a:t>引言</a:t>
            </a:r>
            <a:endParaRPr lang="en-US" altLang="zh-CN" sz="2800" dirty="0" smtClean="0"/>
          </a:p>
          <a:p>
            <a:pPr>
              <a:defRPr/>
            </a:pPr>
            <a:r>
              <a:rPr lang="zh-CN" altLang="en-US" sz="2800" dirty="0" smtClean="0">
                <a:hlinkClick r:id="rId3" action="ppaction://hlinksldjump"/>
              </a:rPr>
              <a:t>连续线性系统能控性与能观性定义</a:t>
            </a:r>
            <a:endParaRPr lang="zh-CN" altLang="en-US" sz="2800" dirty="0" smtClean="0"/>
          </a:p>
          <a:p>
            <a:pPr>
              <a:defRPr/>
            </a:pPr>
            <a:r>
              <a:rPr lang="zh-CN" altLang="en-US" sz="2800" dirty="0" smtClean="0">
                <a:hlinkClick r:id="rId4" action="ppaction://hlinksldjump"/>
              </a:rPr>
              <a:t>连续线性系统能控性与能观性判据</a:t>
            </a:r>
            <a:endParaRPr lang="zh-CN" altLang="en-US" sz="2800" dirty="0" smtClean="0"/>
          </a:p>
          <a:p>
            <a:pPr>
              <a:defRPr/>
            </a:pPr>
            <a:r>
              <a:rPr lang="zh-CN" altLang="en-US" sz="2800" dirty="0" smtClean="0">
                <a:hlinkClick r:id="rId5" action="ppaction://hlinksldjump"/>
              </a:rPr>
              <a:t>连续线性系统输出</a:t>
            </a:r>
            <a:r>
              <a:rPr lang="en-US" altLang="zh-CN" sz="2800" dirty="0" smtClean="0">
                <a:latin typeface="+mn-ea"/>
                <a:hlinkClick r:id="rId5" action="ppaction://hlinksldjump"/>
              </a:rPr>
              <a:t>(</a:t>
            </a:r>
            <a:r>
              <a:rPr lang="zh-CN" altLang="en-US" sz="2800" dirty="0" smtClean="0">
                <a:latin typeface="+mn-ea"/>
                <a:hlinkClick r:id="rId5" action="ppaction://hlinksldjump"/>
              </a:rPr>
              <a:t>函数</a:t>
            </a:r>
            <a:r>
              <a:rPr lang="en-US" altLang="zh-CN" sz="2800" dirty="0" smtClean="0">
                <a:latin typeface="+mn-ea"/>
                <a:hlinkClick r:id="rId5" action="ppaction://hlinksldjump"/>
              </a:rPr>
              <a:t>)</a:t>
            </a:r>
            <a:r>
              <a:rPr lang="zh-CN" altLang="en-US" sz="2800" dirty="0" smtClean="0">
                <a:hlinkClick r:id="rId5" action="ppaction://hlinksldjump"/>
              </a:rPr>
              <a:t>能控性及判据</a:t>
            </a:r>
            <a:endParaRPr lang="zh-CN" altLang="en-US" sz="2800" dirty="0" smtClean="0"/>
          </a:p>
          <a:p>
            <a:pPr>
              <a:defRPr/>
            </a:pPr>
            <a:r>
              <a:rPr lang="zh-CN" altLang="en-US" sz="2800" dirty="0" smtClean="0">
                <a:hlinkClick r:id="rId6" action="ppaction://hlinksldjump"/>
              </a:rPr>
              <a:t>连续线性系统的对偶关系</a:t>
            </a:r>
            <a:endParaRPr lang="zh-CN" altLang="en-US" sz="2800" dirty="0" smtClean="0"/>
          </a:p>
          <a:p>
            <a:pPr>
              <a:defRPr/>
            </a:pPr>
            <a:r>
              <a:rPr lang="zh-CN" altLang="en-US" sz="2800" dirty="0" smtClean="0">
                <a:hlinkClick r:id="rId7" action="ppaction://hlinksldjump"/>
              </a:rPr>
              <a:t>定常连续线性系统的能控型与能观型</a:t>
            </a:r>
            <a:endParaRPr lang="zh-CN" altLang="en-US" sz="2800" dirty="0" smtClean="0"/>
          </a:p>
          <a:p>
            <a:pPr>
              <a:defRPr/>
            </a:pPr>
            <a:r>
              <a:rPr lang="zh-CN" altLang="en-US" sz="2800" dirty="0" smtClean="0">
                <a:hlinkClick r:id="rId8" action="ppaction://hlinksldjump"/>
              </a:rPr>
              <a:t>连续线性系统的结构分解</a:t>
            </a:r>
            <a:endParaRPr lang="zh-CN" altLang="en-US" sz="2800" dirty="0" smtClean="0"/>
          </a:p>
          <a:p>
            <a:pPr>
              <a:defRPr/>
            </a:pPr>
            <a:r>
              <a:rPr lang="zh-CN" altLang="en-US" sz="2800" dirty="0" smtClean="0">
                <a:hlinkClick r:id="rId9" action="ppaction://hlinksldjump"/>
              </a:rPr>
              <a:t>连续定常线性系统的实现与结构特性关系</a:t>
            </a:r>
            <a:endParaRPr lang="en-US" altLang="zh-CN" sz="2800" dirty="0" smtClean="0"/>
          </a:p>
          <a:p>
            <a:pPr>
              <a:defRPr/>
            </a:pPr>
            <a:r>
              <a:rPr lang="zh-CN" altLang="en-US" sz="2800" dirty="0" smtClean="0">
                <a:hlinkClick r:id="rId10" action="ppaction://hlinksldjump"/>
              </a:rPr>
              <a:t>基于复频域的并串线性系统的能控与能观性</a:t>
            </a:r>
            <a:endParaRPr lang="en-US" altLang="zh-CN" sz="2800" dirty="0" smtClean="0"/>
          </a:p>
          <a:p>
            <a:pPr>
              <a:defRPr/>
            </a:pPr>
            <a:r>
              <a:rPr lang="zh-CN" altLang="en-US" sz="2800" dirty="0" smtClean="0">
                <a:hlinkClick r:id="rId11" action="ppaction://hlinksldjump"/>
              </a:rPr>
              <a:t>离散线性系统的能控能观性及其判据</a:t>
            </a:r>
            <a:endParaRPr lang="zh-CN" altLang="en-US" sz="2800" dirty="0" smtClean="0"/>
          </a:p>
          <a:p>
            <a:pPr>
              <a:defRPr/>
            </a:pPr>
            <a:r>
              <a:rPr lang="zh-CN" altLang="en-US" sz="2800" dirty="0" smtClean="0">
                <a:hlinkClick r:id="rId12" action="ppaction://hlinksldjump"/>
              </a:rPr>
              <a:t>小结</a:t>
            </a:r>
            <a:endParaRPr lang="zh-CN" altLang="en-US" sz="2800"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5" name="标题 1"/>
          <p:cNvSpPr>
            <a:spLocks noGrp="1"/>
          </p:cNvSpPr>
          <p:nvPr>
            <p:ph type="title"/>
          </p:nvPr>
        </p:nvSpPr>
        <p:spPr/>
        <p:txBody>
          <a:bodyPr/>
          <a:lstStyle/>
          <a:p>
            <a:r>
              <a:rPr lang="en-US" altLang="zh-CN" dirty="0" smtClean="0"/>
              <a:t>8</a:t>
            </a:r>
            <a:r>
              <a:rPr lang="zh-CN" altLang="en-US" dirty="0" smtClean="0"/>
              <a:t>连续定常线性系统的实现问题及其与结构特性间的关系</a:t>
            </a:r>
          </a:p>
        </p:txBody>
      </p:sp>
      <p:sp>
        <p:nvSpPr>
          <p:cNvPr id="3" name="内容占位符 2"/>
          <p:cNvSpPr>
            <a:spLocks noGrp="1"/>
          </p:cNvSpPr>
          <p:nvPr>
            <p:ph idx="1"/>
          </p:nvPr>
        </p:nvSpPr>
        <p:spPr/>
        <p:txBody>
          <a:bodyPr/>
          <a:lstStyle/>
          <a:p>
            <a:pPr>
              <a:defRPr/>
            </a:pPr>
            <a:r>
              <a:rPr lang="en-US" altLang="zh-CN" dirty="0" smtClean="0">
                <a:latin typeface="+mn-ea"/>
              </a:rPr>
              <a:t>8.1</a:t>
            </a:r>
            <a:r>
              <a:rPr lang="zh-CN" altLang="en-US" dirty="0" smtClean="0">
                <a:latin typeface="+mn-ea"/>
              </a:rPr>
              <a:t>传递函数矩阵描述的直接实现问题</a:t>
            </a:r>
            <a:endParaRPr lang="en-US" altLang="zh-CN" dirty="0" smtClean="0">
              <a:latin typeface="+mn-ea"/>
            </a:endParaRPr>
          </a:p>
          <a:p>
            <a:pPr>
              <a:defRPr/>
            </a:pPr>
            <a:endParaRPr lang="en-US" altLang="zh-CN" dirty="0" smtClean="0">
              <a:latin typeface="+mn-ea"/>
            </a:endParaRPr>
          </a:p>
          <a:p>
            <a:pPr>
              <a:defRPr/>
            </a:pPr>
            <a:r>
              <a:rPr lang="en-US" altLang="zh-CN" dirty="0" smtClean="0">
                <a:latin typeface="+mn-ea"/>
              </a:rPr>
              <a:t>8.2</a:t>
            </a:r>
            <a:r>
              <a:rPr lang="zh-CN" altLang="en-US" dirty="0" smtClean="0"/>
              <a:t>矩阵分式描述的实现问题</a:t>
            </a:r>
          </a:p>
          <a:p>
            <a:pPr>
              <a:defRPr/>
            </a:pPr>
            <a:endParaRPr lang="en-US" altLang="zh-CN" dirty="0" smtClean="0">
              <a:latin typeface="+mn-ea"/>
            </a:endParaRPr>
          </a:p>
          <a:p>
            <a:pPr>
              <a:defRPr/>
            </a:pPr>
            <a:r>
              <a:rPr lang="en-US" dirty="0" smtClean="0">
                <a:latin typeface="+mn-ea"/>
              </a:rPr>
              <a:t>8.3PMD</a:t>
            </a:r>
            <a:r>
              <a:rPr lang="zh-CN" altLang="en-US" dirty="0" smtClean="0">
                <a:latin typeface="+mn-ea"/>
              </a:rPr>
              <a:t>模型的实现问题</a:t>
            </a:r>
            <a:endParaRPr lang="en-US" altLang="zh-CN" dirty="0" smtClean="0">
              <a:latin typeface="+mn-ea"/>
            </a:endParaRPr>
          </a:p>
          <a:p>
            <a:pPr>
              <a:defRPr/>
            </a:pPr>
            <a:endParaRPr lang="zh-CN" altLang="en-US" dirty="0" smtClean="0">
              <a:latin typeface="+mn-ea"/>
            </a:endParaRPr>
          </a:p>
          <a:p>
            <a:pPr>
              <a:defRPr/>
            </a:pPr>
            <a:r>
              <a:rPr lang="en-US" altLang="zh-CN" dirty="0" smtClean="0">
                <a:latin typeface="+mn-ea"/>
              </a:rPr>
              <a:t>8.4</a:t>
            </a:r>
            <a:r>
              <a:rPr lang="zh-CN" altLang="en-US" dirty="0" smtClean="0">
                <a:latin typeface="+mn-ea"/>
              </a:rPr>
              <a:t>时域与频域结构特性 </a:t>
            </a:r>
            <a:endParaRPr lang="en-US" altLang="zh-CN" dirty="0" smtClean="0">
              <a:latin typeface="+mn-ea"/>
            </a:endParaRPr>
          </a:p>
          <a:p>
            <a:pPr>
              <a:defRPr/>
            </a:pPr>
            <a:endParaRPr lang="zh-CN" altLang="en-US" dirty="0" smtClean="0">
              <a:latin typeface="+mn-ea"/>
            </a:endParaRPr>
          </a:p>
          <a:p>
            <a:pPr>
              <a:defRPr/>
            </a:pPr>
            <a:r>
              <a:rPr lang="en-US" altLang="zh-CN" dirty="0" smtClean="0">
                <a:latin typeface="+mn-ea"/>
              </a:rPr>
              <a:t>8.5</a:t>
            </a:r>
            <a:r>
              <a:rPr lang="zh-CN" altLang="en-US" dirty="0" smtClean="0">
                <a:latin typeface="+mn-ea"/>
              </a:rPr>
              <a:t>最小实现与求解</a:t>
            </a:r>
          </a:p>
          <a:p>
            <a:pPr>
              <a:buFont typeface="Wingdings" pitchFamily="2" charset="2"/>
              <a:buNone/>
              <a:defRPr/>
            </a:pPr>
            <a:endParaRPr lang="zh-CN" altLang="en-US" dirty="0"/>
          </a:p>
        </p:txBody>
      </p:sp>
      <p:sp>
        <p:nvSpPr>
          <p:cNvPr id="30310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303108"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endParaRPr lang="zh-CN" alt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4" name="标题 1"/>
          <p:cNvSpPr>
            <a:spLocks noGrp="1"/>
          </p:cNvSpPr>
          <p:nvPr>
            <p:ph type="title"/>
          </p:nvPr>
        </p:nvSpPr>
        <p:spPr/>
        <p:txBody>
          <a:bodyPr/>
          <a:lstStyle/>
          <a:p>
            <a:r>
              <a:rPr lang="en-US" altLang="zh-CN" smtClean="0"/>
              <a:t>8.1</a:t>
            </a:r>
            <a:r>
              <a:rPr lang="zh-CN" altLang="en-US" smtClean="0"/>
              <a:t>传递函数矩阵描述的直接实现问题</a:t>
            </a:r>
          </a:p>
        </p:txBody>
      </p:sp>
      <p:sp>
        <p:nvSpPr>
          <p:cNvPr id="271365" name="内容占位符 2"/>
          <p:cNvSpPr>
            <a:spLocks noGrp="1"/>
          </p:cNvSpPr>
          <p:nvPr>
            <p:ph idx="1"/>
          </p:nvPr>
        </p:nvSpPr>
        <p:spPr/>
        <p:txBody>
          <a:bodyPr/>
          <a:lstStyle/>
          <a:p>
            <a:r>
              <a:rPr lang="zh-CN" altLang="en-US" smtClean="0"/>
              <a:t>传递函数矩阵描述的直接实现问题</a:t>
            </a:r>
          </a:p>
        </p:txBody>
      </p:sp>
      <p:sp>
        <p:nvSpPr>
          <p:cNvPr id="27136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71361" name="Object 1"/>
          <p:cNvGraphicFramePr>
            <a:graphicFrameLocks noChangeAspect="1"/>
          </p:cNvGraphicFramePr>
          <p:nvPr/>
        </p:nvGraphicFramePr>
        <p:xfrm>
          <a:off x="2286000" y="3214688"/>
          <a:ext cx="3173413" cy="1057275"/>
        </p:xfrm>
        <a:graphic>
          <a:graphicData uri="http://schemas.openxmlformats.org/presentationml/2006/ole">
            <p:oleObj spid="_x0000_s271361" name="Equation" r:id="rId3" imgW="1180588" imgH="406224" progId="Equation.DSMT4">
              <p:embed/>
            </p:oleObj>
          </a:graphicData>
        </a:graphic>
      </p:graphicFrame>
      <p:sp>
        <p:nvSpPr>
          <p:cNvPr id="271367"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71363" name="Object 3"/>
          <p:cNvGraphicFramePr>
            <a:graphicFrameLocks noChangeAspect="1"/>
          </p:cNvGraphicFramePr>
          <p:nvPr/>
        </p:nvGraphicFramePr>
        <p:xfrm>
          <a:off x="2214563" y="2071688"/>
          <a:ext cx="3490912" cy="593725"/>
        </p:xfrm>
        <a:graphic>
          <a:graphicData uri="http://schemas.openxmlformats.org/presentationml/2006/ole">
            <p:oleObj spid="_x0000_s271363" name="Equation" r:id="rId4" imgW="1397000" imgH="228600" progId="Equation.DSMT4">
              <p:embed/>
            </p:oleObj>
          </a:graphicData>
        </a:graphic>
      </p:graphicFrame>
      <p:sp>
        <p:nvSpPr>
          <p:cNvPr id="8" name="矩形 7"/>
          <p:cNvSpPr/>
          <p:nvPr/>
        </p:nvSpPr>
        <p:spPr>
          <a:xfrm>
            <a:off x="1143000" y="4643438"/>
            <a:ext cx="6985000" cy="1176337"/>
          </a:xfrm>
          <a:prstGeom prst="rect">
            <a:avLst/>
          </a:prstGeom>
        </p:spPr>
        <p:txBody>
          <a:bodyPr wrap="none">
            <a:spAutoFit/>
          </a:bodyPr>
          <a:lstStyle/>
          <a:p>
            <a:pPr marL="342900" indent="-342900" eaLnBrk="0" hangingPunct="0">
              <a:spcBef>
                <a:spcPct val="20000"/>
              </a:spcBef>
              <a:buClr>
                <a:srgbClr val="3333CC"/>
              </a:buClr>
              <a:buSzPct val="60000"/>
              <a:defRPr/>
            </a:pPr>
            <a:r>
              <a:rPr lang="zh-CN" altLang="en-US" sz="3200" b="1" dirty="0">
                <a:latin typeface="+mn-ea"/>
                <a:ea typeface="+mn-ea"/>
              </a:rPr>
              <a:t>传递函数</a:t>
            </a:r>
            <a:r>
              <a:rPr lang="en-US" altLang="zh-CN" sz="3200" b="1" dirty="0">
                <a:latin typeface="+mn-ea"/>
                <a:ea typeface="+mn-ea"/>
              </a:rPr>
              <a:t>(</a:t>
            </a:r>
            <a:r>
              <a:rPr lang="zh-CN" altLang="en-US" sz="3200" b="1" dirty="0">
                <a:latin typeface="+mn-ea"/>
                <a:ea typeface="+mn-ea"/>
              </a:rPr>
              <a:t>阵</a:t>
            </a:r>
            <a:r>
              <a:rPr lang="en-US" altLang="zh-CN" sz="3200" b="1" dirty="0">
                <a:latin typeface="+mn-ea"/>
                <a:ea typeface="+mn-ea"/>
              </a:rPr>
              <a:t>)</a:t>
            </a:r>
            <a:r>
              <a:rPr lang="zh-CN" altLang="en-US" sz="3200" b="1" dirty="0">
                <a:latin typeface="+mn-ea"/>
                <a:ea typeface="+mn-ea"/>
              </a:rPr>
              <a:t>的基本实现形式有二类</a:t>
            </a:r>
            <a:r>
              <a:rPr lang="en-US" altLang="zh-CN" sz="3200" b="1" dirty="0">
                <a:latin typeface="+mn-ea"/>
                <a:ea typeface="+mn-ea"/>
              </a:rPr>
              <a:t>:</a:t>
            </a:r>
          </a:p>
          <a:p>
            <a:pPr marL="342900" indent="-342900" eaLnBrk="0" hangingPunct="0">
              <a:spcBef>
                <a:spcPct val="20000"/>
              </a:spcBef>
              <a:buClr>
                <a:srgbClr val="3333CC"/>
              </a:buClr>
              <a:buSzPct val="60000"/>
              <a:defRPr/>
            </a:pPr>
            <a:r>
              <a:rPr lang="zh-CN" altLang="en-US" sz="3200" b="1" dirty="0">
                <a:latin typeface="+mn-ea"/>
                <a:ea typeface="+mn-ea"/>
              </a:rPr>
              <a:t>能控类实现、能观类实现</a:t>
            </a:r>
            <a:endParaRPr lang="zh-CN" altLang="en-US" sz="3200" b="1" kern="0" dirty="0">
              <a:solidFill>
                <a:srgbClr val="000000"/>
              </a:solidFill>
              <a:latin typeface="+mn-ea"/>
              <a:ea typeface="+mn-ea"/>
            </a:endParaRPr>
          </a:p>
        </p:txBody>
      </p:sp>
      <p:sp>
        <p:nvSpPr>
          <p:cNvPr id="271369" name="下箭头 8"/>
          <p:cNvSpPr>
            <a:spLocks noChangeArrowheads="1"/>
          </p:cNvSpPr>
          <p:nvPr/>
        </p:nvSpPr>
        <p:spPr bwMode="auto">
          <a:xfrm>
            <a:off x="3857625" y="2714625"/>
            <a:ext cx="214313" cy="428625"/>
          </a:xfrm>
          <a:prstGeom prst="down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3" name="标题 1"/>
          <p:cNvSpPr>
            <a:spLocks noGrp="1"/>
          </p:cNvSpPr>
          <p:nvPr>
            <p:ph type="title"/>
          </p:nvPr>
        </p:nvSpPr>
        <p:spPr/>
        <p:txBody>
          <a:bodyPr/>
          <a:lstStyle/>
          <a:p>
            <a:r>
              <a:rPr lang="en-US" altLang="zh-CN" dirty="0" smtClean="0"/>
              <a:t>8.2</a:t>
            </a:r>
            <a:r>
              <a:rPr lang="zh-CN" altLang="en-US" dirty="0" smtClean="0"/>
              <a:t>矩阵分式描述的实现问题</a:t>
            </a:r>
            <a:r>
              <a:rPr lang="en-US" altLang="zh-CN" dirty="0" smtClean="0"/>
              <a:t>-1</a:t>
            </a:r>
            <a:endParaRPr lang="zh-CN" altLang="en-US" dirty="0" smtClean="0"/>
          </a:p>
        </p:txBody>
      </p:sp>
      <p:sp>
        <p:nvSpPr>
          <p:cNvPr id="305154" name="内容占位符 2"/>
          <p:cNvSpPr>
            <a:spLocks noGrp="1"/>
          </p:cNvSpPr>
          <p:nvPr>
            <p:ph idx="1"/>
          </p:nvPr>
        </p:nvSpPr>
        <p:spPr/>
        <p:txBody>
          <a:bodyPr/>
          <a:lstStyle/>
          <a:p>
            <a:r>
              <a:rPr lang="zh-CN" altLang="en-US" smtClean="0"/>
              <a:t>严真矩阵分式实现的种类</a:t>
            </a:r>
          </a:p>
        </p:txBody>
      </p:sp>
      <p:sp>
        <p:nvSpPr>
          <p:cNvPr id="305155"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endParaRPr lang="zh-CN" altLang="en-US"/>
          </a:p>
        </p:txBody>
      </p:sp>
      <p:pic>
        <p:nvPicPr>
          <p:cNvPr id="305156" name="图片 11" descr="矩阵分式描述的实现种类.emf"/>
          <p:cNvPicPr>
            <a:picLocks noChangeAspect="1"/>
          </p:cNvPicPr>
          <p:nvPr/>
        </p:nvPicPr>
        <p:blipFill>
          <a:blip r:embed="rId2"/>
          <a:srcRect/>
          <a:stretch>
            <a:fillRect/>
          </a:stretch>
        </p:blipFill>
        <p:spPr bwMode="auto">
          <a:xfrm>
            <a:off x="785813" y="2286000"/>
            <a:ext cx="7612062" cy="3571875"/>
          </a:xfrm>
          <a:prstGeom prst="rect">
            <a:avLst/>
          </a:prstGeom>
          <a:noFill/>
          <a:ln w="9525">
            <a:noFill/>
            <a:miter lim="800000"/>
            <a:headEnd/>
            <a:tailEnd/>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8.2</a:t>
            </a:r>
            <a:r>
              <a:rPr lang="zh-CN" altLang="en-US" dirty="0" smtClean="0"/>
              <a:t>矩阵分式描述的实现问题</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以</a:t>
            </a:r>
            <a:r>
              <a:rPr lang="en-US" altLang="zh-CN" dirty="0" smtClean="0"/>
              <a:t>RMFD</a:t>
            </a:r>
            <a:r>
              <a:rPr lang="zh-CN" altLang="en-US" dirty="0" smtClean="0"/>
              <a:t>控制器形实现为例</a:t>
            </a:r>
            <a:endParaRPr lang="zh-CN" altLang="en-US" dirty="0"/>
          </a:p>
        </p:txBody>
      </p:sp>
      <p:sp>
        <p:nvSpPr>
          <p:cNvPr id="360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0449" name="Object 1"/>
          <p:cNvGraphicFramePr>
            <a:graphicFrameLocks noChangeAspect="1"/>
          </p:cNvGraphicFramePr>
          <p:nvPr/>
        </p:nvGraphicFramePr>
        <p:xfrm>
          <a:off x="1214414" y="2540000"/>
          <a:ext cx="2500330" cy="500066"/>
        </p:xfrm>
        <a:graphic>
          <a:graphicData uri="http://schemas.openxmlformats.org/presentationml/2006/ole">
            <p:oleObj spid="_x0000_s360449" name="Equation" r:id="rId3" imgW="1143000" imgH="228600" progId="Equation.DSMT4">
              <p:embed/>
            </p:oleObj>
          </a:graphicData>
        </a:graphic>
      </p:graphicFrame>
      <p:graphicFrame>
        <p:nvGraphicFramePr>
          <p:cNvPr id="6" name="Object 1"/>
          <p:cNvGraphicFramePr>
            <a:graphicFrameLocks noChangeAspect="1"/>
          </p:cNvGraphicFramePr>
          <p:nvPr/>
        </p:nvGraphicFramePr>
        <p:xfrm>
          <a:off x="5000628" y="2540000"/>
          <a:ext cx="2693988" cy="889000"/>
        </p:xfrm>
        <a:graphic>
          <a:graphicData uri="http://schemas.openxmlformats.org/presentationml/2006/ole">
            <p:oleObj spid="_x0000_s360451" name="Equation" r:id="rId4" imgW="1231560" imgH="406080" progId="Equation.DSMT4">
              <p:embed/>
            </p:oleObj>
          </a:graphicData>
        </a:graphic>
      </p:graphicFrame>
      <p:graphicFrame>
        <p:nvGraphicFramePr>
          <p:cNvPr id="7" name="Object 1"/>
          <p:cNvGraphicFramePr>
            <a:graphicFrameLocks noChangeAspect="1"/>
          </p:cNvGraphicFramePr>
          <p:nvPr/>
        </p:nvGraphicFramePr>
        <p:xfrm>
          <a:off x="5072066" y="3540132"/>
          <a:ext cx="2471738" cy="889000"/>
        </p:xfrm>
        <a:graphic>
          <a:graphicData uri="http://schemas.openxmlformats.org/presentationml/2006/ole">
            <p:oleObj spid="_x0000_s360452" name="Equation" r:id="rId5" imgW="1130040" imgH="406080" progId="Equation.DSMT4">
              <p:embed/>
            </p:oleObj>
          </a:graphicData>
        </a:graphic>
      </p:graphicFrame>
      <p:graphicFrame>
        <p:nvGraphicFramePr>
          <p:cNvPr id="8" name="Object 1"/>
          <p:cNvGraphicFramePr>
            <a:graphicFrameLocks noChangeAspect="1"/>
          </p:cNvGraphicFramePr>
          <p:nvPr/>
        </p:nvGraphicFramePr>
        <p:xfrm>
          <a:off x="571472" y="3111504"/>
          <a:ext cx="3138488" cy="500063"/>
        </p:xfrm>
        <a:graphic>
          <a:graphicData uri="http://schemas.openxmlformats.org/presentationml/2006/ole">
            <p:oleObj spid="_x0000_s360453" name="Equation" r:id="rId6" imgW="1434960" imgH="228600" progId="Equation.DSMT4">
              <p:embed/>
            </p:oleObj>
          </a:graphicData>
        </a:graphic>
      </p:graphicFrame>
      <p:graphicFrame>
        <p:nvGraphicFramePr>
          <p:cNvPr id="9" name="Object 1"/>
          <p:cNvGraphicFramePr>
            <a:graphicFrameLocks noChangeAspect="1"/>
          </p:cNvGraphicFramePr>
          <p:nvPr/>
        </p:nvGraphicFramePr>
        <p:xfrm>
          <a:off x="1071538" y="3540132"/>
          <a:ext cx="2638425" cy="889000"/>
        </p:xfrm>
        <a:graphic>
          <a:graphicData uri="http://schemas.openxmlformats.org/presentationml/2006/ole">
            <p:oleObj spid="_x0000_s360454" name="Equation" r:id="rId7" imgW="1206360" imgH="406080" progId="Equation.DSMT4">
              <p:embed/>
            </p:oleObj>
          </a:graphicData>
        </a:graphic>
      </p:graphicFrame>
      <p:sp>
        <p:nvSpPr>
          <p:cNvPr id="10" name="右箭头 9"/>
          <p:cNvSpPr/>
          <p:nvPr/>
        </p:nvSpPr>
        <p:spPr bwMode="auto">
          <a:xfrm>
            <a:off x="3786182" y="2682876"/>
            <a:ext cx="1143008" cy="2143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36045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6046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6046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Object 1"/>
          <p:cNvGraphicFramePr>
            <a:graphicFrameLocks noChangeAspect="1"/>
          </p:cNvGraphicFramePr>
          <p:nvPr/>
        </p:nvGraphicFramePr>
        <p:xfrm>
          <a:off x="3143240" y="5143512"/>
          <a:ext cx="2500312" cy="444500"/>
        </p:xfrm>
        <a:graphic>
          <a:graphicData uri="http://schemas.openxmlformats.org/presentationml/2006/ole">
            <p:oleObj spid="_x0000_s360466" name="Equation" r:id="rId8" imgW="1143000" imgH="203040" progId="Equation.DSMT4">
              <p:embed/>
            </p:oleObj>
          </a:graphicData>
        </a:graphic>
      </p:graphicFrame>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8.2</a:t>
            </a:r>
            <a:r>
              <a:rPr lang="zh-CN" altLang="en-US" dirty="0" smtClean="0"/>
              <a:t>矩阵分式描述的实现问题</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smtClean="0"/>
              <a:t>以</a:t>
            </a:r>
            <a:r>
              <a:rPr lang="en-US" altLang="zh-CN" dirty="0" smtClean="0"/>
              <a:t>RMFD</a:t>
            </a:r>
            <a:r>
              <a:rPr lang="zh-CN" altLang="en-US" dirty="0" smtClean="0"/>
              <a:t>控制器形实现为例</a:t>
            </a:r>
          </a:p>
          <a:p>
            <a:endParaRPr lang="zh-CN" altLang="en-US" dirty="0"/>
          </a:p>
        </p:txBody>
      </p:sp>
      <p:graphicFrame>
        <p:nvGraphicFramePr>
          <p:cNvPr id="378882" name="Object 2"/>
          <p:cNvGraphicFramePr>
            <a:graphicFrameLocks noChangeAspect="1"/>
          </p:cNvGraphicFramePr>
          <p:nvPr/>
        </p:nvGraphicFramePr>
        <p:xfrm>
          <a:off x="1571659" y="5143525"/>
          <a:ext cx="7786687" cy="1857375"/>
        </p:xfrm>
        <a:graphic>
          <a:graphicData uri="http://schemas.openxmlformats.org/presentationml/2006/ole">
            <p:oleObj spid="_x0000_s378882" name="Visio" r:id="rId3" imgW="5022250" imgH="1196885" progId="Visio.Drawing.11">
              <p:embed/>
            </p:oleObj>
          </a:graphicData>
        </a:graphic>
      </p:graphicFrame>
      <p:graphicFrame>
        <p:nvGraphicFramePr>
          <p:cNvPr id="378883" name="Object 1"/>
          <p:cNvGraphicFramePr>
            <a:graphicFrameLocks noChangeAspect="1"/>
          </p:cNvGraphicFramePr>
          <p:nvPr/>
        </p:nvGraphicFramePr>
        <p:xfrm>
          <a:off x="214282" y="1928802"/>
          <a:ext cx="4610100" cy="500063"/>
        </p:xfrm>
        <a:graphic>
          <a:graphicData uri="http://schemas.openxmlformats.org/presentationml/2006/ole">
            <p:oleObj spid="_x0000_s378883" name="Equation" r:id="rId4" imgW="2108160" imgH="228600" progId="Equation.DSMT4">
              <p:embed/>
            </p:oleObj>
          </a:graphicData>
        </a:graphic>
      </p:graphicFrame>
      <p:graphicFrame>
        <p:nvGraphicFramePr>
          <p:cNvPr id="378884" name="Object 1"/>
          <p:cNvGraphicFramePr>
            <a:graphicFrameLocks noChangeAspect="1"/>
          </p:cNvGraphicFramePr>
          <p:nvPr/>
        </p:nvGraphicFramePr>
        <p:xfrm>
          <a:off x="4643438" y="2428868"/>
          <a:ext cx="3498850" cy="500063"/>
        </p:xfrm>
        <a:graphic>
          <a:graphicData uri="http://schemas.openxmlformats.org/presentationml/2006/ole">
            <p:oleObj spid="_x0000_s378884" name="Equation" r:id="rId5" imgW="1600200" imgH="228600" progId="Equation.DSMT4">
              <p:embed/>
            </p:oleObj>
          </a:graphicData>
        </a:graphic>
      </p:graphicFrame>
      <p:graphicFrame>
        <p:nvGraphicFramePr>
          <p:cNvPr id="378885" name="Object 1"/>
          <p:cNvGraphicFramePr>
            <a:graphicFrameLocks noChangeAspect="1"/>
          </p:cNvGraphicFramePr>
          <p:nvPr/>
        </p:nvGraphicFramePr>
        <p:xfrm>
          <a:off x="642910" y="2555872"/>
          <a:ext cx="2249487" cy="444500"/>
        </p:xfrm>
        <a:graphic>
          <a:graphicData uri="http://schemas.openxmlformats.org/presentationml/2006/ole">
            <p:oleObj spid="_x0000_s378885" name="Equation" r:id="rId6" imgW="1028520" imgH="203040" progId="Equation.DSMT4">
              <p:embed/>
            </p:oleObj>
          </a:graphicData>
        </a:graphic>
      </p:graphicFrame>
      <p:graphicFrame>
        <p:nvGraphicFramePr>
          <p:cNvPr id="8" name="Object 1"/>
          <p:cNvGraphicFramePr>
            <a:graphicFrameLocks noChangeAspect="1"/>
          </p:cNvGraphicFramePr>
          <p:nvPr/>
        </p:nvGraphicFramePr>
        <p:xfrm>
          <a:off x="6950075" y="1928802"/>
          <a:ext cx="2193925" cy="500062"/>
        </p:xfrm>
        <a:graphic>
          <a:graphicData uri="http://schemas.openxmlformats.org/presentationml/2006/ole">
            <p:oleObj spid="_x0000_s378886" name="Equation" r:id="rId7" imgW="1002960" imgH="228600" progId="Equation.DSMT4">
              <p:embed/>
            </p:oleObj>
          </a:graphicData>
        </a:graphic>
      </p:graphicFrame>
      <p:graphicFrame>
        <p:nvGraphicFramePr>
          <p:cNvPr id="9" name="Object 1"/>
          <p:cNvGraphicFramePr>
            <a:graphicFrameLocks noChangeAspect="1"/>
          </p:cNvGraphicFramePr>
          <p:nvPr/>
        </p:nvGraphicFramePr>
        <p:xfrm>
          <a:off x="4783137" y="3071810"/>
          <a:ext cx="4360863" cy="444500"/>
        </p:xfrm>
        <a:graphic>
          <a:graphicData uri="http://schemas.openxmlformats.org/presentationml/2006/ole">
            <p:oleObj spid="_x0000_s378887" name="Equation" r:id="rId8" imgW="1993680" imgH="203040" progId="Equation.DSMT4">
              <p:embed/>
            </p:oleObj>
          </a:graphicData>
        </a:graphic>
      </p:graphicFrame>
      <p:graphicFrame>
        <p:nvGraphicFramePr>
          <p:cNvPr id="11" name="Object 1"/>
          <p:cNvGraphicFramePr>
            <a:graphicFrameLocks noChangeAspect="1"/>
          </p:cNvGraphicFramePr>
          <p:nvPr/>
        </p:nvGraphicFramePr>
        <p:xfrm>
          <a:off x="357158" y="3071810"/>
          <a:ext cx="3748088" cy="473075"/>
        </p:xfrm>
        <a:graphic>
          <a:graphicData uri="http://schemas.openxmlformats.org/presentationml/2006/ole">
            <p:oleObj spid="_x0000_s378889" name="Equation" r:id="rId9" imgW="1714320" imgH="215640" progId="Equation.DSMT4">
              <p:embed/>
            </p:oleObj>
          </a:graphicData>
        </a:graphic>
      </p:graphicFrame>
      <p:graphicFrame>
        <p:nvGraphicFramePr>
          <p:cNvPr id="12" name="Object 1"/>
          <p:cNvGraphicFramePr>
            <a:graphicFrameLocks noChangeAspect="1"/>
          </p:cNvGraphicFramePr>
          <p:nvPr/>
        </p:nvGraphicFramePr>
        <p:xfrm>
          <a:off x="4265644" y="4429132"/>
          <a:ext cx="4806950" cy="500063"/>
        </p:xfrm>
        <a:graphic>
          <a:graphicData uri="http://schemas.openxmlformats.org/presentationml/2006/ole">
            <p:oleObj spid="_x0000_s378890" name="Equation" r:id="rId10" imgW="2197080" imgH="228600" progId="Equation.DSMT4">
              <p:embed/>
            </p:oleObj>
          </a:graphicData>
        </a:graphic>
      </p:graphicFrame>
      <p:sp>
        <p:nvSpPr>
          <p:cNvPr id="13" name="右箭头 12"/>
          <p:cNvSpPr/>
          <p:nvPr/>
        </p:nvSpPr>
        <p:spPr bwMode="auto">
          <a:xfrm>
            <a:off x="4929190" y="2143116"/>
            <a:ext cx="1285884" cy="1428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4" name="下箭头 13"/>
          <p:cNvSpPr/>
          <p:nvPr/>
        </p:nvSpPr>
        <p:spPr bwMode="auto">
          <a:xfrm>
            <a:off x="8358214" y="2428868"/>
            <a:ext cx="142876" cy="50006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5" name="下箭头 14"/>
          <p:cNvSpPr/>
          <p:nvPr/>
        </p:nvSpPr>
        <p:spPr bwMode="auto">
          <a:xfrm>
            <a:off x="8358214" y="3643314"/>
            <a:ext cx="142876" cy="8572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6" name="下箭头 15"/>
          <p:cNvSpPr/>
          <p:nvPr/>
        </p:nvSpPr>
        <p:spPr bwMode="auto">
          <a:xfrm flipH="1">
            <a:off x="3143240" y="2428868"/>
            <a:ext cx="142876" cy="57150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7" name="下箭头 16"/>
          <p:cNvSpPr/>
          <p:nvPr/>
        </p:nvSpPr>
        <p:spPr bwMode="auto">
          <a:xfrm>
            <a:off x="3143240" y="3571876"/>
            <a:ext cx="142876" cy="8572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37889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78891" name="Object 11"/>
          <p:cNvGraphicFramePr>
            <a:graphicFrameLocks noChangeAspect="1"/>
          </p:cNvGraphicFramePr>
          <p:nvPr/>
        </p:nvGraphicFramePr>
        <p:xfrm>
          <a:off x="214282" y="6143644"/>
          <a:ext cx="2518190" cy="428628"/>
        </p:xfrm>
        <a:graphic>
          <a:graphicData uri="http://schemas.openxmlformats.org/presentationml/2006/ole">
            <p:oleObj spid="_x0000_s378891" name="Equation" r:id="rId11" imgW="1346200" imgH="228600" progId="Equation.DSMT4">
              <p:embed/>
            </p:oleObj>
          </a:graphicData>
        </a:graphic>
      </p:graphicFrame>
      <p:sp>
        <p:nvSpPr>
          <p:cNvPr id="20" name="下箭头 19"/>
          <p:cNvSpPr/>
          <p:nvPr/>
        </p:nvSpPr>
        <p:spPr bwMode="auto">
          <a:xfrm>
            <a:off x="785786" y="5000636"/>
            <a:ext cx="142876" cy="8572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8" name="矩形 27"/>
          <p:cNvSpPr/>
          <p:nvPr/>
        </p:nvSpPr>
        <p:spPr bwMode="auto">
          <a:xfrm>
            <a:off x="1628528" y="3071810"/>
            <a:ext cx="1228960" cy="428628"/>
          </a:xfrm>
          <a:prstGeom prst="rect">
            <a:avLst/>
          </a:prstGeom>
          <a:solidFill>
            <a:schemeClr val="accent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9" name="矩形 28"/>
          <p:cNvSpPr/>
          <p:nvPr/>
        </p:nvSpPr>
        <p:spPr bwMode="auto">
          <a:xfrm>
            <a:off x="3500430" y="3071810"/>
            <a:ext cx="642942" cy="428628"/>
          </a:xfrm>
          <a:prstGeom prst="rect">
            <a:avLst/>
          </a:prstGeom>
          <a:solidFill>
            <a:schemeClr val="accent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30" name="Object 1"/>
          <p:cNvGraphicFramePr>
            <a:graphicFrameLocks noChangeAspect="1"/>
          </p:cNvGraphicFramePr>
          <p:nvPr/>
        </p:nvGraphicFramePr>
        <p:xfrm>
          <a:off x="500034" y="4429135"/>
          <a:ext cx="3806825" cy="500063"/>
        </p:xfrm>
        <a:graphic>
          <a:graphicData uri="http://schemas.openxmlformats.org/presentationml/2006/ole">
            <p:oleObj spid="_x0000_s378893" name="Equation" r:id="rId12" imgW="1739880" imgH="228600" progId="Equation.DSMT4">
              <p:embed/>
            </p:oleObj>
          </a:graphicData>
        </a:graphic>
      </p:graphicFrame>
      <p:sp>
        <p:nvSpPr>
          <p:cNvPr id="32" name="矩形 31"/>
          <p:cNvSpPr/>
          <p:nvPr/>
        </p:nvSpPr>
        <p:spPr bwMode="auto">
          <a:xfrm>
            <a:off x="500034" y="4500570"/>
            <a:ext cx="642942" cy="428628"/>
          </a:xfrm>
          <a:prstGeom prst="rect">
            <a:avLst/>
          </a:prstGeom>
          <a:solidFill>
            <a:schemeClr val="accent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33" name="矩形 32"/>
          <p:cNvSpPr/>
          <p:nvPr/>
        </p:nvSpPr>
        <p:spPr bwMode="auto">
          <a:xfrm>
            <a:off x="4286248" y="4500570"/>
            <a:ext cx="1214446" cy="428628"/>
          </a:xfrm>
          <a:prstGeom prst="rect">
            <a:avLst/>
          </a:prstGeom>
          <a:solidFill>
            <a:schemeClr val="accent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78885"/>
                                        </p:tgtEl>
                                        <p:attrNameLst>
                                          <p:attrName>style.visibility</p:attrName>
                                        </p:attrNameLst>
                                      </p:cBhvr>
                                      <p:to>
                                        <p:strVal val="visible"/>
                                      </p:to>
                                    </p:set>
                                    <p:animEffect transition="in" filter="blinds(horizontal)">
                                      <p:cBhvr>
                                        <p:cTn id="15" dur="500"/>
                                        <p:tgtEl>
                                          <p:spTgt spid="37888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par>
                                <p:cTn id="19" presetID="3" presetClass="entr" presetSubtype="1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ntr" presetSubtype="16"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diamond(in)">
                                      <p:cBhvr>
                                        <p:cTn id="26" dur="2000"/>
                                        <p:tgtEl>
                                          <p:spTgt spid="28"/>
                                        </p:tgtEl>
                                      </p:cBhvr>
                                    </p:animEffect>
                                  </p:childTnLst>
                                </p:cTn>
                              </p:par>
                              <p:par>
                                <p:cTn id="27" presetID="8" presetClass="entr" presetSubtype="16"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diamond(in)">
                                      <p:cBhvr>
                                        <p:cTn id="29" dur="20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78884"/>
                                        </p:tgtEl>
                                        <p:attrNameLst>
                                          <p:attrName>style.visibility</p:attrName>
                                        </p:attrNameLst>
                                      </p:cBhvr>
                                      <p:to>
                                        <p:strVal val="visible"/>
                                      </p:to>
                                    </p:set>
                                    <p:animEffect transition="in" filter="blinds(horizontal)">
                                      <p:cBhvr>
                                        <p:cTn id="34" dur="500"/>
                                        <p:tgtEl>
                                          <p:spTgt spid="378884"/>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par>
                                <p:cTn id="38" presetID="3" presetClass="entr" presetSubtype="1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linds(horizontal)">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blinds(horizontal)">
                                      <p:cBhvr>
                                        <p:cTn id="45" dur="500"/>
                                        <p:tgtEl>
                                          <p:spTgt spid="15"/>
                                        </p:tgtEl>
                                      </p:cBhvr>
                                    </p:animEffect>
                                  </p:childTnLst>
                                </p:cTn>
                              </p:par>
                              <p:par>
                                <p:cTn id="46" presetID="3" presetClass="entr" presetSubtype="10"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linds(horizontal)">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blinds(horizontal)">
                                      <p:cBhvr>
                                        <p:cTn id="53" dur="500"/>
                                        <p:tgtEl>
                                          <p:spTgt spid="17"/>
                                        </p:tgtEl>
                                      </p:cBhvr>
                                    </p:animEffect>
                                  </p:childTnLst>
                                </p:cTn>
                              </p:par>
                              <p:par>
                                <p:cTn id="54" presetID="3" presetClass="entr" presetSubtype="10" fill="hold"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blinds(horizontal)">
                                      <p:cBhvr>
                                        <p:cTn id="56" dur="500"/>
                                        <p:tgtEl>
                                          <p:spTgt spid="30"/>
                                        </p:tgtEl>
                                      </p:cBhvr>
                                    </p:animEffect>
                                  </p:childTnLst>
                                </p:cTn>
                              </p:par>
                            </p:childTnLst>
                          </p:cTn>
                        </p:par>
                      </p:childTnLst>
                    </p:cTn>
                  </p:par>
                  <p:par>
                    <p:cTn id="57" fill="hold">
                      <p:stCondLst>
                        <p:cond delay="indefinite"/>
                      </p:stCondLst>
                      <p:childTnLst>
                        <p:par>
                          <p:cTn id="58" fill="hold">
                            <p:stCondLst>
                              <p:cond delay="0"/>
                            </p:stCondLst>
                            <p:childTnLst>
                              <p:par>
                                <p:cTn id="59" presetID="8" presetClass="entr" presetSubtype="16" fill="hold" grpId="0" nodeType="click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diamond(in)">
                                      <p:cBhvr>
                                        <p:cTn id="61" dur="2000"/>
                                        <p:tgtEl>
                                          <p:spTgt spid="32"/>
                                        </p:tgtEl>
                                      </p:cBhvr>
                                    </p:animEffect>
                                  </p:childTnLst>
                                </p:cTn>
                              </p:par>
                              <p:par>
                                <p:cTn id="62" presetID="8" presetClass="entr" presetSubtype="16"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diamond(in)">
                                      <p:cBhvr>
                                        <p:cTn id="64" dur="2000"/>
                                        <p:tgtEl>
                                          <p:spTgt spid="33"/>
                                        </p:tgtEl>
                                      </p:cBhvr>
                                    </p:animEffect>
                                  </p:childTnLst>
                                </p:cTn>
                              </p:par>
                              <p:par>
                                <p:cTn id="65" presetID="3" presetClass="entr" presetSubtype="10" fill="hold" grpId="1"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blinds(horizontal)">
                                      <p:cBhvr>
                                        <p:cTn id="67" dur="500"/>
                                        <p:tgtEl>
                                          <p:spTgt spid="33"/>
                                        </p:tgtEl>
                                      </p:cBhvr>
                                    </p:animEffect>
                                  </p:childTnLst>
                                </p:cTn>
                              </p:par>
                              <p:par>
                                <p:cTn id="68" presetID="3" presetClass="entr" presetSubtype="10" fill="hold" grpId="1"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blinds(horizontal)">
                                      <p:cBhvr>
                                        <p:cTn id="70" dur="500"/>
                                        <p:tgtEl>
                                          <p:spTgt spid="32"/>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blinds(horizontal)">
                                      <p:cBhvr>
                                        <p:cTn id="73" dur="500"/>
                                        <p:tgtEl>
                                          <p:spTgt spid="20"/>
                                        </p:tgtEl>
                                      </p:cBhvr>
                                    </p:animEffect>
                                  </p:childTnLst>
                                </p:cTn>
                              </p:par>
                              <p:par>
                                <p:cTn id="74" presetID="3" presetClass="entr" presetSubtype="10" fill="hold" nodeType="withEffect">
                                  <p:stCondLst>
                                    <p:cond delay="0"/>
                                  </p:stCondLst>
                                  <p:childTnLst>
                                    <p:set>
                                      <p:cBhvr>
                                        <p:cTn id="75" dur="1" fill="hold">
                                          <p:stCondLst>
                                            <p:cond delay="0"/>
                                          </p:stCondLst>
                                        </p:cTn>
                                        <p:tgtEl>
                                          <p:spTgt spid="378891"/>
                                        </p:tgtEl>
                                        <p:attrNameLst>
                                          <p:attrName>style.visibility</p:attrName>
                                        </p:attrNameLst>
                                      </p:cBhvr>
                                      <p:to>
                                        <p:strVal val="visible"/>
                                      </p:to>
                                    </p:set>
                                    <p:animEffect transition="in" filter="blinds(horizontal)">
                                      <p:cBhvr>
                                        <p:cTn id="76" dur="500"/>
                                        <p:tgtEl>
                                          <p:spTgt spid="378891"/>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378882"/>
                                        </p:tgtEl>
                                        <p:attrNameLst>
                                          <p:attrName>style.visibility</p:attrName>
                                        </p:attrNameLst>
                                      </p:cBhvr>
                                      <p:to>
                                        <p:strVal val="visible"/>
                                      </p:to>
                                    </p:set>
                                    <p:animEffect transition="in" filter="blinds(horizontal)">
                                      <p:cBhvr>
                                        <p:cTn id="81" dur="500"/>
                                        <p:tgtEl>
                                          <p:spTgt spid="378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20" grpId="0" animBg="1"/>
      <p:bldP spid="28" grpId="0" animBg="1"/>
      <p:bldP spid="29" grpId="0" animBg="1"/>
      <p:bldP spid="32" grpId="0" animBg="1"/>
      <p:bldP spid="32" grpId="1" animBg="1"/>
      <p:bldP spid="33" grpId="0" animBg="1"/>
      <p:bldP spid="33" grpId="1"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8.2</a:t>
            </a:r>
            <a:r>
              <a:rPr lang="zh-CN" altLang="en-US" dirty="0" smtClean="0"/>
              <a:t>矩阵分式描述的实现问题</a:t>
            </a:r>
            <a:r>
              <a:rPr lang="en-US" altLang="zh-CN" dirty="0" smtClean="0"/>
              <a:t>-4</a:t>
            </a:r>
            <a:endParaRPr lang="zh-CN" altLang="en-US" dirty="0"/>
          </a:p>
        </p:txBody>
      </p:sp>
      <p:sp>
        <p:nvSpPr>
          <p:cNvPr id="3" name="内容占位符 2"/>
          <p:cNvSpPr>
            <a:spLocks noGrp="1"/>
          </p:cNvSpPr>
          <p:nvPr>
            <p:ph idx="1"/>
          </p:nvPr>
        </p:nvSpPr>
        <p:spPr/>
        <p:txBody>
          <a:bodyPr/>
          <a:lstStyle/>
          <a:p>
            <a:r>
              <a:rPr lang="zh-CN" altLang="en-US" dirty="0" smtClean="0"/>
              <a:t>控制器形实现</a:t>
            </a:r>
          </a:p>
          <a:p>
            <a:endParaRPr lang="zh-CN" altLang="en-US" dirty="0"/>
          </a:p>
        </p:txBody>
      </p:sp>
      <p:graphicFrame>
        <p:nvGraphicFramePr>
          <p:cNvPr id="379908" name="Object 4"/>
          <p:cNvGraphicFramePr>
            <a:graphicFrameLocks noChangeAspect="1"/>
          </p:cNvGraphicFramePr>
          <p:nvPr/>
        </p:nvGraphicFramePr>
        <p:xfrm>
          <a:off x="71460" y="1714501"/>
          <a:ext cx="7786688" cy="1857375"/>
        </p:xfrm>
        <a:graphic>
          <a:graphicData uri="http://schemas.openxmlformats.org/presentationml/2006/ole">
            <p:oleObj spid="_x0000_s379908" name="Visio" r:id="rId3" imgW="5022250" imgH="1196885" progId="Visio.Drawing.11">
              <p:embed/>
            </p:oleObj>
          </a:graphicData>
        </a:graphic>
      </p:graphicFrame>
      <p:sp>
        <p:nvSpPr>
          <p:cNvPr id="7" name="矩形 6"/>
          <p:cNvSpPr/>
          <p:nvPr/>
        </p:nvSpPr>
        <p:spPr bwMode="auto">
          <a:xfrm>
            <a:off x="2786104" y="1785939"/>
            <a:ext cx="2643206" cy="857256"/>
          </a:xfrm>
          <a:prstGeom prst="rect">
            <a:avLst/>
          </a:prstGeom>
          <a:solidFill>
            <a:schemeClr val="accent1">
              <a:alpha val="0"/>
            </a:schemeClr>
          </a:solid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8" name="Object 1"/>
          <p:cNvGraphicFramePr>
            <a:graphicFrameLocks noChangeAspect="1"/>
          </p:cNvGraphicFramePr>
          <p:nvPr/>
        </p:nvGraphicFramePr>
        <p:xfrm>
          <a:off x="142844" y="3357562"/>
          <a:ext cx="4286248" cy="1685325"/>
        </p:xfrm>
        <a:graphic>
          <a:graphicData uri="http://schemas.openxmlformats.org/presentationml/2006/ole">
            <p:oleObj spid="_x0000_s379909" name="Equation" r:id="rId4" imgW="3390840" imgH="1333440" progId="Equation.DSMT4">
              <p:embed/>
            </p:oleObj>
          </a:graphicData>
        </a:graphic>
      </p:graphicFrame>
      <p:sp>
        <p:nvSpPr>
          <p:cNvPr id="37991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Object 1"/>
          <p:cNvGraphicFramePr>
            <a:graphicFrameLocks noChangeAspect="1"/>
          </p:cNvGraphicFramePr>
          <p:nvPr/>
        </p:nvGraphicFramePr>
        <p:xfrm>
          <a:off x="5286380" y="2428868"/>
          <a:ext cx="3496247" cy="2571768"/>
        </p:xfrm>
        <a:graphic>
          <a:graphicData uri="http://schemas.openxmlformats.org/presentationml/2006/ole">
            <p:oleObj spid="_x0000_s379912" name="Equation" r:id="rId5" imgW="2692080" imgH="1981080" progId="Equation.DSMT4">
              <p:embed/>
            </p:oleObj>
          </a:graphicData>
        </a:graphic>
      </p:graphicFrame>
      <p:sp>
        <p:nvSpPr>
          <p:cNvPr id="37991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79913" name="Object 9"/>
          <p:cNvGraphicFramePr>
            <a:graphicFrameLocks noChangeAspect="1"/>
          </p:cNvGraphicFramePr>
          <p:nvPr/>
        </p:nvGraphicFramePr>
        <p:xfrm>
          <a:off x="0" y="5143512"/>
          <a:ext cx="5761630" cy="1428760"/>
        </p:xfrm>
        <a:graphic>
          <a:graphicData uri="http://schemas.openxmlformats.org/presentationml/2006/ole">
            <p:oleObj spid="_x0000_s379913" name="Equation" r:id="rId6" imgW="3543300" imgH="876300" progId="Equation.DSMT4">
              <p:embed/>
            </p:oleObj>
          </a:graphicData>
        </a:graphic>
      </p:graphicFrame>
      <p:graphicFrame>
        <p:nvGraphicFramePr>
          <p:cNvPr id="14" name="Object 1"/>
          <p:cNvGraphicFramePr>
            <a:graphicFrameLocks noChangeAspect="1"/>
          </p:cNvGraphicFramePr>
          <p:nvPr/>
        </p:nvGraphicFramePr>
        <p:xfrm>
          <a:off x="5597531" y="5000636"/>
          <a:ext cx="3546501" cy="1766708"/>
        </p:xfrm>
        <a:graphic>
          <a:graphicData uri="http://schemas.openxmlformats.org/presentationml/2006/ole">
            <p:oleObj spid="_x0000_s379915" name="Equation" r:id="rId7" imgW="3644640" imgH="1815840" progId="Equation.DSMT4">
              <p:embed/>
            </p:oleObj>
          </a:graphicData>
        </a:graphic>
      </p:graphicFrame>
      <p:graphicFrame>
        <p:nvGraphicFramePr>
          <p:cNvPr id="379916" name="Object 1"/>
          <p:cNvGraphicFramePr>
            <a:graphicFrameLocks noChangeAspect="1"/>
          </p:cNvGraphicFramePr>
          <p:nvPr/>
        </p:nvGraphicFramePr>
        <p:xfrm>
          <a:off x="3714744" y="1285860"/>
          <a:ext cx="5027613" cy="500062"/>
        </p:xfrm>
        <a:graphic>
          <a:graphicData uri="http://schemas.openxmlformats.org/presentationml/2006/ole">
            <p:oleObj spid="_x0000_s379916" name="Equation" r:id="rId8" imgW="2298600" imgH="2286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79913"/>
                                        </p:tgtEl>
                                        <p:attrNameLst>
                                          <p:attrName>style.visibility</p:attrName>
                                        </p:attrNameLst>
                                      </p:cBhvr>
                                      <p:to>
                                        <p:strVal val="visible"/>
                                      </p:to>
                                    </p:set>
                                    <p:animEffect transition="in" filter="blinds(horizontal)">
                                      <p:cBhvr>
                                        <p:cTn id="23" dur="500"/>
                                        <p:tgtEl>
                                          <p:spTgt spid="37991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79916"/>
                                        </p:tgtEl>
                                        <p:attrNameLst>
                                          <p:attrName>style.visibility</p:attrName>
                                        </p:attrNameLst>
                                      </p:cBhvr>
                                      <p:to>
                                        <p:strVal val="visible"/>
                                      </p:to>
                                    </p:set>
                                    <p:animEffect transition="in" filter="blinds(horizontal)">
                                      <p:cBhvr>
                                        <p:cTn id="33" dur="500"/>
                                        <p:tgtEl>
                                          <p:spTgt spid="379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8.2</a:t>
            </a:r>
            <a:r>
              <a:rPr lang="zh-CN" altLang="en-US" dirty="0" smtClean="0"/>
              <a:t>矩阵分式描述的实现问题</a:t>
            </a:r>
            <a:r>
              <a:rPr lang="en-US" altLang="zh-CN" dirty="0" smtClean="0"/>
              <a:t>-5</a:t>
            </a:r>
            <a:endParaRPr lang="zh-CN" altLang="en-US" dirty="0"/>
          </a:p>
        </p:txBody>
      </p:sp>
      <p:sp>
        <p:nvSpPr>
          <p:cNvPr id="3" name="内容占位符 2"/>
          <p:cNvSpPr>
            <a:spLocks noGrp="1"/>
          </p:cNvSpPr>
          <p:nvPr>
            <p:ph idx="1"/>
          </p:nvPr>
        </p:nvSpPr>
        <p:spPr>
          <a:xfrm>
            <a:off x="500035" y="1285875"/>
            <a:ext cx="8455054" cy="4846638"/>
          </a:xfrm>
        </p:spPr>
        <p:txBody>
          <a:bodyPr/>
          <a:lstStyle/>
          <a:p>
            <a:r>
              <a:rPr lang="en-US" altLang="zh-CN" dirty="0" smtClean="0"/>
              <a:t>RMFD</a:t>
            </a:r>
            <a:r>
              <a:rPr lang="zh-CN" altLang="en-US" dirty="0" smtClean="0"/>
              <a:t>控制器形实现的性质</a:t>
            </a:r>
            <a:endParaRPr lang="en-US" altLang="zh-CN" dirty="0" smtClean="0"/>
          </a:p>
          <a:p>
            <a:pPr lvl="1"/>
            <a:r>
              <a:rPr lang="zh-CN" altLang="en-US" dirty="0" smtClean="0"/>
              <a:t>在计算系数矩阵方法</a:t>
            </a:r>
            <a:endParaRPr lang="en-US" altLang="zh-CN" dirty="0" smtClean="0"/>
          </a:p>
          <a:p>
            <a:pPr lvl="1"/>
            <a:r>
              <a:rPr lang="zh-CN" altLang="en-US" dirty="0" smtClean="0"/>
              <a:t>关系</a:t>
            </a:r>
            <a:endParaRPr lang="en-US" altLang="zh-CN" dirty="0" smtClean="0"/>
          </a:p>
          <a:p>
            <a:pPr lvl="1"/>
            <a:endParaRPr lang="en-US" altLang="zh-CN" dirty="0" smtClean="0"/>
          </a:p>
          <a:p>
            <a:pPr lvl="1"/>
            <a:r>
              <a:rPr lang="zh-CN" altLang="en-US" dirty="0" smtClean="0"/>
              <a:t>关系</a:t>
            </a:r>
            <a:endParaRPr lang="en-US" altLang="zh-CN" dirty="0" smtClean="0"/>
          </a:p>
          <a:p>
            <a:pPr lvl="1"/>
            <a:r>
              <a:rPr lang="zh-CN" altLang="en-US" dirty="0" smtClean="0"/>
              <a:t>关系</a:t>
            </a:r>
            <a:endParaRPr lang="en-US" altLang="zh-CN" dirty="0" smtClean="0"/>
          </a:p>
          <a:p>
            <a:pPr lvl="1"/>
            <a:r>
              <a:rPr lang="zh-CN" altLang="en-US" dirty="0" smtClean="0"/>
              <a:t>关系</a:t>
            </a:r>
            <a:endParaRPr lang="en-US" altLang="zh-CN" dirty="0" smtClean="0"/>
          </a:p>
          <a:p>
            <a:pPr lvl="1"/>
            <a:endParaRPr lang="en-US" altLang="zh-CN" dirty="0" smtClean="0"/>
          </a:p>
          <a:p>
            <a:pPr lvl="1"/>
            <a:r>
              <a:rPr lang="zh-CN" altLang="en-US" dirty="0" smtClean="0">
                <a:latin typeface="Times New Roman" pitchFamily="18" charset="0"/>
                <a:cs typeface="Times New Roman" pitchFamily="18" charset="0"/>
              </a:rPr>
              <a:t>该实现完全能控的，但一般不完全能观。该实现能控且能观的一个充分条件是</a:t>
            </a:r>
            <a:r>
              <a:rPr lang="en-US" altLang="zh-CN" i="1" dirty="0" smtClean="0">
                <a:latin typeface="Times New Roman" pitchFamily="18" charset="0"/>
                <a:cs typeface="Times New Roman" pitchFamily="18" charset="0"/>
              </a:rPr>
              <a:t>N</a:t>
            </a:r>
            <a:r>
              <a:rPr lang="en-US" altLang="zh-CN" baseline="-25000" dirty="0" smtClean="0">
                <a:latin typeface="Times New Roman" pitchFamily="18" charset="0"/>
                <a:cs typeface="Times New Roman" pitchFamily="18" charset="0"/>
              </a:rPr>
              <a:t>R</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s</a:t>
            </a:r>
            <a:r>
              <a:rPr lang="en-US" altLang="zh-C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列满秩。</a:t>
            </a:r>
            <a:endParaRPr lang="en-US" altLang="zh-CN" dirty="0" smtClean="0">
              <a:latin typeface="Times New Roman" pitchFamily="18" charset="0"/>
              <a:cs typeface="Times New Roman" pitchFamily="18" charset="0"/>
            </a:endParaRPr>
          </a:p>
          <a:p>
            <a:pPr lvl="1"/>
            <a:r>
              <a:rPr lang="zh-CN" altLang="en-US" dirty="0" smtClean="0"/>
              <a:t>系统矩阵的右特征向量关系式</a:t>
            </a:r>
            <a:endParaRPr lang="zh-CN" altLang="en-US" dirty="0" smtClean="0">
              <a:latin typeface="Times New Roman" pitchFamily="18" charset="0"/>
              <a:cs typeface="Times New Roman" pitchFamily="18" charset="0"/>
            </a:endParaRPr>
          </a:p>
          <a:p>
            <a:pPr lvl="1"/>
            <a:endParaRPr lang="en-US" altLang="zh-CN" dirty="0" smtClean="0"/>
          </a:p>
          <a:p>
            <a:endParaRPr lang="en-US" altLang="zh-CN" dirty="0" smtClean="0"/>
          </a:p>
          <a:p>
            <a:endParaRPr lang="zh-CN" altLang="en-US" dirty="0"/>
          </a:p>
        </p:txBody>
      </p:sp>
      <p:sp>
        <p:nvSpPr>
          <p:cNvPr id="3829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2977" name="Object 1"/>
          <p:cNvGraphicFramePr>
            <a:graphicFrameLocks noChangeAspect="1"/>
          </p:cNvGraphicFramePr>
          <p:nvPr/>
        </p:nvGraphicFramePr>
        <p:xfrm>
          <a:off x="2395421" y="2357430"/>
          <a:ext cx="6319983" cy="1000132"/>
        </p:xfrm>
        <a:graphic>
          <a:graphicData uri="http://schemas.openxmlformats.org/presentationml/2006/ole">
            <p:oleObj spid="_x0000_s382977" name="Equation" r:id="rId3" imgW="2832100" imgH="444500" progId="Equation.DSMT4">
              <p:embed/>
            </p:oleObj>
          </a:graphicData>
        </a:graphic>
      </p:graphicFrame>
      <p:graphicFrame>
        <p:nvGraphicFramePr>
          <p:cNvPr id="7" name="Object 1"/>
          <p:cNvGraphicFramePr>
            <a:graphicFrameLocks noChangeAspect="1"/>
          </p:cNvGraphicFramePr>
          <p:nvPr/>
        </p:nvGraphicFramePr>
        <p:xfrm>
          <a:off x="2432067" y="3929066"/>
          <a:ext cx="3457446" cy="500066"/>
        </p:xfrm>
        <a:graphic>
          <a:graphicData uri="http://schemas.openxmlformats.org/presentationml/2006/ole">
            <p:oleObj spid="_x0000_s382980" name="Equation" r:id="rId4" imgW="1422360" imgH="203040" progId="Equation.DSMT4">
              <p:embed/>
            </p:oleObj>
          </a:graphicData>
        </a:graphic>
      </p:graphicFrame>
      <p:graphicFrame>
        <p:nvGraphicFramePr>
          <p:cNvPr id="9" name="Object 1"/>
          <p:cNvGraphicFramePr>
            <a:graphicFrameLocks noChangeAspect="1"/>
          </p:cNvGraphicFramePr>
          <p:nvPr/>
        </p:nvGraphicFramePr>
        <p:xfrm>
          <a:off x="2432067" y="3357562"/>
          <a:ext cx="4568825" cy="561975"/>
        </p:xfrm>
        <a:graphic>
          <a:graphicData uri="http://schemas.openxmlformats.org/presentationml/2006/ole">
            <p:oleObj spid="_x0000_s382982" name="Equation" r:id="rId5" imgW="1879560" imgH="228600" progId="Equation.DSMT4">
              <p:embed/>
            </p:oleObj>
          </a:graphicData>
        </a:graphic>
      </p:graphicFrame>
      <p:graphicFrame>
        <p:nvGraphicFramePr>
          <p:cNvPr id="10" name="Object 1"/>
          <p:cNvGraphicFramePr>
            <a:graphicFrameLocks noChangeAspect="1"/>
          </p:cNvGraphicFramePr>
          <p:nvPr/>
        </p:nvGraphicFramePr>
        <p:xfrm>
          <a:off x="2501911" y="4429132"/>
          <a:ext cx="3713163" cy="942975"/>
        </p:xfrm>
        <a:graphic>
          <a:graphicData uri="http://schemas.openxmlformats.org/presentationml/2006/ole">
            <p:oleObj spid="_x0000_s382983" name="Equation" r:id="rId6" imgW="1663560" imgH="419040" progId="Equation.DSMT4">
              <p:embed/>
            </p:oleObj>
          </a:graphicData>
        </a:graphic>
      </p:graphicFrame>
      <p:graphicFrame>
        <p:nvGraphicFramePr>
          <p:cNvPr id="11" name="Object 1"/>
          <p:cNvGraphicFramePr>
            <a:graphicFrameLocks noChangeAspect="1"/>
          </p:cNvGraphicFramePr>
          <p:nvPr/>
        </p:nvGraphicFramePr>
        <p:xfrm>
          <a:off x="6140450" y="6400800"/>
          <a:ext cx="3003550" cy="457200"/>
        </p:xfrm>
        <a:graphic>
          <a:graphicData uri="http://schemas.openxmlformats.org/presentationml/2006/ole">
            <p:oleObj spid="_x0000_s382984" name="Equation" r:id="rId7" imgW="1346040" imgH="203040" progId="Equation.DSMT4">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p:txBody>
          <a:bodyPr/>
          <a:lstStyle/>
          <a:p>
            <a:r>
              <a:rPr lang="zh-CN" altLang="en-US" smtClean="0"/>
              <a:t>本章内容</a:t>
            </a:r>
          </a:p>
        </p:txBody>
      </p:sp>
      <p:sp>
        <p:nvSpPr>
          <p:cNvPr id="3" name="内容占位符 2"/>
          <p:cNvSpPr>
            <a:spLocks noGrp="1"/>
          </p:cNvSpPr>
          <p:nvPr>
            <p:ph idx="1"/>
          </p:nvPr>
        </p:nvSpPr>
        <p:spPr>
          <a:xfrm>
            <a:off x="785813" y="1071546"/>
            <a:ext cx="8358187" cy="5572164"/>
          </a:xfrm>
        </p:spPr>
        <p:txBody>
          <a:bodyPr/>
          <a:lstStyle/>
          <a:p>
            <a:pPr>
              <a:defRPr/>
            </a:pPr>
            <a:r>
              <a:rPr lang="zh-CN" altLang="en-US" sz="2800" dirty="0" smtClean="0">
                <a:hlinkClick r:id="rId2" action="ppaction://hlinksldjump"/>
              </a:rPr>
              <a:t>引言</a:t>
            </a:r>
            <a:endParaRPr lang="en-US" altLang="zh-CN" sz="2800" dirty="0" smtClean="0"/>
          </a:p>
          <a:p>
            <a:pPr>
              <a:defRPr/>
            </a:pPr>
            <a:r>
              <a:rPr lang="zh-CN" altLang="en-US" sz="2800" dirty="0" smtClean="0">
                <a:hlinkClick r:id="rId3" action="ppaction://hlinksldjump"/>
              </a:rPr>
              <a:t>连续线性系统能控性与能观性定义</a:t>
            </a:r>
            <a:endParaRPr lang="zh-CN" altLang="en-US" sz="2800" dirty="0" smtClean="0"/>
          </a:p>
          <a:p>
            <a:pPr>
              <a:defRPr/>
            </a:pPr>
            <a:r>
              <a:rPr lang="zh-CN" altLang="en-US" sz="2800" dirty="0" smtClean="0">
                <a:hlinkClick r:id="rId4" action="ppaction://hlinksldjump"/>
              </a:rPr>
              <a:t>连续线性系统能控性与能观性判据</a:t>
            </a:r>
            <a:endParaRPr lang="zh-CN" altLang="en-US" sz="2800" dirty="0" smtClean="0"/>
          </a:p>
          <a:p>
            <a:pPr>
              <a:defRPr/>
            </a:pPr>
            <a:r>
              <a:rPr lang="zh-CN" altLang="en-US" sz="2800" dirty="0" smtClean="0">
                <a:hlinkClick r:id="rId5" action="ppaction://hlinksldjump"/>
              </a:rPr>
              <a:t>连续线性系统输出</a:t>
            </a:r>
            <a:r>
              <a:rPr lang="en-US" altLang="zh-CN" sz="2800" dirty="0" smtClean="0">
                <a:latin typeface="+mn-ea"/>
                <a:hlinkClick r:id="rId5" action="ppaction://hlinksldjump"/>
              </a:rPr>
              <a:t>(</a:t>
            </a:r>
            <a:r>
              <a:rPr lang="zh-CN" altLang="en-US" sz="2800" dirty="0" smtClean="0">
                <a:latin typeface="+mn-ea"/>
                <a:hlinkClick r:id="rId5" action="ppaction://hlinksldjump"/>
              </a:rPr>
              <a:t>函数</a:t>
            </a:r>
            <a:r>
              <a:rPr lang="en-US" altLang="zh-CN" sz="2800" dirty="0" smtClean="0">
                <a:latin typeface="+mn-ea"/>
                <a:hlinkClick r:id="rId5" action="ppaction://hlinksldjump"/>
              </a:rPr>
              <a:t>)</a:t>
            </a:r>
            <a:r>
              <a:rPr lang="zh-CN" altLang="en-US" sz="2800" dirty="0" smtClean="0">
                <a:hlinkClick r:id="rId5" action="ppaction://hlinksldjump"/>
              </a:rPr>
              <a:t>能控性及判据</a:t>
            </a:r>
            <a:endParaRPr lang="zh-CN" altLang="en-US" sz="2800" dirty="0" smtClean="0"/>
          </a:p>
          <a:p>
            <a:pPr>
              <a:defRPr/>
            </a:pPr>
            <a:r>
              <a:rPr lang="zh-CN" altLang="en-US" sz="2800" dirty="0" smtClean="0">
                <a:hlinkClick r:id="rId6" action="ppaction://hlinksldjump"/>
              </a:rPr>
              <a:t>连续线性系统的对偶关系</a:t>
            </a:r>
            <a:endParaRPr lang="zh-CN" altLang="en-US" sz="2800" dirty="0" smtClean="0"/>
          </a:p>
          <a:p>
            <a:pPr>
              <a:defRPr/>
            </a:pPr>
            <a:r>
              <a:rPr lang="zh-CN" altLang="en-US" sz="2800" dirty="0" smtClean="0">
                <a:hlinkClick r:id="rId7" action="ppaction://hlinksldjump"/>
              </a:rPr>
              <a:t>定常连续线性系统的能控型与能观型</a:t>
            </a:r>
            <a:endParaRPr lang="zh-CN" altLang="en-US" sz="2800" dirty="0" smtClean="0"/>
          </a:p>
          <a:p>
            <a:pPr>
              <a:defRPr/>
            </a:pPr>
            <a:r>
              <a:rPr lang="zh-CN" altLang="en-US" sz="2800" dirty="0" smtClean="0">
                <a:hlinkClick r:id="rId8" action="ppaction://hlinksldjump"/>
              </a:rPr>
              <a:t>连续线性系统的结构分解</a:t>
            </a:r>
            <a:endParaRPr lang="zh-CN" altLang="en-US" sz="2800" dirty="0" smtClean="0"/>
          </a:p>
          <a:p>
            <a:pPr>
              <a:defRPr/>
            </a:pPr>
            <a:r>
              <a:rPr lang="zh-CN" altLang="en-US" sz="2800" dirty="0" smtClean="0">
                <a:hlinkClick r:id="rId9" action="ppaction://hlinksldjump"/>
              </a:rPr>
              <a:t>连续定常线性系统的实现与结构特性关系</a:t>
            </a:r>
            <a:endParaRPr lang="en-US" altLang="zh-CN" sz="2800" dirty="0" smtClean="0"/>
          </a:p>
          <a:p>
            <a:pPr>
              <a:defRPr/>
            </a:pPr>
            <a:r>
              <a:rPr lang="zh-CN" altLang="en-US" sz="2800" dirty="0" smtClean="0">
                <a:hlinkClick r:id="rId10" action="ppaction://hlinksldjump"/>
              </a:rPr>
              <a:t>基于复频域的并串线性系统的能控与能观性</a:t>
            </a:r>
            <a:endParaRPr lang="en-US" altLang="zh-CN" sz="2800" dirty="0" smtClean="0"/>
          </a:p>
          <a:p>
            <a:pPr>
              <a:defRPr/>
            </a:pPr>
            <a:r>
              <a:rPr lang="zh-CN" altLang="en-US" sz="2800" dirty="0" smtClean="0">
                <a:hlinkClick r:id="rId11" action="ppaction://hlinksldjump"/>
              </a:rPr>
              <a:t>离散线性系统的能控能观性及其判据</a:t>
            </a:r>
            <a:endParaRPr lang="zh-CN" altLang="en-US" sz="2800" dirty="0" smtClean="0"/>
          </a:p>
          <a:p>
            <a:pPr>
              <a:defRPr/>
            </a:pPr>
            <a:r>
              <a:rPr lang="zh-CN" altLang="en-US" sz="2800" dirty="0" smtClean="0">
                <a:hlinkClick r:id="rId12" action="ppaction://hlinksldjump"/>
              </a:rPr>
              <a:t>小结</a:t>
            </a:r>
            <a:endParaRPr lang="zh-CN" altLang="en-US" sz="2800"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6" name="标题 1"/>
          <p:cNvSpPr>
            <a:spLocks noGrp="1"/>
          </p:cNvSpPr>
          <p:nvPr>
            <p:ph type="title"/>
          </p:nvPr>
        </p:nvSpPr>
        <p:spPr/>
        <p:txBody>
          <a:bodyPr/>
          <a:lstStyle/>
          <a:p>
            <a:r>
              <a:rPr lang="en-US" altLang="zh-CN" dirty="0" smtClean="0"/>
              <a:t>8.3PMD</a:t>
            </a:r>
            <a:r>
              <a:rPr lang="zh-CN" altLang="en-US" dirty="0" smtClean="0"/>
              <a:t>模型的实现问题</a:t>
            </a:r>
            <a:r>
              <a:rPr lang="en-US" altLang="zh-CN" dirty="0" smtClean="0"/>
              <a:t>-1</a:t>
            </a:r>
            <a:endParaRPr lang="zh-CN" altLang="en-US" dirty="0" smtClean="0"/>
          </a:p>
        </p:txBody>
      </p:sp>
      <p:sp>
        <p:nvSpPr>
          <p:cNvPr id="3" name="内容占位符 2"/>
          <p:cNvSpPr>
            <a:spLocks noGrp="1"/>
          </p:cNvSpPr>
          <p:nvPr>
            <p:ph idx="1"/>
          </p:nvPr>
        </p:nvSpPr>
        <p:spPr>
          <a:xfrm>
            <a:off x="785813" y="1285875"/>
            <a:ext cx="8358187" cy="4846638"/>
          </a:xfrm>
        </p:spPr>
        <p:txBody>
          <a:bodyPr/>
          <a:lstStyle/>
          <a:p>
            <a:pPr>
              <a:defRPr/>
            </a:pPr>
            <a:r>
              <a:rPr lang="en-US" altLang="zh-CN" dirty="0" smtClean="0">
                <a:latin typeface="+mn-ea"/>
              </a:rPr>
              <a:t>PMD</a:t>
            </a:r>
            <a:r>
              <a:rPr lang="zh-CN" altLang="en-US" dirty="0" smtClean="0">
                <a:latin typeface="+mn-ea"/>
              </a:rPr>
              <a:t>模型实现的种类</a:t>
            </a:r>
            <a:endParaRPr lang="zh-CN" altLang="en-US" dirty="0">
              <a:latin typeface="+mn-ea"/>
            </a:endParaRPr>
          </a:p>
        </p:txBody>
      </p:sp>
      <p:sp>
        <p:nvSpPr>
          <p:cNvPr id="27443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74433" name="Object 1"/>
          <p:cNvGraphicFramePr>
            <a:graphicFrameLocks noChangeAspect="1"/>
          </p:cNvGraphicFramePr>
          <p:nvPr/>
        </p:nvGraphicFramePr>
        <p:xfrm>
          <a:off x="1214438" y="1928813"/>
          <a:ext cx="6388100" cy="593725"/>
        </p:xfrm>
        <a:graphic>
          <a:graphicData uri="http://schemas.openxmlformats.org/presentationml/2006/ole">
            <p:oleObj spid="_x0000_s274433" name="Equation" r:id="rId3" imgW="2565400" imgH="228600" progId="Equation.DSMT4">
              <p:embed/>
            </p:oleObj>
          </a:graphicData>
        </a:graphic>
      </p:graphicFrame>
      <p:sp>
        <p:nvSpPr>
          <p:cNvPr id="27443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pic>
        <p:nvPicPr>
          <p:cNvPr id="274440" name="图片 8" descr="PMD模型的实现的种类.emf"/>
          <p:cNvPicPr>
            <a:picLocks noChangeAspect="1"/>
          </p:cNvPicPr>
          <p:nvPr/>
        </p:nvPicPr>
        <p:blipFill>
          <a:blip r:embed="rId4"/>
          <a:srcRect/>
          <a:stretch>
            <a:fillRect/>
          </a:stretch>
        </p:blipFill>
        <p:spPr bwMode="auto">
          <a:xfrm>
            <a:off x="214313" y="3286125"/>
            <a:ext cx="8786812" cy="2043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4" name="标题 1"/>
          <p:cNvSpPr>
            <a:spLocks noGrp="1"/>
          </p:cNvSpPr>
          <p:nvPr>
            <p:ph type="title"/>
          </p:nvPr>
        </p:nvSpPr>
        <p:spPr/>
        <p:txBody>
          <a:bodyPr/>
          <a:lstStyle/>
          <a:p>
            <a:r>
              <a:rPr lang="en-US" altLang="zh-CN" smtClean="0"/>
              <a:t>8.4</a:t>
            </a:r>
            <a:r>
              <a:rPr lang="zh-CN" altLang="en-US" smtClean="0"/>
              <a:t>时域与频域结构特性</a:t>
            </a:r>
            <a:r>
              <a:rPr lang="en-US" altLang="zh-CN" smtClean="0"/>
              <a:t>-1</a:t>
            </a:r>
            <a:r>
              <a:rPr lang="zh-CN" altLang="en-US" smtClean="0"/>
              <a:t> </a:t>
            </a:r>
          </a:p>
        </p:txBody>
      </p:sp>
      <p:sp>
        <p:nvSpPr>
          <p:cNvPr id="273415" name="内容占位符 2"/>
          <p:cNvSpPr>
            <a:spLocks noGrp="1"/>
          </p:cNvSpPr>
          <p:nvPr>
            <p:ph idx="1"/>
          </p:nvPr>
        </p:nvSpPr>
        <p:spPr/>
        <p:txBody>
          <a:bodyPr/>
          <a:lstStyle/>
          <a:p>
            <a:r>
              <a:rPr lang="en-US" altLang="zh-CN" smtClean="0"/>
              <a:t>PMD</a:t>
            </a:r>
            <a:r>
              <a:rPr lang="zh-CN" altLang="en-US" smtClean="0"/>
              <a:t>描述的互质性与状态空间描述的能控、能观性</a:t>
            </a:r>
            <a:endParaRPr lang="en-US" altLang="zh-CN" smtClean="0"/>
          </a:p>
        </p:txBody>
      </p:sp>
      <p:sp>
        <p:nvSpPr>
          <p:cNvPr id="27341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73409" name="Object 1"/>
          <p:cNvGraphicFramePr>
            <a:graphicFrameLocks noChangeAspect="1"/>
          </p:cNvGraphicFramePr>
          <p:nvPr/>
        </p:nvGraphicFramePr>
        <p:xfrm>
          <a:off x="5500688" y="2500313"/>
          <a:ext cx="2695575" cy="496887"/>
        </p:xfrm>
        <a:graphic>
          <a:graphicData uri="http://schemas.openxmlformats.org/presentationml/2006/ole">
            <p:oleObj spid="_x0000_s273409" name="Equation" r:id="rId3" imgW="1091726" imgH="190417" progId="Equation.DSMT4">
              <p:embed/>
            </p:oleObj>
          </a:graphicData>
        </a:graphic>
      </p:graphicFrame>
      <p:sp>
        <p:nvSpPr>
          <p:cNvPr id="27341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73411" name="Object 3"/>
          <p:cNvGraphicFramePr>
            <a:graphicFrameLocks noChangeAspect="1"/>
          </p:cNvGraphicFramePr>
          <p:nvPr/>
        </p:nvGraphicFramePr>
        <p:xfrm>
          <a:off x="1500188" y="2500313"/>
          <a:ext cx="3548062" cy="561975"/>
        </p:xfrm>
        <a:graphic>
          <a:graphicData uri="http://schemas.openxmlformats.org/presentationml/2006/ole">
            <p:oleObj spid="_x0000_s273411" name="Equation" r:id="rId4" imgW="1320227" imgH="215806" progId="Equation.DSMT4">
              <p:embed/>
            </p:oleObj>
          </a:graphicData>
        </a:graphic>
      </p:graphicFrame>
      <p:sp>
        <p:nvSpPr>
          <p:cNvPr id="27341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73413" name="Object 5"/>
          <p:cNvGraphicFramePr>
            <a:graphicFrameLocks noChangeAspect="1"/>
          </p:cNvGraphicFramePr>
          <p:nvPr/>
        </p:nvGraphicFramePr>
        <p:xfrm>
          <a:off x="1428750" y="3357563"/>
          <a:ext cx="6388100" cy="593725"/>
        </p:xfrm>
        <a:graphic>
          <a:graphicData uri="http://schemas.openxmlformats.org/presentationml/2006/ole">
            <p:oleObj spid="_x0000_s273413" name="Equation" r:id="rId5" imgW="2565400" imgH="228600" progId="Equation.DSMT4">
              <p:embed/>
            </p:oleObj>
          </a:graphicData>
        </a:graphic>
      </p:graphicFrame>
      <p:sp>
        <p:nvSpPr>
          <p:cNvPr id="10" name="矩形 9"/>
          <p:cNvSpPr/>
          <p:nvPr/>
        </p:nvSpPr>
        <p:spPr>
          <a:xfrm>
            <a:off x="2143125" y="4500563"/>
            <a:ext cx="4929188" cy="1077912"/>
          </a:xfrm>
          <a:prstGeom prst="rect">
            <a:avLst/>
          </a:prstGeom>
        </p:spPr>
        <p:txBody>
          <a:bodyPr>
            <a:spAutoFit/>
          </a:bodyPr>
          <a:lstStyle/>
          <a:p>
            <a:pPr algn="ctr">
              <a:defRPr/>
            </a:pPr>
            <a:r>
              <a:rPr lang="zh-CN" altLang="en-US" sz="3200" b="1" kern="0" dirty="0">
                <a:solidFill>
                  <a:srgbClr val="000000"/>
                </a:solidFill>
                <a:latin typeface="Tahoma"/>
                <a:ea typeface="楷体_GB2312"/>
              </a:rPr>
              <a:t>左互质等价于完全能控</a:t>
            </a:r>
            <a:endParaRPr lang="en-US" altLang="zh-CN" sz="3200" b="1" kern="0" dirty="0">
              <a:solidFill>
                <a:srgbClr val="000000"/>
              </a:solidFill>
              <a:latin typeface="Tahoma"/>
              <a:ea typeface="楷体_GB2312"/>
            </a:endParaRPr>
          </a:p>
          <a:p>
            <a:pPr algn="ctr">
              <a:defRPr/>
            </a:pPr>
            <a:r>
              <a:rPr lang="zh-CN" altLang="en-US" sz="3200" b="1" kern="0" dirty="0">
                <a:solidFill>
                  <a:srgbClr val="000000"/>
                </a:solidFill>
                <a:latin typeface="Tahoma"/>
                <a:ea typeface="楷体_GB2312"/>
              </a:rPr>
              <a:t>右互质等价于完全能观</a:t>
            </a:r>
            <a:endParaRPr lang="zh-CN" altLang="en-US" dirty="0">
              <a:ea typeface="宋体" pitchFamily="2" charset="-122"/>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12" name="标题 1"/>
          <p:cNvSpPr>
            <a:spLocks noGrp="1"/>
          </p:cNvSpPr>
          <p:nvPr>
            <p:ph type="title"/>
          </p:nvPr>
        </p:nvSpPr>
        <p:spPr/>
        <p:txBody>
          <a:bodyPr/>
          <a:lstStyle/>
          <a:p>
            <a:r>
              <a:rPr lang="en-US" altLang="zh-CN" smtClean="0"/>
              <a:t>8.4</a:t>
            </a:r>
            <a:r>
              <a:rPr lang="zh-CN" altLang="en-US" smtClean="0"/>
              <a:t>时域与频域结构特性</a:t>
            </a:r>
            <a:r>
              <a:rPr lang="en-US" altLang="zh-CN" smtClean="0"/>
              <a:t>-2</a:t>
            </a:r>
            <a:r>
              <a:rPr lang="zh-CN" altLang="en-US" smtClean="0"/>
              <a:t> </a:t>
            </a:r>
          </a:p>
        </p:txBody>
      </p:sp>
      <p:sp>
        <p:nvSpPr>
          <p:cNvPr id="277513" name="内容占位符 2"/>
          <p:cNvSpPr>
            <a:spLocks noGrp="1"/>
          </p:cNvSpPr>
          <p:nvPr>
            <p:ph idx="1"/>
          </p:nvPr>
        </p:nvSpPr>
        <p:spPr/>
        <p:txBody>
          <a:bodyPr/>
          <a:lstStyle/>
          <a:p>
            <a:r>
              <a:rPr lang="en-US" altLang="zh-CN" smtClean="0"/>
              <a:t>MFD</a:t>
            </a:r>
            <a:r>
              <a:rPr lang="zh-CN" altLang="en-US" smtClean="0"/>
              <a:t>描述的互质性与状态空间描述的能控、能观性</a:t>
            </a:r>
            <a:endParaRPr lang="en-US" altLang="zh-CN" smtClean="0"/>
          </a:p>
        </p:txBody>
      </p:sp>
      <p:sp>
        <p:nvSpPr>
          <p:cNvPr id="27751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77506" name="Object 2"/>
          <p:cNvGraphicFramePr>
            <a:graphicFrameLocks noChangeAspect="1"/>
          </p:cNvGraphicFramePr>
          <p:nvPr/>
        </p:nvGraphicFramePr>
        <p:xfrm>
          <a:off x="5929313" y="2857500"/>
          <a:ext cx="2695575" cy="496888"/>
        </p:xfrm>
        <a:graphic>
          <a:graphicData uri="http://schemas.openxmlformats.org/presentationml/2006/ole">
            <p:oleObj spid="_x0000_s277506" name="Equation" r:id="rId3" imgW="1091726" imgH="190417" progId="Equation.DSMT4">
              <p:embed/>
            </p:oleObj>
          </a:graphicData>
        </a:graphic>
      </p:graphicFrame>
      <p:sp>
        <p:nvSpPr>
          <p:cNvPr id="27751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7751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77508" name="Object 4"/>
          <p:cNvGraphicFramePr>
            <a:graphicFrameLocks noChangeAspect="1"/>
          </p:cNvGraphicFramePr>
          <p:nvPr/>
        </p:nvGraphicFramePr>
        <p:xfrm>
          <a:off x="1285875" y="4286250"/>
          <a:ext cx="7085013" cy="593725"/>
        </p:xfrm>
        <a:graphic>
          <a:graphicData uri="http://schemas.openxmlformats.org/presentationml/2006/ole">
            <p:oleObj spid="_x0000_s277508" name="Equation" r:id="rId4" imgW="2844720" imgH="228600" progId="Equation.DSMT4">
              <p:embed/>
            </p:oleObj>
          </a:graphicData>
        </a:graphic>
      </p:graphicFrame>
      <p:sp>
        <p:nvSpPr>
          <p:cNvPr id="10" name="矩形 9"/>
          <p:cNvSpPr/>
          <p:nvPr/>
        </p:nvSpPr>
        <p:spPr>
          <a:xfrm>
            <a:off x="1643063" y="5286375"/>
            <a:ext cx="4929187" cy="1077913"/>
          </a:xfrm>
          <a:prstGeom prst="rect">
            <a:avLst/>
          </a:prstGeom>
        </p:spPr>
        <p:txBody>
          <a:bodyPr>
            <a:spAutoFit/>
          </a:bodyPr>
          <a:lstStyle/>
          <a:p>
            <a:pPr algn="ctr">
              <a:defRPr/>
            </a:pPr>
            <a:r>
              <a:rPr lang="zh-CN" altLang="en-US" sz="3200" b="1" kern="0" dirty="0">
                <a:solidFill>
                  <a:srgbClr val="000000"/>
                </a:solidFill>
                <a:latin typeface="Tahoma"/>
                <a:ea typeface="楷体_GB2312"/>
              </a:rPr>
              <a:t>右互质等价于完全能观</a:t>
            </a:r>
            <a:endParaRPr lang="zh-CN" altLang="en-US" sz="3200" dirty="0">
              <a:ea typeface="宋体" pitchFamily="2" charset="-122"/>
            </a:endParaRPr>
          </a:p>
          <a:p>
            <a:pPr algn="ctr">
              <a:defRPr/>
            </a:pPr>
            <a:r>
              <a:rPr lang="zh-CN" altLang="en-US" sz="3200" b="1" kern="0" dirty="0">
                <a:solidFill>
                  <a:srgbClr val="000000"/>
                </a:solidFill>
                <a:latin typeface="Tahoma"/>
                <a:ea typeface="楷体_GB2312"/>
              </a:rPr>
              <a:t>左互质等价于完全能控</a:t>
            </a:r>
            <a:endParaRPr lang="en-US" altLang="zh-CN" sz="3200" b="1" kern="0" dirty="0">
              <a:solidFill>
                <a:srgbClr val="000000"/>
              </a:solidFill>
              <a:latin typeface="Tahoma"/>
              <a:ea typeface="楷体_GB2312"/>
            </a:endParaRPr>
          </a:p>
        </p:txBody>
      </p:sp>
      <p:sp>
        <p:nvSpPr>
          <p:cNvPr id="277518"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77509" name="Object 5"/>
          <p:cNvGraphicFramePr>
            <a:graphicFrameLocks noChangeAspect="1"/>
          </p:cNvGraphicFramePr>
          <p:nvPr/>
        </p:nvGraphicFramePr>
        <p:xfrm>
          <a:off x="514350" y="2214563"/>
          <a:ext cx="5200650" cy="593725"/>
        </p:xfrm>
        <a:graphic>
          <a:graphicData uri="http://schemas.openxmlformats.org/presentationml/2006/ole">
            <p:oleObj spid="_x0000_s277509" name="Equation" r:id="rId5" imgW="2070100" imgH="228600" progId="Equation.DSMT4">
              <p:embed/>
            </p:oleObj>
          </a:graphicData>
        </a:graphic>
      </p:graphicFrame>
      <p:sp>
        <p:nvSpPr>
          <p:cNvPr id="277519" name="Rectangle 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77511" name="Object 7"/>
          <p:cNvGraphicFramePr>
            <a:graphicFrameLocks noChangeAspect="1"/>
          </p:cNvGraphicFramePr>
          <p:nvPr/>
        </p:nvGraphicFramePr>
        <p:xfrm>
          <a:off x="490538" y="3143250"/>
          <a:ext cx="5081587" cy="593725"/>
        </p:xfrm>
        <a:graphic>
          <a:graphicData uri="http://schemas.openxmlformats.org/presentationml/2006/ole">
            <p:oleObj spid="_x0000_s277511" name="Equation" r:id="rId6" imgW="2044700" imgH="228600" progId="Equation.DSMT4">
              <p:embed/>
            </p:oleObj>
          </a:graphicData>
        </a:graphic>
      </p:graphicFrame>
      <p:cxnSp>
        <p:nvCxnSpPr>
          <p:cNvPr id="277520" name="直接连接符 15"/>
          <p:cNvCxnSpPr>
            <a:cxnSpLocks noChangeShapeType="1"/>
          </p:cNvCxnSpPr>
          <p:nvPr/>
        </p:nvCxnSpPr>
        <p:spPr bwMode="auto">
          <a:xfrm>
            <a:off x="214313" y="2500313"/>
            <a:ext cx="214312" cy="1587"/>
          </a:xfrm>
          <a:prstGeom prst="line">
            <a:avLst/>
          </a:prstGeom>
          <a:noFill/>
          <a:ln w="9525" algn="ctr">
            <a:solidFill>
              <a:schemeClr val="tx1"/>
            </a:solidFill>
            <a:round/>
            <a:headEnd/>
            <a:tailEnd/>
          </a:ln>
        </p:spPr>
      </p:cxnSp>
      <p:cxnSp>
        <p:nvCxnSpPr>
          <p:cNvPr id="277521" name="直接连接符 17"/>
          <p:cNvCxnSpPr>
            <a:cxnSpLocks noChangeShapeType="1"/>
          </p:cNvCxnSpPr>
          <p:nvPr/>
        </p:nvCxnSpPr>
        <p:spPr bwMode="auto">
          <a:xfrm rot="5400000">
            <a:off x="-1356518" y="4071144"/>
            <a:ext cx="3143250" cy="1587"/>
          </a:xfrm>
          <a:prstGeom prst="line">
            <a:avLst/>
          </a:prstGeom>
          <a:noFill/>
          <a:ln w="9525" algn="ctr">
            <a:solidFill>
              <a:schemeClr val="tx1"/>
            </a:solidFill>
            <a:round/>
            <a:headEnd/>
            <a:tailEnd/>
          </a:ln>
        </p:spPr>
      </p:cxnSp>
      <p:cxnSp>
        <p:nvCxnSpPr>
          <p:cNvPr id="277522" name="直接箭头连接符 23"/>
          <p:cNvCxnSpPr>
            <a:cxnSpLocks noChangeShapeType="1"/>
          </p:cNvCxnSpPr>
          <p:nvPr/>
        </p:nvCxnSpPr>
        <p:spPr bwMode="auto">
          <a:xfrm>
            <a:off x="214313" y="5643563"/>
            <a:ext cx="1714500" cy="1587"/>
          </a:xfrm>
          <a:prstGeom prst="straightConnector1">
            <a:avLst/>
          </a:prstGeom>
          <a:noFill/>
          <a:ln w="9525" algn="ctr">
            <a:solidFill>
              <a:schemeClr val="tx1"/>
            </a:solidFill>
            <a:round/>
            <a:headEnd/>
            <a:tailEnd type="arrow" w="med" len="med"/>
          </a:ln>
        </p:spPr>
      </p:cxnSp>
      <p:cxnSp>
        <p:nvCxnSpPr>
          <p:cNvPr id="277523" name="直接连接符 24"/>
          <p:cNvCxnSpPr>
            <a:cxnSpLocks noChangeShapeType="1"/>
          </p:cNvCxnSpPr>
          <p:nvPr/>
        </p:nvCxnSpPr>
        <p:spPr bwMode="auto">
          <a:xfrm rot="5400000">
            <a:off x="-1036637" y="4751388"/>
            <a:ext cx="2643187" cy="1587"/>
          </a:xfrm>
          <a:prstGeom prst="line">
            <a:avLst/>
          </a:prstGeom>
          <a:noFill/>
          <a:ln w="25400" algn="ctr">
            <a:solidFill>
              <a:schemeClr val="tx1"/>
            </a:solidFill>
            <a:round/>
            <a:headEnd/>
            <a:tailEnd/>
          </a:ln>
        </p:spPr>
      </p:cxnSp>
      <p:cxnSp>
        <p:nvCxnSpPr>
          <p:cNvPr id="277524" name="直接箭头连接符 25"/>
          <p:cNvCxnSpPr>
            <a:cxnSpLocks noChangeShapeType="1"/>
          </p:cNvCxnSpPr>
          <p:nvPr/>
        </p:nvCxnSpPr>
        <p:spPr bwMode="auto">
          <a:xfrm>
            <a:off x="285750" y="6072188"/>
            <a:ext cx="1714500" cy="1587"/>
          </a:xfrm>
          <a:prstGeom prst="straightConnector1">
            <a:avLst/>
          </a:prstGeom>
          <a:noFill/>
          <a:ln w="25400" algn="ctr">
            <a:solidFill>
              <a:schemeClr val="tx1"/>
            </a:solidFill>
            <a:round/>
            <a:headEnd/>
            <a:tailEnd type="arrow" w="med" len="med"/>
          </a:ln>
        </p:spPr>
      </p:cxnSp>
      <p:cxnSp>
        <p:nvCxnSpPr>
          <p:cNvPr id="277525" name="直接连接符 28"/>
          <p:cNvCxnSpPr>
            <a:cxnSpLocks noChangeShapeType="1"/>
          </p:cNvCxnSpPr>
          <p:nvPr/>
        </p:nvCxnSpPr>
        <p:spPr bwMode="auto">
          <a:xfrm>
            <a:off x="285750" y="3429000"/>
            <a:ext cx="214313" cy="1588"/>
          </a:xfrm>
          <a:prstGeom prst="line">
            <a:avLst/>
          </a:prstGeom>
          <a:noFill/>
          <a:ln w="25400" algn="ctr">
            <a:solidFill>
              <a:schemeClr val="tx1"/>
            </a:solidFill>
            <a:round/>
            <a:headEnd/>
            <a:tailEnd/>
          </a:ln>
        </p:spPr>
      </p:cxn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标题 1"/>
          <p:cNvSpPr>
            <a:spLocks noGrp="1"/>
          </p:cNvSpPr>
          <p:nvPr>
            <p:ph type="title"/>
          </p:nvPr>
        </p:nvSpPr>
        <p:spPr/>
        <p:txBody>
          <a:bodyPr/>
          <a:lstStyle/>
          <a:p>
            <a:r>
              <a:rPr lang="en-US" altLang="zh-CN" smtClean="0"/>
              <a:t>8.4</a:t>
            </a:r>
            <a:r>
              <a:rPr lang="zh-CN" altLang="en-US" smtClean="0"/>
              <a:t>时域与频域结构特性</a:t>
            </a:r>
            <a:r>
              <a:rPr lang="en-US" altLang="zh-CN" smtClean="0"/>
              <a:t>-3</a:t>
            </a:r>
            <a:r>
              <a:rPr lang="zh-CN" altLang="en-US" smtClean="0"/>
              <a:t> </a:t>
            </a:r>
          </a:p>
        </p:txBody>
      </p:sp>
      <p:sp>
        <p:nvSpPr>
          <p:cNvPr id="3" name="内容占位符 2"/>
          <p:cNvSpPr>
            <a:spLocks noGrp="1"/>
          </p:cNvSpPr>
          <p:nvPr>
            <p:ph idx="1"/>
          </p:nvPr>
        </p:nvSpPr>
        <p:spPr/>
        <p:txBody>
          <a:bodyPr/>
          <a:lstStyle/>
          <a:p>
            <a:pPr>
              <a:defRPr/>
            </a:pPr>
            <a:r>
              <a:rPr lang="zh-CN" altLang="en-US" dirty="0" smtClean="0"/>
              <a:t>系统的解耦零点</a:t>
            </a:r>
            <a:endParaRPr lang="en-US" altLang="zh-CN" dirty="0" smtClean="0"/>
          </a:p>
          <a:p>
            <a:pPr>
              <a:buFont typeface="Wingdings" pitchFamily="2" charset="2"/>
              <a:buNone/>
              <a:defRPr/>
            </a:pPr>
            <a:r>
              <a:rPr lang="zh-CN" altLang="en-US" dirty="0" smtClean="0">
                <a:latin typeface="+mn-ea"/>
              </a:rPr>
              <a:t>       可简约的</a:t>
            </a:r>
            <a:r>
              <a:rPr lang="en-US" altLang="zh-CN" dirty="0" smtClean="0">
                <a:latin typeface="+mn-ea"/>
              </a:rPr>
              <a:t>PMD</a:t>
            </a:r>
            <a:r>
              <a:rPr lang="zh-CN" altLang="en-US" dirty="0" smtClean="0">
                <a:latin typeface="+mn-ea"/>
              </a:rPr>
              <a:t>          </a:t>
            </a:r>
            <a:endParaRPr lang="en-US" altLang="zh-CN" dirty="0" smtClean="0">
              <a:latin typeface="+mn-ea"/>
            </a:endParaRPr>
          </a:p>
          <a:p>
            <a:pPr>
              <a:buFont typeface="Wingdings" pitchFamily="2" charset="2"/>
              <a:buNone/>
              <a:defRPr/>
            </a:pPr>
            <a:endParaRPr lang="en-US" altLang="zh-CN" dirty="0" smtClean="0">
              <a:latin typeface="+mn-ea"/>
            </a:endParaRPr>
          </a:p>
          <a:p>
            <a:pPr>
              <a:buFont typeface="Wingdings" pitchFamily="2" charset="2"/>
              <a:buNone/>
              <a:defRPr/>
            </a:pPr>
            <a:r>
              <a:rPr lang="zh-CN" altLang="en-US" dirty="0" smtClean="0">
                <a:latin typeface="+mn-ea"/>
              </a:rPr>
              <a:t>包含有</a:t>
            </a:r>
            <a:r>
              <a:rPr lang="en-US" dirty="0" smtClean="0">
                <a:latin typeface="+mn-ea"/>
              </a:rPr>
              <a:t>PMD</a:t>
            </a:r>
            <a:r>
              <a:rPr lang="zh-CN" altLang="en-US" dirty="0" smtClean="0">
                <a:latin typeface="+mn-ea"/>
              </a:rPr>
              <a:t>的解耦零点。</a:t>
            </a:r>
            <a:endParaRPr lang="en-US" altLang="zh-CN" dirty="0" smtClean="0">
              <a:latin typeface="+mn-ea"/>
            </a:endParaRPr>
          </a:p>
          <a:p>
            <a:pPr>
              <a:buFont typeface="Wingdings" pitchFamily="2" charset="2"/>
              <a:buNone/>
              <a:defRPr/>
            </a:pPr>
            <a:r>
              <a:rPr lang="zh-CN" altLang="en-US" dirty="0" smtClean="0">
                <a:latin typeface="+mn-ea"/>
              </a:rPr>
              <a:t>          </a:t>
            </a:r>
            <a:endParaRPr lang="en-US" altLang="zh-CN" dirty="0" smtClean="0">
              <a:latin typeface="+mn-ea"/>
            </a:endParaRPr>
          </a:p>
          <a:p>
            <a:pPr>
              <a:buFont typeface="Wingdings" pitchFamily="2" charset="2"/>
              <a:buNone/>
              <a:defRPr/>
            </a:pPr>
            <a:r>
              <a:rPr lang="en-US" altLang="zh-CN" dirty="0" smtClean="0"/>
              <a:t>          </a:t>
            </a:r>
            <a:r>
              <a:rPr lang="zh-CN" altLang="en-US" dirty="0" smtClean="0"/>
              <a:t>解耦零点区分为</a:t>
            </a:r>
            <a:r>
              <a:rPr lang="en-US" dirty="0" smtClean="0"/>
              <a:t>“</a:t>
            </a:r>
            <a:r>
              <a:rPr lang="zh-CN" altLang="en-US" dirty="0" smtClean="0"/>
              <a:t>输入解耦零点</a:t>
            </a:r>
            <a:r>
              <a:rPr lang="en-US" dirty="0" smtClean="0"/>
              <a:t>”</a:t>
            </a:r>
            <a:r>
              <a:rPr lang="zh-CN" altLang="en-US" dirty="0" smtClean="0"/>
              <a:t>和</a:t>
            </a:r>
            <a:r>
              <a:rPr lang="en-US" dirty="0" smtClean="0"/>
              <a:t>“</a:t>
            </a:r>
            <a:r>
              <a:rPr lang="zh-CN" altLang="en-US" dirty="0" smtClean="0"/>
              <a:t>输出解耦零点</a:t>
            </a:r>
            <a:r>
              <a:rPr lang="en-US" dirty="0" smtClean="0"/>
              <a:t>”</a:t>
            </a:r>
            <a:r>
              <a:rPr lang="zh-CN" altLang="en-US" dirty="0" smtClean="0"/>
              <a:t>，分别表征其对输入和输出的解耦属性</a:t>
            </a:r>
            <a:endParaRPr lang="zh-CN" altLang="en-US" dirty="0"/>
          </a:p>
        </p:txBody>
      </p:sp>
      <p:sp>
        <p:nvSpPr>
          <p:cNvPr id="27853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78529" name="Object 1"/>
          <p:cNvGraphicFramePr>
            <a:graphicFrameLocks noChangeAspect="1"/>
          </p:cNvGraphicFramePr>
          <p:nvPr/>
        </p:nvGraphicFramePr>
        <p:xfrm>
          <a:off x="3429000" y="2428875"/>
          <a:ext cx="3238500" cy="496888"/>
        </p:xfrm>
        <a:graphic>
          <a:graphicData uri="http://schemas.openxmlformats.org/presentationml/2006/ole">
            <p:oleObj spid="_x0000_s278529" name="Equation" r:id="rId3" imgW="1308100" imgH="190500" progId="Equation.DSMT4">
              <p:embed/>
            </p:oleObj>
          </a:graphicData>
        </a:graphic>
      </p:graphicFrame>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3" name="标题 1"/>
          <p:cNvSpPr>
            <a:spLocks noGrp="1"/>
          </p:cNvSpPr>
          <p:nvPr>
            <p:ph type="title"/>
          </p:nvPr>
        </p:nvSpPr>
        <p:spPr/>
        <p:txBody>
          <a:bodyPr/>
          <a:lstStyle/>
          <a:p>
            <a:r>
              <a:rPr lang="en-US" altLang="zh-CN" dirty="0" smtClean="0"/>
              <a:t>8.4</a:t>
            </a:r>
            <a:r>
              <a:rPr lang="zh-CN" altLang="en-US" dirty="0" smtClean="0"/>
              <a:t>时域与频域结构特性</a:t>
            </a:r>
            <a:r>
              <a:rPr lang="en-US" altLang="zh-CN" dirty="0" smtClean="0"/>
              <a:t>-4</a:t>
            </a:r>
            <a:r>
              <a:rPr lang="zh-CN" altLang="en-US" dirty="0" smtClean="0"/>
              <a:t> </a:t>
            </a:r>
          </a:p>
        </p:txBody>
      </p:sp>
      <p:sp>
        <p:nvSpPr>
          <p:cNvPr id="310274" name="内容占位符 2"/>
          <p:cNvSpPr>
            <a:spLocks noGrp="1"/>
          </p:cNvSpPr>
          <p:nvPr>
            <p:ph idx="1"/>
          </p:nvPr>
        </p:nvSpPr>
        <p:spPr>
          <a:xfrm>
            <a:off x="785813" y="1285874"/>
            <a:ext cx="8169275" cy="5143521"/>
          </a:xfrm>
        </p:spPr>
        <p:txBody>
          <a:bodyPr/>
          <a:lstStyle/>
          <a:p>
            <a:r>
              <a:rPr lang="zh-CN" altLang="en-US" dirty="0" smtClean="0">
                <a:latin typeface="Times New Roman" pitchFamily="18" charset="0"/>
                <a:cs typeface="Times New Roman" pitchFamily="18" charset="0"/>
              </a:rPr>
              <a:t>系统中包含输入解耦零点的情况</a:t>
            </a:r>
            <a:endParaRPr lang="en-US" altLang="zh-CN" dirty="0" smtClean="0">
              <a:latin typeface="Times New Roman" pitchFamily="18" charset="0"/>
              <a:cs typeface="Times New Roman" pitchFamily="18" charset="0"/>
            </a:endParaRPr>
          </a:p>
          <a:p>
            <a:pPr lvl="1"/>
            <a:r>
              <a:rPr lang="zh-CN" altLang="en-US" sz="2400" dirty="0" smtClean="0">
                <a:latin typeface="Times New Roman" pitchFamily="18" charset="0"/>
                <a:cs typeface="Times New Roman" pitchFamily="18" charset="0"/>
              </a:rPr>
              <a:t>                    非左互质，   </a:t>
            </a:r>
            <a:r>
              <a:rPr lang="en-US"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右互质</a:t>
            </a:r>
            <a:endParaRPr lang="en-US" altLang="zh-CN" sz="2400" dirty="0" smtClean="0">
              <a:latin typeface="Times New Roman" pitchFamily="18" charset="0"/>
              <a:cs typeface="Times New Roman" pitchFamily="18" charset="0"/>
            </a:endParaRPr>
          </a:p>
          <a:p>
            <a:pPr lvl="1"/>
            <a:endParaRPr lang="en-US" altLang="zh-CN"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PMD</a:t>
            </a:r>
            <a:r>
              <a:rPr lang="zh-CN" altLang="en-US" sz="2400" dirty="0" smtClean="0">
                <a:latin typeface="Times New Roman" pitchFamily="18" charset="0"/>
                <a:cs typeface="Times New Roman" pitchFamily="18" charset="0"/>
              </a:rPr>
              <a:t>输入解耦零点</a:t>
            </a:r>
            <a:r>
              <a:rPr lang="en-US"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的根</a:t>
            </a:r>
            <a:r>
              <a:rPr 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就是使                       降秩</a:t>
            </a:r>
            <a:r>
              <a:rPr lang="en-US" sz="2400" i="1" dirty="0" smtClean="0">
                <a:latin typeface="Times New Roman" pitchFamily="18" charset="0"/>
                <a:cs typeface="Times New Roman" pitchFamily="18" charset="0"/>
              </a:rPr>
              <a:t>s</a:t>
            </a:r>
            <a:r>
              <a:rPr lang="zh-CN" altLang="en-US" sz="2400" dirty="0" smtClean="0">
                <a:latin typeface="Times New Roman" pitchFamily="18" charset="0"/>
                <a:cs typeface="Times New Roman" pitchFamily="18" charset="0"/>
              </a:rPr>
              <a:t>值。</a:t>
            </a:r>
            <a:endParaRPr lang="en-US" altLang="zh-CN" sz="2400" dirty="0" smtClean="0">
              <a:latin typeface="Times New Roman" pitchFamily="18" charset="0"/>
              <a:cs typeface="Times New Roman" pitchFamily="18" charset="0"/>
            </a:endParaRPr>
          </a:p>
          <a:p>
            <a:pPr lvl="1"/>
            <a:r>
              <a:rPr lang="zh-CN" altLang="en-US" sz="2400" dirty="0" smtClean="0">
                <a:latin typeface="Times New Roman" pitchFamily="18" charset="0"/>
                <a:cs typeface="Times New Roman" pitchFamily="18" charset="0"/>
              </a:rPr>
              <a:t>其对应的实现</a:t>
            </a:r>
            <a:endParaRPr lang="en-US" altLang="zh-CN" sz="2400" dirty="0" smtClean="0">
              <a:latin typeface="Times New Roman" pitchFamily="18" charset="0"/>
              <a:cs typeface="Times New Roman" pitchFamily="18" charset="0"/>
            </a:endParaRPr>
          </a:p>
          <a:p>
            <a:pPr lvl="1"/>
            <a:endParaRPr lang="en-US" altLang="zh-CN"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PMD</a:t>
            </a:r>
            <a:r>
              <a:rPr lang="zh-CN" altLang="en-US" sz="2400" dirty="0" smtClean="0">
                <a:latin typeface="Times New Roman" pitchFamily="18" charset="0"/>
                <a:cs typeface="Times New Roman" pitchFamily="18" charset="0"/>
              </a:rPr>
              <a:t>的输入解耦零点就是</a:t>
            </a:r>
            <a:r>
              <a:rPr lang="en-US"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的</a:t>
            </a:r>
            <a:r>
              <a:rPr lang="en-US" altLang="zh-CN" sz="2400" i="1" dirty="0" smtClean="0">
                <a:latin typeface="Times New Roman" pitchFamily="18" charset="0"/>
                <a:cs typeface="Times New Roman" pitchFamily="18" charset="0"/>
              </a:rPr>
              <a:t>A</a:t>
            </a:r>
            <a:r>
              <a:rPr lang="zh-CN" altLang="en-US" sz="2400" dirty="0" smtClean="0">
                <a:latin typeface="Times New Roman" pitchFamily="18" charset="0"/>
                <a:cs typeface="Times New Roman" pitchFamily="18" charset="0"/>
              </a:rPr>
              <a:t>不能控模态，它们构成了对消。</a:t>
            </a:r>
            <a:endParaRPr lang="en-US" altLang="zh-CN" sz="2400" dirty="0" smtClean="0">
              <a:latin typeface="Times New Roman" pitchFamily="18" charset="0"/>
              <a:cs typeface="Times New Roman" pitchFamily="18" charset="0"/>
            </a:endParaRPr>
          </a:p>
          <a:p>
            <a:pPr lvl="1"/>
            <a:r>
              <a:rPr lang="zh-CN" altLang="en-US" sz="2400" dirty="0" smtClean="0"/>
              <a:t>状态完全能控必要条件是                                   右侧没有零极点相消。</a:t>
            </a:r>
            <a:endParaRPr lang="en-US" altLang="zh-CN" sz="2400" dirty="0" smtClean="0"/>
          </a:p>
          <a:p>
            <a:pPr lvl="1"/>
            <a:r>
              <a:rPr lang="zh-CN" altLang="en-US" sz="2400" dirty="0" smtClean="0"/>
              <a:t>状态完全能控充分条件是状态向量与输入向量间的传递函数的各行线性无关。</a:t>
            </a:r>
            <a:endParaRPr lang="en-US" altLang="zh-CN" sz="2400" dirty="0" smtClean="0">
              <a:latin typeface="Times New Roman" pitchFamily="18" charset="0"/>
              <a:cs typeface="Times New Roman" pitchFamily="18" charset="0"/>
            </a:endParaRPr>
          </a:p>
          <a:p>
            <a:pPr lvl="1"/>
            <a:endParaRPr lang="zh-CN" altLang="en-US" dirty="0" smtClean="0">
              <a:latin typeface="Times New Roman" pitchFamily="18" charset="0"/>
              <a:cs typeface="Times New Roman" pitchFamily="18" charset="0"/>
            </a:endParaRPr>
          </a:p>
          <a:p>
            <a:pPr lvl="1"/>
            <a:endParaRPr lang="zh-CN" altLang="en-US" dirty="0" smtClean="0">
              <a:latin typeface="Times New Roman" pitchFamily="18" charset="0"/>
              <a:cs typeface="Times New Roman" pitchFamily="18" charset="0"/>
            </a:endParaRPr>
          </a:p>
          <a:p>
            <a:pPr lvl="1"/>
            <a:endParaRPr lang="zh-CN" altLang="en-US" dirty="0" smtClean="0">
              <a:latin typeface="Times New Roman" pitchFamily="18" charset="0"/>
              <a:cs typeface="Times New Roman" pitchFamily="18" charset="0"/>
            </a:endParaRPr>
          </a:p>
        </p:txBody>
      </p:sp>
      <p:sp>
        <p:nvSpPr>
          <p:cNvPr id="388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8097" name="Object 1"/>
          <p:cNvGraphicFramePr>
            <a:graphicFrameLocks noChangeAspect="1"/>
          </p:cNvGraphicFramePr>
          <p:nvPr/>
        </p:nvGraphicFramePr>
        <p:xfrm>
          <a:off x="1571604" y="1857364"/>
          <a:ext cx="1571636" cy="430585"/>
        </p:xfrm>
        <a:graphic>
          <a:graphicData uri="http://schemas.openxmlformats.org/presentationml/2006/ole">
            <p:oleObj spid="_x0000_s388097" name="Equation" r:id="rId3" imgW="698500" imgH="190500" progId="Equation.DSMT4">
              <p:embed/>
            </p:oleObj>
          </a:graphicData>
        </a:graphic>
      </p:graphicFrame>
      <p:graphicFrame>
        <p:nvGraphicFramePr>
          <p:cNvPr id="6" name="Object 1"/>
          <p:cNvGraphicFramePr>
            <a:graphicFrameLocks noChangeAspect="1"/>
          </p:cNvGraphicFramePr>
          <p:nvPr/>
        </p:nvGraphicFramePr>
        <p:xfrm>
          <a:off x="4604147" y="1857364"/>
          <a:ext cx="1610927" cy="441350"/>
        </p:xfrm>
        <a:graphic>
          <a:graphicData uri="http://schemas.openxmlformats.org/presentationml/2006/ole">
            <p:oleObj spid="_x0000_s388099" name="Equation" r:id="rId4" imgW="698400" imgH="190440" progId="Equation.DSMT4">
              <p:embed/>
            </p:oleObj>
          </a:graphicData>
        </a:graphic>
      </p:graphicFrame>
      <p:graphicFrame>
        <p:nvGraphicFramePr>
          <p:cNvPr id="7" name="Object 1"/>
          <p:cNvGraphicFramePr>
            <a:graphicFrameLocks noChangeAspect="1"/>
          </p:cNvGraphicFramePr>
          <p:nvPr/>
        </p:nvGraphicFramePr>
        <p:xfrm>
          <a:off x="3214678" y="2285992"/>
          <a:ext cx="3857652" cy="436231"/>
        </p:xfrm>
        <a:graphic>
          <a:graphicData uri="http://schemas.openxmlformats.org/presentationml/2006/ole">
            <p:oleObj spid="_x0000_s388100" name="Equation" r:id="rId5" imgW="1917360" imgH="215640" progId="Equation.DSMT4">
              <p:embed/>
            </p:oleObj>
          </a:graphicData>
        </a:graphic>
      </p:graphicFrame>
      <p:graphicFrame>
        <p:nvGraphicFramePr>
          <p:cNvPr id="8" name="Object 1"/>
          <p:cNvGraphicFramePr>
            <a:graphicFrameLocks noChangeAspect="1"/>
          </p:cNvGraphicFramePr>
          <p:nvPr/>
        </p:nvGraphicFramePr>
        <p:xfrm>
          <a:off x="4500562" y="2786058"/>
          <a:ext cx="1536258" cy="428628"/>
        </p:xfrm>
        <a:graphic>
          <a:graphicData uri="http://schemas.openxmlformats.org/presentationml/2006/ole">
            <p:oleObj spid="_x0000_s388101" name="Equation" r:id="rId6" imgW="685800" imgH="190440" progId="Equation.DSMT4">
              <p:embed/>
            </p:oleObj>
          </a:graphicData>
        </a:graphic>
      </p:graphicFrame>
      <p:graphicFrame>
        <p:nvGraphicFramePr>
          <p:cNvPr id="9" name="Object 1"/>
          <p:cNvGraphicFramePr>
            <a:graphicFrameLocks noChangeAspect="1"/>
          </p:cNvGraphicFramePr>
          <p:nvPr/>
        </p:nvGraphicFramePr>
        <p:xfrm>
          <a:off x="7858148" y="2786058"/>
          <a:ext cx="1256404" cy="357190"/>
        </p:xfrm>
        <a:graphic>
          <a:graphicData uri="http://schemas.openxmlformats.org/presentationml/2006/ole">
            <p:oleObj spid="_x0000_s388102" name="Equation" r:id="rId7" imgW="672840" imgH="190440" progId="Equation.DSMT4">
              <p:embed/>
            </p:oleObj>
          </a:graphicData>
        </a:graphic>
      </p:graphicFrame>
      <p:graphicFrame>
        <p:nvGraphicFramePr>
          <p:cNvPr id="11" name="Object 1"/>
          <p:cNvGraphicFramePr>
            <a:graphicFrameLocks noChangeAspect="1"/>
          </p:cNvGraphicFramePr>
          <p:nvPr/>
        </p:nvGraphicFramePr>
        <p:xfrm>
          <a:off x="4929190" y="5143512"/>
          <a:ext cx="3201102" cy="714380"/>
        </p:xfrm>
        <a:graphic>
          <a:graphicData uri="http://schemas.openxmlformats.org/presentationml/2006/ole">
            <p:oleObj spid="_x0000_s388104" name="Equation" r:id="rId8" imgW="1714320" imgH="380880" progId="Equation.DSMT4">
              <p:embed/>
            </p:oleObj>
          </a:graphicData>
        </a:graphic>
      </p:graphicFrame>
      <p:sp>
        <p:nvSpPr>
          <p:cNvPr id="38810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8105" name="Object 9"/>
          <p:cNvGraphicFramePr>
            <a:graphicFrameLocks noChangeAspect="1"/>
          </p:cNvGraphicFramePr>
          <p:nvPr/>
        </p:nvGraphicFramePr>
        <p:xfrm>
          <a:off x="3571868" y="4071942"/>
          <a:ext cx="2292228" cy="428628"/>
        </p:xfrm>
        <a:graphic>
          <a:graphicData uri="http://schemas.openxmlformats.org/presentationml/2006/ole">
            <p:oleObj spid="_x0000_s388105" name="Equation" r:id="rId9" imgW="1167893" imgH="215806" progId="Equation.DSMT4">
              <p:embed/>
            </p:oleObj>
          </a:graphicData>
        </a:graphic>
      </p:graphicFrame>
      <p:sp>
        <p:nvSpPr>
          <p:cNvPr id="38810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8107" name="Object 11"/>
          <p:cNvGraphicFramePr>
            <a:graphicFrameLocks noChangeAspect="1"/>
          </p:cNvGraphicFramePr>
          <p:nvPr/>
        </p:nvGraphicFramePr>
        <p:xfrm>
          <a:off x="3643306" y="3624515"/>
          <a:ext cx="2143140" cy="375989"/>
        </p:xfrm>
        <a:graphic>
          <a:graphicData uri="http://schemas.openxmlformats.org/presentationml/2006/ole">
            <p:oleObj spid="_x0000_s388107" name="Equation" r:id="rId10" imgW="1091726" imgH="190417" progId="Equation.DSMT4">
              <p:embed/>
            </p:oleObj>
          </a:graphicData>
        </a:graphic>
      </p:graphicFrame>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3" name="标题 1"/>
          <p:cNvSpPr>
            <a:spLocks noGrp="1"/>
          </p:cNvSpPr>
          <p:nvPr>
            <p:ph type="title"/>
          </p:nvPr>
        </p:nvSpPr>
        <p:spPr/>
        <p:txBody>
          <a:bodyPr/>
          <a:lstStyle/>
          <a:p>
            <a:r>
              <a:rPr lang="en-US" altLang="zh-CN" smtClean="0"/>
              <a:t>8.4</a:t>
            </a:r>
            <a:r>
              <a:rPr lang="zh-CN" altLang="en-US" smtClean="0"/>
              <a:t>时域与频域结构特性</a:t>
            </a:r>
            <a:r>
              <a:rPr lang="en-US" altLang="zh-CN" smtClean="0"/>
              <a:t>-5</a:t>
            </a:r>
            <a:r>
              <a:rPr lang="zh-CN" altLang="en-US" smtClean="0"/>
              <a:t> </a:t>
            </a:r>
          </a:p>
        </p:txBody>
      </p:sp>
      <p:sp>
        <p:nvSpPr>
          <p:cNvPr id="320514" name="内容占位符 2"/>
          <p:cNvSpPr>
            <a:spLocks noGrp="1"/>
          </p:cNvSpPr>
          <p:nvPr>
            <p:ph idx="1"/>
          </p:nvPr>
        </p:nvSpPr>
        <p:spPr/>
        <p:txBody>
          <a:bodyPr/>
          <a:lstStyle/>
          <a:p>
            <a:r>
              <a:rPr lang="zh-CN" altLang="en-US" dirty="0" smtClean="0"/>
              <a:t>系统中包含输出解耦零点的情况</a:t>
            </a:r>
            <a:endParaRPr lang="en-US" altLang="zh-CN" dirty="0" smtClean="0"/>
          </a:p>
          <a:p>
            <a:pPr lvl="1"/>
            <a:r>
              <a:rPr lang="zh-CN" altLang="en-US" sz="2400" dirty="0" smtClean="0">
                <a:latin typeface="Times New Roman" pitchFamily="18" charset="0"/>
                <a:cs typeface="Times New Roman" pitchFamily="18" charset="0"/>
              </a:rPr>
              <a:t>                     左互质，  </a:t>
            </a:r>
            <a:r>
              <a:rPr lang="en-US"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非右互质</a:t>
            </a:r>
            <a:endParaRPr lang="en-US" altLang="zh-CN" sz="2400" dirty="0" smtClean="0">
              <a:latin typeface="Times New Roman" pitchFamily="18" charset="0"/>
              <a:cs typeface="Times New Roman" pitchFamily="18" charset="0"/>
            </a:endParaRPr>
          </a:p>
          <a:p>
            <a:pPr lvl="1"/>
            <a:endParaRPr lang="en-US" altLang="zh-CN"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PMD</a:t>
            </a:r>
            <a:r>
              <a:rPr lang="zh-CN" altLang="en-US" sz="2400" dirty="0" smtClean="0">
                <a:latin typeface="Times New Roman" pitchFamily="18" charset="0"/>
                <a:cs typeface="Times New Roman" pitchFamily="18" charset="0"/>
              </a:rPr>
              <a:t>输出解耦零点</a:t>
            </a:r>
            <a:r>
              <a:rPr lang="en-US"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的根</a:t>
            </a:r>
            <a:r>
              <a:rPr 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就是使                       降秩</a:t>
            </a:r>
            <a:r>
              <a:rPr lang="en-US" sz="2400" i="1" dirty="0" smtClean="0">
                <a:latin typeface="Times New Roman" pitchFamily="18" charset="0"/>
                <a:cs typeface="Times New Roman" pitchFamily="18" charset="0"/>
              </a:rPr>
              <a:t>s</a:t>
            </a:r>
            <a:r>
              <a:rPr lang="zh-CN" altLang="en-US" sz="2400" dirty="0" smtClean="0">
                <a:latin typeface="Times New Roman" pitchFamily="18" charset="0"/>
                <a:cs typeface="Times New Roman" pitchFamily="18" charset="0"/>
              </a:rPr>
              <a:t>值。</a:t>
            </a:r>
            <a:endParaRPr lang="en-US" altLang="zh-CN" sz="2400" dirty="0" smtClean="0">
              <a:latin typeface="Times New Roman" pitchFamily="18" charset="0"/>
              <a:cs typeface="Times New Roman" pitchFamily="18" charset="0"/>
            </a:endParaRPr>
          </a:p>
          <a:p>
            <a:pPr lvl="1"/>
            <a:r>
              <a:rPr lang="zh-CN" altLang="en-US" sz="2400" dirty="0" smtClean="0">
                <a:latin typeface="Times New Roman" pitchFamily="18" charset="0"/>
                <a:cs typeface="Times New Roman" pitchFamily="18" charset="0"/>
              </a:rPr>
              <a:t>其对应的实现</a:t>
            </a:r>
            <a:endParaRPr lang="en-US" altLang="zh-CN" sz="2400" dirty="0" smtClean="0">
              <a:latin typeface="Times New Roman" pitchFamily="18" charset="0"/>
              <a:cs typeface="Times New Roman" pitchFamily="18" charset="0"/>
            </a:endParaRPr>
          </a:p>
          <a:p>
            <a:pPr lvl="1"/>
            <a:endParaRPr lang="en-US" altLang="zh-CN"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PMD</a:t>
            </a:r>
            <a:r>
              <a:rPr lang="zh-CN" altLang="en-US" sz="2400" dirty="0" smtClean="0">
                <a:latin typeface="Times New Roman" pitchFamily="18" charset="0"/>
                <a:cs typeface="Times New Roman" pitchFamily="18" charset="0"/>
              </a:rPr>
              <a:t>的输出解耦零点就是</a:t>
            </a:r>
            <a:r>
              <a:rPr lang="en-US"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的</a:t>
            </a:r>
            <a:r>
              <a:rPr lang="en-US" altLang="zh-CN" sz="2400" i="1" dirty="0" smtClean="0">
                <a:latin typeface="Times New Roman" pitchFamily="18" charset="0"/>
                <a:cs typeface="Times New Roman" pitchFamily="18" charset="0"/>
              </a:rPr>
              <a:t>A</a:t>
            </a:r>
            <a:r>
              <a:rPr lang="zh-CN" altLang="en-US" sz="2400" dirty="0" smtClean="0">
                <a:latin typeface="Times New Roman" pitchFamily="18" charset="0"/>
                <a:cs typeface="Times New Roman" pitchFamily="18" charset="0"/>
              </a:rPr>
              <a:t>不能观模态，它们构成了对消。</a:t>
            </a:r>
            <a:endParaRPr lang="en-US" altLang="zh-CN" sz="2400" dirty="0" smtClean="0">
              <a:latin typeface="Times New Roman" pitchFamily="18" charset="0"/>
              <a:cs typeface="Times New Roman" pitchFamily="18" charset="0"/>
            </a:endParaRPr>
          </a:p>
          <a:p>
            <a:pPr lvl="1"/>
            <a:r>
              <a:rPr lang="zh-CN" altLang="en-US" sz="2400" dirty="0" smtClean="0"/>
              <a:t>状态完全能观必要条件是                                   右侧没有零极点相消。</a:t>
            </a:r>
            <a:endParaRPr lang="en-US" altLang="zh-CN" sz="2400" dirty="0" smtClean="0"/>
          </a:p>
          <a:p>
            <a:pPr lvl="1"/>
            <a:r>
              <a:rPr lang="zh-CN" altLang="en-US" sz="2400" dirty="0" smtClean="0"/>
              <a:t>状态完全能观充分条件是状态向量与输入向量间的传递函数的各列线性无关。</a:t>
            </a:r>
            <a:endParaRPr lang="zh-CN" altLang="en-US" dirty="0" smtClean="0"/>
          </a:p>
        </p:txBody>
      </p:sp>
      <p:graphicFrame>
        <p:nvGraphicFramePr>
          <p:cNvPr id="387073" name="Object 1"/>
          <p:cNvGraphicFramePr>
            <a:graphicFrameLocks noChangeAspect="1"/>
          </p:cNvGraphicFramePr>
          <p:nvPr/>
        </p:nvGraphicFramePr>
        <p:xfrm>
          <a:off x="1601819" y="1857375"/>
          <a:ext cx="1571625" cy="430213"/>
        </p:xfrm>
        <a:graphic>
          <a:graphicData uri="http://schemas.openxmlformats.org/presentationml/2006/ole">
            <p:oleObj spid="_x0000_s387073" name="Equation" r:id="rId3" imgW="698400" imgH="190440" progId="Equation.DSMT4">
              <p:embed/>
            </p:oleObj>
          </a:graphicData>
        </a:graphic>
      </p:graphicFrame>
      <p:graphicFrame>
        <p:nvGraphicFramePr>
          <p:cNvPr id="387074" name="Object 1"/>
          <p:cNvGraphicFramePr>
            <a:graphicFrameLocks noChangeAspect="1"/>
          </p:cNvGraphicFramePr>
          <p:nvPr/>
        </p:nvGraphicFramePr>
        <p:xfrm>
          <a:off x="4286248" y="1857375"/>
          <a:ext cx="1611313" cy="441325"/>
        </p:xfrm>
        <a:graphic>
          <a:graphicData uri="http://schemas.openxmlformats.org/presentationml/2006/ole">
            <p:oleObj spid="_x0000_s387074" name="Equation" r:id="rId4" imgW="698400" imgH="190440" progId="Equation.DSMT4">
              <p:embed/>
            </p:oleObj>
          </a:graphicData>
        </a:graphic>
      </p:graphicFrame>
      <p:graphicFrame>
        <p:nvGraphicFramePr>
          <p:cNvPr id="387075" name="Object 3"/>
          <p:cNvGraphicFramePr>
            <a:graphicFrameLocks noChangeAspect="1"/>
          </p:cNvGraphicFramePr>
          <p:nvPr/>
        </p:nvGraphicFramePr>
        <p:xfrm>
          <a:off x="3549650" y="2286000"/>
          <a:ext cx="3390900" cy="452438"/>
        </p:xfrm>
        <a:graphic>
          <a:graphicData uri="http://schemas.openxmlformats.org/presentationml/2006/ole">
            <p:oleObj spid="_x0000_s387075" name="Equation" r:id="rId5" imgW="1625400" imgH="215640" progId="Equation.DSMT4">
              <p:embed/>
            </p:oleObj>
          </a:graphicData>
        </a:graphic>
      </p:graphicFrame>
      <p:graphicFrame>
        <p:nvGraphicFramePr>
          <p:cNvPr id="387076" name="Object 4"/>
          <p:cNvGraphicFramePr>
            <a:graphicFrameLocks noChangeAspect="1"/>
          </p:cNvGraphicFramePr>
          <p:nvPr/>
        </p:nvGraphicFramePr>
        <p:xfrm>
          <a:off x="4559300" y="2786063"/>
          <a:ext cx="1479550" cy="428625"/>
        </p:xfrm>
        <a:graphic>
          <a:graphicData uri="http://schemas.openxmlformats.org/presentationml/2006/ole">
            <p:oleObj spid="_x0000_s387076" name="Equation" r:id="rId6" imgW="660240" imgH="190440" progId="Equation.DSMT4">
              <p:embed/>
            </p:oleObj>
          </a:graphicData>
        </a:graphic>
      </p:graphicFrame>
      <p:graphicFrame>
        <p:nvGraphicFramePr>
          <p:cNvPr id="387077" name="Object 5"/>
          <p:cNvGraphicFramePr>
            <a:graphicFrameLocks noChangeAspect="1"/>
          </p:cNvGraphicFramePr>
          <p:nvPr/>
        </p:nvGraphicFramePr>
        <p:xfrm>
          <a:off x="8113713" y="2571750"/>
          <a:ext cx="804862" cy="785813"/>
        </p:xfrm>
        <a:graphic>
          <a:graphicData uri="http://schemas.openxmlformats.org/presentationml/2006/ole">
            <p:oleObj spid="_x0000_s387077" name="Equation" r:id="rId7" imgW="431640" imgH="419040" progId="Equation.DSMT4">
              <p:embed/>
            </p:oleObj>
          </a:graphicData>
        </a:graphic>
      </p:graphicFrame>
      <p:graphicFrame>
        <p:nvGraphicFramePr>
          <p:cNvPr id="387079" name="Object 7"/>
          <p:cNvGraphicFramePr>
            <a:graphicFrameLocks noChangeAspect="1"/>
          </p:cNvGraphicFramePr>
          <p:nvPr/>
        </p:nvGraphicFramePr>
        <p:xfrm>
          <a:off x="4959382" y="5143500"/>
          <a:ext cx="3200400" cy="714375"/>
        </p:xfrm>
        <a:graphic>
          <a:graphicData uri="http://schemas.openxmlformats.org/presentationml/2006/ole">
            <p:oleObj spid="_x0000_s387079" name="Equation" r:id="rId8" imgW="1714320" imgH="380880" progId="Equation.DSMT4">
              <p:embed/>
            </p:oleObj>
          </a:graphicData>
        </a:graphic>
      </p:graphicFrame>
      <p:graphicFrame>
        <p:nvGraphicFramePr>
          <p:cNvPr id="387080" name="Object 8"/>
          <p:cNvGraphicFramePr>
            <a:graphicFrameLocks noChangeAspect="1"/>
          </p:cNvGraphicFramePr>
          <p:nvPr/>
        </p:nvGraphicFramePr>
        <p:xfrm>
          <a:off x="6286512" y="3571876"/>
          <a:ext cx="1893888" cy="831850"/>
        </p:xfrm>
        <a:graphic>
          <a:graphicData uri="http://schemas.openxmlformats.org/presentationml/2006/ole">
            <p:oleObj spid="_x0000_s387080" name="Equation" r:id="rId9" imgW="965160" imgH="419040" progId="Equation.DSMT4">
              <p:embed/>
            </p:oleObj>
          </a:graphicData>
        </a:graphic>
      </p:graphicFrame>
      <p:graphicFrame>
        <p:nvGraphicFramePr>
          <p:cNvPr id="387081" name="Object 9"/>
          <p:cNvGraphicFramePr>
            <a:graphicFrameLocks noChangeAspect="1"/>
          </p:cNvGraphicFramePr>
          <p:nvPr/>
        </p:nvGraphicFramePr>
        <p:xfrm>
          <a:off x="3643313" y="3624263"/>
          <a:ext cx="2143125" cy="376237"/>
        </p:xfrm>
        <a:graphic>
          <a:graphicData uri="http://schemas.openxmlformats.org/presentationml/2006/ole">
            <p:oleObj spid="_x0000_s387081" name="Equation" r:id="rId10" imgW="1091726" imgH="190417" progId="Equation.DSMT4">
              <p:embed/>
            </p:oleObj>
          </a:graphicData>
        </a:graphic>
      </p:graphicFrame>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5" name="标题 1"/>
          <p:cNvSpPr>
            <a:spLocks noGrp="1"/>
          </p:cNvSpPr>
          <p:nvPr>
            <p:ph type="title"/>
          </p:nvPr>
        </p:nvSpPr>
        <p:spPr/>
        <p:txBody>
          <a:bodyPr/>
          <a:lstStyle/>
          <a:p>
            <a:r>
              <a:rPr lang="en-US" altLang="zh-CN" smtClean="0"/>
              <a:t>8.4</a:t>
            </a:r>
            <a:r>
              <a:rPr lang="zh-CN" altLang="en-US" smtClean="0"/>
              <a:t>时域与频域结构特性</a:t>
            </a:r>
            <a:r>
              <a:rPr lang="en-US" altLang="zh-CN" smtClean="0"/>
              <a:t>-6</a:t>
            </a:r>
            <a:r>
              <a:rPr lang="zh-CN" altLang="en-US" smtClean="0"/>
              <a:t> </a:t>
            </a:r>
          </a:p>
        </p:txBody>
      </p:sp>
      <p:sp>
        <p:nvSpPr>
          <p:cNvPr id="318466" name="内容占位符 2"/>
          <p:cNvSpPr>
            <a:spLocks noGrp="1"/>
          </p:cNvSpPr>
          <p:nvPr>
            <p:ph idx="1"/>
          </p:nvPr>
        </p:nvSpPr>
        <p:spPr/>
        <p:txBody>
          <a:bodyPr/>
          <a:lstStyle/>
          <a:p>
            <a:r>
              <a:rPr lang="zh-CN" altLang="en-US" dirty="0" smtClean="0">
                <a:latin typeface="Times New Roman" pitchFamily="18" charset="0"/>
                <a:cs typeface="Times New Roman" pitchFamily="18" charset="0"/>
              </a:rPr>
              <a:t>系统中既含输入也含输出解耦零点的情况</a:t>
            </a:r>
            <a:endParaRPr lang="en-US" altLang="zh-CN"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PMD</a:t>
            </a:r>
            <a:r>
              <a:rPr lang="zh-CN" altLang="en-US" dirty="0" smtClean="0">
                <a:latin typeface="Times New Roman" pitchFamily="18" charset="0"/>
                <a:cs typeface="Times New Roman" pitchFamily="18" charset="0"/>
              </a:rPr>
              <a:t>的输入解耦零点</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使        </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          降秩</a:t>
            </a:r>
            <a:r>
              <a:rPr lang="en-US" i="1" dirty="0" smtClean="0">
                <a:latin typeface="Times New Roman" pitchFamily="18" charset="0"/>
                <a:cs typeface="Times New Roman" pitchFamily="18" charset="0"/>
              </a:rPr>
              <a:t>s</a:t>
            </a:r>
            <a:r>
              <a:rPr lang="zh-CN" altLang="en-US" dirty="0" smtClean="0">
                <a:latin typeface="Times New Roman" pitchFamily="18" charset="0"/>
                <a:cs typeface="Times New Roman" pitchFamily="18" charset="0"/>
              </a:rPr>
              <a:t>值</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的不能控模态；</a:t>
            </a:r>
            <a:endParaRPr lang="en-US" altLang="zh-CN"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PMD</a:t>
            </a:r>
            <a:r>
              <a:rPr lang="zh-CN" altLang="en-US" dirty="0" smtClean="0">
                <a:latin typeface="Times New Roman" pitchFamily="18" charset="0"/>
                <a:cs typeface="Times New Roman" pitchFamily="18" charset="0"/>
              </a:rPr>
              <a:t>的输出解耦零点</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使</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降秩</a:t>
            </a:r>
            <a:r>
              <a:rPr lang="en-US" i="1" dirty="0" smtClean="0">
                <a:latin typeface="Times New Roman" pitchFamily="18" charset="0"/>
                <a:cs typeface="Times New Roman" pitchFamily="18" charset="0"/>
              </a:rPr>
              <a:t>s</a:t>
            </a:r>
            <a:r>
              <a:rPr lang="zh-CN" altLang="en-US" dirty="0" smtClean="0">
                <a:latin typeface="Times New Roman" pitchFamily="18" charset="0"/>
                <a:cs typeface="Times New Roman" pitchFamily="18" charset="0"/>
              </a:rPr>
              <a:t>值</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的不能观测模态。</a:t>
            </a:r>
            <a:endParaRPr lang="en-US" altLang="zh-CN"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其对应的实现</a:t>
            </a:r>
            <a:endParaRPr lang="en-US" altLang="zh-CN" dirty="0" smtClean="0">
              <a:latin typeface="Times New Roman" pitchFamily="18" charset="0"/>
              <a:cs typeface="Times New Roman" pitchFamily="18" charset="0"/>
            </a:endParaRPr>
          </a:p>
          <a:p>
            <a:pPr lvl="1"/>
            <a:endParaRPr lang="en-US" altLang="zh-CN" dirty="0" smtClean="0">
              <a:latin typeface="Times New Roman" pitchFamily="18" charset="0"/>
              <a:cs typeface="Times New Roman" pitchFamily="18" charset="0"/>
            </a:endParaRPr>
          </a:p>
          <a:p>
            <a:pPr lvl="1"/>
            <a:endParaRPr lang="en-US" altLang="zh-CN" dirty="0" smtClean="0"/>
          </a:p>
          <a:p>
            <a:pPr lvl="1"/>
            <a:r>
              <a:rPr lang="zh-CN" altLang="en-US" dirty="0" smtClean="0"/>
              <a:t>系统</a:t>
            </a:r>
            <a:r>
              <a:rPr lang="en-US" dirty="0" smtClean="0"/>
              <a:t> </a:t>
            </a:r>
            <a:r>
              <a:rPr lang="zh-CN" altLang="en-US" dirty="0" smtClean="0"/>
              <a:t>状态完全能控且能观的必要条件是</a:t>
            </a:r>
            <a:endParaRPr lang="en-US" altLang="zh-CN" dirty="0" smtClean="0"/>
          </a:p>
          <a:p>
            <a:pPr lvl="1">
              <a:buNone/>
            </a:pPr>
            <a:r>
              <a:rPr lang="en-US" altLang="zh-CN" dirty="0" smtClean="0"/>
              <a:t>                                        </a:t>
            </a:r>
            <a:r>
              <a:rPr lang="zh-CN" altLang="en-US" dirty="0" smtClean="0"/>
              <a:t>右侧没有零极点相消</a:t>
            </a:r>
            <a:endParaRPr lang="en-US" altLang="zh-CN" dirty="0" smtClean="0">
              <a:latin typeface="Times New Roman" pitchFamily="18" charset="0"/>
              <a:cs typeface="Times New Roman" pitchFamily="18" charset="0"/>
            </a:endParaRPr>
          </a:p>
          <a:p>
            <a:pPr lvl="1"/>
            <a:endParaRPr lang="en-US" altLang="zh-CN" dirty="0" smtClean="0">
              <a:latin typeface="Times New Roman" pitchFamily="18" charset="0"/>
              <a:cs typeface="Times New Roman" pitchFamily="18" charset="0"/>
            </a:endParaRPr>
          </a:p>
          <a:p>
            <a:pPr lvl="1"/>
            <a:endParaRPr lang="en-US" altLang="zh-CN" dirty="0" smtClean="0">
              <a:latin typeface="Times New Roman" pitchFamily="18" charset="0"/>
              <a:cs typeface="Times New Roman" pitchFamily="18" charset="0"/>
            </a:endParaRPr>
          </a:p>
          <a:p>
            <a:pPr lvl="1"/>
            <a:endParaRPr lang="zh-CN" altLang="en-US" dirty="0" smtClean="0">
              <a:latin typeface="Times New Roman" pitchFamily="18" charset="0"/>
              <a:cs typeface="Times New Roman" pitchFamily="18" charset="0"/>
            </a:endParaRPr>
          </a:p>
          <a:p>
            <a:endParaRPr lang="zh-CN" altLang="en-US" dirty="0" smtClean="0"/>
          </a:p>
          <a:p>
            <a:endParaRPr lang="zh-CN" altLang="en-US" dirty="0" smtClean="0"/>
          </a:p>
          <a:p>
            <a:endParaRPr lang="zh-CN" altLang="en-US" dirty="0" smtClean="0"/>
          </a:p>
        </p:txBody>
      </p:sp>
      <p:graphicFrame>
        <p:nvGraphicFramePr>
          <p:cNvPr id="398337" name="Object 1"/>
          <p:cNvGraphicFramePr>
            <a:graphicFrameLocks noChangeAspect="1"/>
          </p:cNvGraphicFramePr>
          <p:nvPr/>
        </p:nvGraphicFramePr>
        <p:xfrm>
          <a:off x="5572132" y="1928802"/>
          <a:ext cx="1506868" cy="428628"/>
        </p:xfrm>
        <a:graphic>
          <a:graphicData uri="http://schemas.openxmlformats.org/presentationml/2006/ole">
            <p:oleObj spid="_x0000_s398337" name="Equation" r:id="rId3" imgW="672840" imgH="190440" progId="Equation.DSMT4">
              <p:embed/>
            </p:oleObj>
          </a:graphicData>
        </a:graphic>
      </p:graphicFrame>
      <p:graphicFrame>
        <p:nvGraphicFramePr>
          <p:cNvPr id="5" name="Object 1"/>
          <p:cNvGraphicFramePr>
            <a:graphicFrameLocks noChangeAspect="1"/>
          </p:cNvGraphicFramePr>
          <p:nvPr/>
        </p:nvGraphicFramePr>
        <p:xfrm>
          <a:off x="5500694" y="2714625"/>
          <a:ext cx="804862" cy="785813"/>
        </p:xfrm>
        <a:graphic>
          <a:graphicData uri="http://schemas.openxmlformats.org/presentationml/2006/ole">
            <p:oleObj spid="_x0000_s398338" name="Equation" r:id="rId4" imgW="431640" imgH="419040" progId="Equation.DSMT4">
              <p:embed/>
            </p:oleObj>
          </a:graphicData>
        </a:graphic>
      </p:graphicFrame>
      <p:graphicFrame>
        <p:nvGraphicFramePr>
          <p:cNvPr id="398339" name="Object 3"/>
          <p:cNvGraphicFramePr>
            <a:graphicFrameLocks noChangeAspect="1"/>
          </p:cNvGraphicFramePr>
          <p:nvPr/>
        </p:nvGraphicFramePr>
        <p:xfrm>
          <a:off x="3857620" y="3857628"/>
          <a:ext cx="2143125" cy="376237"/>
        </p:xfrm>
        <a:graphic>
          <a:graphicData uri="http://schemas.openxmlformats.org/presentationml/2006/ole">
            <p:oleObj spid="_x0000_s398339" name="Equation" r:id="rId5" imgW="1091726" imgH="190417" progId="Equation.DSMT4">
              <p:embed/>
            </p:oleObj>
          </a:graphicData>
        </a:graphic>
      </p:graphicFrame>
      <p:graphicFrame>
        <p:nvGraphicFramePr>
          <p:cNvPr id="7" name="Object 3"/>
          <p:cNvGraphicFramePr>
            <a:graphicFrameLocks noChangeAspect="1"/>
          </p:cNvGraphicFramePr>
          <p:nvPr/>
        </p:nvGraphicFramePr>
        <p:xfrm>
          <a:off x="3857620" y="4286256"/>
          <a:ext cx="3613150" cy="827087"/>
        </p:xfrm>
        <a:graphic>
          <a:graphicData uri="http://schemas.openxmlformats.org/presentationml/2006/ole">
            <p:oleObj spid="_x0000_s398340" name="Equation" r:id="rId6" imgW="1841400" imgH="419040" progId="Equation.DSMT4">
              <p:embed/>
            </p:oleObj>
          </a:graphicData>
        </a:graphic>
      </p:graphicFrame>
      <p:graphicFrame>
        <p:nvGraphicFramePr>
          <p:cNvPr id="8" name="Object 3"/>
          <p:cNvGraphicFramePr>
            <a:graphicFrameLocks noChangeAspect="1"/>
          </p:cNvGraphicFramePr>
          <p:nvPr/>
        </p:nvGraphicFramePr>
        <p:xfrm>
          <a:off x="1714480" y="5749947"/>
          <a:ext cx="3787775" cy="750887"/>
        </p:xfrm>
        <a:graphic>
          <a:graphicData uri="http://schemas.openxmlformats.org/presentationml/2006/ole">
            <p:oleObj spid="_x0000_s398341" name="Equation" r:id="rId7" imgW="1930320" imgH="380880" progId="Equation.DSMT4">
              <p:embed/>
            </p:oleObj>
          </a:graphicData>
        </a:graphic>
      </p:graphicFrame>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5" name="标题 1"/>
          <p:cNvSpPr>
            <a:spLocks noGrp="1"/>
          </p:cNvSpPr>
          <p:nvPr>
            <p:ph type="title"/>
          </p:nvPr>
        </p:nvSpPr>
        <p:spPr/>
        <p:txBody>
          <a:bodyPr/>
          <a:lstStyle/>
          <a:p>
            <a:r>
              <a:rPr lang="en-US" altLang="zh-CN" smtClean="0"/>
              <a:t>8.4</a:t>
            </a:r>
            <a:r>
              <a:rPr lang="zh-CN" altLang="en-US" smtClean="0"/>
              <a:t>时域与频域结构特性</a:t>
            </a:r>
            <a:r>
              <a:rPr lang="en-US" altLang="zh-CN" smtClean="0"/>
              <a:t>-7</a:t>
            </a:r>
            <a:r>
              <a:rPr lang="zh-CN" altLang="en-US" smtClean="0"/>
              <a:t> </a:t>
            </a:r>
          </a:p>
        </p:txBody>
      </p:sp>
      <p:sp>
        <p:nvSpPr>
          <p:cNvPr id="3" name="内容占位符 2"/>
          <p:cNvSpPr>
            <a:spLocks noGrp="1"/>
          </p:cNvSpPr>
          <p:nvPr>
            <p:ph idx="1"/>
          </p:nvPr>
        </p:nvSpPr>
        <p:spPr/>
        <p:txBody>
          <a:bodyPr/>
          <a:lstStyle/>
          <a:p>
            <a:pPr>
              <a:defRPr/>
            </a:pPr>
            <a:r>
              <a:rPr lang="zh-CN" altLang="en-US" dirty="0" smtClean="0"/>
              <a:t>严格系统等价变换下结构特性的不变性</a:t>
            </a:r>
            <a:endParaRPr lang="en-US" altLang="zh-CN" dirty="0" smtClean="0"/>
          </a:p>
          <a:p>
            <a:pPr lvl="1">
              <a:defRPr/>
            </a:pPr>
            <a:r>
              <a:rPr lang="zh-CN" altLang="en-US" dirty="0" smtClean="0"/>
              <a:t>系统同类实现在维数和特征多项式上的等同性</a:t>
            </a:r>
            <a:endParaRPr lang="en-US" altLang="zh-CN" dirty="0" smtClean="0"/>
          </a:p>
          <a:p>
            <a:pPr lvl="1">
              <a:defRPr/>
            </a:pPr>
            <a:endParaRPr lang="en-US" altLang="zh-CN" dirty="0" smtClean="0"/>
          </a:p>
          <a:p>
            <a:pPr lvl="1">
              <a:defRPr/>
            </a:pPr>
            <a:r>
              <a:rPr lang="zh-CN" altLang="en-US" dirty="0" smtClean="0"/>
              <a:t>严格系统等价变换不改变能控性、能观性</a:t>
            </a:r>
            <a:endParaRPr lang="en-US" altLang="zh-CN" dirty="0" smtClean="0"/>
          </a:p>
          <a:p>
            <a:pPr lvl="1">
              <a:defRPr/>
            </a:pPr>
            <a:endParaRPr lang="en-US" altLang="zh-CN" dirty="0" smtClean="0"/>
          </a:p>
          <a:p>
            <a:pPr lvl="1">
              <a:defRPr/>
            </a:pPr>
            <a:r>
              <a:rPr lang="zh-CN" altLang="en-US" dirty="0" smtClean="0"/>
              <a:t>严格系统用于系统分析与综合</a:t>
            </a:r>
            <a:r>
              <a:rPr lang="en-US" dirty="0" smtClean="0"/>
              <a:t>/</a:t>
            </a:r>
            <a:r>
              <a:rPr lang="zh-CN" altLang="en-US" dirty="0" smtClean="0"/>
              <a:t>设计时的结果为完全等价的</a:t>
            </a:r>
            <a:endParaRPr lang="zh-CN" altLang="en-US" dirty="0">
              <a:latin typeface="+mn-ea"/>
            </a:endParaRPr>
          </a:p>
        </p:txBody>
      </p:sp>
      <p:graphicFrame>
        <p:nvGraphicFramePr>
          <p:cNvPr id="397313" name="Object 1"/>
          <p:cNvGraphicFramePr>
            <a:graphicFrameLocks noChangeAspect="1"/>
          </p:cNvGraphicFramePr>
          <p:nvPr/>
        </p:nvGraphicFramePr>
        <p:xfrm>
          <a:off x="2285984" y="2428868"/>
          <a:ext cx="2092325" cy="401637"/>
        </p:xfrm>
        <a:graphic>
          <a:graphicData uri="http://schemas.openxmlformats.org/presentationml/2006/ole">
            <p:oleObj spid="_x0000_s397313" name="Equation" r:id="rId3" imgW="1066680" imgH="203040" progId="Equation.DSMT4">
              <p:embed/>
            </p:oleObj>
          </a:graphicData>
        </a:graphic>
      </p:graphicFrame>
      <p:graphicFrame>
        <p:nvGraphicFramePr>
          <p:cNvPr id="5" name="Object 1"/>
          <p:cNvGraphicFramePr>
            <a:graphicFrameLocks noChangeAspect="1"/>
          </p:cNvGraphicFramePr>
          <p:nvPr/>
        </p:nvGraphicFramePr>
        <p:xfrm>
          <a:off x="5643570" y="2500306"/>
          <a:ext cx="2840038" cy="401638"/>
        </p:xfrm>
        <a:graphic>
          <a:graphicData uri="http://schemas.openxmlformats.org/presentationml/2006/ole">
            <p:oleObj spid="_x0000_s397314" name="Equation" r:id="rId4" imgW="1447560" imgH="203040" progId="Equation.DSMT4">
              <p:embed/>
            </p:oleObj>
          </a:graphicData>
        </a:graphic>
      </p:graphicFrame>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标题 1"/>
          <p:cNvSpPr>
            <a:spLocks noGrp="1"/>
          </p:cNvSpPr>
          <p:nvPr>
            <p:ph type="title"/>
          </p:nvPr>
        </p:nvSpPr>
        <p:spPr/>
        <p:txBody>
          <a:bodyPr/>
          <a:lstStyle/>
          <a:p>
            <a:r>
              <a:rPr lang="en-US" altLang="zh-CN" dirty="0" smtClean="0"/>
              <a:t>8.4</a:t>
            </a:r>
            <a:r>
              <a:rPr lang="zh-CN" altLang="en-US" dirty="0" smtClean="0"/>
              <a:t>时域与频域结构特性</a:t>
            </a:r>
            <a:r>
              <a:rPr lang="en-US" altLang="zh-CN" dirty="0" smtClean="0"/>
              <a:t>-8</a:t>
            </a:r>
            <a:r>
              <a:rPr lang="zh-CN" altLang="en-US" dirty="0" smtClean="0"/>
              <a:t> </a:t>
            </a:r>
          </a:p>
        </p:txBody>
      </p:sp>
      <p:sp>
        <p:nvSpPr>
          <p:cNvPr id="279555" name="内容占位符 2"/>
          <p:cNvSpPr>
            <a:spLocks noGrp="1"/>
          </p:cNvSpPr>
          <p:nvPr>
            <p:ph idx="1"/>
          </p:nvPr>
        </p:nvSpPr>
        <p:spPr/>
        <p:txBody>
          <a:bodyPr/>
          <a:lstStyle/>
          <a:p>
            <a:r>
              <a:rPr lang="zh-CN" altLang="en-US" smtClean="0"/>
              <a:t>例 ：求解耦零点</a:t>
            </a:r>
          </a:p>
          <a:p>
            <a:endParaRPr lang="zh-CN" altLang="en-US" smtClean="0"/>
          </a:p>
        </p:txBody>
      </p:sp>
      <p:sp>
        <p:nvSpPr>
          <p:cNvPr id="27955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79553" name="Object 1"/>
          <p:cNvGraphicFramePr>
            <a:graphicFrameLocks noChangeAspect="1"/>
          </p:cNvGraphicFramePr>
          <p:nvPr/>
        </p:nvGraphicFramePr>
        <p:xfrm>
          <a:off x="285750" y="1857375"/>
          <a:ext cx="6359525" cy="2252663"/>
        </p:xfrm>
        <a:graphic>
          <a:graphicData uri="http://schemas.openxmlformats.org/presentationml/2006/ole">
            <p:oleObj spid="_x0000_s279553" name="Equation" r:id="rId3" imgW="2413000" imgH="863600" progId="Equation.DSMT4">
              <p:embed/>
            </p:oleObj>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32" name="标题 1"/>
          <p:cNvSpPr>
            <a:spLocks noGrp="1"/>
          </p:cNvSpPr>
          <p:nvPr>
            <p:ph type="title"/>
          </p:nvPr>
        </p:nvSpPr>
        <p:spPr/>
        <p:txBody>
          <a:bodyPr/>
          <a:lstStyle/>
          <a:p>
            <a:r>
              <a:rPr lang="en-US" altLang="zh-CN" smtClean="0"/>
              <a:t>8.4</a:t>
            </a:r>
            <a:r>
              <a:rPr lang="zh-CN" altLang="en-US" smtClean="0"/>
              <a:t>时域与频域结构特性</a:t>
            </a:r>
            <a:r>
              <a:rPr lang="en-US" altLang="zh-CN" smtClean="0"/>
              <a:t>-10</a:t>
            </a:r>
            <a:r>
              <a:rPr lang="zh-CN" altLang="en-US" smtClean="0"/>
              <a:t> </a:t>
            </a:r>
          </a:p>
        </p:txBody>
      </p:sp>
      <p:sp>
        <p:nvSpPr>
          <p:cNvPr id="308233" name="内容占位符 2"/>
          <p:cNvSpPr>
            <a:spLocks noGrp="1"/>
          </p:cNvSpPr>
          <p:nvPr>
            <p:ph idx="1"/>
          </p:nvPr>
        </p:nvSpPr>
        <p:spPr/>
        <p:txBody>
          <a:bodyPr/>
          <a:lstStyle/>
          <a:p>
            <a:r>
              <a:rPr lang="zh-CN" altLang="en-US" smtClean="0"/>
              <a:t>例 ：传递函数三种不同的实现。</a:t>
            </a:r>
          </a:p>
          <a:p>
            <a:endParaRPr lang="zh-CN" altLang="en-US" smtClean="0"/>
          </a:p>
        </p:txBody>
      </p:sp>
      <p:sp>
        <p:nvSpPr>
          <p:cNvPr id="30823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308225" name="Object 1"/>
          <p:cNvGraphicFramePr>
            <a:graphicFrameLocks noChangeAspect="1"/>
          </p:cNvGraphicFramePr>
          <p:nvPr/>
        </p:nvGraphicFramePr>
        <p:xfrm>
          <a:off x="2428875" y="1785938"/>
          <a:ext cx="3055938" cy="985837"/>
        </p:xfrm>
        <a:graphic>
          <a:graphicData uri="http://schemas.openxmlformats.org/presentationml/2006/ole">
            <p:oleObj spid="_x0000_s308225" name="Equation" r:id="rId3" imgW="1206500" imgH="381000" progId="Equation.DSMT4">
              <p:embed/>
            </p:oleObj>
          </a:graphicData>
        </a:graphic>
      </p:graphicFrame>
      <p:sp>
        <p:nvSpPr>
          <p:cNvPr id="30823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308227" name="Object 3"/>
          <p:cNvGraphicFramePr>
            <a:graphicFrameLocks noChangeAspect="1"/>
          </p:cNvGraphicFramePr>
          <p:nvPr/>
        </p:nvGraphicFramePr>
        <p:xfrm>
          <a:off x="214313" y="2643188"/>
          <a:ext cx="3328987" cy="1676400"/>
        </p:xfrm>
        <a:graphic>
          <a:graphicData uri="http://schemas.openxmlformats.org/presentationml/2006/ole">
            <p:oleObj spid="_x0000_s308227" name="Equation" r:id="rId4" imgW="1308100" imgH="647700" progId="Equation.DSMT4">
              <p:embed/>
            </p:oleObj>
          </a:graphicData>
        </a:graphic>
      </p:graphicFrame>
      <p:sp>
        <p:nvSpPr>
          <p:cNvPr id="30823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308229" name="Object 5"/>
          <p:cNvGraphicFramePr>
            <a:graphicFrameLocks noChangeAspect="1"/>
          </p:cNvGraphicFramePr>
          <p:nvPr/>
        </p:nvGraphicFramePr>
        <p:xfrm>
          <a:off x="2500313" y="3929063"/>
          <a:ext cx="3379787" cy="1677987"/>
        </p:xfrm>
        <a:graphic>
          <a:graphicData uri="http://schemas.openxmlformats.org/presentationml/2006/ole">
            <p:oleObj spid="_x0000_s308229" name="Equation" r:id="rId5" imgW="1333500" imgH="647700" progId="Equation.DSMT4">
              <p:embed/>
            </p:oleObj>
          </a:graphicData>
        </a:graphic>
      </p:graphicFrame>
      <p:sp>
        <p:nvSpPr>
          <p:cNvPr id="308237"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308231" name="Object 7"/>
          <p:cNvGraphicFramePr>
            <a:graphicFrameLocks noChangeAspect="1"/>
          </p:cNvGraphicFramePr>
          <p:nvPr/>
        </p:nvGraphicFramePr>
        <p:xfrm>
          <a:off x="5429250" y="5000625"/>
          <a:ext cx="3379788" cy="1677988"/>
        </p:xfrm>
        <a:graphic>
          <a:graphicData uri="http://schemas.openxmlformats.org/presentationml/2006/ole">
            <p:oleObj spid="_x0000_s308231" name="Equation" r:id="rId6" imgW="1333500" imgH="647700" progId="Equation.DSMT4">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785813" y="0"/>
            <a:ext cx="8150225" cy="1143000"/>
          </a:xfrm>
        </p:spPr>
        <p:txBody>
          <a:bodyPr/>
          <a:lstStyle/>
          <a:p>
            <a:r>
              <a:rPr lang="en-US" altLang="zh-CN" smtClean="0"/>
              <a:t>2</a:t>
            </a:r>
            <a:r>
              <a:rPr lang="zh-CN" altLang="en-US" smtClean="0"/>
              <a:t>连续线性系统能控性与能观性定义</a:t>
            </a:r>
          </a:p>
        </p:txBody>
      </p:sp>
      <p:sp>
        <p:nvSpPr>
          <p:cNvPr id="3" name="内容占位符 2"/>
          <p:cNvSpPr>
            <a:spLocks noGrp="1"/>
          </p:cNvSpPr>
          <p:nvPr>
            <p:ph idx="1"/>
          </p:nvPr>
        </p:nvSpPr>
        <p:spPr>
          <a:xfrm>
            <a:off x="642938" y="5072063"/>
            <a:ext cx="8169275" cy="1346200"/>
          </a:xfrm>
        </p:spPr>
        <p:txBody>
          <a:bodyPr/>
          <a:lstStyle/>
          <a:p>
            <a:pPr>
              <a:defRPr/>
            </a:pPr>
            <a:r>
              <a:rPr lang="en-US" altLang="zh-CN" dirty="0" smtClean="0">
                <a:latin typeface="+mn-ea"/>
              </a:rPr>
              <a:t>2.1</a:t>
            </a:r>
            <a:r>
              <a:rPr lang="zh-CN" altLang="en-US" dirty="0" smtClean="0">
                <a:latin typeface="+mn-ea"/>
              </a:rPr>
              <a:t>能控性定义</a:t>
            </a:r>
            <a:endParaRPr lang="en-US" altLang="zh-CN" dirty="0" smtClean="0">
              <a:latin typeface="+mn-ea"/>
            </a:endParaRPr>
          </a:p>
          <a:p>
            <a:pPr>
              <a:defRPr/>
            </a:pPr>
            <a:r>
              <a:rPr lang="en-US" altLang="zh-CN" dirty="0" smtClean="0">
                <a:latin typeface="+mn-ea"/>
              </a:rPr>
              <a:t>2.2</a:t>
            </a:r>
            <a:r>
              <a:rPr lang="zh-CN" altLang="en-US" dirty="0" smtClean="0">
                <a:latin typeface="+mn-ea"/>
              </a:rPr>
              <a:t>能观性定义</a:t>
            </a:r>
            <a:endParaRPr lang="zh-CN" altLang="en-US" dirty="0">
              <a:latin typeface="+mn-ea"/>
            </a:endParaRPr>
          </a:p>
        </p:txBody>
      </p:sp>
      <p:sp>
        <p:nvSpPr>
          <p:cNvPr id="11674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16737" name="Object 1"/>
          <p:cNvGraphicFramePr>
            <a:graphicFrameLocks noChangeAspect="1"/>
          </p:cNvGraphicFramePr>
          <p:nvPr/>
        </p:nvGraphicFramePr>
        <p:xfrm>
          <a:off x="1928813" y="2071688"/>
          <a:ext cx="5797550" cy="1090612"/>
        </p:xfrm>
        <a:graphic>
          <a:graphicData uri="http://schemas.openxmlformats.org/presentationml/2006/ole">
            <p:oleObj spid="_x0000_s116737" name="Equation" r:id="rId3" imgW="2108200" imgH="419100" progId="Equation.DSMT4">
              <p:embed/>
            </p:oleObj>
          </a:graphicData>
        </a:graphic>
      </p:graphicFrame>
      <p:sp>
        <p:nvSpPr>
          <p:cNvPr id="6" name="内容占位符 2"/>
          <p:cNvSpPr txBox="1">
            <a:spLocks/>
          </p:cNvSpPr>
          <p:nvPr/>
        </p:nvSpPr>
        <p:spPr bwMode="auto">
          <a:xfrm>
            <a:off x="857250" y="1357313"/>
            <a:ext cx="8169275" cy="2703512"/>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Char char="n"/>
              <a:defRPr/>
            </a:pPr>
            <a:r>
              <a:rPr lang="zh-CN" altLang="en-US" sz="3200" b="1" kern="0" dirty="0">
                <a:latin typeface="+mn-ea"/>
                <a:ea typeface="+mn-ea"/>
              </a:rPr>
              <a:t>考虑一般的时变连续线性系统</a:t>
            </a:r>
            <a:endParaRPr lang="en-US" altLang="zh-CN" sz="3200" b="1" kern="0" dirty="0">
              <a:latin typeface="+mn-ea"/>
              <a:ea typeface="+mn-ea"/>
            </a:endParaRPr>
          </a:p>
        </p:txBody>
      </p:sp>
      <p:sp>
        <p:nvSpPr>
          <p:cNvPr id="7" name="矩形 6"/>
          <p:cNvSpPr/>
          <p:nvPr/>
        </p:nvSpPr>
        <p:spPr>
          <a:xfrm>
            <a:off x="357188" y="3143250"/>
            <a:ext cx="8643937" cy="1570038"/>
          </a:xfrm>
          <a:prstGeom prst="rect">
            <a:avLst/>
          </a:prstGeom>
        </p:spPr>
        <p:txBody>
          <a:bodyPr>
            <a:spAutoFit/>
          </a:bodyPr>
          <a:lstStyle/>
          <a:p>
            <a:pPr>
              <a:defRPr/>
            </a:pPr>
            <a:r>
              <a:rPr lang="zh-CN" altLang="en-US" sz="3200" b="1" dirty="0">
                <a:latin typeface="+mn-ea"/>
                <a:ea typeface="+mn-ea"/>
              </a:rPr>
              <a:t>系统的时间定义域</a:t>
            </a:r>
            <a:r>
              <a:rPr lang="en-US" altLang="zh-CN" sz="3200" b="1" dirty="0">
                <a:latin typeface="+mn-ea"/>
                <a:ea typeface="+mn-ea"/>
                <a:cs typeface="Times New Roman" pitchFamily="18" charset="0"/>
              </a:rPr>
              <a:t>J=[t</a:t>
            </a:r>
            <a:r>
              <a:rPr lang="en-US" altLang="zh-CN" sz="3200" b="1" baseline="-25000" dirty="0">
                <a:latin typeface="+mn-ea"/>
                <a:ea typeface="+mn-ea"/>
                <a:cs typeface="Times New Roman" pitchFamily="18" charset="0"/>
              </a:rPr>
              <a:t>0</a:t>
            </a:r>
            <a:r>
              <a:rPr lang="en-US" altLang="zh-CN" sz="3200" b="1" dirty="0">
                <a:latin typeface="+mn-ea"/>
                <a:ea typeface="+mn-ea"/>
                <a:cs typeface="Times New Roman" pitchFamily="18" charset="0"/>
              </a:rPr>
              <a:t>,t</a:t>
            </a:r>
            <a:r>
              <a:rPr lang="en-US" altLang="zh-CN" sz="3200" b="1" baseline="-25000" dirty="0">
                <a:latin typeface="+mn-ea"/>
                <a:ea typeface="+mn-ea"/>
                <a:cs typeface="Times New Roman" pitchFamily="18" charset="0"/>
              </a:rPr>
              <a:t>f</a:t>
            </a:r>
            <a:r>
              <a:rPr lang="en-US" altLang="zh-CN" sz="3200" b="1" dirty="0">
                <a:latin typeface="+mn-ea"/>
                <a:ea typeface="+mn-ea"/>
                <a:cs typeface="Times New Roman" pitchFamily="18" charset="0"/>
              </a:rPr>
              <a:t>]</a:t>
            </a:r>
            <a:r>
              <a:rPr lang="zh-CN" altLang="en-US" sz="3200" b="1" dirty="0">
                <a:latin typeface="+mn-ea"/>
                <a:ea typeface="+mn-ea"/>
                <a:cs typeface="Times New Roman" pitchFamily="18" charset="0"/>
              </a:rPr>
              <a:t>。</a:t>
            </a:r>
            <a:r>
              <a:rPr lang="zh-CN" altLang="en-US" sz="3200" b="1" dirty="0">
                <a:latin typeface="+mn-ea"/>
                <a:ea typeface="+mn-ea"/>
              </a:rPr>
              <a:t>能控性与能观性均是针对状态的，并且在没有特殊指明的情况下，两个概念一般也指状态的能控性和能观性。</a:t>
            </a:r>
            <a:endParaRPr lang="zh-CN" altLang="en-US" b="1" dirty="0">
              <a:latin typeface="+mn-ea"/>
              <a:ea typeface="+mn-ea"/>
              <a:cs typeface="Times New Roman" pitchFamily="18" charset="0"/>
            </a:endParaRPr>
          </a:p>
        </p:txBody>
      </p:sp>
      <p:sp>
        <p:nvSpPr>
          <p:cNvPr id="116743" name="矩形 8"/>
          <p:cNvSpPr>
            <a:spLocks noChangeArrowheads="1"/>
          </p:cNvSpPr>
          <p:nvPr/>
        </p:nvSpPr>
        <p:spPr bwMode="auto">
          <a:xfrm>
            <a:off x="1000125" y="4857750"/>
            <a:ext cx="7215188" cy="46038"/>
          </a:xfrm>
          <a:prstGeom prst="rect">
            <a:avLst/>
          </a:prstGeom>
          <a:solidFill>
            <a:schemeClr val="accent1"/>
          </a:solidFill>
          <a:ln w="9525" algn="ctr">
            <a:solidFill>
              <a:schemeClr val="tx1"/>
            </a:solidFill>
            <a:round/>
            <a:headEnd/>
            <a:tailEnd/>
          </a:ln>
        </p:spPr>
        <p:txBody>
          <a:bodyPr wrap="none" anchor="ctr"/>
          <a:lstStyle/>
          <a:p>
            <a:pPr algn="ctr"/>
            <a:endParaRPr lang="zh-CN" alt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6" name="标题 1"/>
          <p:cNvSpPr>
            <a:spLocks noGrp="1"/>
          </p:cNvSpPr>
          <p:nvPr>
            <p:ph type="title"/>
          </p:nvPr>
        </p:nvSpPr>
        <p:spPr/>
        <p:txBody>
          <a:bodyPr/>
          <a:lstStyle/>
          <a:p>
            <a:r>
              <a:rPr lang="en-US" altLang="zh-CN" smtClean="0"/>
              <a:t>8.4</a:t>
            </a:r>
            <a:r>
              <a:rPr lang="zh-CN" altLang="en-US" smtClean="0"/>
              <a:t>时域与频域结构特性</a:t>
            </a:r>
            <a:r>
              <a:rPr lang="en-US" altLang="zh-CN" smtClean="0"/>
              <a:t>-11</a:t>
            </a:r>
            <a:r>
              <a:rPr lang="zh-CN" altLang="en-US" smtClean="0"/>
              <a:t> </a:t>
            </a:r>
          </a:p>
        </p:txBody>
      </p:sp>
      <p:sp>
        <p:nvSpPr>
          <p:cNvPr id="312327" name="内容占位符 2"/>
          <p:cNvSpPr>
            <a:spLocks noGrp="1"/>
          </p:cNvSpPr>
          <p:nvPr>
            <p:ph idx="1"/>
          </p:nvPr>
        </p:nvSpPr>
        <p:spPr/>
        <p:txBody>
          <a:bodyPr/>
          <a:lstStyle/>
          <a:p>
            <a:r>
              <a:rPr lang="zh-CN" altLang="en-US" smtClean="0"/>
              <a:t>例 ：分析</a:t>
            </a:r>
            <a:r>
              <a:rPr lang="en-US" altLang="zh-CN" smtClean="0"/>
              <a:t>MIMO</a:t>
            </a:r>
            <a:r>
              <a:rPr lang="zh-CN" altLang="en-US" smtClean="0"/>
              <a:t>系统的能控性与能观性。</a:t>
            </a:r>
          </a:p>
          <a:p>
            <a:endParaRPr lang="zh-CN" altLang="en-US" smtClean="0"/>
          </a:p>
        </p:txBody>
      </p:sp>
      <p:sp>
        <p:nvSpPr>
          <p:cNvPr id="31232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312321" name="Object 1"/>
          <p:cNvGraphicFramePr>
            <a:graphicFrameLocks noChangeAspect="1"/>
          </p:cNvGraphicFramePr>
          <p:nvPr/>
        </p:nvGraphicFramePr>
        <p:xfrm>
          <a:off x="428625" y="1785938"/>
          <a:ext cx="6115050" cy="1609725"/>
        </p:xfrm>
        <a:graphic>
          <a:graphicData uri="http://schemas.openxmlformats.org/presentationml/2006/ole">
            <p:oleObj spid="_x0000_s312321" name="Equation" r:id="rId3" imgW="2362200" imgH="622300" progId="Equation.DSMT4">
              <p:embed/>
            </p:oleObj>
          </a:graphicData>
        </a:graphic>
      </p:graphicFrame>
      <p:sp>
        <p:nvSpPr>
          <p:cNvPr id="31232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312323" name="Object 3"/>
          <p:cNvGraphicFramePr>
            <a:graphicFrameLocks noChangeAspect="1"/>
          </p:cNvGraphicFramePr>
          <p:nvPr/>
        </p:nvGraphicFramePr>
        <p:xfrm>
          <a:off x="2992438" y="2568575"/>
          <a:ext cx="6008687" cy="3146425"/>
        </p:xfrm>
        <a:graphic>
          <a:graphicData uri="http://schemas.openxmlformats.org/presentationml/2006/ole">
            <p:oleObj spid="_x0000_s312323" name="Equation" r:id="rId4" imgW="2311200" imgH="1206360" progId="Equation.DSMT4">
              <p:embed/>
            </p:oleObj>
          </a:graphicData>
        </a:graphic>
      </p:graphicFrame>
      <p:sp>
        <p:nvSpPr>
          <p:cNvPr id="312330"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312325" name="Object 5"/>
          <p:cNvGraphicFramePr>
            <a:graphicFrameLocks noChangeAspect="1"/>
          </p:cNvGraphicFramePr>
          <p:nvPr/>
        </p:nvGraphicFramePr>
        <p:xfrm>
          <a:off x="0" y="5286375"/>
          <a:ext cx="7431088" cy="1087438"/>
        </p:xfrm>
        <a:graphic>
          <a:graphicData uri="http://schemas.openxmlformats.org/presentationml/2006/ole">
            <p:oleObj spid="_x0000_s312325" name="Equation" r:id="rId5" imgW="2806700" imgH="419100" progId="Equation.DSMT4">
              <p:embed/>
            </p:oleObj>
          </a:graphicData>
        </a:graphic>
      </p:graphicFrame>
      <p:sp>
        <p:nvSpPr>
          <p:cNvPr id="312331"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312332"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300" name="标题 1"/>
          <p:cNvSpPr>
            <a:spLocks noGrp="1"/>
          </p:cNvSpPr>
          <p:nvPr>
            <p:ph type="title"/>
          </p:nvPr>
        </p:nvSpPr>
        <p:spPr/>
        <p:txBody>
          <a:bodyPr/>
          <a:lstStyle/>
          <a:p>
            <a:r>
              <a:rPr lang="en-US" altLang="zh-CN" smtClean="0"/>
              <a:t>8.4</a:t>
            </a:r>
            <a:r>
              <a:rPr lang="zh-CN" altLang="en-US" smtClean="0"/>
              <a:t>时域与频域结构特性</a:t>
            </a:r>
            <a:r>
              <a:rPr lang="en-US" altLang="zh-CN" smtClean="0"/>
              <a:t>-12</a:t>
            </a:r>
            <a:r>
              <a:rPr lang="zh-CN" altLang="en-US" smtClean="0"/>
              <a:t> </a:t>
            </a:r>
          </a:p>
        </p:txBody>
      </p:sp>
      <p:sp>
        <p:nvSpPr>
          <p:cNvPr id="311301" name="内容占位符 2"/>
          <p:cNvSpPr>
            <a:spLocks noGrp="1"/>
          </p:cNvSpPr>
          <p:nvPr>
            <p:ph idx="1"/>
          </p:nvPr>
        </p:nvSpPr>
        <p:spPr/>
        <p:txBody>
          <a:bodyPr/>
          <a:lstStyle/>
          <a:p>
            <a:r>
              <a:rPr lang="zh-CN" altLang="en-US" smtClean="0"/>
              <a:t>续上例</a:t>
            </a:r>
          </a:p>
        </p:txBody>
      </p:sp>
      <p:graphicFrame>
        <p:nvGraphicFramePr>
          <p:cNvPr id="311297" name="Object 1"/>
          <p:cNvGraphicFramePr>
            <a:graphicFrameLocks noChangeAspect="1"/>
          </p:cNvGraphicFramePr>
          <p:nvPr/>
        </p:nvGraphicFramePr>
        <p:xfrm>
          <a:off x="0" y="3429000"/>
          <a:ext cx="4406900" cy="3059113"/>
        </p:xfrm>
        <a:graphic>
          <a:graphicData uri="http://schemas.openxmlformats.org/presentationml/2006/ole">
            <p:oleObj spid="_x0000_s311297" name="Equation" r:id="rId4" imgW="2349360" imgH="1638000" progId="Equation.DSMT4">
              <p:embed/>
            </p:oleObj>
          </a:graphicData>
        </a:graphic>
      </p:graphicFrame>
      <p:graphicFrame>
        <p:nvGraphicFramePr>
          <p:cNvPr id="311298" name="Object 2"/>
          <p:cNvGraphicFramePr>
            <a:graphicFrameLocks noChangeAspect="1"/>
          </p:cNvGraphicFramePr>
          <p:nvPr/>
        </p:nvGraphicFramePr>
        <p:xfrm>
          <a:off x="4471988" y="3571875"/>
          <a:ext cx="4672012" cy="2971800"/>
        </p:xfrm>
        <a:graphic>
          <a:graphicData uri="http://schemas.openxmlformats.org/presentationml/2006/ole">
            <p:oleObj spid="_x0000_s311298" name="Equation" r:id="rId5" imgW="2539800" imgH="1587240" progId="Equation.DSMT4">
              <p:embed/>
            </p:oleObj>
          </a:graphicData>
        </a:graphic>
      </p:graphicFrame>
      <p:graphicFrame>
        <p:nvGraphicFramePr>
          <p:cNvPr id="311299" name="Object 3"/>
          <p:cNvGraphicFramePr>
            <a:graphicFrameLocks noChangeAspect="1"/>
          </p:cNvGraphicFramePr>
          <p:nvPr/>
        </p:nvGraphicFramePr>
        <p:xfrm>
          <a:off x="571500" y="1857375"/>
          <a:ext cx="6115050" cy="1609725"/>
        </p:xfrm>
        <a:graphic>
          <a:graphicData uri="http://schemas.openxmlformats.org/presentationml/2006/ole">
            <p:oleObj spid="_x0000_s311299" name="Equation" r:id="rId6" imgW="2362200" imgH="622300" progId="Equation.DSMT4">
              <p:embed/>
            </p:oleObj>
          </a:graphicData>
        </a:graphic>
      </p:graphicFrame>
      <p:cxnSp>
        <p:nvCxnSpPr>
          <p:cNvPr id="311302" name="直接连接符 7"/>
          <p:cNvCxnSpPr>
            <a:cxnSpLocks noChangeShapeType="1"/>
          </p:cNvCxnSpPr>
          <p:nvPr/>
        </p:nvCxnSpPr>
        <p:spPr bwMode="auto">
          <a:xfrm rot="5400000">
            <a:off x="3071019" y="5001419"/>
            <a:ext cx="2714625" cy="1587"/>
          </a:xfrm>
          <a:prstGeom prst="line">
            <a:avLst/>
          </a:prstGeom>
          <a:noFill/>
          <a:ln w="25400" algn="ctr">
            <a:solidFill>
              <a:schemeClr val="tx1"/>
            </a:solidFill>
            <a:round/>
            <a:headEnd/>
            <a:tailEnd/>
          </a:ln>
        </p:spPr>
      </p:cxn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标题 1"/>
          <p:cNvSpPr>
            <a:spLocks noGrp="1"/>
          </p:cNvSpPr>
          <p:nvPr>
            <p:ph type="title"/>
          </p:nvPr>
        </p:nvSpPr>
        <p:spPr/>
        <p:txBody>
          <a:bodyPr/>
          <a:lstStyle/>
          <a:p>
            <a:r>
              <a:rPr lang="en-US" altLang="zh-CN" smtClean="0"/>
              <a:t>8.5</a:t>
            </a:r>
            <a:r>
              <a:rPr lang="zh-CN" altLang="en-US" smtClean="0"/>
              <a:t>最小实现与求解</a:t>
            </a:r>
            <a:r>
              <a:rPr lang="en-US" altLang="zh-CN" smtClean="0"/>
              <a:t>-1</a:t>
            </a:r>
            <a:endParaRPr lang="zh-CN" altLang="en-US" smtClean="0"/>
          </a:p>
        </p:txBody>
      </p:sp>
      <p:sp>
        <p:nvSpPr>
          <p:cNvPr id="3" name="内容占位符 2"/>
          <p:cNvSpPr>
            <a:spLocks noGrp="1"/>
          </p:cNvSpPr>
          <p:nvPr>
            <p:ph idx="1"/>
          </p:nvPr>
        </p:nvSpPr>
        <p:spPr>
          <a:xfrm>
            <a:off x="785813" y="1285875"/>
            <a:ext cx="8358187" cy="5286375"/>
          </a:xfrm>
        </p:spPr>
        <p:txBody>
          <a:bodyPr/>
          <a:lstStyle/>
          <a:p>
            <a:pPr>
              <a:defRPr/>
            </a:pPr>
            <a:r>
              <a:rPr lang="en-US" altLang="zh-CN" dirty="0" smtClean="0"/>
              <a:t>G(s)</a:t>
            </a:r>
            <a:r>
              <a:rPr lang="zh-CN" altLang="en-US" dirty="0" smtClean="0"/>
              <a:t>最小实现的定义与充要条件</a:t>
            </a:r>
            <a:endParaRPr lang="en-US" altLang="zh-CN" dirty="0" smtClean="0"/>
          </a:p>
          <a:p>
            <a:pPr lvl="1">
              <a:buFont typeface="Wingdings" pitchFamily="2" charset="2"/>
              <a:buChar char="u"/>
              <a:defRPr/>
            </a:pPr>
            <a:r>
              <a:rPr lang="zh-CN" altLang="en-US" dirty="0" smtClean="0"/>
              <a:t>最小实现</a:t>
            </a:r>
            <a:r>
              <a:rPr lang="en-US" altLang="zh-CN" dirty="0" smtClean="0"/>
              <a:t>----</a:t>
            </a:r>
            <a:r>
              <a:rPr lang="zh-CN" altLang="en-US" dirty="0" smtClean="0"/>
              <a:t>数学上所有实现中阶数最小。</a:t>
            </a:r>
            <a:endParaRPr lang="en-US" altLang="zh-CN" dirty="0" smtClean="0"/>
          </a:p>
          <a:p>
            <a:pPr lvl="1">
              <a:buFont typeface="Wingdings" pitchFamily="2" charset="2"/>
              <a:buChar char="u"/>
              <a:defRPr/>
            </a:pPr>
            <a:r>
              <a:rPr lang="zh-CN" altLang="en-US" dirty="0" smtClean="0"/>
              <a:t>最小实现</a:t>
            </a:r>
            <a:r>
              <a:rPr lang="en-US" altLang="zh-CN" dirty="0" smtClean="0"/>
              <a:t>----</a:t>
            </a:r>
            <a:r>
              <a:rPr lang="zh-CN" altLang="en-US" dirty="0" smtClean="0"/>
              <a:t>物理上系结构最简单。</a:t>
            </a:r>
            <a:endParaRPr lang="en-US" altLang="zh-CN" dirty="0" smtClean="0"/>
          </a:p>
          <a:p>
            <a:pPr lvl="1">
              <a:buFont typeface="Wingdings" pitchFamily="2" charset="2"/>
              <a:buChar char="u"/>
              <a:defRPr/>
            </a:pPr>
            <a:r>
              <a:rPr lang="zh-CN" altLang="en-US" dirty="0" smtClean="0"/>
              <a:t>      </a:t>
            </a:r>
            <a:endParaRPr lang="en-US" altLang="zh-CN" dirty="0" smtClean="0"/>
          </a:p>
          <a:p>
            <a:pPr lvl="1">
              <a:buFont typeface="Wingdings" pitchFamily="2" charset="2"/>
              <a:buChar char="u"/>
              <a:defRPr/>
            </a:pPr>
            <a:r>
              <a:rPr lang="zh-CN" altLang="en-US" dirty="0" smtClean="0"/>
              <a:t>充要条件：</a:t>
            </a:r>
            <a:endParaRPr lang="en-US" altLang="zh-CN" dirty="0" smtClean="0"/>
          </a:p>
          <a:p>
            <a:pPr lvl="1">
              <a:buFont typeface="Wingdings" pitchFamily="2" charset="2"/>
              <a:buChar char="u"/>
              <a:defRPr/>
            </a:pPr>
            <a:r>
              <a:rPr lang="zh-CN" altLang="en-US" dirty="0" smtClean="0"/>
              <a:t>                </a:t>
            </a:r>
            <a:r>
              <a:rPr lang="zh-CN" altLang="en-US" dirty="0" smtClean="0">
                <a:latin typeface="+mn-ea"/>
              </a:rPr>
              <a:t>是可实现严真传递函数矩阵的一个最小实现，当且仅当</a:t>
            </a:r>
            <a:r>
              <a:rPr lang="en-US" altLang="zh-CN" dirty="0" smtClean="0">
                <a:latin typeface="+mn-ea"/>
              </a:rPr>
              <a:t>(A,B)</a:t>
            </a:r>
            <a:r>
              <a:rPr lang="zh-CN" altLang="en-US" dirty="0" smtClean="0">
                <a:latin typeface="+mn-ea"/>
              </a:rPr>
              <a:t>能控且</a:t>
            </a:r>
            <a:r>
              <a:rPr lang="en-US" altLang="zh-CN" dirty="0" smtClean="0">
                <a:latin typeface="+mn-ea"/>
              </a:rPr>
              <a:t>(A,C)</a:t>
            </a:r>
            <a:r>
              <a:rPr lang="zh-CN" altLang="en-US" dirty="0" smtClean="0">
                <a:latin typeface="+mn-ea"/>
              </a:rPr>
              <a:t>能观</a:t>
            </a:r>
            <a:r>
              <a:rPr lang="zh-CN" altLang="en-US" dirty="0" smtClean="0"/>
              <a:t>。</a:t>
            </a:r>
            <a:endParaRPr lang="en-US" altLang="zh-CN" dirty="0" smtClean="0"/>
          </a:p>
          <a:p>
            <a:pPr lvl="1">
              <a:buFont typeface="Wingdings" pitchFamily="2" charset="2"/>
              <a:buChar char="u"/>
              <a:defRPr/>
            </a:pPr>
            <a:endParaRPr lang="en-US" altLang="zh-CN" dirty="0" smtClean="0"/>
          </a:p>
          <a:p>
            <a:pPr lvl="1">
              <a:buFont typeface="Wingdings" pitchFamily="2" charset="2"/>
              <a:buChar char="u"/>
              <a:defRPr/>
            </a:pPr>
            <a:r>
              <a:rPr lang="zh-CN" altLang="en-US" dirty="0" smtClean="0"/>
              <a:t>如何说明正确性？</a:t>
            </a:r>
            <a:endParaRPr lang="en-US" altLang="zh-CN" dirty="0" smtClean="0"/>
          </a:p>
          <a:p>
            <a:pPr lvl="1">
              <a:buFont typeface="Wingdings" pitchFamily="2" charset="2"/>
              <a:buChar char="u"/>
              <a:defRPr/>
            </a:pPr>
            <a:endParaRPr lang="zh-CN" altLang="en-US" dirty="0" smtClean="0"/>
          </a:p>
          <a:p>
            <a:pPr>
              <a:defRPr/>
            </a:pPr>
            <a:endParaRPr lang="zh-CN" altLang="en-US" dirty="0"/>
          </a:p>
        </p:txBody>
      </p:sp>
      <p:sp>
        <p:nvSpPr>
          <p:cNvPr id="30208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302081" name="Object 1"/>
          <p:cNvGraphicFramePr>
            <a:graphicFrameLocks noChangeAspect="1"/>
          </p:cNvGraphicFramePr>
          <p:nvPr/>
        </p:nvGraphicFramePr>
        <p:xfrm>
          <a:off x="1571625" y="3929063"/>
          <a:ext cx="1714500" cy="450850"/>
        </p:xfrm>
        <a:graphic>
          <a:graphicData uri="http://schemas.openxmlformats.org/presentationml/2006/ole">
            <p:oleObj spid="_x0000_s302081" name="Equation" r:id="rId3" imgW="761669" imgH="190417" progId="Equation.DSMT4">
              <p:embed/>
            </p:oleObj>
          </a:graphicData>
        </a:graphic>
      </p:graphicFrame>
      <p:cxnSp>
        <p:nvCxnSpPr>
          <p:cNvPr id="302085" name="直接连接符 6"/>
          <p:cNvCxnSpPr>
            <a:cxnSpLocks noChangeShapeType="1"/>
          </p:cNvCxnSpPr>
          <p:nvPr/>
        </p:nvCxnSpPr>
        <p:spPr bwMode="auto">
          <a:xfrm>
            <a:off x="1785938" y="3214688"/>
            <a:ext cx="6429375" cy="1587"/>
          </a:xfrm>
          <a:prstGeom prst="line">
            <a:avLst/>
          </a:prstGeom>
          <a:noFill/>
          <a:ln w="25400" algn="ctr">
            <a:solidFill>
              <a:schemeClr val="tx1"/>
            </a:solidFill>
            <a:round/>
            <a:headEnd/>
            <a:tailEnd/>
          </a:ln>
        </p:spPr>
      </p:cxn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5" name="标题 1"/>
          <p:cNvSpPr>
            <a:spLocks noGrp="1"/>
          </p:cNvSpPr>
          <p:nvPr>
            <p:ph type="title"/>
          </p:nvPr>
        </p:nvSpPr>
        <p:spPr/>
        <p:txBody>
          <a:bodyPr/>
          <a:lstStyle/>
          <a:p>
            <a:r>
              <a:rPr lang="en-US" altLang="zh-CN" smtClean="0"/>
              <a:t>8.5</a:t>
            </a:r>
            <a:r>
              <a:rPr lang="zh-CN" altLang="en-US" smtClean="0"/>
              <a:t>最小实现与求解</a:t>
            </a:r>
            <a:r>
              <a:rPr lang="en-US" altLang="zh-CN" smtClean="0"/>
              <a:t>-2</a:t>
            </a:r>
            <a:endParaRPr lang="zh-CN" altLang="en-US" smtClean="0"/>
          </a:p>
        </p:txBody>
      </p:sp>
      <p:sp>
        <p:nvSpPr>
          <p:cNvPr id="323586" name="内容占位符 2"/>
          <p:cNvSpPr>
            <a:spLocks noGrp="1"/>
          </p:cNvSpPr>
          <p:nvPr>
            <p:ph idx="1"/>
          </p:nvPr>
        </p:nvSpPr>
        <p:spPr/>
        <p:txBody>
          <a:bodyPr/>
          <a:lstStyle/>
          <a:p>
            <a:r>
              <a:rPr lang="zh-CN" altLang="en-US" smtClean="0"/>
              <a:t>最小实现非奇异变换下的广义唯一性</a:t>
            </a:r>
            <a:endParaRPr lang="en-US" altLang="zh-CN" smtClean="0"/>
          </a:p>
          <a:p>
            <a:pPr lvl="1">
              <a:buFont typeface="Wingdings" pitchFamily="2" charset="2"/>
              <a:buChar char="u"/>
            </a:pPr>
            <a:r>
              <a:rPr lang="zh-CN" altLang="en-US" smtClean="0"/>
              <a:t>传递函数阵的各最小实现是代数等价的，可通过非奇异变换实现各最小实现间的转换。</a:t>
            </a:r>
            <a:endParaRPr lang="en-US" altLang="zh-CN" smtClean="0"/>
          </a:p>
          <a:p>
            <a:pPr lvl="1">
              <a:buFont typeface="Wingdings" pitchFamily="2" charset="2"/>
              <a:buChar char="u"/>
            </a:pPr>
            <a:endParaRPr lang="en-US" altLang="zh-CN" smtClean="0"/>
          </a:p>
          <a:p>
            <a:pPr lvl="1">
              <a:buFont typeface="Wingdings" pitchFamily="2" charset="2"/>
              <a:buChar char="u"/>
            </a:pPr>
            <a:r>
              <a:rPr lang="zh-CN" altLang="en-US" smtClean="0"/>
              <a:t>如何说明正确性？</a:t>
            </a:r>
            <a:endParaRPr lang="en-US" altLang="zh-CN" smtClean="0"/>
          </a:p>
          <a:p>
            <a:pPr lvl="1">
              <a:buFont typeface="Wingdings" pitchFamily="2" charset="2"/>
              <a:buChar char="u"/>
            </a:pPr>
            <a:endParaRPr lang="en-US" altLang="zh-CN" smtClean="0"/>
          </a:p>
          <a:p>
            <a:pPr lvl="1">
              <a:buFont typeface="Wingdings" pitchFamily="2" charset="2"/>
              <a:buChar char="u"/>
            </a:pPr>
            <a:endParaRPr lang="en-US" altLang="zh-CN" smtClean="0"/>
          </a:p>
          <a:p>
            <a:pPr lvl="1">
              <a:buFont typeface="Wingdings" pitchFamily="2" charset="2"/>
              <a:buChar char="u"/>
            </a:pPr>
            <a:r>
              <a:rPr lang="zh-CN" altLang="en-US" smtClean="0"/>
              <a:t>最小实现的阶数是唯一的，但最小实现的形式却非唯一。</a:t>
            </a:r>
            <a:endParaRPr lang="en-US" altLang="zh-CN" smtClean="0"/>
          </a:p>
          <a:p>
            <a:pPr lvl="1">
              <a:buFont typeface="Wingdings" pitchFamily="2" charset="2"/>
              <a:buChar char="u"/>
            </a:pPr>
            <a:r>
              <a:rPr lang="zh-CN" altLang="en-US" smtClean="0"/>
              <a:t>非最小实现即使维数一样也不一定等</a:t>
            </a:r>
          </a:p>
          <a:p>
            <a:endParaRPr lang="zh-CN" altLang="en-US" smtClean="0"/>
          </a:p>
        </p:txBody>
      </p:sp>
      <p:cxnSp>
        <p:nvCxnSpPr>
          <p:cNvPr id="323587" name="直接连接符 4"/>
          <p:cNvCxnSpPr>
            <a:cxnSpLocks noChangeShapeType="1"/>
          </p:cNvCxnSpPr>
          <p:nvPr/>
        </p:nvCxnSpPr>
        <p:spPr bwMode="auto">
          <a:xfrm>
            <a:off x="1714500" y="4429125"/>
            <a:ext cx="6929438" cy="1588"/>
          </a:xfrm>
          <a:prstGeom prst="line">
            <a:avLst/>
          </a:prstGeom>
          <a:noFill/>
          <a:ln w="25400" algn="ctr">
            <a:solidFill>
              <a:schemeClr val="tx1"/>
            </a:solidFill>
            <a:round/>
            <a:headEnd/>
            <a:tailEnd/>
          </a:ln>
        </p:spPr>
      </p:cxn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42" name="标题 1"/>
          <p:cNvSpPr>
            <a:spLocks noGrp="1"/>
          </p:cNvSpPr>
          <p:nvPr>
            <p:ph type="title"/>
          </p:nvPr>
        </p:nvSpPr>
        <p:spPr/>
        <p:txBody>
          <a:bodyPr/>
          <a:lstStyle/>
          <a:p>
            <a:r>
              <a:rPr lang="en-US" altLang="zh-CN" smtClean="0"/>
              <a:t>8.5</a:t>
            </a:r>
            <a:r>
              <a:rPr lang="zh-CN" altLang="en-US" smtClean="0"/>
              <a:t>最小实现与求解</a:t>
            </a:r>
            <a:r>
              <a:rPr lang="en-US" altLang="zh-CN" smtClean="0"/>
              <a:t>-3</a:t>
            </a:r>
            <a:endParaRPr lang="zh-CN" altLang="en-US" smtClean="0"/>
          </a:p>
        </p:txBody>
      </p:sp>
      <p:sp>
        <p:nvSpPr>
          <p:cNvPr id="3" name="内容占位符 2"/>
          <p:cNvSpPr>
            <a:spLocks noGrp="1"/>
          </p:cNvSpPr>
          <p:nvPr>
            <p:ph idx="1"/>
          </p:nvPr>
        </p:nvSpPr>
        <p:spPr/>
        <p:txBody>
          <a:bodyPr/>
          <a:lstStyle/>
          <a:p>
            <a:pPr>
              <a:defRPr/>
            </a:pPr>
            <a:r>
              <a:rPr lang="zh-CN" altLang="en-US" dirty="0" smtClean="0">
                <a:latin typeface="+mn-ea"/>
              </a:rPr>
              <a:t>不可简约左</a:t>
            </a:r>
            <a:r>
              <a:rPr lang="en-US" dirty="0" smtClean="0">
                <a:latin typeface="+mn-ea"/>
              </a:rPr>
              <a:t>MFD</a:t>
            </a:r>
            <a:r>
              <a:rPr lang="zh-CN" altLang="en-US" dirty="0" smtClean="0">
                <a:latin typeface="+mn-ea"/>
              </a:rPr>
              <a:t>和不可简约右</a:t>
            </a:r>
            <a:r>
              <a:rPr lang="en-US" dirty="0" smtClean="0">
                <a:latin typeface="+mn-ea"/>
              </a:rPr>
              <a:t>MFD</a:t>
            </a:r>
            <a:r>
              <a:rPr lang="zh-CN" altLang="en-US" dirty="0" smtClean="0">
                <a:latin typeface="+mn-ea"/>
              </a:rPr>
              <a:t>与最小实现的关系</a:t>
            </a:r>
            <a:endParaRPr lang="en-US" altLang="zh-CN" dirty="0" smtClean="0">
              <a:latin typeface="+mn-ea"/>
            </a:endParaRPr>
          </a:p>
          <a:p>
            <a:pPr lvl="1">
              <a:defRPr/>
            </a:pPr>
            <a:r>
              <a:rPr lang="zh-CN" altLang="en-US" dirty="0" smtClean="0">
                <a:latin typeface="+mn-ea"/>
              </a:rPr>
              <a:t>右</a:t>
            </a:r>
            <a:r>
              <a:rPr lang="en-US" dirty="0" smtClean="0">
                <a:latin typeface="+mn-ea"/>
              </a:rPr>
              <a:t>MFD</a:t>
            </a:r>
            <a:r>
              <a:rPr lang="zh-CN" altLang="en-US" dirty="0" smtClean="0">
                <a:latin typeface="+mn-ea"/>
              </a:rPr>
              <a:t>最小实现：</a:t>
            </a:r>
            <a:endParaRPr lang="en-US" altLang="zh-CN" dirty="0" smtClean="0">
              <a:latin typeface="+mn-ea"/>
            </a:endParaRPr>
          </a:p>
          <a:p>
            <a:pPr lvl="1">
              <a:defRPr/>
            </a:pPr>
            <a:endParaRPr lang="en-US" altLang="zh-CN" dirty="0" smtClean="0">
              <a:latin typeface="+mn-ea"/>
            </a:endParaRPr>
          </a:p>
          <a:p>
            <a:pPr lvl="1">
              <a:defRPr/>
            </a:pPr>
            <a:r>
              <a:rPr lang="zh-CN" altLang="en-US" dirty="0" smtClean="0">
                <a:latin typeface="+mn-ea"/>
              </a:rPr>
              <a:t>左</a:t>
            </a:r>
            <a:r>
              <a:rPr lang="en-US" dirty="0" smtClean="0">
                <a:latin typeface="+mn-ea"/>
              </a:rPr>
              <a:t>MFD</a:t>
            </a:r>
            <a:r>
              <a:rPr lang="zh-CN" altLang="en-US" dirty="0" smtClean="0">
                <a:latin typeface="+mn-ea"/>
              </a:rPr>
              <a:t>最小实现：</a:t>
            </a:r>
            <a:endParaRPr lang="en-US" altLang="zh-CN" dirty="0" smtClean="0">
              <a:latin typeface="+mn-ea"/>
            </a:endParaRPr>
          </a:p>
          <a:p>
            <a:pPr lvl="1">
              <a:defRPr/>
            </a:pPr>
            <a:endParaRPr lang="en-US" altLang="zh-CN" dirty="0" smtClean="0">
              <a:latin typeface="+mn-ea"/>
            </a:endParaRPr>
          </a:p>
          <a:p>
            <a:pPr lvl="1">
              <a:defRPr/>
            </a:pPr>
            <a:r>
              <a:rPr lang="zh-CN" altLang="en-US" dirty="0" smtClean="0">
                <a:latin typeface="+mn-ea"/>
              </a:rPr>
              <a:t>不可简约左</a:t>
            </a:r>
            <a:r>
              <a:rPr lang="en-US" dirty="0" smtClean="0">
                <a:latin typeface="+mn-ea"/>
              </a:rPr>
              <a:t>MFD</a:t>
            </a:r>
            <a:r>
              <a:rPr lang="zh-CN" altLang="en-US" dirty="0" smtClean="0">
                <a:latin typeface="+mn-ea"/>
              </a:rPr>
              <a:t>的                    与</a:t>
            </a:r>
            <a:endParaRPr lang="en-US" altLang="zh-CN" dirty="0" smtClean="0">
              <a:latin typeface="+mn-ea"/>
            </a:endParaRPr>
          </a:p>
          <a:p>
            <a:pPr lvl="1">
              <a:buNone/>
              <a:defRPr/>
            </a:pPr>
            <a:r>
              <a:rPr lang="zh-CN" altLang="en-US" dirty="0" smtClean="0">
                <a:latin typeface="+mn-ea"/>
              </a:rPr>
              <a:t>  不可简约右</a:t>
            </a:r>
            <a:r>
              <a:rPr lang="en-US" dirty="0" smtClean="0">
                <a:latin typeface="+mn-ea"/>
              </a:rPr>
              <a:t>MFD</a:t>
            </a:r>
            <a:r>
              <a:rPr lang="zh-CN" altLang="en-US" dirty="0" smtClean="0">
                <a:latin typeface="+mn-ea"/>
              </a:rPr>
              <a:t>的                   间的关系</a:t>
            </a:r>
            <a:r>
              <a:rPr lang="en-US" altLang="zh-CN" dirty="0" smtClean="0"/>
              <a:t> </a:t>
            </a:r>
          </a:p>
          <a:p>
            <a:pPr>
              <a:defRPr/>
            </a:pPr>
            <a:endParaRPr lang="en-US" altLang="zh-CN" dirty="0" smtClean="0"/>
          </a:p>
        </p:txBody>
      </p:sp>
      <p:sp>
        <p:nvSpPr>
          <p:cNvPr id="300044"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300033" name="Object 1"/>
          <p:cNvGraphicFramePr>
            <a:graphicFrameLocks noChangeAspect="1"/>
          </p:cNvGraphicFramePr>
          <p:nvPr/>
        </p:nvGraphicFramePr>
        <p:xfrm>
          <a:off x="4572000" y="4929198"/>
          <a:ext cx="1946275" cy="528638"/>
        </p:xfrm>
        <a:graphic>
          <a:graphicData uri="http://schemas.openxmlformats.org/presentationml/2006/ole">
            <p:oleObj spid="_x0000_s300033" name="Equation" r:id="rId3" imgW="774364" imgH="203112" progId="Equation.DSMT4">
              <p:embed/>
            </p:oleObj>
          </a:graphicData>
        </a:graphic>
      </p:graphicFrame>
      <p:sp>
        <p:nvSpPr>
          <p:cNvPr id="300045"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300035" name="Object 3"/>
          <p:cNvGraphicFramePr>
            <a:graphicFrameLocks noChangeAspect="1"/>
          </p:cNvGraphicFramePr>
          <p:nvPr/>
        </p:nvGraphicFramePr>
        <p:xfrm>
          <a:off x="4718065" y="4398973"/>
          <a:ext cx="1925637" cy="530225"/>
        </p:xfrm>
        <a:graphic>
          <a:graphicData uri="http://schemas.openxmlformats.org/presentationml/2006/ole">
            <p:oleObj spid="_x0000_s300035" name="Equation" r:id="rId4" imgW="761669" imgH="203112" progId="Equation.DSMT4">
              <p:embed/>
            </p:oleObj>
          </a:graphicData>
        </a:graphic>
      </p:graphicFrame>
      <p:sp>
        <p:nvSpPr>
          <p:cNvPr id="300046"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300037" name="Object 5"/>
          <p:cNvGraphicFramePr>
            <a:graphicFrameLocks noChangeAspect="1"/>
          </p:cNvGraphicFramePr>
          <p:nvPr/>
        </p:nvGraphicFramePr>
        <p:xfrm>
          <a:off x="4554558" y="2286000"/>
          <a:ext cx="2874962" cy="593725"/>
        </p:xfrm>
        <a:graphic>
          <a:graphicData uri="http://schemas.openxmlformats.org/presentationml/2006/ole">
            <p:oleObj spid="_x0000_s300037" name="Equation" r:id="rId5" imgW="1143000" imgH="228600" progId="Equation.DSMT4">
              <p:embed/>
            </p:oleObj>
          </a:graphicData>
        </a:graphic>
      </p:graphicFrame>
      <p:sp>
        <p:nvSpPr>
          <p:cNvPr id="300047" name="Rectangle 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300039" name="Object 7"/>
          <p:cNvGraphicFramePr>
            <a:graphicFrameLocks noChangeAspect="1"/>
          </p:cNvGraphicFramePr>
          <p:nvPr/>
        </p:nvGraphicFramePr>
        <p:xfrm>
          <a:off x="4573619" y="3335338"/>
          <a:ext cx="2943225" cy="593725"/>
        </p:xfrm>
        <a:graphic>
          <a:graphicData uri="http://schemas.openxmlformats.org/presentationml/2006/ole">
            <p:oleObj spid="_x0000_s300039" name="Equation" r:id="rId6" imgW="1181100" imgH="228600" progId="Equation.DSMT4">
              <p:embed/>
            </p:oleObj>
          </a:graphicData>
        </a:graphic>
      </p:graphicFrame>
      <p:sp>
        <p:nvSpPr>
          <p:cNvPr id="12" name="矩形 11"/>
          <p:cNvSpPr/>
          <p:nvPr/>
        </p:nvSpPr>
        <p:spPr>
          <a:xfrm>
            <a:off x="7358082" y="2357430"/>
            <a:ext cx="1627188" cy="523875"/>
          </a:xfrm>
          <a:prstGeom prst="rect">
            <a:avLst/>
          </a:prstGeom>
        </p:spPr>
        <p:txBody>
          <a:bodyPr wrap="none">
            <a:spAutoFit/>
          </a:bodyPr>
          <a:lstStyle/>
          <a:p>
            <a:pPr algn="ctr">
              <a:defRPr/>
            </a:pPr>
            <a:r>
              <a:rPr lang="zh-CN" altLang="en-US" sz="2800" b="1" dirty="0">
                <a:latin typeface="+mn-ea"/>
                <a:ea typeface="+mn-ea"/>
              </a:rPr>
              <a:t>不可简约</a:t>
            </a:r>
          </a:p>
        </p:txBody>
      </p:sp>
      <p:sp>
        <p:nvSpPr>
          <p:cNvPr id="13" name="矩形 12"/>
          <p:cNvSpPr/>
          <p:nvPr/>
        </p:nvSpPr>
        <p:spPr>
          <a:xfrm>
            <a:off x="7373969" y="3344863"/>
            <a:ext cx="1627187" cy="522287"/>
          </a:xfrm>
          <a:prstGeom prst="rect">
            <a:avLst/>
          </a:prstGeom>
        </p:spPr>
        <p:txBody>
          <a:bodyPr wrap="none">
            <a:spAutoFit/>
          </a:bodyPr>
          <a:lstStyle/>
          <a:p>
            <a:pPr algn="ctr">
              <a:defRPr/>
            </a:pPr>
            <a:r>
              <a:rPr lang="zh-CN" altLang="en-US" sz="2800" b="1" dirty="0">
                <a:latin typeface="+mn-ea"/>
                <a:ea typeface="+mn-ea"/>
              </a:rPr>
              <a:t>不可简约</a:t>
            </a:r>
          </a:p>
        </p:txBody>
      </p:sp>
      <p:sp>
        <p:nvSpPr>
          <p:cNvPr id="300050"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300041" name="Object 9"/>
          <p:cNvGraphicFramePr>
            <a:graphicFrameLocks noChangeAspect="1"/>
          </p:cNvGraphicFramePr>
          <p:nvPr/>
        </p:nvGraphicFramePr>
        <p:xfrm>
          <a:off x="2857500" y="5572125"/>
          <a:ext cx="4087813" cy="528638"/>
        </p:xfrm>
        <a:graphic>
          <a:graphicData uri="http://schemas.openxmlformats.org/presentationml/2006/ole">
            <p:oleObj spid="_x0000_s300041" name="Equation" r:id="rId7" imgW="1625600" imgH="203200" progId="Equation.DSMT4">
              <p:embed/>
            </p:oleObj>
          </a:graphicData>
        </a:graphic>
      </p:graphicFrame>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3" name="标题 1"/>
          <p:cNvSpPr>
            <a:spLocks noGrp="1"/>
          </p:cNvSpPr>
          <p:nvPr>
            <p:ph type="title"/>
          </p:nvPr>
        </p:nvSpPr>
        <p:spPr/>
        <p:txBody>
          <a:bodyPr/>
          <a:lstStyle/>
          <a:p>
            <a:r>
              <a:rPr lang="en-US" altLang="zh-CN" smtClean="0"/>
              <a:t>8.5</a:t>
            </a:r>
            <a:r>
              <a:rPr lang="zh-CN" altLang="en-US" smtClean="0"/>
              <a:t>最小实现与求解</a:t>
            </a:r>
            <a:r>
              <a:rPr lang="en-US" altLang="zh-CN" smtClean="0"/>
              <a:t>-4</a:t>
            </a:r>
            <a:endParaRPr lang="zh-CN" altLang="en-US" smtClean="0"/>
          </a:p>
        </p:txBody>
      </p:sp>
      <p:sp>
        <p:nvSpPr>
          <p:cNvPr id="3" name="内容占位符 2"/>
          <p:cNvSpPr>
            <a:spLocks noGrp="1"/>
          </p:cNvSpPr>
          <p:nvPr>
            <p:ph idx="1"/>
          </p:nvPr>
        </p:nvSpPr>
        <p:spPr/>
        <p:txBody>
          <a:bodyPr/>
          <a:lstStyle/>
          <a:p>
            <a:pPr>
              <a:defRPr/>
            </a:pPr>
            <a:r>
              <a:rPr lang="zh-CN" altLang="en-US" dirty="0" smtClean="0">
                <a:latin typeface="+mn-ea"/>
              </a:rPr>
              <a:t>不可简约左</a:t>
            </a:r>
            <a:r>
              <a:rPr lang="en-US" dirty="0" smtClean="0">
                <a:latin typeface="+mn-ea"/>
              </a:rPr>
              <a:t>MFD</a:t>
            </a:r>
            <a:r>
              <a:rPr lang="zh-CN" altLang="en-US" dirty="0" smtClean="0">
                <a:latin typeface="+mn-ea"/>
              </a:rPr>
              <a:t>和不可简约右</a:t>
            </a:r>
            <a:r>
              <a:rPr lang="en-US" dirty="0" smtClean="0">
                <a:latin typeface="+mn-ea"/>
              </a:rPr>
              <a:t>MFD</a:t>
            </a:r>
            <a:r>
              <a:rPr lang="zh-CN" altLang="en-US" dirty="0" smtClean="0">
                <a:latin typeface="+mn-ea"/>
              </a:rPr>
              <a:t>与最小实现的关系</a:t>
            </a:r>
            <a:r>
              <a:rPr lang="en-US" altLang="zh-CN" dirty="0" smtClean="0">
                <a:latin typeface="+mn-ea"/>
              </a:rPr>
              <a:t>(</a:t>
            </a:r>
            <a:r>
              <a:rPr lang="zh-CN" altLang="en-US" dirty="0" smtClean="0">
                <a:latin typeface="+mn-ea"/>
              </a:rPr>
              <a:t>续</a:t>
            </a:r>
            <a:r>
              <a:rPr lang="en-US" altLang="zh-CN" dirty="0" smtClean="0">
                <a:latin typeface="+mn-ea"/>
              </a:rPr>
              <a:t>)</a:t>
            </a:r>
          </a:p>
          <a:p>
            <a:pPr lvl="1">
              <a:defRPr/>
            </a:pPr>
            <a:r>
              <a:rPr lang="en-US" dirty="0" smtClean="0"/>
              <a:t>MFD</a:t>
            </a:r>
            <a:r>
              <a:rPr lang="zh-CN" altLang="en-US" dirty="0" smtClean="0"/>
              <a:t>最小实现的狭义唯一性</a:t>
            </a:r>
            <a:endParaRPr lang="en-US" altLang="zh-CN" dirty="0" smtClean="0"/>
          </a:p>
          <a:p>
            <a:pPr lvl="1">
              <a:defRPr/>
            </a:pPr>
            <a:endParaRPr lang="en-US" altLang="zh-CN" dirty="0" smtClean="0">
              <a:latin typeface="+mn-ea"/>
            </a:endParaRPr>
          </a:p>
          <a:p>
            <a:pPr lvl="1">
              <a:defRPr/>
            </a:pPr>
            <a:endParaRPr lang="en-US" altLang="zh-CN" dirty="0" smtClean="0">
              <a:latin typeface="+mn-ea"/>
            </a:endParaRPr>
          </a:p>
          <a:p>
            <a:pPr lvl="1">
              <a:defRPr/>
            </a:pPr>
            <a:r>
              <a:rPr lang="zh-CN" altLang="en-US" dirty="0" smtClean="0"/>
              <a:t>严真传递函数阵最小实现的不唯一性</a:t>
            </a:r>
            <a:endParaRPr lang="en-US" altLang="zh-CN" dirty="0" smtClean="0"/>
          </a:p>
          <a:p>
            <a:pPr lvl="1">
              <a:defRPr/>
            </a:pPr>
            <a:endParaRPr lang="en-US" altLang="zh-CN" dirty="0" smtClean="0"/>
          </a:p>
          <a:p>
            <a:pPr lvl="1">
              <a:defRPr/>
            </a:pPr>
            <a:endParaRPr lang="en-US" altLang="zh-CN" dirty="0" smtClean="0">
              <a:latin typeface="+mn-ea"/>
            </a:endParaRPr>
          </a:p>
          <a:p>
            <a:pPr lvl="1">
              <a:defRPr/>
            </a:pPr>
            <a:r>
              <a:rPr lang="zh-CN" altLang="en-US" dirty="0" smtClean="0"/>
              <a:t>严真传递函数阵最小实现维数的唯一性</a:t>
            </a:r>
            <a:endParaRPr lang="en-US" altLang="zh-CN" dirty="0" smtClean="0"/>
          </a:p>
        </p:txBody>
      </p:sp>
      <p:sp>
        <p:nvSpPr>
          <p:cNvPr id="325635"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endParaRPr lang="zh-CN" altLang="en-US"/>
          </a:p>
        </p:txBody>
      </p:sp>
      <p:sp>
        <p:nvSpPr>
          <p:cNvPr id="325636"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endParaRPr lang="zh-CN" altLang="en-US"/>
          </a:p>
        </p:txBody>
      </p:sp>
      <p:sp>
        <p:nvSpPr>
          <p:cNvPr id="325637"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endParaRPr lang="zh-CN" altLang="en-US"/>
          </a:p>
        </p:txBody>
      </p:sp>
      <p:sp>
        <p:nvSpPr>
          <p:cNvPr id="325638" name="Rectangle 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endParaRPr lang="zh-CN" altLang="en-US"/>
          </a:p>
        </p:txBody>
      </p:sp>
      <p:sp>
        <p:nvSpPr>
          <p:cNvPr id="325639"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6" name="矩形 15"/>
          <p:cNvSpPr/>
          <p:nvPr/>
        </p:nvSpPr>
        <p:spPr>
          <a:xfrm>
            <a:off x="6357938" y="2928938"/>
            <a:ext cx="1266825" cy="523875"/>
          </a:xfrm>
          <a:prstGeom prst="rect">
            <a:avLst/>
          </a:prstGeom>
        </p:spPr>
        <p:txBody>
          <a:bodyPr wrap="none">
            <a:spAutoFit/>
          </a:bodyPr>
          <a:lstStyle/>
          <a:p>
            <a:pPr algn="ctr">
              <a:defRPr/>
            </a:pPr>
            <a:r>
              <a:rPr lang="zh-CN" altLang="en-US" sz="2800" b="1" dirty="0">
                <a:latin typeface="+mn-ea"/>
                <a:ea typeface="+mn-ea"/>
              </a:rPr>
              <a:t>怎讲？</a:t>
            </a:r>
          </a:p>
        </p:txBody>
      </p:sp>
      <p:sp>
        <p:nvSpPr>
          <p:cNvPr id="17" name="矩形 16"/>
          <p:cNvSpPr/>
          <p:nvPr/>
        </p:nvSpPr>
        <p:spPr>
          <a:xfrm>
            <a:off x="7000875" y="4500563"/>
            <a:ext cx="1266825" cy="523875"/>
          </a:xfrm>
          <a:prstGeom prst="rect">
            <a:avLst/>
          </a:prstGeom>
        </p:spPr>
        <p:txBody>
          <a:bodyPr wrap="none">
            <a:spAutoFit/>
          </a:bodyPr>
          <a:lstStyle/>
          <a:p>
            <a:pPr algn="ctr">
              <a:defRPr/>
            </a:pPr>
            <a:r>
              <a:rPr lang="zh-CN" altLang="en-US" sz="2800" b="1" dirty="0">
                <a:latin typeface="+mn-ea"/>
                <a:ea typeface="+mn-ea"/>
              </a:rPr>
              <a:t>怎讲？</a:t>
            </a:r>
          </a:p>
        </p:txBody>
      </p:sp>
      <p:sp>
        <p:nvSpPr>
          <p:cNvPr id="18" name="矩形 17"/>
          <p:cNvSpPr/>
          <p:nvPr/>
        </p:nvSpPr>
        <p:spPr>
          <a:xfrm>
            <a:off x="7643813" y="6000750"/>
            <a:ext cx="1266825" cy="523875"/>
          </a:xfrm>
          <a:prstGeom prst="rect">
            <a:avLst/>
          </a:prstGeom>
        </p:spPr>
        <p:txBody>
          <a:bodyPr wrap="none">
            <a:spAutoFit/>
          </a:bodyPr>
          <a:lstStyle/>
          <a:p>
            <a:pPr algn="ctr">
              <a:defRPr/>
            </a:pPr>
            <a:r>
              <a:rPr lang="zh-CN" altLang="en-US" sz="2800" b="1" dirty="0">
                <a:latin typeface="+mn-ea"/>
                <a:ea typeface="+mn-ea"/>
              </a:rPr>
              <a:t>怎讲？</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6" name="标题 1"/>
          <p:cNvSpPr>
            <a:spLocks noGrp="1"/>
          </p:cNvSpPr>
          <p:nvPr>
            <p:ph type="title"/>
          </p:nvPr>
        </p:nvSpPr>
        <p:spPr/>
        <p:txBody>
          <a:bodyPr/>
          <a:lstStyle/>
          <a:p>
            <a:r>
              <a:rPr lang="en-US" altLang="zh-CN" smtClean="0"/>
              <a:t>8.5</a:t>
            </a:r>
            <a:r>
              <a:rPr lang="zh-CN" altLang="en-US" smtClean="0"/>
              <a:t>最小实现与求解</a:t>
            </a:r>
            <a:r>
              <a:rPr lang="en-US" altLang="zh-CN" smtClean="0"/>
              <a:t>-5</a:t>
            </a:r>
            <a:endParaRPr lang="zh-CN" altLang="en-US" smtClean="0"/>
          </a:p>
        </p:txBody>
      </p:sp>
      <p:sp>
        <p:nvSpPr>
          <p:cNvPr id="299017" name="内容占位符 2"/>
          <p:cNvSpPr>
            <a:spLocks noGrp="1"/>
          </p:cNvSpPr>
          <p:nvPr>
            <p:ph idx="1"/>
          </p:nvPr>
        </p:nvSpPr>
        <p:spPr/>
        <p:txBody>
          <a:bodyPr/>
          <a:lstStyle/>
          <a:p>
            <a:r>
              <a:rPr lang="en-US" altLang="zh-CN" smtClean="0"/>
              <a:t>PMD</a:t>
            </a:r>
            <a:r>
              <a:rPr lang="zh-CN" altLang="en-US" smtClean="0"/>
              <a:t>模型的实现与最小实现的关系</a:t>
            </a:r>
            <a:endParaRPr lang="en-US" altLang="zh-CN" smtClean="0"/>
          </a:p>
          <a:p>
            <a:pPr>
              <a:buFont typeface="Wingdings" pitchFamily="2" charset="2"/>
              <a:buNone/>
            </a:pPr>
            <a:r>
              <a:rPr lang="zh-CN" altLang="en-US" smtClean="0"/>
              <a:t>   最小实现</a:t>
            </a:r>
          </a:p>
        </p:txBody>
      </p:sp>
      <p:sp>
        <p:nvSpPr>
          <p:cNvPr id="29901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99009" name="Object 1"/>
          <p:cNvGraphicFramePr>
            <a:graphicFrameLocks noChangeAspect="1"/>
          </p:cNvGraphicFramePr>
          <p:nvPr/>
        </p:nvGraphicFramePr>
        <p:xfrm>
          <a:off x="2928938" y="2000250"/>
          <a:ext cx="2555875" cy="496888"/>
        </p:xfrm>
        <a:graphic>
          <a:graphicData uri="http://schemas.openxmlformats.org/presentationml/2006/ole">
            <p:oleObj spid="_x0000_s299009" name="Equation" r:id="rId3" imgW="1040948" imgH="190417" progId="Equation.DSMT4">
              <p:embed/>
            </p:oleObj>
          </a:graphicData>
        </a:graphic>
      </p:graphicFrame>
      <p:sp>
        <p:nvSpPr>
          <p:cNvPr id="29901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99011" name="Object 3"/>
          <p:cNvGraphicFramePr>
            <a:graphicFrameLocks noChangeAspect="1"/>
          </p:cNvGraphicFramePr>
          <p:nvPr/>
        </p:nvGraphicFramePr>
        <p:xfrm>
          <a:off x="3103563" y="3438525"/>
          <a:ext cx="3548062" cy="561975"/>
        </p:xfrm>
        <a:graphic>
          <a:graphicData uri="http://schemas.openxmlformats.org/presentationml/2006/ole">
            <p:oleObj spid="_x0000_s299011" name="Equation" r:id="rId4" imgW="1320227" imgH="215806" progId="Equation.DSMT4">
              <p:embed/>
            </p:oleObj>
          </a:graphicData>
        </a:graphic>
      </p:graphicFrame>
      <p:sp>
        <p:nvSpPr>
          <p:cNvPr id="8" name="矩形 7"/>
          <p:cNvSpPr/>
          <p:nvPr/>
        </p:nvSpPr>
        <p:spPr>
          <a:xfrm>
            <a:off x="6604000" y="3367088"/>
            <a:ext cx="1825625" cy="584200"/>
          </a:xfrm>
          <a:prstGeom prst="rect">
            <a:avLst/>
          </a:prstGeom>
        </p:spPr>
        <p:txBody>
          <a:bodyPr wrap="none">
            <a:spAutoFit/>
          </a:bodyPr>
          <a:lstStyle/>
          <a:p>
            <a:pPr algn="ctr">
              <a:defRPr/>
            </a:pPr>
            <a:r>
              <a:rPr lang="zh-CN" altLang="en-US" sz="3200" b="1" dirty="0">
                <a:latin typeface="+mn-ea"/>
                <a:ea typeface="+mn-ea"/>
              </a:rPr>
              <a:t>不可简约</a:t>
            </a:r>
          </a:p>
        </p:txBody>
      </p:sp>
      <p:sp>
        <p:nvSpPr>
          <p:cNvPr id="299021" name="左右箭头 8"/>
          <p:cNvSpPr>
            <a:spLocks noChangeArrowheads="1"/>
          </p:cNvSpPr>
          <p:nvPr/>
        </p:nvSpPr>
        <p:spPr bwMode="auto">
          <a:xfrm rot="5400000">
            <a:off x="2928144" y="2785269"/>
            <a:ext cx="1000125" cy="214313"/>
          </a:xfrm>
          <a:prstGeom prst="leftRightArrow">
            <a:avLst>
              <a:gd name="adj1" fmla="val 50000"/>
              <a:gd name="adj2" fmla="val 49994"/>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29902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99013" name="Object 5"/>
          <p:cNvGraphicFramePr>
            <a:graphicFrameLocks noChangeAspect="1"/>
          </p:cNvGraphicFramePr>
          <p:nvPr/>
        </p:nvGraphicFramePr>
        <p:xfrm>
          <a:off x="1500188" y="4857750"/>
          <a:ext cx="2078037" cy="496888"/>
        </p:xfrm>
        <a:graphic>
          <a:graphicData uri="http://schemas.openxmlformats.org/presentationml/2006/ole">
            <p:oleObj spid="_x0000_s299013" name="Equation" r:id="rId5" imgW="799753" imgH="190417" progId="Equation.DSMT4">
              <p:embed/>
            </p:oleObj>
          </a:graphicData>
        </a:graphic>
      </p:graphicFrame>
      <p:sp>
        <p:nvSpPr>
          <p:cNvPr id="299023"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99015" name="Object 7"/>
          <p:cNvGraphicFramePr>
            <a:graphicFrameLocks noChangeAspect="1"/>
          </p:cNvGraphicFramePr>
          <p:nvPr/>
        </p:nvGraphicFramePr>
        <p:xfrm>
          <a:off x="4643438" y="4857750"/>
          <a:ext cx="1749425" cy="496888"/>
        </p:xfrm>
        <a:graphic>
          <a:graphicData uri="http://schemas.openxmlformats.org/presentationml/2006/ole">
            <p:oleObj spid="_x0000_s299015" name="Equation" r:id="rId6" imgW="672808" imgH="190417" progId="Equation.DSMT4">
              <p:embed/>
            </p:oleObj>
          </a:graphicData>
        </a:graphic>
      </p:graphicFrame>
      <p:sp>
        <p:nvSpPr>
          <p:cNvPr id="299024" name="左右箭头 13"/>
          <p:cNvSpPr>
            <a:spLocks noChangeArrowheads="1"/>
          </p:cNvSpPr>
          <p:nvPr/>
        </p:nvSpPr>
        <p:spPr bwMode="auto">
          <a:xfrm>
            <a:off x="3714750" y="5000625"/>
            <a:ext cx="714375" cy="214313"/>
          </a:xfrm>
          <a:prstGeom prst="leftRight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1" name="标题 1"/>
          <p:cNvSpPr>
            <a:spLocks noGrp="1"/>
          </p:cNvSpPr>
          <p:nvPr>
            <p:ph type="title"/>
          </p:nvPr>
        </p:nvSpPr>
        <p:spPr/>
        <p:txBody>
          <a:bodyPr/>
          <a:lstStyle/>
          <a:p>
            <a:r>
              <a:rPr lang="en-US" altLang="zh-CN" smtClean="0"/>
              <a:t>8.5</a:t>
            </a:r>
            <a:r>
              <a:rPr lang="zh-CN" altLang="en-US" smtClean="0"/>
              <a:t>最小实现与求解</a:t>
            </a:r>
            <a:r>
              <a:rPr lang="en-US" altLang="zh-CN" smtClean="0"/>
              <a:t>-6</a:t>
            </a:r>
            <a:endParaRPr lang="zh-CN" altLang="en-US" smtClean="0"/>
          </a:p>
        </p:txBody>
      </p:sp>
      <p:sp>
        <p:nvSpPr>
          <p:cNvPr id="3" name="内容占位符 2"/>
          <p:cNvSpPr>
            <a:spLocks noGrp="1"/>
          </p:cNvSpPr>
          <p:nvPr>
            <p:ph idx="1"/>
          </p:nvPr>
        </p:nvSpPr>
        <p:spPr/>
        <p:txBody>
          <a:bodyPr/>
          <a:lstStyle/>
          <a:p>
            <a:pPr>
              <a:defRPr/>
            </a:pPr>
            <a:r>
              <a:rPr lang="zh-CN" altLang="en-US" dirty="0" smtClean="0"/>
              <a:t>最小实现的维数确定</a:t>
            </a:r>
            <a:endParaRPr lang="en-US" altLang="zh-CN" dirty="0" smtClean="0"/>
          </a:p>
          <a:p>
            <a:pPr lvl="1">
              <a:buFont typeface="Wingdings" pitchFamily="2" charset="2"/>
              <a:buChar char="ü"/>
              <a:defRPr/>
            </a:pPr>
            <a:r>
              <a:rPr lang="zh-CN" altLang="en-US" dirty="0" smtClean="0">
                <a:latin typeface="+mn-ea"/>
              </a:rPr>
              <a:t>由</a:t>
            </a:r>
            <a:r>
              <a:rPr lang="en-US" altLang="zh-CN" dirty="0" smtClean="0">
                <a:latin typeface="+mn-ea"/>
              </a:rPr>
              <a:t>Smith-</a:t>
            </a:r>
            <a:r>
              <a:rPr lang="en-US" altLang="zh-CN" dirty="0" err="1" smtClean="0">
                <a:latin typeface="+mn-ea"/>
              </a:rPr>
              <a:t>Mcmillan</a:t>
            </a:r>
            <a:r>
              <a:rPr lang="zh-CN" altLang="en-US" dirty="0" smtClean="0">
                <a:latin typeface="+mn-ea"/>
              </a:rPr>
              <a:t>型确定最小实现维数</a:t>
            </a:r>
            <a:endParaRPr lang="en-US" altLang="zh-CN" dirty="0" smtClean="0">
              <a:latin typeface="+mn-ea"/>
            </a:endParaRPr>
          </a:p>
          <a:p>
            <a:pPr lvl="1">
              <a:buFont typeface="Wingdings" pitchFamily="2" charset="2"/>
              <a:buChar char="ü"/>
              <a:defRPr/>
            </a:pPr>
            <a:endParaRPr lang="en-US" altLang="zh-CN" dirty="0" smtClean="0">
              <a:latin typeface="+mn-ea"/>
            </a:endParaRPr>
          </a:p>
          <a:p>
            <a:pPr lvl="1">
              <a:buFont typeface="Wingdings" pitchFamily="2" charset="2"/>
              <a:buChar char="ü"/>
              <a:defRPr/>
            </a:pPr>
            <a:endParaRPr lang="en-US" altLang="zh-CN" dirty="0" smtClean="0">
              <a:latin typeface="+mn-ea"/>
            </a:endParaRPr>
          </a:p>
        </p:txBody>
      </p:sp>
      <p:sp>
        <p:nvSpPr>
          <p:cNvPr id="3932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3217" name="Object 1"/>
          <p:cNvGraphicFramePr>
            <a:graphicFrameLocks noChangeAspect="1"/>
          </p:cNvGraphicFramePr>
          <p:nvPr/>
        </p:nvGraphicFramePr>
        <p:xfrm>
          <a:off x="0" y="2285993"/>
          <a:ext cx="1553778" cy="357190"/>
        </p:xfrm>
        <a:graphic>
          <a:graphicData uri="http://schemas.openxmlformats.org/presentationml/2006/ole">
            <p:oleObj spid="_x0000_s393217" name="Equation" r:id="rId3" imgW="825500" imgH="190500" progId="Equation.DSMT4">
              <p:embed/>
            </p:oleObj>
          </a:graphicData>
        </a:graphic>
      </p:graphicFrame>
      <p:graphicFrame>
        <p:nvGraphicFramePr>
          <p:cNvPr id="6" name="Object 1"/>
          <p:cNvGraphicFramePr>
            <a:graphicFrameLocks noChangeAspect="1"/>
          </p:cNvGraphicFramePr>
          <p:nvPr/>
        </p:nvGraphicFramePr>
        <p:xfrm>
          <a:off x="0" y="2320544"/>
          <a:ext cx="8358246" cy="3680224"/>
        </p:xfrm>
        <a:graphic>
          <a:graphicData uri="http://schemas.openxmlformats.org/presentationml/2006/ole">
            <p:oleObj spid="_x0000_s393219" name="Equation" r:id="rId4" imgW="4800600" imgH="2120760" progId="Equation.DSMT4">
              <p:embed/>
            </p:oleObj>
          </a:graphicData>
        </a:graphic>
      </p:graphicFrame>
      <p:graphicFrame>
        <p:nvGraphicFramePr>
          <p:cNvPr id="7" name="Object 1"/>
          <p:cNvGraphicFramePr>
            <a:graphicFrameLocks noChangeAspect="1"/>
          </p:cNvGraphicFramePr>
          <p:nvPr/>
        </p:nvGraphicFramePr>
        <p:xfrm>
          <a:off x="4714877" y="6109306"/>
          <a:ext cx="1714512" cy="748718"/>
        </p:xfrm>
        <a:graphic>
          <a:graphicData uri="http://schemas.openxmlformats.org/presentationml/2006/ole">
            <p:oleObj spid="_x0000_s393220" name="Equation" r:id="rId5" imgW="927000" imgH="406080" progId="Equation.DSMT4">
              <p:embed/>
            </p:oleObj>
          </a:graphicData>
        </a:graphic>
      </p:graphicFrame>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5" name="标题 1"/>
          <p:cNvSpPr>
            <a:spLocks noGrp="1"/>
          </p:cNvSpPr>
          <p:nvPr>
            <p:ph type="title"/>
          </p:nvPr>
        </p:nvSpPr>
        <p:spPr/>
        <p:txBody>
          <a:bodyPr/>
          <a:lstStyle/>
          <a:p>
            <a:r>
              <a:rPr lang="en-US" altLang="zh-CN" smtClean="0"/>
              <a:t>8.5</a:t>
            </a:r>
            <a:r>
              <a:rPr lang="zh-CN" altLang="en-US" smtClean="0"/>
              <a:t>最小实现与求解</a:t>
            </a:r>
            <a:r>
              <a:rPr lang="en-US" altLang="zh-CN" smtClean="0"/>
              <a:t>-7</a:t>
            </a:r>
            <a:endParaRPr lang="zh-CN" altLang="en-US" smtClean="0"/>
          </a:p>
        </p:txBody>
      </p:sp>
      <p:sp>
        <p:nvSpPr>
          <p:cNvPr id="328706" name="内容占位符 2"/>
          <p:cNvSpPr>
            <a:spLocks noGrp="1"/>
          </p:cNvSpPr>
          <p:nvPr>
            <p:ph idx="1"/>
          </p:nvPr>
        </p:nvSpPr>
        <p:spPr>
          <a:xfrm>
            <a:off x="785813" y="1142984"/>
            <a:ext cx="8169275" cy="4846638"/>
          </a:xfrm>
        </p:spPr>
        <p:txBody>
          <a:bodyPr/>
          <a:lstStyle/>
          <a:p>
            <a:r>
              <a:rPr lang="zh-CN" altLang="en-US" dirty="0" smtClean="0"/>
              <a:t>最小实现的实现步骤</a:t>
            </a:r>
            <a:endParaRPr lang="en-US" altLang="zh-CN" dirty="0" smtClean="0"/>
          </a:p>
          <a:p>
            <a:pPr lvl="1">
              <a:buFont typeface="Wingdings" pitchFamily="2" charset="2"/>
              <a:buChar char="ü"/>
            </a:pPr>
            <a:r>
              <a:rPr lang="zh-CN" altLang="en-US" dirty="0" smtClean="0"/>
              <a:t>以传递函数阵给出的模型最小实现步骤</a:t>
            </a:r>
            <a:endParaRPr lang="en-US" altLang="zh-CN" dirty="0" smtClean="0"/>
          </a:p>
          <a:p>
            <a:pPr lvl="2"/>
            <a:r>
              <a:rPr lang="en-US" dirty="0" smtClean="0"/>
              <a:t>ⅰ. </a:t>
            </a:r>
            <a:r>
              <a:rPr lang="zh-CN" altLang="en-US" dirty="0" smtClean="0"/>
              <a:t>初选的实现 ，可以利用类</a:t>
            </a:r>
            <a:r>
              <a:rPr lang="en-US" altLang="zh-CN" dirty="0" smtClean="0"/>
              <a:t>SISO</a:t>
            </a:r>
            <a:r>
              <a:rPr lang="zh-CN" altLang="en-US" dirty="0" smtClean="0"/>
              <a:t>的能控标准型，也可以是类</a:t>
            </a:r>
            <a:r>
              <a:rPr lang="en-US" altLang="zh-CN" dirty="0" smtClean="0"/>
              <a:t>SISO</a:t>
            </a:r>
            <a:r>
              <a:rPr lang="zh-CN" altLang="en-US" dirty="0" smtClean="0"/>
              <a:t>的能观标准型。</a:t>
            </a:r>
          </a:p>
          <a:p>
            <a:pPr lvl="2"/>
            <a:r>
              <a:rPr lang="en-US" dirty="0" smtClean="0"/>
              <a:t> ⅱ. </a:t>
            </a:r>
            <a:r>
              <a:rPr lang="zh-CN" altLang="en-US" dirty="0" smtClean="0"/>
              <a:t>找出其完全能控能观的部分 对应最小实现。</a:t>
            </a:r>
            <a:endParaRPr lang="en-US" altLang="zh-CN" dirty="0" smtClean="0"/>
          </a:p>
          <a:p>
            <a:pPr lvl="1">
              <a:buFont typeface="Wingdings" pitchFamily="2" charset="2"/>
              <a:buChar char="ü"/>
            </a:pPr>
            <a:r>
              <a:rPr lang="zh-CN" altLang="en-US" dirty="0" smtClean="0"/>
              <a:t>例：</a:t>
            </a:r>
            <a:endParaRPr lang="en-US" altLang="zh-CN" dirty="0" smtClean="0"/>
          </a:p>
          <a:p>
            <a:pPr lvl="1">
              <a:buFont typeface="Wingdings" pitchFamily="2" charset="2"/>
              <a:buChar char="ü"/>
            </a:pPr>
            <a:endParaRPr lang="en-US" altLang="zh-CN" dirty="0" smtClean="0"/>
          </a:p>
          <a:p>
            <a:pPr lvl="1">
              <a:buFont typeface="Wingdings" pitchFamily="2" charset="2"/>
              <a:buChar char="ü"/>
            </a:pPr>
            <a:endParaRPr lang="en-US" altLang="zh-CN" dirty="0" smtClean="0"/>
          </a:p>
          <a:p>
            <a:pPr lvl="1">
              <a:buFont typeface="Wingdings" pitchFamily="2" charset="2"/>
              <a:buChar char="ü"/>
            </a:pPr>
            <a:endParaRPr lang="en-US" altLang="zh-CN" dirty="0" smtClean="0"/>
          </a:p>
          <a:p>
            <a:pPr lvl="1">
              <a:buFont typeface="Wingdings" pitchFamily="2" charset="2"/>
              <a:buChar char="ü"/>
            </a:pPr>
            <a:endParaRPr lang="en-US" altLang="zh-CN" dirty="0" smtClean="0"/>
          </a:p>
          <a:p>
            <a:pPr lvl="1">
              <a:buFont typeface="Wingdings" pitchFamily="2" charset="2"/>
              <a:buChar char="ü"/>
            </a:pPr>
            <a:endParaRPr lang="en-US" altLang="zh-CN" dirty="0" smtClean="0"/>
          </a:p>
          <a:p>
            <a:pPr lvl="1">
              <a:buFont typeface="Wingdings" pitchFamily="2" charset="2"/>
              <a:buChar char="ü"/>
            </a:pPr>
            <a:endParaRPr lang="zh-CN" altLang="en-US" dirty="0" smtClean="0"/>
          </a:p>
          <a:p>
            <a:pPr lvl="1">
              <a:buFont typeface="Wingdings" pitchFamily="2" charset="2"/>
              <a:buChar char="ü"/>
            </a:pPr>
            <a:endParaRPr lang="zh-CN" altLang="en-US" dirty="0" smtClean="0"/>
          </a:p>
        </p:txBody>
      </p:sp>
      <p:graphicFrame>
        <p:nvGraphicFramePr>
          <p:cNvPr id="392193" name="Object 1"/>
          <p:cNvGraphicFramePr>
            <a:graphicFrameLocks noChangeAspect="1"/>
          </p:cNvGraphicFramePr>
          <p:nvPr/>
        </p:nvGraphicFramePr>
        <p:xfrm>
          <a:off x="2143108" y="3432189"/>
          <a:ext cx="3152775" cy="1925637"/>
        </p:xfrm>
        <a:graphic>
          <a:graphicData uri="http://schemas.openxmlformats.org/presentationml/2006/ole">
            <p:oleObj spid="_x0000_s392193" name="Equation" r:id="rId3" imgW="1231900" imgH="736600" progId="Equation.DSMT4">
              <p:embed/>
            </p:oleObj>
          </a:graphicData>
        </a:graphic>
      </p:graphicFrame>
      <p:graphicFrame>
        <p:nvGraphicFramePr>
          <p:cNvPr id="5" name="Object 1"/>
          <p:cNvGraphicFramePr>
            <a:graphicFrameLocks noChangeAspect="1"/>
          </p:cNvGraphicFramePr>
          <p:nvPr/>
        </p:nvGraphicFramePr>
        <p:xfrm>
          <a:off x="-71470" y="5230813"/>
          <a:ext cx="9328150" cy="1627187"/>
        </p:xfrm>
        <a:graphic>
          <a:graphicData uri="http://schemas.openxmlformats.org/presentationml/2006/ole">
            <p:oleObj spid="_x0000_s392194" name="Equation" r:id="rId4" imgW="3644640" imgH="6220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p:txBody>
          <a:bodyPr/>
          <a:lstStyle/>
          <a:p>
            <a:r>
              <a:rPr lang="zh-CN" altLang="en-US" smtClean="0"/>
              <a:t>本章内容</a:t>
            </a:r>
          </a:p>
        </p:txBody>
      </p:sp>
      <p:sp>
        <p:nvSpPr>
          <p:cNvPr id="3" name="内容占位符 2"/>
          <p:cNvSpPr>
            <a:spLocks noGrp="1"/>
          </p:cNvSpPr>
          <p:nvPr>
            <p:ph idx="1"/>
          </p:nvPr>
        </p:nvSpPr>
        <p:spPr>
          <a:xfrm>
            <a:off x="785813" y="1071546"/>
            <a:ext cx="8358187" cy="5572164"/>
          </a:xfrm>
        </p:spPr>
        <p:txBody>
          <a:bodyPr/>
          <a:lstStyle/>
          <a:p>
            <a:pPr>
              <a:defRPr/>
            </a:pPr>
            <a:r>
              <a:rPr lang="zh-CN" altLang="en-US" sz="2800" dirty="0" smtClean="0">
                <a:hlinkClick r:id="rId2" action="ppaction://hlinksldjump"/>
              </a:rPr>
              <a:t>引言</a:t>
            </a:r>
            <a:endParaRPr lang="en-US" altLang="zh-CN" sz="2800" dirty="0" smtClean="0"/>
          </a:p>
          <a:p>
            <a:pPr>
              <a:defRPr/>
            </a:pPr>
            <a:r>
              <a:rPr lang="zh-CN" altLang="en-US" sz="2800" dirty="0" smtClean="0">
                <a:hlinkClick r:id="rId3" action="ppaction://hlinksldjump"/>
              </a:rPr>
              <a:t>连续线性系统能控性与能观性定义</a:t>
            </a:r>
            <a:endParaRPr lang="zh-CN" altLang="en-US" sz="2800" dirty="0" smtClean="0"/>
          </a:p>
          <a:p>
            <a:pPr>
              <a:defRPr/>
            </a:pPr>
            <a:r>
              <a:rPr lang="zh-CN" altLang="en-US" sz="2800" dirty="0" smtClean="0">
                <a:hlinkClick r:id="rId4" action="ppaction://hlinksldjump"/>
              </a:rPr>
              <a:t>连续线性系统能控性与能观性判据</a:t>
            </a:r>
            <a:endParaRPr lang="zh-CN" altLang="en-US" sz="2800" dirty="0" smtClean="0"/>
          </a:p>
          <a:p>
            <a:pPr>
              <a:defRPr/>
            </a:pPr>
            <a:r>
              <a:rPr lang="zh-CN" altLang="en-US" sz="2800" dirty="0" smtClean="0">
                <a:hlinkClick r:id="rId5" action="ppaction://hlinksldjump"/>
              </a:rPr>
              <a:t>连续线性系统输出</a:t>
            </a:r>
            <a:r>
              <a:rPr lang="en-US" altLang="zh-CN" sz="2800" dirty="0" smtClean="0">
                <a:latin typeface="+mn-ea"/>
                <a:hlinkClick r:id="rId5" action="ppaction://hlinksldjump"/>
              </a:rPr>
              <a:t>(</a:t>
            </a:r>
            <a:r>
              <a:rPr lang="zh-CN" altLang="en-US" sz="2800" dirty="0" smtClean="0">
                <a:latin typeface="+mn-ea"/>
                <a:hlinkClick r:id="rId5" action="ppaction://hlinksldjump"/>
              </a:rPr>
              <a:t>函数</a:t>
            </a:r>
            <a:r>
              <a:rPr lang="en-US" altLang="zh-CN" sz="2800" dirty="0" smtClean="0">
                <a:latin typeface="+mn-ea"/>
                <a:hlinkClick r:id="rId5" action="ppaction://hlinksldjump"/>
              </a:rPr>
              <a:t>)</a:t>
            </a:r>
            <a:r>
              <a:rPr lang="zh-CN" altLang="en-US" sz="2800" dirty="0" smtClean="0">
                <a:hlinkClick r:id="rId5" action="ppaction://hlinksldjump"/>
              </a:rPr>
              <a:t>能控性及判据</a:t>
            </a:r>
            <a:endParaRPr lang="zh-CN" altLang="en-US" sz="2800" dirty="0" smtClean="0"/>
          </a:p>
          <a:p>
            <a:pPr>
              <a:defRPr/>
            </a:pPr>
            <a:r>
              <a:rPr lang="zh-CN" altLang="en-US" sz="2800" dirty="0" smtClean="0">
                <a:hlinkClick r:id="rId6" action="ppaction://hlinksldjump"/>
              </a:rPr>
              <a:t>连续线性系统的对偶关系</a:t>
            </a:r>
            <a:endParaRPr lang="zh-CN" altLang="en-US" sz="2800" dirty="0" smtClean="0"/>
          </a:p>
          <a:p>
            <a:pPr>
              <a:defRPr/>
            </a:pPr>
            <a:r>
              <a:rPr lang="zh-CN" altLang="en-US" sz="2800" dirty="0" smtClean="0">
                <a:hlinkClick r:id="rId7" action="ppaction://hlinksldjump"/>
              </a:rPr>
              <a:t>定常连续线性系统的能控型与能观型</a:t>
            </a:r>
            <a:endParaRPr lang="zh-CN" altLang="en-US" sz="2800" dirty="0" smtClean="0"/>
          </a:p>
          <a:p>
            <a:pPr>
              <a:defRPr/>
            </a:pPr>
            <a:r>
              <a:rPr lang="zh-CN" altLang="en-US" sz="2800" dirty="0" smtClean="0">
                <a:hlinkClick r:id="rId8" action="ppaction://hlinksldjump"/>
              </a:rPr>
              <a:t>连续线性系统的结构分解</a:t>
            </a:r>
            <a:endParaRPr lang="zh-CN" altLang="en-US" sz="2800" dirty="0" smtClean="0"/>
          </a:p>
          <a:p>
            <a:pPr>
              <a:defRPr/>
            </a:pPr>
            <a:r>
              <a:rPr lang="zh-CN" altLang="en-US" sz="2800" dirty="0" smtClean="0">
                <a:hlinkClick r:id="rId9" action="ppaction://hlinksldjump"/>
              </a:rPr>
              <a:t>连续定常线性系统的实现与结构特性关系</a:t>
            </a:r>
            <a:endParaRPr lang="en-US" altLang="zh-CN" sz="2800" dirty="0" smtClean="0"/>
          </a:p>
          <a:p>
            <a:pPr>
              <a:defRPr/>
            </a:pPr>
            <a:r>
              <a:rPr lang="zh-CN" altLang="en-US" sz="2800" dirty="0" smtClean="0">
                <a:hlinkClick r:id="rId10" action="ppaction://hlinksldjump"/>
              </a:rPr>
              <a:t>基于复频域的并串线性系统的能控与能观性</a:t>
            </a:r>
            <a:endParaRPr lang="en-US" altLang="zh-CN" sz="2800" dirty="0" smtClean="0"/>
          </a:p>
          <a:p>
            <a:pPr>
              <a:defRPr/>
            </a:pPr>
            <a:r>
              <a:rPr lang="zh-CN" altLang="en-US" sz="2800" dirty="0" smtClean="0">
                <a:hlinkClick r:id="rId11" action="ppaction://hlinksldjump"/>
              </a:rPr>
              <a:t>离散线性系统的能控能观性及其判据</a:t>
            </a:r>
            <a:endParaRPr lang="zh-CN" altLang="en-US" sz="2800" dirty="0" smtClean="0"/>
          </a:p>
          <a:p>
            <a:pPr>
              <a:defRPr/>
            </a:pPr>
            <a:r>
              <a:rPr lang="zh-CN" altLang="en-US" sz="2800" dirty="0" smtClean="0">
                <a:hlinkClick r:id="rId12" action="ppaction://hlinksldjump"/>
              </a:rPr>
              <a:t>小结</a:t>
            </a:r>
            <a:endParaRPr lang="zh-CN" alt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标题 1"/>
          <p:cNvSpPr>
            <a:spLocks noGrp="1"/>
          </p:cNvSpPr>
          <p:nvPr>
            <p:ph type="title"/>
          </p:nvPr>
        </p:nvSpPr>
        <p:spPr/>
        <p:txBody>
          <a:bodyPr/>
          <a:lstStyle/>
          <a:p>
            <a:r>
              <a:rPr lang="en-US" altLang="zh-CN" smtClean="0"/>
              <a:t>2.1</a:t>
            </a:r>
            <a:r>
              <a:rPr lang="zh-CN" altLang="en-US" smtClean="0"/>
              <a:t>能控性定义</a:t>
            </a:r>
            <a:r>
              <a:rPr lang="en-US" altLang="zh-CN" smtClean="0"/>
              <a:t>-1</a:t>
            </a:r>
          </a:p>
        </p:txBody>
      </p:sp>
      <p:sp>
        <p:nvSpPr>
          <p:cNvPr id="119810" name="内容占位符 2"/>
          <p:cNvSpPr>
            <a:spLocks noGrp="1"/>
          </p:cNvSpPr>
          <p:nvPr>
            <p:ph idx="1"/>
          </p:nvPr>
        </p:nvSpPr>
        <p:spPr>
          <a:xfrm>
            <a:off x="714375" y="1285875"/>
            <a:ext cx="8286750" cy="3714750"/>
          </a:xfrm>
        </p:spPr>
        <p:txBody>
          <a:bodyPr/>
          <a:lstStyle/>
          <a:p>
            <a:r>
              <a:rPr lang="zh-CN" altLang="en-US" smtClean="0"/>
              <a:t>定义</a:t>
            </a:r>
            <a:endParaRPr lang="en-US" altLang="zh-CN" smtClean="0"/>
          </a:p>
          <a:p>
            <a:pPr>
              <a:buFont typeface="Wingdings" pitchFamily="2" charset="2"/>
              <a:buNone/>
            </a:pPr>
            <a:r>
              <a:rPr lang="zh-CN" altLang="en-US" smtClean="0"/>
              <a:t>          </a:t>
            </a:r>
            <a:r>
              <a:rPr lang="zh-CN" altLang="en-US" smtClean="0">
                <a:latin typeface="Times New Roman" pitchFamily="18" charset="0"/>
                <a:cs typeface="Times New Roman" pitchFamily="18" charset="0"/>
              </a:rPr>
              <a:t>对</a:t>
            </a:r>
            <a:r>
              <a:rPr lang="en-US" altLang="zh-CN" i="1" smtClean="0">
                <a:latin typeface="Times New Roman" pitchFamily="18" charset="0"/>
                <a:cs typeface="Times New Roman" pitchFamily="18" charset="0"/>
              </a:rPr>
              <a:t>t</a:t>
            </a:r>
            <a:r>
              <a:rPr lang="en-US" altLang="zh-CN" baseline="-25000" smtClean="0">
                <a:latin typeface="Times New Roman" pitchFamily="18" charset="0"/>
                <a:cs typeface="Times New Roman" pitchFamily="18" charset="0"/>
              </a:rPr>
              <a:t>0</a:t>
            </a:r>
            <a:r>
              <a:rPr lang="zh-CN" altLang="en-US" smtClean="0">
                <a:latin typeface="Times New Roman" pitchFamily="18" charset="0"/>
                <a:cs typeface="Times New Roman" pitchFamily="18" charset="0"/>
              </a:rPr>
              <a:t>时刻的</a:t>
            </a:r>
            <a:r>
              <a:rPr lang="zh-CN" altLang="en-US" smtClean="0">
                <a:solidFill>
                  <a:srgbClr val="FF0000"/>
                </a:solidFill>
                <a:latin typeface="Times New Roman" pitchFamily="18" charset="0"/>
                <a:cs typeface="Times New Roman" pitchFamily="18" charset="0"/>
              </a:rPr>
              <a:t>任意初始状态</a:t>
            </a:r>
            <a:r>
              <a:rPr lang="en-US" altLang="zh-CN" i="1" smtClean="0">
                <a:latin typeface="Times New Roman" pitchFamily="18" charset="0"/>
                <a:cs typeface="Times New Roman" pitchFamily="18" charset="0"/>
              </a:rPr>
              <a:t>x</a:t>
            </a:r>
            <a:r>
              <a:rPr lang="en-US" altLang="zh-CN" baseline="-25000" smtClean="0">
                <a:latin typeface="Times New Roman" pitchFamily="18" charset="0"/>
                <a:cs typeface="Times New Roman" pitchFamily="18" charset="0"/>
              </a:rPr>
              <a:t>0</a:t>
            </a:r>
            <a:r>
              <a:rPr lang="zh-CN" altLang="en-US" smtClean="0">
                <a:latin typeface="Times New Roman" pitchFamily="18" charset="0"/>
                <a:cs typeface="Times New Roman" pitchFamily="18" charset="0"/>
              </a:rPr>
              <a:t>，若存在一个无约束的</a:t>
            </a:r>
            <a:r>
              <a:rPr lang="zh-CN" altLang="en-US" smtClean="0">
                <a:solidFill>
                  <a:srgbClr val="FF0000"/>
                </a:solidFill>
                <a:latin typeface="Times New Roman" pitchFamily="18" charset="0"/>
                <a:cs typeface="Times New Roman" pitchFamily="18" charset="0"/>
              </a:rPr>
              <a:t>容许控制</a:t>
            </a:r>
            <a:r>
              <a:rPr lang="en-US" altLang="zh-CN" i="1" smtClean="0">
                <a:latin typeface="Times New Roman" pitchFamily="18" charset="0"/>
                <a:cs typeface="Times New Roman" pitchFamily="18" charset="0"/>
              </a:rPr>
              <a:t>u</a:t>
            </a:r>
            <a:r>
              <a:rPr lang="zh-CN" altLang="en-US" smtClean="0">
                <a:latin typeface="Times New Roman" pitchFamily="18" charset="0"/>
                <a:cs typeface="Times New Roman" pitchFamily="18" charset="0"/>
              </a:rPr>
              <a:t>，能</a:t>
            </a:r>
            <a:r>
              <a:rPr lang="zh-CN" altLang="en-US" smtClean="0">
                <a:solidFill>
                  <a:srgbClr val="FF0000"/>
                </a:solidFill>
                <a:latin typeface="Times New Roman" pitchFamily="18" charset="0"/>
                <a:cs typeface="Times New Roman" pitchFamily="18" charset="0"/>
              </a:rPr>
              <a:t>在任意有限的时间内</a:t>
            </a:r>
            <a:r>
              <a:rPr lang="zh-CN" altLang="en-US" smtClean="0">
                <a:latin typeface="Times New Roman" pitchFamily="18" charset="0"/>
                <a:cs typeface="Times New Roman" pitchFamily="18" charset="0"/>
              </a:rPr>
              <a:t>，使系统</a:t>
            </a:r>
            <a:r>
              <a:rPr lang="zh-CN" altLang="en-US" smtClean="0">
                <a:solidFill>
                  <a:srgbClr val="FF0000"/>
                </a:solidFill>
                <a:latin typeface="Times New Roman" pitchFamily="18" charset="0"/>
                <a:cs typeface="Times New Roman" pitchFamily="18" charset="0"/>
              </a:rPr>
              <a:t>由</a:t>
            </a:r>
            <a:r>
              <a:rPr lang="en-US" altLang="zh-CN" i="1" smtClean="0">
                <a:solidFill>
                  <a:srgbClr val="FF0000"/>
                </a:solidFill>
                <a:latin typeface="Times New Roman" pitchFamily="18" charset="0"/>
                <a:cs typeface="Times New Roman" pitchFamily="18" charset="0"/>
              </a:rPr>
              <a:t>x</a:t>
            </a:r>
            <a:r>
              <a:rPr lang="en-US" altLang="zh-CN" baseline="-25000" smtClean="0">
                <a:solidFill>
                  <a:srgbClr val="FF0000"/>
                </a:solidFill>
                <a:latin typeface="Times New Roman" pitchFamily="18" charset="0"/>
                <a:cs typeface="Times New Roman" pitchFamily="18" charset="0"/>
              </a:rPr>
              <a:t>0</a:t>
            </a:r>
            <a:r>
              <a:rPr lang="zh-CN" altLang="en-US" smtClean="0">
                <a:solidFill>
                  <a:srgbClr val="FF0000"/>
                </a:solidFill>
                <a:latin typeface="Times New Roman" pitchFamily="18" charset="0"/>
                <a:cs typeface="Times New Roman" pitchFamily="18" charset="0"/>
              </a:rPr>
              <a:t>转移到一个终端</a:t>
            </a:r>
            <a:r>
              <a:rPr lang="en-US" altLang="zh-CN" i="1" smtClean="0">
                <a:solidFill>
                  <a:srgbClr val="FF0000"/>
                </a:solidFill>
                <a:latin typeface="Times New Roman" pitchFamily="18" charset="0"/>
                <a:cs typeface="Times New Roman" pitchFamily="18" charset="0"/>
              </a:rPr>
              <a:t>x</a:t>
            </a:r>
            <a:r>
              <a:rPr lang="en-US" altLang="zh-CN" smtClean="0">
                <a:solidFill>
                  <a:srgbClr val="FF0000"/>
                </a:solidFill>
                <a:latin typeface="Times New Roman" pitchFamily="18" charset="0"/>
                <a:cs typeface="Times New Roman" pitchFamily="18" charset="0"/>
              </a:rPr>
              <a:t>(</a:t>
            </a:r>
            <a:r>
              <a:rPr lang="en-US" altLang="zh-CN" i="1" smtClean="0">
                <a:solidFill>
                  <a:srgbClr val="FF0000"/>
                </a:solidFill>
                <a:latin typeface="Times New Roman" pitchFamily="18" charset="0"/>
                <a:cs typeface="Times New Roman" pitchFamily="18" charset="0"/>
              </a:rPr>
              <a:t>t</a:t>
            </a:r>
            <a:r>
              <a:rPr lang="en-US" altLang="zh-CN" i="1" baseline="-25000" smtClean="0">
                <a:solidFill>
                  <a:srgbClr val="FF0000"/>
                </a:solidFill>
                <a:latin typeface="Times New Roman" pitchFamily="18" charset="0"/>
                <a:cs typeface="Times New Roman" pitchFamily="18" charset="0"/>
              </a:rPr>
              <a:t>f</a:t>
            </a:r>
            <a:r>
              <a:rPr lang="en-US" altLang="zh-CN" smtClean="0">
                <a:solidFill>
                  <a:srgbClr val="FF0000"/>
                </a:solidFill>
                <a:latin typeface="Times New Roman" pitchFamily="18" charset="0"/>
                <a:cs typeface="Times New Roman" pitchFamily="18" charset="0"/>
              </a:rPr>
              <a:t>)</a:t>
            </a:r>
            <a:r>
              <a:rPr lang="zh-CN" altLang="en-US" smtClean="0">
                <a:latin typeface="Times New Roman" pitchFamily="18" charset="0"/>
                <a:cs typeface="Times New Roman" pitchFamily="18" charset="0"/>
              </a:rPr>
              <a:t>，通常将终端状态指定为零状态</a:t>
            </a:r>
            <a:r>
              <a:rPr lang="en-US" altLang="zh-CN" i="1" smtClean="0">
                <a:latin typeface="Times New Roman" pitchFamily="18" charset="0"/>
                <a:cs typeface="Times New Roman" pitchFamily="18" charset="0"/>
              </a:rPr>
              <a:t>x</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t</a:t>
            </a:r>
            <a:r>
              <a:rPr lang="en-US" altLang="zh-CN" i="1" baseline="-25000" smtClean="0">
                <a:latin typeface="Times New Roman" pitchFamily="18" charset="0"/>
                <a:cs typeface="Times New Roman" pitchFamily="18" charset="0"/>
              </a:rPr>
              <a:t>f</a:t>
            </a:r>
            <a:r>
              <a:rPr lang="en-US" altLang="zh-CN" smtClean="0">
                <a:latin typeface="Times New Roman" pitchFamily="18" charset="0"/>
                <a:cs typeface="Times New Roman" pitchFamily="18" charset="0"/>
              </a:rPr>
              <a:t>)=0</a:t>
            </a:r>
            <a:r>
              <a:rPr lang="zh-CN" altLang="en-US" smtClean="0">
                <a:latin typeface="Times New Roman" pitchFamily="18" charset="0"/>
                <a:cs typeface="Times New Roman" pitchFamily="18" charset="0"/>
              </a:rPr>
              <a:t>，则称系统在</a:t>
            </a:r>
            <a:r>
              <a:rPr lang="en-US" altLang="zh-CN" i="1" smtClean="0">
                <a:latin typeface="Times New Roman" pitchFamily="18" charset="0"/>
                <a:cs typeface="Times New Roman" pitchFamily="18" charset="0"/>
              </a:rPr>
              <a:t>t</a:t>
            </a:r>
            <a:r>
              <a:rPr lang="en-US" altLang="zh-CN" baseline="-25000" smtClean="0">
                <a:latin typeface="Times New Roman" pitchFamily="18" charset="0"/>
                <a:cs typeface="Times New Roman" pitchFamily="18" charset="0"/>
              </a:rPr>
              <a:t>0</a:t>
            </a:r>
            <a:r>
              <a:rPr lang="zh-CN" altLang="en-US" smtClean="0">
                <a:latin typeface="Times New Roman" pitchFamily="18" charset="0"/>
                <a:cs typeface="Times New Roman" pitchFamily="18" charset="0"/>
              </a:rPr>
              <a:t>时刻是</a:t>
            </a:r>
            <a:r>
              <a:rPr lang="en-US" altLang="zh-CN"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完全</a:t>
            </a:r>
            <a:r>
              <a:rPr lang="en-US" altLang="zh-CN" smtClean="0">
                <a:latin typeface="Times New Roman" pitchFamily="18" charset="0"/>
                <a:cs typeface="Times New Roman" pitchFamily="18" charset="0"/>
              </a:rPr>
              <a:t>)</a:t>
            </a:r>
            <a:r>
              <a:rPr lang="zh-CN" altLang="en-US" smtClean="0">
                <a:solidFill>
                  <a:srgbClr val="FF0000"/>
                </a:solidFill>
                <a:latin typeface="Times New Roman" pitchFamily="18" charset="0"/>
                <a:cs typeface="Times New Roman" pitchFamily="18" charset="0"/>
              </a:rPr>
              <a:t>能控</a:t>
            </a:r>
            <a:r>
              <a:rPr lang="zh-CN" altLang="en-US" smtClean="0">
                <a:latin typeface="Times New Roman" pitchFamily="18" charset="0"/>
                <a:cs typeface="Times New Roman" pitchFamily="18" charset="0"/>
              </a:rPr>
              <a:t>的。如果能控性不依赖于时刻</a:t>
            </a:r>
            <a:r>
              <a:rPr lang="en-US" altLang="zh-CN" i="1" smtClean="0">
                <a:latin typeface="Times New Roman" pitchFamily="18" charset="0"/>
                <a:cs typeface="Times New Roman" pitchFamily="18" charset="0"/>
              </a:rPr>
              <a:t>t</a:t>
            </a:r>
            <a:r>
              <a:rPr lang="en-US" altLang="zh-CN" baseline="-25000" smtClean="0">
                <a:latin typeface="Times New Roman" pitchFamily="18" charset="0"/>
                <a:cs typeface="Times New Roman" pitchFamily="18" charset="0"/>
              </a:rPr>
              <a:t>0</a:t>
            </a:r>
            <a:r>
              <a:rPr lang="zh-CN" altLang="en-US" smtClean="0">
                <a:latin typeface="Times New Roman" pitchFamily="18" charset="0"/>
                <a:cs typeface="Times New Roman" pitchFamily="18" charset="0"/>
              </a:rPr>
              <a:t>，则称系统是</a:t>
            </a:r>
            <a:r>
              <a:rPr lang="zh-CN" altLang="en-US" smtClean="0">
                <a:solidFill>
                  <a:srgbClr val="FF0000"/>
                </a:solidFill>
                <a:latin typeface="Times New Roman" pitchFamily="18" charset="0"/>
                <a:cs typeface="Times New Roman" pitchFamily="18" charset="0"/>
              </a:rPr>
              <a:t>一致能控</a:t>
            </a:r>
            <a:r>
              <a:rPr lang="zh-CN" altLang="en-US" smtClean="0">
                <a:latin typeface="Times New Roman" pitchFamily="18" charset="0"/>
                <a:cs typeface="Times New Roman" pitchFamily="18" charset="0"/>
              </a:rPr>
              <a:t>的。</a:t>
            </a:r>
          </a:p>
          <a:p>
            <a:pPr>
              <a:buFont typeface="Wingdings" pitchFamily="2" charset="2"/>
              <a:buNone/>
            </a:pPr>
            <a:endParaRPr lang="zh-CN" altLang="en-US" smtClean="0"/>
          </a:p>
          <a:p>
            <a:endParaRPr lang="zh-CN" altLang="en-US" smtClean="0"/>
          </a:p>
        </p:txBody>
      </p:sp>
      <p:sp>
        <p:nvSpPr>
          <p:cNvPr id="11981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1981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a:t>
            </a:r>
            <a:r>
              <a:rPr lang="zh-CN" altLang="en-US" dirty="0" smtClean="0"/>
              <a:t>基于复频域的并串线性系统的能控与能观性</a:t>
            </a:r>
            <a:endParaRPr lang="zh-CN" altLang="en-US" dirty="0"/>
          </a:p>
        </p:txBody>
      </p:sp>
      <p:sp>
        <p:nvSpPr>
          <p:cNvPr id="3" name="内容占位符 2"/>
          <p:cNvSpPr>
            <a:spLocks noGrp="1"/>
          </p:cNvSpPr>
          <p:nvPr>
            <p:ph idx="1"/>
          </p:nvPr>
        </p:nvSpPr>
        <p:spPr>
          <a:xfrm>
            <a:off x="500035" y="1285875"/>
            <a:ext cx="8455054" cy="4846638"/>
          </a:xfrm>
        </p:spPr>
        <p:txBody>
          <a:bodyPr/>
          <a:lstStyle/>
          <a:p>
            <a:r>
              <a:rPr lang="zh-CN" altLang="en-US" dirty="0" smtClean="0"/>
              <a:t>两个假设：</a:t>
            </a:r>
            <a:endParaRPr lang="en-US" altLang="zh-CN" dirty="0" smtClean="0"/>
          </a:p>
          <a:p>
            <a:pPr lvl="1"/>
            <a:r>
              <a:rPr lang="zh-CN" altLang="en-US" dirty="0" smtClean="0"/>
              <a:t>一是，</a:t>
            </a:r>
            <a:r>
              <a:rPr lang="en-US" altLang="zh-CN" i="1" dirty="0" smtClean="0"/>
              <a:t>S</a:t>
            </a:r>
            <a:r>
              <a:rPr lang="en-US" altLang="zh-CN" baseline="-25000" dirty="0" smtClean="0"/>
              <a:t>1</a:t>
            </a:r>
            <a:r>
              <a:rPr lang="en-US" dirty="0" smtClean="0"/>
              <a:t> </a:t>
            </a:r>
            <a:r>
              <a:rPr lang="zh-CN" altLang="en-US" dirty="0" smtClean="0"/>
              <a:t>和</a:t>
            </a:r>
            <a:r>
              <a:rPr lang="en-US" altLang="zh-CN" i="1" dirty="0" smtClean="0"/>
              <a:t>S</a:t>
            </a:r>
            <a:r>
              <a:rPr lang="en-US" altLang="zh-CN" baseline="-25000" dirty="0" smtClean="0"/>
              <a:t>2</a:t>
            </a:r>
            <a:r>
              <a:rPr lang="en-US" dirty="0" smtClean="0"/>
              <a:t> </a:t>
            </a:r>
            <a:r>
              <a:rPr lang="zh-CN" altLang="en-US" dirty="0" smtClean="0"/>
              <a:t>可由其传递函数矩阵</a:t>
            </a:r>
            <a:r>
              <a:rPr lang="en-US" dirty="0" smtClean="0"/>
              <a:t> </a:t>
            </a:r>
            <a:r>
              <a:rPr lang="zh-CN" altLang="en-US" dirty="0" smtClean="0"/>
              <a:t>完全表征；</a:t>
            </a:r>
            <a:endParaRPr lang="en-US" altLang="zh-CN" dirty="0" smtClean="0"/>
          </a:p>
          <a:p>
            <a:pPr lvl="1"/>
            <a:r>
              <a:rPr lang="zh-CN" altLang="en-US" dirty="0" smtClean="0"/>
              <a:t>二是，子系统传递函数矩阵为有理分式矩阵，且表为不可简约右和左</a:t>
            </a:r>
            <a:r>
              <a:rPr lang="en-US" dirty="0" smtClean="0"/>
              <a:t>MFD</a:t>
            </a:r>
            <a:r>
              <a:rPr lang="zh-CN" altLang="en-US" dirty="0" smtClean="0"/>
              <a:t>：</a:t>
            </a:r>
          </a:p>
          <a:p>
            <a:endParaRPr lang="en-US" altLang="zh-CN" dirty="0" smtClean="0"/>
          </a:p>
          <a:p>
            <a:r>
              <a:rPr lang="zh-CN" altLang="en-US" dirty="0" smtClean="0"/>
              <a:t>并联</a:t>
            </a:r>
            <a:endParaRPr lang="en-US" altLang="zh-CN" dirty="0" smtClean="0"/>
          </a:p>
          <a:p>
            <a:endParaRPr lang="en-US" altLang="zh-CN" dirty="0" smtClean="0"/>
          </a:p>
          <a:p>
            <a:endParaRPr lang="en-US" altLang="zh-CN" dirty="0" smtClean="0"/>
          </a:p>
          <a:p>
            <a:endParaRPr lang="en-US" altLang="zh-CN" dirty="0" smtClean="0"/>
          </a:p>
          <a:p>
            <a:r>
              <a:rPr lang="zh-CN" altLang="en-US" dirty="0" smtClean="0"/>
              <a:t>串联</a:t>
            </a:r>
            <a:endParaRPr lang="zh-CN" altLang="en-US" dirty="0"/>
          </a:p>
        </p:txBody>
      </p:sp>
      <p:sp>
        <p:nvSpPr>
          <p:cNvPr id="3840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4001" name="Object 1"/>
          <p:cNvGraphicFramePr>
            <a:graphicFrameLocks noChangeAspect="1"/>
          </p:cNvGraphicFramePr>
          <p:nvPr/>
        </p:nvGraphicFramePr>
        <p:xfrm>
          <a:off x="2071670" y="3214686"/>
          <a:ext cx="5854939" cy="500066"/>
        </p:xfrm>
        <a:graphic>
          <a:graphicData uri="http://schemas.openxmlformats.org/presentationml/2006/ole">
            <p:oleObj spid="_x0000_s384001" name="Equation" r:id="rId3" imgW="2679700" imgH="228600" progId="Equation.DSMT4">
              <p:embed/>
            </p:oleObj>
          </a:graphicData>
        </a:graphic>
      </p:graphicFrame>
      <p:sp>
        <p:nvSpPr>
          <p:cNvPr id="3840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4003" name="Object 3"/>
          <p:cNvGraphicFramePr>
            <a:graphicFrameLocks noChangeAspect="1"/>
          </p:cNvGraphicFramePr>
          <p:nvPr/>
        </p:nvGraphicFramePr>
        <p:xfrm>
          <a:off x="2214546" y="3714752"/>
          <a:ext cx="5789905" cy="2357454"/>
        </p:xfrm>
        <a:graphic>
          <a:graphicData uri="http://schemas.openxmlformats.org/presentationml/2006/ole">
            <p:oleObj spid="_x0000_s384003" name="Visio" r:id="rId4" imgW="2922650" imgH="1187168" progId="Visio.Drawing.11">
              <p:embed/>
            </p:oleObj>
          </a:graphicData>
        </a:graphic>
      </p:graphicFrame>
      <p:sp>
        <p:nvSpPr>
          <p:cNvPr id="3840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400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4008" name="Object 8"/>
          <p:cNvGraphicFramePr>
            <a:graphicFrameLocks noChangeAspect="1"/>
          </p:cNvGraphicFramePr>
          <p:nvPr/>
        </p:nvGraphicFramePr>
        <p:xfrm>
          <a:off x="2914114" y="6072206"/>
          <a:ext cx="4586844" cy="785794"/>
        </p:xfrm>
        <a:graphic>
          <a:graphicData uri="http://schemas.openxmlformats.org/presentationml/2006/ole">
            <p:oleObj spid="_x0000_s384008" name="Visio" r:id="rId5" imgW="2404803" imgH="414048" progId="Visio.Drawing.11">
              <p:embed/>
            </p:oleObj>
          </a:graphicData>
        </a:graphic>
      </p:graphicFrame>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786" y="0"/>
            <a:ext cx="8150252" cy="1143000"/>
          </a:xfrm>
        </p:spPr>
        <p:txBody>
          <a:bodyPr/>
          <a:lstStyle/>
          <a:p>
            <a:r>
              <a:rPr lang="en-US" altLang="zh-CN" dirty="0" smtClean="0"/>
              <a:t>9.1</a:t>
            </a:r>
            <a:r>
              <a:rPr lang="zh-CN" altLang="en-US" dirty="0" smtClean="0"/>
              <a:t>并联系统的能控性和能观性判据</a:t>
            </a:r>
            <a:endParaRPr lang="zh-CN" altLang="en-US" dirty="0"/>
          </a:p>
        </p:txBody>
      </p:sp>
      <p:sp>
        <p:nvSpPr>
          <p:cNvPr id="3" name="内容占位符 2"/>
          <p:cNvSpPr>
            <a:spLocks noGrp="1"/>
          </p:cNvSpPr>
          <p:nvPr>
            <p:ph idx="1"/>
          </p:nvPr>
        </p:nvSpPr>
        <p:spPr/>
        <p:txBody>
          <a:bodyPr/>
          <a:lstStyle/>
          <a:p>
            <a:r>
              <a:rPr lang="zh-CN" altLang="en-US" dirty="0" smtClean="0"/>
              <a:t>子系统以</a:t>
            </a:r>
            <a:r>
              <a:rPr lang="en-US" dirty="0" smtClean="0"/>
              <a:t>MFD</a:t>
            </a:r>
            <a:r>
              <a:rPr lang="zh-CN" altLang="en-US" dirty="0" smtClean="0"/>
              <a:t>表征的能控性保持条件和能观性保持条件以及不可简约条件</a:t>
            </a:r>
            <a:endParaRPr lang="en-US" altLang="zh-CN" dirty="0" smtClean="0"/>
          </a:p>
          <a:p>
            <a:pPr lvl="1"/>
            <a:r>
              <a:rPr lang="zh-CN" altLang="en-US" dirty="0" smtClean="0"/>
              <a:t>子系统若取不可简约的右</a:t>
            </a:r>
            <a:r>
              <a:rPr lang="en-US" dirty="0" smtClean="0"/>
              <a:t>MFD</a:t>
            </a:r>
            <a:r>
              <a:rPr lang="zh-CN" altLang="en-US" dirty="0" smtClean="0"/>
              <a:t>时，</a:t>
            </a:r>
            <a:r>
              <a:rPr lang="en-US" dirty="0" smtClean="0"/>
              <a:t> </a:t>
            </a:r>
            <a:r>
              <a:rPr lang="zh-CN" altLang="en-US" dirty="0" smtClean="0"/>
              <a:t>完全能控等价于                     左互质</a:t>
            </a:r>
            <a:endParaRPr lang="en-US" altLang="zh-CN" dirty="0" smtClean="0"/>
          </a:p>
          <a:p>
            <a:pPr lvl="1"/>
            <a:r>
              <a:rPr lang="zh-CN" altLang="en-US" dirty="0" smtClean="0"/>
              <a:t>子系统若取不可简约的左</a:t>
            </a:r>
            <a:r>
              <a:rPr lang="en-US" dirty="0" smtClean="0"/>
              <a:t>MFD</a:t>
            </a:r>
            <a:r>
              <a:rPr lang="zh-CN" altLang="en-US" dirty="0" smtClean="0"/>
              <a:t>时，</a:t>
            </a:r>
            <a:r>
              <a:rPr lang="en-US" dirty="0" smtClean="0"/>
              <a:t> </a:t>
            </a:r>
            <a:r>
              <a:rPr lang="zh-CN" altLang="en-US" dirty="0" smtClean="0"/>
              <a:t>完全能观等价于                     右互质</a:t>
            </a:r>
            <a:endParaRPr lang="en-US" altLang="zh-CN" dirty="0" smtClean="0"/>
          </a:p>
          <a:p>
            <a:pPr lvl="1"/>
            <a:r>
              <a:rPr lang="zh-CN" altLang="en-US" dirty="0" smtClean="0"/>
              <a:t>并联系统</a:t>
            </a:r>
            <a:r>
              <a:rPr lang="en-US" dirty="0" err="1" smtClean="0"/>
              <a:t>不可简约</a:t>
            </a:r>
            <a:r>
              <a:rPr lang="zh-CN" altLang="en-US" dirty="0" smtClean="0"/>
              <a:t>等价于                     左</a:t>
            </a:r>
            <a:r>
              <a:rPr lang="en-US" dirty="0" err="1" smtClean="0"/>
              <a:t>互质</a:t>
            </a:r>
            <a:r>
              <a:rPr lang="en-US" dirty="0" smtClean="0"/>
              <a:t>，</a:t>
            </a:r>
            <a:r>
              <a:rPr lang="zh-CN" altLang="en-US" dirty="0" smtClean="0"/>
              <a:t>                     </a:t>
            </a:r>
            <a:r>
              <a:rPr lang="en-US" dirty="0" err="1" smtClean="0"/>
              <a:t>右互质</a:t>
            </a:r>
            <a:endParaRPr lang="en-US" dirty="0" smtClean="0"/>
          </a:p>
          <a:p>
            <a:pPr lvl="1"/>
            <a:endParaRPr lang="en-US" dirty="0" smtClean="0"/>
          </a:p>
          <a:p>
            <a:r>
              <a:rPr lang="zh-CN" altLang="en-US" dirty="0" smtClean="0"/>
              <a:t>并联系统基于</a:t>
            </a:r>
            <a:r>
              <a:rPr lang="en-US" dirty="0" smtClean="0"/>
              <a:t>“</a:t>
            </a:r>
            <a:r>
              <a:rPr lang="zh-CN" altLang="en-US" dirty="0" smtClean="0"/>
              <a:t>极点对消</a:t>
            </a:r>
            <a:r>
              <a:rPr lang="en-US" dirty="0" smtClean="0"/>
              <a:t>”</a:t>
            </a:r>
            <a:r>
              <a:rPr lang="zh-CN" altLang="en-US" dirty="0" smtClean="0"/>
              <a:t>的能控性和能观测性保持条</a:t>
            </a:r>
            <a:r>
              <a:rPr lang="en-US" altLang="zh-CN" dirty="0" smtClean="0"/>
              <a:t>:</a:t>
            </a:r>
            <a:r>
              <a:rPr lang="zh-CN" altLang="en-US" dirty="0" smtClean="0">
                <a:solidFill>
                  <a:srgbClr val="FF0000"/>
                </a:solidFill>
              </a:rPr>
              <a:t>两个子系统不包含公共极点</a:t>
            </a:r>
            <a:endParaRPr lang="zh-CN" altLang="en-US" dirty="0">
              <a:solidFill>
                <a:srgbClr val="FF0000"/>
              </a:solidFill>
            </a:endParaRPr>
          </a:p>
        </p:txBody>
      </p:sp>
      <p:graphicFrame>
        <p:nvGraphicFramePr>
          <p:cNvPr id="385026" name="Object 2"/>
          <p:cNvGraphicFramePr>
            <a:graphicFrameLocks noChangeAspect="1"/>
          </p:cNvGraphicFramePr>
          <p:nvPr/>
        </p:nvGraphicFramePr>
        <p:xfrm>
          <a:off x="5786446" y="4643446"/>
          <a:ext cx="3071834" cy="1250802"/>
        </p:xfrm>
        <a:graphic>
          <a:graphicData uri="http://schemas.openxmlformats.org/presentationml/2006/ole">
            <p:oleObj spid="_x0000_s385026" name="Visio" r:id="rId3" imgW="2922650" imgH="1187168" progId="Visio.Drawing.11">
              <p:embed/>
            </p:oleObj>
          </a:graphicData>
        </a:graphic>
      </p:graphicFrame>
      <p:sp>
        <p:nvSpPr>
          <p:cNvPr id="385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5027" name="Object 3"/>
          <p:cNvGraphicFramePr>
            <a:graphicFrameLocks noChangeAspect="1"/>
          </p:cNvGraphicFramePr>
          <p:nvPr/>
        </p:nvGraphicFramePr>
        <p:xfrm>
          <a:off x="2643174" y="2786058"/>
          <a:ext cx="2239426" cy="500066"/>
        </p:xfrm>
        <a:graphic>
          <a:graphicData uri="http://schemas.openxmlformats.org/presentationml/2006/ole">
            <p:oleObj spid="_x0000_s385027" name="Equation" r:id="rId4" imgW="990170" imgH="215806" progId="Equation.DSMT4">
              <p:embed/>
            </p:oleObj>
          </a:graphicData>
        </a:graphic>
      </p:graphicFrame>
      <p:sp>
        <p:nvSpPr>
          <p:cNvPr id="385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Object 3"/>
          <p:cNvGraphicFramePr>
            <a:graphicFrameLocks noChangeAspect="1"/>
          </p:cNvGraphicFramePr>
          <p:nvPr/>
        </p:nvGraphicFramePr>
        <p:xfrm>
          <a:off x="2671763" y="3714750"/>
          <a:ext cx="2182812" cy="500063"/>
        </p:xfrm>
        <a:graphic>
          <a:graphicData uri="http://schemas.openxmlformats.org/presentationml/2006/ole">
            <p:oleObj spid="_x0000_s385031" name="Equation" r:id="rId5" imgW="965160" imgH="215640" progId="Equation.DSMT4">
              <p:embed/>
            </p:oleObj>
          </a:graphicData>
        </a:graphic>
      </p:graphicFrame>
      <p:graphicFrame>
        <p:nvGraphicFramePr>
          <p:cNvPr id="10" name="Object 3"/>
          <p:cNvGraphicFramePr>
            <a:graphicFrameLocks noChangeAspect="1"/>
          </p:cNvGraphicFramePr>
          <p:nvPr/>
        </p:nvGraphicFramePr>
        <p:xfrm>
          <a:off x="5500694" y="4286256"/>
          <a:ext cx="2239426" cy="500066"/>
        </p:xfrm>
        <a:graphic>
          <a:graphicData uri="http://schemas.openxmlformats.org/presentationml/2006/ole">
            <p:oleObj spid="_x0000_s385032" name="Equation" r:id="rId6" imgW="990170" imgH="215806" progId="Equation.DSMT4">
              <p:embed/>
            </p:oleObj>
          </a:graphicData>
        </a:graphic>
      </p:graphicFrame>
      <p:graphicFrame>
        <p:nvGraphicFramePr>
          <p:cNvPr id="11" name="Object 3"/>
          <p:cNvGraphicFramePr>
            <a:graphicFrameLocks noChangeAspect="1"/>
          </p:cNvGraphicFramePr>
          <p:nvPr/>
        </p:nvGraphicFramePr>
        <p:xfrm>
          <a:off x="2000232" y="4714884"/>
          <a:ext cx="2182812" cy="500063"/>
        </p:xfrm>
        <a:graphic>
          <a:graphicData uri="http://schemas.openxmlformats.org/presentationml/2006/ole">
            <p:oleObj spid="_x0000_s385033" name="Equation" r:id="rId7" imgW="965160" imgH="215640" progId="Equation.DSMT4">
              <p:embed/>
            </p:oleObj>
          </a:graphicData>
        </a:graphic>
      </p:graphicFrame>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0"/>
            <a:ext cx="8715436" cy="1143000"/>
          </a:xfrm>
        </p:spPr>
        <p:txBody>
          <a:bodyPr/>
          <a:lstStyle/>
          <a:p>
            <a:r>
              <a:rPr lang="en-US" altLang="zh-CN" dirty="0" smtClean="0"/>
              <a:t>9.2</a:t>
            </a:r>
            <a:r>
              <a:rPr lang="zh-CN" altLang="en-US" dirty="0" smtClean="0"/>
              <a:t>串联系统的能控性和能观性判据</a:t>
            </a:r>
            <a:r>
              <a:rPr lang="en-US" altLang="zh-CN" dirty="0" smtClean="0"/>
              <a:t>-1</a:t>
            </a:r>
            <a:endParaRPr lang="zh-CN" altLang="en-US" dirty="0"/>
          </a:p>
        </p:txBody>
      </p:sp>
      <p:sp>
        <p:nvSpPr>
          <p:cNvPr id="3" name="内容占位符 2"/>
          <p:cNvSpPr>
            <a:spLocks noGrp="1"/>
          </p:cNvSpPr>
          <p:nvPr>
            <p:ph idx="1"/>
          </p:nvPr>
        </p:nvSpPr>
        <p:spPr>
          <a:xfrm>
            <a:off x="214283" y="1285875"/>
            <a:ext cx="8715436" cy="4846638"/>
          </a:xfrm>
        </p:spPr>
        <p:txBody>
          <a:bodyPr/>
          <a:lstStyle/>
          <a:p>
            <a:r>
              <a:rPr lang="zh-CN" altLang="en-US" dirty="0" smtClean="0"/>
              <a:t>子系统以</a:t>
            </a:r>
            <a:r>
              <a:rPr lang="en-US" dirty="0" smtClean="0"/>
              <a:t>MFD</a:t>
            </a:r>
            <a:r>
              <a:rPr lang="zh-CN" altLang="en-US" dirty="0" smtClean="0"/>
              <a:t>表征的能控性保持条件和能观性保持条件</a:t>
            </a:r>
            <a:endParaRPr lang="en-US" altLang="zh-CN" dirty="0" smtClean="0"/>
          </a:p>
          <a:p>
            <a:pPr lvl="1"/>
            <a:r>
              <a:rPr lang="zh-CN" altLang="en-US" sz="2200" dirty="0" smtClean="0"/>
              <a:t>两个子系统均取不可简约的右</a:t>
            </a:r>
            <a:r>
              <a:rPr lang="en-US" sz="2200" dirty="0" smtClean="0"/>
              <a:t>MFD</a:t>
            </a:r>
            <a:r>
              <a:rPr lang="zh-CN" altLang="en-US" sz="2200" dirty="0" smtClean="0"/>
              <a:t>时，串联系统完全能控等价于   </a:t>
            </a:r>
            <a:r>
              <a:rPr lang="en-US" altLang="zh-CN" sz="2200" dirty="0" smtClean="0"/>
              <a:t>                     </a:t>
            </a:r>
            <a:r>
              <a:rPr lang="zh-CN" altLang="en-US" sz="2200" dirty="0" smtClean="0"/>
              <a:t>左互质；</a:t>
            </a:r>
          </a:p>
          <a:p>
            <a:pPr lvl="1"/>
            <a:r>
              <a:rPr lang="zh-CN" altLang="en-US" sz="2200" dirty="0" smtClean="0"/>
              <a:t>两个子系统分别取不可简约的右</a:t>
            </a:r>
            <a:r>
              <a:rPr lang="en-US" sz="2200" dirty="0" smtClean="0"/>
              <a:t>MFD</a:t>
            </a:r>
            <a:r>
              <a:rPr lang="zh-CN" altLang="en-US" sz="2200" dirty="0" smtClean="0"/>
              <a:t>和左</a:t>
            </a:r>
            <a:r>
              <a:rPr lang="en-US" sz="2200" dirty="0" smtClean="0"/>
              <a:t>MFD</a:t>
            </a:r>
            <a:r>
              <a:rPr lang="zh-CN" altLang="en-US" sz="2200" dirty="0" smtClean="0"/>
              <a:t>时，串联系统完全能控等价于                                  左互质；</a:t>
            </a:r>
          </a:p>
          <a:p>
            <a:pPr lvl="1"/>
            <a:r>
              <a:rPr lang="zh-CN" altLang="en-US" sz="2200" dirty="0" smtClean="0"/>
              <a:t>两个子系统分别取不可简约的左</a:t>
            </a:r>
            <a:r>
              <a:rPr lang="en-US" sz="2200" dirty="0" smtClean="0"/>
              <a:t>MFD</a:t>
            </a:r>
            <a:r>
              <a:rPr lang="zh-CN" altLang="en-US" sz="2200" dirty="0" smtClean="0"/>
              <a:t>和右</a:t>
            </a:r>
            <a:r>
              <a:rPr lang="en-US" sz="2200" dirty="0" smtClean="0"/>
              <a:t>MFD</a:t>
            </a:r>
            <a:r>
              <a:rPr lang="zh-CN" altLang="en-US" sz="2200" dirty="0" smtClean="0"/>
              <a:t>时，串联系统完全能控等价于                                  左互质；</a:t>
            </a:r>
          </a:p>
          <a:p>
            <a:pPr lvl="1"/>
            <a:r>
              <a:rPr lang="zh-CN" altLang="en-US" sz="2200" dirty="0" smtClean="0"/>
              <a:t>两个子系统均取不可简约的左</a:t>
            </a:r>
            <a:r>
              <a:rPr lang="en-US" sz="2200" dirty="0" smtClean="0"/>
              <a:t>MFD</a:t>
            </a:r>
            <a:r>
              <a:rPr lang="zh-CN" altLang="en-US" sz="2200" dirty="0" smtClean="0"/>
              <a:t>时，串联系统完全能观等价于                       右互质；</a:t>
            </a:r>
          </a:p>
          <a:p>
            <a:pPr lvl="1"/>
            <a:r>
              <a:rPr lang="zh-CN" altLang="en-US" sz="2200" dirty="0" smtClean="0"/>
              <a:t>两个子系统分别取不可简约的左</a:t>
            </a:r>
            <a:r>
              <a:rPr lang="en-US" sz="2200" dirty="0" smtClean="0"/>
              <a:t>MFD</a:t>
            </a:r>
            <a:r>
              <a:rPr lang="zh-CN" altLang="en-US" sz="2200" dirty="0" smtClean="0"/>
              <a:t>和右</a:t>
            </a:r>
            <a:r>
              <a:rPr lang="en-US" sz="2200" dirty="0" smtClean="0"/>
              <a:t>MFD</a:t>
            </a:r>
            <a:r>
              <a:rPr lang="zh-CN" altLang="en-US" sz="2200" dirty="0" smtClean="0"/>
              <a:t>时，串联系统完全能观等价于                                 右互质；</a:t>
            </a:r>
          </a:p>
          <a:p>
            <a:pPr lvl="1"/>
            <a:r>
              <a:rPr lang="zh-CN" altLang="en-US" sz="2200" dirty="0" smtClean="0"/>
              <a:t>两个子系统分别取不可简约的右</a:t>
            </a:r>
            <a:r>
              <a:rPr lang="en-US" sz="2200" dirty="0" smtClean="0"/>
              <a:t>MFD</a:t>
            </a:r>
            <a:r>
              <a:rPr lang="zh-CN" altLang="en-US" sz="2200" dirty="0" smtClean="0"/>
              <a:t>和左</a:t>
            </a:r>
            <a:r>
              <a:rPr lang="en-US" sz="2200" dirty="0" smtClean="0"/>
              <a:t>MFD</a:t>
            </a:r>
            <a:r>
              <a:rPr lang="zh-CN" altLang="en-US" sz="2200" dirty="0" smtClean="0"/>
              <a:t>时，串联系统完全能观等价于                                 右互质。</a:t>
            </a:r>
          </a:p>
          <a:p>
            <a:pPr lvl="1"/>
            <a:endParaRPr lang="zh-CN" altLang="en-US" sz="2400" dirty="0"/>
          </a:p>
        </p:txBody>
      </p:sp>
      <p:sp>
        <p:nvSpPr>
          <p:cNvPr id="396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6289" name="Object 1"/>
          <p:cNvGraphicFramePr>
            <a:graphicFrameLocks noChangeAspect="1"/>
          </p:cNvGraphicFramePr>
          <p:nvPr/>
        </p:nvGraphicFramePr>
        <p:xfrm>
          <a:off x="1285852" y="2643182"/>
          <a:ext cx="1994052" cy="428628"/>
        </p:xfrm>
        <a:graphic>
          <a:graphicData uri="http://schemas.openxmlformats.org/presentationml/2006/ole">
            <p:oleObj spid="_x0000_s396289" name="Equation" r:id="rId3" imgW="1015559" imgH="215806" progId="Equation.DSMT4">
              <p:embed/>
            </p:oleObj>
          </a:graphicData>
        </a:graphic>
      </p:graphicFrame>
      <p:graphicFrame>
        <p:nvGraphicFramePr>
          <p:cNvPr id="6" name="Object 1"/>
          <p:cNvGraphicFramePr>
            <a:graphicFrameLocks noChangeAspect="1"/>
          </p:cNvGraphicFramePr>
          <p:nvPr/>
        </p:nvGraphicFramePr>
        <p:xfrm>
          <a:off x="2686981" y="3429000"/>
          <a:ext cx="2742275" cy="407402"/>
        </p:xfrm>
        <a:graphic>
          <a:graphicData uri="http://schemas.openxmlformats.org/presentationml/2006/ole">
            <p:oleObj spid="_x0000_s396291" name="Equation" r:id="rId4" imgW="1384200" imgH="203040" progId="Equation.DSMT4">
              <p:embed/>
            </p:oleObj>
          </a:graphicData>
        </a:graphic>
      </p:graphicFrame>
      <p:graphicFrame>
        <p:nvGraphicFramePr>
          <p:cNvPr id="7" name="Object 1"/>
          <p:cNvGraphicFramePr>
            <a:graphicFrameLocks noChangeAspect="1"/>
          </p:cNvGraphicFramePr>
          <p:nvPr/>
        </p:nvGraphicFramePr>
        <p:xfrm>
          <a:off x="2752725" y="4143375"/>
          <a:ext cx="2665413" cy="407988"/>
        </p:xfrm>
        <a:graphic>
          <a:graphicData uri="http://schemas.openxmlformats.org/presentationml/2006/ole">
            <p:oleObj spid="_x0000_s396292" name="Equation" r:id="rId5" imgW="1346040" imgH="203040" progId="Equation.DSMT4">
              <p:embed/>
            </p:oleObj>
          </a:graphicData>
        </a:graphic>
      </p:graphicFrame>
      <p:graphicFrame>
        <p:nvGraphicFramePr>
          <p:cNvPr id="8" name="Object 1"/>
          <p:cNvGraphicFramePr>
            <a:graphicFrameLocks noChangeAspect="1"/>
          </p:cNvGraphicFramePr>
          <p:nvPr/>
        </p:nvGraphicFramePr>
        <p:xfrm>
          <a:off x="1322388" y="4941888"/>
          <a:ext cx="1919287" cy="403225"/>
        </p:xfrm>
        <a:graphic>
          <a:graphicData uri="http://schemas.openxmlformats.org/presentationml/2006/ole">
            <p:oleObj spid="_x0000_s396293" name="Equation" r:id="rId6" imgW="977760" imgH="203040" progId="Equation.DSMT4">
              <p:embed/>
            </p:oleObj>
          </a:graphicData>
        </a:graphic>
      </p:graphicFrame>
      <p:graphicFrame>
        <p:nvGraphicFramePr>
          <p:cNvPr id="9" name="Object 1"/>
          <p:cNvGraphicFramePr>
            <a:graphicFrameLocks noChangeAspect="1"/>
          </p:cNvGraphicFramePr>
          <p:nvPr/>
        </p:nvGraphicFramePr>
        <p:xfrm>
          <a:off x="2689225" y="5643563"/>
          <a:ext cx="2716213" cy="407987"/>
        </p:xfrm>
        <a:graphic>
          <a:graphicData uri="http://schemas.openxmlformats.org/presentationml/2006/ole">
            <p:oleObj spid="_x0000_s396294" name="Equation" r:id="rId7" imgW="1371600" imgH="203040" progId="Equation.DSMT4">
              <p:embed/>
            </p:oleObj>
          </a:graphicData>
        </a:graphic>
      </p:graphicFrame>
      <p:graphicFrame>
        <p:nvGraphicFramePr>
          <p:cNvPr id="10" name="Object 1"/>
          <p:cNvGraphicFramePr>
            <a:graphicFrameLocks noChangeAspect="1"/>
          </p:cNvGraphicFramePr>
          <p:nvPr/>
        </p:nvGraphicFramePr>
        <p:xfrm>
          <a:off x="2714612" y="6357958"/>
          <a:ext cx="2716213" cy="407987"/>
        </p:xfrm>
        <a:graphic>
          <a:graphicData uri="http://schemas.openxmlformats.org/presentationml/2006/ole">
            <p:oleObj spid="_x0000_s396295" name="Equation" r:id="rId8" imgW="1371600" imgH="203040" progId="Equation.DSMT4">
              <p:embed/>
            </p:oleObj>
          </a:graphicData>
        </a:graphic>
      </p:graphicFrame>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0"/>
            <a:ext cx="8715436" cy="1143000"/>
          </a:xfrm>
        </p:spPr>
        <p:txBody>
          <a:bodyPr/>
          <a:lstStyle/>
          <a:p>
            <a:r>
              <a:rPr lang="en-US" altLang="zh-CN" dirty="0" smtClean="0"/>
              <a:t>9.2</a:t>
            </a:r>
            <a:r>
              <a:rPr lang="zh-CN" altLang="en-US" dirty="0" smtClean="0"/>
              <a:t>串联系统的能控性和能观性判据</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串联系统基于</a:t>
            </a:r>
            <a:r>
              <a:rPr lang="en-US" dirty="0" smtClean="0"/>
              <a:t>“</a:t>
            </a:r>
            <a:r>
              <a:rPr lang="zh-CN" altLang="en-US" dirty="0" smtClean="0"/>
              <a:t>零点极点对消</a:t>
            </a:r>
            <a:r>
              <a:rPr lang="en-US" dirty="0" smtClean="0"/>
              <a:t>”</a:t>
            </a:r>
            <a:r>
              <a:rPr lang="zh-CN" altLang="en-US" dirty="0" smtClean="0"/>
              <a:t>的能控性保持条件：没有</a:t>
            </a:r>
            <a:r>
              <a:rPr lang="en-US" altLang="zh-CN" i="1" dirty="0" smtClean="0"/>
              <a:t>G</a:t>
            </a:r>
            <a:r>
              <a:rPr lang="en-US" altLang="zh-CN" baseline="-25000" dirty="0" smtClean="0"/>
              <a:t>2</a:t>
            </a:r>
            <a:r>
              <a:rPr lang="en-US" altLang="zh-CN" dirty="0" smtClean="0"/>
              <a:t>(</a:t>
            </a:r>
            <a:r>
              <a:rPr lang="en-US" altLang="zh-CN" i="1" dirty="0" smtClean="0"/>
              <a:t>s</a:t>
            </a:r>
            <a:r>
              <a:rPr lang="en-US" altLang="zh-CN" dirty="0" smtClean="0"/>
              <a:t>)</a:t>
            </a:r>
            <a:r>
              <a:rPr lang="en-US" dirty="0" smtClean="0"/>
              <a:t> </a:t>
            </a:r>
            <a:r>
              <a:rPr lang="zh-CN" altLang="en-US" dirty="0" smtClean="0"/>
              <a:t>极点等同于</a:t>
            </a:r>
            <a:r>
              <a:rPr lang="en-US" altLang="zh-CN" i="1" dirty="0" smtClean="0"/>
              <a:t>G</a:t>
            </a:r>
            <a:r>
              <a:rPr lang="en-US" altLang="zh-CN" baseline="-25000" dirty="0" smtClean="0"/>
              <a:t>1</a:t>
            </a:r>
            <a:r>
              <a:rPr lang="en-US" altLang="zh-CN" dirty="0" smtClean="0"/>
              <a:t>(</a:t>
            </a:r>
            <a:r>
              <a:rPr lang="en-US" altLang="zh-CN" i="1" dirty="0" smtClean="0"/>
              <a:t>s</a:t>
            </a:r>
            <a:r>
              <a:rPr lang="en-US" altLang="zh-CN" dirty="0" smtClean="0"/>
              <a:t>)</a:t>
            </a:r>
            <a:r>
              <a:rPr lang="zh-CN" altLang="en-US" dirty="0" smtClean="0"/>
              <a:t>传输零点</a:t>
            </a:r>
            <a:endParaRPr lang="en-US" altLang="zh-CN" dirty="0" smtClean="0"/>
          </a:p>
          <a:p>
            <a:r>
              <a:rPr lang="zh-CN" altLang="en-US" dirty="0" smtClean="0"/>
              <a:t>串联系统基于</a:t>
            </a:r>
            <a:r>
              <a:rPr lang="en-US" dirty="0" smtClean="0"/>
              <a:t>“</a:t>
            </a:r>
            <a:r>
              <a:rPr lang="zh-CN" altLang="en-US" dirty="0" smtClean="0"/>
              <a:t>零点极点对消</a:t>
            </a:r>
            <a:r>
              <a:rPr lang="en-US" dirty="0" smtClean="0"/>
              <a:t>”</a:t>
            </a:r>
            <a:r>
              <a:rPr lang="zh-CN" altLang="en-US" dirty="0" smtClean="0"/>
              <a:t>的能观性保持条件</a:t>
            </a:r>
            <a:r>
              <a:rPr lang="en-US" altLang="zh-CN" dirty="0" smtClean="0"/>
              <a:t>:</a:t>
            </a:r>
            <a:r>
              <a:rPr lang="zh-CN" altLang="en-US" dirty="0" smtClean="0"/>
              <a:t>没有</a:t>
            </a:r>
            <a:r>
              <a:rPr lang="en-US" altLang="zh-CN" i="1" dirty="0" smtClean="0"/>
              <a:t>G</a:t>
            </a:r>
            <a:r>
              <a:rPr lang="en-US" altLang="zh-CN" baseline="-25000" dirty="0" smtClean="0"/>
              <a:t>1</a:t>
            </a:r>
            <a:r>
              <a:rPr lang="en-US" altLang="zh-CN" dirty="0" smtClean="0"/>
              <a:t>(</a:t>
            </a:r>
            <a:r>
              <a:rPr lang="en-US" altLang="zh-CN" i="1" dirty="0" smtClean="0"/>
              <a:t>s</a:t>
            </a:r>
            <a:r>
              <a:rPr lang="en-US" altLang="zh-CN" dirty="0" smtClean="0"/>
              <a:t>)</a:t>
            </a:r>
            <a:r>
              <a:rPr lang="en-US" dirty="0" smtClean="0"/>
              <a:t> </a:t>
            </a:r>
            <a:r>
              <a:rPr lang="zh-CN" altLang="en-US" dirty="0" smtClean="0"/>
              <a:t>极点等同于</a:t>
            </a:r>
            <a:r>
              <a:rPr lang="en-US" altLang="zh-CN" i="1" dirty="0" smtClean="0"/>
              <a:t>G</a:t>
            </a:r>
            <a:r>
              <a:rPr lang="en-US" altLang="zh-CN" baseline="-25000" dirty="0" smtClean="0"/>
              <a:t>2</a:t>
            </a:r>
            <a:r>
              <a:rPr lang="en-US" altLang="zh-CN" dirty="0" smtClean="0"/>
              <a:t>(</a:t>
            </a:r>
            <a:r>
              <a:rPr lang="en-US" altLang="zh-CN" i="1" dirty="0" smtClean="0"/>
              <a:t>s</a:t>
            </a:r>
            <a:r>
              <a:rPr lang="en-US" altLang="zh-CN" dirty="0" smtClean="0"/>
              <a:t>)</a:t>
            </a:r>
            <a:r>
              <a:rPr lang="zh-CN" altLang="en-US" dirty="0" smtClean="0"/>
              <a:t>传输零点</a:t>
            </a:r>
            <a:endParaRPr lang="en-US" altLang="zh-CN" dirty="0" smtClean="0"/>
          </a:p>
          <a:p>
            <a:r>
              <a:rPr lang="zh-CN" altLang="en-US" dirty="0" smtClean="0"/>
              <a:t>串联系统中</a:t>
            </a:r>
            <a:r>
              <a:rPr lang="en-US" dirty="0" smtClean="0"/>
              <a:t>“</a:t>
            </a:r>
            <a:r>
              <a:rPr lang="zh-CN" altLang="en-US" dirty="0" smtClean="0"/>
              <a:t>零点极点对消</a:t>
            </a:r>
            <a:r>
              <a:rPr lang="en-US" dirty="0" smtClean="0"/>
              <a:t>”</a:t>
            </a:r>
            <a:r>
              <a:rPr lang="zh-CN" altLang="en-US" dirty="0" smtClean="0"/>
              <a:t>的表征</a:t>
            </a:r>
            <a:r>
              <a:rPr lang="en-US" altLang="zh-CN" dirty="0" smtClean="0"/>
              <a:t>:</a:t>
            </a:r>
          </a:p>
          <a:p>
            <a:pPr lvl="1"/>
            <a:r>
              <a:rPr lang="en-US" altLang="zh-CN" i="1" dirty="0" smtClean="0"/>
              <a:t>G</a:t>
            </a:r>
            <a:r>
              <a:rPr lang="en-US" altLang="zh-CN" baseline="-25000" dirty="0" smtClean="0"/>
              <a:t>1</a:t>
            </a:r>
            <a:r>
              <a:rPr lang="en-US" altLang="zh-CN" dirty="0" smtClean="0"/>
              <a:t>(</a:t>
            </a:r>
            <a:r>
              <a:rPr lang="en-US" altLang="zh-CN" i="1" dirty="0" smtClean="0"/>
              <a:t>s</a:t>
            </a:r>
            <a:r>
              <a:rPr lang="en-US" altLang="zh-CN" dirty="0" smtClean="0"/>
              <a:t>)</a:t>
            </a:r>
            <a:r>
              <a:rPr lang="en-US" dirty="0" smtClean="0"/>
              <a:t> </a:t>
            </a:r>
            <a:r>
              <a:rPr lang="zh-CN" altLang="en-US" dirty="0" smtClean="0"/>
              <a:t>和</a:t>
            </a:r>
            <a:r>
              <a:rPr lang="en-US" altLang="zh-CN" i="1" dirty="0" smtClean="0"/>
              <a:t>G</a:t>
            </a:r>
            <a:r>
              <a:rPr lang="en-US" altLang="zh-CN" baseline="-25000" dirty="0" smtClean="0"/>
              <a:t>2</a:t>
            </a:r>
            <a:r>
              <a:rPr lang="en-US" altLang="zh-CN" dirty="0" smtClean="0"/>
              <a:t>(</a:t>
            </a:r>
            <a:r>
              <a:rPr lang="en-US" altLang="zh-CN" i="1" dirty="0" smtClean="0"/>
              <a:t>s</a:t>
            </a:r>
            <a:r>
              <a:rPr lang="en-US" altLang="zh-CN" dirty="0" smtClean="0"/>
              <a:t>)</a:t>
            </a:r>
            <a:r>
              <a:rPr lang="en-US" dirty="0" smtClean="0"/>
              <a:t> </a:t>
            </a:r>
            <a:r>
              <a:rPr lang="en-US" dirty="0" err="1" smtClean="0"/>
              <a:t>被对消掉极点</a:t>
            </a:r>
            <a:r>
              <a:rPr lang="en-US" dirty="0" smtClean="0"/>
              <a:t>=“                     </a:t>
            </a:r>
            <a:r>
              <a:rPr lang="en-US" dirty="0" err="1" smtClean="0"/>
              <a:t>的根</a:t>
            </a:r>
            <a:r>
              <a:rPr lang="en-US" dirty="0" smtClean="0"/>
              <a:t>”</a:t>
            </a:r>
          </a:p>
          <a:p>
            <a:pPr lvl="1"/>
            <a:r>
              <a:rPr lang="en-US" dirty="0" smtClean="0"/>
              <a:t>  </a:t>
            </a:r>
          </a:p>
          <a:p>
            <a:endParaRPr lang="zh-CN" altLang="en-US" dirty="0"/>
          </a:p>
        </p:txBody>
      </p:sp>
      <p:sp>
        <p:nvSpPr>
          <p:cNvPr id="386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6049" name="Object 1"/>
          <p:cNvGraphicFramePr>
            <a:graphicFrameLocks noChangeAspect="1"/>
          </p:cNvGraphicFramePr>
          <p:nvPr/>
        </p:nvGraphicFramePr>
        <p:xfrm>
          <a:off x="6592675" y="5072074"/>
          <a:ext cx="2449303" cy="428628"/>
        </p:xfrm>
        <a:graphic>
          <a:graphicData uri="http://schemas.openxmlformats.org/presentationml/2006/ole">
            <p:oleObj spid="_x0000_s386049" name="Equation" r:id="rId3" imgW="1143000" imgH="203200" progId="Equation.DSMT4">
              <p:embed/>
            </p:oleObj>
          </a:graphicData>
        </a:graphic>
      </p:graphicFrame>
      <p:graphicFrame>
        <p:nvGraphicFramePr>
          <p:cNvPr id="6" name="Object 1"/>
          <p:cNvGraphicFramePr>
            <a:graphicFrameLocks noChangeAspect="1"/>
          </p:cNvGraphicFramePr>
          <p:nvPr/>
        </p:nvGraphicFramePr>
        <p:xfrm>
          <a:off x="1571604" y="6000768"/>
          <a:ext cx="4382795" cy="500066"/>
        </p:xfrm>
        <a:graphic>
          <a:graphicData uri="http://schemas.openxmlformats.org/presentationml/2006/ole">
            <p:oleObj spid="_x0000_s386051" name="Equation" r:id="rId4" imgW="1752480" imgH="203040" progId="Equation.DSMT4">
              <p:embed/>
            </p:oleObj>
          </a:graphicData>
        </a:graphic>
      </p:graphicFrame>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p:txBody>
          <a:bodyPr/>
          <a:lstStyle/>
          <a:p>
            <a:r>
              <a:rPr lang="zh-CN" altLang="en-US" smtClean="0"/>
              <a:t>本章内容</a:t>
            </a:r>
          </a:p>
        </p:txBody>
      </p:sp>
      <p:sp>
        <p:nvSpPr>
          <p:cNvPr id="3" name="内容占位符 2"/>
          <p:cNvSpPr>
            <a:spLocks noGrp="1"/>
          </p:cNvSpPr>
          <p:nvPr>
            <p:ph idx="1"/>
          </p:nvPr>
        </p:nvSpPr>
        <p:spPr>
          <a:xfrm>
            <a:off x="785813" y="1071546"/>
            <a:ext cx="8358187" cy="5572164"/>
          </a:xfrm>
        </p:spPr>
        <p:txBody>
          <a:bodyPr/>
          <a:lstStyle/>
          <a:p>
            <a:pPr>
              <a:defRPr/>
            </a:pPr>
            <a:r>
              <a:rPr lang="zh-CN" altLang="en-US" sz="2800" dirty="0" smtClean="0">
                <a:hlinkClick r:id="rId2" action="ppaction://hlinksldjump"/>
              </a:rPr>
              <a:t>引言</a:t>
            </a:r>
            <a:endParaRPr lang="en-US" altLang="zh-CN" sz="2800" dirty="0" smtClean="0"/>
          </a:p>
          <a:p>
            <a:pPr>
              <a:defRPr/>
            </a:pPr>
            <a:r>
              <a:rPr lang="zh-CN" altLang="en-US" sz="2800" dirty="0" smtClean="0">
                <a:hlinkClick r:id="rId3" action="ppaction://hlinksldjump"/>
              </a:rPr>
              <a:t>连续线性系统能控性与能观性定义</a:t>
            </a:r>
            <a:endParaRPr lang="zh-CN" altLang="en-US" sz="2800" dirty="0" smtClean="0"/>
          </a:p>
          <a:p>
            <a:pPr>
              <a:defRPr/>
            </a:pPr>
            <a:r>
              <a:rPr lang="zh-CN" altLang="en-US" sz="2800" dirty="0" smtClean="0">
                <a:hlinkClick r:id="rId4" action="ppaction://hlinksldjump"/>
              </a:rPr>
              <a:t>连续线性系统能控性与能观性判据</a:t>
            </a:r>
            <a:endParaRPr lang="zh-CN" altLang="en-US" sz="2800" dirty="0" smtClean="0"/>
          </a:p>
          <a:p>
            <a:pPr>
              <a:defRPr/>
            </a:pPr>
            <a:r>
              <a:rPr lang="zh-CN" altLang="en-US" sz="2800" dirty="0" smtClean="0">
                <a:hlinkClick r:id="rId5" action="ppaction://hlinksldjump"/>
              </a:rPr>
              <a:t>连续线性系统输出</a:t>
            </a:r>
            <a:r>
              <a:rPr lang="en-US" altLang="zh-CN" sz="2800" dirty="0" smtClean="0">
                <a:latin typeface="+mn-ea"/>
                <a:hlinkClick r:id="rId5" action="ppaction://hlinksldjump"/>
              </a:rPr>
              <a:t>(</a:t>
            </a:r>
            <a:r>
              <a:rPr lang="zh-CN" altLang="en-US" sz="2800" dirty="0" smtClean="0">
                <a:latin typeface="+mn-ea"/>
                <a:hlinkClick r:id="rId5" action="ppaction://hlinksldjump"/>
              </a:rPr>
              <a:t>函数</a:t>
            </a:r>
            <a:r>
              <a:rPr lang="en-US" altLang="zh-CN" sz="2800" dirty="0" smtClean="0">
                <a:latin typeface="+mn-ea"/>
                <a:hlinkClick r:id="rId5" action="ppaction://hlinksldjump"/>
              </a:rPr>
              <a:t>)</a:t>
            </a:r>
            <a:r>
              <a:rPr lang="zh-CN" altLang="en-US" sz="2800" dirty="0" smtClean="0">
                <a:hlinkClick r:id="rId5" action="ppaction://hlinksldjump"/>
              </a:rPr>
              <a:t>能控性及判据</a:t>
            </a:r>
            <a:endParaRPr lang="zh-CN" altLang="en-US" sz="2800" dirty="0" smtClean="0"/>
          </a:p>
          <a:p>
            <a:pPr>
              <a:defRPr/>
            </a:pPr>
            <a:r>
              <a:rPr lang="zh-CN" altLang="en-US" sz="2800" dirty="0" smtClean="0">
                <a:hlinkClick r:id="rId6" action="ppaction://hlinksldjump"/>
              </a:rPr>
              <a:t>连续线性系统的对偶关系</a:t>
            </a:r>
            <a:endParaRPr lang="zh-CN" altLang="en-US" sz="2800" dirty="0" smtClean="0"/>
          </a:p>
          <a:p>
            <a:pPr>
              <a:defRPr/>
            </a:pPr>
            <a:r>
              <a:rPr lang="zh-CN" altLang="en-US" sz="2800" dirty="0" smtClean="0">
                <a:hlinkClick r:id="rId7" action="ppaction://hlinksldjump"/>
              </a:rPr>
              <a:t>定常连续线性系统的能控型与能观型</a:t>
            </a:r>
            <a:endParaRPr lang="zh-CN" altLang="en-US" sz="2800" dirty="0" smtClean="0"/>
          </a:p>
          <a:p>
            <a:pPr>
              <a:defRPr/>
            </a:pPr>
            <a:r>
              <a:rPr lang="zh-CN" altLang="en-US" sz="2800" dirty="0" smtClean="0">
                <a:hlinkClick r:id="rId8" action="ppaction://hlinksldjump"/>
              </a:rPr>
              <a:t>连续线性系统的结构分解</a:t>
            </a:r>
            <a:endParaRPr lang="zh-CN" altLang="en-US" sz="2800" dirty="0" smtClean="0"/>
          </a:p>
          <a:p>
            <a:pPr>
              <a:defRPr/>
            </a:pPr>
            <a:r>
              <a:rPr lang="zh-CN" altLang="en-US" sz="2800" dirty="0" smtClean="0">
                <a:hlinkClick r:id="rId9" action="ppaction://hlinksldjump"/>
              </a:rPr>
              <a:t>连续定常线性系统的实现与结构特性关系</a:t>
            </a:r>
            <a:endParaRPr lang="en-US" altLang="zh-CN" sz="2800" dirty="0" smtClean="0"/>
          </a:p>
          <a:p>
            <a:pPr>
              <a:defRPr/>
            </a:pPr>
            <a:r>
              <a:rPr lang="zh-CN" altLang="en-US" sz="2800" dirty="0" smtClean="0">
                <a:hlinkClick r:id="rId10" action="ppaction://hlinksldjump"/>
              </a:rPr>
              <a:t>基于复频域的并串线性系统的能控与能观性</a:t>
            </a:r>
            <a:endParaRPr lang="en-US" altLang="zh-CN" sz="2800" dirty="0" smtClean="0"/>
          </a:p>
          <a:p>
            <a:pPr>
              <a:defRPr/>
            </a:pPr>
            <a:r>
              <a:rPr lang="zh-CN" altLang="en-US" sz="2800" dirty="0" smtClean="0">
                <a:hlinkClick r:id="rId11" action="ppaction://hlinksldjump"/>
              </a:rPr>
              <a:t>离散线性系统的能控能观性及其判据</a:t>
            </a:r>
            <a:endParaRPr lang="zh-CN" altLang="en-US" sz="2800" dirty="0" smtClean="0"/>
          </a:p>
          <a:p>
            <a:pPr>
              <a:defRPr/>
            </a:pPr>
            <a:r>
              <a:rPr lang="zh-CN" altLang="en-US" sz="2800" dirty="0" smtClean="0">
                <a:hlinkClick r:id="rId12" action="ppaction://hlinksldjump"/>
              </a:rPr>
              <a:t>小结</a:t>
            </a:r>
            <a:endParaRPr lang="zh-CN" altLang="en-US" sz="2800"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3" name="标题 1"/>
          <p:cNvSpPr>
            <a:spLocks noGrp="1"/>
          </p:cNvSpPr>
          <p:nvPr>
            <p:ph type="title"/>
          </p:nvPr>
        </p:nvSpPr>
        <p:spPr/>
        <p:txBody>
          <a:bodyPr/>
          <a:lstStyle/>
          <a:p>
            <a:r>
              <a:rPr lang="en-US" altLang="zh-CN" dirty="0" smtClean="0"/>
              <a:t>10</a:t>
            </a:r>
            <a:r>
              <a:rPr lang="zh-CN" altLang="en-US" dirty="0" smtClean="0"/>
              <a:t>离散线性系统的能控能观性及其判据</a:t>
            </a:r>
          </a:p>
        </p:txBody>
      </p:sp>
      <p:sp>
        <p:nvSpPr>
          <p:cNvPr id="3" name="内容占位符 2"/>
          <p:cNvSpPr>
            <a:spLocks noGrp="1"/>
          </p:cNvSpPr>
          <p:nvPr>
            <p:ph idx="1"/>
          </p:nvPr>
        </p:nvSpPr>
        <p:spPr/>
        <p:txBody>
          <a:bodyPr/>
          <a:lstStyle/>
          <a:p>
            <a:pPr>
              <a:defRPr/>
            </a:pPr>
            <a:r>
              <a:rPr lang="zh-CN" altLang="en-US" dirty="0" smtClean="0">
                <a:latin typeface="+mn-ea"/>
              </a:rPr>
              <a:t>能控、能观性概念</a:t>
            </a:r>
          </a:p>
          <a:p>
            <a:pPr>
              <a:defRPr/>
            </a:pPr>
            <a:r>
              <a:rPr lang="zh-CN" altLang="en-US" dirty="0" smtClean="0">
                <a:latin typeface="+mn-ea"/>
              </a:rPr>
              <a:t>时变情况下的能控性、能达性与能观性、能构性判据</a:t>
            </a:r>
          </a:p>
          <a:p>
            <a:pPr>
              <a:defRPr/>
            </a:pPr>
            <a:r>
              <a:rPr lang="zh-CN" altLang="en-US" dirty="0" smtClean="0">
                <a:latin typeface="+mn-ea"/>
              </a:rPr>
              <a:t>定常情况下的能控性与能观性判据</a:t>
            </a:r>
          </a:p>
          <a:p>
            <a:pPr>
              <a:defRPr/>
            </a:pPr>
            <a:r>
              <a:rPr lang="zh-CN" altLang="en-US" dirty="0" smtClean="0">
                <a:latin typeface="+mn-ea"/>
              </a:rPr>
              <a:t>定常情况下的最小拍控制与最小拍观测</a:t>
            </a:r>
          </a:p>
          <a:p>
            <a:pPr>
              <a:defRPr/>
            </a:pPr>
            <a:r>
              <a:rPr lang="zh-CN" altLang="en-US" dirty="0" smtClean="0">
                <a:latin typeface="+mn-ea"/>
              </a:rPr>
              <a:t>定常情况下离散化连续系统保持能控性和能观性的条件</a:t>
            </a:r>
          </a:p>
          <a:p>
            <a:pPr>
              <a:defRPr/>
            </a:pPr>
            <a:endParaRPr lang="zh-CN" altLang="en-US"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10.1</a:t>
            </a:r>
            <a:r>
              <a:rPr lang="zh-CN" altLang="en-US" dirty="0" smtClean="0"/>
              <a:t>能控、能观性概念</a:t>
            </a:r>
            <a:endParaRPr lang="zh-CN" altLang="en-US" dirty="0"/>
          </a:p>
        </p:txBody>
      </p:sp>
      <p:sp>
        <p:nvSpPr>
          <p:cNvPr id="3" name="内容占位符 2"/>
          <p:cNvSpPr>
            <a:spLocks noGrp="1"/>
          </p:cNvSpPr>
          <p:nvPr>
            <p:ph idx="1"/>
          </p:nvPr>
        </p:nvSpPr>
        <p:spPr>
          <a:xfrm>
            <a:off x="571467" y="2714620"/>
            <a:ext cx="8572533" cy="3417893"/>
          </a:xfrm>
        </p:spPr>
        <p:txBody>
          <a:bodyPr/>
          <a:lstStyle/>
          <a:p>
            <a:r>
              <a:rPr lang="zh-CN" altLang="en-US" dirty="0" smtClean="0"/>
              <a:t>完全能控</a:t>
            </a:r>
            <a:r>
              <a:rPr lang="en-US" altLang="zh-CN" dirty="0" smtClean="0"/>
              <a:t>:</a:t>
            </a:r>
            <a:r>
              <a:rPr lang="zh-CN" altLang="en-US" dirty="0" smtClean="0"/>
              <a:t>表征任意初始状态到零状态的能力</a:t>
            </a:r>
            <a:endParaRPr lang="en-US" altLang="zh-CN" dirty="0" smtClean="0"/>
          </a:p>
          <a:p>
            <a:r>
              <a:rPr lang="zh-CN" altLang="en-US" dirty="0" smtClean="0"/>
              <a:t>完全能达</a:t>
            </a:r>
            <a:r>
              <a:rPr lang="en-US" altLang="zh-CN" dirty="0" smtClean="0"/>
              <a:t>:</a:t>
            </a:r>
            <a:r>
              <a:rPr lang="zh-CN" altLang="en-US" dirty="0" smtClean="0"/>
              <a:t>表征零初始状态到任意非零状态的转移能力</a:t>
            </a:r>
            <a:endParaRPr lang="en-US" altLang="zh-CN" dirty="0" smtClean="0"/>
          </a:p>
          <a:p>
            <a:r>
              <a:rPr lang="zh-CN" altLang="en-US" dirty="0" smtClean="0"/>
              <a:t>完全能观</a:t>
            </a:r>
            <a:r>
              <a:rPr lang="en-US" altLang="zh-CN" dirty="0" smtClean="0"/>
              <a:t>:</a:t>
            </a:r>
            <a:r>
              <a:rPr lang="zh-CN" altLang="en-US" dirty="0" smtClean="0"/>
              <a:t>表征输出反映初始状态的能力</a:t>
            </a:r>
            <a:endParaRPr lang="en-US" altLang="zh-CN" dirty="0" smtClean="0"/>
          </a:p>
          <a:p>
            <a:r>
              <a:rPr lang="zh-CN" altLang="en-US" dirty="0" smtClean="0"/>
              <a:t>完全能构</a:t>
            </a:r>
            <a:r>
              <a:rPr lang="en-US" altLang="zh-CN" dirty="0" smtClean="0"/>
              <a:t>:</a:t>
            </a:r>
            <a:r>
              <a:rPr lang="zh-CN" altLang="en-US" dirty="0" smtClean="0"/>
              <a:t>表征输出反映任意非零状态的能力</a:t>
            </a:r>
            <a:endParaRPr lang="zh-CN" altLang="en-US" dirty="0"/>
          </a:p>
        </p:txBody>
      </p:sp>
      <p:sp>
        <p:nvSpPr>
          <p:cNvPr id="399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9361" name="Object 1"/>
          <p:cNvGraphicFramePr>
            <a:graphicFrameLocks noChangeAspect="1"/>
          </p:cNvGraphicFramePr>
          <p:nvPr/>
        </p:nvGraphicFramePr>
        <p:xfrm>
          <a:off x="2071670" y="1357298"/>
          <a:ext cx="5429289" cy="993754"/>
        </p:xfrm>
        <a:graphic>
          <a:graphicData uri="http://schemas.openxmlformats.org/presentationml/2006/ole">
            <p:oleObj spid="_x0000_s399361" name="Equation" r:id="rId3" imgW="2133600" imgH="393700" progId="Equation.DSMT4">
              <p:embed/>
            </p:oleObj>
          </a:graphicData>
        </a:graphic>
      </p:graphicFrame>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10.2</a:t>
            </a:r>
            <a:r>
              <a:rPr lang="zh-CN" altLang="en-US" dirty="0" smtClean="0"/>
              <a:t>时变情况下的能控性、能达性与能观性、能构性判据</a:t>
            </a:r>
            <a:r>
              <a:rPr lang="en-US" altLang="zh-CN" dirty="0" smtClean="0"/>
              <a:t>-1</a:t>
            </a:r>
            <a:endParaRPr lang="zh-CN" altLang="en-US" dirty="0" smtClean="0"/>
          </a:p>
        </p:txBody>
      </p:sp>
      <p:sp>
        <p:nvSpPr>
          <p:cNvPr id="3" name="内容占位符 2"/>
          <p:cNvSpPr>
            <a:spLocks noGrp="1"/>
          </p:cNvSpPr>
          <p:nvPr>
            <p:ph idx="1"/>
          </p:nvPr>
        </p:nvSpPr>
        <p:spPr>
          <a:xfrm>
            <a:off x="785813" y="2000240"/>
            <a:ext cx="8169275" cy="3489331"/>
          </a:xfrm>
        </p:spPr>
        <p:txBody>
          <a:bodyPr/>
          <a:lstStyle/>
          <a:p>
            <a:r>
              <a:rPr lang="zh-CN" altLang="en-US" dirty="0" smtClean="0">
                <a:latin typeface="Times New Roman" pitchFamily="18" charset="0"/>
                <a:cs typeface="Times New Roman" pitchFamily="18" charset="0"/>
              </a:rPr>
              <a:t>能控性判据</a:t>
            </a:r>
            <a:endParaRPr lang="en-US" altLang="zh-CN"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若系统矩阵</a:t>
            </a:r>
            <a:r>
              <a:rPr lang="en-US" altLang="zh-CN" i="1" dirty="0" smtClean="0">
                <a:latin typeface="Times New Roman" pitchFamily="18" charset="0"/>
                <a:cs typeface="Times New Roman" pitchFamily="18" charset="0"/>
              </a:rPr>
              <a:t>G</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k</a:t>
            </a:r>
            <a:r>
              <a:rPr lang="en-US" altLang="zh-C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对所有         </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非奇异，则系统在时刻  </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完全能控的充分必要条件为，存在时刻       </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，使如下定义的格拉姆矩阵非奇异</a:t>
            </a:r>
            <a:endParaRPr lang="en-US" altLang="zh-CN" dirty="0" smtClean="0">
              <a:latin typeface="Times New Roman" pitchFamily="18" charset="0"/>
              <a:cs typeface="Times New Roman" pitchFamily="18" charset="0"/>
            </a:endParaRPr>
          </a:p>
          <a:p>
            <a:pPr lvl="1"/>
            <a:endParaRPr lang="en-US" altLang="zh-CN"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否则，格拉姆矩阵非奇异只是充分条件</a:t>
            </a:r>
            <a:endParaRPr lang="en-US" altLang="zh-CN" dirty="0" smtClean="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能达性判据</a:t>
            </a:r>
            <a:endParaRPr lang="en-US" altLang="zh-CN"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充要条件没有</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G</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k</a:t>
            </a:r>
            <a:r>
              <a:rPr lang="en-US" altLang="zh-C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对所有         </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非奇异</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限制</a:t>
            </a:r>
            <a:endParaRPr lang="en-US" altLang="zh-CN" dirty="0" smtClean="0">
              <a:latin typeface="Times New Roman" pitchFamily="18" charset="0"/>
              <a:cs typeface="Times New Roman" pitchFamily="18" charset="0"/>
            </a:endParaRPr>
          </a:p>
          <a:p>
            <a:pPr lvl="1"/>
            <a:endParaRPr lang="zh-CN" altLang="en-US" dirty="0">
              <a:latin typeface="Times New Roman" pitchFamily="18" charset="0"/>
              <a:cs typeface="Times New Roman" pitchFamily="18" charset="0"/>
            </a:endParaRPr>
          </a:p>
        </p:txBody>
      </p:sp>
      <p:graphicFrame>
        <p:nvGraphicFramePr>
          <p:cNvPr id="400385" name="Object 1"/>
          <p:cNvGraphicFramePr>
            <a:graphicFrameLocks noChangeAspect="1"/>
          </p:cNvGraphicFramePr>
          <p:nvPr/>
        </p:nvGraphicFramePr>
        <p:xfrm>
          <a:off x="2071670" y="1142984"/>
          <a:ext cx="5429250" cy="993775"/>
        </p:xfrm>
        <a:graphic>
          <a:graphicData uri="http://schemas.openxmlformats.org/presentationml/2006/ole">
            <p:oleObj spid="_x0000_s400385" name="Equation" r:id="rId3" imgW="2133600" imgH="393700" progId="Equation.DSMT4">
              <p:embed/>
            </p:oleObj>
          </a:graphicData>
        </a:graphic>
      </p:graphicFrame>
      <p:sp>
        <p:nvSpPr>
          <p:cNvPr id="400387"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0386" name="Object 2"/>
          <p:cNvGraphicFramePr>
            <a:graphicFrameLocks noChangeAspect="1"/>
          </p:cNvGraphicFramePr>
          <p:nvPr/>
        </p:nvGraphicFramePr>
        <p:xfrm>
          <a:off x="5214942" y="2643182"/>
          <a:ext cx="1500198" cy="441235"/>
        </p:xfrm>
        <a:graphic>
          <a:graphicData uri="http://schemas.openxmlformats.org/presentationml/2006/ole">
            <p:oleObj spid="_x0000_s400386" name="Equation" r:id="rId4" imgW="647700" imgH="190500" progId="Equation.DSMT4">
              <p:embed/>
            </p:oleObj>
          </a:graphicData>
        </a:graphic>
      </p:graphicFrame>
      <p:sp>
        <p:nvSpPr>
          <p:cNvPr id="40038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Object 2"/>
          <p:cNvGraphicFramePr>
            <a:graphicFrameLocks noChangeAspect="1"/>
          </p:cNvGraphicFramePr>
          <p:nvPr/>
        </p:nvGraphicFramePr>
        <p:xfrm>
          <a:off x="3432172" y="3060679"/>
          <a:ext cx="854076" cy="471488"/>
        </p:xfrm>
        <a:graphic>
          <a:graphicData uri="http://schemas.openxmlformats.org/presentationml/2006/ole">
            <p:oleObj spid="_x0000_s400390" name="Equation" r:id="rId5" imgW="368280" imgH="203040" progId="Equation.DSMT4">
              <p:embed/>
            </p:oleObj>
          </a:graphicData>
        </a:graphic>
      </p:graphicFrame>
      <p:graphicFrame>
        <p:nvGraphicFramePr>
          <p:cNvPr id="10" name="Object 2"/>
          <p:cNvGraphicFramePr>
            <a:graphicFrameLocks noChangeAspect="1"/>
          </p:cNvGraphicFramePr>
          <p:nvPr/>
        </p:nvGraphicFramePr>
        <p:xfrm>
          <a:off x="3000364" y="3517886"/>
          <a:ext cx="795338" cy="471487"/>
        </p:xfrm>
        <a:graphic>
          <a:graphicData uri="http://schemas.openxmlformats.org/presentationml/2006/ole">
            <p:oleObj spid="_x0000_s400391" name="Equation" r:id="rId6" imgW="342720" imgH="203040" progId="Equation.DSMT4">
              <p:embed/>
            </p:oleObj>
          </a:graphicData>
        </a:graphic>
      </p:graphicFrame>
      <p:graphicFrame>
        <p:nvGraphicFramePr>
          <p:cNvPr id="11" name="Object 2"/>
          <p:cNvGraphicFramePr>
            <a:graphicFrameLocks noChangeAspect="1"/>
          </p:cNvGraphicFramePr>
          <p:nvPr/>
        </p:nvGraphicFramePr>
        <p:xfrm>
          <a:off x="3965575" y="3544884"/>
          <a:ext cx="677863" cy="382588"/>
        </p:xfrm>
        <a:graphic>
          <a:graphicData uri="http://schemas.openxmlformats.org/presentationml/2006/ole">
            <p:oleObj spid="_x0000_s400392" name="Equation" r:id="rId7" imgW="291960" imgH="164880" progId="Equation.DSMT4">
              <p:embed/>
            </p:oleObj>
          </a:graphicData>
        </a:graphic>
      </p:graphicFrame>
      <p:graphicFrame>
        <p:nvGraphicFramePr>
          <p:cNvPr id="12" name="Object 2"/>
          <p:cNvGraphicFramePr>
            <a:graphicFrameLocks noChangeAspect="1"/>
          </p:cNvGraphicFramePr>
          <p:nvPr/>
        </p:nvGraphicFramePr>
        <p:xfrm>
          <a:off x="2857488" y="4060811"/>
          <a:ext cx="5854700" cy="941387"/>
        </p:xfrm>
        <a:graphic>
          <a:graphicData uri="http://schemas.openxmlformats.org/presentationml/2006/ole">
            <p:oleObj spid="_x0000_s400393" name="Equation" r:id="rId8" imgW="2527200" imgH="406080" progId="Equation.DSMT4">
              <p:embed/>
            </p:oleObj>
          </a:graphicData>
        </a:graphic>
      </p:graphicFrame>
      <p:graphicFrame>
        <p:nvGraphicFramePr>
          <p:cNvPr id="13" name="Object 2"/>
          <p:cNvGraphicFramePr>
            <a:graphicFrameLocks noChangeAspect="1"/>
          </p:cNvGraphicFramePr>
          <p:nvPr/>
        </p:nvGraphicFramePr>
        <p:xfrm>
          <a:off x="5715008" y="6048468"/>
          <a:ext cx="1500198" cy="441235"/>
        </p:xfrm>
        <a:graphic>
          <a:graphicData uri="http://schemas.openxmlformats.org/presentationml/2006/ole">
            <p:oleObj spid="_x0000_s400394" name="Equation" r:id="rId9" imgW="647700" imgH="190500" progId="Equation.DSMT4">
              <p:embed/>
            </p:oleObj>
          </a:graphicData>
        </a:graphic>
      </p:graphicFrame>
      <p:sp>
        <p:nvSpPr>
          <p:cNvPr id="15" name="TextBox 14"/>
          <p:cNvSpPr txBox="1"/>
          <p:nvPr/>
        </p:nvSpPr>
        <p:spPr>
          <a:xfrm>
            <a:off x="142844" y="120544"/>
            <a:ext cx="8929750" cy="2308324"/>
          </a:xfrm>
          <a:prstGeom prst="rect">
            <a:avLst/>
          </a:prstGeom>
          <a:solidFill>
            <a:schemeClr val="accent1"/>
          </a:solidFill>
        </p:spPr>
        <p:txBody>
          <a:bodyPr wrap="square" rtlCol="0">
            <a:spAutoFit/>
          </a:bodyPr>
          <a:lstStyle/>
          <a:p>
            <a:r>
              <a:rPr lang="zh-CN" altLang="en-US" b="1" dirty="0" smtClean="0">
                <a:latin typeface="Times New Roman" pitchFamily="18" charset="0"/>
                <a:cs typeface="Times New Roman" pitchFamily="18" charset="0"/>
              </a:rPr>
              <a:t>关系：</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(1)</a:t>
            </a:r>
            <a:r>
              <a:rPr lang="zh-CN" altLang="en-US" b="1" dirty="0" smtClean="0">
                <a:latin typeface="Times New Roman" pitchFamily="18" charset="0"/>
                <a:cs typeface="Times New Roman" pitchFamily="18" charset="0"/>
              </a:rPr>
              <a:t>若</a:t>
            </a:r>
            <a:r>
              <a:rPr lang="en-US" b="1" i="1" dirty="0" smtClean="0">
                <a:latin typeface="Times New Roman" pitchFamily="18" charset="0"/>
                <a:cs typeface="Times New Roman" pitchFamily="18" charset="0"/>
              </a:rPr>
              <a:t>G</a:t>
            </a:r>
            <a:r>
              <a:rPr lang="en-US" b="1" dirty="0" smtClean="0">
                <a:latin typeface="Times New Roman" pitchFamily="18" charset="0"/>
                <a:cs typeface="Times New Roman" pitchFamily="18" charset="0"/>
              </a:rPr>
              <a:t>(</a:t>
            </a:r>
            <a:r>
              <a:rPr lang="en-US" b="1" i="1" dirty="0" smtClean="0">
                <a:latin typeface="Times New Roman" pitchFamily="18" charset="0"/>
                <a:cs typeface="Times New Roman" pitchFamily="18" charset="0"/>
              </a:rPr>
              <a:t>k</a:t>
            </a:r>
            <a:r>
              <a:rPr lang="en-US" b="1" dirty="0" smtClean="0">
                <a:latin typeface="Times New Roman" pitchFamily="18" charset="0"/>
                <a:cs typeface="Times New Roman" pitchFamily="18" charset="0"/>
              </a:rPr>
              <a:t>)</a:t>
            </a:r>
            <a:r>
              <a:rPr lang="zh-CN" altLang="en-US" b="1" dirty="0" smtClean="0">
                <a:latin typeface="Times New Roman" pitchFamily="18" charset="0"/>
                <a:cs typeface="Times New Roman" pitchFamily="18" charset="0"/>
              </a:rPr>
              <a:t>奇异，则不可达系统也可能可控。</a:t>
            </a:r>
          </a:p>
          <a:p>
            <a:r>
              <a:rPr lang="en-US" b="1" dirty="0" smtClean="0">
                <a:latin typeface="Times New Roman" pitchFamily="18" charset="0"/>
                <a:cs typeface="Times New Roman" pitchFamily="18" charset="0"/>
              </a:rPr>
              <a:t>(2)</a:t>
            </a:r>
            <a:r>
              <a:rPr lang="zh-CN" altLang="en-US" b="1" dirty="0" smtClean="0">
                <a:latin typeface="Times New Roman" pitchFamily="18" charset="0"/>
                <a:cs typeface="Times New Roman" pitchFamily="18" charset="0"/>
              </a:rPr>
              <a:t>可达系统一定可控。</a:t>
            </a:r>
          </a:p>
          <a:p>
            <a:r>
              <a:rPr lang="en-US" b="1" dirty="0" smtClean="0">
                <a:latin typeface="Times New Roman" pitchFamily="18" charset="0"/>
                <a:cs typeface="Times New Roman" pitchFamily="18" charset="0"/>
              </a:rPr>
              <a:t>(3)</a:t>
            </a:r>
            <a:r>
              <a:rPr lang="zh-CN" altLang="en-US" b="1" dirty="0" smtClean="0">
                <a:latin typeface="Times New Roman" pitchFamily="18" charset="0"/>
                <a:cs typeface="Times New Roman" pitchFamily="18" charset="0"/>
              </a:rPr>
              <a:t>可控系统不一定可达。</a:t>
            </a:r>
            <a:endParaRPr lang="en-US" altLang="zh-CN" b="1" dirty="0" smtClean="0">
              <a:latin typeface="Times New Roman" pitchFamily="18" charset="0"/>
              <a:cs typeface="Times New Roman" pitchFamily="18" charset="0"/>
            </a:endParaRPr>
          </a:p>
          <a:p>
            <a:r>
              <a:rPr lang="en-US" altLang="zh-CN" b="1" dirty="0" smtClean="0">
                <a:latin typeface="Times New Roman" pitchFamily="18" charset="0"/>
                <a:cs typeface="Times New Roman" pitchFamily="18" charset="0"/>
              </a:rPr>
              <a:t>(4)</a:t>
            </a:r>
            <a:r>
              <a:rPr lang="zh-CN" altLang="en-US" b="1" dirty="0" smtClean="0">
                <a:latin typeface="Times New Roman" pitchFamily="18" charset="0"/>
                <a:cs typeface="Times New Roman" pitchFamily="18" charset="0"/>
              </a:rPr>
              <a:t>若离散时间时变线性系统式为连续时间线性时变系统的时间离散化，则系统的能控性与能达性等价。</a:t>
            </a:r>
            <a:endParaRPr lang="zh-CN" altLang="en-US"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10.2</a:t>
            </a:r>
            <a:r>
              <a:rPr lang="zh-CN" altLang="en-US" dirty="0" smtClean="0"/>
              <a:t>时变情况下的能控性、能达性与能观性、能构性判据</a:t>
            </a:r>
            <a:r>
              <a:rPr lang="en-US" altLang="zh-CN" dirty="0" smtClean="0"/>
              <a:t>-2</a:t>
            </a:r>
            <a:endParaRPr lang="zh-CN" altLang="en-US" dirty="0" smtClean="0"/>
          </a:p>
        </p:txBody>
      </p:sp>
      <p:sp>
        <p:nvSpPr>
          <p:cNvPr id="3" name="内容占位符 2"/>
          <p:cNvSpPr>
            <a:spLocks noGrp="1"/>
          </p:cNvSpPr>
          <p:nvPr>
            <p:ph idx="1"/>
          </p:nvPr>
        </p:nvSpPr>
        <p:spPr>
          <a:xfrm>
            <a:off x="785813" y="2000240"/>
            <a:ext cx="8169275" cy="3489331"/>
          </a:xfrm>
        </p:spPr>
        <p:txBody>
          <a:bodyPr/>
          <a:lstStyle/>
          <a:p>
            <a:r>
              <a:rPr lang="zh-CN" altLang="en-US" dirty="0" smtClean="0">
                <a:latin typeface="Times New Roman" pitchFamily="18" charset="0"/>
                <a:cs typeface="Times New Roman" pitchFamily="18" charset="0"/>
              </a:rPr>
              <a:t>能构性判据</a:t>
            </a:r>
            <a:endParaRPr lang="en-US" altLang="zh-CN"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若系统矩阵</a:t>
            </a:r>
            <a:r>
              <a:rPr lang="en-US" altLang="zh-CN" i="1" dirty="0" smtClean="0">
                <a:latin typeface="Times New Roman" pitchFamily="18" charset="0"/>
                <a:cs typeface="Times New Roman" pitchFamily="18" charset="0"/>
              </a:rPr>
              <a:t>G</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k</a:t>
            </a:r>
            <a:r>
              <a:rPr lang="en-US" altLang="zh-C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对所有         </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非奇异，则系统在时刻  </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完全能构的充分必要条件为，存在时刻       </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，使如下定义的格拉姆矩阵非奇异</a:t>
            </a:r>
            <a:endParaRPr lang="en-US" altLang="zh-CN" dirty="0" smtClean="0">
              <a:latin typeface="Times New Roman" pitchFamily="18" charset="0"/>
              <a:cs typeface="Times New Roman" pitchFamily="18" charset="0"/>
            </a:endParaRPr>
          </a:p>
          <a:p>
            <a:pPr lvl="1"/>
            <a:endParaRPr lang="en-US" altLang="zh-CN"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否则，格拉姆矩阵非奇异只是充分条件</a:t>
            </a:r>
            <a:endParaRPr lang="en-US" altLang="zh-CN" dirty="0" smtClean="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能观性判据</a:t>
            </a:r>
            <a:endParaRPr lang="en-US" altLang="zh-CN"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充要条件没有</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G</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k</a:t>
            </a:r>
            <a:r>
              <a:rPr lang="en-US" altLang="zh-C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对所有         </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非奇异</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限制</a:t>
            </a:r>
            <a:endParaRPr lang="en-US" altLang="zh-CN" dirty="0" smtClean="0">
              <a:latin typeface="Times New Roman" pitchFamily="18" charset="0"/>
              <a:cs typeface="Times New Roman" pitchFamily="18" charset="0"/>
            </a:endParaRPr>
          </a:p>
          <a:p>
            <a:pPr lvl="1"/>
            <a:endParaRPr lang="zh-CN" altLang="en-US" dirty="0">
              <a:latin typeface="Times New Roman" pitchFamily="18" charset="0"/>
              <a:cs typeface="Times New Roman" pitchFamily="18" charset="0"/>
            </a:endParaRPr>
          </a:p>
        </p:txBody>
      </p:sp>
      <p:graphicFrame>
        <p:nvGraphicFramePr>
          <p:cNvPr id="400385" name="Object 1"/>
          <p:cNvGraphicFramePr>
            <a:graphicFrameLocks noChangeAspect="1"/>
          </p:cNvGraphicFramePr>
          <p:nvPr/>
        </p:nvGraphicFramePr>
        <p:xfrm>
          <a:off x="2071670" y="1142984"/>
          <a:ext cx="5429250" cy="993775"/>
        </p:xfrm>
        <a:graphic>
          <a:graphicData uri="http://schemas.openxmlformats.org/presentationml/2006/ole">
            <p:oleObj spid="_x0000_s410626" name="Equation" r:id="rId3" imgW="2133600" imgH="393700" progId="Equation.DSMT4">
              <p:embed/>
            </p:oleObj>
          </a:graphicData>
        </a:graphic>
      </p:graphicFrame>
      <p:sp>
        <p:nvSpPr>
          <p:cNvPr id="400387"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0386" name="Object 2"/>
          <p:cNvGraphicFramePr>
            <a:graphicFrameLocks noChangeAspect="1"/>
          </p:cNvGraphicFramePr>
          <p:nvPr/>
        </p:nvGraphicFramePr>
        <p:xfrm>
          <a:off x="5214942" y="2643182"/>
          <a:ext cx="1500198" cy="441235"/>
        </p:xfrm>
        <a:graphic>
          <a:graphicData uri="http://schemas.openxmlformats.org/presentationml/2006/ole">
            <p:oleObj spid="_x0000_s410627" name="Equation" r:id="rId4" imgW="647700" imgH="190500" progId="Equation.DSMT4">
              <p:embed/>
            </p:oleObj>
          </a:graphicData>
        </a:graphic>
      </p:graphicFrame>
      <p:sp>
        <p:nvSpPr>
          <p:cNvPr id="40038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Object 2"/>
          <p:cNvGraphicFramePr>
            <a:graphicFrameLocks noChangeAspect="1"/>
          </p:cNvGraphicFramePr>
          <p:nvPr/>
        </p:nvGraphicFramePr>
        <p:xfrm>
          <a:off x="3432172" y="3060679"/>
          <a:ext cx="854076" cy="471488"/>
        </p:xfrm>
        <a:graphic>
          <a:graphicData uri="http://schemas.openxmlformats.org/presentationml/2006/ole">
            <p:oleObj spid="_x0000_s410628" name="Equation" r:id="rId5" imgW="368280" imgH="203040" progId="Equation.DSMT4">
              <p:embed/>
            </p:oleObj>
          </a:graphicData>
        </a:graphic>
      </p:graphicFrame>
      <p:graphicFrame>
        <p:nvGraphicFramePr>
          <p:cNvPr id="10" name="Object 2"/>
          <p:cNvGraphicFramePr>
            <a:graphicFrameLocks noChangeAspect="1"/>
          </p:cNvGraphicFramePr>
          <p:nvPr/>
        </p:nvGraphicFramePr>
        <p:xfrm>
          <a:off x="3000364" y="3517886"/>
          <a:ext cx="795338" cy="471487"/>
        </p:xfrm>
        <a:graphic>
          <a:graphicData uri="http://schemas.openxmlformats.org/presentationml/2006/ole">
            <p:oleObj spid="_x0000_s410629" name="Equation" r:id="rId6" imgW="342720" imgH="203040" progId="Equation.DSMT4">
              <p:embed/>
            </p:oleObj>
          </a:graphicData>
        </a:graphic>
      </p:graphicFrame>
      <p:graphicFrame>
        <p:nvGraphicFramePr>
          <p:cNvPr id="11" name="Object 2"/>
          <p:cNvGraphicFramePr>
            <a:graphicFrameLocks noChangeAspect="1"/>
          </p:cNvGraphicFramePr>
          <p:nvPr/>
        </p:nvGraphicFramePr>
        <p:xfrm>
          <a:off x="3965575" y="3544884"/>
          <a:ext cx="677863" cy="382588"/>
        </p:xfrm>
        <a:graphic>
          <a:graphicData uri="http://schemas.openxmlformats.org/presentationml/2006/ole">
            <p:oleObj spid="_x0000_s410630" name="Equation" r:id="rId7" imgW="291960" imgH="164880" progId="Equation.DSMT4">
              <p:embed/>
            </p:oleObj>
          </a:graphicData>
        </a:graphic>
      </p:graphicFrame>
      <p:graphicFrame>
        <p:nvGraphicFramePr>
          <p:cNvPr id="12" name="Object 2"/>
          <p:cNvGraphicFramePr>
            <a:graphicFrameLocks noChangeAspect="1"/>
          </p:cNvGraphicFramePr>
          <p:nvPr/>
        </p:nvGraphicFramePr>
        <p:xfrm>
          <a:off x="3240088" y="4060825"/>
          <a:ext cx="5089525" cy="941388"/>
        </p:xfrm>
        <a:graphic>
          <a:graphicData uri="http://schemas.openxmlformats.org/presentationml/2006/ole">
            <p:oleObj spid="_x0000_s410631" name="Equation" r:id="rId8" imgW="2197080" imgH="406080" progId="Equation.DSMT4">
              <p:embed/>
            </p:oleObj>
          </a:graphicData>
        </a:graphic>
      </p:graphicFrame>
      <p:graphicFrame>
        <p:nvGraphicFramePr>
          <p:cNvPr id="13" name="Object 2"/>
          <p:cNvGraphicFramePr>
            <a:graphicFrameLocks noChangeAspect="1"/>
          </p:cNvGraphicFramePr>
          <p:nvPr/>
        </p:nvGraphicFramePr>
        <p:xfrm>
          <a:off x="5715008" y="6048468"/>
          <a:ext cx="1500198" cy="441235"/>
        </p:xfrm>
        <a:graphic>
          <a:graphicData uri="http://schemas.openxmlformats.org/presentationml/2006/ole">
            <p:oleObj spid="_x0000_s410632" name="Equation" r:id="rId9" imgW="647700" imgH="190500" progId="Equation.DSMT4">
              <p:embed/>
            </p:oleObj>
          </a:graphicData>
        </a:graphic>
      </p:graphicFrame>
      <p:sp>
        <p:nvSpPr>
          <p:cNvPr id="15" name="TextBox 14"/>
          <p:cNvSpPr txBox="1"/>
          <p:nvPr/>
        </p:nvSpPr>
        <p:spPr>
          <a:xfrm>
            <a:off x="142844" y="214290"/>
            <a:ext cx="8929750" cy="2308324"/>
          </a:xfrm>
          <a:prstGeom prst="rect">
            <a:avLst/>
          </a:prstGeom>
          <a:solidFill>
            <a:schemeClr val="accent1"/>
          </a:solidFill>
        </p:spPr>
        <p:txBody>
          <a:bodyPr wrap="square" rtlCol="0">
            <a:spAutoFit/>
          </a:bodyPr>
          <a:lstStyle/>
          <a:p>
            <a:r>
              <a:rPr lang="zh-CN" altLang="en-US" b="1" dirty="0" smtClean="0">
                <a:latin typeface="Times New Roman" pitchFamily="18" charset="0"/>
                <a:cs typeface="Times New Roman" pitchFamily="18" charset="0"/>
              </a:rPr>
              <a:t>关系：</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(1)</a:t>
            </a:r>
            <a:r>
              <a:rPr lang="zh-CN" altLang="en-US" b="1" dirty="0" smtClean="0">
                <a:latin typeface="Times New Roman" pitchFamily="18" charset="0"/>
                <a:cs typeface="Times New Roman" pitchFamily="18" charset="0"/>
              </a:rPr>
              <a:t>若</a:t>
            </a:r>
            <a:r>
              <a:rPr lang="en-US" b="1" i="1" dirty="0" smtClean="0">
                <a:latin typeface="Times New Roman" pitchFamily="18" charset="0"/>
                <a:cs typeface="Times New Roman" pitchFamily="18" charset="0"/>
              </a:rPr>
              <a:t>G</a:t>
            </a:r>
            <a:r>
              <a:rPr lang="en-US" b="1" dirty="0" smtClean="0">
                <a:latin typeface="Times New Roman" pitchFamily="18" charset="0"/>
                <a:cs typeface="Times New Roman" pitchFamily="18" charset="0"/>
              </a:rPr>
              <a:t>(</a:t>
            </a:r>
            <a:r>
              <a:rPr lang="en-US" b="1" i="1" dirty="0" smtClean="0">
                <a:latin typeface="Times New Roman" pitchFamily="18" charset="0"/>
                <a:cs typeface="Times New Roman" pitchFamily="18" charset="0"/>
              </a:rPr>
              <a:t>k</a:t>
            </a:r>
            <a:r>
              <a:rPr lang="en-US" b="1" dirty="0" smtClean="0">
                <a:latin typeface="Times New Roman" pitchFamily="18" charset="0"/>
                <a:cs typeface="Times New Roman" pitchFamily="18" charset="0"/>
              </a:rPr>
              <a:t>)</a:t>
            </a:r>
            <a:r>
              <a:rPr lang="zh-CN" altLang="en-US" b="1" dirty="0" smtClean="0">
                <a:latin typeface="Times New Roman" pitchFamily="18" charset="0"/>
                <a:cs typeface="Times New Roman" pitchFamily="18" charset="0"/>
              </a:rPr>
              <a:t>奇异，则对不可观系统也可能可构。</a:t>
            </a:r>
          </a:p>
          <a:p>
            <a:r>
              <a:rPr lang="en-US" b="1" dirty="0" smtClean="0">
                <a:latin typeface="Times New Roman" pitchFamily="18" charset="0"/>
                <a:cs typeface="Times New Roman" pitchFamily="18" charset="0"/>
              </a:rPr>
              <a:t>(2)</a:t>
            </a:r>
            <a:r>
              <a:rPr lang="zh-CN" altLang="en-US" b="1" dirty="0" smtClean="0">
                <a:latin typeface="Times New Roman" pitchFamily="18" charset="0"/>
                <a:cs typeface="Times New Roman" pitchFamily="18" charset="0"/>
              </a:rPr>
              <a:t>可观系统一定可构。</a:t>
            </a:r>
          </a:p>
          <a:p>
            <a:r>
              <a:rPr lang="en-US" b="1" dirty="0" smtClean="0">
                <a:latin typeface="Times New Roman" pitchFamily="18" charset="0"/>
                <a:cs typeface="Times New Roman" pitchFamily="18" charset="0"/>
              </a:rPr>
              <a:t>(3)</a:t>
            </a:r>
            <a:r>
              <a:rPr lang="zh-CN" altLang="en-US" b="1" dirty="0" smtClean="0">
                <a:latin typeface="Times New Roman" pitchFamily="18" charset="0"/>
                <a:cs typeface="Times New Roman" pitchFamily="18" charset="0"/>
              </a:rPr>
              <a:t>可构系统不一定可观。</a:t>
            </a:r>
          </a:p>
          <a:p>
            <a:r>
              <a:rPr lang="en-US" altLang="zh-CN" b="1" dirty="0" smtClean="0">
                <a:latin typeface="Times New Roman" pitchFamily="18" charset="0"/>
                <a:cs typeface="Times New Roman" pitchFamily="18" charset="0"/>
              </a:rPr>
              <a:t>(4)</a:t>
            </a:r>
            <a:r>
              <a:rPr lang="zh-CN" altLang="en-US" b="1" dirty="0" smtClean="0">
                <a:latin typeface="Times New Roman" pitchFamily="18" charset="0"/>
                <a:cs typeface="Times New Roman" pitchFamily="18" charset="0"/>
              </a:rPr>
              <a:t>若离散时间时变线性系统为连续时间线性时变系统的时间离散化，则系统能观性与能构性等价。</a:t>
            </a:r>
            <a:endParaRPr lang="zh-CN" altLang="en-US"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10.3</a:t>
            </a:r>
            <a:r>
              <a:rPr lang="zh-CN" altLang="en-US" dirty="0" smtClean="0"/>
              <a:t>定常情况下的能控性与能观性判据</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对时变情况的判据定常化，便可得到定常情况下的</a:t>
            </a:r>
            <a:r>
              <a:rPr lang="en-US" altLang="zh-CN" dirty="0" smtClean="0"/>
              <a:t>Gram</a:t>
            </a:r>
            <a:r>
              <a:rPr lang="zh-CN" altLang="en-US" dirty="0" smtClean="0"/>
              <a:t>矩阵判据</a:t>
            </a:r>
            <a:endParaRPr lang="en-US" altLang="zh-CN" dirty="0" smtClean="0"/>
          </a:p>
          <a:p>
            <a:endParaRPr lang="en-US" altLang="zh-CN" dirty="0" smtClean="0"/>
          </a:p>
          <a:p>
            <a:r>
              <a:rPr lang="zh-CN" altLang="en-US" dirty="0" smtClean="0"/>
              <a:t>方便计算的能达性和能控性判据，但要注意，对于能控性，还要求</a:t>
            </a:r>
            <a:r>
              <a:rPr lang="en-US" altLang="zh-CN" dirty="0" smtClean="0"/>
              <a:t>G</a:t>
            </a:r>
            <a:r>
              <a:rPr lang="zh-CN" altLang="en-US" dirty="0" smtClean="0"/>
              <a:t>非奇异</a:t>
            </a:r>
            <a:endParaRPr lang="en-US" altLang="zh-CN" dirty="0" smtClean="0"/>
          </a:p>
          <a:p>
            <a:endParaRPr lang="en-US" altLang="zh-CN" dirty="0" smtClean="0"/>
          </a:p>
          <a:p>
            <a:r>
              <a:rPr lang="zh-CN" altLang="en-US" dirty="0" smtClean="0"/>
              <a:t>方便计算的能观性和能构性判据，但要注意，对于能构性，还要求</a:t>
            </a:r>
            <a:r>
              <a:rPr lang="en-US" altLang="zh-CN" dirty="0" smtClean="0"/>
              <a:t>G</a:t>
            </a:r>
            <a:r>
              <a:rPr lang="zh-CN" altLang="en-US" dirty="0" smtClean="0"/>
              <a:t>非奇异</a:t>
            </a:r>
            <a:endParaRPr lang="en-US" altLang="zh-CN" dirty="0" smtClean="0"/>
          </a:p>
          <a:p>
            <a:endParaRPr lang="zh-CN" altLang="en-US" dirty="0"/>
          </a:p>
        </p:txBody>
      </p:sp>
      <p:sp>
        <p:nvSpPr>
          <p:cNvPr id="4014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1409" name="Object 1"/>
          <p:cNvGraphicFramePr>
            <a:graphicFrameLocks noChangeAspect="1"/>
          </p:cNvGraphicFramePr>
          <p:nvPr/>
        </p:nvGraphicFramePr>
        <p:xfrm>
          <a:off x="4143372" y="4000504"/>
          <a:ext cx="4786346" cy="549253"/>
        </p:xfrm>
        <a:graphic>
          <a:graphicData uri="http://schemas.openxmlformats.org/presentationml/2006/ole">
            <p:oleObj spid="_x0000_s401409" name="Equation" r:id="rId3" imgW="2323092" imgH="266584" progId="Equation.DSMT4">
              <p:embed/>
            </p:oleObj>
          </a:graphicData>
        </a:graphic>
      </p:graphicFrame>
      <p:graphicFrame>
        <p:nvGraphicFramePr>
          <p:cNvPr id="6" name="Object 1"/>
          <p:cNvGraphicFramePr>
            <a:graphicFrameLocks noChangeAspect="1"/>
          </p:cNvGraphicFramePr>
          <p:nvPr/>
        </p:nvGraphicFramePr>
        <p:xfrm>
          <a:off x="5867430" y="5176862"/>
          <a:ext cx="3062288" cy="1752600"/>
        </p:xfrm>
        <a:graphic>
          <a:graphicData uri="http://schemas.openxmlformats.org/presentationml/2006/ole">
            <p:oleObj spid="_x0000_s401411" name="Equation" r:id="rId4" imgW="1485720" imgH="850680" progId="Equation.DSMT4">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标题 1"/>
          <p:cNvSpPr>
            <a:spLocks noGrp="1"/>
          </p:cNvSpPr>
          <p:nvPr>
            <p:ph type="title"/>
          </p:nvPr>
        </p:nvSpPr>
        <p:spPr/>
        <p:txBody>
          <a:bodyPr/>
          <a:lstStyle/>
          <a:p>
            <a:r>
              <a:rPr lang="en-US" altLang="zh-CN" smtClean="0"/>
              <a:t>2.1</a:t>
            </a:r>
            <a:r>
              <a:rPr lang="zh-CN" altLang="en-US" smtClean="0"/>
              <a:t>能控性定义</a:t>
            </a:r>
            <a:r>
              <a:rPr lang="en-US" altLang="zh-CN" smtClean="0"/>
              <a:t>-1</a:t>
            </a:r>
            <a:endParaRPr lang="zh-CN" altLang="en-US" smtClean="0"/>
          </a:p>
        </p:txBody>
      </p:sp>
      <p:sp>
        <p:nvSpPr>
          <p:cNvPr id="117764" name="内容占位符 2"/>
          <p:cNvSpPr>
            <a:spLocks noGrp="1"/>
          </p:cNvSpPr>
          <p:nvPr>
            <p:ph idx="1"/>
          </p:nvPr>
        </p:nvSpPr>
        <p:spPr/>
        <p:txBody>
          <a:bodyPr/>
          <a:lstStyle/>
          <a:p>
            <a:r>
              <a:rPr lang="zh-CN" altLang="en-US" smtClean="0"/>
              <a:t>图示能控性说明</a:t>
            </a:r>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某一状态的能控与系统的完全能控在含义上是不同的</a:t>
            </a:r>
            <a:r>
              <a:rPr lang="en-US" altLang="zh-CN" smtClean="0"/>
              <a:t>.</a:t>
            </a:r>
            <a:endParaRPr lang="zh-CN" altLang="en-US" smtClean="0"/>
          </a:p>
        </p:txBody>
      </p:sp>
      <p:graphicFrame>
        <p:nvGraphicFramePr>
          <p:cNvPr id="117762" name="Object 2"/>
          <p:cNvGraphicFramePr>
            <a:graphicFrameLocks noChangeAspect="1"/>
          </p:cNvGraphicFramePr>
          <p:nvPr/>
        </p:nvGraphicFramePr>
        <p:xfrm>
          <a:off x="571500" y="1928813"/>
          <a:ext cx="3721100" cy="2928937"/>
        </p:xfrm>
        <a:graphic>
          <a:graphicData uri="http://schemas.openxmlformats.org/presentationml/2006/ole">
            <p:oleObj spid="_x0000_s117762" name="Visio" r:id="rId3" imgW="3590405" imgH="2817472" progId="Visio.Drawing.11">
              <p:embed/>
            </p:oleObj>
          </a:graphicData>
        </a:graphic>
      </p:graphicFrame>
      <p:sp>
        <p:nvSpPr>
          <p:cNvPr id="6" name="矩形 5"/>
          <p:cNvSpPr/>
          <p:nvPr/>
        </p:nvSpPr>
        <p:spPr>
          <a:xfrm>
            <a:off x="4286250" y="1285875"/>
            <a:ext cx="4572000" cy="4154488"/>
          </a:xfrm>
          <a:prstGeom prst="rect">
            <a:avLst/>
          </a:prstGeom>
        </p:spPr>
        <p:txBody>
          <a:bodyPr>
            <a:spAutoFit/>
          </a:bodyPr>
          <a:lstStyle/>
          <a:p>
            <a:pPr>
              <a:defRPr/>
            </a:pPr>
            <a:r>
              <a:rPr lang="zh-CN" altLang="en-US" b="1" dirty="0">
                <a:latin typeface="+mn-ea"/>
                <a:ea typeface="+mn-ea"/>
              </a:rPr>
              <a:t>能控性是相对特定控制目标的，一般选为参考坐标的原点</a:t>
            </a:r>
            <a:r>
              <a:rPr lang="en-US" altLang="zh-CN" b="1" dirty="0">
                <a:latin typeface="+mn-ea"/>
                <a:ea typeface="+mn-ea"/>
              </a:rPr>
              <a:t>(</a:t>
            </a:r>
            <a:r>
              <a:rPr lang="zh-CN" altLang="en-US" b="1" dirty="0">
                <a:solidFill>
                  <a:schemeClr val="tx2"/>
                </a:solidFill>
                <a:latin typeface="+mn-ea"/>
                <a:ea typeface="+mn-ea"/>
              </a:rPr>
              <a:t>实际上目标不在原点，则可以通过坐标变换的方法将其变换到原点</a:t>
            </a:r>
            <a:r>
              <a:rPr lang="en-US" altLang="zh-CN" b="1" dirty="0">
                <a:latin typeface="+mn-ea"/>
                <a:ea typeface="+mn-ea"/>
              </a:rPr>
              <a:t>)</a:t>
            </a:r>
            <a:r>
              <a:rPr lang="zh-CN" altLang="en-US" b="1" dirty="0">
                <a:latin typeface="+mn-ea"/>
                <a:ea typeface="+mn-ea"/>
              </a:rPr>
              <a:t>。如图，假定状态平面中的</a:t>
            </a:r>
            <a:r>
              <a:rPr lang="en-US" b="1" dirty="0">
                <a:latin typeface="+mn-ea"/>
                <a:ea typeface="+mn-ea"/>
              </a:rPr>
              <a:t>P</a:t>
            </a:r>
            <a:r>
              <a:rPr lang="zh-CN" altLang="en-US" b="1" dirty="0">
                <a:latin typeface="+mn-ea"/>
                <a:ea typeface="+mn-ea"/>
              </a:rPr>
              <a:t>点能在时刻</a:t>
            </a:r>
            <a:r>
              <a:rPr lang="en-US" b="1" i="1" dirty="0">
                <a:latin typeface="+mn-ea"/>
                <a:ea typeface="+mn-ea"/>
              </a:rPr>
              <a:t>t</a:t>
            </a:r>
            <a:r>
              <a:rPr lang="en-US" b="1" baseline="-25000" dirty="0">
                <a:latin typeface="+mn-ea"/>
                <a:ea typeface="+mn-ea"/>
              </a:rPr>
              <a:t>0</a:t>
            </a:r>
            <a:r>
              <a:rPr lang="zh-CN" altLang="en-US" b="1" dirty="0">
                <a:latin typeface="+mn-ea"/>
                <a:ea typeface="+mn-ea"/>
              </a:rPr>
              <a:t>在输入作用下被驱动到任一指定状态</a:t>
            </a:r>
            <a:r>
              <a:rPr lang="en-US" b="1" dirty="0">
                <a:latin typeface="+mn-ea"/>
                <a:ea typeface="+mn-ea"/>
              </a:rPr>
              <a:t>P</a:t>
            </a:r>
            <a:r>
              <a:rPr lang="en-US" b="1" baseline="-25000" dirty="0">
                <a:latin typeface="+mn-ea"/>
                <a:ea typeface="+mn-ea"/>
              </a:rPr>
              <a:t>i</a:t>
            </a:r>
            <a:r>
              <a:rPr lang="zh-CN" altLang="en-US" b="1" dirty="0">
                <a:latin typeface="+mn-ea"/>
                <a:ea typeface="+mn-ea"/>
              </a:rPr>
              <a:t>，那么状态平面的</a:t>
            </a:r>
            <a:r>
              <a:rPr lang="en-US" b="1" dirty="0">
                <a:latin typeface="+mn-ea"/>
                <a:ea typeface="+mn-ea"/>
              </a:rPr>
              <a:t>P</a:t>
            </a:r>
            <a:r>
              <a:rPr lang="zh-CN" altLang="en-US" b="1" dirty="0">
                <a:solidFill>
                  <a:srgbClr val="FF0000"/>
                </a:solidFill>
                <a:latin typeface="+mn-ea"/>
                <a:ea typeface="+mn-ea"/>
              </a:rPr>
              <a:t>点对于时刻</a:t>
            </a:r>
            <a:r>
              <a:rPr lang="en-US" b="1" i="1" dirty="0">
                <a:solidFill>
                  <a:srgbClr val="FF0000"/>
                </a:solidFill>
                <a:latin typeface="+mn-ea"/>
                <a:ea typeface="+mn-ea"/>
              </a:rPr>
              <a:t>t</a:t>
            </a:r>
            <a:r>
              <a:rPr lang="en-US" b="1" baseline="-25000" dirty="0">
                <a:solidFill>
                  <a:srgbClr val="FF0000"/>
                </a:solidFill>
                <a:latin typeface="+mn-ea"/>
                <a:ea typeface="+mn-ea"/>
              </a:rPr>
              <a:t>0</a:t>
            </a:r>
            <a:r>
              <a:rPr lang="zh-CN" altLang="en-US" b="1" dirty="0">
                <a:solidFill>
                  <a:srgbClr val="FF0000"/>
                </a:solidFill>
                <a:latin typeface="+mn-ea"/>
                <a:ea typeface="+mn-ea"/>
              </a:rPr>
              <a:t>是能控状态</a:t>
            </a:r>
            <a:r>
              <a:rPr lang="zh-CN" altLang="en-US" b="1" dirty="0">
                <a:latin typeface="+mn-ea"/>
                <a:ea typeface="+mn-ea"/>
              </a:rPr>
              <a:t>。如果对于时刻</a:t>
            </a:r>
            <a:r>
              <a:rPr lang="en-US" b="1" i="1" dirty="0">
                <a:latin typeface="+mn-ea"/>
                <a:ea typeface="+mn-ea"/>
              </a:rPr>
              <a:t>t</a:t>
            </a:r>
            <a:r>
              <a:rPr lang="en-US" b="1" baseline="-25000" dirty="0">
                <a:latin typeface="+mn-ea"/>
                <a:ea typeface="+mn-ea"/>
              </a:rPr>
              <a:t>0 </a:t>
            </a:r>
            <a:r>
              <a:rPr lang="zh-CN" altLang="en-US" b="1" dirty="0">
                <a:latin typeface="+mn-ea"/>
                <a:ea typeface="+mn-ea"/>
              </a:rPr>
              <a:t>的任意初始状态，能控状态充满整个空间，则称该系统的</a:t>
            </a:r>
            <a:r>
              <a:rPr lang="zh-CN" altLang="en-US" b="1" dirty="0">
                <a:solidFill>
                  <a:srgbClr val="FF0000"/>
                </a:solidFill>
                <a:latin typeface="+mn-ea"/>
                <a:ea typeface="+mn-ea"/>
              </a:rPr>
              <a:t>状态完全能控</a:t>
            </a:r>
            <a:r>
              <a:rPr lang="zh-CN" altLang="en-US" b="1" dirty="0">
                <a:latin typeface="+mn-ea"/>
                <a:ea typeface="+mn-ea"/>
              </a:rPr>
              <a:t>。</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10.3</a:t>
            </a:r>
            <a:r>
              <a:rPr lang="zh-CN" altLang="en-US" dirty="0" smtClean="0"/>
              <a:t>定常情况下的能控性与能观性判据</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例：判定系统的能控性与能达性</a:t>
            </a:r>
            <a:endParaRPr lang="zh-CN" altLang="en-US" dirty="0"/>
          </a:p>
        </p:txBody>
      </p:sp>
      <p:sp>
        <p:nvSpPr>
          <p:cNvPr id="4116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1649" name="Object 1"/>
          <p:cNvGraphicFramePr>
            <a:graphicFrameLocks noChangeAspect="1"/>
          </p:cNvGraphicFramePr>
          <p:nvPr/>
        </p:nvGraphicFramePr>
        <p:xfrm>
          <a:off x="2571736" y="2000240"/>
          <a:ext cx="5124053" cy="857256"/>
        </p:xfrm>
        <a:graphic>
          <a:graphicData uri="http://schemas.openxmlformats.org/presentationml/2006/ole">
            <p:oleObj spid="_x0000_s411649" name="Equation" r:id="rId3" imgW="2501900" imgH="419100" progId="Equation.DSMT4">
              <p:embed/>
            </p:oleObj>
          </a:graphicData>
        </a:graphic>
      </p:graphicFrame>
      <p:sp>
        <p:nvSpPr>
          <p:cNvPr id="6" name="矩形 5"/>
          <p:cNvSpPr/>
          <p:nvPr/>
        </p:nvSpPr>
        <p:spPr>
          <a:xfrm>
            <a:off x="0" y="5715016"/>
            <a:ext cx="9212778" cy="584775"/>
          </a:xfrm>
          <a:prstGeom prst="rect">
            <a:avLst/>
          </a:prstGeom>
        </p:spPr>
        <p:txBody>
          <a:bodyPr wrap="none">
            <a:spAutoFit/>
          </a:bodyPr>
          <a:lstStyle/>
          <a:p>
            <a:r>
              <a:rPr lang="zh-CN" altLang="en-US" sz="3200" b="1" dirty="0" smtClean="0"/>
              <a:t>尽管不满足充分性判别条件，但系统为完全能控。</a:t>
            </a:r>
            <a:endParaRPr lang="zh-CN" altLang="en-US" b="1" dirty="0"/>
          </a:p>
        </p:txBody>
      </p:sp>
      <p:sp>
        <p:nvSpPr>
          <p:cNvPr id="7" name="矩形 6"/>
          <p:cNvSpPr/>
          <p:nvPr/>
        </p:nvSpPr>
        <p:spPr>
          <a:xfrm>
            <a:off x="1" y="3000372"/>
            <a:ext cx="9144000" cy="1077218"/>
          </a:xfrm>
          <a:prstGeom prst="rect">
            <a:avLst/>
          </a:prstGeom>
        </p:spPr>
        <p:txBody>
          <a:bodyPr wrap="square">
            <a:spAutoFit/>
          </a:bodyPr>
          <a:lstStyle/>
          <a:p>
            <a:r>
              <a:rPr lang="zh-CN" altLang="en-US" sz="3200" b="1" dirty="0" smtClean="0">
                <a:latin typeface="Times New Roman" pitchFamily="18" charset="0"/>
                <a:cs typeface="Times New Roman" pitchFamily="18" charset="0"/>
              </a:rPr>
              <a:t>易知</a:t>
            </a:r>
            <a:r>
              <a:rPr lang="en-US" sz="3200" b="1" i="1" dirty="0" smtClean="0">
                <a:latin typeface="Times New Roman" pitchFamily="18" charset="0"/>
                <a:cs typeface="Times New Roman" pitchFamily="18" charset="0"/>
              </a:rPr>
              <a:t>G</a:t>
            </a:r>
            <a:r>
              <a:rPr lang="zh-CN" altLang="en-US" sz="3200" b="1" dirty="0" smtClean="0">
                <a:latin typeface="Times New Roman" pitchFamily="18" charset="0"/>
                <a:cs typeface="Times New Roman" pitchFamily="18" charset="0"/>
              </a:rPr>
              <a:t>是奇异，且</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rank</a:t>
            </a:r>
            <a:r>
              <a:rPr lang="en-US" sz="3200" b="1" i="1" dirty="0" err="1" smtClean="0">
                <a:latin typeface="Times New Roman" pitchFamily="18" charset="0"/>
                <a:cs typeface="Times New Roman" pitchFamily="18" charset="0"/>
              </a:rPr>
              <a:t>Q</a:t>
            </a:r>
            <a:r>
              <a:rPr lang="en-US" sz="3200" b="1" baseline="-25000" dirty="0" err="1" smtClean="0">
                <a:latin typeface="Times New Roman" pitchFamily="18" charset="0"/>
                <a:cs typeface="Times New Roman" pitchFamily="18" charset="0"/>
              </a:rPr>
              <a:t>c</a:t>
            </a:r>
            <a:r>
              <a:rPr lang="en-US" sz="3200" b="1" dirty="0" smtClean="0">
                <a:latin typeface="Times New Roman" pitchFamily="18" charset="0"/>
                <a:cs typeface="Times New Roman" pitchFamily="18" charset="0"/>
              </a:rPr>
              <a:t>=1&lt;2</a:t>
            </a:r>
            <a:r>
              <a:rPr lang="zh-CN" altLang="en-US" sz="3200" b="1" dirty="0" smtClean="0">
                <a:latin typeface="Times New Roman" pitchFamily="18" charset="0"/>
                <a:cs typeface="Times New Roman" pitchFamily="18" charset="0"/>
              </a:rPr>
              <a:t>，因此不完全能达。</a:t>
            </a:r>
            <a:endParaRPr lang="en-US" altLang="zh-CN" sz="3200" b="1" dirty="0" smtClean="0">
              <a:latin typeface="Times New Roman" pitchFamily="18" charset="0"/>
              <a:cs typeface="Times New Roman" pitchFamily="18" charset="0"/>
            </a:endParaRPr>
          </a:p>
          <a:p>
            <a:r>
              <a:rPr lang="zh-CN" altLang="en-US" sz="3200" b="1" dirty="0" smtClean="0">
                <a:latin typeface="Times New Roman" pitchFamily="18" charset="0"/>
                <a:cs typeface="Times New Roman" pitchFamily="18" charset="0"/>
              </a:rPr>
              <a:t>但由</a:t>
            </a:r>
            <a:endParaRPr lang="zh-CN" altLang="en-US" b="1" dirty="0">
              <a:latin typeface="Times New Roman" pitchFamily="18" charset="0"/>
              <a:cs typeface="Times New Roman" pitchFamily="18" charset="0"/>
            </a:endParaRPr>
          </a:p>
        </p:txBody>
      </p:sp>
      <p:graphicFrame>
        <p:nvGraphicFramePr>
          <p:cNvPr id="8" name="Object 1"/>
          <p:cNvGraphicFramePr>
            <a:graphicFrameLocks noChangeAspect="1"/>
          </p:cNvGraphicFramePr>
          <p:nvPr/>
        </p:nvGraphicFramePr>
        <p:xfrm>
          <a:off x="2000232" y="3714752"/>
          <a:ext cx="3719512" cy="857250"/>
        </p:xfrm>
        <a:graphic>
          <a:graphicData uri="http://schemas.openxmlformats.org/presentationml/2006/ole">
            <p:oleObj spid="_x0000_s411651" name="Equation" r:id="rId4" imgW="1815840" imgH="419040" progId="Equation.DSMT4">
              <p:embed/>
            </p:oleObj>
          </a:graphicData>
        </a:graphic>
      </p:graphicFrame>
      <p:graphicFrame>
        <p:nvGraphicFramePr>
          <p:cNvPr id="9" name="Object 1"/>
          <p:cNvGraphicFramePr>
            <a:graphicFrameLocks noChangeAspect="1"/>
          </p:cNvGraphicFramePr>
          <p:nvPr/>
        </p:nvGraphicFramePr>
        <p:xfrm>
          <a:off x="2428860" y="4572008"/>
          <a:ext cx="2886075" cy="415925"/>
        </p:xfrm>
        <a:graphic>
          <a:graphicData uri="http://schemas.openxmlformats.org/presentationml/2006/ole">
            <p:oleObj spid="_x0000_s411652" name="Equation" r:id="rId5" imgW="1409400" imgH="203040" progId="Equation.DSMT4">
              <p:embed/>
            </p:oleObj>
          </a:graphicData>
        </a:graphic>
      </p:graphicFrame>
      <p:graphicFrame>
        <p:nvGraphicFramePr>
          <p:cNvPr id="10" name="Object 1"/>
          <p:cNvGraphicFramePr>
            <a:graphicFrameLocks noChangeAspect="1"/>
          </p:cNvGraphicFramePr>
          <p:nvPr/>
        </p:nvGraphicFramePr>
        <p:xfrm>
          <a:off x="2500298" y="5143512"/>
          <a:ext cx="2652713" cy="415925"/>
        </p:xfrm>
        <a:graphic>
          <a:graphicData uri="http://schemas.openxmlformats.org/presentationml/2006/ole">
            <p:oleObj spid="_x0000_s411653" name="Equation" r:id="rId6" imgW="1295280" imgH="2030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par>
                                <p:cTn id="21" presetID="3" presetClass="entr" presetSubtype="1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10.4</a:t>
            </a:r>
            <a:r>
              <a:rPr lang="zh-CN" altLang="en-US" dirty="0" smtClean="0"/>
              <a:t>定常情况下的最小拍控制与最小拍观测</a:t>
            </a:r>
            <a:r>
              <a:rPr lang="en-US" altLang="zh-CN" dirty="0" smtClean="0"/>
              <a:t>-1</a:t>
            </a:r>
            <a:endParaRPr lang="zh-CN" altLang="en-US" dirty="0"/>
          </a:p>
        </p:txBody>
      </p:sp>
      <p:sp>
        <p:nvSpPr>
          <p:cNvPr id="3" name="内容占位符 2"/>
          <p:cNvSpPr>
            <a:spLocks noGrp="1"/>
          </p:cNvSpPr>
          <p:nvPr>
            <p:ph idx="1"/>
          </p:nvPr>
        </p:nvSpPr>
        <p:spPr>
          <a:xfrm>
            <a:off x="785813" y="1285875"/>
            <a:ext cx="8169275" cy="714365"/>
          </a:xfrm>
        </p:spPr>
        <p:txBody>
          <a:bodyPr/>
          <a:lstStyle/>
          <a:p>
            <a:r>
              <a:rPr lang="zh-CN" altLang="en-US" dirty="0" smtClean="0"/>
              <a:t>最小拍控制</a:t>
            </a:r>
            <a:r>
              <a:rPr lang="en-US" altLang="zh-CN" dirty="0" smtClean="0"/>
              <a:t>SI：</a:t>
            </a:r>
            <a:endParaRPr lang="zh-CN" altLang="en-US" dirty="0"/>
          </a:p>
        </p:txBody>
      </p:sp>
      <p:sp>
        <p:nvSpPr>
          <p:cNvPr id="402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2433" name="Object 1"/>
          <p:cNvGraphicFramePr>
            <a:graphicFrameLocks noChangeAspect="1"/>
          </p:cNvGraphicFramePr>
          <p:nvPr/>
        </p:nvGraphicFramePr>
        <p:xfrm>
          <a:off x="4071934" y="1428736"/>
          <a:ext cx="4143404" cy="408217"/>
        </p:xfrm>
        <a:graphic>
          <a:graphicData uri="http://schemas.openxmlformats.org/presentationml/2006/ole">
            <p:oleObj spid="_x0000_s402433" name="Equation" r:id="rId3" imgW="1930400" imgH="190500" progId="Equation.DSMT4">
              <p:embed/>
            </p:oleObj>
          </a:graphicData>
        </a:graphic>
      </p:graphicFrame>
      <p:graphicFrame>
        <p:nvGraphicFramePr>
          <p:cNvPr id="6" name="Object 1"/>
          <p:cNvGraphicFramePr>
            <a:graphicFrameLocks noChangeAspect="1"/>
          </p:cNvGraphicFramePr>
          <p:nvPr/>
        </p:nvGraphicFramePr>
        <p:xfrm>
          <a:off x="214282" y="2000240"/>
          <a:ext cx="7352129" cy="2357453"/>
        </p:xfrm>
        <a:graphic>
          <a:graphicData uri="http://schemas.openxmlformats.org/presentationml/2006/ole">
            <p:oleObj spid="_x0000_s402435" name="Equation" r:id="rId4" imgW="3365280" imgH="1079280" progId="Equation.DSMT4">
              <p:embed/>
            </p:oleObj>
          </a:graphicData>
        </a:graphic>
      </p:graphicFrame>
      <p:graphicFrame>
        <p:nvGraphicFramePr>
          <p:cNvPr id="7" name="Object 1"/>
          <p:cNvGraphicFramePr>
            <a:graphicFrameLocks noChangeAspect="1"/>
          </p:cNvGraphicFramePr>
          <p:nvPr/>
        </p:nvGraphicFramePr>
        <p:xfrm>
          <a:off x="928663" y="4357694"/>
          <a:ext cx="4115401" cy="1357322"/>
        </p:xfrm>
        <a:graphic>
          <a:graphicData uri="http://schemas.openxmlformats.org/presentationml/2006/ole">
            <p:oleObj spid="_x0000_s402436" name="Equation" r:id="rId5" imgW="2463480" imgH="812520" progId="Equation.DSMT4">
              <p:embed/>
            </p:oleObj>
          </a:graphicData>
        </a:graphic>
      </p:graphicFrame>
      <p:graphicFrame>
        <p:nvGraphicFramePr>
          <p:cNvPr id="8" name="Object 1"/>
          <p:cNvGraphicFramePr>
            <a:graphicFrameLocks noChangeAspect="1"/>
          </p:cNvGraphicFramePr>
          <p:nvPr/>
        </p:nvGraphicFramePr>
        <p:xfrm>
          <a:off x="285722" y="6072207"/>
          <a:ext cx="1000132" cy="384565"/>
        </p:xfrm>
        <a:graphic>
          <a:graphicData uri="http://schemas.openxmlformats.org/presentationml/2006/ole">
            <p:oleObj spid="_x0000_s402437" name="Equation" r:id="rId6" imgW="495000" imgH="190440" progId="Equation.DSMT4">
              <p:embed/>
            </p:oleObj>
          </a:graphicData>
        </a:graphic>
      </p:graphicFrame>
      <p:sp>
        <p:nvSpPr>
          <p:cNvPr id="9" name="下箭头 8"/>
          <p:cNvSpPr/>
          <p:nvPr/>
        </p:nvSpPr>
        <p:spPr bwMode="auto">
          <a:xfrm>
            <a:off x="500035" y="4286256"/>
            <a:ext cx="214314" cy="164307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0" name="内容占位符 2"/>
          <p:cNvSpPr txBox="1">
            <a:spLocks/>
          </p:cNvSpPr>
          <p:nvPr/>
        </p:nvSpPr>
        <p:spPr bwMode="auto">
          <a:xfrm>
            <a:off x="5572116" y="3500438"/>
            <a:ext cx="3786230" cy="7143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itchFamily="2" charset="2"/>
              <a:buChar char="n"/>
              <a:tabLst/>
              <a:defRPr/>
            </a:pPr>
            <a:r>
              <a:rPr kumimoji="1" lang="zh-CN" altLang="en-US" sz="3200" b="1" i="0" u="none" strike="noStrike" kern="0" cap="none" spc="0" normalizeH="0" baseline="0" noProof="0" dirty="0" smtClean="0">
                <a:ln>
                  <a:noFill/>
                </a:ln>
                <a:solidFill>
                  <a:schemeClr val="tx1"/>
                </a:solidFill>
                <a:effectLst/>
                <a:uLnTx/>
                <a:uFillTx/>
                <a:latin typeface="+mn-lt"/>
                <a:ea typeface="+mn-ea"/>
                <a:cs typeface="+mn-cs"/>
              </a:rPr>
              <a:t>最小拍控制</a:t>
            </a:r>
            <a:r>
              <a:rPr kumimoji="1" lang="en-US" altLang="zh-CN" sz="3200" b="1" i="0" u="none" strike="noStrike" kern="0" cap="none" spc="0" normalizeH="0" baseline="0" noProof="0" dirty="0" smtClean="0">
                <a:ln>
                  <a:noFill/>
                </a:ln>
                <a:solidFill>
                  <a:schemeClr val="tx1"/>
                </a:solidFill>
                <a:effectLst/>
                <a:uLnTx/>
                <a:uFillTx/>
                <a:latin typeface="+mn-lt"/>
                <a:ea typeface="+mn-ea"/>
                <a:cs typeface="+mn-cs"/>
              </a:rPr>
              <a:t>MI：</a:t>
            </a:r>
            <a:endParaRPr kumimoji="1" lang="zh-CN" altLang="en-US" sz="3200" b="1"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11" name="Object 1"/>
          <p:cNvGraphicFramePr>
            <a:graphicFrameLocks noChangeAspect="1"/>
          </p:cNvGraphicFramePr>
          <p:nvPr/>
        </p:nvGraphicFramePr>
        <p:xfrm>
          <a:off x="5178425" y="4143375"/>
          <a:ext cx="3860800" cy="373063"/>
        </p:xfrm>
        <a:graphic>
          <a:graphicData uri="http://schemas.openxmlformats.org/presentationml/2006/ole">
            <p:oleObj spid="_x0000_s402438" name="Equation" r:id="rId7" imgW="1968480" imgH="190440" progId="Equation.DSMT4">
              <p:embed/>
            </p:oleObj>
          </a:graphicData>
        </a:graphic>
      </p:graphicFrame>
      <p:cxnSp>
        <p:nvCxnSpPr>
          <p:cNvPr id="13" name="直接连接符 12"/>
          <p:cNvCxnSpPr/>
          <p:nvPr/>
        </p:nvCxnSpPr>
        <p:spPr bwMode="auto">
          <a:xfrm rot="5400000">
            <a:off x="3786182" y="4357694"/>
            <a:ext cx="2714644"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直接连接符 14"/>
          <p:cNvCxnSpPr/>
          <p:nvPr/>
        </p:nvCxnSpPr>
        <p:spPr bwMode="auto">
          <a:xfrm>
            <a:off x="2071670" y="5715016"/>
            <a:ext cx="3143272"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graphicFrame>
        <p:nvGraphicFramePr>
          <p:cNvPr id="17" name="Object 1"/>
          <p:cNvGraphicFramePr>
            <a:graphicFrameLocks noChangeAspect="1"/>
          </p:cNvGraphicFramePr>
          <p:nvPr/>
        </p:nvGraphicFramePr>
        <p:xfrm>
          <a:off x="6715140" y="4929198"/>
          <a:ext cx="671512" cy="298450"/>
        </p:xfrm>
        <a:graphic>
          <a:graphicData uri="http://schemas.openxmlformats.org/presentationml/2006/ole">
            <p:oleObj spid="_x0000_s402439" name="Equation" r:id="rId8" imgW="342720" imgH="152280" progId="Equation.DSMT4">
              <p:embed/>
            </p:oleObj>
          </a:graphicData>
        </a:graphic>
      </p:graphicFrame>
      <p:graphicFrame>
        <p:nvGraphicFramePr>
          <p:cNvPr id="18" name="Object 1"/>
          <p:cNvGraphicFramePr>
            <a:graphicFrameLocks noChangeAspect="1"/>
          </p:cNvGraphicFramePr>
          <p:nvPr/>
        </p:nvGraphicFramePr>
        <p:xfrm>
          <a:off x="6143636" y="5429264"/>
          <a:ext cx="1819275" cy="373062"/>
        </p:xfrm>
        <a:graphic>
          <a:graphicData uri="http://schemas.openxmlformats.org/presentationml/2006/ole">
            <p:oleObj spid="_x0000_s402440" name="Equation" r:id="rId9" imgW="927000" imgH="190440" progId="Equation.DSMT4">
              <p:embed/>
            </p:oleObj>
          </a:graphicData>
        </a:graphic>
      </p:graphicFrame>
      <p:sp>
        <p:nvSpPr>
          <p:cNvPr id="19" name="下箭头 18"/>
          <p:cNvSpPr/>
          <p:nvPr/>
        </p:nvSpPr>
        <p:spPr bwMode="auto">
          <a:xfrm>
            <a:off x="6286512" y="4500570"/>
            <a:ext cx="214314" cy="78581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1" name="矩形 20"/>
          <p:cNvSpPr/>
          <p:nvPr/>
        </p:nvSpPr>
        <p:spPr>
          <a:xfrm>
            <a:off x="5556158" y="5929330"/>
            <a:ext cx="3587842" cy="461665"/>
          </a:xfrm>
          <a:prstGeom prst="rect">
            <a:avLst/>
          </a:prstGeom>
        </p:spPr>
        <p:txBody>
          <a:bodyPr wrap="none">
            <a:spAutoFit/>
          </a:bodyPr>
          <a:lstStyle/>
          <a:p>
            <a:r>
              <a:rPr lang="zh-CN" altLang="en-US" b="1" dirty="0" smtClean="0"/>
              <a:t>据线性方程组解理论求解</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par>
                                <p:cTn id="24" presetID="3" presetClass="entr" presetSubtype="1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par>
                                <p:cTn id="32" presetID="3" presetClass="entr" presetSubtype="1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linds(horizontal)">
                                      <p:cBhvr>
                                        <p:cTn id="34" dur="500"/>
                                        <p:tgtEl>
                                          <p:spTgt spid="17"/>
                                        </p:tgtEl>
                                      </p:cBhvr>
                                    </p:animEffect>
                                  </p:childTnLst>
                                </p:cTn>
                              </p:par>
                              <p:par>
                                <p:cTn id="35" presetID="3" presetClass="entr" presetSubtype="1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linds(horizontal)">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9" grpId="0" animBg="1"/>
      <p:bldP spid="21"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10.4</a:t>
            </a:r>
            <a:r>
              <a:rPr lang="zh-CN" altLang="en-US" dirty="0" smtClean="0"/>
              <a:t>定常情况下的最小拍控制与最小拍观测</a:t>
            </a:r>
            <a:r>
              <a:rPr lang="en-US" altLang="zh-CN" dirty="0" smtClean="0"/>
              <a:t>-2</a:t>
            </a:r>
            <a:endParaRPr lang="zh-CN" altLang="en-US" dirty="0"/>
          </a:p>
        </p:txBody>
      </p:sp>
      <p:sp>
        <p:nvSpPr>
          <p:cNvPr id="3" name="内容占位符 2"/>
          <p:cNvSpPr>
            <a:spLocks noGrp="1"/>
          </p:cNvSpPr>
          <p:nvPr>
            <p:ph idx="1"/>
          </p:nvPr>
        </p:nvSpPr>
        <p:spPr>
          <a:xfrm>
            <a:off x="785813" y="1285875"/>
            <a:ext cx="8169275" cy="642927"/>
          </a:xfrm>
        </p:spPr>
        <p:txBody>
          <a:bodyPr/>
          <a:lstStyle/>
          <a:p>
            <a:r>
              <a:rPr lang="zh-CN" altLang="en-US" dirty="0" smtClean="0"/>
              <a:t>最小拍观测</a:t>
            </a:r>
            <a:r>
              <a:rPr lang="en-US" altLang="zh-CN" dirty="0" smtClean="0"/>
              <a:t>SO：</a:t>
            </a:r>
            <a:endParaRPr lang="zh-CN" altLang="en-US" dirty="0"/>
          </a:p>
        </p:txBody>
      </p:sp>
      <p:sp>
        <p:nvSpPr>
          <p:cNvPr id="412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2673" name="Object 1"/>
          <p:cNvGraphicFramePr>
            <a:graphicFrameLocks noChangeAspect="1"/>
          </p:cNvGraphicFramePr>
          <p:nvPr/>
        </p:nvGraphicFramePr>
        <p:xfrm>
          <a:off x="1214413" y="2000240"/>
          <a:ext cx="2787687" cy="1643074"/>
        </p:xfrm>
        <a:graphic>
          <a:graphicData uri="http://schemas.openxmlformats.org/presentationml/2006/ole">
            <p:oleObj spid="_x0000_s412673" name="Equation" r:id="rId3" imgW="1435100" imgH="850900" progId="Equation.DSMT4">
              <p:embed/>
            </p:oleObj>
          </a:graphicData>
        </a:graphic>
      </p:graphicFrame>
      <p:graphicFrame>
        <p:nvGraphicFramePr>
          <p:cNvPr id="6" name="Object 1"/>
          <p:cNvGraphicFramePr>
            <a:graphicFrameLocks noChangeAspect="1"/>
          </p:cNvGraphicFramePr>
          <p:nvPr/>
        </p:nvGraphicFramePr>
        <p:xfrm>
          <a:off x="4927622" y="1928802"/>
          <a:ext cx="2787650" cy="1692275"/>
        </p:xfrm>
        <a:graphic>
          <a:graphicData uri="http://schemas.openxmlformats.org/presentationml/2006/ole">
            <p:oleObj spid="_x0000_s412675" name="Equation" r:id="rId4" imgW="1434960" imgH="876240" progId="Equation.DSMT4">
              <p:embed/>
            </p:oleObj>
          </a:graphicData>
        </a:graphic>
      </p:graphicFrame>
      <p:sp>
        <p:nvSpPr>
          <p:cNvPr id="8" name="右箭头 7"/>
          <p:cNvSpPr/>
          <p:nvPr/>
        </p:nvSpPr>
        <p:spPr bwMode="auto">
          <a:xfrm>
            <a:off x="4071934" y="2643182"/>
            <a:ext cx="714380"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412676" name="Object 4"/>
          <p:cNvGraphicFramePr>
            <a:graphicFrameLocks noChangeAspect="1"/>
          </p:cNvGraphicFramePr>
          <p:nvPr/>
        </p:nvGraphicFramePr>
        <p:xfrm>
          <a:off x="4786314" y="1214422"/>
          <a:ext cx="1990725" cy="842962"/>
        </p:xfrm>
        <a:graphic>
          <a:graphicData uri="http://schemas.openxmlformats.org/presentationml/2006/ole">
            <p:oleObj spid="_x0000_s412676" name="Equation" r:id="rId5" imgW="927000" imgH="393480" progId="Equation.DSMT4">
              <p:embed/>
            </p:oleObj>
          </a:graphicData>
        </a:graphic>
      </p:graphicFrame>
      <p:sp>
        <p:nvSpPr>
          <p:cNvPr id="10" name="内容占位符 2"/>
          <p:cNvSpPr txBox="1">
            <a:spLocks/>
          </p:cNvSpPr>
          <p:nvPr/>
        </p:nvSpPr>
        <p:spPr bwMode="auto">
          <a:xfrm>
            <a:off x="785786" y="3857628"/>
            <a:ext cx="8169275" cy="6429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itchFamily="2" charset="2"/>
              <a:buChar char="n"/>
              <a:tabLst/>
              <a:defRPr/>
            </a:pPr>
            <a:r>
              <a:rPr kumimoji="1" lang="zh-CN" altLang="en-US" sz="3200" b="1" i="0" u="none" strike="noStrike" kern="0" cap="none" spc="0" normalizeH="0" baseline="0" noProof="0" dirty="0" smtClean="0">
                <a:ln>
                  <a:noFill/>
                </a:ln>
                <a:solidFill>
                  <a:schemeClr val="tx1"/>
                </a:solidFill>
                <a:effectLst/>
                <a:uLnTx/>
                <a:uFillTx/>
                <a:latin typeface="+mn-lt"/>
                <a:ea typeface="+mn-ea"/>
                <a:cs typeface="+mn-cs"/>
              </a:rPr>
              <a:t>最小拍观测</a:t>
            </a:r>
            <a:r>
              <a:rPr kumimoji="1" lang="en-US" altLang="zh-CN" sz="3200" b="1" i="0" u="none" strike="noStrike" kern="0" cap="none" spc="0" normalizeH="0" baseline="0" noProof="0" dirty="0" smtClean="0">
                <a:ln>
                  <a:noFill/>
                </a:ln>
                <a:solidFill>
                  <a:schemeClr val="tx1"/>
                </a:solidFill>
                <a:effectLst/>
                <a:uLnTx/>
                <a:uFillTx/>
                <a:latin typeface="+mn-lt"/>
                <a:ea typeface="+mn-ea"/>
                <a:cs typeface="+mn-cs"/>
              </a:rPr>
              <a:t>MO：</a:t>
            </a:r>
            <a:endParaRPr kumimoji="1" lang="zh-CN" altLang="en-US" sz="3200" b="1"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11" name="Object 4"/>
          <p:cNvGraphicFramePr>
            <a:graphicFrameLocks noChangeAspect="1"/>
          </p:cNvGraphicFramePr>
          <p:nvPr/>
        </p:nvGraphicFramePr>
        <p:xfrm>
          <a:off x="4572000" y="3786190"/>
          <a:ext cx="1990725" cy="842962"/>
        </p:xfrm>
        <a:graphic>
          <a:graphicData uri="http://schemas.openxmlformats.org/presentationml/2006/ole">
            <p:oleObj spid="_x0000_s412677" name="Equation" r:id="rId6" imgW="927000" imgH="393480" progId="Equation.DSMT4">
              <p:embed/>
            </p:oleObj>
          </a:graphicData>
        </a:graphic>
      </p:graphicFrame>
      <p:graphicFrame>
        <p:nvGraphicFramePr>
          <p:cNvPr id="412678" name="Object 6"/>
          <p:cNvGraphicFramePr>
            <a:graphicFrameLocks noChangeAspect="1"/>
          </p:cNvGraphicFramePr>
          <p:nvPr/>
        </p:nvGraphicFramePr>
        <p:xfrm>
          <a:off x="5715008" y="4929198"/>
          <a:ext cx="620713" cy="298450"/>
        </p:xfrm>
        <a:graphic>
          <a:graphicData uri="http://schemas.openxmlformats.org/presentationml/2006/ole">
            <p:oleObj spid="_x0000_s412678" name="Equation" r:id="rId7" imgW="317160" imgH="152280" progId="Equation.DSMT4">
              <p:embed/>
            </p:oleObj>
          </a:graphicData>
        </a:graphic>
      </p:graphicFrame>
      <p:sp>
        <p:nvSpPr>
          <p:cNvPr id="13" name="下箭头 12"/>
          <p:cNvSpPr/>
          <p:nvPr/>
        </p:nvSpPr>
        <p:spPr bwMode="auto">
          <a:xfrm>
            <a:off x="5286380" y="4786322"/>
            <a:ext cx="214314" cy="57150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14" name="Object 4"/>
          <p:cNvGraphicFramePr>
            <a:graphicFrameLocks noChangeAspect="1"/>
          </p:cNvGraphicFramePr>
          <p:nvPr/>
        </p:nvGraphicFramePr>
        <p:xfrm>
          <a:off x="4572000" y="5572140"/>
          <a:ext cx="1881187" cy="488950"/>
        </p:xfrm>
        <a:graphic>
          <a:graphicData uri="http://schemas.openxmlformats.org/presentationml/2006/ole">
            <p:oleObj spid="_x0000_s412679" name="Equation" r:id="rId8" imgW="876240" imgH="2286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2673"/>
                                        </p:tgtEl>
                                        <p:attrNameLst>
                                          <p:attrName>style.visibility</p:attrName>
                                        </p:attrNameLst>
                                      </p:cBhvr>
                                      <p:to>
                                        <p:strVal val="visible"/>
                                      </p:to>
                                    </p:set>
                                    <p:animEffect transition="in" filter="blinds(horizontal)">
                                      <p:cBhvr>
                                        <p:cTn id="7" dur="500"/>
                                        <p:tgtEl>
                                          <p:spTgt spid="41267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500"/>
                                        <p:tgtEl>
                                          <p:spTgt spid="13"/>
                                        </p:tgtEl>
                                      </p:cBhvr>
                                    </p:animEffect>
                                  </p:childTnLst>
                                </p:cTn>
                              </p:par>
                              <p:par>
                                <p:cTn id="22" presetID="3" presetClass="entr" presetSubtype="10" fill="hold" nodeType="withEffect">
                                  <p:stCondLst>
                                    <p:cond delay="0"/>
                                  </p:stCondLst>
                                  <p:childTnLst>
                                    <p:set>
                                      <p:cBhvr>
                                        <p:cTn id="23" dur="1" fill="hold">
                                          <p:stCondLst>
                                            <p:cond delay="0"/>
                                          </p:stCondLst>
                                        </p:cTn>
                                        <p:tgtEl>
                                          <p:spTgt spid="412678"/>
                                        </p:tgtEl>
                                        <p:attrNameLst>
                                          <p:attrName>style.visibility</p:attrName>
                                        </p:attrNameLst>
                                      </p:cBhvr>
                                      <p:to>
                                        <p:strVal val="visible"/>
                                      </p:to>
                                    </p:set>
                                    <p:animEffect transition="in" filter="blinds(horizontal)">
                                      <p:cBhvr>
                                        <p:cTn id="24" dur="500"/>
                                        <p:tgtEl>
                                          <p:spTgt spid="412678"/>
                                        </p:tgtEl>
                                      </p:cBhvr>
                                    </p:animEffect>
                                  </p:childTnLst>
                                </p:cTn>
                              </p:par>
                              <p:par>
                                <p:cTn id="25" presetID="3" presetClass="entr" presetSubtype="1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3"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10.5</a:t>
            </a:r>
            <a:r>
              <a:rPr lang="zh-CN" altLang="en-US" dirty="0" smtClean="0"/>
              <a:t>定常情况下离散化连续系统保持能控性和能观性的条件</a:t>
            </a:r>
            <a:r>
              <a:rPr lang="en-US" altLang="zh-CN" dirty="0" smtClean="0"/>
              <a:t>-1</a:t>
            </a:r>
            <a:endParaRPr lang="zh-CN" altLang="en-US" dirty="0"/>
          </a:p>
        </p:txBody>
      </p:sp>
      <p:sp>
        <p:nvSpPr>
          <p:cNvPr id="3" name="内容占位符 2"/>
          <p:cNvSpPr>
            <a:spLocks noGrp="1"/>
          </p:cNvSpPr>
          <p:nvPr>
            <p:ph idx="1"/>
          </p:nvPr>
        </p:nvSpPr>
        <p:spPr>
          <a:xfrm>
            <a:off x="142844" y="2857495"/>
            <a:ext cx="9001155" cy="3275017"/>
          </a:xfrm>
        </p:spPr>
        <p:txBody>
          <a:bodyPr/>
          <a:lstStyle/>
          <a:p>
            <a:r>
              <a:rPr lang="zh-CN" altLang="en-US" dirty="0" smtClean="0"/>
              <a:t>对上述系统，有</a:t>
            </a:r>
          </a:p>
          <a:p>
            <a:pPr lvl="1"/>
            <a:r>
              <a:rPr lang="zh-CN" altLang="en-US" dirty="0" smtClean="0"/>
              <a:t>如果连续系统不能控</a:t>
            </a:r>
            <a:r>
              <a:rPr lang="en-US" dirty="0" smtClean="0"/>
              <a:t>(</a:t>
            </a:r>
            <a:r>
              <a:rPr lang="zh-CN" altLang="en-US" dirty="0" smtClean="0"/>
              <a:t>不能观</a:t>
            </a:r>
            <a:r>
              <a:rPr lang="en-US" dirty="0" smtClean="0"/>
              <a:t>)</a:t>
            </a:r>
            <a:r>
              <a:rPr lang="zh-CN" altLang="en-US" dirty="0" smtClean="0"/>
              <a:t>，则离散化的系统必是不能控</a:t>
            </a:r>
            <a:r>
              <a:rPr lang="en-US" dirty="0" smtClean="0"/>
              <a:t>(</a:t>
            </a:r>
            <a:r>
              <a:rPr lang="zh-CN" altLang="en-US" dirty="0" smtClean="0"/>
              <a:t>不能观</a:t>
            </a:r>
            <a:r>
              <a:rPr lang="en-US" dirty="0" smtClean="0"/>
              <a:t>)</a:t>
            </a:r>
            <a:r>
              <a:rPr lang="zh-CN" altLang="en-US" dirty="0" smtClean="0"/>
              <a:t>的。其逆命题一般不成立。</a:t>
            </a:r>
          </a:p>
          <a:p>
            <a:pPr lvl="1"/>
            <a:r>
              <a:rPr lang="zh-CN" altLang="en-US" dirty="0" smtClean="0"/>
              <a:t>如果离散化后的系统能控</a:t>
            </a:r>
            <a:r>
              <a:rPr lang="en-US" dirty="0" smtClean="0"/>
              <a:t>(</a:t>
            </a:r>
            <a:r>
              <a:rPr lang="zh-CN" altLang="en-US" dirty="0" smtClean="0"/>
              <a:t>能观</a:t>
            </a:r>
            <a:r>
              <a:rPr lang="en-US" dirty="0" smtClean="0"/>
              <a:t>)</a:t>
            </a:r>
            <a:r>
              <a:rPr lang="zh-CN" altLang="en-US" dirty="0" smtClean="0"/>
              <a:t>，则离散化前的连续系统必是能控</a:t>
            </a:r>
            <a:r>
              <a:rPr lang="en-US" dirty="0" smtClean="0"/>
              <a:t>(</a:t>
            </a:r>
            <a:r>
              <a:rPr lang="zh-CN" altLang="en-US" dirty="0" smtClean="0"/>
              <a:t>能观</a:t>
            </a:r>
            <a:r>
              <a:rPr lang="en-US" dirty="0" smtClean="0"/>
              <a:t>)</a:t>
            </a:r>
            <a:r>
              <a:rPr lang="zh-CN" altLang="en-US" dirty="0" smtClean="0"/>
              <a:t>的。其逆命题一般不成立。</a:t>
            </a:r>
          </a:p>
          <a:p>
            <a:pPr lvl="1"/>
            <a:r>
              <a:rPr lang="zh-CN" altLang="en-US" dirty="0" smtClean="0"/>
              <a:t>如果连续系统能控</a:t>
            </a:r>
            <a:r>
              <a:rPr lang="en-US" dirty="0" smtClean="0"/>
              <a:t>(</a:t>
            </a:r>
            <a:r>
              <a:rPr lang="zh-CN" altLang="en-US" dirty="0" smtClean="0"/>
              <a:t>能观</a:t>
            </a:r>
            <a:r>
              <a:rPr lang="en-US" dirty="0" smtClean="0"/>
              <a:t>)</a:t>
            </a:r>
            <a:r>
              <a:rPr lang="zh-CN" altLang="en-US" dirty="0" smtClean="0"/>
              <a:t>，不能保证离散化后是能控</a:t>
            </a:r>
            <a:r>
              <a:rPr lang="en-US" dirty="0" smtClean="0"/>
              <a:t>(</a:t>
            </a:r>
            <a:r>
              <a:rPr lang="zh-CN" altLang="en-US" dirty="0" smtClean="0"/>
              <a:t>能观</a:t>
            </a:r>
            <a:r>
              <a:rPr lang="en-US" dirty="0" smtClean="0"/>
              <a:t>)</a:t>
            </a:r>
            <a:r>
              <a:rPr lang="zh-CN" altLang="en-US" dirty="0" smtClean="0"/>
              <a:t>的。</a:t>
            </a:r>
          </a:p>
          <a:p>
            <a:endParaRPr lang="zh-CN" altLang="en-US" dirty="0"/>
          </a:p>
        </p:txBody>
      </p:sp>
      <p:sp>
        <p:nvSpPr>
          <p:cNvPr id="3819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1953" name="Object 1"/>
          <p:cNvGraphicFramePr>
            <a:graphicFrameLocks noChangeAspect="1"/>
          </p:cNvGraphicFramePr>
          <p:nvPr/>
        </p:nvGraphicFramePr>
        <p:xfrm>
          <a:off x="785786" y="1428736"/>
          <a:ext cx="8069009" cy="785818"/>
        </p:xfrm>
        <a:graphic>
          <a:graphicData uri="http://schemas.openxmlformats.org/presentationml/2006/ole">
            <p:oleObj spid="_x0000_s381953" name="Equation" r:id="rId3" imgW="4013200" imgH="393700" progId="Equation.DSMT4">
              <p:embed/>
            </p:oleObj>
          </a:graphicData>
        </a:graphic>
      </p:graphicFrame>
      <p:graphicFrame>
        <p:nvGraphicFramePr>
          <p:cNvPr id="6" name="Object 1"/>
          <p:cNvGraphicFramePr>
            <a:graphicFrameLocks noChangeAspect="1"/>
          </p:cNvGraphicFramePr>
          <p:nvPr/>
        </p:nvGraphicFramePr>
        <p:xfrm>
          <a:off x="6156325" y="2071678"/>
          <a:ext cx="2987675" cy="633412"/>
        </p:xfrm>
        <a:graphic>
          <a:graphicData uri="http://schemas.openxmlformats.org/presentationml/2006/ole">
            <p:oleObj spid="_x0000_s381955" name="Equation" r:id="rId4" imgW="1485720" imgH="317160" progId="Equation.DSMT4">
              <p:embed/>
            </p:oleObj>
          </a:graphicData>
        </a:graphic>
      </p:graphicFrame>
      <p:sp>
        <p:nvSpPr>
          <p:cNvPr id="7" name="矩形 6"/>
          <p:cNvSpPr/>
          <p:nvPr/>
        </p:nvSpPr>
        <p:spPr>
          <a:xfrm>
            <a:off x="437770" y="6273225"/>
            <a:ext cx="8795998" cy="584775"/>
          </a:xfrm>
          <a:prstGeom prst="rect">
            <a:avLst/>
          </a:prstGeom>
        </p:spPr>
        <p:txBody>
          <a:bodyPr wrap="none">
            <a:spAutoFit/>
          </a:bodyPr>
          <a:lstStyle/>
          <a:p>
            <a:r>
              <a:rPr lang="zh-CN" altLang="en-US" sz="3200" b="1" dirty="0" smtClean="0">
                <a:solidFill>
                  <a:srgbClr val="C00000"/>
                </a:solidFill>
              </a:rPr>
              <a:t>保持能控</a:t>
            </a:r>
            <a:r>
              <a:rPr lang="en-US" sz="3200" b="1" dirty="0" smtClean="0">
                <a:solidFill>
                  <a:srgbClr val="C00000"/>
                </a:solidFill>
              </a:rPr>
              <a:t>(</a:t>
            </a:r>
            <a:r>
              <a:rPr lang="zh-CN" altLang="en-US" sz="3200" b="1" dirty="0" smtClean="0">
                <a:solidFill>
                  <a:srgbClr val="C00000"/>
                </a:solidFill>
              </a:rPr>
              <a:t>能观</a:t>
            </a:r>
            <a:r>
              <a:rPr lang="en-US" sz="3200" b="1" dirty="0" smtClean="0">
                <a:solidFill>
                  <a:srgbClr val="C00000"/>
                </a:solidFill>
              </a:rPr>
              <a:t>)</a:t>
            </a:r>
            <a:r>
              <a:rPr lang="zh-CN" altLang="en-US" sz="3200" b="1" dirty="0" smtClean="0">
                <a:solidFill>
                  <a:srgbClr val="C00000"/>
                </a:solidFill>
              </a:rPr>
              <a:t>性取决于什么？条件又是什么？</a:t>
            </a:r>
            <a:endParaRPr lang="zh-CN" altLang="en-US"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10.5</a:t>
            </a:r>
            <a:r>
              <a:rPr lang="zh-CN" altLang="en-US" dirty="0" smtClean="0"/>
              <a:t>定常情况下离散化连续系统保持能控性和能观性的条件</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能控性与能观性保持充分条件</a:t>
            </a:r>
            <a:endParaRPr lang="en-US" altLang="zh-CN" dirty="0" smtClean="0"/>
          </a:p>
          <a:p>
            <a:pPr lvl="1"/>
            <a:r>
              <a:rPr lang="zh-CN" altLang="en-US" dirty="0" smtClean="0">
                <a:latin typeface="Times New Roman" pitchFamily="18" charset="0"/>
                <a:cs typeface="Times New Roman" pitchFamily="18" charset="0"/>
              </a:rPr>
              <a:t>对满足                          的一切特征值，使采样周期</a:t>
            </a:r>
            <a:r>
              <a:rPr lang="en-US" altLang="zh-CN" i="1" dirty="0" smtClean="0">
                <a:latin typeface="Times New Roman" pitchFamily="18" charset="0"/>
                <a:cs typeface="Times New Roman" pitchFamily="18" charset="0"/>
              </a:rPr>
              <a:t>T</a:t>
            </a:r>
            <a:r>
              <a:rPr lang="en-US" altLang="zh-CN" baseline="-25000" dirty="0" smtClean="0">
                <a:latin typeface="Times New Roman" pitchFamily="18" charset="0"/>
                <a:cs typeface="Times New Roman" pitchFamily="18" charset="0"/>
              </a:rPr>
              <a:t>s</a:t>
            </a:r>
            <a:r>
              <a:rPr lang="zh-CN" altLang="en-US" dirty="0" smtClean="0">
                <a:latin typeface="Times New Roman" pitchFamily="18" charset="0"/>
                <a:cs typeface="Times New Roman" pitchFamily="18" charset="0"/>
              </a:rPr>
              <a:t>成立</a:t>
            </a:r>
            <a:endParaRPr lang="en-US" altLang="zh-CN" dirty="0" smtClean="0">
              <a:latin typeface="Times New Roman" pitchFamily="18" charset="0"/>
              <a:cs typeface="Times New Roman" pitchFamily="18" charset="0"/>
            </a:endParaRPr>
          </a:p>
          <a:p>
            <a:pPr lvl="1"/>
            <a:endParaRPr lang="en-US" altLang="zh-CN" dirty="0" smtClean="0">
              <a:latin typeface="Times New Roman" pitchFamily="18" charset="0"/>
              <a:cs typeface="Times New Roman" pitchFamily="18" charset="0"/>
            </a:endParaRPr>
          </a:p>
          <a:p>
            <a:pPr lvl="1"/>
            <a:endParaRPr lang="en-US" altLang="zh-CN" dirty="0" smtClean="0">
              <a:latin typeface="Times New Roman" pitchFamily="18" charset="0"/>
              <a:cs typeface="Times New Roman" pitchFamily="18" charset="0"/>
            </a:endParaRPr>
          </a:p>
          <a:p>
            <a:r>
              <a:rPr lang="zh-CN" altLang="en-US" dirty="0" smtClean="0"/>
              <a:t>例：分析离散化系统能控与能观的条件</a:t>
            </a:r>
            <a:endParaRPr lang="en-US" altLang="zh-CN" dirty="0" smtClean="0"/>
          </a:p>
          <a:p>
            <a:pPr lvl="1"/>
            <a:endParaRPr lang="zh-CN" altLang="en-US" dirty="0" smtClean="0">
              <a:latin typeface="Times New Roman" pitchFamily="18" charset="0"/>
              <a:cs typeface="Times New Roman" pitchFamily="18" charset="0"/>
            </a:endParaRPr>
          </a:p>
          <a:p>
            <a:endParaRPr lang="en-US" altLang="zh-CN" dirty="0" smtClean="0"/>
          </a:p>
          <a:p>
            <a:pPr lvl="1"/>
            <a:r>
              <a:rPr lang="zh-CN" altLang="en-US" dirty="0" smtClean="0"/>
              <a:t>判能控能观性，求特征值</a:t>
            </a:r>
            <a:endParaRPr lang="en-US" altLang="zh-CN" dirty="0" smtClean="0"/>
          </a:p>
          <a:p>
            <a:pPr lvl="1"/>
            <a:r>
              <a:rPr lang="zh-CN" altLang="en-US" dirty="0" smtClean="0"/>
              <a:t>离散化，写满足条件</a:t>
            </a:r>
            <a:endParaRPr lang="zh-CN" altLang="en-US" dirty="0"/>
          </a:p>
        </p:txBody>
      </p:sp>
      <p:sp>
        <p:nvSpPr>
          <p:cNvPr id="4136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3697" name="Object 1"/>
          <p:cNvGraphicFramePr>
            <a:graphicFrameLocks noChangeAspect="1"/>
          </p:cNvGraphicFramePr>
          <p:nvPr/>
        </p:nvGraphicFramePr>
        <p:xfrm>
          <a:off x="2643174" y="1857364"/>
          <a:ext cx="2428892" cy="640587"/>
        </p:xfrm>
        <a:graphic>
          <a:graphicData uri="http://schemas.openxmlformats.org/presentationml/2006/ole">
            <p:oleObj spid="_x0000_s413697" name="Equation" r:id="rId3" imgW="863225" imgH="228501" progId="Equation.DSMT4">
              <p:embed/>
            </p:oleObj>
          </a:graphicData>
        </a:graphic>
      </p:graphicFrame>
      <p:graphicFrame>
        <p:nvGraphicFramePr>
          <p:cNvPr id="6" name="Object 1"/>
          <p:cNvGraphicFramePr>
            <a:graphicFrameLocks noChangeAspect="1"/>
          </p:cNvGraphicFramePr>
          <p:nvPr/>
        </p:nvGraphicFramePr>
        <p:xfrm>
          <a:off x="3000364" y="2786058"/>
          <a:ext cx="4606925" cy="1139825"/>
        </p:xfrm>
        <a:graphic>
          <a:graphicData uri="http://schemas.openxmlformats.org/presentationml/2006/ole">
            <p:oleObj spid="_x0000_s413699" name="Equation" r:id="rId4" imgW="1638000" imgH="406080" progId="Equation.DSMT4">
              <p:embed/>
            </p:oleObj>
          </a:graphicData>
        </a:graphic>
      </p:graphicFrame>
      <p:graphicFrame>
        <p:nvGraphicFramePr>
          <p:cNvPr id="7" name="Object 1"/>
          <p:cNvGraphicFramePr>
            <a:graphicFrameLocks noChangeAspect="1"/>
          </p:cNvGraphicFramePr>
          <p:nvPr/>
        </p:nvGraphicFramePr>
        <p:xfrm>
          <a:off x="3143250" y="4554538"/>
          <a:ext cx="3463925" cy="1174750"/>
        </p:xfrm>
        <a:graphic>
          <a:graphicData uri="http://schemas.openxmlformats.org/presentationml/2006/ole">
            <p:oleObj spid="_x0000_s413700" name="Equation" r:id="rId5" imgW="1231560" imgH="419040" progId="Equation.DSMT4">
              <p:embed/>
            </p:oleObj>
          </a:graphicData>
        </a:graphic>
      </p:graphicFrame>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dirty="0" smtClean="0"/>
              <a:t>系统的能控性探讨的是。。。</a:t>
            </a:r>
            <a:endParaRPr lang="en-US" altLang="zh-CN" dirty="0" smtClean="0"/>
          </a:p>
          <a:p>
            <a:pPr lvl="1"/>
            <a:r>
              <a:rPr lang="zh-CN" altLang="en-US" dirty="0" smtClean="0"/>
              <a:t>对被控对象</a:t>
            </a:r>
            <a:r>
              <a:rPr lang="en-US" dirty="0" smtClean="0"/>
              <a:t>/</a:t>
            </a:r>
            <a:r>
              <a:rPr lang="zh-CN" altLang="en-US" dirty="0" smtClean="0"/>
              <a:t>系统</a:t>
            </a:r>
            <a:endParaRPr lang="en-US" altLang="zh-CN" dirty="0" smtClean="0"/>
          </a:p>
          <a:p>
            <a:pPr lvl="1"/>
            <a:r>
              <a:rPr lang="zh-CN" altLang="en-US" dirty="0" smtClean="0"/>
              <a:t>对控制器</a:t>
            </a:r>
            <a:endParaRPr lang="en-US" altLang="zh-CN" dirty="0" smtClean="0"/>
          </a:p>
          <a:p>
            <a:r>
              <a:rPr lang="zh-CN" altLang="en-US" dirty="0" smtClean="0"/>
              <a:t>系统的能观性探讨的是。。。</a:t>
            </a:r>
            <a:endParaRPr lang="en-US" altLang="zh-CN" dirty="0" smtClean="0"/>
          </a:p>
          <a:p>
            <a:pPr lvl="1"/>
            <a:r>
              <a:rPr lang="zh-CN" altLang="en-US" dirty="0" smtClean="0"/>
              <a:t>对被观测对象</a:t>
            </a:r>
            <a:r>
              <a:rPr lang="en-US" dirty="0" smtClean="0"/>
              <a:t>/</a:t>
            </a:r>
            <a:r>
              <a:rPr lang="zh-CN" altLang="en-US" dirty="0" smtClean="0"/>
              <a:t>系统</a:t>
            </a:r>
            <a:endParaRPr lang="en-US" altLang="zh-CN" dirty="0" smtClean="0"/>
          </a:p>
          <a:p>
            <a:pPr lvl="1"/>
            <a:r>
              <a:rPr lang="zh-CN" altLang="en-US" dirty="0" smtClean="0"/>
              <a:t>对观测器</a:t>
            </a:r>
            <a:endParaRPr lang="en-US" altLang="zh-CN" dirty="0" smtClean="0"/>
          </a:p>
          <a:p>
            <a:r>
              <a:rPr lang="zh-CN" altLang="en-US" dirty="0" smtClean="0"/>
              <a:t>能控与能观分别关心。。。辩证统一</a:t>
            </a:r>
            <a:endParaRPr lang="en-US" altLang="zh-CN" dirty="0" smtClean="0"/>
          </a:p>
          <a:p>
            <a:r>
              <a:rPr lang="zh-CN" altLang="en-US" smtClean="0"/>
              <a:t>系统的分解</a:t>
            </a:r>
            <a:r>
              <a:rPr lang="zh-CN" altLang="en-US" dirty="0" smtClean="0"/>
              <a:t>为认识提供依据</a:t>
            </a:r>
            <a:endParaRPr lang="zh-CN" altLang="en-US"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1" name="标题 3"/>
          <p:cNvSpPr>
            <a:spLocks noGrp="1"/>
          </p:cNvSpPr>
          <p:nvPr>
            <p:ph type="ctrTitle"/>
          </p:nvPr>
        </p:nvSpPr>
        <p:spPr>
          <a:xfrm>
            <a:off x="990600" y="2071688"/>
            <a:ext cx="7772400" cy="1143000"/>
          </a:xfrm>
        </p:spPr>
        <p:txBody>
          <a:bodyPr/>
          <a:lstStyle/>
          <a:p>
            <a:r>
              <a:rPr lang="en-US" altLang="zh-CN" smtClean="0"/>
              <a:t>That all</a:t>
            </a:r>
            <a:endParaRPr lang="zh-CN" altLang="en-US" smtClean="0"/>
          </a:p>
        </p:txBody>
      </p:sp>
      <p:sp>
        <p:nvSpPr>
          <p:cNvPr id="332802" name="副标题 4"/>
          <p:cNvSpPr>
            <a:spLocks noGrp="1"/>
          </p:cNvSpPr>
          <p:nvPr>
            <p:ph type="subTitle" idx="1"/>
          </p:nvPr>
        </p:nvSpPr>
        <p:spPr/>
        <p:txBody>
          <a:bodyPr/>
          <a:lstStyle/>
          <a:p>
            <a:r>
              <a:rPr lang="en-US" altLang="zh-CN" smtClean="0"/>
              <a:t>Thank you!</a:t>
            </a:r>
            <a:endParaRPr lang="zh-CN" altLang="en-US" smtClean="0"/>
          </a:p>
        </p:txBody>
      </p:sp>
      <p:pic>
        <p:nvPicPr>
          <p:cNvPr id="4" name="Picture 4" descr="0003"/>
          <p:cNvPicPr>
            <a:picLocks noChangeAspect="1" noChangeArrowheads="1" noCrop="1"/>
          </p:cNvPicPr>
          <p:nvPr/>
        </p:nvPicPr>
        <p:blipFill>
          <a:blip r:embed="rId2"/>
          <a:srcRect/>
          <a:stretch>
            <a:fillRect/>
          </a:stretch>
        </p:blipFill>
        <p:spPr bwMode="auto">
          <a:xfrm>
            <a:off x="5643570" y="857232"/>
            <a:ext cx="2857488" cy="22206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标题 1"/>
          <p:cNvSpPr>
            <a:spLocks noGrp="1"/>
          </p:cNvSpPr>
          <p:nvPr>
            <p:ph type="title"/>
          </p:nvPr>
        </p:nvSpPr>
        <p:spPr/>
        <p:txBody>
          <a:bodyPr/>
          <a:lstStyle/>
          <a:p>
            <a:r>
              <a:rPr lang="en-US" altLang="zh-CN" smtClean="0"/>
              <a:t>2.1</a:t>
            </a:r>
            <a:r>
              <a:rPr lang="zh-CN" altLang="en-US" smtClean="0"/>
              <a:t>能控性定义</a:t>
            </a:r>
            <a:r>
              <a:rPr lang="en-US" altLang="zh-CN" smtClean="0"/>
              <a:t>-2</a:t>
            </a:r>
            <a:endParaRPr lang="zh-CN" altLang="en-US" smtClean="0"/>
          </a:p>
        </p:txBody>
      </p:sp>
      <p:sp>
        <p:nvSpPr>
          <p:cNvPr id="120834" name="内容占位符 2"/>
          <p:cNvSpPr>
            <a:spLocks noGrp="1"/>
          </p:cNvSpPr>
          <p:nvPr>
            <p:ph idx="1"/>
          </p:nvPr>
        </p:nvSpPr>
        <p:spPr/>
        <p:txBody>
          <a:bodyPr/>
          <a:lstStyle/>
          <a:p>
            <a:r>
              <a:rPr lang="zh-CN" altLang="en-US" smtClean="0"/>
              <a:t>容许控制</a:t>
            </a:r>
            <a:r>
              <a:rPr lang="en-US" altLang="zh-CN" i="1" smtClean="0">
                <a:latin typeface="Times New Roman" pitchFamily="18" charset="0"/>
                <a:cs typeface="Times New Roman" pitchFamily="18" charset="0"/>
              </a:rPr>
              <a:t>u</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t</a:t>
            </a:r>
            <a:r>
              <a:rPr lang="en-US" altLang="zh-CN"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含义</a:t>
            </a:r>
            <a:endParaRPr lang="en-US" altLang="zh-CN" smtClean="0">
              <a:latin typeface="Times New Roman" pitchFamily="18" charset="0"/>
              <a:cs typeface="Times New Roman" pitchFamily="18" charset="0"/>
            </a:endParaRPr>
          </a:p>
          <a:p>
            <a:endParaRPr lang="en-US" altLang="zh-CN" smtClean="0">
              <a:latin typeface="Times New Roman" pitchFamily="18" charset="0"/>
              <a:cs typeface="Times New Roman" pitchFamily="18" charset="0"/>
            </a:endParaRPr>
          </a:p>
          <a:p>
            <a:pPr lvl="1">
              <a:buFont typeface="Wingdings" pitchFamily="2" charset="2"/>
              <a:buChar char="ü"/>
            </a:pPr>
            <a:endParaRPr lang="en-US" altLang="zh-CN" smtClean="0"/>
          </a:p>
          <a:p>
            <a:pPr lvl="1">
              <a:buFont typeface="Wingdings" pitchFamily="2" charset="2"/>
              <a:buChar char="ü"/>
            </a:pPr>
            <a:r>
              <a:rPr lang="zh-CN" altLang="en-US" smtClean="0">
                <a:latin typeface="Times New Roman" pitchFamily="18" charset="0"/>
                <a:cs typeface="Times New Roman" pitchFamily="18" charset="0"/>
              </a:rPr>
              <a:t>保证了系统状态的解存在且唯一</a:t>
            </a:r>
            <a:endParaRPr lang="en-US" altLang="zh-CN" smtClean="0">
              <a:latin typeface="Times New Roman" pitchFamily="18" charset="0"/>
              <a:cs typeface="Times New Roman" pitchFamily="18" charset="0"/>
            </a:endParaRPr>
          </a:p>
          <a:p>
            <a:pPr lvl="1">
              <a:buFont typeface="Wingdings" pitchFamily="2" charset="2"/>
              <a:buChar char="ü"/>
            </a:pPr>
            <a:r>
              <a:rPr lang="zh-CN" altLang="en-US" smtClean="0">
                <a:latin typeface="Times New Roman" pitchFamily="18" charset="0"/>
                <a:cs typeface="Times New Roman" pitchFamily="18" charset="0"/>
              </a:rPr>
              <a:t>它是一个分段连续的时间函数，都是绝对可积的，这在工程上是容易保证的</a:t>
            </a:r>
            <a:endParaRPr lang="en-US" altLang="zh-CN" smtClean="0">
              <a:latin typeface="Times New Roman" pitchFamily="18" charset="0"/>
              <a:cs typeface="Times New Roman" pitchFamily="18" charset="0"/>
            </a:endParaRPr>
          </a:p>
          <a:p>
            <a:pPr lvl="1">
              <a:buFont typeface="Wingdings" pitchFamily="2" charset="2"/>
              <a:buChar char="ü"/>
            </a:pPr>
            <a:r>
              <a:rPr lang="zh-CN" altLang="en-US" smtClean="0">
                <a:latin typeface="Times New Roman" pitchFamily="18" charset="0"/>
                <a:cs typeface="Times New Roman" pitchFamily="18" charset="0"/>
              </a:rPr>
              <a:t>实际上是无约束的</a:t>
            </a:r>
            <a:endParaRPr lang="en-US" altLang="zh-CN" smtClean="0">
              <a:latin typeface="Times New Roman" pitchFamily="18" charset="0"/>
              <a:cs typeface="Times New Roman" pitchFamily="18" charset="0"/>
            </a:endParaRPr>
          </a:p>
          <a:p>
            <a:pPr lvl="1">
              <a:buFont typeface="Wingdings" pitchFamily="2" charset="2"/>
              <a:buChar char="ü"/>
            </a:pPr>
            <a:r>
              <a:rPr lang="zh-CN" altLang="en-US" smtClean="0">
                <a:latin typeface="Times New Roman" pitchFamily="18" charset="0"/>
                <a:cs typeface="Times New Roman" pitchFamily="18" charset="0"/>
              </a:rPr>
              <a:t>关心的只是它能否将</a:t>
            </a:r>
            <a:r>
              <a:rPr lang="en-US" altLang="zh-CN" i="1" smtClean="0">
                <a:latin typeface="Times New Roman" pitchFamily="18" charset="0"/>
                <a:cs typeface="Times New Roman" pitchFamily="18" charset="0"/>
              </a:rPr>
              <a:t>x</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t</a:t>
            </a:r>
            <a:r>
              <a:rPr lang="en-US" altLang="zh-CN" baseline="-25000" smtClean="0">
                <a:latin typeface="Times New Roman" pitchFamily="18" charset="0"/>
                <a:cs typeface="Times New Roman" pitchFamily="18" charset="0"/>
              </a:rPr>
              <a:t>0</a:t>
            </a:r>
            <a:r>
              <a:rPr lang="en-US" altLang="zh-CN"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驱动到</a:t>
            </a:r>
            <a:r>
              <a:rPr lang="en-US" altLang="zh-CN" i="1" smtClean="0">
                <a:latin typeface="Times New Roman" pitchFamily="18" charset="0"/>
                <a:cs typeface="Times New Roman" pitchFamily="18" charset="0"/>
              </a:rPr>
              <a:t>x</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t</a:t>
            </a:r>
            <a:r>
              <a:rPr lang="en-US" altLang="zh-CN" baseline="-25000" smtClean="0">
                <a:latin typeface="Times New Roman" pitchFamily="18" charset="0"/>
                <a:cs typeface="Times New Roman" pitchFamily="18" charset="0"/>
              </a:rPr>
              <a:t>f</a:t>
            </a:r>
            <a:r>
              <a:rPr lang="en-US" altLang="zh-CN" smtClean="0">
                <a:latin typeface="Times New Roman" pitchFamily="18" charset="0"/>
                <a:cs typeface="Times New Roman" pitchFamily="18" charset="0"/>
              </a:rPr>
              <a:t>)</a:t>
            </a:r>
            <a:r>
              <a:rPr lang="en-US"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不计较</a:t>
            </a:r>
            <a:r>
              <a:rPr lang="en-US" altLang="zh-CN" i="1" smtClean="0">
                <a:latin typeface="Times New Roman" pitchFamily="18" charset="0"/>
                <a:cs typeface="Times New Roman" pitchFamily="18" charset="0"/>
              </a:rPr>
              <a:t>x</a:t>
            </a:r>
            <a:r>
              <a:rPr lang="zh-CN" altLang="en-US" smtClean="0">
                <a:latin typeface="Times New Roman" pitchFamily="18" charset="0"/>
                <a:cs typeface="Times New Roman" pitchFamily="18" charset="0"/>
              </a:rPr>
              <a:t>的轨迹如何，取值并非唯一</a:t>
            </a:r>
            <a:endParaRPr lang="en-US" altLang="zh-CN" smtClean="0">
              <a:latin typeface="Times New Roman" pitchFamily="18" charset="0"/>
              <a:cs typeface="Times New Roman" pitchFamily="18" charset="0"/>
            </a:endParaRPr>
          </a:p>
          <a:p>
            <a:pPr lvl="1">
              <a:buFont typeface="Wingdings" pitchFamily="2" charset="2"/>
              <a:buChar char="ü"/>
            </a:pPr>
            <a:endParaRPr lang="en-US" altLang="zh-CN" smtClean="0"/>
          </a:p>
        </p:txBody>
      </p:sp>
      <p:pic>
        <p:nvPicPr>
          <p:cNvPr id="120835" name="Picture 2"/>
          <p:cNvPicPr>
            <a:picLocks noChangeAspect="1" noChangeArrowheads="1"/>
          </p:cNvPicPr>
          <p:nvPr/>
        </p:nvPicPr>
        <p:blipFill>
          <a:blip r:embed="rId2"/>
          <a:srcRect/>
          <a:stretch>
            <a:fillRect/>
          </a:stretch>
        </p:blipFill>
        <p:spPr bwMode="auto">
          <a:xfrm>
            <a:off x="2786063" y="1928813"/>
            <a:ext cx="2674937" cy="858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标题 1"/>
          <p:cNvSpPr>
            <a:spLocks noGrp="1"/>
          </p:cNvSpPr>
          <p:nvPr>
            <p:ph type="title"/>
          </p:nvPr>
        </p:nvSpPr>
        <p:spPr/>
        <p:txBody>
          <a:bodyPr/>
          <a:lstStyle/>
          <a:p>
            <a:r>
              <a:rPr lang="en-US" altLang="zh-CN" smtClean="0"/>
              <a:t>2.1</a:t>
            </a:r>
            <a:r>
              <a:rPr lang="zh-CN" altLang="en-US" smtClean="0"/>
              <a:t>能控性定义</a:t>
            </a:r>
            <a:r>
              <a:rPr lang="en-US" altLang="zh-CN" smtClean="0"/>
              <a:t>-3</a:t>
            </a:r>
            <a:endParaRPr lang="zh-CN" altLang="en-US" smtClean="0"/>
          </a:p>
        </p:txBody>
      </p:sp>
      <p:sp>
        <p:nvSpPr>
          <p:cNvPr id="121858" name="内容占位符 2"/>
          <p:cNvSpPr>
            <a:spLocks noGrp="1"/>
          </p:cNvSpPr>
          <p:nvPr>
            <p:ph idx="1"/>
          </p:nvPr>
        </p:nvSpPr>
        <p:spPr/>
        <p:txBody>
          <a:bodyPr/>
          <a:lstStyle/>
          <a:p>
            <a:r>
              <a:rPr lang="zh-CN" altLang="en-US" dirty="0" smtClean="0">
                <a:latin typeface="Times New Roman" pitchFamily="18" charset="0"/>
                <a:cs typeface="Times New Roman" pitchFamily="18" charset="0"/>
              </a:rPr>
              <a:t>关于</a:t>
            </a:r>
            <a:r>
              <a:rPr lang="en-US" altLang="zh-CN" i="1" dirty="0" smtClean="0">
                <a:latin typeface="Times New Roman" pitchFamily="18" charset="0"/>
                <a:cs typeface="Times New Roman" pitchFamily="18" charset="0"/>
              </a:rPr>
              <a:t>t</a:t>
            </a:r>
            <a:r>
              <a:rPr lang="en-US" altLang="zh-CN" baseline="-25000"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和</a:t>
            </a:r>
            <a:r>
              <a:rPr lang="en-US" altLang="zh-CN" i="1" dirty="0" err="1" smtClean="0">
                <a:latin typeface="Times New Roman" pitchFamily="18" charset="0"/>
                <a:cs typeface="Times New Roman" pitchFamily="18" charset="0"/>
              </a:rPr>
              <a:t>t</a:t>
            </a:r>
            <a:r>
              <a:rPr lang="en-US" altLang="zh-CN" baseline="-25000" dirty="0" err="1" smtClean="0">
                <a:latin typeface="Times New Roman" pitchFamily="18" charset="0"/>
                <a:cs typeface="Times New Roman" pitchFamily="18" charset="0"/>
              </a:rPr>
              <a:t>f</a:t>
            </a:r>
            <a:endParaRPr lang="en-US" altLang="zh-CN" baseline="-25000" dirty="0" smtClean="0">
              <a:latin typeface="Times New Roman" pitchFamily="18" charset="0"/>
              <a:cs typeface="Times New Roman" pitchFamily="18" charset="0"/>
            </a:endParaRPr>
          </a:p>
          <a:p>
            <a:pPr lvl="1">
              <a:buFont typeface="Wingdings" pitchFamily="2" charset="2"/>
              <a:buChar char="ü"/>
            </a:pPr>
            <a:r>
              <a:rPr lang="zh-CN" altLang="en-US" dirty="0" smtClean="0">
                <a:latin typeface="Times New Roman" pitchFamily="18" charset="0"/>
                <a:cs typeface="Times New Roman" pitchFamily="18" charset="0"/>
              </a:rPr>
              <a:t>由于时变系统的状态转移与</a:t>
            </a:r>
            <a:r>
              <a:rPr lang="en-US" altLang="zh-CN" i="1" dirty="0" smtClean="0">
                <a:latin typeface="Times New Roman" pitchFamily="18" charset="0"/>
                <a:cs typeface="Times New Roman" pitchFamily="18" charset="0"/>
              </a:rPr>
              <a:t>t</a:t>
            </a:r>
            <a:r>
              <a:rPr lang="en-US" altLang="zh-CN" baseline="-25000"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有关，所以能控性和</a:t>
            </a:r>
            <a:r>
              <a:rPr lang="en-US" altLang="zh-CN" i="1" dirty="0" smtClean="0">
                <a:latin typeface="Times New Roman" pitchFamily="18" charset="0"/>
                <a:cs typeface="Times New Roman" pitchFamily="18" charset="0"/>
              </a:rPr>
              <a:t>t</a:t>
            </a:r>
            <a:r>
              <a:rPr lang="en-US" altLang="zh-CN" baseline="-25000"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选择有关。</a:t>
            </a:r>
            <a:endParaRPr lang="en-US" altLang="zh-CN" dirty="0" smtClean="0">
              <a:latin typeface="Times New Roman" pitchFamily="18" charset="0"/>
              <a:cs typeface="Times New Roman" pitchFamily="18" charset="0"/>
            </a:endParaRPr>
          </a:p>
          <a:p>
            <a:pPr lvl="1">
              <a:buFont typeface="Wingdings" pitchFamily="2" charset="2"/>
              <a:buChar char="ü"/>
            </a:pPr>
            <a:endParaRPr lang="en-US" altLang="zh-CN" dirty="0" smtClean="0">
              <a:latin typeface="Times New Roman" pitchFamily="18" charset="0"/>
              <a:cs typeface="Times New Roman" pitchFamily="18" charset="0"/>
            </a:endParaRPr>
          </a:p>
          <a:p>
            <a:pPr lvl="1">
              <a:buFont typeface="Wingdings" pitchFamily="2" charset="2"/>
              <a:buChar char="ü"/>
            </a:pPr>
            <a:r>
              <a:rPr lang="zh-CN" altLang="en-US" dirty="0" smtClean="0">
                <a:latin typeface="Times New Roman" pitchFamily="18" charset="0"/>
                <a:cs typeface="Times New Roman" pitchFamily="18" charset="0"/>
              </a:rPr>
              <a:t>对于定常系统而言，能控性是和</a:t>
            </a:r>
            <a:r>
              <a:rPr lang="en-US" altLang="zh-CN" i="1" dirty="0" smtClean="0">
                <a:latin typeface="Times New Roman" pitchFamily="18" charset="0"/>
                <a:cs typeface="Times New Roman" pitchFamily="18" charset="0"/>
              </a:rPr>
              <a:t>t</a:t>
            </a:r>
            <a:r>
              <a:rPr lang="en-US" altLang="zh-CN" baseline="-25000"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选择无关的。也就是：</a:t>
            </a:r>
            <a:r>
              <a:rPr lang="zh-CN" altLang="en-US" dirty="0" smtClean="0">
                <a:solidFill>
                  <a:schemeClr val="tx2"/>
                </a:solidFill>
                <a:latin typeface="Times New Roman" pitchFamily="18" charset="0"/>
                <a:cs typeface="Times New Roman" pitchFamily="18" charset="0"/>
              </a:rPr>
              <a:t>如果定常系统在某一有限时间区间内是完全能控的，那么其在任一初始时刻的相应区间内必是完全能控的。</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标题 1"/>
          <p:cNvSpPr>
            <a:spLocks noGrp="1"/>
          </p:cNvSpPr>
          <p:nvPr>
            <p:ph type="title"/>
          </p:nvPr>
        </p:nvSpPr>
        <p:spPr/>
        <p:txBody>
          <a:bodyPr/>
          <a:lstStyle/>
          <a:p>
            <a:r>
              <a:rPr lang="en-US" altLang="zh-CN" smtClean="0"/>
              <a:t>2.1</a:t>
            </a:r>
            <a:r>
              <a:rPr lang="zh-CN" altLang="en-US" smtClean="0"/>
              <a:t>能控性定义</a:t>
            </a:r>
            <a:r>
              <a:rPr lang="en-US" altLang="zh-CN" smtClean="0"/>
              <a:t>-4</a:t>
            </a:r>
            <a:endParaRPr lang="zh-CN" altLang="en-US" smtClean="0"/>
          </a:p>
        </p:txBody>
      </p:sp>
      <p:sp>
        <p:nvSpPr>
          <p:cNvPr id="132101" name="内容占位符 2"/>
          <p:cNvSpPr>
            <a:spLocks noGrp="1"/>
          </p:cNvSpPr>
          <p:nvPr>
            <p:ph idx="1"/>
          </p:nvPr>
        </p:nvSpPr>
        <p:spPr/>
        <p:txBody>
          <a:bodyPr/>
          <a:lstStyle/>
          <a:p>
            <a:r>
              <a:rPr lang="zh-CN" altLang="en-US" smtClean="0">
                <a:latin typeface="Times New Roman" pitchFamily="18" charset="0"/>
                <a:cs typeface="Times New Roman" pitchFamily="18" charset="0"/>
              </a:rPr>
              <a:t>令</a:t>
            </a:r>
            <a:r>
              <a:rPr lang="en-US" altLang="zh-CN" i="1" smtClean="0">
                <a:latin typeface="Times New Roman" pitchFamily="18" charset="0"/>
                <a:cs typeface="Times New Roman" pitchFamily="18" charset="0"/>
              </a:rPr>
              <a:t>x</a:t>
            </a:r>
            <a:r>
              <a:rPr lang="en-US" altLang="zh-CN" baseline="-25000" smtClean="0">
                <a:latin typeface="Times New Roman" pitchFamily="18" charset="0"/>
                <a:cs typeface="Times New Roman" pitchFamily="18" charset="0"/>
              </a:rPr>
              <a:t>0</a:t>
            </a:r>
            <a:r>
              <a:rPr lang="zh-CN" altLang="en-US" smtClean="0">
                <a:latin typeface="Times New Roman" pitchFamily="18" charset="0"/>
                <a:cs typeface="Times New Roman" pitchFamily="18" charset="0"/>
              </a:rPr>
              <a:t>是能控状态，那么根据能控状态的定义必有</a:t>
            </a:r>
          </a:p>
        </p:txBody>
      </p:sp>
      <p:sp>
        <p:nvSpPr>
          <p:cNvPr id="13210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32097" name="Object 1"/>
          <p:cNvGraphicFramePr>
            <a:graphicFrameLocks noChangeAspect="1"/>
          </p:cNvGraphicFramePr>
          <p:nvPr/>
        </p:nvGraphicFramePr>
        <p:xfrm>
          <a:off x="1357313" y="2643188"/>
          <a:ext cx="6667500" cy="857250"/>
        </p:xfrm>
        <a:graphic>
          <a:graphicData uri="http://schemas.openxmlformats.org/presentationml/2006/ole">
            <p:oleObj spid="_x0000_s132097" name="Equation" r:id="rId3" imgW="2565400" imgH="330200" progId="Equation.DSMT4">
              <p:embed/>
            </p:oleObj>
          </a:graphicData>
        </a:graphic>
      </p:graphicFrame>
      <p:sp>
        <p:nvSpPr>
          <p:cNvPr id="13210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32099" name="Object 3"/>
          <p:cNvGraphicFramePr>
            <a:graphicFrameLocks noChangeAspect="1"/>
          </p:cNvGraphicFramePr>
          <p:nvPr/>
        </p:nvGraphicFramePr>
        <p:xfrm>
          <a:off x="1571625" y="3786188"/>
          <a:ext cx="5810250" cy="1714500"/>
        </p:xfrm>
        <a:graphic>
          <a:graphicData uri="http://schemas.openxmlformats.org/presentationml/2006/ole">
            <p:oleObj spid="_x0000_s132099" name="Equation" r:id="rId4" imgW="2234880" imgH="660240" progId="Equation.DSMT4">
              <p:embed/>
            </p:oleObj>
          </a:graphicData>
        </a:graphic>
      </p:graphicFrame>
      <p:sp>
        <p:nvSpPr>
          <p:cNvPr id="8" name="矩形 7"/>
          <p:cNvSpPr/>
          <p:nvPr/>
        </p:nvSpPr>
        <p:spPr>
          <a:xfrm>
            <a:off x="2000250" y="5715000"/>
            <a:ext cx="4302125" cy="584200"/>
          </a:xfrm>
          <a:prstGeom prst="rect">
            <a:avLst/>
          </a:prstGeom>
        </p:spPr>
        <p:txBody>
          <a:bodyPr wrap="none">
            <a:spAutoFit/>
          </a:bodyPr>
          <a:lstStyle/>
          <a:p>
            <a:pPr algn="ctr">
              <a:defRPr/>
            </a:pPr>
            <a:r>
              <a:rPr lang="zh-CN" altLang="en-US" sz="3200" b="1" dirty="0">
                <a:latin typeface="+mn-ea"/>
                <a:ea typeface="+mn-ea"/>
              </a:rPr>
              <a:t>这个表达式说明什么</a:t>
            </a:r>
            <a:r>
              <a:rPr lang="zh-CN" altLang="en-US" sz="3200" dirty="0">
                <a:ea typeface="宋体" pitchFamily="2" charset="-122"/>
              </a:rPr>
              <a:t>？</a:t>
            </a:r>
          </a:p>
        </p:txBody>
      </p:sp>
      <p:sp>
        <p:nvSpPr>
          <p:cNvPr id="132105" name="下箭头 8"/>
          <p:cNvSpPr>
            <a:spLocks noChangeArrowheads="1"/>
          </p:cNvSpPr>
          <p:nvPr/>
        </p:nvSpPr>
        <p:spPr bwMode="auto">
          <a:xfrm>
            <a:off x="4000500" y="3429000"/>
            <a:ext cx="142875" cy="500063"/>
          </a:xfrm>
          <a:prstGeom prst="downArrow">
            <a:avLst>
              <a:gd name="adj1" fmla="val 50000"/>
              <a:gd name="adj2" fmla="val 50005"/>
            </a:avLst>
          </a:prstGeom>
          <a:solidFill>
            <a:schemeClr val="accent1"/>
          </a:solidFill>
          <a:ln w="9525" algn="ctr">
            <a:solidFill>
              <a:schemeClr val="tx1"/>
            </a:solidFill>
            <a:round/>
            <a:headEnd/>
            <a:tailEnd/>
          </a:ln>
        </p:spPr>
        <p:txBody>
          <a:bodyPr wrap="none" anchor="ctr"/>
          <a:lstStyle/>
          <a:p>
            <a:pPr algn="ct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标题 1"/>
          <p:cNvSpPr>
            <a:spLocks noGrp="1"/>
          </p:cNvSpPr>
          <p:nvPr>
            <p:ph type="title"/>
          </p:nvPr>
        </p:nvSpPr>
        <p:spPr/>
        <p:txBody>
          <a:bodyPr/>
          <a:lstStyle/>
          <a:p>
            <a:r>
              <a:rPr lang="en-US" altLang="zh-CN" smtClean="0"/>
              <a:t>2.1</a:t>
            </a:r>
            <a:r>
              <a:rPr lang="zh-CN" altLang="en-US" smtClean="0"/>
              <a:t>能控性定义</a:t>
            </a:r>
            <a:r>
              <a:rPr lang="en-US" altLang="zh-CN" smtClean="0"/>
              <a:t>-5</a:t>
            </a:r>
            <a:endParaRPr lang="zh-CN" altLang="en-US" smtClean="0"/>
          </a:p>
        </p:txBody>
      </p:sp>
      <p:sp>
        <p:nvSpPr>
          <p:cNvPr id="133122" name="内容占位符 2"/>
          <p:cNvSpPr>
            <a:spLocks noGrp="1"/>
          </p:cNvSpPr>
          <p:nvPr>
            <p:ph idx="1"/>
          </p:nvPr>
        </p:nvSpPr>
        <p:spPr>
          <a:xfrm>
            <a:off x="785813" y="1285875"/>
            <a:ext cx="8169275" cy="6858000"/>
          </a:xfrm>
        </p:spPr>
        <p:txBody>
          <a:bodyPr/>
          <a:lstStyle/>
          <a:p>
            <a:r>
              <a:rPr lang="zh-CN" altLang="en-US" smtClean="0">
                <a:latin typeface="Times New Roman" pitchFamily="18" charset="0"/>
                <a:cs typeface="Times New Roman" pitchFamily="18" charset="0"/>
              </a:rPr>
              <a:t>系统能控性定义中的初始状态</a:t>
            </a:r>
            <a:r>
              <a:rPr lang="en-US" altLang="zh-CN" i="1" smtClean="0">
                <a:latin typeface="Times New Roman" pitchFamily="18" charset="0"/>
                <a:cs typeface="Times New Roman" pitchFamily="18" charset="0"/>
              </a:rPr>
              <a:t>x</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t</a:t>
            </a:r>
            <a:r>
              <a:rPr lang="en-US" altLang="zh-CN" baseline="-25000" smtClean="0">
                <a:latin typeface="Times New Roman" pitchFamily="18" charset="0"/>
                <a:cs typeface="Times New Roman" pitchFamily="18" charset="0"/>
              </a:rPr>
              <a:t>0</a:t>
            </a:r>
            <a:r>
              <a:rPr lang="en-US" altLang="zh-CN"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是状态空间中的非零有限点，控制的一般目标是状态空间坐标原点。</a:t>
            </a:r>
            <a:endParaRPr lang="en-US" altLang="zh-CN" smtClean="0">
              <a:latin typeface="Times New Roman" pitchFamily="18" charset="0"/>
              <a:cs typeface="Times New Roman" pitchFamily="18" charset="0"/>
            </a:endParaRPr>
          </a:p>
        </p:txBody>
      </p:sp>
      <p:sp>
        <p:nvSpPr>
          <p:cNvPr id="133123" name="椭圆 22"/>
          <p:cNvSpPr>
            <a:spLocks noChangeArrowheads="1"/>
          </p:cNvSpPr>
          <p:nvPr/>
        </p:nvSpPr>
        <p:spPr bwMode="auto">
          <a:xfrm>
            <a:off x="5286375" y="3786188"/>
            <a:ext cx="71438" cy="71437"/>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33124" name="任意多边形 24"/>
          <p:cNvSpPr>
            <a:spLocks/>
          </p:cNvSpPr>
          <p:nvPr/>
        </p:nvSpPr>
        <p:spPr bwMode="auto">
          <a:xfrm>
            <a:off x="3568700" y="3824288"/>
            <a:ext cx="1965325" cy="1249362"/>
          </a:xfrm>
          <a:custGeom>
            <a:avLst/>
            <a:gdLst>
              <a:gd name="T0" fmla="*/ 1761893 w 1966332"/>
              <a:gd name="T1" fmla="*/ 0 h 1248937"/>
              <a:gd name="T2" fmla="*/ 1672683 w 1966332"/>
              <a:gd name="T3" fmla="*/ 568712 h 1248937"/>
              <a:gd name="T4" fmla="*/ 0 w 1966332"/>
              <a:gd name="T5" fmla="*/ 1248937 h 1248937"/>
              <a:gd name="T6" fmla="*/ 0 60000 65536"/>
              <a:gd name="T7" fmla="*/ 0 60000 65536"/>
              <a:gd name="T8" fmla="*/ 0 60000 65536"/>
            </a:gdLst>
            <a:ahLst/>
            <a:cxnLst>
              <a:cxn ang="T6">
                <a:pos x="T0" y="T1"/>
              </a:cxn>
              <a:cxn ang="T7">
                <a:pos x="T2" y="T3"/>
              </a:cxn>
              <a:cxn ang="T8">
                <a:pos x="T4" y="T5"/>
              </a:cxn>
            </a:cxnLst>
            <a:rect l="0" t="0" r="r" b="b"/>
            <a:pathLst>
              <a:path w="1966332" h="1248937">
                <a:moveTo>
                  <a:pt x="1761893" y="0"/>
                </a:moveTo>
                <a:cubicBezTo>
                  <a:pt x="1864112" y="180278"/>
                  <a:pt x="1966332" y="360556"/>
                  <a:pt x="1672683" y="568712"/>
                </a:cubicBezTo>
                <a:cubicBezTo>
                  <a:pt x="1379034" y="776868"/>
                  <a:pt x="275063" y="1118839"/>
                  <a:pt x="0" y="1248937"/>
                </a:cubicBezTo>
              </a:path>
            </a:pathLst>
          </a:custGeom>
          <a:solidFill>
            <a:schemeClr val="accent1"/>
          </a:solidFill>
          <a:ln w="25400" cap="flat" cmpd="sng" algn="ctr">
            <a:solidFill>
              <a:schemeClr val="tx1"/>
            </a:solidFill>
            <a:prstDash val="solid"/>
            <a:round/>
            <a:headEnd type="none" w="med" len="med"/>
            <a:tailEnd type="arrow" w="med" len="med"/>
          </a:ln>
        </p:spPr>
        <p:txBody>
          <a:bodyPr wrap="none" anchor="ctr"/>
          <a:lstStyle/>
          <a:p>
            <a:endParaRPr lang="zh-CN" altLang="en-US"/>
          </a:p>
        </p:txBody>
      </p:sp>
      <p:grpSp>
        <p:nvGrpSpPr>
          <p:cNvPr id="133125" name="组合 27"/>
          <p:cNvGrpSpPr>
            <a:grpSpLocks/>
          </p:cNvGrpSpPr>
          <p:nvPr/>
        </p:nvGrpSpPr>
        <p:grpSpPr bwMode="auto">
          <a:xfrm>
            <a:off x="2071688" y="3143250"/>
            <a:ext cx="4357687" cy="3214688"/>
            <a:chOff x="2071670" y="3143248"/>
            <a:chExt cx="4357718" cy="3214710"/>
          </a:xfrm>
        </p:grpSpPr>
        <p:grpSp>
          <p:nvGrpSpPr>
            <p:cNvPr id="133126" name="组合 21"/>
            <p:cNvGrpSpPr>
              <a:grpSpLocks/>
            </p:cNvGrpSpPr>
            <p:nvPr/>
          </p:nvGrpSpPr>
          <p:grpSpPr bwMode="auto">
            <a:xfrm>
              <a:off x="2071670" y="3143248"/>
              <a:ext cx="4357718" cy="3214710"/>
              <a:chOff x="1857356" y="2786058"/>
              <a:chExt cx="4357718" cy="3214710"/>
            </a:xfrm>
          </p:grpSpPr>
          <p:cxnSp>
            <p:nvCxnSpPr>
              <p:cNvPr id="133128" name="直接箭头连接符 6"/>
              <p:cNvCxnSpPr>
                <a:cxnSpLocks noChangeShapeType="1"/>
              </p:cNvCxnSpPr>
              <p:nvPr/>
            </p:nvCxnSpPr>
            <p:spPr bwMode="auto">
              <a:xfrm>
                <a:off x="3357554" y="4714884"/>
                <a:ext cx="2857520" cy="1588"/>
              </a:xfrm>
              <a:prstGeom prst="straightConnector1">
                <a:avLst/>
              </a:prstGeom>
              <a:noFill/>
              <a:ln w="25400" algn="ctr">
                <a:solidFill>
                  <a:schemeClr val="tx1"/>
                </a:solidFill>
                <a:round/>
                <a:headEnd/>
                <a:tailEnd type="arrow" w="med" len="med"/>
              </a:ln>
            </p:spPr>
          </p:cxnSp>
          <p:cxnSp>
            <p:nvCxnSpPr>
              <p:cNvPr id="133129" name="直接箭头连接符 7"/>
              <p:cNvCxnSpPr>
                <a:cxnSpLocks noChangeShapeType="1"/>
              </p:cNvCxnSpPr>
              <p:nvPr/>
            </p:nvCxnSpPr>
            <p:spPr bwMode="auto">
              <a:xfrm rot="5400000" flipH="1" flipV="1">
                <a:off x="2392347" y="3750471"/>
                <a:ext cx="1929620" cy="794"/>
              </a:xfrm>
              <a:prstGeom prst="straightConnector1">
                <a:avLst/>
              </a:prstGeom>
              <a:noFill/>
              <a:ln w="25400" algn="ctr">
                <a:solidFill>
                  <a:schemeClr val="tx1"/>
                </a:solidFill>
                <a:round/>
                <a:headEnd/>
                <a:tailEnd type="arrow" w="med" len="med"/>
              </a:ln>
            </p:spPr>
          </p:cxnSp>
          <p:cxnSp>
            <p:nvCxnSpPr>
              <p:cNvPr id="133130" name="直接箭头连接符 8"/>
              <p:cNvCxnSpPr>
                <a:cxnSpLocks noChangeShapeType="1"/>
              </p:cNvCxnSpPr>
              <p:nvPr/>
            </p:nvCxnSpPr>
            <p:spPr bwMode="auto">
              <a:xfrm rot="10800000" flipV="1">
                <a:off x="1857356" y="4714884"/>
                <a:ext cx="1500198" cy="1285884"/>
              </a:xfrm>
              <a:prstGeom prst="straightConnector1">
                <a:avLst/>
              </a:prstGeom>
              <a:noFill/>
              <a:ln w="25400" algn="ctr">
                <a:solidFill>
                  <a:schemeClr val="tx1"/>
                </a:solidFill>
                <a:round/>
                <a:headEnd/>
                <a:tailEnd type="arrow" w="med" len="med"/>
              </a:ln>
            </p:spPr>
          </p:cxnSp>
        </p:grpSp>
        <p:sp>
          <p:nvSpPr>
            <p:cNvPr id="27" name="矩形 26"/>
            <p:cNvSpPr/>
            <p:nvPr/>
          </p:nvSpPr>
          <p:spPr>
            <a:xfrm>
              <a:off x="5500694" y="3429000"/>
              <a:ext cx="638180" cy="400053"/>
            </a:xfrm>
            <a:prstGeom prst="rect">
              <a:avLst/>
            </a:prstGeom>
          </p:spPr>
          <p:txBody>
            <a:bodyPr wrap="none">
              <a:spAutoFit/>
            </a:bodyPr>
            <a:lstStyle/>
            <a:p>
              <a:pPr algn="ctr"/>
              <a:r>
                <a:rPr lang="en-US" altLang="zh-CN" sz="2000" b="1" i="1">
                  <a:solidFill>
                    <a:srgbClr val="000000"/>
                  </a:solidFill>
                  <a:latin typeface="Times New Roman" pitchFamily="18" charset="0"/>
                  <a:ea typeface="楷体_GB2312" pitchFamily="49" charset="-122"/>
                  <a:cs typeface="Times New Roman" pitchFamily="18" charset="0"/>
                </a:rPr>
                <a:t>x</a:t>
              </a:r>
              <a:r>
                <a:rPr lang="en-US" altLang="zh-CN" sz="2000" b="1">
                  <a:solidFill>
                    <a:srgbClr val="000000"/>
                  </a:solidFill>
                  <a:latin typeface="Times New Roman" pitchFamily="18" charset="0"/>
                  <a:ea typeface="楷体_GB2312" pitchFamily="49" charset="-122"/>
                  <a:cs typeface="Times New Roman" pitchFamily="18" charset="0"/>
                </a:rPr>
                <a:t>(</a:t>
              </a:r>
              <a:r>
                <a:rPr lang="en-US" altLang="zh-CN" sz="2000" b="1" i="1">
                  <a:solidFill>
                    <a:srgbClr val="000000"/>
                  </a:solidFill>
                  <a:latin typeface="Times New Roman" pitchFamily="18" charset="0"/>
                  <a:ea typeface="楷体_GB2312" pitchFamily="49" charset="-122"/>
                  <a:cs typeface="Times New Roman" pitchFamily="18" charset="0"/>
                </a:rPr>
                <a:t>t</a:t>
              </a:r>
              <a:r>
                <a:rPr lang="en-US" altLang="zh-CN" sz="2000" b="1" baseline="-25000">
                  <a:solidFill>
                    <a:srgbClr val="000000"/>
                  </a:solidFill>
                  <a:latin typeface="Times New Roman" pitchFamily="18" charset="0"/>
                  <a:ea typeface="楷体_GB2312" pitchFamily="49" charset="-122"/>
                  <a:cs typeface="Times New Roman" pitchFamily="18" charset="0"/>
                </a:rPr>
                <a:t>0</a:t>
              </a:r>
              <a:r>
                <a:rPr lang="en-US" altLang="zh-CN" sz="2000" b="1">
                  <a:solidFill>
                    <a:srgbClr val="000000"/>
                  </a:solidFill>
                  <a:latin typeface="Times New Roman" pitchFamily="18" charset="0"/>
                  <a:ea typeface="楷体_GB2312" pitchFamily="49" charset="-122"/>
                  <a:cs typeface="Times New Roman" pitchFamily="18" charset="0"/>
                </a:rPr>
                <a:t>)</a:t>
              </a:r>
              <a:endParaRPr lang="zh-CN" altLang="en-US" sz="2000">
                <a:ea typeface="楷体_GB2312" pitchFamily="49" charset="-122"/>
                <a:cs typeface="Times New Roman" pitchFamily="18" charset="0"/>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p:txBody>
          <a:bodyPr/>
          <a:lstStyle/>
          <a:p>
            <a:r>
              <a:rPr lang="zh-CN" altLang="en-US" smtClean="0"/>
              <a:t>本章内容</a:t>
            </a:r>
          </a:p>
        </p:txBody>
      </p:sp>
      <p:sp>
        <p:nvSpPr>
          <p:cNvPr id="3" name="内容占位符 2"/>
          <p:cNvSpPr>
            <a:spLocks noGrp="1"/>
          </p:cNvSpPr>
          <p:nvPr>
            <p:ph idx="1"/>
          </p:nvPr>
        </p:nvSpPr>
        <p:spPr>
          <a:xfrm>
            <a:off x="785813" y="1071546"/>
            <a:ext cx="8358187" cy="5572164"/>
          </a:xfrm>
        </p:spPr>
        <p:txBody>
          <a:bodyPr/>
          <a:lstStyle/>
          <a:p>
            <a:pPr>
              <a:defRPr/>
            </a:pPr>
            <a:r>
              <a:rPr lang="zh-CN" altLang="en-US" sz="2800" dirty="0" smtClean="0">
                <a:hlinkClick r:id="rId2" action="ppaction://hlinksldjump"/>
              </a:rPr>
              <a:t>引言</a:t>
            </a:r>
            <a:endParaRPr lang="en-US" altLang="zh-CN" sz="2800" dirty="0" smtClean="0"/>
          </a:p>
          <a:p>
            <a:pPr>
              <a:defRPr/>
            </a:pPr>
            <a:r>
              <a:rPr lang="zh-CN" altLang="en-US" sz="2800" dirty="0" smtClean="0">
                <a:hlinkClick r:id="rId3" action="ppaction://hlinksldjump"/>
              </a:rPr>
              <a:t>连续线性系统能控性与能观性定义</a:t>
            </a:r>
            <a:endParaRPr lang="zh-CN" altLang="en-US" sz="2800" dirty="0" smtClean="0"/>
          </a:p>
          <a:p>
            <a:pPr>
              <a:defRPr/>
            </a:pPr>
            <a:r>
              <a:rPr lang="zh-CN" altLang="en-US" sz="2800" dirty="0" smtClean="0">
                <a:hlinkClick r:id="rId4" action="ppaction://hlinksldjump"/>
              </a:rPr>
              <a:t>连续线性系统能控性与能观性判据</a:t>
            </a:r>
            <a:endParaRPr lang="zh-CN" altLang="en-US" sz="2800" dirty="0" smtClean="0"/>
          </a:p>
          <a:p>
            <a:pPr>
              <a:defRPr/>
            </a:pPr>
            <a:r>
              <a:rPr lang="zh-CN" altLang="en-US" sz="2800" dirty="0" smtClean="0">
                <a:hlinkClick r:id="rId5" action="ppaction://hlinksldjump"/>
              </a:rPr>
              <a:t>连续线性系统输出</a:t>
            </a:r>
            <a:r>
              <a:rPr lang="en-US" altLang="zh-CN" sz="2800" dirty="0" smtClean="0">
                <a:latin typeface="+mn-ea"/>
                <a:hlinkClick r:id="rId5" action="ppaction://hlinksldjump"/>
              </a:rPr>
              <a:t>(</a:t>
            </a:r>
            <a:r>
              <a:rPr lang="zh-CN" altLang="en-US" sz="2800" dirty="0" smtClean="0">
                <a:latin typeface="+mn-ea"/>
                <a:hlinkClick r:id="rId5" action="ppaction://hlinksldjump"/>
              </a:rPr>
              <a:t>函数</a:t>
            </a:r>
            <a:r>
              <a:rPr lang="en-US" altLang="zh-CN" sz="2800" dirty="0" smtClean="0">
                <a:latin typeface="+mn-ea"/>
                <a:hlinkClick r:id="rId5" action="ppaction://hlinksldjump"/>
              </a:rPr>
              <a:t>)</a:t>
            </a:r>
            <a:r>
              <a:rPr lang="zh-CN" altLang="en-US" sz="2800" dirty="0" smtClean="0">
                <a:hlinkClick r:id="rId5" action="ppaction://hlinksldjump"/>
              </a:rPr>
              <a:t>能控性及判据</a:t>
            </a:r>
            <a:endParaRPr lang="zh-CN" altLang="en-US" sz="2800" dirty="0" smtClean="0"/>
          </a:p>
          <a:p>
            <a:pPr>
              <a:defRPr/>
            </a:pPr>
            <a:r>
              <a:rPr lang="zh-CN" altLang="en-US" sz="2800" dirty="0" smtClean="0">
                <a:hlinkClick r:id="rId6" action="ppaction://hlinksldjump"/>
              </a:rPr>
              <a:t>连续线性系统的对偶关系</a:t>
            </a:r>
            <a:endParaRPr lang="zh-CN" altLang="en-US" sz="2800" dirty="0" smtClean="0"/>
          </a:p>
          <a:p>
            <a:pPr>
              <a:defRPr/>
            </a:pPr>
            <a:r>
              <a:rPr lang="zh-CN" altLang="en-US" sz="2800" dirty="0" smtClean="0">
                <a:hlinkClick r:id="rId7" action="ppaction://hlinksldjump"/>
              </a:rPr>
              <a:t>定常连续线性系统的能控型与能观型</a:t>
            </a:r>
            <a:endParaRPr lang="zh-CN" altLang="en-US" sz="2800" dirty="0" smtClean="0"/>
          </a:p>
          <a:p>
            <a:pPr>
              <a:defRPr/>
            </a:pPr>
            <a:r>
              <a:rPr lang="zh-CN" altLang="en-US" sz="2800" dirty="0" smtClean="0">
                <a:hlinkClick r:id="rId8" action="ppaction://hlinksldjump"/>
              </a:rPr>
              <a:t>连续线性系统的结构分解</a:t>
            </a:r>
            <a:endParaRPr lang="zh-CN" altLang="en-US" sz="2800" dirty="0" smtClean="0"/>
          </a:p>
          <a:p>
            <a:pPr>
              <a:defRPr/>
            </a:pPr>
            <a:r>
              <a:rPr lang="zh-CN" altLang="en-US" sz="2800" dirty="0" smtClean="0">
                <a:hlinkClick r:id="rId9" action="ppaction://hlinksldjump"/>
              </a:rPr>
              <a:t>连续定常线性系统的实现与结构特性关系</a:t>
            </a:r>
            <a:endParaRPr lang="en-US" altLang="zh-CN" sz="2800" dirty="0" smtClean="0"/>
          </a:p>
          <a:p>
            <a:pPr>
              <a:defRPr/>
            </a:pPr>
            <a:r>
              <a:rPr lang="zh-CN" altLang="en-US" sz="2800" dirty="0" smtClean="0">
                <a:hlinkClick r:id="rId10" action="ppaction://hlinksldjump"/>
              </a:rPr>
              <a:t>基于复频域的并串线性系统的能控与能观性</a:t>
            </a:r>
            <a:endParaRPr lang="en-US" altLang="zh-CN" sz="2800" dirty="0" smtClean="0"/>
          </a:p>
          <a:p>
            <a:pPr>
              <a:defRPr/>
            </a:pPr>
            <a:r>
              <a:rPr lang="zh-CN" altLang="en-US" sz="2800" dirty="0" smtClean="0">
                <a:hlinkClick r:id="rId11" action="ppaction://hlinksldjump"/>
              </a:rPr>
              <a:t>离散线性系统的能控能观性及其判据</a:t>
            </a:r>
            <a:endParaRPr lang="zh-CN" altLang="en-US" sz="2800" dirty="0" smtClean="0"/>
          </a:p>
          <a:p>
            <a:pPr>
              <a:defRPr/>
            </a:pPr>
            <a:r>
              <a:rPr lang="zh-CN" altLang="en-US" sz="2800" dirty="0" smtClean="0">
                <a:hlinkClick r:id="rId12" action="ppaction://hlinksldjump"/>
              </a:rPr>
              <a:t>小结</a:t>
            </a:r>
            <a:endParaRPr lang="zh-CN" alt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标题 1"/>
          <p:cNvSpPr>
            <a:spLocks noGrp="1"/>
          </p:cNvSpPr>
          <p:nvPr>
            <p:ph type="title"/>
          </p:nvPr>
        </p:nvSpPr>
        <p:spPr/>
        <p:txBody>
          <a:bodyPr/>
          <a:lstStyle/>
          <a:p>
            <a:r>
              <a:rPr lang="en-US" altLang="zh-CN" smtClean="0"/>
              <a:t>2.1</a:t>
            </a:r>
            <a:r>
              <a:rPr lang="zh-CN" altLang="en-US" smtClean="0"/>
              <a:t>能控性定义</a:t>
            </a:r>
            <a:r>
              <a:rPr lang="en-US" altLang="zh-CN" smtClean="0"/>
              <a:t>-6</a:t>
            </a:r>
            <a:endParaRPr lang="zh-CN" altLang="en-US" smtClean="0"/>
          </a:p>
        </p:txBody>
      </p:sp>
      <p:sp>
        <p:nvSpPr>
          <p:cNvPr id="134146" name="内容占位符 2"/>
          <p:cNvSpPr>
            <a:spLocks noGrp="1"/>
          </p:cNvSpPr>
          <p:nvPr>
            <p:ph idx="1"/>
          </p:nvPr>
        </p:nvSpPr>
        <p:spPr/>
        <p:txBody>
          <a:bodyPr/>
          <a:lstStyle/>
          <a:p>
            <a:r>
              <a:rPr lang="zh-CN" altLang="en-US" smtClean="0">
                <a:latin typeface="Times New Roman" pitchFamily="18" charset="0"/>
                <a:cs typeface="Times New Roman" pitchFamily="18" charset="0"/>
              </a:rPr>
              <a:t>状态</a:t>
            </a:r>
            <a:r>
              <a:rPr lang="en-US" altLang="zh-CN" i="1" smtClean="0">
                <a:latin typeface="Times New Roman" pitchFamily="18" charset="0"/>
                <a:cs typeface="Times New Roman" pitchFamily="18" charset="0"/>
              </a:rPr>
              <a:t>x</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t</a:t>
            </a:r>
            <a:r>
              <a:rPr lang="en-US" altLang="zh-CN" baseline="-25000" smtClean="0">
                <a:latin typeface="Times New Roman" pitchFamily="18" charset="0"/>
                <a:cs typeface="Times New Roman" pitchFamily="18" charset="0"/>
              </a:rPr>
              <a:t>f</a:t>
            </a:r>
            <a:r>
              <a:rPr lang="en-US" altLang="zh-CN"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在</a:t>
            </a:r>
            <a:r>
              <a:rPr lang="en-US" altLang="zh-CN" i="1" smtClean="0">
                <a:latin typeface="Times New Roman" pitchFamily="18" charset="0"/>
                <a:cs typeface="Times New Roman" pitchFamily="18" charset="0"/>
              </a:rPr>
              <a:t>t</a:t>
            </a:r>
            <a:r>
              <a:rPr lang="en-US" altLang="zh-CN" baseline="-25000" smtClean="0">
                <a:latin typeface="Times New Roman" pitchFamily="18" charset="0"/>
                <a:cs typeface="Times New Roman" pitchFamily="18" charset="0"/>
              </a:rPr>
              <a:t>0</a:t>
            </a:r>
            <a:r>
              <a:rPr lang="zh-CN" altLang="en-US" smtClean="0">
                <a:latin typeface="Times New Roman" pitchFamily="18" charset="0"/>
                <a:cs typeface="Times New Roman" pitchFamily="18" charset="0"/>
              </a:rPr>
              <a:t>时刻是能达的，指若在</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t</a:t>
            </a:r>
            <a:r>
              <a:rPr lang="en-US" altLang="zh-CN" baseline="-25000" smtClean="0">
                <a:latin typeface="Times New Roman" pitchFamily="18" charset="0"/>
                <a:cs typeface="Times New Roman" pitchFamily="18" charset="0"/>
              </a:rPr>
              <a:t>0</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t</a:t>
            </a:r>
            <a:r>
              <a:rPr lang="en-US" altLang="zh-CN" baseline="-25000" smtClean="0">
                <a:latin typeface="Times New Roman" pitchFamily="18" charset="0"/>
                <a:cs typeface="Times New Roman" pitchFamily="18" charset="0"/>
              </a:rPr>
              <a:t>f</a:t>
            </a:r>
            <a:r>
              <a:rPr lang="en-US" altLang="zh-CN"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区间内存在无约束的容许控制</a:t>
            </a:r>
            <a:r>
              <a:rPr lang="en-US" altLang="zh-CN" i="1" smtClean="0">
                <a:latin typeface="Times New Roman" pitchFamily="18" charset="0"/>
                <a:cs typeface="Times New Roman" pitchFamily="18" charset="0"/>
              </a:rPr>
              <a:t>u</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t</a:t>
            </a:r>
            <a:r>
              <a:rPr lang="en-US" altLang="zh-CN"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，使系统从</a:t>
            </a:r>
            <a:r>
              <a:rPr lang="en-US" altLang="zh-CN" i="1" smtClean="0">
                <a:latin typeface="Times New Roman" pitchFamily="18" charset="0"/>
                <a:cs typeface="Times New Roman" pitchFamily="18" charset="0"/>
              </a:rPr>
              <a:t>x</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t</a:t>
            </a:r>
            <a:r>
              <a:rPr lang="en-US" altLang="zh-CN" baseline="-25000" smtClean="0">
                <a:latin typeface="Times New Roman" pitchFamily="18" charset="0"/>
                <a:cs typeface="Times New Roman" pitchFamily="18" charset="0"/>
              </a:rPr>
              <a:t>0</a:t>
            </a:r>
            <a:r>
              <a:rPr lang="en-US" altLang="zh-CN" smtClean="0">
                <a:latin typeface="Times New Roman" pitchFamily="18" charset="0"/>
                <a:cs typeface="Times New Roman" pitchFamily="18" charset="0"/>
              </a:rPr>
              <a:t>)=0</a:t>
            </a:r>
            <a:r>
              <a:rPr lang="zh-CN" altLang="en-US" smtClean="0">
                <a:latin typeface="Times New Roman" pitchFamily="18" charset="0"/>
                <a:cs typeface="Times New Roman" pitchFamily="18" charset="0"/>
              </a:rPr>
              <a:t>推向预先指定的状态</a:t>
            </a:r>
            <a:r>
              <a:rPr lang="en-US" altLang="zh-CN" i="1" smtClean="0">
                <a:latin typeface="Times New Roman" pitchFamily="18" charset="0"/>
                <a:cs typeface="Times New Roman" pitchFamily="18" charset="0"/>
              </a:rPr>
              <a:t>x</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t</a:t>
            </a:r>
            <a:r>
              <a:rPr lang="en-US" altLang="zh-CN" baseline="-25000" smtClean="0">
                <a:latin typeface="Times New Roman" pitchFamily="18" charset="0"/>
                <a:cs typeface="Times New Roman" pitchFamily="18" charset="0"/>
              </a:rPr>
              <a:t>f</a:t>
            </a:r>
            <a:r>
              <a:rPr lang="en-US" altLang="zh-CN" smtClean="0">
                <a:latin typeface="Times New Roman" pitchFamily="18" charset="0"/>
                <a:cs typeface="Times New Roman" pitchFamily="18" charset="0"/>
              </a:rPr>
              <a:t>)</a:t>
            </a:r>
            <a:r>
              <a:rPr lang="en-US" smtClean="0">
                <a:latin typeface="Times New Roman" pitchFamily="18" charset="0"/>
                <a:cs typeface="Times New Roman" pitchFamily="18" charset="0"/>
              </a:rPr>
              <a:t>。</a:t>
            </a:r>
          </a:p>
          <a:p>
            <a:pPr lvl="1">
              <a:buFont typeface="Wingdings" pitchFamily="2" charset="2"/>
              <a:buChar char="ü"/>
            </a:pPr>
            <a:r>
              <a:rPr lang="en-US" altLang="zh-CN" smtClean="0">
                <a:latin typeface="Times New Roman" pitchFamily="18" charset="0"/>
                <a:cs typeface="Times New Roman" pitchFamily="18" charset="0"/>
              </a:rPr>
              <a:t>CLTIS：</a:t>
            </a:r>
            <a:r>
              <a:rPr lang="zh-CN" altLang="en-US" smtClean="0">
                <a:latin typeface="Times New Roman" pitchFamily="18" charset="0"/>
                <a:cs typeface="Times New Roman" pitchFamily="18" charset="0"/>
              </a:rPr>
              <a:t>能控性与能达性是等价的。</a:t>
            </a:r>
            <a:endParaRPr lang="en-US" altLang="zh-CN" smtClean="0">
              <a:latin typeface="Times New Roman" pitchFamily="18" charset="0"/>
              <a:cs typeface="Times New Roman" pitchFamily="18" charset="0"/>
            </a:endParaRPr>
          </a:p>
          <a:p>
            <a:pPr lvl="1">
              <a:buFont typeface="Wingdings" pitchFamily="2" charset="2"/>
              <a:buChar char="ü"/>
            </a:pPr>
            <a:r>
              <a:rPr lang="en-US" altLang="zh-CN" smtClean="0">
                <a:latin typeface="Times New Roman" pitchFamily="18" charset="0"/>
                <a:cs typeface="Times New Roman" pitchFamily="18" charset="0"/>
              </a:rPr>
              <a:t>DLTIS：</a:t>
            </a:r>
            <a:r>
              <a:rPr lang="zh-CN" altLang="en-US" smtClean="0">
                <a:latin typeface="Times New Roman" pitchFamily="18" charset="0"/>
                <a:cs typeface="Times New Roman" pitchFamily="18" charset="0"/>
              </a:rPr>
              <a:t>要求系统矩阵是非奇异的，能控性和能达性才是等价的。</a:t>
            </a:r>
            <a:endParaRPr lang="en-US" altLang="zh-CN" smtClean="0">
              <a:latin typeface="Times New Roman" pitchFamily="18" charset="0"/>
              <a:cs typeface="Times New Roman" pitchFamily="18" charset="0"/>
            </a:endParaRPr>
          </a:p>
          <a:p>
            <a:pPr lvl="1">
              <a:buFont typeface="Wingdings" pitchFamily="2" charset="2"/>
              <a:buChar char="ü"/>
            </a:pPr>
            <a:r>
              <a:rPr lang="en-US" altLang="zh-CN" smtClean="0">
                <a:latin typeface="Times New Roman" pitchFamily="18" charset="0"/>
                <a:cs typeface="Times New Roman" pitchFamily="18" charset="0"/>
              </a:rPr>
              <a:t>DLTVS：</a:t>
            </a:r>
            <a:r>
              <a:rPr lang="zh-CN" altLang="en-US" smtClean="0">
                <a:latin typeface="Times New Roman" pitchFamily="18" charset="0"/>
                <a:cs typeface="Times New Roman" pitchFamily="18" charset="0"/>
              </a:rPr>
              <a:t>要求系统矩阵是非奇异的，能控性和能达性才是等价的。</a:t>
            </a:r>
            <a:endParaRPr lang="en-US" altLang="zh-CN" smtClean="0">
              <a:latin typeface="Times New Roman" pitchFamily="18" charset="0"/>
              <a:cs typeface="Times New Roman" pitchFamily="18" charset="0"/>
            </a:endParaRPr>
          </a:p>
          <a:p>
            <a:pPr lvl="1">
              <a:buFont typeface="Wingdings" pitchFamily="2" charset="2"/>
              <a:buChar char="ü"/>
            </a:pPr>
            <a:r>
              <a:rPr lang="en-US" altLang="zh-CN" smtClean="0">
                <a:latin typeface="Times New Roman" pitchFamily="18" charset="0"/>
                <a:cs typeface="Times New Roman" pitchFamily="18" charset="0"/>
              </a:rPr>
              <a:t>CLTVS：</a:t>
            </a:r>
            <a:r>
              <a:rPr lang="zh-CN" altLang="en-US" smtClean="0">
                <a:latin typeface="Times New Roman" pitchFamily="18" charset="0"/>
                <a:cs typeface="Times New Roman" pitchFamily="18" charset="0"/>
              </a:rPr>
              <a:t>对连续时变线性系统，能控性和能达性一般是不等价的。</a:t>
            </a:r>
          </a:p>
          <a:p>
            <a:endParaRPr lang="zh-CN" alt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4" name="标题 1"/>
          <p:cNvSpPr>
            <a:spLocks noGrp="1"/>
          </p:cNvSpPr>
          <p:nvPr>
            <p:ph type="title"/>
          </p:nvPr>
        </p:nvSpPr>
        <p:spPr/>
        <p:txBody>
          <a:bodyPr/>
          <a:lstStyle/>
          <a:p>
            <a:r>
              <a:rPr lang="en-US" altLang="zh-CN" smtClean="0"/>
              <a:t>2.1</a:t>
            </a:r>
            <a:r>
              <a:rPr lang="zh-CN" altLang="en-US" smtClean="0"/>
              <a:t>能控性定义</a:t>
            </a:r>
            <a:r>
              <a:rPr lang="en-US" altLang="zh-CN" smtClean="0"/>
              <a:t>-7</a:t>
            </a:r>
            <a:endParaRPr lang="zh-CN" altLang="en-US" smtClean="0"/>
          </a:p>
        </p:txBody>
      </p:sp>
      <p:sp>
        <p:nvSpPr>
          <p:cNvPr id="135175" name="内容占位符 2"/>
          <p:cNvSpPr>
            <a:spLocks noGrp="1"/>
          </p:cNvSpPr>
          <p:nvPr>
            <p:ph idx="1"/>
          </p:nvPr>
        </p:nvSpPr>
        <p:spPr/>
        <p:txBody>
          <a:bodyPr/>
          <a:lstStyle/>
          <a:p>
            <a:r>
              <a:rPr lang="zh-CN" altLang="en-US" smtClean="0">
                <a:latin typeface="Times New Roman" pitchFamily="18" charset="0"/>
                <a:cs typeface="Times New Roman" pitchFamily="18" charset="0"/>
              </a:rPr>
              <a:t>确定扰动</a:t>
            </a:r>
            <a:r>
              <a:rPr lang="en-US" altLang="zh-CN" i="1" smtClean="0">
                <a:latin typeface="Times New Roman" pitchFamily="18" charset="0"/>
                <a:cs typeface="Times New Roman" pitchFamily="18" charset="0"/>
              </a:rPr>
              <a:t>f</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t</a:t>
            </a:r>
            <a:r>
              <a:rPr lang="en-US" altLang="zh-CN"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对系统能控性的影响</a:t>
            </a:r>
            <a:endParaRPr lang="en-US" altLang="zh-CN" smtClean="0">
              <a:latin typeface="Times New Roman" pitchFamily="18" charset="0"/>
              <a:cs typeface="Times New Roman" pitchFamily="18" charset="0"/>
            </a:endParaRPr>
          </a:p>
          <a:p>
            <a:endParaRPr lang="zh-CN" altLang="en-US" smtClean="0"/>
          </a:p>
        </p:txBody>
      </p:sp>
      <p:sp>
        <p:nvSpPr>
          <p:cNvPr id="13517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35169" name="Object 1"/>
          <p:cNvGraphicFramePr>
            <a:graphicFrameLocks noChangeAspect="1"/>
          </p:cNvGraphicFramePr>
          <p:nvPr/>
        </p:nvGraphicFramePr>
        <p:xfrm>
          <a:off x="203200" y="1928813"/>
          <a:ext cx="8940800" cy="915987"/>
        </p:xfrm>
        <a:graphic>
          <a:graphicData uri="http://schemas.openxmlformats.org/presentationml/2006/ole">
            <p:oleObj spid="_x0000_s135169" name="Equation" r:id="rId3" imgW="3441700" imgH="330200" progId="Equation.DSMT4">
              <p:embed/>
            </p:oleObj>
          </a:graphicData>
        </a:graphic>
      </p:graphicFrame>
      <p:sp>
        <p:nvSpPr>
          <p:cNvPr id="13517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35171" name="Object 3"/>
          <p:cNvGraphicFramePr>
            <a:graphicFrameLocks noChangeAspect="1"/>
          </p:cNvGraphicFramePr>
          <p:nvPr/>
        </p:nvGraphicFramePr>
        <p:xfrm>
          <a:off x="214313" y="2928938"/>
          <a:ext cx="9237662" cy="866775"/>
        </p:xfrm>
        <a:graphic>
          <a:graphicData uri="http://schemas.openxmlformats.org/presentationml/2006/ole">
            <p:oleObj spid="_x0000_s135171" name="Equation" r:id="rId4" imgW="3568700" imgH="342900" progId="Equation.DSMT4">
              <p:embed/>
            </p:oleObj>
          </a:graphicData>
        </a:graphic>
      </p:graphicFrame>
      <p:sp>
        <p:nvSpPr>
          <p:cNvPr id="13517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35173" name="Object 5"/>
          <p:cNvGraphicFramePr>
            <a:graphicFrameLocks noChangeAspect="1"/>
          </p:cNvGraphicFramePr>
          <p:nvPr/>
        </p:nvGraphicFramePr>
        <p:xfrm>
          <a:off x="2286000" y="3929063"/>
          <a:ext cx="4160838" cy="915987"/>
        </p:xfrm>
        <a:graphic>
          <a:graphicData uri="http://schemas.openxmlformats.org/presentationml/2006/ole">
            <p:oleObj spid="_x0000_s135173" name="Equation" r:id="rId5" imgW="1600200" imgH="330200" progId="Equation.DSMT4">
              <p:embed/>
            </p:oleObj>
          </a:graphicData>
        </a:graphic>
      </p:graphicFrame>
      <p:pic>
        <p:nvPicPr>
          <p:cNvPr id="135179" name="Picture 8"/>
          <p:cNvPicPr>
            <a:picLocks noChangeAspect="1" noChangeArrowheads="1"/>
          </p:cNvPicPr>
          <p:nvPr/>
        </p:nvPicPr>
        <p:blipFill>
          <a:blip r:embed="rId6"/>
          <a:srcRect/>
          <a:stretch>
            <a:fillRect/>
          </a:stretch>
        </p:blipFill>
        <p:spPr bwMode="auto">
          <a:xfrm>
            <a:off x="2286000" y="5000625"/>
            <a:ext cx="4354513" cy="912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07" name="标题 1"/>
          <p:cNvSpPr>
            <a:spLocks noGrp="1"/>
          </p:cNvSpPr>
          <p:nvPr>
            <p:ph type="title"/>
          </p:nvPr>
        </p:nvSpPr>
        <p:spPr/>
        <p:txBody>
          <a:bodyPr/>
          <a:lstStyle/>
          <a:p>
            <a:r>
              <a:rPr lang="en-US" altLang="zh-CN" smtClean="0"/>
              <a:t>2.1</a:t>
            </a:r>
            <a:r>
              <a:rPr lang="zh-CN" altLang="en-US" smtClean="0"/>
              <a:t>能控性定义</a:t>
            </a:r>
            <a:r>
              <a:rPr lang="en-US" altLang="zh-CN" smtClean="0"/>
              <a:t>-8</a:t>
            </a:r>
            <a:endParaRPr lang="zh-CN" altLang="en-US" smtClean="0"/>
          </a:p>
        </p:txBody>
      </p:sp>
      <p:sp>
        <p:nvSpPr>
          <p:cNvPr id="136208" name="内容占位符 2"/>
          <p:cNvSpPr>
            <a:spLocks noGrp="1"/>
          </p:cNvSpPr>
          <p:nvPr>
            <p:ph idx="1"/>
          </p:nvPr>
        </p:nvSpPr>
        <p:spPr/>
        <p:txBody>
          <a:bodyPr/>
          <a:lstStyle/>
          <a:p>
            <a:r>
              <a:rPr lang="zh-CN" altLang="en-US" smtClean="0">
                <a:latin typeface="Times New Roman" pitchFamily="18" charset="0"/>
                <a:cs typeface="Times New Roman" pitchFamily="18" charset="0"/>
              </a:rPr>
              <a:t>例 ：理解能控性。能否在</a:t>
            </a:r>
            <a:r>
              <a:rPr lang="en-US" altLang="zh-CN" smtClean="0">
                <a:latin typeface="Times New Roman" pitchFamily="18" charset="0"/>
                <a:cs typeface="Times New Roman" pitchFamily="18" charset="0"/>
              </a:rPr>
              <a:t>[0,1]</a:t>
            </a:r>
            <a:r>
              <a:rPr lang="zh-CN" altLang="en-US" smtClean="0">
                <a:latin typeface="Times New Roman" pitchFamily="18" charset="0"/>
                <a:cs typeface="Times New Roman" pitchFamily="18" charset="0"/>
              </a:rPr>
              <a:t>上找到控制</a:t>
            </a:r>
            <a:r>
              <a:rPr lang="en-US" altLang="zh-CN" i="1" smtClean="0">
                <a:latin typeface="Times New Roman" pitchFamily="18" charset="0"/>
                <a:cs typeface="Times New Roman" pitchFamily="18" charset="0"/>
              </a:rPr>
              <a:t>u</a:t>
            </a:r>
            <a:r>
              <a:rPr lang="zh-CN" altLang="en-US" smtClean="0">
                <a:latin typeface="Times New Roman" pitchFamily="18" charset="0"/>
                <a:cs typeface="Times New Roman" pitchFamily="18" charset="0"/>
              </a:rPr>
              <a:t>，使           ？</a:t>
            </a:r>
          </a:p>
          <a:p>
            <a:endParaRPr lang="zh-CN" altLang="en-US" smtClean="0"/>
          </a:p>
          <a:p>
            <a:endParaRPr lang="zh-CN" altLang="en-US" smtClean="0"/>
          </a:p>
        </p:txBody>
      </p:sp>
      <p:sp>
        <p:nvSpPr>
          <p:cNvPr id="13620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36193" name="Object 1"/>
          <p:cNvGraphicFramePr>
            <a:graphicFrameLocks noChangeAspect="1"/>
          </p:cNvGraphicFramePr>
          <p:nvPr/>
        </p:nvGraphicFramePr>
        <p:xfrm>
          <a:off x="1143000" y="2357438"/>
          <a:ext cx="4903788" cy="1609725"/>
        </p:xfrm>
        <a:graphic>
          <a:graphicData uri="http://schemas.openxmlformats.org/presentationml/2006/ole">
            <p:oleObj spid="_x0000_s136193" name="Equation" r:id="rId3" imgW="1892300" imgH="622300" progId="Equation.DSMT4">
              <p:embed/>
            </p:oleObj>
          </a:graphicData>
        </a:graphic>
      </p:graphicFrame>
      <p:sp>
        <p:nvSpPr>
          <p:cNvPr id="13621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36195" name="Object 3"/>
          <p:cNvGraphicFramePr>
            <a:graphicFrameLocks noChangeAspect="1"/>
          </p:cNvGraphicFramePr>
          <p:nvPr/>
        </p:nvGraphicFramePr>
        <p:xfrm>
          <a:off x="2000250" y="1836738"/>
          <a:ext cx="1147763" cy="493712"/>
        </p:xfrm>
        <a:graphic>
          <a:graphicData uri="http://schemas.openxmlformats.org/presentationml/2006/ole">
            <p:oleObj spid="_x0000_s136195" name="Equation" r:id="rId4" imgW="482391" imgH="190417" progId="Equation.DSMT4">
              <p:embed/>
            </p:oleObj>
          </a:graphicData>
        </a:graphic>
      </p:graphicFrame>
      <p:sp>
        <p:nvSpPr>
          <p:cNvPr id="136211"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36197" name="Object 5"/>
          <p:cNvGraphicFramePr>
            <a:graphicFrameLocks noChangeAspect="1"/>
          </p:cNvGraphicFramePr>
          <p:nvPr/>
        </p:nvGraphicFramePr>
        <p:xfrm>
          <a:off x="500063" y="3929063"/>
          <a:ext cx="4746625" cy="823912"/>
        </p:xfrm>
        <a:graphic>
          <a:graphicData uri="http://schemas.openxmlformats.org/presentationml/2006/ole">
            <p:oleObj spid="_x0000_s136197" name="Equation" r:id="rId5" imgW="1815312" imgH="317362" progId="Equation.DSMT4">
              <p:embed/>
            </p:oleObj>
          </a:graphicData>
        </a:graphic>
      </p:graphicFrame>
      <p:sp>
        <p:nvSpPr>
          <p:cNvPr id="136212"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36198" name="Object 6"/>
          <p:cNvGraphicFramePr>
            <a:graphicFrameLocks noChangeAspect="1"/>
          </p:cNvGraphicFramePr>
          <p:nvPr/>
        </p:nvGraphicFramePr>
        <p:xfrm>
          <a:off x="6715125" y="2286000"/>
          <a:ext cx="1579563" cy="1579563"/>
        </p:xfrm>
        <a:graphic>
          <a:graphicData uri="http://schemas.openxmlformats.org/presentationml/2006/ole">
            <p:oleObj spid="_x0000_s136198" name="Equation" r:id="rId6" imgW="622030" imgH="609336" progId="Equation.DSMT4">
              <p:embed/>
            </p:oleObj>
          </a:graphicData>
        </a:graphic>
      </p:graphicFrame>
      <p:sp>
        <p:nvSpPr>
          <p:cNvPr id="136213"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36200" name="Object 8"/>
          <p:cNvGraphicFramePr>
            <a:graphicFrameLocks noChangeAspect="1"/>
          </p:cNvGraphicFramePr>
          <p:nvPr/>
        </p:nvGraphicFramePr>
        <p:xfrm>
          <a:off x="428625" y="4786313"/>
          <a:ext cx="4843463" cy="823912"/>
        </p:xfrm>
        <a:graphic>
          <a:graphicData uri="http://schemas.openxmlformats.org/presentationml/2006/ole">
            <p:oleObj spid="_x0000_s136200" name="Equation" r:id="rId7" imgW="1841500" imgH="317500" progId="Equation.DSMT4">
              <p:embed/>
            </p:oleObj>
          </a:graphicData>
        </a:graphic>
      </p:graphicFrame>
      <p:sp>
        <p:nvSpPr>
          <p:cNvPr id="136214"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36202" name="Object 10"/>
          <p:cNvGraphicFramePr>
            <a:graphicFrameLocks noChangeAspect="1"/>
          </p:cNvGraphicFramePr>
          <p:nvPr/>
        </p:nvGraphicFramePr>
        <p:xfrm>
          <a:off x="1093788" y="6034088"/>
          <a:ext cx="4121150" cy="823912"/>
        </p:xfrm>
        <a:graphic>
          <a:graphicData uri="http://schemas.openxmlformats.org/presentationml/2006/ole">
            <p:oleObj spid="_x0000_s136202" name="Equation" r:id="rId8" imgW="1574117" imgH="317362" progId="Equation.DSMT4">
              <p:embed/>
            </p:oleObj>
          </a:graphicData>
        </a:graphic>
      </p:graphicFrame>
      <p:sp>
        <p:nvSpPr>
          <p:cNvPr id="136215"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36204" name="Object 12"/>
          <p:cNvGraphicFramePr>
            <a:graphicFrameLocks noChangeAspect="1"/>
          </p:cNvGraphicFramePr>
          <p:nvPr/>
        </p:nvGraphicFramePr>
        <p:xfrm>
          <a:off x="5822950" y="6034088"/>
          <a:ext cx="3321050" cy="823912"/>
        </p:xfrm>
        <a:graphic>
          <a:graphicData uri="http://schemas.openxmlformats.org/presentationml/2006/ole">
            <p:oleObj spid="_x0000_s136204" name="Equation" r:id="rId9" imgW="1244060" imgH="317362" progId="Equation.DSMT4">
              <p:embed/>
            </p:oleObj>
          </a:graphicData>
        </a:graphic>
      </p:graphicFrame>
      <p:sp>
        <p:nvSpPr>
          <p:cNvPr id="136216" name="下箭头 17"/>
          <p:cNvSpPr>
            <a:spLocks noChangeArrowheads="1"/>
          </p:cNvSpPr>
          <p:nvPr/>
        </p:nvSpPr>
        <p:spPr bwMode="auto">
          <a:xfrm>
            <a:off x="2643188" y="5572125"/>
            <a:ext cx="142875" cy="500063"/>
          </a:xfrm>
          <a:prstGeom prst="downArrow">
            <a:avLst>
              <a:gd name="adj1" fmla="val 50000"/>
              <a:gd name="adj2" fmla="val 50005"/>
            </a:avLst>
          </a:prstGeom>
          <a:solidFill>
            <a:schemeClr val="accent1"/>
          </a:solidFill>
          <a:ln w="9525" algn="ctr">
            <a:solidFill>
              <a:schemeClr val="tx1"/>
            </a:solidFill>
            <a:round/>
            <a:headEnd/>
            <a:tailEnd/>
          </a:ln>
        </p:spPr>
        <p:txBody>
          <a:bodyPr wrap="none" anchor="ctr"/>
          <a:lstStyle/>
          <a:p>
            <a:pPr algn="ctr"/>
            <a:endParaRPr lang="zh-CN" altLang="en-US"/>
          </a:p>
        </p:txBody>
      </p:sp>
      <p:graphicFrame>
        <p:nvGraphicFramePr>
          <p:cNvPr id="136206" name="Object 14"/>
          <p:cNvGraphicFramePr>
            <a:graphicFrameLocks noChangeAspect="1"/>
          </p:cNvGraphicFramePr>
          <p:nvPr/>
        </p:nvGraphicFramePr>
        <p:xfrm>
          <a:off x="1357313" y="5649913"/>
          <a:ext cx="1147762" cy="493712"/>
        </p:xfrm>
        <a:graphic>
          <a:graphicData uri="http://schemas.openxmlformats.org/presentationml/2006/ole">
            <p:oleObj spid="_x0000_s136206" name="Equation" r:id="rId10" imgW="482391" imgH="190417" progId="Equation.DSMT4">
              <p:embed/>
            </p:oleObj>
          </a:graphicData>
        </a:graphic>
      </p:graphicFrame>
      <p:sp>
        <p:nvSpPr>
          <p:cNvPr id="136217" name="右箭头 19"/>
          <p:cNvSpPr>
            <a:spLocks noChangeArrowheads="1"/>
          </p:cNvSpPr>
          <p:nvPr/>
        </p:nvSpPr>
        <p:spPr bwMode="auto">
          <a:xfrm>
            <a:off x="5286375" y="6429375"/>
            <a:ext cx="428625" cy="142875"/>
          </a:xfrm>
          <a:prstGeom prst="right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36218" name="下箭头 20"/>
          <p:cNvSpPr>
            <a:spLocks noChangeArrowheads="1"/>
          </p:cNvSpPr>
          <p:nvPr/>
        </p:nvSpPr>
        <p:spPr bwMode="auto">
          <a:xfrm>
            <a:off x="2643188" y="4500563"/>
            <a:ext cx="142875" cy="500062"/>
          </a:xfrm>
          <a:prstGeom prst="downArrow">
            <a:avLst>
              <a:gd name="adj1" fmla="val 50000"/>
              <a:gd name="adj2" fmla="val 50005"/>
            </a:avLst>
          </a:prstGeom>
          <a:solidFill>
            <a:schemeClr val="accent1"/>
          </a:solidFill>
          <a:ln w="9525" algn="ctr">
            <a:solidFill>
              <a:schemeClr val="tx1"/>
            </a:solidFill>
            <a:round/>
            <a:headEnd/>
            <a:tailEnd/>
          </a:ln>
        </p:spPr>
        <p:txBody>
          <a:bodyPr wrap="none" anchor="ctr"/>
          <a:lstStyle/>
          <a:p>
            <a:pPr algn="ct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12" name="标题 1"/>
          <p:cNvSpPr>
            <a:spLocks noGrp="1"/>
          </p:cNvSpPr>
          <p:nvPr>
            <p:ph type="title"/>
          </p:nvPr>
        </p:nvSpPr>
        <p:spPr/>
        <p:txBody>
          <a:bodyPr/>
          <a:lstStyle/>
          <a:p>
            <a:r>
              <a:rPr lang="en-US" altLang="zh-CN" smtClean="0"/>
              <a:t>2.1</a:t>
            </a:r>
            <a:r>
              <a:rPr lang="zh-CN" altLang="en-US" smtClean="0"/>
              <a:t>能控性定义</a:t>
            </a:r>
            <a:r>
              <a:rPr lang="en-US" altLang="zh-CN" smtClean="0"/>
              <a:t>-9</a:t>
            </a:r>
            <a:endParaRPr lang="zh-CN" altLang="en-US" smtClean="0"/>
          </a:p>
        </p:txBody>
      </p:sp>
      <p:sp>
        <p:nvSpPr>
          <p:cNvPr id="149513" name="内容占位符 2"/>
          <p:cNvSpPr>
            <a:spLocks noGrp="1"/>
          </p:cNvSpPr>
          <p:nvPr>
            <p:ph idx="1"/>
          </p:nvPr>
        </p:nvSpPr>
        <p:spPr/>
        <p:txBody>
          <a:bodyPr/>
          <a:lstStyle/>
          <a:p>
            <a:r>
              <a:rPr lang="zh-CN" altLang="en-US" smtClean="0"/>
              <a:t>非奇异变换</a:t>
            </a:r>
            <a:r>
              <a:rPr lang="en-US" altLang="zh-CN" smtClean="0"/>
              <a:t>(</a:t>
            </a:r>
            <a:r>
              <a:rPr lang="zh-CN" altLang="en-US" smtClean="0"/>
              <a:t>变换矩阵是常数阵</a:t>
            </a:r>
            <a:r>
              <a:rPr lang="en-US" altLang="zh-CN" smtClean="0"/>
              <a:t>)</a:t>
            </a:r>
            <a:r>
              <a:rPr lang="zh-CN" altLang="en-US" smtClean="0"/>
              <a:t>不改变系统的能控性，进一步代数等价的系统具有相同的能控性。</a:t>
            </a:r>
          </a:p>
        </p:txBody>
      </p:sp>
      <p:sp>
        <p:nvSpPr>
          <p:cNvPr id="14951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49505" name="Object 1"/>
          <p:cNvGraphicFramePr>
            <a:graphicFrameLocks noChangeAspect="1"/>
          </p:cNvGraphicFramePr>
          <p:nvPr/>
        </p:nvGraphicFramePr>
        <p:xfrm>
          <a:off x="1214438" y="3786188"/>
          <a:ext cx="3740150" cy="1114425"/>
        </p:xfrm>
        <a:graphic>
          <a:graphicData uri="http://schemas.openxmlformats.org/presentationml/2006/ole">
            <p:oleObj spid="_x0000_s149505" name="Equation" r:id="rId3" imgW="1447800" imgH="419100" progId="Equation.DSMT4">
              <p:embed/>
            </p:oleObj>
          </a:graphicData>
        </a:graphic>
      </p:graphicFrame>
      <p:sp>
        <p:nvSpPr>
          <p:cNvPr id="14951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49507" name="Object 3"/>
          <p:cNvGraphicFramePr>
            <a:graphicFrameLocks noChangeAspect="1"/>
          </p:cNvGraphicFramePr>
          <p:nvPr/>
        </p:nvGraphicFramePr>
        <p:xfrm>
          <a:off x="642938" y="2928938"/>
          <a:ext cx="4132262" cy="915987"/>
        </p:xfrm>
        <a:graphic>
          <a:graphicData uri="http://schemas.openxmlformats.org/presentationml/2006/ole">
            <p:oleObj spid="_x0000_s149507" name="Equation" r:id="rId4" imgW="1587240" imgH="330120" progId="Equation.DSMT4">
              <p:embed/>
            </p:oleObj>
          </a:graphicData>
        </a:graphic>
      </p:graphicFrame>
      <p:sp>
        <p:nvSpPr>
          <p:cNvPr id="14951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49509" name="Object 5"/>
          <p:cNvGraphicFramePr>
            <a:graphicFrameLocks noChangeAspect="1"/>
          </p:cNvGraphicFramePr>
          <p:nvPr/>
        </p:nvGraphicFramePr>
        <p:xfrm>
          <a:off x="4537075" y="4714875"/>
          <a:ext cx="4606925" cy="915988"/>
        </p:xfrm>
        <a:graphic>
          <a:graphicData uri="http://schemas.openxmlformats.org/presentationml/2006/ole">
            <p:oleObj spid="_x0000_s149509" name="Equation" r:id="rId5" imgW="1765300" imgH="330200" progId="Equation.DSMT4">
              <p:embed/>
            </p:oleObj>
          </a:graphicData>
        </a:graphic>
      </p:graphicFrame>
      <p:sp>
        <p:nvSpPr>
          <p:cNvPr id="149517"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49511" name="Object 7"/>
          <p:cNvGraphicFramePr>
            <a:graphicFrameLocks noChangeAspect="1"/>
          </p:cNvGraphicFramePr>
          <p:nvPr/>
        </p:nvGraphicFramePr>
        <p:xfrm>
          <a:off x="428625" y="5572125"/>
          <a:ext cx="8569325" cy="915988"/>
        </p:xfrm>
        <a:graphic>
          <a:graphicData uri="http://schemas.openxmlformats.org/presentationml/2006/ole">
            <p:oleObj spid="_x0000_s149511" name="Equation" r:id="rId6" imgW="3302000" imgH="330200" progId="Equation.DSMT4">
              <p:embed/>
            </p:oleObj>
          </a:graphicData>
        </a:graphic>
      </p:graphicFrame>
      <p:sp>
        <p:nvSpPr>
          <p:cNvPr id="12" name="直角上箭头 11"/>
          <p:cNvSpPr/>
          <p:nvPr/>
        </p:nvSpPr>
        <p:spPr bwMode="auto">
          <a:xfrm flipV="1">
            <a:off x="4857750" y="3357563"/>
            <a:ext cx="428625" cy="1571625"/>
          </a:xfrm>
          <a:prstGeom prst="bentUpArrow">
            <a:avLst>
              <a:gd name="adj1" fmla="val 25000"/>
              <a:gd name="adj2" fmla="val 27602"/>
              <a:gd name="adj3" fmla="val 25000"/>
            </a:avLst>
          </a:prstGeom>
          <a:solidFill>
            <a:schemeClr val="accent1"/>
          </a:solidFill>
          <a:ln w="9525" cap="flat" cmpd="sng" algn="ctr">
            <a:solidFill>
              <a:schemeClr val="tx1"/>
            </a:solidFill>
            <a:prstDash val="solid"/>
            <a:round/>
            <a:headEnd type="none" w="med" len="med"/>
            <a:tailEnd type="none" w="med" len="med"/>
          </a:ln>
          <a:effectLst/>
        </p:spPr>
        <p:txBody>
          <a:bodyPr wrap="none" anchor="ctr"/>
          <a:lstStyle/>
          <a:p>
            <a:pPr algn="ctr">
              <a:defRPr/>
            </a:pPr>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标题 1"/>
          <p:cNvSpPr>
            <a:spLocks noGrp="1"/>
          </p:cNvSpPr>
          <p:nvPr>
            <p:ph type="title"/>
          </p:nvPr>
        </p:nvSpPr>
        <p:spPr/>
        <p:txBody>
          <a:bodyPr/>
          <a:lstStyle/>
          <a:p>
            <a:r>
              <a:rPr lang="en-US" altLang="zh-CN" smtClean="0"/>
              <a:t>2.1</a:t>
            </a:r>
            <a:r>
              <a:rPr lang="zh-CN" altLang="en-US" smtClean="0"/>
              <a:t>能控性定义</a:t>
            </a:r>
            <a:r>
              <a:rPr lang="en-US" altLang="zh-CN" smtClean="0"/>
              <a:t>-10</a:t>
            </a:r>
            <a:endParaRPr lang="zh-CN" altLang="en-US" smtClean="0"/>
          </a:p>
        </p:txBody>
      </p:sp>
      <p:sp>
        <p:nvSpPr>
          <p:cNvPr id="150531" name="内容占位符 2"/>
          <p:cNvSpPr>
            <a:spLocks noGrp="1"/>
          </p:cNvSpPr>
          <p:nvPr>
            <p:ph idx="1"/>
          </p:nvPr>
        </p:nvSpPr>
        <p:spPr/>
        <p:txBody>
          <a:bodyPr/>
          <a:lstStyle/>
          <a:p>
            <a:r>
              <a:rPr lang="zh-CN" altLang="en-US" smtClean="0">
                <a:latin typeface="Times New Roman" pitchFamily="18" charset="0"/>
                <a:cs typeface="Times New Roman" pitchFamily="18" charset="0"/>
              </a:rPr>
              <a:t>若</a:t>
            </a:r>
            <a:r>
              <a:rPr lang="en-US" altLang="zh-CN" i="1" smtClean="0">
                <a:latin typeface="Times New Roman" pitchFamily="18" charset="0"/>
                <a:cs typeface="Times New Roman" pitchFamily="18" charset="0"/>
              </a:rPr>
              <a:t>x</a:t>
            </a:r>
            <a:r>
              <a:rPr lang="en-US" altLang="zh-CN" baseline="-25000" smtClean="0">
                <a:latin typeface="Times New Roman" pitchFamily="18" charset="0"/>
                <a:cs typeface="Times New Roman" pitchFamily="18" charset="0"/>
              </a:rPr>
              <a:t>01</a:t>
            </a:r>
            <a:r>
              <a:rPr lang="en-US" altLang="zh-CN" smtClean="0">
                <a:latin typeface="Times New Roman" pitchFamily="18" charset="0"/>
                <a:cs typeface="Times New Roman" pitchFamily="18" charset="0"/>
              </a:rPr>
              <a:t>, </a:t>
            </a:r>
            <a:r>
              <a:rPr lang="en-US" altLang="zh-CN" i="1" smtClean="0">
                <a:latin typeface="Times New Roman" pitchFamily="18" charset="0"/>
                <a:cs typeface="Times New Roman" pitchFamily="18" charset="0"/>
              </a:rPr>
              <a:t>x</a:t>
            </a:r>
            <a:r>
              <a:rPr lang="en-US" altLang="zh-CN" baseline="-25000" smtClean="0">
                <a:latin typeface="Times New Roman" pitchFamily="18" charset="0"/>
                <a:cs typeface="Times New Roman" pitchFamily="18" charset="0"/>
              </a:rPr>
              <a:t>02</a:t>
            </a:r>
            <a:r>
              <a:rPr lang="zh-CN" altLang="en-US" smtClean="0">
                <a:latin typeface="Times New Roman" pitchFamily="18" charset="0"/>
                <a:cs typeface="Times New Roman" pitchFamily="18" charset="0"/>
              </a:rPr>
              <a:t>是能控的，则</a:t>
            </a:r>
            <a:r>
              <a:rPr lang="el-GR" altLang="zh-CN" i="1" smtClean="0">
                <a:latin typeface="Times New Roman" pitchFamily="18" charset="0"/>
                <a:cs typeface="Times New Roman" pitchFamily="18" charset="0"/>
              </a:rPr>
              <a:t>α</a:t>
            </a:r>
            <a:r>
              <a:rPr lang="en-US" altLang="zh-CN" baseline="-25000" smtClean="0">
                <a:latin typeface="Times New Roman" pitchFamily="18" charset="0"/>
                <a:cs typeface="Times New Roman" pitchFamily="18" charset="0"/>
              </a:rPr>
              <a:t>1</a:t>
            </a:r>
            <a:r>
              <a:rPr lang="en-US" altLang="zh-CN" i="1" smtClean="0">
                <a:latin typeface="Times New Roman" pitchFamily="18" charset="0"/>
                <a:cs typeface="Times New Roman" pitchFamily="18" charset="0"/>
              </a:rPr>
              <a:t>x</a:t>
            </a:r>
            <a:r>
              <a:rPr lang="en-US" altLang="zh-CN" baseline="-25000" smtClean="0">
                <a:latin typeface="Times New Roman" pitchFamily="18" charset="0"/>
                <a:cs typeface="Times New Roman" pitchFamily="18" charset="0"/>
              </a:rPr>
              <a:t>01</a:t>
            </a:r>
            <a:r>
              <a:rPr lang="en-US" altLang="zh-CN" smtClean="0">
                <a:latin typeface="Times New Roman" pitchFamily="18" charset="0"/>
                <a:cs typeface="Times New Roman" pitchFamily="18" charset="0"/>
              </a:rPr>
              <a:t>+</a:t>
            </a:r>
            <a:r>
              <a:rPr lang="el-GR" altLang="zh-CN" i="1" smtClean="0">
                <a:latin typeface="Times New Roman" pitchFamily="18" charset="0"/>
                <a:cs typeface="Times New Roman" pitchFamily="18" charset="0"/>
              </a:rPr>
              <a:t>α</a:t>
            </a:r>
            <a:r>
              <a:rPr lang="en-US" altLang="zh-CN" baseline="-25000" smtClean="0">
                <a:latin typeface="Times New Roman" pitchFamily="18" charset="0"/>
                <a:cs typeface="Times New Roman" pitchFamily="18" charset="0"/>
              </a:rPr>
              <a:t>2</a:t>
            </a:r>
            <a:r>
              <a:rPr lang="en-US" altLang="zh-CN" i="1" smtClean="0">
                <a:latin typeface="Times New Roman" pitchFamily="18" charset="0"/>
                <a:cs typeface="Times New Roman" pitchFamily="18" charset="0"/>
              </a:rPr>
              <a:t>x</a:t>
            </a:r>
            <a:r>
              <a:rPr lang="en-US" altLang="zh-CN" baseline="-25000" smtClean="0">
                <a:latin typeface="Times New Roman" pitchFamily="18" charset="0"/>
                <a:cs typeface="Times New Roman" pitchFamily="18" charset="0"/>
              </a:rPr>
              <a:t>02</a:t>
            </a:r>
            <a:r>
              <a:rPr lang="zh-CN" altLang="en-US" smtClean="0">
                <a:latin typeface="Times New Roman" pitchFamily="18" charset="0"/>
                <a:cs typeface="Times New Roman" pitchFamily="18" charset="0"/>
              </a:rPr>
              <a:t>也必是能控的。这里</a:t>
            </a:r>
            <a:r>
              <a:rPr lang="el-GR" altLang="zh-CN" i="1" smtClean="0">
                <a:latin typeface="Times New Roman" pitchFamily="18" charset="0"/>
                <a:cs typeface="Times New Roman" pitchFamily="18" charset="0"/>
              </a:rPr>
              <a:t>α</a:t>
            </a:r>
            <a:r>
              <a:rPr lang="en-US" altLang="zh-CN" baseline="-25000" smtClean="0">
                <a:latin typeface="Times New Roman" pitchFamily="18" charset="0"/>
                <a:cs typeface="Times New Roman" pitchFamily="18" charset="0"/>
              </a:rPr>
              <a:t>1</a:t>
            </a:r>
            <a:r>
              <a:rPr lang="zh-CN" altLang="en-US" smtClean="0">
                <a:latin typeface="Times New Roman" pitchFamily="18" charset="0"/>
                <a:cs typeface="Times New Roman" pitchFamily="18" charset="0"/>
              </a:rPr>
              <a:t>和</a:t>
            </a:r>
            <a:r>
              <a:rPr lang="el-GR" altLang="zh-CN" i="1" smtClean="0">
                <a:latin typeface="Times New Roman" pitchFamily="18" charset="0"/>
                <a:cs typeface="Times New Roman" pitchFamily="18" charset="0"/>
              </a:rPr>
              <a:t>α</a:t>
            </a:r>
            <a:r>
              <a:rPr lang="en-US" altLang="zh-CN" baseline="-25000" smtClean="0">
                <a:latin typeface="Times New Roman" pitchFamily="18" charset="0"/>
                <a:cs typeface="Times New Roman" pitchFamily="18" charset="0"/>
              </a:rPr>
              <a:t>2</a:t>
            </a:r>
            <a:r>
              <a:rPr lang="zh-CN" altLang="en-US" smtClean="0">
                <a:latin typeface="Times New Roman" pitchFamily="18" charset="0"/>
                <a:cs typeface="Times New Roman" pitchFamily="18" charset="0"/>
              </a:rPr>
              <a:t>为非零实数。</a:t>
            </a:r>
            <a:endParaRPr lang="en-US" altLang="zh-CN" smtClean="0">
              <a:latin typeface="Times New Roman" pitchFamily="18" charset="0"/>
              <a:cs typeface="Times New Roman" pitchFamily="18" charset="0"/>
            </a:endParaRPr>
          </a:p>
          <a:p>
            <a:endParaRPr lang="en-US" altLang="zh-CN" smtClean="0">
              <a:latin typeface="Times New Roman" pitchFamily="18" charset="0"/>
              <a:cs typeface="Times New Roman" pitchFamily="18" charset="0"/>
            </a:endParaRPr>
          </a:p>
          <a:p>
            <a:endParaRPr lang="en-US" altLang="zh-CN" smtClean="0">
              <a:latin typeface="Times New Roman" pitchFamily="18" charset="0"/>
              <a:cs typeface="Times New Roman" pitchFamily="18" charset="0"/>
            </a:endParaRPr>
          </a:p>
          <a:p>
            <a:r>
              <a:rPr lang="zh-CN" altLang="en-US" smtClean="0">
                <a:latin typeface="Times New Roman" pitchFamily="18" charset="0"/>
                <a:cs typeface="Times New Roman" pitchFamily="18" charset="0"/>
              </a:rPr>
              <a:t>系统中所有能控状态构成状态空间中的一个子空间，称为能控子空间</a:t>
            </a:r>
            <a:r>
              <a:rPr lang="en-US" altLang="zh-CN" i="1" smtClean="0">
                <a:latin typeface="Times New Roman" pitchFamily="18" charset="0"/>
                <a:cs typeface="Times New Roman" pitchFamily="18" charset="0"/>
              </a:rPr>
              <a:t>X</a:t>
            </a:r>
            <a:r>
              <a:rPr lang="en-US" altLang="zh-CN" baseline="-25000" smtClean="0">
                <a:latin typeface="Times New Roman" pitchFamily="18" charset="0"/>
                <a:cs typeface="Times New Roman" pitchFamily="18" charset="0"/>
              </a:rPr>
              <a:t>c</a:t>
            </a:r>
            <a:r>
              <a:rPr lang="zh-CN" altLang="en-US" smtClean="0">
                <a:latin typeface="Times New Roman" pitchFamily="18" charset="0"/>
                <a:cs typeface="Times New Roman" pitchFamily="18" charset="0"/>
              </a:rPr>
              <a:t>。若</a:t>
            </a:r>
            <a:r>
              <a:rPr lang="en-US" altLang="zh-CN" i="1" smtClean="0">
                <a:latin typeface="Times New Roman" pitchFamily="18" charset="0"/>
                <a:cs typeface="Times New Roman" pitchFamily="18" charset="0"/>
              </a:rPr>
              <a:t>X</a:t>
            </a:r>
            <a:r>
              <a:rPr lang="en-US" altLang="zh-CN" baseline="-25000" smtClean="0">
                <a:latin typeface="Times New Roman" pitchFamily="18" charset="0"/>
                <a:cs typeface="Times New Roman" pitchFamily="18" charset="0"/>
              </a:rPr>
              <a:t>c</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R</a:t>
            </a:r>
            <a:r>
              <a:rPr lang="en-US" altLang="zh-CN" baseline="30000" smtClean="0">
                <a:latin typeface="Times New Roman" pitchFamily="18" charset="0"/>
                <a:cs typeface="Times New Roman" pitchFamily="18" charset="0"/>
              </a:rPr>
              <a:t>n</a:t>
            </a:r>
            <a:r>
              <a:rPr lang="zh-CN" altLang="en-US" smtClean="0">
                <a:latin typeface="Times New Roman" pitchFamily="18" charset="0"/>
                <a:cs typeface="Times New Roman" pitchFamily="18" charset="0"/>
              </a:rPr>
              <a:t>，则称其为完全能控。</a:t>
            </a:r>
            <a:r>
              <a:rPr lang="zh-CN" altLang="en-US" smtClean="0"/>
              <a:t>若系统不完全能控，则将全部的状态变量分为能控和不能控两个部分，即把它们分解为完全能控和完全不能控子空间，且它们是完全正交的。</a:t>
            </a:r>
            <a:endParaRPr lang="zh-CN" altLang="en-US" smtClean="0">
              <a:latin typeface="Times New Roman" pitchFamily="18" charset="0"/>
              <a:cs typeface="Times New Roman" pitchFamily="18" charset="0"/>
            </a:endParaRPr>
          </a:p>
        </p:txBody>
      </p:sp>
      <p:sp>
        <p:nvSpPr>
          <p:cNvPr id="15053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50529" name="Object 1"/>
          <p:cNvGraphicFramePr>
            <a:graphicFrameLocks noChangeAspect="1"/>
          </p:cNvGraphicFramePr>
          <p:nvPr/>
        </p:nvGraphicFramePr>
        <p:xfrm>
          <a:off x="1143000" y="2571750"/>
          <a:ext cx="7405688" cy="855663"/>
        </p:xfrm>
        <a:graphic>
          <a:graphicData uri="http://schemas.openxmlformats.org/presentationml/2006/ole">
            <p:oleObj spid="_x0000_s150529" name="Equation" r:id="rId3" imgW="3035300" imgH="330200" progId="Equation.DSMT4">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标题 1"/>
          <p:cNvSpPr>
            <a:spLocks noGrp="1"/>
          </p:cNvSpPr>
          <p:nvPr>
            <p:ph type="title"/>
          </p:nvPr>
        </p:nvSpPr>
        <p:spPr/>
        <p:txBody>
          <a:bodyPr/>
          <a:lstStyle/>
          <a:p>
            <a:r>
              <a:rPr lang="en-US" altLang="zh-CN" smtClean="0"/>
              <a:t>2.1</a:t>
            </a:r>
            <a:r>
              <a:rPr lang="zh-CN" altLang="en-US" smtClean="0"/>
              <a:t>能控性定义</a:t>
            </a:r>
            <a:r>
              <a:rPr lang="en-US" altLang="zh-CN" smtClean="0"/>
              <a:t>-11</a:t>
            </a:r>
            <a:endParaRPr lang="zh-CN" altLang="en-US" smtClean="0"/>
          </a:p>
        </p:txBody>
      </p:sp>
      <p:sp>
        <p:nvSpPr>
          <p:cNvPr id="151554" name="内容占位符 2"/>
          <p:cNvSpPr>
            <a:spLocks noGrp="1"/>
          </p:cNvSpPr>
          <p:nvPr>
            <p:ph idx="1"/>
          </p:nvPr>
        </p:nvSpPr>
        <p:spPr/>
        <p:txBody>
          <a:bodyPr/>
          <a:lstStyle/>
          <a:p>
            <a:r>
              <a:rPr lang="zh-CN" altLang="en-US" smtClean="0">
                <a:latin typeface="Times New Roman" pitchFamily="18" charset="0"/>
                <a:cs typeface="Times New Roman" pitchFamily="18" charset="0"/>
              </a:rPr>
              <a:t>现实的工程物理系统虽然可能存在其数学模型的不能控，但由于实际器件不精确总会有偏差，所以实际系统能控可能性几乎为</a:t>
            </a:r>
            <a:r>
              <a:rPr lang="en-US" altLang="zh-CN" smtClean="0">
                <a:latin typeface="Times New Roman" pitchFamily="18" charset="0"/>
                <a:cs typeface="Times New Roman" pitchFamily="18" charset="0"/>
              </a:rPr>
              <a:t>1</a:t>
            </a:r>
            <a:r>
              <a:rPr lang="zh-CN" altLang="en-US" smtClean="0">
                <a:latin typeface="Times New Roman" pitchFamily="18" charset="0"/>
                <a:cs typeface="Times New Roman" pitchFamily="18" charset="0"/>
              </a:rPr>
              <a:t>。</a:t>
            </a:r>
            <a:endParaRPr lang="en-US" altLang="zh-CN" smtClean="0">
              <a:latin typeface="Times New Roman" pitchFamily="18" charset="0"/>
              <a:cs typeface="Times New Roman" pitchFamily="18" charset="0"/>
            </a:endParaRPr>
          </a:p>
          <a:p>
            <a:endParaRPr lang="en-US" altLang="zh-CN" smtClean="0">
              <a:latin typeface="Times New Roman" pitchFamily="18" charset="0"/>
              <a:cs typeface="Times New Roman" pitchFamily="18" charset="0"/>
            </a:endParaRPr>
          </a:p>
          <a:p>
            <a:r>
              <a:rPr lang="zh-CN" altLang="en-US" smtClean="0">
                <a:latin typeface="Times New Roman" pitchFamily="18" charset="0"/>
                <a:cs typeface="Times New Roman" pitchFamily="18" charset="0"/>
              </a:rPr>
              <a:t>定义不涉及输出，对能控性的研究集中于</a:t>
            </a:r>
            <a:r>
              <a:rPr lang="en-US" altLang="zh-CN" i="1" smtClean="0">
                <a:latin typeface="Times New Roman" pitchFamily="18" charset="0"/>
                <a:cs typeface="Times New Roman" pitchFamily="18" charset="0"/>
              </a:rPr>
              <a:t>A</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t</a:t>
            </a:r>
            <a:r>
              <a:rPr lang="en-US" altLang="zh-CN"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B</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t</a:t>
            </a:r>
            <a:r>
              <a:rPr lang="en-US" altLang="zh-CN"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矩阵</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标题 1"/>
          <p:cNvSpPr>
            <a:spLocks noGrp="1"/>
          </p:cNvSpPr>
          <p:nvPr>
            <p:ph type="title"/>
          </p:nvPr>
        </p:nvSpPr>
        <p:spPr/>
        <p:txBody>
          <a:bodyPr/>
          <a:lstStyle/>
          <a:p>
            <a:r>
              <a:rPr lang="en-US" altLang="zh-CN" smtClean="0"/>
              <a:t>2.2</a:t>
            </a:r>
            <a:r>
              <a:rPr lang="zh-CN" altLang="en-US" smtClean="0"/>
              <a:t>能观性定义</a:t>
            </a:r>
            <a:r>
              <a:rPr lang="en-US" altLang="zh-CN" smtClean="0"/>
              <a:t>-1</a:t>
            </a:r>
            <a:endParaRPr lang="zh-CN" altLang="en-US" smtClean="0"/>
          </a:p>
        </p:txBody>
      </p:sp>
      <p:sp>
        <p:nvSpPr>
          <p:cNvPr id="153605" name="内容占位符 2"/>
          <p:cNvSpPr>
            <a:spLocks noGrp="1"/>
          </p:cNvSpPr>
          <p:nvPr>
            <p:ph idx="1"/>
          </p:nvPr>
        </p:nvSpPr>
        <p:spPr/>
        <p:txBody>
          <a:bodyPr/>
          <a:lstStyle/>
          <a:p>
            <a:r>
              <a:rPr lang="zh-CN" altLang="en-US" smtClean="0">
                <a:latin typeface="Times New Roman" pitchFamily="18" charset="0"/>
                <a:cs typeface="Times New Roman" pitchFamily="18" charset="0"/>
              </a:rPr>
              <a:t>定义：根据在</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t</a:t>
            </a:r>
            <a:r>
              <a:rPr lang="en-US" altLang="zh-CN" baseline="-25000" smtClean="0">
                <a:latin typeface="Times New Roman" pitchFamily="18" charset="0"/>
                <a:cs typeface="Times New Roman" pitchFamily="18" charset="0"/>
              </a:rPr>
              <a:t>0</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t</a:t>
            </a:r>
            <a:r>
              <a:rPr lang="en-US" altLang="zh-CN" baseline="-25000" smtClean="0">
                <a:latin typeface="Times New Roman" pitchFamily="18" charset="0"/>
                <a:cs typeface="Times New Roman" pitchFamily="18" charset="0"/>
              </a:rPr>
              <a:t>f</a:t>
            </a:r>
            <a:r>
              <a:rPr lang="en-US" altLang="zh-CN"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的观测值</a:t>
            </a:r>
            <a:r>
              <a:rPr lang="en-US" altLang="zh-CN" i="1" smtClean="0">
                <a:latin typeface="Times New Roman" pitchFamily="18" charset="0"/>
                <a:cs typeface="Times New Roman" pitchFamily="18" charset="0"/>
              </a:rPr>
              <a:t>y</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t</a:t>
            </a:r>
            <a:r>
              <a:rPr lang="en-US" altLang="zh-CN"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，能唯一地确定系统在</a:t>
            </a:r>
            <a:r>
              <a:rPr lang="en-US" altLang="zh-CN" i="1" smtClean="0">
                <a:latin typeface="Times New Roman" pitchFamily="18" charset="0"/>
                <a:cs typeface="Times New Roman" pitchFamily="18" charset="0"/>
              </a:rPr>
              <a:t>t</a:t>
            </a:r>
            <a:r>
              <a:rPr lang="en-US" altLang="zh-CN" baseline="-25000" smtClean="0">
                <a:latin typeface="Times New Roman" pitchFamily="18" charset="0"/>
                <a:cs typeface="Times New Roman" pitchFamily="18" charset="0"/>
              </a:rPr>
              <a:t>0</a:t>
            </a:r>
            <a:r>
              <a:rPr lang="zh-CN" altLang="en-US" smtClean="0">
                <a:latin typeface="Times New Roman" pitchFamily="18" charset="0"/>
                <a:cs typeface="Times New Roman" pitchFamily="18" charset="0"/>
              </a:rPr>
              <a:t>时刻的状态</a:t>
            </a:r>
            <a:r>
              <a:rPr lang="en-US" altLang="zh-CN" i="1" smtClean="0">
                <a:latin typeface="Times New Roman" pitchFamily="18" charset="0"/>
                <a:cs typeface="Times New Roman" pitchFamily="18" charset="0"/>
              </a:rPr>
              <a:t>x</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t</a:t>
            </a:r>
            <a:r>
              <a:rPr lang="en-US" altLang="zh-CN" baseline="-25000" smtClean="0">
                <a:latin typeface="Times New Roman" pitchFamily="18" charset="0"/>
                <a:cs typeface="Times New Roman" pitchFamily="18" charset="0"/>
              </a:rPr>
              <a:t>0</a:t>
            </a:r>
            <a:r>
              <a:rPr lang="en-US" altLang="zh-CN" smtClean="0">
                <a:latin typeface="Times New Roman" pitchFamily="18" charset="0"/>
                <a:cs typeface="Times New Roman" pitchFamily="18" charset="0"/>
              </a:rPr>
              <a:t>) (</a:t>
            </a:r>
            <a:r>
              <a:rPr lang="en-US" altLang="zh-CN" i="1" smtClean="0">
                <a:latin typeface="Times New Roman" pitchFamily="18" charset="0"/>
                <a:cs typeface="Times New Roman" pitchFamily="18" charset="0"/>
              </a:rPr>
              <a:t>x</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t</a:t>
            </a:r>
            <a:r>
              <a:rPr lang="en-US" altLang="zh-CN" baseline="-25000" smtClean="0">
                <a:latin typeface="Times New Roman" pitchFamily="18" charset="0"/>
                <a:cs typeface="Times New Roman" pitchFamily="18" charset="0"/>
              </a:rPr>
              <a:t>0</a:t>
            </a:r>
            <a:r>
              <a:rPr lang="en-US" altLang="zh-CN"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是任意的</a:t>
            </a:r>
            <a:r>
              <a:rPr lang="en-US" altLang="zh-CN"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，则称系统在</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t</a:t>
            </a:r>
            <a:r>
              <a:rPr lang="en-US" altLang="zh-CN" baseline="-25000" smtClean="0">
                <a:latin typeface="Times New Roman" pitchFamily="18" charset="0"/>
                <a:cs typeface="Times New Roman" pitchFamily="18" charset="0"/>
              </a:rPr>
              <a:t>0</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t</a:t>
            </a:r>
            <a:r>
              <a:rPr lang="en-US" altLang="zh-CN" baseline="-25000" smtClean="0">
                <a:latin typeface="Times New Roman" pitchFamily="18" charset="0"/>
                <a:cs typeface="Times New Roman" pitchFamily="18" charset="0"/>
              </a:rPr>
              <a:t>f</a:t>
            </a:r>
            <a:r>
              <a:rPr lang="en-US" altLang="zh-CN"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上是状态完全能观的。如果能观性不依赖于时刻</a:t>
            </a:r>
            <a:r>
              <a:rPr lang="en-US" altLang="zh-CN" i="1" smtClean="0">
                <a:latin typeface="Times New Roman" pitchFamily="18" charset="0"/>
                <a:cs typeface="Times New Roman" pitchFamily="18" charset="0"/>
              </a:rPr>
              <a:t>t</a:t>
            </a:r>
            <a:r>
              <a:rPr lang="en-US" altLang="zh-CN" baseline="-25000" smtClean="0">
                <a:latin typeface="Times New Roman" pitchFamily="18" charset="0"/>
                <a:cs typeface="Times New Roman" pitchFamily="18" charset="0"/>
              </a:rPr>
              <a:t>0</a:t>
            </a:r>
            <a:r>
              <a:rPr lang="zh-CN" altLang="en-US" smtClean="0">
                <a:latin typeface="Times New Roman" pitchFamily="18" charset="0"/>
                <a:cs typeface="Times New Roman" pitchFamily="18" charset="0"/>
              </a:rPr>
              <a:t>，则称系统是一致能观的。</a:t>
            </a:r>
          </a:p>
          <a:p>
            <a:endParaRPr lang="zh-CN" altLang="en-US" smtClean="0"/>
          </a:p>
        </p:txBody>
      </p:sp>
      <p:sp>
        <p:nvSpPr>
          <p:cNvPr id="15360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53603" name="Object 3"/>
          <p:cNvGraphicFramePr>
            <a:graphicFrameLocks noChangeAspect="1"/>
          </p:cNvGraphicFramePr>
          <p:nvPr/>
        </p:nvGraphicFramePr>
        <p:xfrm>
          <a:off x="3286125" y="4429125"/>
          <a:ext cx="2633663" cy="525463"/>
        </p:xfrm>
        <a:graphic>
          <a:graphicData uri="http://schemas.openxmlformats.org/presentationml/2006/ole">
            <p:oleObj spid="_x0000_s153603" name="Equation" r:id="rId3" imgW="1002960" imgH="203040" progId="Equation.DSMT4">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标题 1"/>
          <p:cNvSpPr>
            <a:spLocks noGrp="1"/>
          </p:cNvSpPr>
          <p:nvPr>
            <p:ph type="title"/>
          </p:nvPr>
        </p:nvSpPr>
        <p:spPr/>
        <p:txBody>
          <a:bodyPr/>
          <a:lstStyle/>
          <a:p>
            <a:r>
              <a:rPr lang="en-US" altLang="zh-CN" smtClean="0"/>
              <a:t>2.2</a:t>
            </a:r>
            <a:r>
              <a:rPr lang="zh-CN" altLang="en-US" smtClean="0"/>
              <a:t>能观性定义</a:t>
            </a:r>
            <a:r>
              <a:rPr lang="en-US" altLang="zh-CN" smtClean="0"/>
              <a:t>-2</a:t>
            </a:r>
            <a:endParaRPr lang="zh-CN" altLang="en-US" smtClean="0"/>
          </a:p>
        </p:txBody>
      </p:sp>
      <p:sp>
        <p:nvSpPr>
          <p:cNvPr id="154626" name="内容占位符 2"/>
          <p:cNvSpPr>
            <a:spLocks noGrp="1"/>
          </p:cNvSpPr>
          <p:nvPr>
            <p:ph idx="1"/>
          </p:nvPr>
        </p:nvSpPr>
        <p:spPr/>
        <p:txBody>
          <a:bodyPr/>
          <a:lstStyle/>
          <a:p>
            <a:r>
              <a:rPr lang="zh-CN" altLang="en-US" smtClean="0">
                <a:latin typeface="Times New Roman" pitchFamily="18" charset="0"/>
                <a:cs typeface="Times New Roman" pitchFamily="18" charset="0"/>
              </a:rPr>
              <a:t>能观性是</a:t>
            </a:r>
            <a:r>
              <a:rPr lang="en-US" altLang="zh-CN" i="1" smtClean="0">
                <a:latin typeface="Times New Roman" pitchFamily="18" charset="0"/>
                <a:cs typeface="Times New Roman" pitchFamily="18" charset="0"/>
              </a:rPr>
              <a:t>y</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t</a:t>
            </a:r>
            <a:r>
              <a:rPr lang="en-US" altLang="zh-CN"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反映状态矢量的能力。由于输入引起的响应可以从总的响应中分离出去，因此，在分析能观测问题时，可以令</a:t>
            </a:r>
            <a:r>
              <a:rPr lang="en-US" altLang="zh-CN" i="1" smtClean="0">
                <a:latin typeface="Times New Roman" pitchFamily="18" charset="0"/>
                <a:cs typeface="Times New Roman" pitchFamily="18" charset="0"/>
              </a:rPr>
              <a:t>u</a:t>
            </a:r>
            <a:r>
              <a:rPr lang="en-US" altLang="zh-CN" smtClean="0">
                <a:latin typeface="Times New Roman" pitchFamily="18" charset="0"/>
                <a:cs typeface="Times New Roman" pitchFamily="18" charset="0"/>
              </a:rPr>
              <a:t>=0</a:t>
            </a:r>
            <a:r>
              <a:rPr lang="zh-CN" altLang="en-US" smtClean="0">
                <a:latin typeface="Times New Roman" pitchFamily="18" charset="0"/>
                <a:cs typeface="Times New Roman" pitchFamily="18" charset="0"/>
              </a:rPr>
              <a:t>，只需要齐次状态方程和输出方程。</a:t>
            </a:r>
            <a:endParaRPr lang="en-US" altLang="zh-CN" smtClean="0">
              <a:latin typeface="Times New Roman" pitchFamily="18" charset="0"/>
              <a:cs typeface="Times New Roman" pitchFamily="18" charset="0"/>
            </a:endParaRPr>
          </a:p>
          <a:p>
            <a:endParaRPr lang="en-US" altLang="zh-CN" smtClean="0">
              <a:latin typeface="Times New Roman" pitchFamily="18" charset="0"/>
              <a:cs typeface="Times New Roman" pitchFamily="18" charset="0"/>
            </a:endParaRPr>
          </a:p>
          <a:p>
            <a:r>
              <a:rPr lang="zh-CN" altLang="en-US" smtClean="0">
                <a:latin typeface="Times New Roman" pitchFamily="18" charset="0"/>
                <a:cs typeface="Times New Roman" pitchFamily="18" charset="0"/>
              </a:rPr>
              <a:t>一个状态能观与完全能观在含义上是不同的，当且仅当状态空间中有限时间的状态均为能观测时，系统才是状态能观的。</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标题 1"/>
          <p:cNvSpPr>
            <a:spLocks noGrp="1"/>
          </p:cNvSpPr>
          <p:nvPr>
            <p:ph type="title"/>
          </p:nvPr>
        </p:nvSpPr>
        <p:spPr/>
        <p:txBody>
          <a:bodyPr/>
          <a:lstStyle/>
          <a:p>
            <a:r>
              <a:rPr lang="en-US" altLang="zh-CN" smtClean="0"/>
              <a:t>2.2</a:t>
            </a:r>
            <a:r>
              <a:rPr lang="zh-CN" altLang="en-US" smtClean="0"/>
              <a:t>能观性定义</a:t>
            </a:r>
            <a:r>
              <a:rPr lang="en-US" altLang="zh-CN" smtClean="0"/>
              <a:t>-3</a:t>
            </a:r>
            <a:endParaRPr lang="zh-CN" altLang="en-US" smtClean="0"/>
          </a:p>
        </p:txBody>
      </p:sp>
      <p:sp>
        <p:nvSpPr>
          <p:cNvPr id="164867" name="内容占位符 2"/>
          <p:cNvSpPr>
            <a:spLocks noGrp="1"/>
          </p:cNvSpPr>
          <p:nvPr>
            <p:ph idx="1"/>
          </p:nvPr>
        </p:nvSpPr>
        <p:spPr/>
        <p:txBody>
          <a:bodyPr/>
          <a:lstStyle/>
          <a:p>
            <a:r>
              <a:rPr lang="zh-CN" altLang="en-US" smtClean="0">
                <a:latin typeface="Times New Roman" pitchFamily="18" charset="0"/>
                <a:cs typeface="Times New Roman" pitchFamily="18" charset="0"/>
              </a:rPr>
              <a:t>从输出方程观测状态，实际上是如何由输出输出序列得到状态。</a:t>
            </a:r>
            <a:endParaRPr lang="en-US" altLang="zh-CN" smtClean="0">
              <a:latin typeface="Times New Roman" pitchFamily="18" charset="0"/>
              <a:cs typeface="Times New Roman" pitchFamily="18" charset="0"/>
            </a:endParaRPr>
          </a:p>
          <a:p>
            <a:pPr lvl="1">
              <a:buFont typeface="Wingdings" pitchFamily="2" charset="2"/>
              <a:buChar char="ü"/>
            </a:pPr>
            <a:r>
              <a:rPr lang="zh-CN" altLang="en-US" smtClean="0">
                <a:latin typeface="Times New Roman" pitchFamily="18" charset="0"/>
                <a:cs typeface="Times New Roman" pitchFamily="18" charset="0"/>
              </a:rPr>
              <a:t>若输出量</a:t>
            </a:r>
            <a:r>
              <a:rPr lang="en-US" altLang="zh-CN" i="1" smtClean="0">
                <a:latin typeface="Times New Roman" pitchFamily="18" charset="0"/>
                <a:cs typeface="Times New Roman" pitchFamily="18" charset="0"/>
              </a:rPr>
              <a:t>y</a:t>
            </a:r>
            <a:r>
              <a:rPr lang="zh-CN" altLang="en-US" smtClean="0">
                <a:latin typeface="Times New Roman" pitchFamily="18" charset="0"/>
                <a:cs typeface="Times New Roman" pitchFamily="18" charset="0"/>
              </a:rPr>
              <a:t>的维数等于状态的维数，并且</a:t>
            </a:r>
            <a:r>
              <a:rPr lang="en-US" altLang="zh-CN" i="1" smtClean="0">
                <a:latin typeface="Times New Roman" pitchFamily="18" charset="0"/>
                <a:cs typeface="Times New Roman" pitchFamily="18" charset="0"/>
              </a:rPr>
              <a:t>C</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t</a:t>
            </a:r>
            <a:r>
              <a:rPr lang="en-US" altLang="zh-CN"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是非奇异阵</a:t>
            </a:r>
            <a:endParaRPr lang="en-US" altLang="zh-CN" smtClean="0">
              <a:latin typeface="Times New Roman" pitchFamily="18" charset="0"/>
              <a:cs typeface="Times New Roman" pitchFamily="18" charset="0"/>
            </a:endParaRPr>
          </a:p>
          <a:p>
            <a:pPr lvl="1">
              <a:buFont typeface="Wingdings" pitchFamily="2" charset="2"/>
              <a:buChar char="ü"/>
            </a:pPr>
            <a:endParaRPr lang="en-US" altLang="zh-CN" smtClean="0">
              <a:latin typeface="Times New Roman" pitchFamily="18" charset="0"/>
              <a:cs typeface="Times New Roman" pitchFamily="18" charset="0"/>
            </a:endParaRPr>
          </a:p>
          <a:p>
            <a:pPr lvl="1">
              <a:buFont typeface="Wingdings" pitchFamily="2" charset="2"/>
              <a:buChar char="ü"/>
            </a:pPr>
            <a:endParaRPr lang="en-US" altLang="zh-CN" smtClean="0"/>
          </a:p>
          <a:p>
            <a:pPr lvl="1">
              <a:buFont typeface="Wingdings" pitchFamily="2" charset="2"/>
              <a:buChar char="ü"/>
            </a:pPr>
            <a:r>
              <a:rPr lang="zh-CN" altLang="en-US" smtClean="0">
                <a:latin typeface="Times New Roman" pitchFamily="18" charset="0"/>
                <a:cs typeface="Times New Roman" pitchFamily="18" charset="0"/>
              </a:rPr>
              <a:t>若输出量</a:t>
            </a:r>
            <a:r>
              <a:rPr lang="en-US" altLang="zh-CN" i="1" smtClean="0">
                <a:latin typeface="Times New Roman" pitchFamily="18" charset="0"/>
                <a:cs typeface="Times New Roman" pitchFamily="18" charset="0"/>
              </a:rPr>
              <a:t>y</a:t>
            </a:r>
            <a:r>
              <a:rPr lang="zh-CN" altLang="en-US" smtClean="0">
                <a:latin typeface="Times New Roman" pitchFamily="18" charset="0"/>
                <a:cs typeface="Times New Roman" pitchFamily="18" charset="0"/>
              </a:rPr>
              <a:t>的维数总是小于状态变量的个数，又该如何求呢？</a:t>
            </a:r>
            <a:endParaRPr lang="en-US" altLang="zh-CN" smtClean="0">
              <a:latin typeface="Times New Roman" pitchFamily="18" charset="0"/>
              <a:cs typeface="Times New Roman" pitchFamily="18" charset="0"/>
            </a:endParaRPr>
          </a:p>
          <a:p>
            <a:endParaRPr lang="zh-CN" altLang="en-US" smtClean="0"/>
          </a:p>
        </p:txBody>
      </p:sp>
      <p:sp>
        <p:nvSpPr>
          <p:cNvPr id="16486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64865" name="Object 1"/>
          <p:cNvGraphicFramePr>
            <a:graphicFrameLocks noChangeAspect="1"/>
          </p:cNvGraphicFramePr>
          <p:nvPr/>
        </p:nvGraphicFramePr>
        <p:xfrm>
          <a:off x="3071813" y="3357563"/>
          <a:ext cx="2101850" cy="593725"/>
        </p:xfrm>
        <a:graphic>
          <a:graphicData uri="http://schemas.openxmlformats.org/presentationml/2006/ole">
            <p:oleObj spid="_x0000_s164865" name="Equation" r:id="rId3" imgW="812447" imgH="228501" progId="Equation.DSMT4">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标题 1"/>
          <p:cNvSpPr>
            <a:spLocks noGrp="1"/>
          </p:cNvSpPr>
          <p:nvPr>
            <p:ph type="title"/>
          </p:nvPr>
        </p:nvSpPr>
        <p:spPr/>
        <p:txBody>
          <a:bodyPr/>
          <a:lstStyle/>
          <a:p>
            <a:r>
              <a:rPr lang="en-US" altLang="zh-CN" smtClean="0"/>
              <a:t>2.2</a:t>
            </a:r>
            <a:r>
              <a:rPr lang="zh-CN" altLang="en-US" smtClean="0"/>
              <a:t>能观性定义</a:t>
            </a:r>
            <a:r>
              <a:rPr lang="en-US" altLang="zh-CN" smtClean="0"/>
              <a:t>-4</a:t>
            </a:r>
            <a:endParaRPr lang="zh-CN" altLang="en-US" smtClean="0"/>
          </a:p>
        </p:txBody>
      </p:sp>
      <p:sp>
        <p:nvSpPr>
          <p:cNvPr id="165891" name="内容占位符 2"/>
          <p:cNvSpPr>
            <a:spLocks noGrp="1"/>
          </p:cNvSpPr>
          <p:nvPr>
            <p:ph idx="1"/>
          </p:nvPr>
        </p:nvSpPr>
        <p:spPr/>
        <p:txBody>
          <a:bodyPr/>
          <a:lstStyle/>
          <a:p>
            <a:r>
              <a:rPr lang="zh-CN" altLang="en-US" smtClean="0">
                <a:latin typeface="Times New Roman" pitchFamily="18" charset="0"/>
                <a:cs typeface="Times New Roman" pitchFamily="18" charset="0"/>
              </a:rPr>
              <a:t>虽然定义中要确定的仅仅是系统初态，即</a:t>
            </a:r>
            <a:r>
              <a:rPr lang="zh-CN" altLang="en-US" smtClean="0">
                <a:solidFill>
                  <a:srgbClr val="FF0000"/>
                </a:solidFill>
                <a:latin typeface="Times New Roman" pitchFamily="18" charset="0"/>
                <a:cs typeface="Times New Roman" pitchFamily="18" charset="0"/>
              </a:rPr>
              <a:t>观测的目标</a:t>
            </a:r>
            <a:r>
              <a:rPr lang="zh-CN" altLang="en-US" smtClean="0">
                <a:latin typeface="Times New Roman" pitchFamily="18" charset="0"/>
                <a:cs typeface="Times New Roman" pitchFamily="18" charset="0"/>
              </a:rPr>
              <a:t>是系统的初态</a:t>
            </a:r>
            <a:r>
              <a:rPr lang="en-US" altLang="zh-CN" i="1" smtClean="0">
                <a:latin typeface="Times New Roman" pitchFamily="18" charset="0"/>
                <a:cs typeface="Times New Roman" pitchFamily="18" charset="0"/>
              </a:rPr>
              <a:t>x</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t</a:t>
            </a:r>
            <a:r>
              <a:rPr lang="en-US" altLang="zh-CN" baseline="-25000" smtClean="0">
                <a:latin typeface="Times New Roman" pitchFamily="18" charset="0"/>
                <a:cs typeface="Times New Roman" pitchFamily="18" charset="0"/>
              </a:rPr>
              <a:t>0</a:t>
            </a:r>
            <a:r>
              <a:rPr lang="en-US" altLang="zh-CN"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，但已知初态便可以根据运动解求得</a:t>
            </a:r>
            <a:r>
              <a:rPr lang="en-US" altLang="zh-CN" i="1" smtClean="0">
                <a:latin typeface="Times New Roman" pitchFamily="18" charset="0"/>
                <a:cs typeface="Times New Roman" pitchFamily="18" charset="0"/>
              </a:rPr>
              <a:t>t</a:t>
            </a:r>
            <a:r>
              <a:rPr lang="en-US" altLang="zh-CN" smtClean="0">
                <a:latin typeface="Times New Roman" pitchFamily="18" charset="0"/>
                <a:cs typeface="Times New Roman" pitchFamily="18" charset="0"/>
              </a:rPr>
              <a:t>&gt;</a:t>
            </a:r>
            <a:r>
              <a:rPr lang="en-US" altLang="zh-CN" i="1" smtClean="0">
                <a:latin typeface="Times New Roman" pitchFamily="18" charset="0"/>
                <a:cs typeface="Times New Roman" pitchFamily="18" charset="0"/>
              </a:rPr>
              <a:t>t</a:t>
            </a:r>
            <a:r>
              <a:rPr lang="en-US" altLang="zh-CN" baseline="-25000" smtClean="0">
                <a:latin typeface="Times New Roman" pitchFamily="18" charset="0"/>
                <a:cs typeface="Times New Roman" pitchFamily="18" charset="0"/>
              </a:rPr>
              <a:t>0</a:t>
            </a:r>
            <a:r>
              <a:rPr lang="zh-CN" altLang="en-US" smtClean="0">
                <a:latin typeface="Times New Roman" pitchFamily="18" charset="0"/>
                <a:cs typeface="Times New Roman" pitchFamily="18" charset="0"/>
              </a:rPr>
              <a:t>任何时刻系统的解，从而达到根据输出测量值观测到系统状态的目的。</a:t>
            </a:r>
            <a:endParaRPr lang="en-US" altLang="zh-CN" smtClean="0">
              <a:latin typeface="Times New Roman" pitchFamily="18" charset="0"/>
              <a:cs typeface="Times New Roman" pitchFamily="18" charset="0"/>
            </a:endParaRPr>
          </a:p>
          <a:p>
            <a:endParaRPr lang="zh-CN" altLang="en-US" smtClean="0"/>
          </a:p>
        </p:txBody>
      </p:sp>
      <p:graphicFrame>
        <p:nvGraphicFramePr>
          <p:cNvPr id="165889" name="Object 10"/>
          <p:cNvGraphicFramePr>
            <a:graphicFrameLocks noChangeAspect="1"/>
          </p:cNvGraphicFramePr>
          <p:nvPr/>
        </p:nvGraphicFramePr>
        <p:xfrm>
          <a:off x="1714500" y="4357688"/>
          <a:ext cx="6046788" cy="860425"/>
        </p:xfrm>
        <a:graphic>
          <a:graphicData uri="http://schemas.openxmlformats.org/presentationml/2006/ole">
            <p:oleObj spid="_x0000_s165889" name="Equation" r:id="rId3" imgW="2298700" imgH="330200" progId="Equation.DSMT4">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p:txBody>
          <a:bodyPr/>
          <a:lstStyle/>
          <a:p>
            <a:pPr eaLnBrk="1" hangingPunct="1"/>
            <a:r>
              <a:rPr lang="en-US" altLang="zh-CN" smtClean="0"/>
              <a:t>1</a:t>
            </a:r>
            <a:r>
              <a:rPr lang="zh-CN" altLang="en-US" smtClean="0"/>
              <a:t>引言</a:t>
            </a:r>
          </a:p>
        </p:txBody>
      </p:sp>
      <p:sp>
        <p:nvSpPr>
          <p:cNvPr id="34819" name="内容占位符 6"/>
          <p:cNvSpPr>
            <a:spLocks noGrp="1"/>
          </p:cNvSpPr>
          <p:nvPr>
            <p:ph idx="1"/>
          </p:nvPr>
        </p:nvSpPr>
        <p:spPr>
          <a:xfrm>
            <a:off x="785813" y="1285875"/>
            <a:ext cx="8169275" cy="5214938"/>
          </a:xfrm>
        </p:spPr>
        <p:txBody>
          <a:bodyPr/>
          <a:lstStyle/>
          <a:p>
            <a:pPr eaLnBrk="1" hangingPunct="1">
              <a:defRPr/>
            </a:pPr>
            <a:endParaRPr lang="en-US" altLang="zh-CN" dirty="0" smtClean="0"/>
          </a:p>
          <a:p>
            <a:pPr eaLnBrk="1" hangingPunct="1">
              <a:defRPr/>
            </a:pPr>
            <a:r>
              <a:rPr lang="zh-CN" altLang="en-US" dirty="0" smtClean="0"/>
              <a:t>能控性和能观性的重要性</a:t>
            </a:r>
            <a:endParaRPr lang="en-US" altLang="zh-CN" dirty="0" smtClean="0"/>
          </a:p>
          <a:p>
            <a:pPr eaLnBrk="1" hangingPunct="1">
              <a:defRPr/>
            </a:pPr>
            <a:endParaRPr lang="en-US" altLang="zh-CN" dirty="0" smtClean="0"/>
          </a:p>
          <a:p>
            <a:pPr eaLnBrk="1" hangingPunct="1">
              <a:defRPr/>
            </a:pPr>
            <a:endParaRPr lang="en-US" altLang="zh-CN" dirty="0" smtClean="0"/>
          </a:p>
          <a:p>
            <a:pPr>
              <a:defRPr/>
            </a:pPr>
            <a:r>
              <a:rPr lang="en-US" altLang="zh-CN" dirty="0" smtClean="0">
                <a:latin typeface="+mn-ea"/>
              </a:rPr>
              <a:t>1.1</a:t>
            </a:r>
            <a:r>
              <a:rPr lang="zh-CN" altLang="en-US" dirty="0" smtClean="0">
                <a:latin typeface="+mn-ea"/>
              </a:rPr>
              <a:t>能控性与能观性物理现象</a:t>
            </a:r>
            <a:r>
              <a:rPr lang="en-US" dirty="0" smtClean="0">
                <a:latin typeface="+mn-ea"/>
              </a:rPr>
              <a:t>—</a:t>
            </a:r>
            <a:r>
              <a:rPr lang="zh-CN" altLang="en-US" dirty="0" smtClean="0">
                <a:latin typeface="+mn-ea"/>
              </a:rPr>
              <a:t>从例子谈起</a:t>
            </a:r>
          </a:p>
          <a:p>
            <a:pPr eaLnBrk="1" hangingPunct="1">
              <a:defRPr/>
            </a:pPr>
            <a:endParaRPr lang="en-US" altLang="zh-CN" dirty="0" smtClean="0">
              <a:latin typeface="+mn-ea"/>
            </a:endParaRPr>
          </a:p>
          <a:p>
            <a:pPr>
              <a:defRPr/>
            </a:pPr>
            <a:r>
              <a:rPr lang="en-US" altLang="zh-CN" dirty="0" smtClean="0">
                <a:latin typeface="+mn-ea"/>
              </a:rPr>
              <a:t>1.2</a:t>
            </a:r>
            <a:r>
              <a:rPr lang="zh-CN" altLang="en-US" dirty="0" smtClean="0">
                <a:latin typeface="+mn-ea"/>
              </a:rPr>
              <a:t>能控性与能观性的数学描述</a:t>
            </a:r>
          </a:p>
          <a:p>
            <a:pPr eaLnBrk="1" hangingPunct="1">
              <a:defRPr/>
            </a:pPr>
            <a:endParaRPr lang="zh-CN" altLang="en-US" sz="3600" dirty="0" smtClean="0"/>
          </a:p>
        </p:txBody>
      </p:sp>
      <p:sp>
        <p:nvSpPr>
          <p:cNvPr id="12291" name="矩形 5"/>
          <p:cNvSpPr>
            <a:spLocks noChangeArrowheads="1"/>
          </p:cNvSpPr>
          <p:nvPr/>
        </p:nvSpPr>
        <p:spPr bwMode="auto">
          <a:xfrm>
            <a:off x="1000125" y="3000375"/>
            <a:ext cx="7215188" cy="46038"/>
          </a:xfrm>
          <a:prstGeom prst="rect">
            <a:avLst/>
          </a:prstGeom>
          <a:solidFill>
            <a:schemeClr val="accent1"/>
          </a:solidFill>
          <a:ln w="9525" algn="ctr">
            <a:solidFill>
              <a:schemeClr val="tx1"/>
            </a:solidFill>
            <a:round/>
            <a:headEnd/>
            <a:tailEnd/>
          </a:ln>
        </p:spPr>
        <p:txBody>
          <a:bodyPr wrap="none" anchor="ctr"/>
          <a:lstStyle/>
          <a:p>
            <a:pPr algn="ct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标题 1"/>
          <p:cNvSpPr>
            <a:spLocks noGrp="1"/>
          </p:cNvSpPr>
          <p:nvPr>
            <p:ph type="title"/>
          </p:nvPr>
        </p:nvSpPr>
        <p:spPr/>
        <p:txBody>
          <a:bodyPr/>
          <a:lstStyle/>
          <a:p>
            <a:r>
              <a:rPr lang="en-US" altLang="zh-CN" smtClean="0"/>
              <a:t>2.2</a:t>
            </a:r>
            <a:r>
              <a:rPr lang="zh-CN" altLang="en-US" smtClean="0"/>
              <a:t>能观性定义</a:t>
            </a:r>
            <a:r>
              <a:rPr lang="en-US" altLang="zh-CN" smtClean="0"/>
              <a:t>-5</a:t>
            </a:r>
            <a:endParaRPr lang="zh-CN" altLang="en-US" smtClean="0"/>
          </a:p>
        </p:txBody>
      </p:sp>
      <p:sp>
        <p:nvSpPr>
          <p:cNvPr id="166914" name="内容占位符 2"/>
          <p:cNvSpPr>
            <a:spLocks noGrp="1"/>
          </p:cNvSpPr>
          <p:nvPr>
            <p:ph idx="1"/>
          </p:nvPr>
        </p:nvSpPr>
        <p:spPr/>
        <p:txBody>
          <a:bodyPr/>
          <a:lstStyle/>
          <a:p>
            <a:r>
              <a:rPr lang="zh-CN" altLang="en-US" smtClean="0">
                <a:latin typeface="Times New Roman" pitchFamily="18" charset="0"/>
                <a:cs typeface="Times New Roman" pitchFamily="18" charset="0"/>
              </a:rPr>
              <a:t>若根据输出</a:t>
            </a:r>
            <a:r>
              <a:rPr lang="en-US" altLang="zh-CN" i="1" smtClean="0">
                <a:latin typeface="Times New Roman" pitchFamily="18" charset="0"/>
                <a:cs typeface="Times New Roman" pitchFamily="18" charset="0"/>
              </a:rPr>
              <a:t>y</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t</a:t>
            </a:r>
            <a:r>
              <a:rPr lang="en-US" altLang="zh-CN"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可以唯一确定</a:t>
            </a:r>
            <a:r>
              <a:rPr lang="en-US" altLang="zh-CN" i="1" smtClean="0">
                <a:latin typeface="Times New Roman" pitchFamily="18" charset="0"/>
                <a:cs typeface="Times New Roman" pitchFamily="18" charset="0"/>
              </a:rPr>
              <a:t>x</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t</a:t>
            </a:r>
            <a:r>
              <a:rPr lang="en-US" altLang="zh-CN" baseline="-25000" smtClean="0">
                <a:latin typeface="Times New Roman" pitchFamily="18" charset="0"/>
                <a:cs typeface="Times New Roman" pitchFamily="18" charset="0"/>
              </a:rPr>
              <a:t>f</a:t>
            </a:r>
            <a:r>
              <a:rPr lang="en-US" altLang="zh-CN"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，称之为系统的状态</a:t>
            </a:r>
            <a:r>
              <a:rPr lang="en-US" altLang="zh-CN" i="1" smtClean="0">
                <a:latin typeface="Times New Roman" pitchFamily="18" charset="0"/>
                <a:cs typeface="Times New Roman" pitchFamily="18" charset="0"/>
              </a:rPr>
              <a:t>x</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t</a:t>
            </a:r>
            <a:r>
              <a:rPr lang="en-US" altLang="zh-CN" baseline="-25000" smtClean="0">
                <a:latin typeface="Times New Roman" pitchFamily="18" charset="0"/>
                <a:cs typeface="Times New Roman" pitchFamily="18" charset="0"/>
              </a:rPr>
              <a:t>f</a:t>
            </a:r>
            <a:r>
              <a:rPr lang="en-US" altLang="zh-CN"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在</a:t>
            </a:r>
            <a:r>
              <a:rPr lang="en-US" altLang="zh-CN" i="1" smtClean="0">
                <a:latin typeface="Times New Roman" pitchFamily="18" charset="0"/>
                <a:cs typeface="Times New Roman" pitchFamily="18" charset="0"/>
              </a:rPr>
              <a:t>t</a:t>
            </a:r>
            <a:r>
              <a:rPr lang="en-US" altLang="zh-CN" baseline="-25000" smtClean="0">
                <a:latin typeface="Times New Roman" pitchFamily="18" charset="0"/>
                <a:cs typeface="Times New Roman" pitchFamily="18" charset="0"/>
              </a:rPr>
              <a:t>0</a:t>
            </a:r>
            <a:r>
              <a:rPr lang="zh-CN" altLang="en-US" smtClean="0">
                <a:latin typeface="Times New Roman" pitchFamily="18" charset="0"/>
                <a:cs typeface="Times New Roman" pitchFamily="18" charset="0"/>
              </a:rPr>
              <a:t>时刻是能构的</a:t>
            </a:r>
            <a:r>
              <a:rPr lang="en-US" altLang="zh-CN"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即从</a:t>
            </a:r>
            <a:r>
              <a:rPr lang="en-US" altLang="zh-CN" i="1" smtClean="0">
                <a:latin typeface="Times New Roman" pitchFamily="18" charset="0"/>
                <a:cs typeface="Times New Roman" pitchFamily="18" charset="0"/>
              </a:rPr>
              <a:t>t</a:t>
            </a:r>
            <a:r>
              <a:rPr lang="en-US" altLang="zh-CN" baseline="-25000" smtClean="0">
                <a:latin typeface="Times New Roman" pitchFamily="18" charset="0"/>
                <a:cs typeface="Times New Roman" pitchFamily="18" charset="0"/>
              </a:rPr>
              <a:t>0</a:t>
            </a:r>
            <a:r>
              <a:rPr lang="zh-CN" altLang="en-US" smtClean="0">
                <a:latin typeface="Times New Roman" pitchFamily="18" charset="0"/>
                <a:cs typeface="Times New Roman" pitchFamily="18" charset="0"/>
              </a:rPr>
              <a:t>时刻出发可以构造出</a:t>
            </a:r>
            <a:r>
              <a:rPr lang="en-US" altLang="zh-CN" i="1" smtClean="0">
                <a:latin typeface="Times New Roman" pitchFamily="18" charset="0"/>
                <a:cs typeface="Times New Roman" pitchFamily="18" charset="0"/>
              </a:rPr>
              <a:t>x</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t</a:t>
            </a:r>
            <a:r>
              <a:rPr lang="en-US" altLang="zh-CN" baseline="-25000" smtClean="0">
                <a:latin typeface="Times New Roman" pitchFamily="18" charset="0"/>
                <a:cs typeface="Times New Roman" pitchFamily="18" charset="0"/>
              </a:rPr>
              <a:t>f</a:t>
            </a:r>
            <a:r>
              <a:rPr lang="en-US" altLang="zh-CN"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a:t>
            </a:r>
            <a:endParaRPr lang="en-US" altLang="zh-CN" smtClean="0">
              <a:latin typeface="Times New Roman" pitchFamily="18" charset="0"/>
              <a:cs typeface="Times New Roman" pitchFamily="18" charset="0"/>
            </a:endParaRPr>
          </a:p>
          <a:p>
            <a:pPr lvl="1">
              <a:buFont typeface="Wingdings" pitchFamily="2" charset="2"/>
              <a:buChar char="ü"/>
            </a:pPr>
            <a:r>
              <a:rPr lang="en-US" altLang="zh-CN" smtClean="0">
                <a:latin typeface="Times New Roman" pitchFamily="18" charset="0"/>
                <a:cs typeface="Times New Roman" pitchFamily="18" charset="0"/>
              </a:rPr>
              <a:t>CLTIS：</a:t>
            </a:r>
            <a:r>
              <a:rPr lang="zh-CN" altLang="en-US" smtClean="0">
                <a:latin typeface="Times New Roman" pitchFamily="18" charset="0"/>
                <a:cs typeface="Times New Roman" pitchFamily="18" charset="0"/>
              </a:rPr>
              <a:t>能构性与能观性是等价的。</a:t>
            </a:r>
            <a:endParaRPr lang="en-US" altLang="zh-CN" smtClean="0">
              <a:latin typeface="Times New Roman" pitchFamily="18" charset="0"/>
              <a:cs typeface="Times New Roman" pitchFamily="18" charset="0"/>
            </a:endParaRPr>
          </a:p>
          <a:p>
            <a:pPr lvl="1">
              <a:buFont typeface="Wingdings" pitchFamily="2" charset="2"/>
              <a:buChar char="ü"/>
            </a:pPr>
            <a:r>
              <a:rPr lang="en-US" altLang="zh-CN" smtClean="0">
                <a:latin typeface="Times New Roman" pitchFamily="18" charset="0"/>
                <a:cs typeface="Times New Roman" pitchFamily="18" charset="0"/>
              </a:rPr>
              <a:t>DLTIS：</a:t>
            </a:r>
            <a:r>
              <a:rPr lang="zh-CN" altLang="en-US" smtClean="0">
                <a:latin typeface="Times New Roman" pitchFamily="18" charset="0"/>
                <a:cs typeface="Times New Roman" pitchFamily="18" charset="0"/>
              </a:rPr>
              <a:t>要求系统矩阵是非奇异的，能构性与能观性才是等价的。</a:t>
            </a:r>
            <a:endParaRPr lang="en-US" altLang="zh-CN" smtClean="0">
              <a:latin typeface="Times New Roman" pitchFamily="18" charset="0"/>
              <a:cs typeface="Times New Roman" pitchFamily="18" charset="0"/>
            </a:endParaRPr>
          </a:p>
          <a:p>
            <a:pPr lvl="1">
              <a:buFont typeface="Wingdings" pitchFamily="2" charset="2"/>
              <a:buChar char="ü"/>
            </a:pPr>
            <a:r>
              <a:rPr lang="en-US" altLang="zh-CN" smtClean="0">
                <a:latin typeface="Times New Roman" pitchFamily="18" charset="0"/>
                <a:cs typeface="Times New Roman" pitchFamily="18" charset="0"/>
              </a:rPr>
              <a:t>DLTVS：</a:t>
            </a:r>
            <a:r>
              <a:rPr lang="zh-CN" altLang="en-US" smtClean="0">
                <a:latin typeface="Times New Roman" pitchFamily="18" charset="0"/>
                <a:cs typeface="Times New Roman" pitchFamily="18" charset="0"/>
              </a:rPr>
              <a:t>要求系统矩阵是非奇异的，能构性与能观性才是等价的。</a:t>
            </a:r>
            <a:endParaRPr lang="en-US" altLang="zh-CN" smtClean="0">
              <a:latin typeface="Times New Roman" pitchFamily="18" charset="0"/>
              <a:cs typeface="Times New Roman" pitchFamily="18" charset="0"/>
            </a:endParaRPr>
          </a:p>
          <a:p>
            <a:pPr lvl="1">
              <a:buFont typeface="Wingdings" pitchFamily="2" charset="2"/>
              <a:buChar char="ü"/>
            </a:pPr>
            <a:r>
              <a:rPr lang="en-US" altLang="zh-CN" smtClean="0">
                <a:latin typeface="Times New Roman" pitchFamily="18" charset="0"/>
                <a:cs typeface="Times New Roman" pitchFamily="18" charset="0"/>
              </a:rPr>
              <a:t>CLTVS：</a:t>
            </a:r>
            <a:r>
              <a:rPr lang="zh-CN" altLang="en-US" smtClean="0">
                <a:latin typeface="Times New Roman" pitchFamily="18" charset="0"/>
                <a:cs typeface="Times New Roman" pitchFamily="18" charset="0"/>
              </a:rPr>
              <a:t>能构性与能观性一般是不等价的。</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标题 1"/>
          <p:cNvSpPr>
            <a:spLocks noGrp="1"/>
          </p:cNvSpPr>
          <p:nvPr>
            <p:ph type="title"/>
          </p:nvPr>
        </p:nvSpPr>
        <p:spPr/>
        <p:txBody>
          <a:bodyPr/>
          <a:lstStyle/>
          <a:p>
            <a:r>
              <a:rPr lang="en-US" altLang="zh-CN" smtClean="0"/>
              <a:t>2.2</a:t>
            </a:r>
            <a:r>
              <a:rPr lang="zh-CN" altLang="en-US" smtClean="0"/>
              <a:t>能观性定义</a:t>
            </a:r>
            <a:r>
              <a:rPr lang="en-US" altLang="zh-CN" smtClean="0"/>
              <a:t>-6</a:t>
            </a:r>
            <a:endParaRPr lang="zh-CN" altLang="en-US" smtClean="0"/>
          </a:p>
        </p:txBody>
      </p:sp>
      <p:sp>
        <p:nvSpPr>
          <p:cNvPr id="169986" name="内容占位符 2"/>
          <p:cNvSpPr>
            <a:spLocks noGrp="1"/>
          </p:cNvSpPr>
          <p:nvPr>
            <p:ph idx="1"/>
          </p:nvPr>
        </p:nvSpPr>
        <p:spPr/>
        <p:txBody>
          <a:bodyPr/>
          <a:lstStyle/>
          <a:p>
            <a:r>
              <a:rPr lang="zh-CN" altLang="en-US" smtClean="0">
                <a:latin typeface="Times New Roman" pitchFamily="18" charset="0"/>
                <a:cs typeface="Times New Roman" pitchFamily="18" charset="0"/>
              </a:rPr>
              <a:t>在定义中，</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t</a:t>
            </a:r>
            <a:r>
              <a:rPr lang="en-US" altLang="zh-CN" baseline="-25000" smtClean="0">
                <a:latin typeface="Times New Roman" pitchFamily="18" charset="0"/>
                <a:cs typeface="Times New Roman" pitchFamily="18" charset="0"/>
              </a:rPr>
              <a:t>0</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t</a:t>
            </a:r>
            <a:r>
              <a:rPr lang="en-US" altLang="zh-CN" baseline="-25000" smtClean="0">
                <a:latin typeface="Times New Roman" pitchFamily="18" charset="0"/>
                <a:cs typeface="Times New Roman" pitchFamily="18" charset="0"/>
              </a:rPr>
              <a:t>f</a:t>
            </a:r>
            <a:r>
              <a:rPr lang="en-US" altLang="zh-CN"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为识别初态的必要观测区间，此区间的大小一般与</a:t>
            </a:r>
            <a:r>
              <a:rPr lang="en-US" altLang="zh-CN" i="1" smtClean="0">
                <a:latin typeface="Times New Roman" pitchFamily="18" charset="0"/>
                <a:cs typeface="Times New Roman" pitchFamily="18" charset="0"/>
              </a:rPr>
              <a:t>t</a:t>
            </a:r>
            <a:r>
              <a:rPr lang="en-US" altLang="zh-CN" baseline="-25000" smtClean="0">
                <a:latin typeface="Times New Roman" pitchFamily="18" charset="0"/>
                <a:cs typeface="Times New Roman" pitchFamily="18" charset="0"/>
              </a:rPr>
              <a:t>0</a:t>
            </a:r>
            <a:r>
              <a:rPr lang="zh-CN" altLang="en-US" smtClean="0">
                <a:latin typeface="Times New Roman" pitchFamily="18" charset="0"/>
                <a:cs typeface="Times New Roman" pitchFamily="18" charset="0"/>
              </a:rPr>
              <a:t>有关。</a:t>
            </a:r>
            <a:endParaRPr lang="en-US" altLang="zh-CN" smtClean="0">
              <a:latin typeface="Times New Roman" pitchFamily="18" charset="0"/>
              <a:cs typeface="Times New Roman" pitchFamily="18" charset="0"/>
            </a:endParaRPr>
          </a:p>
          <a:p>
            <a:pPr lvl="1">
              <a:buFont typeface="Wingdings" pitchFamily="2" charset="2"/>
              <a:buChar char="ü"/>
            </a:pPr>
            <a:r>
              <a:rPr lang="zh-CN" altLang="en-US" smtClean="0">
                <a:latin typeface="Times New Roman" pitchFamily="18" charset="0"/>
                <a:cs typeface="Times New Roman" pitchFamily="18" charset="0"/>
              </a:rPr>
              <a:t>对于线性时变系统状态转移与</a:t>
            </a:r>
            <a:r>
              <a:rPr lang="en-US" altLang="zh-CN" i="1" smtClean="0">
                <a:latin typeface="Times New Roman" pitchFamily="18" charset="0"/>
                <a:cs typeface="Times New Roman" pitchFamily="18" charset="0"/>
              </a:rPr>
              <a:t>t</a:t>
            </a:r>
            <a:r>
              <a:rPr lang="en-US" altLang="zh-CN" baseline="-25000" smtClean="0">
                <a:latin typeface="Times New Roman" pitchFamily="18" charset="0"/>
                <a:cs typeface="Times New Roman" pitchFamily="18" charset="0"/>
              </a:rPr>
              <a:t>0</a:t>
            </a:r>
            <a:r>
              <a:rPr lang="zh-CN" altLang="en-US" smtClean="0">
                <a:latin typeface="Times New Roman" pitchFamily="18" charset="0"/>
                <a:cs typeface="Times New Roman" pitchFamily="18" charset="0"/>
              </a:rPr>
              <a:t>有关，所以能观性和</a:t>
            </a:r>
            <a:r>
              <a:rPr lang="en-US" altLang="zh-CN" i="1" smtClean="0">
                <a:latin typeface="Times New Roman" pitchFamily="18" charset="0"/>
                <a:cs typeface="Times New Roman" pitchFamily="18" charset="0"/>
              </a:rPr>
              <a:t>t</a:t>
            </a:r>
            <a:r>
              <a:rPr lang="en-US" altLang="zh-CN" baseline="-25000" smtClean="0">
                <a:latin typeface="Times New Roman" pitchFamily="18" charset="0"/>
                <a:cs typeface="Times New Roman" pitchFamily="18" charset="0"/>
              </a:rPr>
              <a:t>0</a:t>
            </a:r>
            <a:r>
              <a:rPr lang="zh-CN" altLang="en-US" smtClean="0">
                <a:latin typeface="Times New Roman" pitchFamily="18" charset="0"/>
                <a:cs typeface="Times New Roman" pitchFamily="18" charset="0"/>
              </a:rPr>
              <a:t>选择有关。</a:t>
            </a:r>
            <a:endParaRPr lang="en-US" altLang="zh-CN" smtClean="0">
              <a:latin typeface="Times New Roman" pitchFamily="18" charset="0"/>
              <a:cs typeface="Times New Roman" pitchFamily="18" charset="0"/>
            </a:endParaRPr>
          </a:p>
          <a:p>
            <a:pPr lvl="1">
              <a:buFont typeface="Wingdings" pitchFamily="2" charset="2"/>
              <a:buChar char="ü"/>
            </a:pPr>
            <a:r>
              <a:rPr lang="zh-CN" altLang="en-US" smtClean="0">
                <a:latin typeface="Times New Roman" pitchFamily="18" charset="0"/>
                <a:cs typeface="Times New Roman" pitchFamily="18" charset="0"/>
              </a:rPr>
              <a:t>对于线性定常系统而言，由于状态转移矩阵只与差值有关，和</a:t>
            </a:r>
            <a:r>
              <a:rPr lang="en-US" altLang="zh-CN" i="1" smtClean="0">
                <a:latin typeface="Times New Roman" pitchFamily="18" charset="0"/>
                <a:cs typeface="Times New Roman" pitchFamily="18" charset="0"/>
              </a:rPr>
              <a:t>t</a:t>
            </a:r>
            <a:r>
              <a:rPr lang="en-US" altLang="zh-CN" baseline="-25000" smtClean="0">
                <a:latin typeface="Times New Roman" pitchFamily="18" charset="0"/>
                <a:cs typeface="Times New Roman" pitchFamily="18" charset="0"/>
              </a:rPr>
              <a:t>0</a:t>
            </a:r>
            <a:r>
              <a:rPr lang="zh-CN" altLang="en-US" smtClean="0">
                <a:latin typeface="Times New Roman" pitchFamily="18" charset="0"/>
                <a:cs typeface="Times New Roman" pitchFamily="18" charset="0"/>
              </a:rPr>
              <a:t>的选择无关，即如果定常系统在某一有限时间区间内是完全能观的，那么其在任一初始时刻的相应区间内必是完全能观的。</a:t>
            </a:r>
          </a:p>
          <a:p>
            <a:endParaRPr lang="zh-CN" alt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4" name="标题 1"/>
          <p:cNvSpPr>
            <a:spLocks noGrp="1"/>
          </p:cNvSpPr>
          <p:nvPr>
            <p:ph type="title"/>
          </p:nvPr>
        </p:nvSpPr>
        <p:spPr/>
        <p:txBody>
          <a:bodyPr/>
          <a:lstStyle/>
          <a:p>
            <a:r>
              <a:rPr lang="en-US" altLang="zh-CN" smtClean="0"/>
              <a:t>2.2</a:t>
            </a:r>
            <a:r>
              <a:rPr lang="zh-CN" altLang="en-US" smtClean="0"/>
              <a:t>能观性定义</a:t>
            </a:r>
            <a:r>
              <a:rPr lang="en-US" altLang="zh-CN" smtClean="0"/>
              <a:t>-7</a:t>
            </a:r>
            <a:endParaRPr lang="zh-CN" altLang="en-US" smtClean="0"/>
          </a:p>
        </p:txBody>
      </p:sp>
      <p:sp>
        <p:nvSpPr>
          <p:cNvPr id="167945" name="内容占位符 2"/>
          <p:cNvSpPr>
            <a:spLocks noGrp="1"/>
          </p:cNvSpPr>
          <p:nvPr>
            <p:ph idx="1"/>
          </p:nvPr>
        </p:nvSpPr>
        <p:spPr/>
        <p:txBody>
          <a:bodyPr/>
          <a:lstStyle/>
          <a:p>
            <a:r>
              <a:rPr lang="zh-CN" altLang="en-US" smtClean="0">
                <a:latin typeface="Times New Roman" pitchFamily="18" charset="0"/>
                <a:cs typeface="Times New Roman" pitchFamily="18" charset="0"/>
              </a:rPr>
              <a:t>若系统状态方程存在确定的干扰</a:t>
            </a:r>
            <a:r>
              <a:rPr lang="en-US" altLang="zh-CN" i="1" smtClean="0">
                <a:latin typeface="Times New Roman" pitchFamily="18" charset="0"/>
                <a:cs typeface="Times New Roman" pitchFamily="18" charset="0"/>
              </a:rPr>
              <a:t>f</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t</a:t>
            </a:r>
            <a:r>
              <a:rPr lang="en-US" altLang="zh-CN"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，系统的能观性不改变。</a:t>
            </a:r>
          </a:p>
        </p:txBody>
      </p:sp>
      <p:sp>
        <p:nvSpPr>
          <p:cNvPr id="16794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67937" name="Object 1"/>
          <p:cNvGraphicFramePr>
            <a:graphicFrameLocks noChangeAspect="1"/>
          </p:cNvGraphicFramePr>
          <p:nvPr/>
        </p:nvGraphicFramePr>
        <p:xfrm>
          <a:off x="214313" y="2214563"/>
          <a:ext cx="6556375" cy="860425"/>
        </p:xfrm>
        <a:graphic>
          <a:graphicData uri="http://schemas.openxmlformats.org/presentationml/2006/ole">
            <p:oleObj spid="_x0000_s167937" name="Equation" r:id="rId3" imgW="2679700" imgH="330200" progId="Equation.DSMT4">
              <p:embed/>
            </p:oleObj>
          </a:graphicData>
        </a:graphic>
      </p:graphicFrame>
      <p:sp>
        <p:nvSpPr>
          <p:cNvPr id="16794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67939" name="Object 3"/>
          <p:cNvGraphicFramePr>
            <a:graphicFrameLocks noChangeAspect="1"/>
          </p:cNvGraphicFramePr>
          <p:nvPr/>
        </p:nvGraphicFramePr>
        <p:xfrm>
          <a:off x="2724150" y="3000375"/>
          <a:ext cx="6419850" cy="1482725"/>
        </p:xfrm>
        <a:graphic>
          <a:graphicData uri="http://schemas.openxmlformats.org/presentationml/2006/ole">
            <p:oleObj spid="_x0000_s167939" name="Equation" r:id="rId4" imgW="2641320" imgH="571320" progId="Equation.DSMT4">
              <p:embed/>
            </p:oleObj>
          </a:graphicData>
        </a:graphic>
      </p:graphicFrame>
      <p:sp>
        <p:nvSpPr>
          <p:cNvPr id="16794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67941" name="Object 5"/>
          <p:cNvGraphicFramePr>
            <a:graphicFrameLocks noChangeAspect="1"/>
          </p:cNvGraphicFramePr>
          <p:nvPr/>
        </p:nvGraphicFramePr>
        <p:xfrm>
          <a:off x="142875" y="4286250"/>
          <a:ext cx="7643813" cy="1712913"/>
        </p:xfrm>
        <a:graphic>
          <a:graphicData uri="http://schemas.openxmlformats.org/presentationml/2006/ole">
            <p:oleObj spid="_x0000_s167941" name="Equation" r:id="rId5" imgW="3149280" imgH="660240" progId="Equation.DSMT4">
              <p:embed/>
            </p:oleObj>
          </a:graphicData>
        </a:graphic>
      </p:graphicFrame>
      <p:sp>
        <p:nvSpPr>
          <p:cNvPr id="167949"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67943" name="Object 7"/>
          <p:cNvGraphicFramePr>
            <a:graphicFrameLocks noChangeAspect="1"/>
          </p:cNvGraphicFramePr>
          <p:nvPr/>
        </p:nvGraphicFramePr>
        <p:xfrm>
          <a:off x="0" y="5942013"/>
          <a:ext cx="5275263" cy="915987"/>
        </p:xfrm>
        <a:graphic>
          <a:graphicData uri="http://schemas.openxmlformats.org/presentationml/2006/ole">
            <p:oleObj spid="_x0000_s167943" name="Equation" r:id="rId6" imgW="2032000" imgH="330200" progId="Equation.DSMT4">
              <p:embed/>
            </p:oleObj>
          </a:graphicData>
        </a:graphic>
      </p:graphicFrame>
      <p:cxnSp>
        <p:nvCxnSpPr>
          <p:cNvPr id="167950" name="直接连接符 12"/>
          <p:cNvCxnSpPr>
            <a:cxnSpLocks noChangeShapeType="1"/>
          </p:cNvCxnSpPr>
          <p:nvPr/>
        </p:nvCxnSpPr>
        <p:spPr bwMode="auto">
          <a:xfrm>
            <a:off x="142875" y="5143500"/>
            <a:ext cx="3286125" cy="1588"/>
          </a:xfrm>
          <a:prstGeom prst="line">
            <a:avLst/>
          </a:prstGeom>
          <a:noFill/>
          <a:ln w="25400" algn="ctr">
            <a:solidFill>
              <a:schemeClr val="tx1"/>
            </a:solidFill>
            <a:round/>
            <a:headEnd/>
            <a:tailEnd/>
          </a:ln>
        </p:spPr>
      </p:cxnSp>
      <p:cxnSp>
        <p:nvCxnSpPr>
          <p:cNvPr id="167951" name="直接箭头连接符 17"/>
          <p:cNvCxnSpPr>
            <a:cxnSpLocks noChangeShapeType="1"/>
          </p:cNvCxnSpPr>
          <p:nvPr/>
        </p:nvCxnSpPr>
        <p:spPr bwMode="auto">
          <a:xfrm rot="5400000">
            <a:off x="356394" y="5715794"/>
            <a:ext cx="1000125" cy="1587"/>
          </a:xfrm>
          <a:prstGeom prst="straightConnector1">
            <a:avLst/>
          </a:prstGeom>
          <a:noFill/>
          <a:ln w="9525" algn="ctr">
            <a:solidFill>
              <a:schemeClr val="tx1"/>
            </a:solidFill>
            <a:round/>
            <a:headEnd/>
            <a:tailEnd type="arrow" w="med" len="med"/>
          </a:ln>
        </p:spPr>
      </p:cxnSp>
      <p:sp>
        <p:nvSpPr>
          <p:cNvPr id="167952" name="左弧形箭头 19"/>
          <p:cNvSpPr>
            <a:spLocks noChangeArrowheads="1"/>
          </p:cNvSpPr>
          <p:nvPr/>
        </p:nvSpPr>
        <p:spPr bwMode="auto">
          <a:xfrm rot="-2278276">
            <a:off x="1727200" y="2974975"/>
            <a:ext cx="285750" cy="1068388"/>
          </a:xfrm>
          <a:prstGeom prst="curvedRightArrow">
            <a:avLst>
              <a:gd name="adj1" fmla="val 24995"/>
              <a:gd name="adj2" fmla="val 49990"/>
              <a:gd name="adj3" fmla="val 25000"/>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7953" name="右弧形箭头 20"/>
          <p:cNvSpPr>
            <a:spLocks noChangeArrowheads="1"/>
          </p:cNvSpPr>
          <p:nvPr/>
        </p:nvSpPr>
        <p:spPr bwMode="auto">
          <a:xfrm>
            <a:off x="7786688" y="4214813"/>
            <a:ext cx="357187" cy="1000125"/>
          </a:xfrm>
          <a:prstGeom prst="curvedLeftArrow">
            <a:avLst>
              <a:gd name="adj1" fmla="val 25006"/>
              <a:gd name="adj2" fmla="val 49998"/>
              <a:gd name="adj3" fmla="val 25000"/>
            </a:avLst>
          </a:prstGeom>
          <a:solidFill>
            <a:schemeClr val="accent1"/>
          </a:solidFill>
          <a:ln w="9525" algn="ctr">
            <a:solidFill>
              <a:schemeClr val="tx1"/>
            </a:solidFill>
            <a:round/>
            <a:headEnd/>
            <a:tailEnd/>
          </a:ln>
        </p:spPr>
        <p:txBody>
          <a:bodyPr wrap="none" anchor="ctr"/>
          <a:lstStyle/>
          <a:p>
            <a:pPr algn="ctr"/>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70" name="标题 1"/>
          <p:cNvSpPr>
            <a:spLocks noGrp="1"/>
          </p:cNvSpPr>
          <p:nvPr>
            <p:ph type="title"/>
          </p:nvPr>
        </p:nvSpPr>
        <p:spPr/>
        <p:txBody>
          <a:bodyPr/>
          <a:lstStyle/>
          <a:p>
            <a:r>
              <a:rPr lang="en-US" altLang="zh-CN" smtClean="0"/>
              <a:t>2.2</a:t>
            </a:r>
            <a:r>
              <a:rPr lang="zh-CN" altLang="en-US" smtClean="0"/>
              <a:t>能观性定义</a:t>
            </a:r>
            <a:r>
              <a:rPr lang="en-US" altLang="zh-CN" smtClean="0"/>
              <a:t>-8</a:t>
            </a:r>
            <a:endParaRPr lang="zh-CN" altLang="en-US" smtClean="0"/>
          </a:p>
        </p:txBody>
      </p:sp>
      <p:sp>
        <p:nvSpPr>
          <p:cNvPr id="168971" name="内容占位符 2"/>
          <p:cNvSpPr>
            <a:spLocks noGrp="1"/>
          </p:cNvSpPr>
          <p:nvPr>
            <p:ph idx="1"/>
          </p:nvPr>
        </p:nvSpPr>
        <p:spPr/>
        <p:txBody>
          <a:bodyPr/>
          <a:lstStyle/>
          <a:p>
            <a:r>
              <a:rPr lang="zh-CN" altLang="en-US" smtClean="0"/>
              <a:t>根据能观测的定义，可以写出不能观测的数学表达式</a:t>
            </a:r>
            <a:endParaRPr lang="en-US" altLang="zh-CN" smtClean="0"/>
          </a:p>
          <a:p>
            <a:endParaRPr lang="en-US" altLang="zh-CN" smtClean="0"/>
          </a:p>
          <a:p>
            <a:r>
              <a:rPr lang="zh-CN" altLang="en-US" smtClean="0"/>
              <a:t>非奇异变换</a:t>
            </a:r>
            <a:r>
              <a:rPr lang="en-US" altLang="zh-CN" smtClean="0"/>
              <a:t>(</a:t>
            </a:r>
            <a:r>
              <a:rPr lang="zh-CN" altLang="en-US" smtClean="0"/>
              <a:t>变换矩阵是常数阵</a:t>
            </a:r>
            <a:r>
              <a:rPr lang="en-US" altLang="zh-CN" smtClean="0"/>
              <a:t>)</a:t>
            </a:r>
            <a:r>
              <a:rPr lang="zh-CN" altLang="en-US" smtClean="0"/>
              <a:t>不改变系统的能观性，进而代数等价的系统具有相同的能观性。</a:t>
            </a:r>
          </a:p>
        </p:txBody>
      </p:sp>
      <p:sp>
        <p:nvSpPr>
          <p:cNvPr id="16897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68961" name="Object 1"/>
          <p:cNvGraphicFramePr>
            <a:graphicFrameLocks noChangeAspect="1"/>
          </p:cNvGraphicFramePr>
          <p:nvPr/>
        </p:nvGraphicFramePr>
        <p:xfrm>
          <a:off x="2286000" y="2338388"/>
          <a:ext cx="3890963" cy="590550"/>
        </p:xfrm>
        <a:graphic>
          <a:graphicData uri="http://schemas.openxmlformats.org/presentationml/2006/ole">
            <p:oleObj spid="_x0000_s168961" name="Equation" r:id="rId3" imgW="1689100" imgH="228600" progId="Equation.DSMT4">
              <p:embed/>
            </p:oleObj>
          </a:graphicData>
        </a:graphic>
      </p:graphicFrame>
      <p:sp>
        <p:nvSpPr>
          <p:cNvPr id="16897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68963" name="Object 3"/>
          <p:cNvGraphicFramePr>
            <a:graphicFrameLocks noChangeAspect="1"/>
          </p:cNvGraphicFramePr>
          <p:nvPr/>
        </p:nvGraphicFramePr>
        <p:xfrm>
          <a:off x="357188" y="5000625"/>
          <a:ext cx="3856037" cy="527050"/>
        </p:xfrm>
        <a:graphic>
          <a:graphicData uri="http://schemas.openxmlformats.org/presentationml/2006/ole">
            <p:oleObj spid="_x0000_s168963" name="Equation" r:id="rId4" imgW="1663560" imgH="203040" progId="Equation.DSMT4">
              <p:embed/>
            </p:oleObj>
          </a:graphicData>
        </a:graphic>
      </p:graphicFrame>
      <p:sp>
        <p:nvSpPr>
          <p:cNvPr id="168974"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68965" name="Object 5"/>
          <p:cNvGraphicFramePr>
            <a:graphicFrameLocks noChangeAspect="1"/>
          </p:cNvGraphicFramePr>
          <p:nvPr/>
        </p:nvGraphicFramePr>
        <p:xfrm>
          <a:off x="5214938" y="4929188"/>
          <a:ext cx="3641725" cy="625475"/>
        </p:xfrm>
        <a:graphic>
          <a:graphicData uri="http://schemas.openxmlformats.org/presentationml/2006/ole">
            <p:oleObj spid="_x0000_s168965" name="Equation" r:id="rId5" imgW="1497950" imgH="241195" progId="Equation.DSMT4">
              <p:embed/>
            </p:oleObj>
          </a:graphicData>
        </a:graphic>
      </p:graphicFrame>
      <p:sp>
        <p:nvSpPr>
          <p:cNvPr id="168975"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68967" name="Object 7"/>
          <p:cNvGraphicFramePr>
            <a:graphicFrameLocks noChangeAspect="1"/>
          </p:cNvGraphicFramePr>
          <p:nvPr/>
        </p:nvGraphicFramePr>
        <p:xfrm>
          <a:off x="3286125" y="4357688"/>
          <a:ext cx="2957513" cy="528637"/>
        </p:xfrm>
        <a:graphic>
          <a:graphicData uri="http://schemas.openxmlformats.org/presentationml/2006/ole">
            <p:oleObj spid="_x0000_s168967" name="Equation" r:id="rId6" imgW="1143000" imgH="203200" progId="Equation.DSMT4">
              <p:embed/>
            </p:oleObj>
          </a:graphicData>
        </a:graphic>
      </p:graphicFrame>
      <p:sp>
        <p:nvSpPr>
          <p:cNvPr id="168976"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68969" name="Object 9"/>
          <p:cNvGraphicFramePr>
            <a:graphicFrameLocks noChangeAspect="1"/>
          </p:cNvGraphicFramePr>
          <p:nvPr/>
        </p:nvGraphicFramePr>
        <p:xfrm>
          <a:off x="5929313" y="5715000"/>
          <a:ext cx="2925762" cy="593725"/>
        </p:xfrm>
        <a:graphic>
          <a:graphicData uri="http://schemas.openxmlformats.org/presentationml/2006/ole">
            <p:oleObj spid="_x0000_s168969" name="Equation" r:id="rId7" imgW="1231366" imgH="228501" progId="Equation.DSMT4">
              <p:embed/>
            </p:oleObj>
          </a:graphicData>
        </a:graphic>
      </p:graphicFrame>
      <p:sp>
        <p:nvSpPr>
          <p:cNvPr id="168977" name="右箭头 13"/>
          <p:cNvSpPr>
            <a:spLocks noChangeArrowheads="1"/>
          </p:cNvSpPr>
          <p:nvPr/>
        </p:nvSpPr>
        <p:spPr bwMode="auto">
          <a:xfrm>
            <a:off x="4357688" y="5286375"/>
            <a:ext cx="785812" cy="142875"/>
          </a:xfrm>
          <a:prstGeom prst="rightArrow">
            <a:avLst>
              <a:gd name="adj1" fmla="val 50000"/>
              <a:gd name="adj2" fmla="val 50009"/>
            </a:avLst>
          </a:prstGeom>
          <a:solidFill>
            <a:schemeClr val="accent1"/>
          </a:solidFill>
          <a:ln w="9525" algn="ctr">
            <a:solidFill>
              <a:schemeClr val="tx1"/>
            </a:solidFill>
            <a:round/>
            <a:headEnd/>
            <a:tailEnd/>
          </a:ln>
        </p:spPr>
        <p:txBody>
          <a:bodyPr wrap="none" anchor="ctr"/>
          <a:lstStyle/>
          <a:p>
            <a:pPr algn="ctr"/>
            <a:endParaRPr lang="zh-CN" altLang="en-US"/>
          </a:p>
        </p:txBody>
      </p:sp>
      <p:cxnSp>
        <p:nvCxnSpPr>
          <p:cNvPr id="168978" name="直接箭头连接符 15"/>
          <p:cNvCxnSpPr>
            <a:cxnSpLocks noChangeShapeType="1"/>
          </p:cNvCxnSpPr>
          <p:nvPr/>
        </p:nvCxnSpPr>
        <p:spPr bwMode="auto">
          <a:xfrm rot="5400000">
            <a:off x="4572794" y="5144294"/>
            <a:ext cx="285750" cy="1588"/>
          </a:xfrm>
          <a:prstGeom prst="straightConnector1">
            <a:avLst/>
          </a:prstGeom>
          <a:noFill/>
          <a:ln w="9525" algn="ctr">
            <a:solidFill>
              <a:schemeClr val="tx1"/>
            </a:solidFill>
            <a:round/>
            <a:headEnd/>
            <a:tailEnd type="arrow" w="med" len="med"/>
          </a:ln>
        </p:spPr>
      </p:cxnSp>
      <p:cxnSp>
        <p:nvCxnSpPr>
          <p:cNvPr id="168979" name="直接连接符 17"/>
          <p:cNvCxnSpPr>
            <a:cxnSpLocks noChangeShapeType="1"/>
          </p:cNvCxnSpPr>
          <p:nvPr/>
        </p:nvCxnSpPr>
        <p:spPr bwMode="auto">
          <a:xfrm>
            <a:off x="6000750" y="5500688"/>
            <a:ext cx="1571625" cy="1587"/>
          </a:xfrm>
          <a:prstGeom prst="line">
            <a:avLst/>
          </a:prstGeom>
          <a:noFill/>
          <a:ln w="25400" algn="ctr">
            <a:solidFill>
              <a:schemeClr val="tx1"/>
            </a:solidFill>
            <a:round/>
            <a:headEnd/>
            <a:tailEnd/>
          </a:ln>
        </p:spPr>
      </p:cxnSp>
      <p:cxnSp>
        <p:nvCxnSpPr>
          <p:cNvPr id="168980" name="直接箭头连接符 19"/>
          <p:cNvCxnSpPr>
            <a:cxnSpLocks noChangeShapeType="1"/>
          </p:cNvCxnSpPr>
          <p:nvPr/>
        </p:nvCxnSpPr>
        <p:spPr bwMode="auto">
          <a:xfrm rot="5400000">
            <a:off x="6644482" y="5644356"/>
            <a:ext cx="285750" cy="1587"/>
          </a:xfrm>
          <a:prstGeom prst="straightConnector1">
            <a:avLst/>
          </a:prstGeom>
          <a:noFill/>
          <a:ln w="9525"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标题 1"/>
          <p:cNvSpPr>
            <a:spLocks noGrp="1"/>
          </p:cNvSpPr>
          <p:nvPr>
            <p:ph type="title"/>
          </p:nvPr>
        </p:nvSpPr>
        <p:spPr/>
        <p:txBody>
          <a:bodyPr/>
          <a:lstStyle/>
          <a:p>
            <a:r>
              <a:rPr lang="en-US" altLang="zh-CN" smtClean="0"/>
              <a:t>2.2</a:t>
            </a:r>
            <a:r>
              <a:rPr lang="zh-CN" altLang="en-US" smtClean="0"/>
              <a:t>能观性定义</a:t>
            </a:r>
            <a:r>
              <a:rPr lang="en-US" altLang="zh-CN" smtClean="0"/>
              <a:t>-9</a:t>
            </a:r>
            <a:endParaRPr lang="zh-CN" altLang="en-US" smtClean="0"/>
          </a:p>
        </p:txBody>
      </p:sp>
      <p:sp>
        <p:nvSpPr>
          <p:cNvPr id="172034" name="内容占位符 2"/>
          <p:cNvSpPr>
            <a:spLocks noGrp="1"/>
          </p:cNvSpPr>
          <p:nvPr>
            <p:ph idx="1"/>
          </p:nvPr>
        </p:nvSpPr>
        <p:spPr/>
        <p:txBody>
          <a:bodyPr/>
          <a:lstStyle/>
          <a:p>
            <a:r>
              <a:rPr lang="zh-CN" altLang="en-US" smtClean="0">
                <a:latin typeface="Times New Roman" pitchFamily="18" charset="0"/>
                <a:cs typeface="Times New Roman" pitchFamily="18" charset="0"/>
              </a:rPr>
              <a:t>若</a:t>
            </a:r>
            <a:r>
              <a:rPr lang="en-US" altLang="zh-CN" i="1" smtClean="0">
                <a:latin typeface="Times New Roman" pitchFamily="18" charset="0"/>
                <a:cs typeface="Times New Roman" pitchFamily="18" charset="0"/>
              </a:rPr>
              <a:t>x</a:t>
            </a:r>
            <a:r>
              <a:rPr lang="en-US" altLang="zh-CN" baseline="-25000" smtClean="0">
                <a:latin typeface="Times New Roman" pitchFamily="18" charset="0"/>
                <a:cs typeface="Times New Roman" pitchFamily="18" charset="0"/>
              </a:rPr>
              <a:t>01</a:t>
            </a:r>
            <a:r>
              <a:rPr lang="zh-CN" altLang="en-US"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x</a:t>
            </a:r>
            <a:r>
              <a:rPr lang="en-US" altLang="zh-CN" baseline="-25000" smtClean="0">
                <a:latin typeface="Times New Roman" pitchFamily="18" charset="0"/>
                <a:cs typeface="Times New Roman" pitchFamily="18" charset="0"/>
              </a:rPr>
              <a:t>02</a:t>
            </a:r>
            <a:r>
              <a:rPr lang="zh-CN" altLang="en-US" smtClean="0">
                <a:latin typeface="Times New Roman" pitchFamily="18" charset="0"/>
                <a:cs typeface="Times New Roman" pitchFamily="18" charset="0"/>
              </a:rPr>
              <a:t>是不能观的，则</a:t>
            </a:r>
            <a:r>
              <a:rPr lang="en-US" smtClean="0">
                <a:latin typeface="Times New Roman" pitchFamily="18" charset="0"/>
                <a:cs typeface="Times New Roman" pitchFamily="18" charset="0"/>
              </a:rPr>
              <a:t> </a:t>
            </a:r>
            <a:r>
              <a:rPr lang="zh-CN" altLang="en-US" smtClean="0">
                <a:latin typeface="Times New Roman" pitchFamily="18" charset="0"/>
                <a:cs typeface="Times New Roman" pitchFamily="18" charset="0"/>
              </a:rPr>
              <a:t>也是不能观的。</a:t>
            </a:r>
            <a:endParaRPr lang="en-US" altLang="zh-CN" smtClean="0">
              <a:latin typeface="Times New Roman" pitchFamily="18" charset="0"/>
              <a:cs typeface="Times New Roman" pitchFamily="18" charset="0"/>
            </a:endParaRPr>
          </a:p>
          <a:p>
            <a:endParaRPr lang="en-US" altLang="zh-CN" smtClean="0">
              <a:latin typeface="Times New Roman" pitchFamily="18" charset="0"/>
              <a:cs typeface="Times New Roman" pitchFamily="18" charset="0"/>
            </a:endParaRPr>
          </a:p>
          <a:p>
            <a:r>
              <a:rPr lang="zh-CN" altLang="en-US" smtClean="0">
                <a:latin typeface="Times New Roman" pitchFamily="18" charset="0"/>
                <a:cs typeface="Times New Roman" pitchFamily="18" charset="0"/>
              </a:rPr>
              <a:t>系统中所有能观状态构成状态空间中的一个子空间，称为能观子空间</a:t>
            </a:r>
            <a:r>
              <a:rPr lang="en-US" altLang="zh-CN" smtClean="0">
                <a:latin typeface="Times New Roman" pitchFamily="18" charset="0"/>
                <a:cs typeface="Times New Roman" pitchFamily="18" charset="0"/>
              </a:rPr>
              <a:t>X</a:t>
            </a:r>
            <a:r>
              <a:rPr lang="en-US" altLang="zh-CN" baseline="-25000" smtClean="0">
                <a:latin typeface="Times New Roman" pitchFamily="18" charset="0"/>
                <a:cs typeface="Times New Roman" pitchFamily="18" charset="0"/>
              </a:rPr>
              <a:t>c</a:t>
            </a:r>
            <a:r>
              <a:rPr lang="zh-CN" altLang="en-US" smtClean="0">
                <a:latin typeface="Times New Roman" pitchFamily="18" charset="0"/>
                <a:cs typeface="Times New Roman" pitchFamily="18" charset="0"/>
              </a:rPr>
              <a:t>。若</a:t>
            </a:r>
            <a:r>
              <a:rPr lang="en-US" altLang="zh-CN" smtClean="0">
                <a:latin typeface="Times New Roman" pitchFamily="18" charset="0"/>
                <a:cs typeface="Times New Roman" pitchFamily="18" charset="0"/>
              </a:rPr>
              <a:t>X</a:t>
            </a:r>
            <a:r>
              <a:rPr lang="en-US" altLang="zh-CN" baseline="-25000" smtClean="0">
                <a:latin typeface="Times New Roman" pitchFamily="18" charset="0"/>
                <a:cs typeface="Times New Roman" pitchFamily="18" charset="0"/>
              </a:rPr>
              <a:t>c</a:t>
            </a:r>
            <a:r>
              <a:rPr lang="en-US" altLang="zh-CN" smtClean="0">
                <a:latin typeface="Times New Roman" pitchFamily="18" charset="0"/>
                <a:cs typeface="Times New Roman" pitchFamily="18" charset="0"/>
              </a:rPr>
              <a:t>=R</a:t>
            </a:r>
            <a:r>
              <a:rPr lang="en-US" altLang="zh-CN" baseline="30000" smtClean="0">
                <a:latin typeface="Times New Roman" pitchFamily="18" charset="0"/>
                <a:cs typeface="Times New Roman" pitchFamily="18" charset="0"/>
              </a:rPr>
              <a:t>n</a:t>
            </a:r>
            <a:r>
              <a:rPr lang="zh-CN" altLang="en-US" smtClean="0">
                <a:latin typeface="Times New Roman" pitchFamily="18" charset="0"/>
                <a:cs typeface="Times New Roman" pitchFamily="18" charset="0"/>
              </a:rPr>
              <a:t>，则称其为完全能观。若系统状态不能观，则可以将全部的状态变量分为能观和不能观两个部分，也即把它们分解为完全能观子空间和完全不能观子空间，且这两个子空间完全正交。</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标题 1"/>
          <p:cNvSpPr>
            <a:spLocks noGrp="1"/>
          </p:cNvSpPr>
          <p:nvPr>
            <p:ph type="title"/>
          </p:nvPr>
        </p:nvSpPr>
        <p:spPr/>
        <p:txBody>
          <a:bodyPr/>
          <a:lstStyle/>
          <a:p>
            <a:r>
              <a:rPr lang="en-US" altLang="zh-CN" smtClean="0"/>
              <a:t>2.2</a:t>
            </a:r>
            <a:r>
              <a:rPr lang="zh-CN" altLang="en-US" smtClean="0"/>
              <a:t>能观性定义</a:t>
            </a:r>
            <a:r>
              <a:rPr lang="en-US" altLang="zh-CN" smtClean="0"/>
              <a:t>-10</a:t>
            </a:r>
            <a:endParaRPr lang="zh-CN" altLang="en-US" smtClean="0"/>
          </a:p>
        </p:txBody>
      </p:sp>
      <p:sp>
        <p:nvSpPr>
          <p:cNvPr id="173058" name="内容占位符 2"/>
          <p:cNvSpPr>
            <a:spLocks noGrp="1"/>
          </p:cNvSpPr>
          <p:nvPr>
            <p:ph idx="1"/>
          </p:nvPr>
        </p:nvSpPr>
        <p:spPr/>
        <p:txBody>
          <a:bodyPr/>
          <a:lstStyle/>
          <a:p>
            <a:r>
              <a:rPr lang="zh-CN" altLang="en-US" smtClean="0">
                <a:latin typeface="Times New Roman" pitchFamily="18" charset="0"/>
                <a:cs typeface="Times New Roman" pitchFamily="18" charset="0"/>
              </a:rPr>
              <a:t>现实的工程物理系统虽然可能存在其数学模型的不能观，但由于实际器件不精确总会有偏差，所以实际系统能观可能性几乎为</a:t>
            </a:r>
            <a:r>
              <a:rPr lang="en-US" altLang="zh-CN" smtClean="0">
                <a:latin typeface="Times New Roman" pitchFamily="18" charset="0"/>
                <a:cs typeface="Times New Roman" pitchFamily="18" charset="0"/>
              </a:rPr>
              <a:t>1</a:t>
            </a:r>
            <a:r>
              <a:rPr lang="zh-CN" altLang="en-US" smtClean="0">
                <a:latin typeface="Times New Roman" pitchFamily="18" charset="0"/>
                <a:cs typeface="Times New Roman" pitchFamily="18" charset="0"/>
              </a:rPr>
              <a:t>。</a:t>
            </a:r>
            <a:endParaRPr lang="en-US" altLang="zh-CN" smtClean="0">
              <a:latin typeface="Times New Roman" pitchFamily="18" charset="0"/>
              <a:cs typeface="Times New Roman" pitchFamily="18" charset="0"/>
            </a:endParaRPr>
          </a:p>
          <a:p>
            <a:endParaRPr lang="en-US" altLang="zh-CN" smtClean="0">
              <a:latin typeface="Times New Roman" pitchFamily="18" charset="0"/>
              <a:cs typeface="Times New Roman" pitchFamily="18" charset="0"/>
            </a:endParaRPr>
          </a:p>
          <a:p>
            <a:r>
              <a:rPr lang="zh-CN" altLang="en-US" smtClean="0">
                <a:latin typeface="Times New Roman" pitchFamily="18" charset="0"/>
                <a:cs typeface="Times New Roman" pitchFamily="18" charset="0"/>
              </a:rPr>
              <a:t>定义不涉及输入，对能控性的研究集中于</a:t>
            </a:r>
            <a:r>
              <a:rPr lang="en-US" altLang="zh-CN" i="1" smtClean="0">
                <a:latin typeface="Times New Roman" pitchFamily="18" charset="0"/>
                <a:cs typeface="Times New Roman" pitchFamily="18" charset="0"/>
              </a:rPr>
              <a:t>A</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t</a:t>
            </a:r>
            <a:r>
              <a:rPr lang="en-US" altLang="zh-CN"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C</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t</a:t>
            </a:r>
            <a:r>
              <a:rPr lang="en-US" altLang="zh-CN"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矩阵。</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p:txBody>
          <a:bodyPr/>
          <a:lstStyle/>
          <a:p>
            <a:r>
              <a:rPr lang="zh-CN" altLang="en-US" smtClean="0"/>
              <a:t>本章内容</a:t>
            </a:r>
          </a:p>
        </p:txBody>
      </p:sp>
      <p:sp>
        <p:nvSpPr>
          <p:cNvPr id="3" name="内容占位符 2"/>
          <p:cNvSpPr>
            <a:spLocks noGrp="1"/>
          </p:cNvSpPr>
          <p:nvPr>
            <p:ph idx="1"/>
          </p:nvPr>
        </p:nvSpPr>
        <p:spPr>
          <a:xfrm>
            <a:off x="785813" y="1071546"/>
            <a:ext cx="8358187" cy="5572164"/>
          </a:xfrm>
        </p:spPr>
        <p:txBody>
          <a:bodyPr/>
          <a:lstStyle/>
          <a:p>
            <a:pPr>
              <a:defRPr/>
            </a:pPr>
            <a:r>
              <a:rPr lang="zh-CN" altLang="en-US" sz="2800" dirty="0" smtClean="0">
                <a:hlinkClick r:id="rId2" action="ppaction://hlinksldjump"/>
              </a:rPr>
              <a:t>引言</a:t>
            </a:r>
            <a:endParaRPr lang="en-US" altLang="zh-CN" sz="2800" dirty="0" smtClean="0"/>
          </a:p>
          <a:p>
            <a:pPr>
              <a:defRPr/>
            </a:pPr>
            <a:r>
              <a:rPr lang="zh-CN" altLang="en-US" sz="2800" dirty="0" smtClean="0">
                <a:hlinkClick r:id="rId3" action="ppaction://hlinksldjump"/>
              </a:rPr>
              <a:t>连续线性系统能控性与能观性定义</a:t>
            </a:r>
            <a:endParaRPr lang="zh-CN" altLang="en-US" sz="2800" dirty="0" smtClean="0"/>
          </a:p>
          <a:p>
            <a:pPr>
              <a:defRPr/>
            </a:pPr>
            <a:r>
              <a:rPr lang="zh-CN" altLang="en-US" sz="2800" dirty="0" smtClean="0">
                <a:hlinkClick r:id="rId4" action="ppaction://hlinksldjump"/>
              </a:rPr>
              <a:t>连续线性系统能控性与能观性判据</a:t>
            </a:r>
            <a:endParaRPr lang="zh-CN" altLang="en-US" sz="2800" dirty="0" smtClean="0"/>
          </a:p>
          <a:p>
            <a:pPr>
              <a:defRPr/>
            </a:pPr>
            <a:r>
              <a:rPr lang="zh-CN" altLang="en-US" sz="2800" dirty="0" smtClean="0">
                <a:hlinkClick r:id="rId5" action="ppaction://hlinksldjump"/>
              </a:rPr>
              <a:t>连续线性系统输出</a:t>
            </a:r>
            <a:r>
              <a:rPr lang="en-US" altLang="zh-CN" sz="2800" dirty="0" smtClean="0">
                <a:latin typeface="+mn-ea"/>
                <a:hlinkClick r:id="rId5" action="ppaction://hlinksldjump"/>
              </a:rPr>
              <a:t>(</a:t>
            </a:r>
            <a:r>
              <a:rPr lang="zh-CN" altLang="en-US" sz="2800" dirty="0" smtClean="0">
                <a:latin typeface="+mn-ea"/>
                <a:hlinkClick r:id="rId5" action="ppaction://hlinksldjump"/>
              </a:rPr>
              <a:t>函数</a:t>
            </a:r>
            <a:r>
              <a:rPr lang="en-US" altLang="zh-CN" sz="2800" dirty="0" smtClean="0">
                <a:latin typeface="+mn-ea"/>
                <a:hlinkClick r:id="rId5" action="ppaction://hlinksldjump"/>
              </a:rPr>
              <a:t>)</a:t>
            </a:r>
            <a:r>
              <a:rPr lang="zh-CN" altLang="en-US" sz="2800" dirty="0" smtClean="0">
                <a:hlinkClick r:id="rId5" action="ppaction://hlinksldjump"/>
              </a:rPr>
              <a:t>能控性及判据</a:t>
            </a:r>
            <a:endParaRPr lang="zh-CN" altLang="en-US" sz="2800" dirty="0" smtClean="0"/>
          </a:p>
          <a:p>
            <a:pPr>
              <a:defRPr/>
            </a:pPr>
            <a:r>
              <a:rPr lang="zh-CN" altLang="en-US" sz="2800" dirty="0" smtClean="0">
                <a:hlinkClick r:id="rId6" action="ppaction://hlinksldjump"/>
              </a:rPr>
              <a:t>连续线性系统的对偶关系</a:t>
            </a:r>
            <a:endParaRPr lang="zh-CN" altLang="en-US" sz="2800" dirty="0" smtClean="0"/>
          </a:p>
          <a:p>
            <a:pPr>
              <a:defRPr/>
            </a:pPr>
            <a:r>
              <a:rPr lang="zh-CN" altLang="en-US" sz="2800" dirty="0" smtClean="0">
                <a:hlinkClick r:id="rId7" action="ppaction://hlinksldjump"/>
              </a:rPr>
              <a:t>定常连续线性系统的能控型与能观型</a:t>
            </a:r>
            <a:endParaRPr lang="zh-CN" altLang="en-US" sz="2800" dirty="0" smtClean="0"/>
          </a:p>
          <a:p>
            <a:pPr>
              <a:defRPr/>
            </a:pPr>
            <a:r>
              <a:rPr lang="zh-CN" altLang="en-US" sz="2800" dirty="0" smtClean="0">
                <a:hlinkClick r:id="rId8" action="ppaction://hlinksldjump"/>
              </a:rPr>
              <a:t>连续线性系统的结构分解</a:t>
            </a:r>
            <a:endParaRPr lang="zh-CN" altLang="en-US" sz="2800" dirty="0" smtClean="0"/>
          </a:p>
          <a:p>
            <a:pPr>
              <a:defRPr/>
            </a:pPr>
            <a:r>
              <a:rPr lang="zh-CN" altLang="en-US" sz="2800" dirty="0" smtClean="0">
                <a:hlinkClick r:id="rId9" action="ppaction://hlinksldjump"/>
              </a:rPr>
              <a:t>连续定常线性系统的实现与结构特性关系</a:t>
            </a:r>
            <a:endParaRPr lang="en-US" altLang="zh-CN" sz="2800" dirty="0" smtClean="0"/>
          </a:p>
          <a:p>
            <a:pPr>
              <a:defRPr/>
            </a:pPr>
            <a:r>
              <a:rPr lang="zh-CN" altLang="en-US" sz="2800" dirty="0" smtClean="0">
                <a:hlinkClick r:id="rId10" action="ppaction://hlinksldjump"/>
              </a:rPr>
              <a:t>基于复频域的并串线性系统的能控与能观性</a:t>
            </a:r>
            <a:endParaRPr lang="en-US" altLang="zh-CN" sz="2800" dirty="0" smtClean="0"/>
          </a:p>
          <a:p>
            <a:pPr>
              <a:defRPr/>
            </a:pPr>
            <a:r>
              <a:rPr lang="zh-CN" altLang="en-US" sz="2800" dirty="0" smtClean="0">
                <a:hlinkClick r:id="rId11" action="ppaction://hlinksldjump"/>
              </a:rPr>
              <a:t>离散线性系统的能控能观性及其判据</a:t>
            </a:r>
            <a:endParaRPr lang="zh-CN" altLang="en-US" sz="2800" dirty="0" smtClean="0"/>
          </a:p>
          <a:p>
            <a:pPr>
              <a:defRPr/>
            </a:pPr>
            <a:r>
              <a:rPr lang="zh-CN" altLang="en-US" sz="2800" dirty="0" smtClean="0">
                <a:hlinkClick r:id="rId12" action="ppaction://hlinksldjump"/>
              </a:rPr>
              <a:t>小结</a:t>
            </a:r>
            <a:endParaRPr lang="zh-CN" altLang="en-US" sz="2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2"/>
          <p:cNvSpPr>
            <a:spLocks noGrp="1" noChangeArrowheads="1"/>
          </p:cNvSpPr>
          <p:nvPr>
            <p:ph type="title"/>
          </p:nvPr>
        </p:nvSpPr>
        <p:spPr>
          <a:xfrm>
            <a:off x="785813" y="0"/>
            <a:ext cx="8150225" cy="1143000"/>
          </a:xfrm>
        </p:spPr>
        <p:txBody>
          <a:bodyPr/>
          <a:lstStyle/>
          <a:p>
            <a:r>
              <a:rPr lang="en-US" altLang="zh-CN" smtClean="0"/>
              <a:t>3</a:t>
            </a:r>
            <a:r>
              <a:rPr lang="zh-CN" altLang="en-US" smtClean="0"/>
              <a:t>连续线性系统能控性与能观性判据</a:t>
            </a:r>
          </a:p>
        </p:txBody>
      </p:sp>
      <p:sp>
        <p:nvSpPr>
          <p:cNvPr id="8195" name="Rectangle 3"/>
          <p:cNvSpPr>
            <a:spLocks noGrp="1" noChangeArrowheads="1"/>
          </p:cNvSpPr>
          <p:nvPr>
            <p:ph idx="1"/>
          </p:nvPr>
        </p:nvSpPr>
        <p:spPr/>
        <p:txBody>
          <a:bodyPr/>
          <a:lstStyle/>
          <a:p>
            <a:pPr eaLnBrk="1" hangingPunct="1">
              <a:defRPr/>
            </a:pPr>
            <a:r>
              <a:rPr lang="zh-CN" altLang="en-US" sz="3600" dirty="0" smtClean="0">
                <a:latin typeface="+mn-ea"/>
              </a:rPr>
              <a:t>发展定性判据的动机</a:t>
            </a:r>
            <a:endParaRPr lang="en-US" altLang="zh-CN" sz="3600" dirty="0" smtClean="0">
              <a:latin typeface="+mn-ea"/>
            </a:endParaRPr>
          </a:p>
          <a:p>
            <a:pPr eaLnBrk="1" hangingPunct="1">
              <a:defRPr/>
            </a:pPr>
            <a:endParaRPr lang="en-US" altLang="zh-CN" sz="3600" dirty="0" smtClean="0">
              <a:latin typeface="+mn-ea"/>
            </a:endParaRPr>
          </a:p>
          <a:p>
            <a:pPr eaLnBrk="1" hangingPunct="1">
              <a:defRPr/>
            </a:pPr>
            <a:r>
              <a:rPr lang="en-US" altLang="zh-CN" sz="3600" dirty="0" smtClean="0">
                <a:latin typeface="+mn-ea"/>
              </a:rPr>
              <a:t>3.1</a:t>
            </a:r>
            <a:r>
              <a:rPr lang="zh-CN" altLang="en-US" sz="3600" dirty="0" smtClean="0"/>
              <a:t>定常系统能控性判据与能控性指数</a:t>
            </a:r>
            <a:endParaRPr lang="en-US" altLang="zh-CN" sz="3600" dirty="0" smtClean="0">
              <a:latin typeface="+mn-ea"/>
            </a:endParaRPr>
          </a:p>
          <a:p>
            <a:pPr marL="342900" lvl="2" indent="-342900" eaLnBrk="1" hangingPunct="1">
              <a:buSzPct val="60000"/>
              <a:defRPr/>
            </a:pPr>
            <a:r>
              <a:rPr lang="en-US" altLang="zh-CN" sz="3600" dirty="0" smtClean="0">
                <a:latin typeface="+mn-ea"/>
              </a:rPr>
              <a:t>3.2</a:t>
            </a:r>
            <a:r>
              <a:rPr lang="zh-CN" altLang="en-US" sz="3600" dirty="0" smtClean="0"/>
              <a:t>定常系统能观性判据与能观性指数</a:t>
            </a:r>
          </a:p>
          <a:p>
            <a:pPr marL="342900" lvl="2" indent="-342900" eaLnBrk="1" hangingPunct="1">
              <a:buSzPct val="60000"/>
              <a:defRPr/>
            </a:pPr>
            <a:r>
              <a:rPr lang="en-US" altLang="zh-CN" sz="3600" dirty="0" smtClean="0">
                <a:latin typeface="+mn-ea"/>
              </a:rPr>
              <a:t>3.3</a:t>
            </a:r>
            <a:r>
              <a:rPr lang="zh-CN" altLang="en-US" sz="3600" dirty="0" smtClean="0"/>
              <a:t>时变系统的能控性判据</a:t>
            </a:r>
          </a:p>
          <a:p>
            <a:pPr marL="342900" lvl="2" indent="-342900" eaLnBrk="1" hangingPunct="1">
              <a:buSzPct val="60000"/>
              <a:defRPr/>
            </a:pPr>
            <a:r>
              <a:rPr lang="en-US" altLang="zh-CN" sz="3600" dirty="0" smtClean="0">
                <a:latin typeface="+mn-ea"/>
              </a:rPr>
              <a:t>3.4</a:t>
            </a:r>
            <a:r>
              <a:rPr lang="zh-CN" altLang="en-US" sz="3600" dirty="0" smtClean="0"/>
              <a:t>时变系统的能观性判据</a:t>
            </a:r>
          </a:p>
          <a:p>
            <a:pPr marL="342900" lvl="2" indent="-342900" eaLnBrk="1" hangingPunct="1">
              <a:buSzPct val="60000"/>
              <a:defRPr/>
            </a:pPr>
            <a:r>
              <a:rPr lang="en-US" altLang="zh-CN" sz="3600" dirty="0" smtClean="0">
                <a:latin typeface="+mn-ea"/>
              </a:rPr>
              <a:t>3.5</a:t>
            </a:r>
            <a:r>
              <a:rPr lang="zh-CN" altLang="en-US" sz="3600" dirty="0" smtClean="0">
                <a:latin typeface="+mn-ea"/>
              </a:rPr>
              <a:t>时变与定常情况下能控能观的关系</a:t>
            </a:r>
          </a:p>
          <a:p>
            <a:pPr eaLnBrk="1" hangingPunct="1">
              <a:defRPr/>
            </a:pPr>
            <a:endParaRPr lang="en-US" altLang="zh-CN" dirty="0" smtClean="0"/>
          </a:p>
          <a:p>
            <a:pPr eaLnBrk="1" hangingPunct="1">
              <a:buFont typeface="Wingdings" pitchFamily="2" charset="2"/>
              <a:buNone/>
              <a:defRPr/>
            </a:pPr>
            <a:r>
              <a:rPr lang="en-US" altLang="zh-CN" dirty="0" smtClean="0"/>
              <a:t>      </a:t>
            </a:r>
          </a:p>
        </p:txBody>
      </p:sp>
      <p:cxnSp>
        <p:nvCxnSpPr>
          <p:cNvPr id="174083" name="直接连接符 4"/>
          <p:cNvCxnSpPr>
            <a:cxnSpLocks noChangeShapeType="1"/>
          </p:cNvCxnSpPr>
          <p:nvPr/>
        </p:nvCxnSpPr>
        <p:spPr bwMode="auto">
          <a:xfrm>
            <a:off x="714375" y="2214563"/>
            <a:ext cx="7643813" cy="1587"/>
          </a:xfrm>
          <a:prstGeom prst="line">
            <a:avLst/>
          </a:prstGeom>
          <a:noFill/>
          <a:ln w="25400" algn="ctr">
            <a:solidFill>
              <a:schemeClr val="tx1"/>
            </a:solidFill>
            <a:round/>
            <a:headEnd/>
            <a:tailEnd/>
          </a:ln>
        </p:spPr>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4" name="标题 1"/>
          <p:cNvSpPr>
            <a:spLocks noGrp="1"/>
          </p:cNvSpPr>
          <p:nvPr>
            <p:ph type="title"/>
          </p:nvPr>
        </p:nvSpPr>
        <p:spPr>
          <a:xfrm>
            <a:off x="142875" y="0"/>
            <a:ext cx="9144000" cy="1143000"/>
          </a:xfrm>
        </p:spPr>
        <p:txBody>
          <a:bodyPr/>
          <a:lstStyle/>
          <a:p>
            <a:r>
              <a:rPr lang="en-US" altLang="zh-CN" smtClean="0"/>
              <a:t>3.1</a:t>
            </a:r>
            <a:r>
              <a:rPr lang="zh-CN" altLang="en-US" smtClean="0"/>
              <a:t>定常系统能控性判据与能控性指数</a:t>
            </a:r>
            <a:r>
              <a:rPr lang="en-US" altLang="zh-CN" smtClean="0"/>
              <a:t>-1</a:t>
            </a:r>
            <a:endParaRPr lang="zh-CN" altLang="en-US" smtClean="0"/>
          </a:p>
        </p:txBody>
      </p:sp>
      <p:sp>
        <p:nvSpPr>
          <p:cNvPr id="183305" name="内容占位符 2"/>
          <p:cNvSpPr>
            <a:spLocks noGrp="1"/>
          </p:cNvSpPr>
          <p:nvPr>
            <p:ph idx="1"/>
          </p:nvPr>
        </p:nvSpPr>
        <p:spPr>
          <a:xfrm>
            <a:off x="785813" y="1285875"/>
            <a:ext cx="8169275" cy="571500"/>
          </a:xfrm>
        </p:spPr>
        <p:txBody>
          <a:bodyPr/>
          <a:lstStyle/>
          <a:p>
            <a:r>
              <a:rPr lang="en-US" altLang="zh-CN" smtClean="0"/>
              <a:t>Gram</a:t>
            </a:r>
            <a:r>
              <a:rPr lang="zh-CN" altLang="en-US" smtClean="0"/>
              <a:t>矩阵能控性判据</a:t>
            </a:r>
          </a:p>
        </p:txBody>
      </p:sp>
      <p:sp>
        <p:nvSpPr>
          <p:cNvPr id="18330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83297" name="Object 1"/>
          <p:cNvGraphicFramePr>
            <a:graphicFrameLocks noChangeAspect="1"/>
          </p:cNvGraphicFramePr>
          <p:nvPr/>
        </p:nvGraphicFramePr>
        <p:xfrm>
          <a:off x="642938" y="1857375"/>
          <a:ext cx="4186237" cy="533400"/>
        </p:xfrm>
        <a:graphic>
          <a:graphicData uri="http://schemas.openxmlformats.org/presentationml/2006/ole">
            <p:oleObj spid="_x0000_s183297" name="Equation" r:id="rId3" imgW="1574800" imgH="203200" progId="Equation.DSMT4">
              <p:embed/>
            </p:oleObj>
          </a:graphicData>
        </a:graphic>
      </p:graphicFrame>
      <p:sp>
        <p:nvSpPr>
          <p:cNvPr id="18330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83299" name="Object 3"/>
          <p:cNvGraphicFramePr>
            <a:graphicFrameLocks noChangeAspect="1"/>
          </p:cNvGraphicFramePr>
          <p:nvPr/>
        </p:nvGraphicFramePr>
        <p:xfrm>
          <a:off x="428625" y="2286000"/>
          <a:ext cx="7569200" cy="823913"/>
        </p:xfrm>
        <a:graphic>
          <a:graphicData uri="http://schemas.openxmlformats.org/presentationml/2006/ole">
            <p:oleObj spid="_x0000_s183299" name="Equation" r:id="rId4" imgW="2908300" imgH="317500" progId="Equation.DSMT4">
              <p:embed/>
            </p:oleObj>
          </a:graphicData>
        </a:graphic>
      </p:graphicFrame>
      <p:sp>
        <p:nvSpPr>
          <p:cNvPr id="8" name="矩形 7"/>
          <p:cNvSpPr/>
          <p:nvPr/>
        </p:nvSpPr>
        <p:spPr>
          <a:xfrm>
            <a:off x="4818063" y="1773238"/>
            <a:ext cx="1825625" cy="584200"/>
          </a:xfrm>
          <a:prstGeom prst="rect">
            <a:avLst/>
          </a:prstGeom>
        </p:spPr>
        <p:txBody>
          <a:bodyPr wrap="none">
            <a:spAutoFit/>
          </a:bodyPr>
          <a:lstStyle/>
          <a:p>
            <a:pPr algn="ctr">
              <a:defRPr/>
            </a:pPr>
            <a:r>
              <a:rPr lang="zh-CN" altLang="en-US" sz="3200" b="1" dirty="0">
                <a:latin typeface="+mn-ea"/>
                <a:ea typeface="+mn-ea"/>
              </a:rPr>
              <a:t>完全能控</a:t>
            </a:r>
          </a:p>
        </p:txBody>
      </p:sp>
      <p:sp>
        <p:nvSpPr>
          <p:cNvPr id="183309" name="左右箭头 8"/>
          <p:cNvSpPr>
            <a:spLocks noChangeArrowheads="1"/>
          </p:cNvSpPr>
          <p:nvPr/>
        </p:nvSpPr>
        <p:spPr bwMode="auto">
          <a:xfrm>
            <a:off x="6643688" y="2000250"/>
            <a:ext cx="714375" cy="214313"/>
          </a:xfrm>
          <a:prstGeom prst="leftRight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0" name="矩形 9"/>
          <p:cNvSpPr/>
          <p:nvPr/>
        </p:nvSpPr>
        <p:spPr>
          <a:xfrm>
            <a:off x="7929563" y="2286000"/>
            <a:ext cx="1420812" cy="584200"/>
          </a:xfrm>
          <a:prstGeom prst="rect">
            <a:avLst/>
          </a:prstGeom>
        </p:spPr>
        <p:txBody>
          <a:bodyPr wrap="none">
            <a:spAutoFit/>
          </a:bodyPr>
          <a:lstStyle/>
          <a:p>
            <a:pPr algn="ctr">
              <a:defRPr/>
            </a:pPr>
            <a:r>
              <a:rPr lang="zh-CN" altLang="en-US" sz="3200" b="1" dirty="0">
                <a:latin typeface="+mn-ea"/>
                <a:ea typeface="+mn-ea"/>
              </a:rPr>
              <a:t>满秩</a:t>
            </a:r>
            <a:r>
              <a:rPr lang="en-US" altLang="zh-CN" sz="3200" b="1" dirty="0">
                <a:latin typeface="+mn-ea"/>
                <a:ea typeface="+mn-ea"/>
              </a:rPr>
              <a:t>。</a:t>
            </a:r>
            <a:endParaRPr lang="zh-CN" altLang="en-US" sz="3200" b="1" dirty="0">
              <a:latin typeface="+mn-ea"/>
              <a:ea typeface="+mn-ea"/>
            </a:endParaRPr>
          </a:p>
        </p:txBody>
      </p:sp>
      <p:sp>
        <p:nvSpPr>
          <p:cNvPr id="183311" name="左箭头 10"/>
          <p:cNvSpPr>
            <a:spLocks noChangeArrowheads="1"/>
          </p:cNvSpPr>
          <p:nvPr/>
        </p:nvSpPr>
        <p:spPr bwMode="auto">
          <a:xfrm>
            <a:off x="285750" y="3286125"/>
            <a:ext cx="500063" cy="214313"/>
          </a:xfrm>
          <a:prstGeom prst="leftArrow">
            <a:avLst>
              <a:gd name="adj1" fmla="val 50000"/>
              <a:gd name="adj2" fmla="val 50005"/>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8331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83301" name="Object 5"/>
          <p:cNvGraphicFramePr>
            <a:graphicFrameLocks noChangeAspect="1"/>
          </p:cNvGraphicFramePr>
          <p:nvPr/>
        </p:nvGraphicFramePr>
        <p:xfrm>
          <a:off x="1357313" y="3143250"/>
          <a:ext cx="4229100" cy="593725"/>
        </p:xfrm>
        <a:graphic>
          <a:graphicData uri="http://schemas.openxmlformats.org/presentationml/2006/ole">
            <p:oleObj spid="_x0000_s183301" name="Equation" r:id="rId5" imgW="1689100" imgH="228600" progId="Equation.DSMT4">
              <p:embed/>
            </p:oleObj>
          </a:graphicData>
        </a:graphic>
      </p:graphicFrame>
      <p:sp>
        <p:nvSpPr>
          <p:cNvPr id="183313"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83303" name="Object 7"/>
          <p:cNvGraphicFramePr>
            <a:graphicFrameLocks noChangeAspect="1"/>
          </p:cNvGraphicFramePr>
          <p:nvPr/>
        </p:nvGraphicFramePr>
        <p:xfrm>
          <a:off x="1357313" y="3835400"/>
          <a:ext cx="8029575" cy="3022600"/>
        </p:xfrm>
        <a:graphic>
          <a:graphicData uri="http://schemas.openxmlformats.org/presentationml/2006/ole">
            <p:oleObj spid="_x0000_s183303" name="Equation" r:id="rId6" imgW="2997000" imgH="1155600" progId="Equation.DSMT4">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66" name="标题 1"/>
          <p:cNvSpPr>
            <a:spLocks noGrp="1"/>
          </p:cNvSpPr>
          <p:nvPr>
            <p:ph type="title"/>
          </p:nvPr>
        </p:nvSpPr>
        <p:spPr>
          <a:xfrm>
            <a:off x="71438" y="0"/>
            <a:ext cx="9215437" cy="1143000"/>
          </a:xfrm>
        </p:spPr>
        <p:txBody>
          <a:bodyPr/>
          <a:lstStyle/>
          <a:p>
            <a:r>
              <a:rPr lang="en-US" altLang="zh-CN" smtClean="0"/>
              <a:t>3.1</a:t>
            </a:r>
            <a:r>
              <a:rPr lang="zh-CN" altLang="en-US" smtClean="0"/>
              <a:t>定常系统能控性判据与能控性指数</a:t>
            </a:r>
            <a:r>
              <a:rPr lang="en-US" altLang="zh-CN" smtClean="0"/>
              <a:t>-2</a:t>
            </a:r>
            <a:endParaRPr lang="zh-CN" altLang="en-US" smtClean="0"/>
          </a:p>
        </p:txBody>
      </p:sp>
      <p:sp>
        <p:nvSpPr>
          <p:cNvPr id="3" name="内容占位符 2"/>
          <p:cNvSpPr>
            <a:spLocks noGrp="1"/>
          </p:cNvSpPr>
          <p:nvPr>
            <p:ph idx="1"/>
          </p:nvPr>
        </p:nvSpPr>
        <p:spPr>
          <a:xfrm>
            <a:off x="785813" y="1285875"/>
            <a:ext cx="8169275" cy="571500"/>
          </a:xfrm>
        </p:spPr>
        <p:txBody>
          <a:bodyPr/>
          <a:lstStyle/>
          <a:p>
            <a:pPr>
              <a:defRPr/>
            </a:pPr>
            <a:r>
              <a:rPr lang="en-US" altLang="zh-CN" dirty="0" smtClean="0">
                <a:latin typeface="+mn-ea"/>
              </a:rPr>
              <a:t>Gram</a:t>
            </a:r>
            <a:r>
              <a:rPr lang="zh-CN" altLang="en-US" dirty="0" smtClean="0">
                <a:latin typeface="+mn-ea"/>
              </a:rPr>
              <a:t>矩阵</a:t>
            </a:r>
            <a:r>
              <a:rPr lang="zh-CN" altLang="en-US" dirty="0" smtClean="0"/>
              <a:t>能控性判据</a:t>
            </a:r>
            <a:endParaRPr lang="zh-CN" altLang="en-US" dirty="0"/>
          </a:p>
        </p:txBody>
      </p:sp>
      <p:sp>
        <p:nvSpPr>
          <p:cNvPr id="18536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85346" name="Object 2"/>
          <p:cNvGraphicFramePr>
            <a:graphicFrameLocks noChangeAspect="1"/>
          </p:cNvGraphicFramePr>
          <p:nvPr/>
        </p:nvGraphicFramePr>
        <p:xfrm>
          <a:off x="642938" y="1857375"/>
          <a:ext cx="4186237" cy="533400"/>
        </p:xfrm>
        <a:graphic>
          <a:graphicData uri="http://schemas.openxmlformats.org/presentationml/2006/ole">
            <p:oleObj spid="_x0000_s185346" name="Equation" r:id="rId3" imgW="1574800" imgH="203200" progId="Equation.DSMT4">
              <p:embed/>
            </p:oleObj>
          </a:graphicData>
        </a:graphic>
      </p:graphicFrame>
      <p:sp>
        <p:nvSpPr>
          <p:cNvPr id="18536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85347" name="Object 3"/>
          <p:cNvGraphicFramePr>
            <a:graphicFrameLocks noChangeAspect="1"/>
          </p:cNvGraphicFramePr>
          <p:nvPr/>
        </p:nvGraphicFramePr>
        <p:xfrm>
          <a:off x="428625" y="2286000"/>
          <a:ext cx="7569200" cy="823913"/>
        </p:xfrm>
        <a:graphic>
          <a:graphicData uri="http://schemas.openxmlformats.org/presentationml/2006/ole">
            <p:oleObj spid="_x0000_s185347" name="Equation" r:id="rId4" imgW="2908300" imgH="317500" progId="Equation.DSMT4">
              <p:embed/>
            </p:oleObj>
          </a:graphicData>
        </a:graphic>
      </p:graphicFrame>
      <p:sp>
        <p:nvSpPr>
          <p:cNvPr id="8" name="矩形 7"/>
          <p:cNvSpPr/>
          <p:nvPr/>
        </p:nvSpPr>
        <p:spPr>
          <a:xfrm>
            <a:off x="4818063" y="1773238"/>
            <a:ext cx="1825625" cy="584200"/>
          </a:xfrm>
          <a:prstGeom prst="rect">
            <a:avLst/>
          </a:prstGeom>
        </p:spPr>
        <p:txBody>
          <a:bodyPr wrap="none">
            <a:spAutoFit/>
          </a:bodyPr>
          <a:lstStyle/>
          <a:p>
            <a:pPr algn="ctr">
              <a:defRPr/>
            </a:pPr>
            <a:r>
              <a:rPr lang="zh-CN" altLang="en-US" sz="3200" b="1" dirty="0">
                <a:latin typeface="+mn-ea"/>
                <a:ea typeface="+mn-ea"/>
              </a:rPr>
              <a:t>完全能控</a:t>
            </a:r>
          </a:p>
        </p:txBody>
      </p:sp>
      <p:sp>
        <p:nvSpPr>
          <p:cNvPr id="185371" name="左右箭头 8"/>
          <p:cNvSpPr>
            <a:spLocks noChangeArrowheads="1"/>
          </p:cNvSpPr>
          <p:nvPr/>
        </p:nvSpPr>
        <p:spPr bwMode="auto">
          <a:xfrm>
            <a:off x="6643688" y="2000250"/>
            <a:ext cx="714375" cy="214313"/>
          </a:xfrm>
          <a:prstGeom prst="leftRight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0" name="矩形 9"/>
          <p:cNvSpPr/>
          <p:nvPr/>
        </p:nvSpPr>
        <p:spPr>
          <a:xfrm>
            <a:off x="7929563" y="2286000"/>
            <a:ext cx="1420812" cy="584200"/>
          </a:xfrm>
          <a:prstGeom prst="rect">
            <a:avLst/>
          </a:prstGeom>
        </p:spPr>
        <p:txBody>
          <a:bodyPr wrap="none">
            <a:spAutoFit/>
          </a:bodyPr>
          <a:lstStyle/>
          <a:p>
            <a:pPr algn="ctr">
              <a:defRPr/>
            </a:pPr>
            <a:r>
              <a:rPr lang="zh-CN" altLang="en-US" sz="3200" b="1" dirty="0">
                <a:latin typeface="+mn-ea"/>
                <a:ea typeface="+mn-ea"/>
              </a:rPr>
              <a:t>满秩</a:t>
            </a:r>
            <a:r>
              <a:rPr lang="en-US" altLang="zh-CN" sz="3200" b="1" dirty="0">
                <a:latin typeface="+mn-ea"/>
                <a:ea typeface="+mn-ea"/>
              </a:rPr>
              <a:t>。</a:t>
            </a:r>
            <a:endParaRPr lang="zh-CN" altLang="en-US" sz="3200" b="1" dirty="0">
              <a:latin typeface="+mn-ea"/>
              <a:ea typeface="+mn-ea"/>
            </a:endParaRPr>
          </a:p>
        </p:txBody>
      </p:sp>
      <p:sp>
        <p:nvSpPr>
          <p:cNvPr id="185373"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85374"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85375" name="右箭头 15"/>
          <p:cNvSpPr>
            <a:spLocks noChangeArrowheads="1"/>
          </p:cNvSpPr>
          <p:nvPr/>
        </p:nvSpPr>
        <p:spPr bwMode="auto">
          <a:xfrm>
            <a:off x="285750" y="3286125"/>
            <a:ext cx="571500" cy="142875"/>
          </a:xfrm>
          <a:prstGeom prst="right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20" name="矩形 19"/>
          <p:cNvSpPr/>
          <p:nvPr/>
        </p:nvSpPr>
        <p:spPr>
          <a:xfrm>
            <a:off x="785813" y="2928938"/>
            <a:ext cx="5751895" cy="584775"/>
          </a:xfrm>
          <a:prstGeom prst="rect">
            <a:avLst/>
          </a:prstGeom>
        </p:spPr>
        <p:txBody>
          <a:bodyPr wrap="none">
            <a:spAutoFit/>
          </a:bodyPr>
          <a:lstStyle/>
          <a:p>
            <a:pPr algn="ctr">
              <a:defRPr/>
            </a:pPr>
            <a:r>
              <a:rPr lang="zh-CN" altLang="en-US" sz="3200" b="1" dirty="0">
                <a:latin typeface="+mn-ea"/>
                <a:ea typeface="+mn-ea"/>
              </a:rPr>
              <a:t>反证法。反</a:t>
            </a:r>
            <a:r>
              <a:rPr lang="zh-CN" altLang="en-US" sz="3200" b="1" dirty="0" smtClean="0">
                <a:latin typeface="+mn-ea"/>
                <a:ea typeface="+mn-ea"/>
              </a:rPr>
              <a:t>设      </a:t>
            </a:r>
            <a:r>
              <a:rPr lang="zh-CN" altLang="en-US" sz="3200" b="1" dirty="0" smtClean="0">
                <a:latin typeface="+mn-ea"/>
                <a:ea typeface="+mn-ea"/>
              </a:rPr>
              <a:t>奇异</a:t>
            </a:r>
            <a:r>
              <a:rPr lang="zh-CN" altLang="en-US" sz="3200" b="1" dirty="0">
                <a:latin typeface="+mn-ea"/>
                <a:ea typeface="+mn-ea"/>
              </a:rPr>
              <a:t>，则</a:t>
            </a:r>
          </a:p>
        </p:txBody>
      </p:sp>
      <p:sp>
        <p:nvSpPr>
          <p:cNvPr id="185377"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85353" name="Object 9"/>
          <p:cNvGraphicFramePr>
            <a:graphicFrameLocks noChangeAspect="1"/>
          </p:cNvGraphicFramePr>
          <p:nvPr/>
        </p:nvGraphicFramePr>
        <p:xfrm>
          <a:off x="3487738" y="3005138"/>
          <a:ext cx="1227138" cy="528637"/>
        </p:xfrm>
        <a:graphic>
          <a:graphicData uri="http://schemas.openxmlformats.org/presentationml/2006/ole">
            <p:oleObj spid="_x0000_s185353" name="Equation" r:id="rId5" imgW="495300" imgH="203200" progId="Equation.DSMT4">
              <p:embed/>
            </p:oleObj>
          </a:graphicData>
        </a:graphic>
      </p:graphicFrame>
      <p:sp>
        <p:nvSpPr>
          <p:cNvPr id="185378"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85355" name="Object 11"/>
          <p:cNvGraphicFramePr>
            <a:graphicFrameLocks noChangeAspect="1"/>
          </p:cNvGraphicFramePr>
          <p:nvPr/>
        </p:nvGraphicFramePr>
        <p:xfrm>
          <a:off x="2928938" y="3406775"/>
          <a:ext cx="2422525" cy="593725"/>
        </p:xfrm>
        <a:graphic>
          <a:graphicData uri="http://schemas.openxmlformats.org/presentationml/2006/ole">
            <p:oleObj spid="_x0000_s185355" name="Equation" r:id="rId6" imgW="977900" imgH="228600" progId="Equation.DSMT4">
              <p:embed/>
            </p:oleObj>
          </a:graphicData>
        </a:graphic>
      </p:graphicFrame>
      <p:sp>
        <p:nvSpPr>
          <p:cNvPr id="185379"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85357" name="Object 13"/>
          <p:cNvGraphicFramePr>
            <a:graphicFrameLocks noChangeAspect="1"/>
          </p:cNvGraphicFramePr>
          <p:nvPr/>
        </p:nvGraphicFramePr>
        <p:xfrm>
          <a:off x="6370658" y="3005138"/>
          <a:ext cx="1130300" cy="528637"/>
        </p:xfrm>
        <a:graphic>
          <a:graphicData uri="http://schemas.openxmlformats.org/presentationml/2006/ole">
            <p:oleObj spid="_x0000_s185357" name="Equation" r:id="rId7" imgW="444500" imgH="203200" progId="Equation.DSMT4">
              <p:embed/>
            </p:oleObj>
          </a:graphicData>
        </a:graphic>
      </p:graphicFrame>
      <p:sp>
        <p:nvSpPr>
          <p:cNvPr id="185380"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85359" name="Object 15"/>
          <p:cNvGraphicFramePr>
            <a:graphicFrameLocks noChangeAspect="1"/>
          </p:cNvGraphicFramePr>
          <p:nvPr/>
        </p:nvGraphicFramePr>
        <p:xfrm>
          <a:off x="0" y="3786188"/>
          <a:ext cx="5145088" cy="2406650"/>
        </p:xfrm>
        <a:graphic>
          <a:graphicData uri="http://schemas.openxmlformats.org/presentationml/2006/ole">
            <p:oleObj spid="_x0000_s185359" name="Equation" r:id="rId8" imgW="1981080" imgH="927000" progId="Equation.DSMT4">
              <p:embed/>
            </p:oleObj>
          </a:graphicData>
        </a:graphic>
      </p:graphicFrame>
      <p:sp>
        <p:nvSpPr>
          <p:cNvPr id="185381" name="Rectangle 1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85361" name="Object 17"/>
          <p:cNvGraphicFramePr>
            <a:graphicFrameLocks noChangeAspect="1"/>
          </p:cNvGraphicFramePr>
          <p:nvPr/>
        </p:nvGraphicFramePr>
        <p:xfrm>
          <a:off x="5286375" y="3857625"/>
          <a:ext cx="3073400" cy="825500"/>
        </p:xfrm>
        <a:graphic>
          <a:graphicData uri="http://schemas.openxmlformats.org/presentationml/2006/ole">
            <p:oleObj spid="_x0000_s185361" name="Equation" r:id="rId9" imgW="1193282" imgH="317362" progId="Equation.DSMT4">
              <p:embed/>
            </p:oleObj>
          </a:graphicData>
        </a:graphic>
      </p:graphicFrame>
      <p:sp>
        <p:nvSpPr>
          <p:cNvPr id="185382" name="Rectangle 2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85363" name="Object 19"/>
          <p:cNvGraphicFramePr>
            <a:graphicFrameLocks noChangeAspect="1"/>
          </p:cNvGraphicFramePr>
          <p:nvPr/>
        </p:nvGraphicFramePr>
        <p:xfrm>
          <a:off x="500063" y="6264275"/>
          <a:ext cx="2422525" cy="593725"/>
        </p:xfrm>
        <a:graphic>
          <a:graphicData uri="http://schemas.openxmlformats.org/presentationml/2006/ole">
            <p:oleObj spid="_x0000_s185363" name="Equation" r:id="rId10" imgW="952087" imgH="228501" progId="Equation.DSMT4">
              <p:embed/>
            </p:oleObj>
          </a:graphicData>
        </a:graphic>
      </p:graphicFrame>
      <p:sp>
        <p:nvSpPr>
          <p:cNvPr id="185383" name="Rectangle 2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85365" name="Object 21"/>
          <p:cNvGraphicFramePr>
            <a:graphicFrameLocks noChangeAspect="1"/>
          </p:cNvGraphicFramePr>
          <p:nvPr/>
        </p:nvGraphicFramePr>
        <p:xfrm>
          <a:off x="5351463" y="4787900"/>
          <a:ext cx="3792537" cy="2070100"/>
        </p:xfrm>
        <a:graphic>
          <a:graphicData uri="http://schemas.openxmlformats.org/presentationml/2006/ole">
            <p:oleObj spid="_x0000_s185365" name="Equation" r:id="rId11" imgW="1371600" imgH="799920" progId="Equation.DSMT4">
              <p:embed/>
            </p:oleObj>
          </a:graphicData>
        </a:graphic>
      </p:graphicFrame>
      <p:cxnSp>
        <p:nvCxnSpPr>
          <p:cNvPr id="185384" name="直接连接符 36"/>
          <p:cNvCxnSpPr>
            <a:cxnSpLocks noChangeShapeType="1"/>
          </p:cNvCxnSpPr>
          <p:nvPr/>
        </p:nvCxnSpPr>
        <p:spPr bwMode="auto">
          <a:xfrm rot="5400000">
            <a:off x="3894138" y="5537200"/>
            <a:ext cx="2643188" cy="1587"/>
          </a:xfrm>
          <a:prstGeom prst="line">
            <a:avLst/>
          </a:prstGeom>
          <a:noFill/>
          <a:ln w="25400" algn="ctr">
            <a:solidFill>
              <a:schemeClr val="tx1"/>
            </a:solidFill>
            <a:round/>
            <a:headEnd/>
            <a:tailEnd/>
          </a:ln>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r>
              <a:rPr lang="en-US" altLang="zh-CN" smtClean="0"/>
              <a:t>1.1</a:t>
            </a:r>
            <a:r>
              <a:rPr lang="zh-CN" altLang="en-US" smtClean="0"/>
              <a:t>能控性与能观性物理现象</a:t>
            </a:r>
            <a:r>
              <a:rPr lang="en-US" altLang="zh-CN" smtClean="0"/>
              <a:t>-1</a:t>
            </a:r>
            <a:endParaRPr lang="zh-CN" altLang="en-US" smtClean="0"/>
          </a:p>
        </p:txBody>
      </p:sp>
      <p:sp>
        <p:nvSpPr>
          <p:cNvPr id="125955" name="Rectangle 3"/>
          <p:cNvSpPr>
            <a:spLocks noGrp="1" noChangeArrowheads="1"/>
          </p:cNvSpPr>
          <p:nvPr>
            <p:ph idx="1"/>
          </p:nvPr>
        </p:nvSpPr>
        <p:spPr>
          <a:xfrm>
            <a:off x="785813" y="1285875"/>
            <a:ext cx="8169275" cy="642938"/>
          </a:xfrm>
        </p:spPr>
        <p:txBody>
          <a:bodyPr/>
          <a:lstStyle/>
          <a:p>
            <a:pPr eaLnBrk="1" hangingPunct="1">
              <a:lnSpc>
                <a:spcPct val="90000"/>
              </a:lnSpc>
              <a:defRPr/>
            </a:pPr>
            <a:r>
              <a:rPr lang="zh-CN" altLang="en-US" dirty="0" smtClean="0"/>
              <a:t>从单级倒立摆谈能控性和能观性</a:t>
            </a:r>
            <a:endParaRPr lang="en-US" altLang="zh-CN" dirty="0" smtClean="0">
              <a:latin typeface="+mn-ea"/>
            </a:endParaRPr>
          </a:p>
        </p:txBody>
      </p:sp>
      <p:sp>
        <p:nvSpPr>
          <p:cNvPr id="1031"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032"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033"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03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028" name="Object 4"/>
          <p:cNvGraphicFramePr>
            <a:graphicFrameLocks noChangeAspect="1"/>
          </p:cNvGraphicFramePr>
          <p:nvPr/>
        </p:nvGraphicFramePr>
        <p:xfrm>
          <a:off x="285750" y="2071688"/>
          <a:ext cx="4541838" cy="3857625"/>
        </p:xfrm>
        <a:graphic>
          <a:graphicData uri="http://schemas.openxmlformats.org/presentationml/2006/ole">
            <p:oleObj spid="_x0000_s1028" name="Visio" r:id="rId3" imgW="4067695" imgH="3400194" progId="Visio.Drawing.11">
              <p:embed/>
            </p:oleObj>
          </a:graphicData>
        </a:graphic>
      </p:graphicFrame>
      <p:sp>
        <p:nvSpPr>
          <p:cNvPr id="13" name="矩形 12"/>
          <p:cNvSpPr/>
          <p:nvPr/>
        </p:nvSpPr>
        <p:spPr>
          <a:xfrm>
            <a:off x="4714875" y="2246313"/>
            <a:ext cx="4286250" cy="3540125"/>
          </a:xfrm>
          <a:prstGeom prst="rect">
            <a:avLst/>
          </a:prstGeom>
        </p:spPr>
        <p:txBody>
          <a:bodyPr>
            <a:spAutoFit/>
          </a:bodyPr>
          <a:lstStyle/>
          <a:p>
            <a:pPr>
              <a:defRPr/>
            </a:pPr>
            <a:r>
              <a:rPr lang="en-US" sz="2800" b="1" dirty="0">
                <a:latin typeface="+mn-ea"/>
                <a:ea typeface="+mn-ea"/>
              </a:rPr>
              <a:t>(1)</a:t>
            </a:r>
            <a:r>
              <a:rPr lang="zh-CN" altLang="en-US" sz="2800" b="1" dirty="0">
                <a:latin typeface="+mn-ea"/>
                <a:ea typeface="+mn-ea"/>
              </a:rPr>
              <a:t>有哪些变量可以表征该系统的状态？</a:t>
            </a:r>
            <a:endParaRPr lang="en-US" altLang="zh-CN" sz="2800" b="1" dirty="0">
              <a:latin typeface="+mn-ea"/>
              <a:ea typeface="+mn-ea"/>
            </a:endParaRPr>
          </a:p>
          <a:p>
            <a:pPr>
              <a:defRPr/>
            </a:pPr>
            <a:endParaRPr lang="en-US" altLang="zh-CN" sz="2800" b="1" dirty="0">
              <a:latin typeface="+mn-ea"/>
              <a:ea typeface="+mn-ea"/>
            </a:endParaRPr>
          </a:p>
          <a:p>
            <a:pPr>
              <a:defRPr/>
            </a:pPr>
            <a:r>
              <a:rPr lang="en-US" altLang="zh-CN" sz="2800" b="1" dirty="0">
                <a:latin typeface="+mn-ea"/>
                <a:ea typeface="+mn-ea"/>
              </a:rPr>
              <a:t>(2)</a:t>
            </a:r>
            <a:r>
              <a:rPr lang="zh-CN" altLang="en-US" sz="2800" b="1" dirty="0">
                <a:latin typeface="+mn-ea"/>
                <a:ea typeface="+mn-ea"/>
              </a:rPr>
              <a:t>要达到控制目的，</a:t>
            </a:r>
            <a:r>
              <a:rPr lang="en-US" sz="2800" b="1" i="1" dirty="0">
                <a:latin typeface="+mn-ea"/>
                <a:ea typeface="+mn-ea"/>
              </a:rPr>
              <a:t>u</a:t>
            </a:r>
            <a:r>
              <a:rPr lang="zh-CN" altLang="en-US" sz="2800" b="1" dirty="0">
                <a:latin typeface="+mn-ea"/>
                <a:ea typeface="+mn-ea"/>
              </a:rPr>
              <a:t>能否对所有变量产生影响？</a:t>
            </a:r>
            <a:endParaRPr lang="en-US" altLang="zh-CN" sz="2800" b="1" dirty="0">
              <a:latin typeface="+mn-ea"/>
              <a:ea typeface="+mn-ea"/>
            </a:endParaRPr>
          </a:p>
          <a:p>
            <a:pPr>
              <a:defRPr/>
            </a:pPr>
            <a:endParaRPr lang="en-US" altLang="zh-CN" sz="2800" b="1" dirty="0">
              <a:latin typeface="+mn-ea"/>
              <a:ea typeface="+mn-ea"/>
            </a:endParaRPr>
          </a:p>
          <a:p>
            <a:pPr>
              <a:defRPr/>
            </a:pPr>
            <a:r>
              <a:rPr lang="en-US" altLang="zh-CN" sz="2800" b="1" dirty="0">
                <a:latin typeface="+mn-ea"/>
                <a:ea typeface="+mn-ea"/>
              </a:rPr>
              <a:t>(3)</a:t>
            </a:r>
            <a:r>
              <a:rPr lang="zh-CN" altLang="en-US" sz="2800" b="1" dirty="0">
                <a:latin typeface="+mn-ea"/>
                <a:ea typeface="+mn-ea"/>
              </a:rPr>
              <a:t>角速度和速度能通过位置和角位置获得吗？</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标题 1"/>
          <p:cNvSpPr>
            <a:spLocks noGrp="1"/>
          </p:cNvSpPr>
          <p:nvPr>
            <p:ph type="title"/>
          </p:nvPr>
        </p:nvSpPr>
        <p:spPr>
          <a:xfrm>
            <a:off x="71438" y="0"/>
            <a:ext cx="9215437" cy="1143000"/>
          </a:xfrm>
        </p:spPr>
        <p:txBody>
          <a:bodyPr/>
          <a:lstStyle/>
          <a:p>
            <a:r>
              <a:rPr lang="en-US" altLang="zh-CN" smtClean="0"/>
              <a:t>3.1</a:t>
            </a:r>
            <a:r>
              <a:rPr lang="zh-CN" altLang="en-US" smtClean="0"/>
              <a:t>定常系统能控性判据与能控性指数</a:t>
            </a:r>
            <a:r>
              <a:rPr lang="en-US" altLang="zh-CN" smtClean="0"/>
              <a:t>-3</a:t>
            </a:r>
            <a:endParaRPr lang="zh-CN" altLang="en-US" smtClean="0"/>
          </a:p>
        </p:txBody>
      </p:sp>
      <p:sp>
        <p:nvSpPr>
          <p:cNvPr id="3" name="内容占位符 2"/>
          <p:cNvSpPr>
            <a:spLocks noGrp="1"/>
          </p:cNvSpPr>
          <p:nvPr>
            <p:ph idx="1"/>
          </p:nvPr>
        </p:nvSpPr>
        <p:spPr>
          <a:xfrm>
            <a:off x="785813" y="1285875"/>
            <a:ext cx="8169275" cy="571500"/>
          </a:xfrm>
        </p:spPr>
        <p:txBody>
          <a:bodyPr/>
          <a:lstStyle/>
          <a:p>
            <a:pPr>
              <a:defRPr/>
            </a:pPr>
            <a:r>
              <a:rPr lang="en-US" altLang="zh-CN" dirty="0" smtClean="0">
                <a:latin typeface="+mn-ea"/>
              </a:rPr>
              <a:t>Gram</a:t>
            </a:r>
            <a:r>
              <a:rPr lang="zh-CN" altLang="en-US" dirty="0" smtClean="0"/>
              <a:t>矩阵能控性判据</a:t>
            </a:r>
            <a:endParaRPr lang="zh-CN" altLang="en-US" dirty="0"/>
          </a:p>
        </p:txBody>
      </p:sp>
      <p:sp>
        <p:nvSpPr>
          <p:cNvPr id="18637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86370" name="Object 2"/>
          <p:cNvGraphicFramePr>
            <a:graphicFrameLocks noChangeAspect="1"/>
          </p:cNvGraphicFramePr>
          <p:nvPr/>
        </p:nvGraphicFramePr>
        <p:xfrm>
          <a:off x="642938" y="1857375"/>
          <a:ext cx="4186237" cy="533400"/>
        </p:xfrm>
        <a:graphic>
          <a:graphicData uri="http://schemas.openxmlformats.org/presentationml/2006/ole">
            <p:oleObj spid="_x0000_s186370" name="Equation" r:id="rId3" imgW="1574800" imgH="203200" progId="Equation.DSMT4">
              <p:embed/>
            </p:oleObj>
          </a:graphicData>
        </a:graphic>
      </p:graphicFrame>
      <p:sp>
        <p:nvSpPr>
          <p:cNvPr id="18637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86371" name="Object 3"/>
          <p:cNvGraphicFramePr>
            <a:graphicFrameLocks noChangeAspect="1"/>
          </p:cNvGraphicFramePr>
          <p:nvPr/>
        </p:nvGraphicFramePr>
        <p:xfrm>
          <a:off x="428625" y="2286000"/>
          <a:ext cx="7569200" cy="823913"/>
        </p:xfrm>
        <a:graphic>
          <a:graphicData uri="http://schemas.openxmlformats.org/presentationml/2006/ole">
            <p:oleObj spid="_x0000_s186371" name="Equation" r:id="rId4" imgW="2908300" imgH="317500" progId="Equation.DSMT4">
              <p:embed/>
            </p:oleObj>
          </a:graphicData>
        </a:graphic>
      </p:graphicFrame>
      <p:sp>
        <p:nvSpPr>
          <p:cNvPr id="8" name="矩形 7"/>
          <p:cNvSpPr/>
          <p:nvPr/>
        </p:nvSpPr>
        <p:spPr>
          <a:xfrm>
            <a:off x="4818063" y="1773238"/>
            <a:ext cx="1825625" cy="584200"/>
          </a:xfrm>
          <a:prstGeom prst="rect">
            <a:avLst/>
          </a:prstGeom>
        </p:spPr>
        <p:txBody>
          <a:bodyPr wrap="none">
            <a:spAutoFit/>
          </a:bodyPr>
          <a:lstStyle/>
          <a:p>
            <a:pPr algn="ctr">
              <a:defRPr/>
            </a:pPr>
            <a:r>
              <a:rPr lang="zh-CN" altLang="en-US" sz="3200" b="1" dirty="0">
                <a:latin typeface="+mn-ea"/>
                <a:ea typeface="+mn-ea"/>
              </a:rPr>
              <a:t>完全能控</a:t>
            </a:r>
          </a:p>
        </p:txBody>
      </p:sp>
      <p:sp>
        <p:nvSpPr>
          <p:cNvPr id="186377" name="左右箭头 8"/>
          <p:cNvSpPr>
            <a:spLocks noChangeArrowheads="1"/>
          </p:cNvSpPr>
          <p:nvPr/>
        </p:nvSpPr>
        <p:spPr bwMode="auto">
          <a:xfrm>
            <a:off x="6643688" y="2000250"/>
            <a:ext cx="714375" cy="214313"/>
          </a:xfrm>
          <a:prstGeom prst="leftRight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0" name="矩形 9"/>
          <p:cNvSpPr/>
          <p:nvPr/>
        </p:nvSpPr>
        <p:spPr>
          <a:xfrm>
            <a:off x="7929563" y="2286000"/>
            <a:ext cx="1420812" cy="584200"/>
          </a:xfrm>
          <a:prstGeom prst="rect">
            <a:avLst/>
          </a:prstGeom>
        </p:spPr>
        <p:txBody>
          <a:bodyPr wrap="none">
            <a:spAutoFit/>
          </a:bodyPr>
          <a:lstStyle/>
          <a:p>
            <a:pPr algn="ctr">
              <a:defRPr/>
            </a:pPr>
            <a:r>
              <a:rPr lang="zh-CN" altLang="en-US" sz="3200" b="1" dirty="0">
                <a:latin typeface="+mn-ea"/>
                <a:ea typeface="+mn-ea"/>
              </a:rPr>
              <a:t>满秩</a:t>
            </a:r>
            <a:r>
              <a:rPr lang="en-US" altLang="zh-CN" sz="3200" b="1" dirty="0">
                <a:latin typeface="+mn-ea"/>
                <a:ea typeface="+mn-ea"/>
              </a:rPr>
              <a:t>。</a:t>
            </a:r>
            <a:endParaRPr lang="zh-CN" altLang="en-US" sz="3200" b="1" dirty="0">
              <a:latin typeface="+mn-ea"/>
              <a:ea typeface="+mn-ea"/>
            </a:endParaRPr>
          </a:p>
        </p:txBody>
      </p:sp>
      <p:sp>
        <p:nvSpPr>
          <p:cNvPr id="18637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8638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86381"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86382"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86383"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86384"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86385" name="Rectangle 1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86386" name="Rectangle 2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86387" name="Rectangle 2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30" name="矩形 29"/>
          <p:cNvSpPr/>
          <p:nvPr/>
        </p:nvSpPr>
        <p:spPr>
          <a:xfrm>
            <a:off x="428625" y="3071813"/>
            <a:ext cx="8715375" cy="3970337"/>
          </a:xfrm>
          <a:prstGeom prst="rect">
            <a:avLst/>
          </a:prstGeom>
        </p:spPr>
        <p:txBody>
          <a:bodyPr>
            <a:spAutoFit/>
          </a:bodyPr>
          <a:lstStyle/>
          <a:p>
            <a:pPr>
              <a:defRPr/>
            </a:pPr>
            <a:r>
              <a:rPr lang="zh-CN" altLang="en-US" sz="3200" b="1" dirty="0">
                <a:latin typeface="+mn-ea"/>
                <a:ea typeface="+mn-ea"/>
              </a:rPr>
              <a:t>说明几点</a:t>
            </a:r>
            <a:r>
              <a:rPr lang="zh-CN" altLang="en-US" dirty="0">
                <a:ea typeface="宋体" pitchFamily="2" charset="-122"/>
              </a:rPr>
              <a:t>：</a:t>
            </a:r>
            <a:endParaRPr lang="en-US" altLang="zh-CN" dirty="0">
              <a:ea typeface="宋体" pitchFamily="2" charset="-122"/>
            </a:endParaRPr>
          </a:p>
          <a:p>
            <a:pPr lvl="1">
              <a:buFont typeface="Wingdings" pitchFamily="2" charset="2"/>
              <a:buChar char="ü"/>
              <a:defRPr/>
            </a:pPr>
            <a:r>
              <a:rPr lang="en-US" altLang="zh-CN" sz="2800" b="1" dirty="0">
                <a:latin typeface="+mn-ea"/>
                <a:ea typeface="+mn-ea"/>
              </a:rPr>
              <a:t>Gram</a:t>
            </a:r>
            <a:r>
              <a:rPr lang="zh-CN" altLang="en-US" sz="2800" b="1" dirty="0">
                <a:latin typeface="+mn-ea"/>
                <a:ea typeface="+mn-ea"/>
              </a:rPr>
              <a:t>矩阵能控性判据意义在于理论分析，而不在于具体判定系统的能控性。</a:t>
            </a:r>
            <a:endParaRPr lang="en-US" altLang="zh-CN" sz="2800" b="1" dirty="0">
              <a:latin typeface="+mn-ea"/>
              <a:ea typeface="+mn-ea"/>
            </a:endParaRPr>
          </a:p>
          <a:p>
            <a:pPr lvl="1">
              <a:buFont typeface="Wingdings" pitchFamily="2" charset="2"/>
              <a:buChar char="ü"/>
              <a:defRPr/>
            </a:pPr>
            <a:endParaRPr lang="en-US" altLang="zh-CN" sz="2800" b="1" dirty="0">
              <a:latin typeface="+mn-ea"/>
              <a:ea typeface="+mn-ea"/>
            </a:endParaRPr>
          </a:p>
          <a:p>
            <a:pPr lvl="1">
              <a:buFont typeface="Wingdings" pitchFamily="2" charset="2"/>
              <a:buChar char="ü"/>
              <a:defRPr/>
            </a:pPr>
            <a:r>
              <a:rPr lang="zh-CN" altLang="en-US" sz="2800" b="1" dirty="0">
                <a:latin typeface="+mn-ea"/>
                <a:ea typeface="+mn-ea"/>
              </a:rPr>
              <a:t>基于</a:t>
            </a:r>
            <a:r>
              <a:rPr lang="en-US" altLang="zh-CN" sz="2800" b="1" dirty="0">
                <a:latin typeface="+mn-ea"/>
                <a:ea typeface="+mn-ea"/>
              </a:rPr>
              <a:t>Gram</a:t>
            </a:r>
            <a:r>
              <a:rPr lang="zh-CN" altLang="en-US" sz="2800" b="1" dirty="0">
                <a:latin typeface="+mn-ea"/>
                <a:ea typeface="+mn-ea"/>
              </a:rPr>
              <a:t>矩阵可以给出任意非零初始状态在有限时间内转移到原点的控制输入的构造性关系式。</a:t>
            </a:r>
            <a:endParaRPr lang="en-US" altLang="zh-CN" sz="2800" b="1" dirty="0">
              <a:latin typeface="+mn-ea"/>
              <a:ea typeface="+mn-ea"/>
            </a:endParaRPr>
          </a:p>
          <a:p>
            <a:pPr lvl="1">
              <a:buFont typeface="Wingdings" pitchFamily="2" charset="2"/>
              <a:buChar char="ü"/>
              <a:defRPr/>
            </a:pPr>
            <a:endParaRPr lang="en-US" altLang="zh-CN" sz="2800" b="1" dirty="0">
              <a:latin typeface="+mn-ea"/>
              <a:ea typeface="+mn-ea"/>
            </a:endParaRPr>
          </a:p>
          <a:p>
            <a:pPr lvl="1">
              <a:buFont typeface="Wingdings" pitchFamily="2" charset="2"/>
              <a:buChar char="ü"/>
              <a:defRPr/>
            </a:pPr>
            <a:r>
              <a:rPr lang="zh-CN" altLang="en-US" sz="2800" b="1" dirty="0">
                <a:latin typeface="+mn-ea"/>
                <a:ea typeface="+mn-ea"/>
              </a:rPr>
              <a:t> </a:t>
            </a:r>
            <a:r>
              <a:rPr lang="en-US" altLang="zh-CN" sz="2800" b="1" dirty="0">
                <a:latin typeface="+mn-ea"/>
                <a:ea typeface="宋体" pitchFamily="2" charset="-122"/>
              </a:rPr>
              <a:t>Gram</a:t>
            </a:r>
            <a:r>
              <a:rPr lang="zh-CN" altLang="en-US" sz="2800" b="1" dirty="0">
                <a:latin typeface="+mn-ea"/>
                <a:ea typeface="+mn-ea"/>
              </a:rPr>
              <a:t>能控矩阵非奇异与系统能达性也是等价的。</a:t>
            </a:r>
            <a:endParaRPr lang="en-US" altLang="zh-CN" sz="2800" b="1" dirty="0">
              <a:latin typeface="+mn-ea"/>
              <a:ea typeface="+mn-ea"/>
            </a:endParaRPr>
          </a:p>
          <a:p>
            <a:pPr>
              <a:defRPr/>
            </a:pPr>
            <a:endParaRPr lang="zh-CN" altLang="en-US" dirty="0">
              <a:ea typeface="宋体"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8" name="标题 1"/>
          <p:cNvSpPr>
            <a:spLocks noGrp="1"/>
          </p:cNvSpPr>
          <p:nvPr>
            <p:ph type="title"/>
          </p:nvPr>
        </p:nvSpPr>
        <p:spPr>
          <a:xfrm>
            <a:off x="71438" y="0"/>
            <a:ext cx="9144000" cy="1143000"/>
          </a:xfrm>
        </p:spPr>
        <p:txBody>
          <a:bodyPr/>
          <a:lstStyle/>
          <a:p>
            <a:r>
              <a:rPr lang="en-US" altLang="zh-CN" smtClean="0"/>
              <a:t>3.1</a:t>
            </a:r>
            <a:r>
              <a:rPr lang="zh-CN" altLang="en-US" smtClean="0"/>
              <a:t>定常系统能控性判据与能控性指数</a:t>
            </a:r>
            <a:r>
              <a:rPr lang="en-US" altLang="zh-CN" smtClean="0"/>
              <a:t>-4</a:t>
            </a:r>
            <a:endParaRPr lang="zh-CN" altLang="en-US" smtClean="0"/>
          </a:p>
        </p:txBody>
      </p:sp>
      <p:sp>
        <p:nvSpPr>
          <p:cNvPr id="3" name="内容占位符 2"/>
          <p:cNvSpPr>
            <a:spLocks noGrp="1"/>
          </p:cNvSpPr>
          <p:nvPr>
            <p:ph idx="1"/>
          </p:nvPr>
        </p:nvSpPr>
        <p:spPr>
          <a:xfrm>
            <a:off x="785813" y="1285875"/>
            <a:ext cx="8358187" cy="4846638"/>
          </a:xfrm>
        </p:spPr>
        <p:txBody>
          <a:bodyPr/>
          <a:lstStyle/>
          <a:p>
            <a:pPr>
              <a:defRPr/>
            </a:pPr>
            <a:r>
              <a:rPr lang="zh-CN" altLang="en-US" dirty="0" smtClean="0">
                <a:latin typeface="+mn-ea"/>
              </a:rPr>
              <a:t>具有</a:t>
            </a:r>
            <a:r>
              <a:rPr lang="en-US" dirty="0" smtClean="0">
                <a:latin typeface="+mn-ea"/>
              </a:rPr>
              <a:t>Jordan</a:t>
            </a:r>
            <a:r>
              <a:rPr lang="zh-CN" altLang="en-US" dirty="0" smtClean="0">
                <a:latin typeface="+mn-ea"/>
              </a:rPr>
              <a:t>标准型系统的能控性判据（</a:t>
            </a:r>
            <a:r>
              <a:rPr lang="en-US" altLang="zh-CN" dirty="0" smtClean="0">
                <a:latin typeface="+mn-ea"/>
              </a:rPr>
              <a:t>SI</a:t>
            </a:r>
            <a:r>
              <a:rPr lang="zh-CN" altLang="en-US" dirty="0" smtClean="0">
                <a:latin typeface="+mn-ea"/>
              </a:rPr>
              <a:t>）</a:t>
            </a:r>
            <a:endParaRPr lang="zh-CN" altLang="en-US" dirty="0">
              <a:latin typeface="+mn-ea"/>
            </a:endParaRPr>
          </a:p>
        </p:txBody>
      </p:sp>
      <p:sp>
        <p:nvSpPr>
          <p:cNvPr id="18740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87393" name="Object 1"/>
          <p:cNvGraphicFramePr>
            <a:graphicFrameLocks noChangeAspect="1"/>
          </p:cNvGraphicFramePr>
          <p:nvPr/>
        </p:nvGraphicFramePr>
        <p:xfrm>
          <a:off x="2000250" y="2357438"/>
          <a:ext cx="1997075" cy="431800"/>
        </p:xfrm>
        <a:graphic>
          <a:graphicData uri="http://schemas.openxmlformats.org/presentationml/2006/ole">
            <p:oleObj spid="_x0000_s187393" name="Equation" r:id="rId3" imgW="698197" imgH="165028" progId="Equation.DSMT4">
              <p:embed/>
            </p:oleObj>
          </a:graphicData>
        </a:graphic>
      </p:graphicFrame>
      <p:sp>
        <p:nvSpPr>
          <p:cNvPr id="18740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87395" name="Object 3"/>
          <p:cNvGraphicFramePr>
            <a:graphicFrameLocks noChangeAspect="1"/>
          </p:cNvGraphicFramePr>
          <p:nvPr/>
        </p:nvGraphicFramePr>
        <p:xfrm>
          <a:off x="5143500" y="2286000"/>
          <a:ext cx="1706563" cy="528638"/>
        </p:xfrm>
        <a:graphic>
          <a:graphicData uri="http://schemas.openxmlformats.org/presentationml/2006/ole">
            <p:oleObj spid="_x0000_s187395" name="Equation" r:id="rId4" imgW="685800" imgH="203200" progId="Equation.DSMT4">
              <p:embed/>
            </p:oleObj>
          </a:graphicData>
        </a:graphic>
      </p:graphicFrame>
      <p:sp>
        <p:nvSpPr>
          <p:cNvPr id="187402" name="右箭头 7"/>
          <p:cNvSpPr>
            <a:spLocks noChangeArrowheads="1"/>
          </p:cNvSpPr>
          <p:nvPr/>
        </p:nvSpPr>
        <p:spPr bwMode="auto">
          <a:xfrm>
            <a:off x="4214813" y="2500313"/>
            <a:ext cx="642937" cy="142875"/>
          </a:xfrm>
          <a:prstGeom prst="right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9" name="矩形 8"/>
          <p:cNvSpPr/>
          <p:nvPr/>
        </p:nvSpPr>
        <p:spPr>
          <a:xfrm>
            <a:off x="1038225" y="4714875"/>
            <a:ext cx="8391525" cy="584200"/>
          </a:xfrm>
          <a:prstGeom prst="rect">
            <a:avLst/>
          </a:prstGeom>
        </p:spPr>
        <p:txBody>
          <a:bodyPr wrap="none">
            <a:spAutoFit/>
          </a:bodyPr>
          <a:lstStyle/>
          <a:p>
            <a:pPr algn="ctr">
              <a:defRPr/>
            </a:pPr>
            <a:r>
              <a:rPr lang="zh-CN" altLang="en-US" sz="3200" b="1" dirty="0">
                <a:latin typeface="+mn-ea"/>
                <a:ea typeface="+mn-ea"/>
              </a:rPr>
              <a:t>延续了数学上的特性来析能控性，总结规律。</a:t>
            </a:r>
          </a:p>
        </p:txBody>
      </p:sp>
      <p:graphicFrame>
        <p:nvGraphicFramePr>
          <p:cNvPr id="187397" name="Object 5"/>
          <p:cNvGraphicFramePr>
            <a:graphicFrameLocks noChangeAspect="1"/>
          </p:cNvGraphicFramePr>
          <p:nvPr/>
        </p:nvGraphicFramePr>
        <p:xfrm>
          <a:off x="1350963" y="3643313"/>
          <a:ext cx="1011237" cy="528637"/>
        </p:xfrm>
        <a:graphic>
          <a:graphicData uri="http://schemas.openxmlformats.org/presentationml/2006/ole">
            <p:oleObj spid="_x0000_s187397" name="Equation" r:id="rId5" imgW="406080" imgH="203040" progId="Equation.DSMT4">
              <p:embed/>
            </p:oleObj>
          </a:graphicData>
        </a:graphic>
      </p:graphicFrame>
      <p:sp>
        <p:nvSpPr>
          <p:cNvPr id="11" name="矩形 10"/>
          <p:cNvSpPr/>
          <p:nvPr/>
        </p:nvSpPr>
        <p:spPr>
          <a:xfrm>
            <a:off x="2279650" y="3571875"/>
            <a:ext cx="6364288" cy="584200"/>
          </a:xfrm>
          <a:prstGeom prst="rect">
            <a:avLst/>
          </a:prstGeom>
        </p:spPr>
        <p:txBody>
          <a:bodyPr wrap="none">
            <a:spAutoFit/>
          </a:bodyPr>
          <a:lstStyle/>
          <a:p>
            <a:pPr algn="ctr">
              <a:defRPr/>
            </a:pPr>
            <a:r>
              <a:rPr lang="zh-CN" altLang="en-US" sz="3200" b="1">
                <a:latin typeface="+mn-ea"/>
                <a:ea typeface="+mn-ea"/>
              </a:rPr>
              <a:t>有什么样的形式可以判定能控性？</a:t>
            </a:r>
            <a:endParaRPr lang="zh-CN" altLang="en-US" sz="3200" b="1" dirty="0">
              <a:latin typeface="+mn-ea"/>
              <a:ea typeface="+mn-e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2" name="标题 1"/>
          <p:cNvSpPr>
            <a:spLocks noGrp="1"/>
          </p:cNvSpPr>
          <p:nvPr>
            <p:ph type="title"/>
          </p:nvPr>
        </p:nvSpPr>
        <p:spPr>
          <a:xfrm>
            <a:off x="71438" y="0"/>
            <a:ext cx="9144000" cy="1143000"/>
          </a:xfrm>
        </p:spPr>
        <p:txBody>
          <a:bodyPr/>
          <a:lstStyle/>
          <a:p>
            <a:r>
              <a:rPr lang="en-US" altLang="zh-CN" smtClean="0"/>
              <a:t>3.1</a:t>
            </a:r>
            <a:r>
              <a:rPr lang="zh-CN" altLang="en-US" smtClean="0"/>
              <a:t>定常系统能控性判据与能控性指数</a:t>
            </a:r>
            <a:r>
              <a:rPr lang="en-US" altLang="zh-CN" smtClean="0"/>
              <a:t>-5</a:t>
            </a:r>
            <a:endParaRPr lang="zh-CN" altLang="en-US" smtClean="0"/>
          </a:p>
        </p:txBody>
      </p:sp>
      <p:sp>
        <p:nvSpPr>
          <p:cNvPr id="188423" name="内容占位符 2"/>
          <p:cNvSpPr>
            <a:spLocks noGrp="1"/>
          </p:cNvSpPr>
          <p:nvPr>
            <p:ph idx="1"/>
          </p:nvPr>
        </p:nvSpPr>
        <p:spPr/>
        <p:txBody>
          <a:bodyPr/>
          <a:lstStyle/>
          <a:p>
            <a:r>
              <a:rPr lang="zh-CN" altLang="en-US" smtClean="0"/>
              <a:t>例</a:t>
            </a:r>
            <a:r>
              <a:rPr lang="en-US" altLang="zh-CN" smtClean="0"/>
              <a:t>1</a:t>
            </a:r>
            <a:r>
              <a:rPr lang="zh-CN" altLang="en-US" smtClean="0"/>
              <a:t> ：画模拟结构图分析能控性</a:t>
            </a:r>
            <a:endParaRPr lang="zh-CN" altLang="en-US" b="0" smtClean="0"/>
          </a:p>
        </p:txBody>
      </p:sp>
      <p:sp>
        <p:nvSpPr>
          <p:cNvPr id="18842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88417" name="Object 1"/>
          <p:cNvGraphicFramePr>
            <a:graphicFrameLocks noChangeAspect="1"/>
          </p:cNvGraphicFramePr>
          <p:nvPr/>
        </p:nvGraphicFramePr>
        <p:xfrm>
          <a:off x="1285875" y="2000250"/>
          <a:ext cx="7100888" cy="1087438"/>
        </p:xfrm>
        <a:graphic>
          <a:graphicData uri="http://schemas.openxmlformats.org/presentationml/2006/ole">
            <p:oleObj spid="_x0000_s188417" name="Equation" r:id="rId3" imgW="2794000" imgH="419100" progId="Equation.DSMT4">
              <p:embed/>
            </p:oleObj>
          </a:graphicData>
        </a:graphic>
      </p:graphicFrame>
      <p:sp>
        <p:nvSpPr>
          <p:cNvPr id="18842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88419" name="Object 3"/>
          <p:cNvGraphicFramePr>
            <a:graphicFrameLocks noChangeAspect="1"/>
          </p:cNvGraphicFramePr>
          <p:nvPr/>
        </p:nvGraphicFramePr>
        <p:xfrm>
          <a:off x="0" y="3000375"/>
          <a:ext cx="6364288" cy="2917825"/>
        </p:xfrm>
        <a:graphic>
          <a:graphicData uri="http://schemas.openxmlformats.org/presentationml/2006/ole">
            <p:oleObj spid="_x0000_s188419" name="Visio" r:id="rId4" imgW="5907232" imgH="2686976" progId="Visio.Drawing.11">
              <p:embed/>
            </p:oleObj>
          </a:graphicData>
        </a:graphic>
      </p:graphicFrame>
      <p:sp>
        <p:nvSpPr>
          <p:cNvPr id="18842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88421" name="Object 5"/>
          <p:cNvGraphicFramePr>
            <a:graphicFrameLocks noChangeAspect="1"/>
          </p:cNvGraphicFramePr>
          <p:nvPr/>
        </p:nvGraphicFramePr>
        <p:xfrm>
          <a:off x="6357938" y="3416300"/>
          <a:ext cx="2214562" cy="2216150"/>
        </p:xfrm>
        <a:graphic>
          <a:graphicData uri="http://schemas.openxmlformats.org/presentationml/2006/ole">
            <p:oleObj spid="_x0000_s188421" name="Visio" r:id="rId5" imgW="1680556" imgH="1680488" progId="Visio.Drawing.11">
              <p:embed/>
            </p:oleObj>
          </a:graphicData>
        </a:graphic>
      </p:graphicFrame>
      <p:sp>
        <p:nvSpPr>
          <p:cNvPr id="10" name="矩形 9"/>
          <p:cNvSpPr/>
          <p:nvPr/>
        </p:nvSpPr>
        <p:spPr>
          <a:xfrm>
            <a:off x="0" y="5903913"/>
            <a:ext cx="9001125" cy="954087"/>
          </a:xfrm>
          <a:prstGeom prst="rect">
            <a:avLst/>
          </a:prstGeom>
        </p:spPr>
        <p:txBody>
          <a:bodyPr>
            <a:spAutoFit/>
          </a:bodyPr>
          <a:lstStyle/>
          <a:p>
            <a:pPr>
              <a:defRPr/>
            </a:pPr>
            <a:r>
              <a:rPr lang="zh-CN" altLang="en-US" sz="2800" b="1" dirty="0">
                <a:latin typeface="+mn-ea"/>
                <a:ea typeface="+mn-ea"/>
              </a:rPr>
              <a:t>结论</a:t>
            </a:r>
            <a:r>
              <a:rPr lang="en-US" sz="2800" b="1" dirty="0">
                <a:latin typeface="+mn-ea"/>
                <a:ea typeface="+mn-ea"/>
              </a:rPr>
              <a:t>1</a:t>
            </a:r>
            <a:r>
              <a:rPr lang="zh-CN" altLang="en-US" sz="2800" b="1" dirty="0">
                <a:latin typeface="+mn-ea"/>
                <a:ea typeface="+mn-ea"/>
              </a:rPr>
              <a:t>：对于</a:t>
            </a:r>
            <a:r>
              <a:rPr lang="en-US" sz="2800" b="1" dirty="0">
                <a:latin typeface="+mn-ea"/>
                <a:ea typeface="+mn-ea"/>
              </a:rPr>
              <a:t>SI</a:t>
            </a:r>
            <a:r>
              <a:rPr lang="zh-CN" altLang="en-US" sz="2800" b="1" dirty="0">
                <a:latin typeface="+mn-ea"/>
                <a:ea typeface="+mn-ea"/>
              </a:rPr>
              <a:t>系统，若特征根互异</a:t>
            </a:r>
            <a:r>
              <a:rPr lang="en-US" sz="2800" b="1" dirty="0">
                <a:latin typeface="+mn-ea"/>
                <a:ea typeface="+mn-ea"/>
              </a:rPr>
              <a:t>(</a:t>
            </a:r>
            <a:r>
              <a:rPr lang="zh-CN" altLang="en-US" sz="2800" b="1" dirty="0">
                <a:latin typeface="+mn-ea"/>
                <a:ea typeface="+mn-ea"/>
              </a:rPr>
              <a:t>可对角化</a:t>
            </a:r>
            <a:r>
              <a:rPr lang="en-US" sz="2800" b="1" dirty="0">
                <a:latin typeface="+mn-ea"/>
                <a:ea typeface="+mn-ea"/>
              </a:rPr>
              <a:t>)</a:t>
            </a:r>
            <a:r>
              <a:rPr lang="zh-CN" altLang="en-US" sz="2800" b="1" dirty="0">
                <a:latin typeface="+mn-ea"/>
                <a:ea typeface="+mn-ea"/>
              </a:rPr>
              <a:t>，且</a:t>
            </a:r>
            <a:r>
              <a:rPr lang="en-US" sz="2800" b="1" i="1" dirty="0">
                <a:latin typeface="+mn-ea"/>
                <a:ea typeface="+mn-ea"/>
              </a:rPr>
              <a:t>b</a:t>
            </a:r>
            <a:r>
              <a:rPr lang="zh-CN" altLang="en-US" sz="2800" b="1" dirty="0">
                <a:latin typeface="+mn-ea"/>
                <a:ea typeface="+mn-ea"/>
              </a:rPr>
              <a:t>的元素全不为</a:t>
            </a:r>
            <a:r>
              <a:rPr lang="en-US" sz="2800" b="1" dirty="0">
                <a:latin typeface="+mn-ea"/>
                <a:ea typeface="+mn-ea"/>
              </a:rPr>
              <a:t>0</a:t>
            </a:r>
            <a:r>
              <a:rPr lang="zh-CN" altLang="en-US" sz="2800" b="1" dirty="0">
                <a:latin typeface="+mn-ea"/>
                <a:ea typeface="+mn-ea"/>
              </a:rPr>
              <a:t>，则该系统是能控的</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52" name="标题 1"/>
          <p:cNvSpPr>
            <a:spLocks noGrp="1"/>
          </p:cNvSpPr>
          <p:nvPr>
            <p:ph type="title"/>
          </p:nvPr>
        </p:nvSpPr>
        <p:spPr>
          <a:xfrm>
            <a:off x="71438" y="0"/>
            <a:ext cx="9144000" cy="1143000"/>
          </a:xfrm>
        </p:spPr>
        <p:txBody>
          <a:bodyPr/>
          <a:lstStyle/>
          <a:p>
            <a:r>
              <a:rPr lang="en-US" altLang="zh-CN" smtClean="0"/>
              <a:t>3.1</a:t>
            </a:r>
            <a:r>
              <a:rPr lang="zh-CN" altLang="en-US" smtClean="0"/>
              <a:t>定常系统能控性判据与能控性指数</a:t>
            </a:r>
            <a:r>
              <a:rPr lang="en-US" altLang="zh-CN" smtClean="0"/>
              <a:t>-6</a:t>
            </a:r>
            <a:endParaRPr lang="zh-CN" altLang="en-US" smtClean="0"/>
          </a:p>
        </p:txBody>
      </p:sp>
      <p:sp>
        <p:nvSpPr>
          <p:cNvPr id="189453" name="内容占位符 2"/>
          <p:cNvSpPr>
            <a:spLocks noGrp="1"/>
          </p:cNvSpPr>
          <p:nvPr>
            <p:ph idx="1"/>
          </p:nvPr>
        </p:nvSpPr>
        <p:spPr/>
        <p:txBody>
          <a:bodyPr/>
          <a:lstStyle/>
          <a:p>
            <a:r>
              <a:rPr lang="zh-CN" altLang="en-US" smtClean="0"/>
              <a:t>例 </a:t>
            </a:r>
            <a:r>
              <a:rPr lang="en-US" altLang="zh-CN" smtClean="0"/>
              <a:t>2</a:t>
            </a:r>
            <a:r>
              <a:rPr lang="zh-CN" altLang="en-US" smtClean="0"/>
              <a:t>：画模拟结构图分析能控性</a:t>
            </a:r>
            <a:endParaRPr lang="zh-CN" altLang="en-US" b="0" smtClean="0"/>
          </a:p>
        </p:txBody>
      </p:sp>
      <p:sp>
        <p:nvSpPr>
          <p:cNvPr id="18945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89442" name="Object 2"/>
          <p:cNvGraphicFramePr>
            <a:graphicFrameLocks noChangeAspect="1"/>
          </p:cNvGraphicFramePr>
          <p:nvPr/>
        </p:nvGraphicFramePr>
        <p:xfrm>
          <a:off x="142875" y="1714500"/>
          <a:ext cx="7229475" cy="1087438"/>
        </p:xfrm>
        <a:graphic>
          <a:graphicData uri="http://schemas.openxmlformats.org/presentationml/2006/ole">
            <p:oleObj spid="_x0000_s189442" name="Equation" r:id="rId3" imgW="2844720" imgH="419040" progId="Equation.DSMT4">
              <p:embed/>
            </p:oleObj>
          </a:graphicData>
        </a:graphic>
      </p:graphicFrame>
      <p:sp>
        <p:nvSpPr>
          <p:cNvPr id="18945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8945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0" name="矩形 9"/>
          <p:cNvSpPr/>
          <p:nvPr/>
        </p:nvSpPr>
        <p:spPr>
          <a:xfrm>
            <a:off x="5072063" y="5143500"/>
            <a:ext cx="4071937" cy="1816100"/>
          </a:xfrm>
          <a:prstGeom prst="rect">
            <a:avLst/>
          </a:prstGeom>
        </p:spPr>
        <p:txBody>
          <a:bodyPr>
            <a:spAutoFit/>
          </a:bodyPr>
          <a:lstStyle/>
          <a:p>
            <a:pPr>
              <a:defRPr/>
            </a:pPr>
            <a:r>
              <a:rPr lang="zh-CN" altLang="en-US" sz="2800" b="1" dirty="0">
                <a:latin typeface="+mn-ea"/>
                <a:ea typeface="+mn-ea"/>
              </a:rPr>
              <a:t>结论</a:t>
            </a:r>
            <a:r>
              <a:rPr lang="en-US" sz="2800" b="1" dirty="0">
                <a:latin typeface="+mn-ea"/>
                <a:ea typeface="+mn-ea"/>
              </a:rPr>
              <a:t>2</a:t>
            </a:r>
            <a:r>
              <a:rPr lang="zh-CN" altLang="en-US" sz="2800" b="1" dirty="0">
                <a:latin typeface="+mn-ea"/>
                <a:ea typeface="+mn-ea"/>
              </a:rPr>
              <a:t>：对于</a:t>
            </a:r>
            <a:r>
              <a:rPr lang="en-US" sz="2800" b="1" dirty="0">
                <a:latin typeface="+mn-ea"/>
                <a:ea typeface="+mn-ea"/>
              </a:rPr>
              <a:t>SI</a:t>
            </a:r>
            <a:r>
              <a:rPr lang="zh-CN" altLang="en-US" sz="2800" b="1" dirty="0" smtClean="0">
                <a:latin typeface="+mn-ea"/>
                <a:ea typeface="+mn-ea"/>
              </a:rPr>
              <a:t>系统，</a:t>
            </a:r>
            <a:r>
              <a:rPr lang="zh-CN" altLang="en-US" sz="2800" b="1" dirty="0">
                <a:latin typeface="+mn-ea"/>
                <a:ea typeface="+mn-ea"/>
              </a:rPr>
              <a:t>若存在重特征值，但仍可化成对角型，此时，该系统一定不能控。</a:t>
            </a:r>
          </a:p>
        </p:txBody>
      </p:sp>
      <p:sp>
        <p:nvSpPr>
          <p:cNvPr id="18945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89445" name="Object 5"/>
          <p:cNvGraphicFramePr>
            <a:graphicFrameLocks noChangeAspect="1"/>
          </p:cNvGraphicFramePr>
          <p:nvPr/>
        </p:nvGraphicFramePr>
        <p:xfrm>
          <a:off x="142875" y="2857500"/>
          <a:ext cx="5984875" cy="1227138"/>
        </p:xfrm>
        <a:graphic>
          <a:graphicData uri="http://schemas.openxmlformats.org/presentationml/2006/ole">
            <p:oleObj spid="_x0000_s189445" name="Equation" r:id="rId4" imgW="2260440" imgH="469800" progId="Equation.DSMT4">
              <p:embed/>
            </p:oleObj>
          </a:graphicData>
        </a:graphic>
      </p:graphicFrame>
      <p:sp>
        <p:nvSpPr>
          <p:cNvPr id="189459"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89447" name="Object 7"/>
          <p:cNvGraphicFramePr>
            <a:graphicFrameLocks noChangeAspect="1"/>
          </p:cNvGraphicFramePr>
          <p:nvPr/>
        </p:nvGraphicFramePr>
        <p:xfrm>
          <a:off x="6215063" y="2428875"/>
          <a:ext cx="2357437" cy="985838"/>
        </p:xfrm>
        <a:graphic>
          <a:graphicData uri="http://schemas.openxmlformats.org/presentationml/2006/ole">
            <p:oleObj spid="_x0000_s189447" name="Equation" r:id="rId5" imgW="939392" imgH="380835" progId="Equation.DSMT4">
              <p:embed/>
            </p:oleObj>
          </a:graphicData>
        </a:graphic>
      </p:graphicFrame>
      <p:sp>
        <p:nvSpPr>
          <p:cNvPr id="189460"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89449" name="Object 9"/>
          <p:cNvGraphicFramePr>
            <a:graphicFrameLocks noChangeAspect="1"/>
          </p:cNvGraphicFramePr>
          <p:nvPr/>
        </p:nvGraphicFramePr>
        <p:xfrm>
          <a:off x="142875" y="4071960"/>
          <a:ext cx="5438775" cy="2500312"/>
        </p:xfrm>
        <a:graphic>
          <a:graphicData uri="http://schemas.openxmlformats.org/presentationml/2006/ole">
            <p:oleObj spid="_x0000_s189449" name="Visio" r:id="rId6" imgW="5782133" imgH="2668293" progId="Visio.Drawing.11">
              <p:embed/>
            </p:oleObj>
          </a:graphicData>
        </a:graphic>
      </p:graphicFrame>
      <p:sp>
        <p:nvSpPr>
          <p:cNvPr id="189461"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89451" name="Object 11"/>
          <p:cNvGraphicFramePr>
            <a:graphicFrameLocks noChangeAspect="1"/>
          </p:cNvGraphicFramePr>
          <p:nvPr/>
        </p:nvGraphicFramePr>
        <p:xfrm>
          <a:off x="6357938" y="3286125"/>
          <a:ext cx="2286000" cy="1995488"/>
        </p:xfrm>
        <a:graphic>
          <a:graphicData uri="http://schemas.openxmlformats.org/presentationml/2006/ole">
            <p:oleObj spid="_x0000_s189451" name="Visio" r:id="rId7" imgW="1949681" imgH="1680488" progId="Visio.Drawing.11">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6" name="标题 1"/>
          <p:cNvSpPr>
            <a:spLocks noGrp="1"/>
          </p:cNvSpPr>
          <p:nvPr>
            <p:ph type="title"/>
          </p:nvPr>
        </p:nvSpPr>
        <p:spPr>
          <a:xfrm>
            <a:off x="71438" y="0"/>
            <a:ext cx="9144000" cy="1143000"/>
          </a:xfrm>
        </p:spPr>
        <p:txBody>
          <a:bodyPr/>
          <a:lstStyle/>
          <a:p>
            <a:r>
              <a:rPr lang="en-US" altLang="zh-CN" smtClean="0"/>
              <a:t>3.1</a:t>
            </a:r>
            <a:r>
              <a:rPr lang="zh-CN" altLang="en-US" smtClean="0"/>
              <a:t>定常系统能控性判据与能控性指数</a:t>
            </a:r>
            <a:r>
              <a:rPr lang="en-US" altLang="zh-CN" smtClean="0"/>
              <a:t>-7</a:t>
            </a:r>
            <a:endParaRPr lang="zh-CN" altLang="en-US" smtClean="0"/>
          </a:p>
        </p:txBody>
      </p:sp>
      <p:sp>
        <p:nvSpPr>
          <p:cNvPr id="191497" name="内容占位符 2"/>
          <p:cNvSpPr>
            <a:spLocks noGrp="1"/>
          </p:cNvSpPr>
          <p:nvPr>
            <p:ph idx="1"/>
          </p:nvPr>
        </p:nvSpPr>
        <p:spPr/>
        <p:txBody>
          <a:bodyPr/>
          <a:lstStyle/>
          <a:p>
            <a:r>
              <a:rPr lang="zh-CN" altLang="en-US" smtClean="0"/>
              <a:t>例</a:t>
            </a:r>
            <a:r>
              <a:rPr lang="en-US" altLang="zh-CN" smtClean="0"/>
              <a:t>3</a:t>
            </a:r>
            <a:r>
              <a:rPr lang="zh-CN" altLang="en-US" smtClean="0"/>
              <a:t> ：画模拟结构图分析能控性</a:t>
            </a:r>
            <a:endParaRPr lang="zh-CN" altLang="en-US" b="0" smtClean="0"/>
          </a:p>
        </p:txBody>
      </p:sp>
      <p:sp>
        <p:nvSpPr>
          <p:cNvPr id="19149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91490" name="Object 2"/>
          <p:cNvGraphicFramePr>
            <a:graphicFrameLocks noChangeAspect="1"/>
          </p:cNvGraphicFramePr>
          <p:nvPr/>
        </p:nvGraphicFramePr>
        <p:xfrm>
          <a:off x="1143000" y="1857375"/>
          <a:ext cx="6294438" cy="1087438"/>
        </p:xfrm>
        <a:graphic>
          <a:graphicData uri="http://schemas.openxmlformats.org/presentationml/2006/ole">
            <p:oleObj spid="_x0000_s191490" name="Equation" r:id="rId3" imgW="2476440" imgH="419040" progId="Equation.DSMT4">
              <p:embed/>
            </p:oleObj>
          </a:graphicData>
        </a:graphic>
      </p:graphicFrame>
      <p:sp>
        <p:nvSpPr>
          <p:cNvPr id="19149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91500"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91501"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91491" name="Object 3"/>
          <p:cNvGraphicFramePr>
            <a:graphicFrameLocks noChangeAspect="1"/>
          </p:cNvGraphicFramePr>
          <p:nvPr/>
        </p:nvGraphicFramePr>
        <p:xfrm>
          <a:off x="500063" y="3071813"/>
          <a:ext cx="7632700" cy="1227137"/>
        </p:xfrm>
        <a:graphic>
          <a:graphicData uri="http://schemas.openxmlformats.org/presentationml/2006/ole">
            <p:oleObj spid="_x0000_s191491" name="Equation" r:id="rId4" imgW="2882880" imgH="469800" progId="Equation.DSMT4">
              <p:embed/>
            </p:oleObj>
          </a:graphicData>
        </a:graphic>
      </p:graphicFrame>
      <p:sp>
        <p:nvSpPr>
          <p:cNvPr id="191502"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91503"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91504"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91505"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91495" name="Object 7"/>
          <p:cNvGraphicFramePr>
            <a:graphicFrameLocks noChangeAspect="1"/>
          </p:cNvGraphicFramePr>
          <p:nvPr/>
        </p:nvGraphicFramePr>
        <p:xfrm>
          <a:off x="285750" y="4572000"/>
          <a:ext cx="8640763" cy="1928813"/>
        </p:xfrm>
        <a:graphic>
          <a:graphicData uri="http://schemas.openxmlformats.org/presentationml/2006/ole">
            <p:oleObj spid="_x0000_s191495" name="Visio" r:id="rId5" imgW="6448598" imgH="1460449" progId="Visio.Drawing.11">
              <p:embed/>
            </p:oleObj>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8" name="标题 1"/>
          <p:cNvSpPr>
            <a:spLocks noGrp="1"/>
          </p:cNvSpPr>
          <p:nvPr>
            <p:ph type="title"/>
          </p:nvPr>
        </p:nvSpPr>
        <p:spPr>
          <a:xfrm>
            <a:off x="71438" y="0"/>
            <a:ext cx="9144000" cy="1143000"/>
          </a:xfrm>
        </p:spPr>
        <p:txBody>
          <a:bodyPr/>
          <a:lstStyle/>
          <a:p>
            <a:r>
              <a:rPr lang="en-US" altLang="zh-CN" smtClean="0"/>
              <a:t>3.1</a:t>
            </a:r>
            <a:r>
              <a:rPr lang="zh-CN" altLang="en-US" smtClean="0"/>
              <a:t>定常系统能控性判据与能控性指数</a:t>
            </a:r>
            <a:r>
              <a:rPr lang="en-US" altLang="zh-CN" smtClean="0"/>
              <a:t>-8</a:t>
            </a:r>
            <a:endParaRPr lang="zh-CN" altLang="en-US" smtClean="0"/>
          </a:p>
        </p:txBody>
      </p:sp>
      <p:sp>
        <p:nvSpPr>
          <p:cNvPr id="192519" name="内容占位符 2"/>
          <p:cNvSpPr>
            <a:spLocks noGrp="1"/>
          </p:cNvSpPr>
          <p:nvPr>
            <p:ph idx="1"/>
          </p:nvPr>
        </p:nvSpPr>
        <p:spPr>
          <a:xfrm>
            <a:off x="785813" y="1285875"/>
            <a:ext cx="8169275" cy="642938"/>
          </a:xfrm>
        </p:spPr>
        <p:txBody>
          <a:bodyPr/>
          <a:lstStyle/>
          <a:p>
            <a:r>
              <a:rPr lang="zh-CN" altLang="en-US" smtClean="0"/>
              <a:t>例 </a:t>
            </a:r>
            <a:r>
              <a:rPr lang="en-US" altLang="zh-CN" smtClean="0"/>
              <a:t>5</a:t>
            </a:r>
            <a:r>
              <a:rPr lang="zh-CN" altLang="en-US" smtClean="0"/>
              <a:t>：画模拟结构图分析能控性</a:t>
            </a:r>
            <a:endParaRPr lang="zh-CN" altLang="en-US" b="0" smtClean="0"/>
          </a:p>
        </p:txBody>
      </p:sp>
      <p:sp>
        <p:nvSpPr>
          <p:cNvPr id="19252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92514" name="Object 2"/>
          <p:cNvGraphicFramePr>
            <a:graphicFrameLocks noChangeAspect="1"/>
          </p:cNvGraphicFramePr>
          <p:nvPr/>
        </p:nvGraphicFramePr>
        <p:xfrm>
          <a:off x="1174750" y="1857375"/>
          <a:ext cx="6229350" cy="1087438"/>
        </p:xfrm>
        <a:graphic>
          <a:graphicData uri="http://schemas.openxmlformats.org/presentationml/2006/ole">
            <p:oleObj spid="_x0000_s192514" name="Equation" r:id="rId3" imgW="2450880" imgH="419040" progId="Equation.DSMT4">
              <p:embed/>
            </p:oleObj>
          </a:graphicData>
        </a:graphic>
      </p:graphicFrame>
      <p:sp>
        <p:nvSpPr>
          <p:cNvPr id="19252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9252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92523"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92524"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92525"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92526"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92527"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9252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7" name="矩形 16"/>
          <p:cNvSpPr/>
          <p:nvPr/>
        </p:nvSpPr>
        <p:spPr>
          <a:xfrm>
            <a:off x="5857875" y="2714625"/>
            <a:ext cx="3286125" cy="3046413"/>
          </a:xfrm>
          <a:prstGeom prst="rect">
            <a:avLst/>
          </a:prstGeom>
        </p:spPr>
        <p:txBody>
          <a:bodyPr>
            <a:spAutoFit/>
          </a:bodyPr>
          <a:lstStyle/>
          <a:p>
            <a:pPr>
              <a:defRPr/>
            </a:pPr>
            <a:r>
              <a:rPr lang="zh-CN" altLang="en-US" b="1" dirty="0">
                <a:latin typeface="Times New Roman" pitchFamily="18" charset="0"/>
                <a:ea typeface="+mn-ea"/>
                <a:cs typeface="Times New Roman" pitchFamily="18" charset="0"/>
              </a:rPr>
              <a:t>结论</a:t>
            </a:r>
            <a:r>
              <a:rPr lang="en-US" b="1" dirty="0">
                <a:latin typeface="Times New Roman" pitchFamily="18" charset="0"/>
                <a:ea typeface="+mn-ea"/>
                <a:cs typeface="Times New Roman" pitchFamily="18" charset="0"/>
              </a:rPr>
              <a:t>3</a:t>
            </a:r>
            <a:r>
              <a:rPr lang="zh-CN" altLang="en-US" b="1" dirty="0">
                <a:latin typeface="Times New Roman" pitchFamily="18" charset="0"/>
                <a:ea typeface="+mn-ea"/>
                <a:cs typeface="Times New Roman" pitchFamily="18" charset="0"/>
              </a:rPr>
              <a:t>：对于</a:t>
            </a:r>
            <a:r>
              <a:rPr lang="en-US" b="1" dirty="0">
                <a:latin typeface="Times New Roman" pitchFamily="18" charset="0"/>
                <a:ea typeface="+mn-ea"/>
                <a:cs typeface="Times New Roman" pitchFamily="18" charset="0"/>
              </a:rPr>
              <a:t>SI</a:t>
            </a:r>
            <a:r>
              <a:rPr lang="zh-CN" altLang="en-US" b="1" dirty="0">
                <a:latin typeface="Times New Roman" pitchFamily="18" charset="0"/>
                <a:ea typeface="+mn-ea"/>
                <a:cs typeface="Times New Roman" pitchFamily="18" charset="0"/>
              </a:rPr>
              <a:t>系统，对于某重特征值的约当块，前一状态总是受下一个状态的控制，故只有当</a:t>
            </a:r>
            <a:r>
              <a:rPr lang="en-US" b="1" i="1" dirty="0">
                <a:latin typeface="Times New Roman" pitchFamily="18" charset="0"/>
                <a:ea typeface="+mn-ea"/>
                <a:cs typeface="Times New Roman" pitchFamily="18" charset="0"/>
              </a:rPr>
              <a:t>b</a:t>
            </a:r>
            <a:r>
              <a:rPr lang="zh-CN" altLang="en-US" b="1" dirty="0">
                <a:latin typeface="Times New Roman" pitchFamily="18" charset="0"/>
                <a:ea typeface="+mn-ea"/>
                <a:cs typeface="Times New Roman" pitchFamily="18" charset="0"/>
              </a:rPr>
              <a:t>中相应于约旦块的最后一行的元素不为</a:t>
            </a:r>
            <a:r>
              <a:rPr lang="en-US" b="1" dirty="0">
                <a:latin typeface="Times New Roman" pitchFamily="18" charset="0"/>
                <a:ea typeface="+mn-ea"/>
                <a:cs typeface="Times New Roman" pitchFamily="18" charset="0"/>
              </a:rPr>
              <a:t>0</a:t>
            </a:r>
            <a:r>
              <a:rPr lang="zh-CN" altLang="en-US" b="1" dirty="0">
                <a:latin typeface="Times New Roman" pitchFamily="18" charset="0"/>
                <a:ea typeface="+mn-ea"/>
                <a:cs typeface="Times New Roman" pitchFamily="18" charset="0"/>
              </a:rPr>
              <a:t>时，该</a:t>
            </a:r>
            <a:r>
              <a:rPr lang="en-US" b="1" dirty="0">
                <a:latin typeface="Times New Roman" pitchFamily="18" charset="0"/>
                <a:ea typeface="+mn-ea"/>
                <a:cs typeface="Times New Roman" pitchFamily="18" charset="0"/>
              </a:rPr>
              <a:t>Jordan</a:t>
            </a:r>
            <a:r>
              <a:rPr lang="zh-CN" altLang="en-US" b="1" dirty="0">
                <a:latin typeface="Times New Roman" pitchFamily="18" charset="0"/>
                <a:ea typeface="+mn-ea"/>
                <a:cs typeface="Times New Roman" pitchFamily="18" charset="0"/>
              </a:rPr>
              <a:t>块对应的状态才是能控的；</a:t>
            </a:r>
            <a:endParaRPr lang="en-US" altLang="zh-CN" b="1" dirty="0">
              <a:latin typeface="Times New Roman" pitchFamily="18" charset="0"/>
              <a:ea typeface="+mn-ea"/>
              <a:cs typeface="Times New Roman" pitchFamily="18" charset="0"/>
            </a:endParaRPr>
          </a:p>
        </p:txBody>
      </p:sp>
      <p:sp>
        <p:nvSpPr>
          <p:cNvPr id="18" name="矩形 17"/>
          <p:cNvSpPr/>
          <p:nvPr/>
        </p:nvSpPr>
        <p:spPr>
          <a:xfrm>
            <a:off x="0" y="5857875"/>
            <a:ext cx="9144000" cy="830263"/>
          </a:xfrm>
          <a:prstGeom prst="rect">
            <a:avLst/>
          </a:prstGeom>
        </p:spPr>
        <p:txBody>
          <a:bodyPr>
            <a:spAutoFit/>
          </a:bodyPr>
          <a:lstStyle/>
          <a:p>
            <a:pPr>
              <a:defRPr/>
            </a:pPr>
            <a:r>
              <a:rPr lang="zh-CN" altLang="en-US" b="1" dirty="0">
                <a:latin typeface="+mn-ea"/>
                <a:ea typeface="+mn-ea"/>
                <a:cs typeface="Times New Roman" pitchFamily="18" charset="0"/>
              </a:rPr>
              <a:t>结论</a:t>
            </a:r>
            <a:r>
              <a:rPr lang="en-US" b="1" dirty="0">
                <a:latin typeface="+mn-ea"/>
                <a:ea typeface="+mn-ea"/>
                <a:cs typeface="Times New Roman" pitchFamily="18" charset="0"/>
              </a:rPr>
              <a:t>4</a:t>
            </a:r>
            <a:r>
              <a:rPr lang="zh-CN" altLang="en-US" b="1" dirty="0">
                <a:latin typeface="+mn-ea"/>
                <a:ea typeface="+mn-ea"/>
                <a:cs typeface="Times New Roman" pitchFamily="18" charset="0"/>
              </a:rPr>
              <a:t>：对于</a:t>
            </a:r>
            <a:r>
              <a:rPr lang="en-US" b="1" dirty="0">
                <a:latin typeface="+mn-ea"/>
                <a:ea typeface="+mn-ea"/>
                <a:cs typeface="Times New Roman" pitchFamily="18" charset="0"/>
              </a:rPr>
              <a:t>SI</a:t>
            </a:r>
            <a:r>
              <a:rPr lang="zh-CN" altLang="en-US" b="1" dirty="0">
                <a:latin typeface="+mn-ea"/>
                <a:ea typeface="+mn-ea"/>
                <a:cs typeface="Times New Roman" pitchFamily="18" charset="0"/>
              </a:rPr>
              <a:t>系统，在结构图中表现为存在与</a:t>
            </a:r>
            <a:r>
              <a:rPr lang="en-US" b="1" i="1" dirty="0">
                <a:latin typeface="+mn-ea"/>
                <a:ea typeface="+mn-ea"/>
                <a:cs typeface="Times New Roman" pitchFamily="18" charset="0"/>
              </a:rPr>
              <a:t>u</a:t>
            </a:r>
            <a:r>
              <a:rPr lang="zh-CN" altLang="en-US" b="1" dirty="0">
                <a:latin typeface="+mn-ea"/>
                <a:ea typeface="+mn-ea"/>
                <a:cs typeface="Times New Roman" pitchFamily="18" charset="0"/>
              </a:rPr>
              <a:t>无关的孤立的状态方块，则方程是不能控的，但这只是充分条件，但并不是必要条件，</a:t>
            </a:r>
          </a:p>
        </p:txBody>
      </p:sp>
      <p:sp>
        <p:nvSpPr>
          <p:cNvPr id="2"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Object 6"/>
          <p:cNvGraphicFramePr>
            <a:graphicFrameLocks noChangeAspect="1"/>
          </p:cNvGraphicFramePr>
          <p:nvPr/>
        </p:nvGraphicFramePr>
        <p:xfrm>
          <a:off x="0" y="2928934"/>
          <a:ext cx="5895688" cy="2857520"/>
        </p:xfrm>
        <a:graphic>
          <a:graphicData uri="http://schemas.openxmlformats.org/presentationml/2006/ole">
            <p:oleObj spid="_x0000_s192518" name="Visio" r:id="rId4" imgW="5063281" imgH="2432911" progId="Visio.Drawing.11">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6" name="标题 1"/>
          <p:cNvSpPr>
            <a:spLocks noGrp="1"/>
          </p:cNvSpPr>
          <p:nvPr>
            <p:ph type="title"/>
          </p:nvPr>
        </p:nvSpPr>
        <p:spPr>
          <a:xfrm>
            <a:off x="71438" y="0"/>
            <a:ext cx="9144000" cy="1143000"/>
          </a:xfrm>
        </p:spPr>
        <p:txBody>
          <a:bodyPr/>
          <a:lstStyle/>
          <a:p>
            <a:r>
              <a:rPr lang="en-US" altLang="zh-CN" smtClean="0"/>
              <a:t>3.1</a:t>
            </a:r>
            <a:r>
              <a:rPr lang="zh-CN" altLang="en-US" smtClean="0"/>
              <a:t>定常系统能控性判据与能控性指数</a:t>
            </a:r>
            <a:r>
              <a:rPr lang="en-US" altLang="zh-CN" smtClean="0"/>
              <a:t>-9</a:t>
            </a:r>
            <a:endParaRPr lang="zh-CN" altLang="en-US" smtClean="0"/>
          </a:p>
        </p:txBody>
      </p:sp>
      <p:sp>
        <p:nvSpPr>
          <p:cNvPr id="193547" name="内容占位符 2"/>
          <p:cNvSpPr>
            <a:spLocks noGrp="1"/>
          </p:cNvSpPr>
          <p:nvPr>
            <p:ph idx="1"/>
          </p:nvPr>
        </p:nvSpPr>
        <p:spPr>
          <a:xfrm>
            <a:off x="785813" y="1285875"/>
            <a:ext cx="8169275" cy="500063"/>
          </a:xfrm>
        </p:spPr>
        <p:txBody>
          <a:bodyPr/>
          <a:lstStyle/>
          <a:p>
            <a:r>
              <a:rPr lang="zh-CN" altLang="en-US" smtClean="0"/>
              <a:t>例 </a:t>
            </a:r>
            <a:r>
              <a:rPr lang="en-US" altLang="zh-CN" smtClean="0"/>
              <a:t>6</a:t>
            </a:r>
            <a:r>
              <a:rPr lang="zh-CN" altLang="en-US" smtClean="0"/>
              <a:t>：画模拟结构图分析能控性。</a:t>
            </a:r>
          </a:p>
          <a:p>
            <a:endParaRPr lang="zh-CN" altLang="en-US" smtClean="0"/>
          </a:p>
        </p:txBody>
      </p:sp>
      <p:sp>
        <p:nvSpPr>
          <p:cNvPr id="19354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93537" name="Object 1"/>
          <p:cNvGraphicFramePr>
            <a:graphicFrameLocks noChangeAspect="1"/>
          </p:cNvGraphicFramePr>
          <p:nvPr/>
        </p:nvGraphicFramePr>
        <p:xfrm>
          <a:off x="109538" y="1785938"/>
          <a:ext cx="6750050" cy="1608137"/>
        </p:xfrm>
        <a:graphic>
          <a:graphicData uri="http://schemas.openxmlformats.org/presentationml/2006/ole">
            <p:oleObj spid="_x0000_s193537" name="Equation" r:id="rId3" imgW="2590560" imgH="622080" progId="Equation.DSMT4">
              <p:embed/>
            </p:oleObj>
          </a:graphicData>
        </a:graphic>
      </p:graphicFrame>
      <p:sp>
        <p:nvSpPr>
          <p:cNvPr id="19354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93539" name="Object 3"/>
          <p:cNvGraphicFramePr>
            <a:graphicFrameLocks noChangeAspect="1"/>
          </p:cNvGraphicFramePr>
          <p:nvPr/>
        </p:nvGraphicFramePr>
        <p:xfrm>
          <a:off x="112713" y="3321050"/>
          <a:ext cx="6459537" cy="1608138"/>
        </p:xfrm>
        <a:graphic>
          <a:graphicData uri="http://schemas.openxmlformats.org/presentationml/2006/ole">
            <p:oleObj spid="_x0000_s193539" name="Equation" r:id="rId4" imgW="2476500" imgH="622300" progId="Equation.DSMT4">
              <p:embed/>
            </p:oleObj>
          </a:graphicData>
        </a:graphic>
      </p:graphicFrame>
      <p:sp>
        <p:nvSpPr>
          <p:cNvPr id="193550"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93541" name="Object 5"/>
          <p:cNvGraphicFramePr>
            <a:graphicFrameLocks noChangeAspect="1"/>
          </p:cNvGraphicFramePr>
          <p:nvPr/>
        </p:nvGraphicFramePr>
        <p:xfrm>
          <a:off x="6057900" y="2857500"/>
          <a:ext cx="3086100" cy="1000125"/>
        </p:xfrm>
        <a:graphic>
          <a:graphicData uri="http://schemas.openxmlformats.org/presentationml/2006/ole">
            <p:oleObj spid="_x0000_s193541" name="Equation" r:id="rId5" imgW="1384200" imgH="431640" progId="Equation.DSMT4">
              <p:embed/>
            </p:oleObj>
          </a:graphicData>
        </a:graphic>
      </p:graphicFrame>
      <p:sp>
        <p:nvSpPr>
          <p:cNvPr id="193551"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93543" name="Object 7"/>
          <p:cNvGraphicFramePr>
            <a:graphicFrameLocks noChangeAspect="1"/>
          </p:cNvGraphicFramePr>
          <p:nvPr/>
        </p:nvGraphicFramePr>
        <p:xfrm>
          <a:off x="0" y="4643438"/>
          <a:ext cx="4983163" cy="2216150"/>
        </p:xfrm>
        <a:graphic>
          <a:graphicData uri="http://schemas.openxmlformats.org/presentationml/2006/ole">
            <p:oleObj spid="_x0000_s193543" name="Visio" r:id="rId6" imgW="6525145" imgH="2893132" progId="Visio.Drawing.11">
              <p:embed/>
            </p:oleObj>
          </a:graphicData>
        </a:graphic>
      </p:graphicFrame>
      <p:sp>
        <p:nvSpPr>
          <p:cNvPr id="193552"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93545" name="Object 9"/>
          <p:cNvGraphicFramePr>
            <a:graphicFrameLocks noChangeAspect="1"/>
          </p:cNvGraphicFramePr>
          <p:nvPr/>
        </p:nvGraphicFramePr>
        <p:xfrm>
          <a:off x="5357813" y="4494213"/>
          <a:ext cx="3571875" cy="2363787"/>
        </p:xfrm>
        <a:graphic>
          <a:graphicData uri="http://schemas.openxmlformats.org/presentationml/2006/ole">
            <p:oleObj spid="_x0000_s193545" name="Visio" r:id="rId7" imgW="2932315" imgH="1930027" progId="Visio.Drawing.11">
              <p:embed/>
            </p:oleObj>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70" name="标题 1"/>
          <p:cNvSpPr>
            <a:spLocks noGrp="1"/>
          </p:cNvSpPr>
          <p:nvPr>
            <p:ph type="title"/>
          </p:nvPr>
        </p:nvSpPr>
        <p:spPr>
          <a:xfrm>
            <a:off x="-142875" y="0"/>
            <a:ext cx="9429750" cy="1143000"/>
          </a:xfrm>
        </p:spPr>
        <p:txBody>
          <a:bodyPr/>
          <a:lstStyle/>
          <a:p>
            <a:r>
              <a:rPr lang="en-US" altLang="zh-CN" smtClean="0"/>
              <a:t>3.1</a:t>
            </a:r>
            <a:r>
              <a:rPr lang="zh-CN" altLang="en-US" smtClean="0"/>
              <a:t>定常系统能控性判据与能控性指数</a:t>
            </a:r>
            <a:r>
              <a:rPr lang="en-US" altLang="zh-CN" smtClean="0"/>
              <a:t>-10</a:t>
            </a:r>
            <a:endParaRPr lang="zh-CN" altLang="en-US" smtClean="0"/>
          </a:p>
        </p:txBody>
      </p:sp>
      <p:sp>
        <p:nvSpPr>
          <p:cNvPr id="3" name="内容占位符 2"/>
          <p:cNvSpPr>
            <a:spLocks noGrp="1"/>
          </p:cNvSpPr>
          <p:nvPr>
            <p:ph idx="1"/>
          </p:nvPr>
        </p:nvSpPr>
        <p:spPr>
          <a:xfrm>
            <a:off x="571472" y="1285875"/>
            <a:ext cx="8786841" cy="4846638"/>
          </a:xfrm>
        </p:spPr>
        <p:txBody>
          <a:bodyPr/>
          <a:lstStyle/>
          <a:p>
            <a:pPr>
              <a:defRPr/>
            </a:pPr>
            <a:r>
              <a:rPr lang="zh-CN" altLang="en-US" dirty="0" smtClean="0">
                <a:latin typeface="+mn-ea"/>
              </a:rPr>
              <a:t>具有</a:t>
            </a:r>
            <a:r>
              <a:rPr lang="en-US" dirty="0" smtClean="0">
                <a:latin typeface="+mn-ea"/>
              </a:rPr>
              <a:t>Jordan</a:t>
            </a:r>
            <a:r>
              <a:rPr lang="zh-CN" altLang="en-US" dirty="0" smtClean="0">
                <a:latin typeface="+mn-ea"/>
              </a:rPr>
              <a:t>标准型系统的能控性判据（</a:t>
            </a:r>
            <a:r>
              <a:rPr lang="en-US" altLang="zh-CN" dirty="0" smtClean="0">
                <a:latin typeface="+mn-ea"/>
              </a:rPr>
              <a:t>MI</a:t>
            </a:r>
            <a:r>
              <a:rPr lang="zh-CN" altLang="en-US" dirty="0" smtClean="0">
                <a:latin typeface="+mn-ea"/>
              </a:rPr>
              <a:t>）</a:t>
            </a:r>
          </a:p>
        </p:txBody>
      </p:sp>
      <p:sp>
        <p:nvSpPr>
          <p:cNvPr id="19047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9047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90467" name="Object 3"/>
          <p:cNvGraphicFramePr>
            <a:graphicFrameLocks noChangeAspect="1"/>
          </p:cNvGraphicFramePr>
          <p:nvPr/>
        </p:nvGraphicFramePr>
        <p:xfrm>
          <a:off x="1214438" y="2000250"/>
          <a:ext cx="1925637" cy="428625"/>
        </p:xfrm>
        <a:graphic>
          <a:graphicData uri="http://schemas.openxmlformats.org/presentationml/2006/ole">
            <p:oleObj spid="_x0000_s190467" name="Equation" r:id="rId3" imgW="736560" imgH="164880" progId="Equation.DSMT4">
              <p:embed/>
            </p:oleObj>
          </a:graphicData>
        </a:graphic>
      </p:graphicFrame>
      <p:sp>
        <p:nvSpPr>
          <p:cNvPr id="190474"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90469" name="Object 5"/>
          <p:cNvGraphicFramePr>
            <a:graphicFrameLocks noChangeAspect="1"/>
          </p:cNvGraphicFramePr>
          <p:nvPr/>
        </p:nvGraphicFramePr>
        <p:xfrm>
          <a:off x="4214813" y="1928813"/>
          <a:ext cx="3965575" cy="528637"/>
        </p:xfrm>
        <a:graphic>
          <a:graphicData uri="http://schemas.openxmlformats.org/presentationml/2006/ole">
            <p:oleObj spid="_x0000_s190469" name="Equation" r:id="rId4" imgW="1574800" imgH="203200" progId="Equation.DSMT4">
              <p:embed/>
            </p:oleObj>
          </a:graphicData>
        </a:graphic>
      </p:graphicFrame>
      <p:sp>
        <p:nvSpPr>
          <p:cNvPr id="190475" name="右箭头 9"/>
          <p:cNvSpPr>
            <a:spLocks noChangeArrowheads="1"/>
          </p:cNvSpPr>
          <p:nvPr/>
        </p:nvSpPr>
        <p:spPr bwMode="auto">
          <a:xfrm>
            <a:off x="3357563" y="2214563"/>
            <a:ext cx="714375" cy="142875"/>
          </a:xfrm>
          <a:prstGeom prst="right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2" name="内容占位符 2"/>
          <p:cNvSpPr txBox="1">
            <a:spLocks/>
          </p:cNvSpPr>
          <p:nvPr/>
        </p:nvSpPr>
        <p:spPr bwMode="auto">
          <a:xfrm>
            <a:off x="214313" y="2571750"/>
            <a:ext cx="8929687" cy="4071938"/>
          </a:xfrm>
          <a:prstGeom prst="rect">
            <a:avLst/>
          </a:prstGeom>
          <a:noFill/>
          <a:ln w="9525">
            <a:noFill/>
            <a:miter lim="800000"/>
            <a:headEnd/>
            <a:tailEnd/>
          </a:ln>
        </p:spPr>
        <p:txBody>
          <a:bodyPr/>
          <a:lstStyle/>
          <a:p>
            <a:pPr lvl="1">
              <a:buFont typeface="Wingdings" pitchFamily="2" charset="2"/>
              <a:buChar char="ü"/>
              <a:defRPr/>
            </a:pPr>
            <a:r>
              <a:rPr lang="en-US" altLang="zh-CN" b="1" dirty="0">
                <a:latin typeface="+mn-ea"/>
                <a:ea typeface="+mn-ea"/>
                <a:cs typeface="Times New Roman" pitchFamily="18" charset="0"/>
              </a:rPr>
              <a:t>ⅰ</a:t>
            </a:r>
            <a:r>
              <a:rPr lang="en-US" b="1" dirty="0">
                <a:latin typeface="+mn-ea"/>
                <a:ea typeface="+mn-ea"/>
                <a:cs typeface="Times New Roman" pitchFamily="18" charset="0"/>
              </a:rPr>
              <a:t>.</a:t>
            </a:r>
            <a:r>
              <a:rPr lang="zh-CN" altLang="en-US" b="1" dirty="0">
                <a:latin typeface="+mn-ea"/>
                <a:ea typeface="+mn-ea"/>
                <a:cs typeface="Times New Roman" pitchFamily="18" charset="0"/>
              </a:rPr>
              <a:t>若系统矩阵</a:t>
            </a:r>
            <a:r>
              <a:rPr lang="en-US" b="1" i="1" dirty="0">
                <a:latin typeface="+mn-ea"/>
                <a:ea typeface="+mn-ea"/>
                <a:cs typeface="Times New Roman" pitchFamily="18" charset="0"/>
              </a:rPr>
              <a:t>A</a:t>
            </a:r>
            <a:r>
              <a:rPr lang="zh-CN" altLang="en-US" b="1" dirty="0">
                <a:latin typeface="+mn-ea"/>
                <a:ea typeface="+mn-ea"/>
                <a:cs typeface="Times New Roman" pitchFamily="18" charset="0"/>
              </a:rPr>
              <a:t>的特征值互异，此时系统能控性充分必要条件是控制</a:t>
            </a:r>
            <a:r>
              <a:rPr lang="zh-CN" altLang="en-US" b="1" dirty="0">
                <a:latin typeface="Times New Roman" pitchFamily="18" charset="0"/>
                <a:ea typeface="+mn-ea"/>
                <a:cs typeface="Times New Roman" pitchFamily="18" charset="0"/>
              </a:rPr>
              <a:t>矩阵</a:t>
            </a:r>
            <a:r>
              <a:rPr lang="en-US" b="1" i="1" dirty="0">
                <a:latin typeface="Times New Roman" pitchFamily="18" charset="0"/>
                <a:ea typeface="+mn-ea"/>
                <a:cs typeface="Times New Roman" pitchFamily="18" charset="0"/>
              </a:rPr>
              <a:t>T</a:t>
            </a:r>
            <a:r>
              <a:rPr lang="en-US" b="1" baseline="30000" dirty="0">
                <a:latin typeface="Times New Roman" pitchFamily="18" charset="0"/>
                <a:ea typeface="+mn-ea"/>
                <a:cs typeface="Times New Roman" pitchFamily="18" charset="0"/>
              </a:rPr>
              <a:t>-1</a:t>
            </a:r>
            <a:r>
              <a:rPr lang="en-US" b="1" i="1" dirty="0">
                <a:latin typeface="Times New Roman" pitchFamily="18" charset="0"/>
                <a:ea typeface="+mn-ea"/>
                <a:cs typeface="Times New Roman" pitchFamily="18" charset="0"/>
              </a:rPr>
              <a:t>B</a:t>
            </a:r>
            <a:r>
              <a:rPr lang="zh-CN" altLang="en-US" b="1" dirty="0">
                <a:latin typeface="Times New Roman" pitchFamily="18" charset="0"/>
                <a:ea typeface="+mn-ea"/>
                <a:cs typeface="Times New Roman" pitchFamily="18" charset="0"/>
              </a:rPr>
              <a:t>的各行元素不全为</a:t>
            </a:r>
            <a:r>
              <a:rPr lang="en-US" b="1" dirty="0">
                <a:latin typeface="Times New Roman" pitchFamily="18" charset="0"/>
                <a:ea typeface="+mn-ea"/>
                <a:cs typeface="Times New Roman" pitchFamily="18" charset="0"/>
              </a:rPr>
              <a:t>0</a:t>
            </a:r>
            <a:r>
              <a:rPr lang="zh-CN" altLang="en-US" b="1" dirty="0">
                <a:latin typeface="Times New Roman" pitchFamily="18" charset="0"/>
                <a:ea typeface="+mn-ea"/>
                <a:cs typeface="Times New Roman" pitchFamily="18" charset="0"/>
              </a:rPr>
              <a:t>。</a:t>
            </a:r>
            <a:endParaRPr lang="en-US" altLang="zh-CN" b="1" dirty="0">
              <a:latin typeface="Times New Roman" pitchFamily="18" charset="0"/>
              <a:ea typeface="+mn-ea"/>
              <a:cs typeface="Times New Roman" pitchFamily="18" charset="0"/>
            </a:endParaRPr>
          </a:p>
          <a:p>
            <a:pPr lvl="1">
              <a:buFont typeface="Wingdings" pitchFamily="2" charset="2"/>
              <a:buChar char="ü"/>
              <a:defRPr/>
            </a:pPr>
            <a:endParaRPr lang="zh-CN" altLang="en-US" b="1" dirty="0">
              <a:latin typeface="Times New Roman" pitchFamily="18" charset="0"/>
              <a:ea typeface="+mn-ea"/>
              <a:cs typeface="Times New Roman" pitchFamily="18" charset="0"/>
            </a:endParaRPr>
          </a:p>
          <a:p>
            <a:pPr lvl="1">
              <a:buFont typeface="Wingdings" pitchFamily="2" charset="2"/>
              <a:buChar char="ü"/>
              <a:defRPr/>
            </a:pPr>
            <a:r>
              <a:rPr lang="en-US" altLang="zh-CN" b="1" dirty="0">
                <a:latin typeface="Times New Roman" pitchFamily="18" charset="0"/>
                <a:ea typeface="+mn-ea"/>
                <a:cs typeface="Times New Roman" pitchFamily="18" charset="0"/>
              </a:rPr>
              <a:t>ⅱ</a:t>
            </a:r>
            <a:r>
              <a:rPr lang="en-US" b="1" dirty="0">
                <a:latin typeface="Times New Roman" pitchFamily="18" charset="0"/>
                <a:ea typeface="+mn-ea"/>
                <a:cs typeface="Times New Roman" pitchFamily="18" charset="0"/>
              </a:rPr>
              <a:t>.</a:t>
            </a:r>
            <a:r>
              <a:rPr lang="zh-CN" altLang="en-US" b="1" dirty="0">
                <a:latin typeface="Times New Roman" pitchFamily="18" charset="0"/>
                <a:ea typeface="+mn-ea"/>
                <a:cs typeface="Times New Roman" pitchFamily="18" charset="0"/>
              </a:rPr>
              <a:t>若系统矩阵</a:t>
            </a:r>
            <a:r>
              <a:rPr lang="en-US" b="1" i="1" dirty="0">
                <a:latin typeface="Times New Roman" pitchFamily="18" charset="0"/>
                <a:ea typeface="+mn-ea"/>
                <a:cs typeface="Times New Roman" pitchFamily="18" charset="0"/>
              </a:rPr>
              <a:t>A</a:t>
            </a:r>
            <a:r>
              <a:rPr lang="zh-CN" altLang="en-US" b="1" dirty="0">
                <a:latin typeface="Times New Roman" pitchFamily="18" charset="0"/>
                <a:ea typeface="+mn-ea"/>
                <a:cs typeface="Times New Roman" pitchFamily="18" charset="0"/>
              </a:rPr>
              <a:t>特征值有相同的，且各特征值的几何重数仅为</a:t>
            </a:r>
            <a:r>
              <a:rPr lang="en-US" b="1" dirty="0">
                <a:latin typeface="Times New Roman" pitchFamily="18" charset="0"/>
                <a:ea typeface="+mn-ea"/>
                <a:cs typeface="Times New Roman" pitchFamily="18" charset="0"/>
              </a:rPr>
              <a:t>1</a:t>
            </a:r>
            <a:r>
              <a:rPr lang="zh-CN" altLang="en-US" b="1" dirty="0">
                <a:latin typeface="Times New Roman" pitchFamily="18" charset="0"/>
                <a:ea typeface="+mn-ea"/>
                <a:cs typeface="Times New Roman" pitchFamily="18" charset="0"/>
              </a:rPr>
              <a:t>，此时的充要条件是，各</a:t>
            </a:r>
            <a:r>
              <a:rPr lang="en-US" b="1" dirty="0">
                <a:latin typeface="Times New Roman" pitchFamily="18" charset="0"/>
                <a:ea typeface="+mn-ea"/>
                <a:cs typeface="Times New Roman" pitchFamily="18" charset="0"/>
              </a:rPr>
              <a:t>Jordan</a:t>
            </a:r>
            <a:r>
              <a:rPr lang="zh-CN" altLang="en-US" b="1" dirty="0">
                <a:latin typeface="Times New Roman" pitchFamily="18" charset="0"/>
                <a:ea typeface="+mn-ea"/>
                <a:cs typeface="Times New Roman" pitchFamily="18" charset="0"/>
              </a:rPr>
              <a:t>块最后一行相对应的</a:t>
            </a:r>
            <a:r>
              <a:rPr lang="en-US" b="1" i="1" dirty="0">
                <a:latin typeface="Times New Roman" pitchFamily="18" charset="0"/>
                <a:ea typeface="+mn-ea"/>
                <a:cs typeface="Times New Roman" pitchFamily="18" charset="0"/>
              </a:rPr>
              <a:t>T</a:t>
            </a:r>
            <a:r>
              <a:rPr lang="en-US" b="1" baseline="30000" dirty="0">
                <a:latin typeface="Times New Roman" pitchFamily="18" charset="0"/>
                <a:ea typeface="+mn-ea"/>
                <a:cs typeface="Times New Roman" pitchFamily="18" charset="0"/>
              </a:rPr>
              <a:t>-1</a:t>
            </a:r>
            <a:r>
              <a:rPr lang="en-US" b="1" i="1" dirty="0">
                <a:latin typeface="Times New Roman" pitchFamily="18" charset="0"/>
                <a:ea typeface="+mn-ea"/>
                <a:cs typeface="Times New Roman" pitchFamily="18" charset="0"/>
              </a:rPr>
              <a:t>B</a:t>
            </a:r>
            <a:r>
              <a:rPr lang="zh-CN" altLang="en-US" b="1" dirty="0">
                <a:latin typeface="Times New Roman" pitchFamily="18" charset="0"/>
                <a:ea typeface="+mn-ea"/>
                <a:cs typeface="Times New Roman" pitchFamily="18" charset="0"/>
              </a:rPr>
              <a:t>中的行元素不全为</a:t>
            </a:r>
            <a:r>
              <a:rPr lang="en-US" b="1" dirty="0">
                <a:latin typeface="Times New Roman" pitchFamily="18" charset="0"/>
                <a:ea typeface="+mn-ea"/>
                <a:cs typeface="Times New Roman" pitchFamily="18" charset="0"/>
              </a:rPr>
              <a:t>0</a:t>
            </a:r>
            <a:r>
              <a:rPr lang="zh-CN" altLang="en-US" b="1" dirty="0">
                <a:latin typeface="Times New Roman" pitchFamily="18" charset="0"/>
                <a:ea typeface="+mn-ea"/>
                <a:cs typeface="Times New Roman" pitchFamily="18" charset="0"/>
              </a:rPr>
              <a:t>。</a:t>
            </a:r>
            <a:endParaRPr lang="en-US" altLang="zh-CN" b="1" dirty="0">
              <a:latin typeface="Times New Roman" pitchFamily="18" charset="0"/>
              <a:ea typeface="+mn-ea"/>
              <a:cs typeface="Times New Roman" pitchFamily="18" charset="0"/>
            </a:endParaRPr>
          </a:p>
          <a:p>
            <a:pPr lvl="1">
              <a:buFont typeface="Wingdings" pitchFamily="2" charset="2"/>
              <a:buChar char="ü"/>
              <a:defRPr/>
            </a:pPr>
            <a:endParaRPr lang="zh-CN" altLang="en-US" b="1" dirty="0">
              <a:latin typeface="Times New Roman" pitchFamily="18" charset="0"/>
              <a:ea typeface="+mn-ea"/>
              <a:cs typeface="Times New Roman" pitchFamily="18" charset="0"/>
            </a:endParaRPr>
          </a:p>
          <a:p>
            <a:pPr lvl="1">
              <a:buFont typeface="Wingdings" pitchFamily="2" charset="2"/>
              <a:buChar char="ü"/>
              <a:defRPr/>
            </a:pPr>
            <a:r>
              <a:rPr lang="en-US" altLang="zh-CN" b="1" dirty="0">
                <a:latin typeface="Times New Roman" pitchFamily="18" charset="0"/>
                <a:ea typeface="+mn-ea"/>
                <a:cs typeface="Times New Roman" pitchFamily="18" charset="0"/>
              </a:rPr>
              <a:t>ⅲ. </a:t>
            </a:r>
            <a:r>
              <a:rPr lang="zh-CN" altLang="en-US" b="1" dirty="0">
                <a:latin typeface="Times New Roman" pitchFamily="18" charset="0"/>
                <a:ea typeface="+mn-ea"/>
                <a:cs typeface="Times New Roman" pitchFamily="18" charset="0"/>
              </a:rPr>
              <a:t>若系统矩阵</a:t>
            </a:r>
            <a:r>
              <a:rPr lang="en-US" b="1" i="1" dirty="0">
                <a:latin typeface="Times New Roman" pitchFamily="18" charset="0"/>
                <a:ea typeface="+mn-ea"/>
                <a:cs typeface="Times New Roman" pitchFamily="18" charset="0"/>
              </a:rPr>
              <a:t>A</a:t>
            </a:r>
            <a:r>
              <a:rPr lang="zh-CN" altLang="en-US" b="1" dirty="0">
                <a:latin typeface="Times New Roman" pitchFamily="18" charset="0"/>
                <a:ea typeface="+mn-ea"/>
                <a:cs typeface="Times New Roman" pitchFamily="18" charset="0"/>
              </a:rPr>
              <a:t>特征值有相同的，且存在某特征值的几何重数大于</a:t>
            </a:r>
            <a:r>
              <a:rPr lang="en-US" b="1" dirty="0">
                <a:latin typeface="Times New Roman" pitchFamily="18" charset="0"/>
                <a:ea typeface="+mn-ea"/>
                <a:cs typeface="Times New Roman" pitchFamily="18" charset="0"/>
              </a:rPr>
              <a:t>1</a:t>
            </a:r>
            <a:r>
              <a:rPr lang="zh-CN" altLang="en-US" b="1" dirty="0">
                <a:latin typeface="Times New Roman" pitchFamily="18" charset="0"/>
                <a:ea typeface="+mn-ea"/>
                <a:cs typeface="Times New Roman" pitchFamily="18" charset="0"/>
              </a:rPr>
              <a:t>，此时的充要条件是，各</a:t>
            </a:r>
            <a:r>
              <a:rPr lang="en-US" b="1" dirty="0">
                <a:latin typeface="Times New Roman" pitchFamily="18" charset="0"/>
                <a:ea typeface="+mn-ea"/>
                <a:cs typeface="Times New Roman" pitchFamily="18" charset="0"/>
              </a:rPr>
              <a:t>Jordan</a:t>
            </a:r>
            <a:r>
              <a:rPr lang="zh-CN" altLang="en-US" b="1" dirty="0">
                <a:latin typeface="Times New Roman" pitchFamily="18" charset="0"/>
                <a:ea typeface="+mn-ea"/>
                <a:cs typeface="Times New Roman" pitchFamily="18" charset="0"/>
              </a:rPr>
              <a:t>块最后一行相对应的</a:t>
            </a:r>
            <a:r>
              <a:rPr lang="en-US" b="1" i="1" dirty="0">
                <a:latin typeface="Times New Roman" pitchFamily="18" charset="0"/>
                <a:ea typeface="+mn-ea"/>
                <a:cs typeface="Times New Roman" pitchFamily="18" charset="0"/>
              </a:rPr>
              <a:t>T</a:t>
            </a:r>
            <a:r>
              <a:rPr lang="en-US" b="1" baseline="30000" dirty="0">
                <a:latin typeface="Times New Roman" pitchFamily="18" charset="0"/>
                <a:ea typeface="+mn-ea"/>
                <a:cs typeface="Times New Roman" pitchFamily="18" charset="0"/>
              </a:rPr>
              <a:t>-1</a:t>
            </a:r>
            <a:r>
              <a:rPr lang="en-US" b="1" i="1" dirty="0">
                <a:latin typeface="Times New Roman" pitchFamily="18" charset="0"/>
                <a:ea typeface="+mn-ea"/>
                <a:cs typeface="Times New Roman" pitchFamily="18" charset="0"/>
              </a:rPr>
              <a:t>B</a:t>
            </a:r>
            <a:r>
              <a:rPr lang="zh-CN" altLang="en-US" b="1" dirty="0">
                <a:latin typeface="Times New Roman" pitchFamily="18" charset="0"/>
                <a:ea typeface="+mn-ea"/>
                <a:cs typeface="Times New Roman" pitchFamily="18" charset="0"/>
              </a:rPr>
              <a:t>中的行元素不全为</a:t>
            </a:r>
            <a:r>
              <a:rPr lang="en-US" b="1" dirty="0">
                <a:latin typeface="Times New Roman" pitchFamily="18" charset="0"/>
                <a:ea typeface="+mn-ea"/>
                <a:cs typeface="Times New Roman" pitchFamily="18" charset="0"/>
              </a:rPr>
              <a:t>0</a:t>
            </a:r>
            <a:r>
              <a:rPr lang="zh-CN" altLang="en-US" b="1" dirty="0">
                <a:latin typeface="Times New Roman" pitchFamily="18" charset="0"/>
                <a:ea typeface="+mn-ea"/>
                <a:cs typeface="Times New Roman" pitchFamily="18" charset="0"/>
              </a:rPr>
              <a:t>且在 </a:t>
            </a:r>
            <a:r>
              <a:rPr lang="en-US" b="1" i="1" dirty="0">
                <a:latin typeface="Times New Roman" pitchFamily="18" charset="0"/>
                <a:ea typeface="+mn-ea"/>
                <a:cs typeface="Times New Roman" pitchFamily="18" charset="0"/>
              </a:rPr>
              <a:t>T</a:t>
            </a:r>
            <a:r>
              <a:rPr lang="en-US" b="1" baseline="30000" dirty="0">
                <a:latin typeface="Times New Roman" pitchFamily="18" charset="0"/>
                <a:ea typeface="+mn-ea"/>
                <a:cs typeface="Times New Roman" pitchFamily="18" charset="0"/>
              </a:rPr>
              <a:t>-1</a:t>
            </a:r>
            <a:r>
              <a:rPr lang="en-US" b="1" i="1" dirty="0">
                <a:latin typeface="Times New Roman" pitchFamily="18" charset="0"/>
                <a:ea typeface="+mn-ea"/>
                <a:cs typeface="Times New Roman" pitchFamily="18" charset="0"/>
              </a:rPr>
              <a:t>B</a:t>
            </a:r>
            <a:r>
              <a:rPr lang="zh-CN" altLang="en-US" b="1" dirty="0">
                <a:latin typeface="Times New Roman" pitchFamily="18" charset="0"/>
                <a:ea typeface="+mn-ea"/>
                <a:cs typeface="Times New Roman" pitchFamily="18" charset="0"/>
              </a:rPr>
              <a:t>中，那些相同特征值对应的各</a:t>
            </a:r>
            <a:r>
              <a:rPr lang="en-US" b="1" dirty="0">
                <a:latin typeface="Times New Roman" pitchFamily="18" charset="0"/>
                <a:ea typeface="+mn-ea"/>
                <a:cs typeface="Times New Roman" pitchFamily="18" charset="0"/>
              </a:rPr>
              <a:t>Jordan</a:t>
            </a:r>
            <a:r>
              <a:rPr lang="zh-CN" altLang="en-US" b="1" dirty="0">
                <a:latin typeface="Times New Roman" pitchFamily="18" charset="0"/>
                <a:ea typeface="+mn-ea"/>
                <a:cs typeface="Times New Roman" pitchFamily="18" charset="0"/>
              </a:rPr>
              <a:t>块的最后一行元素所形成的矢量是线性无关的。</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3" name="标题 1"/>
          <p:cNvSpPr>
            <a:spLocks noGrp="1"/>
          </p:cNvSpPr>
          <p:nvPr>
            <p:ph type="title"/>
          </p:nvPr>
        </p:nvSpPr>
        <p:spPr>
          <a:xfrm>
            <a:off x="-142875" y="0"/>
            <a:ext cx="9429750" cy="1143000"/>
          </a:xfrm>
        </p:spPr>
        <p:txBody>
          <a:bodyPr/>
          <a:lstStyle/>
          <a:p>
            <a:r>
              <a:rPr lang="en-US" altLang="zh-CN" smtClean="0"/>
              <a:t>3.1</a:t>
            </a:r>
            <a:r>
              <a:rPr lang="zh-CN" altLang="en-US" smtClean="0"/>
              <a:t>定常系统能控性判据与能控性指数</a:t>
            </a:r>
            <a:r>
              <a:rPr lang="en-US" altLang="zh-CN" smtClean="0"/>
              <a:t>-11</a:t>
            </a:r>
            <a:endParaRPr lang="zh-CN" altLang="en-US" smtClean="0"/>
          </a:p>
        </p:txBody>
      </p:sp>
      <p:sp>
        <p:nvSpPr>
          <p:cNvPr id="3" name="内容占位符 2"/>
          <p:cNvSpPr>
            <a:spLocks noGrp="1"/>
          </p:cNvSpPr>
          <p:nvPr>
            <p:ph idx="1"/>
          </p:nvPr>
        </p:nvSpPr>
        <p:spPr>
          <a:xfrm>
            <a:off x="785813" y="1285875"/>
            <a:ext cx="8572500" cy="714375"/>
          </a:xfrm>
        </p:spPr>
        <p:txBody>
          <a:bodyPr/>
          <a:lstStyle/>
          <a:p>
            <a:pPr>
              <a:defRPr/>
            </a:pPr>
            <a:r>
              <a:rPr lang="zh-CN" altLang="en-US" dirty="0" smtClean="0"/>
              <a:t>例 ：利用判据判断能控性</a:t>
            </a:r>
            <a:endParaRPr lang="zh-CN" altLang="en-US" dirty="0" smtClean="0">
              <a:latin typeface="+mn-ea"/>
            </a:endParaRPr>
          </a:p>
        </p:txBody>
      </p:sp>
      <p:sp>
        <p:nvSpPr>
          <p:cNvPr id="19457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9457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9457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94578"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94564" name="Object 4"/>
          <p:cNvGraphicFramePr>
            <a:graphicFrameLocks noChangeAspect="1"/>
          </p:cNvGraphicFramePr>
          <p:nvPr/>
        </p:nvGraphicFramePr>
        <p:xfrm>
          <a:off x="325438" y="1714500"/>
          <a:ext cx="4024312" cy="1608138"/>
        </p:xfrm>
        <a:graphic>
          <a:graphicData uri="http://schemas.openxmlformats.org/presentationml/2006/ole">
            <p:oleObj spid="_x0000_s194564" name="Equation" r:id="rId3" imgW="1549080" imgH="622080" progId="Equation.DSMT4">
              <p:embed/>
            </p:oleObj>
          </a:graphicData>
        </a:graphic>
      </p:graphicFrame>
      <p:sp>
        <p:nvSpPr>
          <p:cNvPr id="194579"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94566" name="Object 6"/>
          <p:cNvGraphicFramePr>
            <a:graphicFrameLocks noChangeAspect="1"/>
          </p:cNvGraphicFramePr>
          <p:nvPr/>
        </p:nvGraphicFramePr>
        <p:xfrm>
          <a:off x="4824413" y="1714500"/>
          <a:ext cx="4025900" cy="1608138"/>
        </p:xfrm>
        <a:graphic>
          <a:graphicData uri="http://schemas.openxmlformats.org/presentationml/2006/ole">
            <p:oleObj spid="_x0000_s194566" name="Equation" r:id="rId4" imgW="1549080" imgH="622080" progId="Equation.DSMT4">
              <p:embed/>
            </p:oleObj>
          </a:graphicData>
        </a:graphic>
      </p:graphicFrame>
      <p:sp>
        <p:nvSpPr>
          <p:cNvPr id="194580"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94568" name="Object 8"/>
          <p:cNvGraphicFramePr>
            <a:graphicFrameLocks noChangeAspect="1"/>
          </p:cNvGraphicFramePr>
          <p:nvPr/>
        </p:nvGraphicFramePr>
        <p:xfrm>
          <a:off x="325438" y="3286125"/>
          <a:ext cx="4024312" cy="1608138"/>
        </p:xfrm>
        <a:graphic>
          <a:graphicData uri="http://schemas.openxmlformats.org/presentationml/2006/ole">
            <p:oleObj spid="_x0000_s194568" name="Equation" r:id="rId5" imgW="1549080" imgH="622080" progId="Equation.DSMT4">
              <p:embed/>
            </p:oleObj>
          </a:graphicData>
        </a:graphic>
      </p:graphicFrame>
      <p:sp>
        <p:nvSpPr>
          <p:cNvPr id="194581"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94570" name="Object 10"/>
          <p:cNvGraphicFramePr>
            <a:graphicFrameLocks noChangeAspect="1"/>
          </p:cNvGraphicFramePr>
          <p:nvPr/>
        </p:nvGraphicFramePr>
        <p:xfrm>
          <a:off x="4838700" y="3357563"/>
          <a:ext cx="4356100" cy="1608137"/>
        </p:xfrm>
        <a:graphic>
          <a:graphicData uri="http://schemas.openxmlformats.org/presentationml/2006/ole">
            <p:oleObj spid="_x0000_s194570" name="Equation" r:id="rId6" imgW="1676160" imgH="622080" progId="Equation.DSMT4">
              <p:embed/>
            </p:oleObj>
          </a:graphicData>
        </a:graphic>
      </p:graphicFrame>
      <p:sp>
        <p:nvSpPr>
          <p:cNvPr id="194582"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94572" name="Object 12"/>
          <p:cNvGraphicFramePr>
            <a:graphicFrameLocks noChangeAspect="1"/>
          </p:cNvGraphicFramePr>
          <p:nvPr/>
        </p:nvGraphicFramePr>
        <p:xfrm>
          <a:off x="236538" y="5000625"/>
          <a:ext cx="4554537" cy="1609725"/>
        </p:xfrm>
        <a:graphic>
          <a:graphicData uri="http://schemas.openxmlformats.org/presentationml/2006/ole">
            <p:oleObj spid="_x0000_s194572" name="Equation" r:id="rId7" imgW="1752480" imgH="622080" progId="Equation.DSMT4">
              <p:embed/>
            </p:oleObj>
          </a:graphicData>
        </a:graphic>
      </p:graphicFrame>
      <p:sp>
        <p:nvSpPr>
          <p:cNvPr id="194583" name="Rectangle 1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标题 1"/>
          <p:cNvSpPr>
            <a:spLocks noGrp="1"/>
          </p:cNvSpPr>
          <p:nvPr>
            <p:ph type="title"/>
          </p:nvPr>
        </p:nvSpPr>
        <p:spPr>
          <a:xfrm>
            <a:off x="-142875" y="0"/>
            <a:ext cx="9501188" cy="1143000"/>
          </a:xfrm>
        </p:spPr>
        <p:txBody>
          <a:bodyPr/>
          <a:lstStyle/>
          <a:p>
            <a:r>
              <a:rPr lang="en-US" altLang="zh-CN" smtClean="0"/>
              <a:t>3.1</a:t>
            </a:r>
            <a:r>
              <a:rPr lang="zh-CN" altLang="en-US" smtClean="0"/>
              <a:t>定常系统能控性判据与能控性指数</a:t>
            </a:r>
            <a:r>
              <a:rPr lang="en-US" altLang="zh-CN" smtClean="0"/>
              <a:t>-12</a:t>
            </a:r>
            <a:endParaRPr lang="zh-CN" altLang="en-US" smtClean="0"/>
          </a:p>
        </p:txBody>
      </p:sp>
      <p:sp>
        <p:nvSpPr>
          <p:cNvPr id="3" name="内容占位符 2"/>
          <p:cNvSpPr>
            <a:spLocks noGrp="1"/>
          </p:cNvSpPr>
          <p:nvPr>
            <p:ph idx="1"/>
          </p:nvPr>
        </p:nvSpPr>
        <p:spPr/>
        <p:txBody>
          <a:bodyPr/>
          <a:lstStyle/>
          <a:p>
            <a:pPr>
              <a:defRPr/>
            </a:pPr>
            <a:r>
              <a:rPr lang="zh-CN" altLang="en-US" dirty="0" smtClean="0"/>
              <a:t>续例 ：利用判据判断能控性</a:t>
            </a:r>
            <a:endParaRPr lang="zh-CN" altLang="en-US" dirty="0" smtClean="0">
              <a:latin typeface="+mn-ea"/>
            </a:endParaRPr>
          </a:p>
          <a:p>
            <a:pPr>
              <a:defRPr/>
            </a:pPr>
            <a:endParaRPr lang="zh-CN" altLang="en-US" dirty="0"/>
          </a:p>
        </p:txBody>
      </p:sp>
      <p:graphicFrame>
        <p:nvGraphicFramePr>
          <p:cNvPr id="196610" name="Object 2"/>
          <p:cNvGraphicFramePr>
            <a:graphicFrameLocks noChangeAspect="1"/>
          </p:cNvGraphicFramePr>
          <p:nvPr/>
        </p:nvGraphicFramePr>
        <p:xfrm>
          <a:off x="1520825" y="2000250"/>
          <a:ext cx="5334000" cy="2124075"/>
        </p:xfrm>
        <a:graphic>
          <a:graphicData uri="http://schemas.openxmlformats.org/presentationml/2006/ole">
            <p:oleObj spid="_x0000_s196610" name="Equation" r:id="rId3" imgW="2006280" imgH="812520" progId="Equation.DSMT4">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6" name="Rectangle 2"/>
          <p:cNvSpPr>
            <a:spLocks noGrp="1" noChangeArrowheads="1"/>
          </p:cNvSpPr>
          <p:nvPr>
            <p:ph type="title"/>
          </p:nvPr>
        </p:nvSpPr>
        <p:spPr/>
        <p:txBody>
          <a:bodyPr/>
          <a:lstStyle/>
          <a:p>
            <a:pPr eaLnBrk="1" hangingPunct="1"/>
            <a:r>
              <a:rPr lang="en-US" altLang="zh-CN" smtClean="0"/>
              <a:t>1.1</a:t>
            </a:r>
            <a:r>
              <a:rPr lang="zh-CN" altLang="en-US" smtClean="0"/>
              <a:t>能控性与能观性物理现象</a:t>
            </a:r>
            <a:r>
              <a:rPr lang="en-US" altLang="zh-CN" smtClean="0"/>
              <a:t>-2</a:t>
            </a:r>
            <a:endParaRPr lang="zh-CN" altLang="en-US" smtClean="0"/>
          </a:p>
        </p:txBody>
      </p:sp>
      <p:sp>
        <p:nvSpPr>
          <p:cNvPr id="14" name="内容占位符 13"/>
          <p:cNvSpPr>
            <a:spLocks noGrp="1"/>
          </p:cNvSpPr>
          <p:nvPr>
            <p:ph idx="1"/>
          </p:nvPr>
        </p:nvSpPr>
        <p:spPr/>
        <p:txBody>
          <a:bodyPr/>
          <a:lstStyle/>
          <a:p>
            <a:pPr>
              <a:defRPr/>
            </a:pPr>
            <a:r>
              <a:rPr lang="zh-CN" altLang="en-US" dirty="0" smtClean="0"/>
              <a:t>从电路网络谈能控性</a:t>
            </a:r>
            <a:endParaRPr lang="zh-CN" altLang="en-US" dirty="0">
              <a:latin typeface="+mn-ea"/>
            </a:endParaRPr>
          </a:p>
        </p:txBody>
      </p:sp>
      <p:sp>
        <p:nvSpPr>
          <p:cNvPr id="206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69"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70"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71"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72"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73"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55" name="Object 7"/>
          <p:cNvGraphicFramePr>
            <a:graphicFrameLocks noChangeAspect="1"/>
          </p:cNvGraphicFramePr>
          <p:nvPr/>
        </p:nvGraphicFramePr>
        <p:xfrm>
          <a:off x="214313" y="2071688"/>
          <a:ext cx="3621087" cy="1785937"/>
        </p:xfrm>
        <a:graphic>
          <a:graphicData uri="http://schemas.openxmlformats.org/presentationml/2006/ole">
            <p:oleObj spid="_x0000_s2055" name="Visio" r:id="rId3" imgW="1765415" imgH="861762" progId="Visio.Drawing.11">
              <p:embed/>
            </p:oleObj>
          </a:graphicData>
        </a:graphic>
      </p:graphicFrame>
      <p:sp>
        <p:nvSpPr>
          <p:cNvPr id="2074"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57" name="Object 9"/>
          <p:cNvGraphicFramePr>
            <a:graphicFrameLocks noChangeAspect="1"/>
          </p:cNvGraphicFramePr>
          <p:nvPr/>
        </p:nvGraphicFramePr>
        <p:xfrm>
          <a:off x="3857625" y="2000250"/>
          <a:ext cx="4678363" cy="1681163"/>
        </p:xfrm>
        <a:graphic>
          <a:graphicData uri="http://schemas.openxmlformats.org/presentationml/2006/ole">
            <p:oleObj spid="_x0000_s2057" name="Equation" r:id="rId4" imgW="1828800" imgH="647700" progId="Equation.DSMT4">
              <p:embed/>
            </p:oleObj>
          </a:graphicData>
        </a:graphic>
      </p:graphicFrame>
      <p:sp>
        <p:nvSpPr>
          <p:cNvPr id="2075"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59" name="Object 11"/>
          <p:cNvGraphicFramePr>
            <a:graphicFrameLocks noChangeAspect="1"/>
          </p:cNvGraphicFramePr>
          <p:nvPr/>
        </p:nvGraphicFramePr>
        <p:xfrm>
          <a:off x="6786563" y="3071813"/>
          <a:ext cx="2357437" cy="528637"/>
        </p:xfrm>
        <a:graphic>
          <a:graphicData uri="http://schemas.openxmlformats.org/presentationml/2006/ole">
            <p:oleObj spid="_x0000_s2059" name="Equation" r:id="rId5" imgW="926698" imgH="203112" progId="Equation.DSMT4">
              <p:embed/>
            </p:oleObj>
          </a:graphicData>
        </a:graphic>
      </p:graphicFrame>
      <p:sp>
        <p:nvSpPr>
          <p:cNvPr id="2076"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61" name="Object 13"/>
          <p:cNvGraphicFramePr>
            <a:graphicFrameLocks noChangeAspect="1"/>
          </p:cNvGraphicFramePr>
          <p:nvPr/>
        </p:nvGraphicFramePr>
        <p:xfrm>
          <a:off x="4071938" y="3929063"/>
          <a:ext cx="4422775" cy="1223962"/>
        </p:xfrm>
        <a:graphic>
          <a:graphicData uri="http://schemas.openxmlformats.org/presentationml/2006/ole">
            <p:oleObj spid="_x0000_s2061" name="Equation" r:id="rId6" imgW="1676400" imgH="469900" progId="Equation.DSMT4">
              <p:embed/>
            </p:oleObj>
          </a:graphicData>
        </a:graphic>
      </p:graphicFrame>
      <p:sp>
        <p:nvSpPr>
          <p:cNvPr id="2077"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63" name="Object 15"/>
          <p:cNvGraphicFramePr>
            <a:graphicFrameLocks noChangeAspect="1"/>
          </p:cNvGraphicFramePr>
          <p:nvPr/>
        </p:nvGraphicFramePr>
        <p:xfrm>
          <a:off x="3336925" y="5500688"/>
          <a:ext cx="5822950" cy="1090612"/>
        </p:xfrm>
        <a:graphic>
          <a:graphicData uri="http://schemas.openxmlformats.org/presentationml/2006/ole">
            <p:oleObj spid="_x0000_s2063" name="Equation" r:id="rId7" imgW="2273040" imgH="419040" progId="Equation.DSMT4">
              <p:embed/>
            </p:oleObj>
          </a:graphicData>
        </a:graphic>
      </p:graphicFrame>
      <p:sp>
        <p:nvSpPr>
          <p:cNvPr id="2078" name="Rectangle 1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65" name="Object 17"/>
          <p:cNvGraphicFramePr>
            <a:graphicFrameLocks noChangeAspect="1"/>
          </p:cNvGraphicFramePr>
          <p:nvPr/>
        </p:nvGraphicFramePr>
        <p:xfrm>
          <a:off x="357188" y="4143375"/>
          <a:ext cx="2608262" cy="2143125"/>
        </p:xfrm>
        <a:graphic>
          <a:graphicData uri="http://schemas.openxmlformats.org/presentationml/2006/ole">
            <p:oleObj spid="_x0000_s2065" name="Visio" r:id="rId8" imgW="948344" imgH="785408" progId="Visio.Drawing.11">
              <p:embed/>
            </p:oleObj>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42" name="标题 1"/>
          <p:cNvSpPr>
            <a:spLocks noGrp="1"/>
          </p:cNvSpPr>
          <p:nvPr>
            <p:ph type="title"/>
          </p:nvPr>
        </p:nvSpPr>
        <p:spPr>
          <a:xfrm>
            <a:off x="-142875" y="0"/>
            <a:ext cx="9501188" cy="1143000"/>
          </a:xfrm>
        </p:spPr>
        <p:txBody>
          <a:bodyPr/>
          <a:lstStyle/>
          <a:p>
            <a:r>
              <a:rPr lang="en-US" altLang="zh-CN" smtClean="0"/>
              <a:t>3.1</a:t>
            </a:r>
            <a:r>
              <a:rPr lang="zh-CN" altLang="en-US" smtClean="0"/>
              <a:t>定常系统能控性判据与能控性指数</a:t>
            </a:r>
            <a:r>
              <a:rPr lang="en-US" altLang="zh-CN" smtClean="0"/>
              <a:t>-13</a:t>
            </a:r>
            <a:endParaRPr lang="zh-CN" altLang="en-US" smtClean="0"/>
          </a:p>
        </p:txBody>
      </p:sp>
      <p:sp>
        <p:nvSpPr>
          <p:cNvPr id="201743" name="内容占位符 2"/>
          <p:cNvSpPr>
            <a:spLocks noGrp="1"/>
          </p:cNvSpPr>
          <p:nvPr>
            <p:ph idx="1"/>
          </p:nvPr>
        </p:nvSpPr>
        <p:spPr>
          <a:xfrm>
            <a:off x="785813" y="1285875"/>
            <a:ext cx="8169275" cy="642938"/>
          </a:xfrm>
        </p:spPr>
        <p:txBody>
          <a:bodyPr/>
          <a:lstStyle/>
          <a:p>
            <a:r>
              <a:rPr lang="zh-CN" altLang="en-US" smtClean="0"/>
              <a:t>能控性矩阵秩判据</a:t>
            </a:r>
          </a:p>
        </p:txBody>
      </p:sp>
      <p:graphicFrame>
        <p:nvGraphicFramePr>
          <p:cNvPr id="201729" name="Object 1"/>
          <p:cNvGraphicFramePr>
            <a:graphicFrameLocks noChangeAspect="1"/>
          </p:cNvGraphicFramePr>
          <p:nvPr/>
        </p:nvGraphicFramePr>
        <p:xfrm>
          <a:off x="1143000" y="1727200"/>
          <a:ext cx="4186238" cy="533400"/>
        </p:xfrm>
        <a:graphic>
          <a:graphicData uri="http://schemas.openxmlformats.org/presentationml/2006/ole">
            <p:oleObj spid="_x0000_s201729" name="Equation" r:id="rId3" imgW="1574800" imgH="203200" progId="Equation.DSMT4">
              <p:embed/>
            </p:oleObj>
          </a:graphicData>
        </a:graphic>
      </p:graphicFrame>
      <p:sp>
        <p:nvSpPr>
          <p:cNvPr id="5" name="矩形 4"/>
          <p:cNvSpPr/>
          <p:nvPr/>
        </p:nvSpPr>
        <p:spPr>
          <a:xfrm>
            <a:off x="5318125" y="1643063"/>
            <a:ext cx="1825625" cy="584200"/>
          </a:xfrm>
          <a:prstGeom prst="rect">
            <a:avLst/>
          </a:prstGeom>
        </p:spPr>
        <p:txBody>
          <a:bodyPr wrap="none">
            <a:spAutoFit/>
          </a:bodyPr>
          <a:lstStyle/>
          <a:p>
            <a:pPr algn="ctr">
              <a:defRPr/>
            </a:pPr>
            <a:r>
              <a:rPr lang="zh-CN" altLang="en-US" sz="3200" b="1" dirty="0">
                <a:latin typeface="+mn-ea"/>
                <a:ea typeface="+mn-ea"/>
              </a:rPr>
              <a:t>完全能控</a:t>
            </a:r>
          </a:p>
        </p:txBody>
      </p:sp>
      <p:sp>
        <p:nvSpPr>
          <p:cNvPr id="201745" name="左右箭头 5"/>
          <p:cNvSpPr>
            <a:spLocks noChangeArrowheads="1"/>
          </p:cNvSpPr>
          <p:nvPr/>
        </p:nvSpPr>
        <p:spPr bwMode="auto">
          <a:xfrm>
            <a:off x="7143750" y="1870075"/>
            <a:ext cx="714375" cy="214313"/>
          </a:xfrm>
          <a:prstGeom prst="leftRight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graphicFrame>
        <p:nvGraphicFramePr>
          <p:cNvPr id="201730" name="Object 2"/>
          <p:cNvGraphicFramePr>
            <a:graphicFrameLocks noChangeAspect="1"/>
          </p:cNvGraphicFramePr>
          <p:nvPr/>
        </p:nvGraphicFramePr>
        <p:xfrm>
          <a:off x="1285875" y="2143125"/>
          <a:ext cx="5761038" cy="593725"/>
        </p:xfrm>
        <a:graphic>
          <a:graphicData uri="http://schemas.openxmlformats.org/presentationml/2006/ole">
            <p:oleObj spid="_x0000_s201730" name="Equation" r:id="rId4" imgW="2222280" imgH="228600" progId="Equation.DSMT4">
              <p:embed/>
            </p:oleObj>
          </a:graphicData>
        </a:graphic>
      </p:graphicFrame>
      <p:sp>
        <p:nvSpPr>
          <p:cNvPr id="8" name="矩形 7"/>
          <p:cNvSpPr/>
          <p:nvPr/>
        </p:nvSpPr>
        <p:spPr>
          <a:xfrm>
            <a:off x="142875" y="2571750"/>
            <a:ext cx="9001125" cy="1077913"/>
          </a:xfrm>
          <a:prstGeom prst="rect">
            <a:avLst/>
          </a:prstGeom>
        </p:spPr>
        <p:txBody>
          <a:bodyPr>
            <a:spAutoFit/>
          </a:bodyPr>
          <a:lstStyle/>
          <a:p>
            <a:r>
              <a:rPr lang="en-US" altLang="zh-CN" sz="3200" b="1">
                <a:latin typeface="Times New Roman" pitchFamily="18" charset="0"/>
                <a:ea typeface="楷体_GB2312" pitchFamily="49" charset="-122"/>
                <a:cs typeface="Times New Roman" pitchFamily="18" charset="0"/>
              </a:rPr>
              <a:t>“</a:t>
            </a:r>
            <a:r>
              <a:rPr lang="zh-CN" altLang="en-US" sz="3200" b="1">
                <a:latin typeface="Times New Roman" pitchFamily="18" charset="0"/>
                <a:ea typeface="楷体_GB2312" pitchFamily="49" charset="-122"/>
                <a:cs typeface="Times New Roman" pitchFamily="18" charset="0"/>
              </a:rPr>
              <a:t>是否能控</a:t>
            </a:r>
            <a:r>
              <a:rPr lang="en-US" altLang="zh-CN" sz="3200" b="1">
                <a:latin typeface="Times New Roman" pitchFamily="18" charset="0"/>
                <a:ea typeface="楷体_GB2312" pitchFamily="49" charset="-122"/>
                <a:cs typeface="Times New Roman" pitchFamily="18" charset="0"/>
              </a:rPr>
              <a:t>”</a:t>
            </a:r>
            <a:r>
              <a:rPr lang="zh-CN" altLang="en-US" sz="3200" b="1">
                <a:solidFill>
                  <a:schemeClr val="tx2"/>
                </a:solidFill>
                <a:latin typeface="Times New Roman" pitchFamily="18" charset="0"/>
                <a:ea typeface="楷体_GB2312" pitchFamily="49" charset="-122"/>
                <a:cs typeface="Times New Roman" pitchFamily="18" charset="0"/>
              </a:rPr>
              <a:t>等价于   </a:t>
            </a:r>
            <a:r>
              <a:rPr lang="en-US" altLang="zh-CN" sz="3200" b="1">
                <a:latin typeface="Times New Roman" pitchFamily="18" charset="0"/>
                <a:ea typeface="楷体_GB2312" pitchFamily="49" charset="-122"/>
                <a:cs typeface="Times New Roman" pitchFamily="18" charset="0"/>
              </a:rPr>
              <a:t>“</a:t>
            </a:r>
            <a:r>
              <a:rPr lang="zh-CN" altLang="en-US" sz="3200" b="1">
                <a:latin typeface="Times New Roman" pitchFamily="18" charset="0"/>
                <a:ea typeface="楷体_GB2312" pitchFamily="49" charset="-122"/>
                <a:cs typeface="Times New Roman" pitchFamily="18" charset="0"/>
              </a:rPr>
              <a:t>是否存在初始状态</a:t>
            </a:r>
            <a:r>
              <a:rPr lang="en-US" altLang="zh-CN" sz="3200" b="1" i="1">
                <a:latin typeface="Times New Roman" pitchFamily="18" charset="0"/>
                <a:ea typeface="楷体_GB2312" pitchFamily="49" charset="-122"/>
                <a:cs typeface="Times New Roman" pitchFamily="18" charset="0"/>
              </a:rPr>
              <a:t>x</a:t>
            </a:r>
            <a:r>
              <a:rPr lang="en-US" altLang="zh-CN" sz="3200" b="1">
                <a:latin typeface="Times New Roman" pitchFamily="18" charset="0"/>
                <a:ea typeface="楷体_GB2312" pitchFamily="49" charset="-122"/>
                <a:cs typeface="Times New Roman" pitchFamily="18" charset="0"/>
              </a:rPr>
              <a:t>(</a:t>
            </a:r>
            <a:r>
              <a:rPr lang="en-US" altLang="zh-CN" sz="3200" b="1" i="1">
                <a:latin typeface="Times New Roman" pitchFamily="18" charset="0"/>
                <a:ea typeface="楷体_GB2312" pitchFamily="49" charset="-122"/>
                <a:cs typeface="Times New Roman" pitchFamily="18" charset="0"/>
              </a:rPr>
              <a:t>t</a:t>
            </a:r>
            <a:r>
              <a:rPr lang="en-US" altLang="zh-CN" sz="3200" b="1" baseline="-25000">
                <a:latin typeface="Times New Roman" pitchFamily="18" charset="0"/>
                <a:ea typeface="楷体_GB2312" pitchFamily="49" charset="-122"/>
                <a:cs typeface="Times New Roman" pitchFamily="18" charset="0"/>
              </a:rPr>
              <a:t>0</a:t>
            </a:r>
            <a:r>
              <a:rPr lang="en-US" altLang="zh-CN" sz="3200" b="1">
                <a:latin typeface="Times New Roman" pitchFamily="18" charset="0"/>
                <a:ea typeface="楷体_GB2312" pitchFamily="49" charset="-122"/>
                <a:cs typeface="Times New Roman" pitchFamily="18" charset="0"/>
              </a:rPr>
              <a:t>)</a:t>
            </a:r>
            <a:r>
              <a:rPr lang="zh-CN" altLang="en-US" sz="3200" b="1">
                <a:latin typeface="Times New Roman" pitchFamily="18" charset="0"/>
                <a:ea typeface="楷体_GB2312" pitchFamily="49" charset="-122"/>
                <a:cs typeface="Times New Roman" pitchFamily="18" charset="0"/>
              </a:rPr>
              <a:t>转移到</a:t>
            </a:r>
            <a:r>
              <a:rPr lang="en-US" altLang="zh-CN" sz="3200" b="1">
                <a:latin typeface="Times New Roman" pitchFamily="18" charset="0"/>
                <a:ea typeface="楷体_GB2312" pitchFamily="49" charset="-122"/>
                <a:cs typeface="Times New Roman" pitchFamily="18" charset="0"/>
              </a:rPr>
              <a:t>0</a:t>
            </a:r>
            <a:r>
              <a:rPr lang="zh-CN" altLang="en-US" sz="3200" b="1">
                <a:latin typeface="Times New Roman" pitchFamily="18" charset="0"/>
                <a:ea typeface="楷体_GB2312" pitchFamily="49" charset="-122"/>
                <a:cs typeface="Times New Roman" pitchFamily="18" charset="0"/>
              </a:rPr>
              <a:t>的控制作用</a:t>
            </a:r>
            <a:r>
              <a:rPr lang="en-US" altLang="zh-CN" sz="3200" b="1" i="1">
                <a:latin typeface="Times New Roman" pitchFamily="18" charset="0"/>
                <a:ea typeface="楷体_GB2312" pitchFamily="49" charset="-122"/>
                <a:cs typeface="Times New Roman" pitchFamily="18" charset="0"/>
              </a:rPr>
              <a:t>u</a:t>
            </a:r>
            <a:r>
              <a:rPr lang="en-US" altLang="zh-CN" sz="3200" b="1">
                <a:latin typeface="Times New Roman" pitchFamily="18" charset="0"/>
                <a:ea typeface="楷体_GB2312" pitchFamily="49" charset="-122"/>
                <a:cs typeface="Times New Roman" pitchFamily="18" charset="0"/>
              </a:rPr>
              <a:t>(</a:t>
            </a:r>
            <a:r>
              <a:rPr lang="en-US" altLang="zh-CN" sz="3200" b="1" i="1">
                <a:latin typeface="Times New Roman" pitchFamily="18" charset="0"/>
                <a:ea typeface="楷体_GB2312" pitchFamily="49" charset="-122"/>
                <a:cs typeface="Times New Roman" pitchFamily="18" charset="0"/>
              </a:rPr>
              <a:t>t</a:t>
            </a:r>
            <a:r>
              <a:rPr lang="en-US" altLang="zh-CN" sz="3200" b="1">
                <a:latin typeface="Times New Roman" pitchFamily="18" charset="0"/>
                <a:ea typeface="楷体_GB2312" pitchFamily="49" charset="-122"/>
                <a:cs typeface="Times New Roman" pitchFamily="18" charset="0"/>
              </a:rPr>
              <a:t>)”</a:t>
            </a:r>
            <a:r>
              <a:rPr lang="zh-CN" altLang="en-US" sz="3200" b="1">
                <a:solidFill>
                  <a:schemeClr val="tx2"/>
                </a:solidFill>
                <a:latin typeface="Times New Roman" pitchFamily="18" charset="0"/>
                <a:ea typeface="楷体_GB2312" pitchFamily="49" charset="-122"/>
                <a:cs typeface="Times New Roman" pitchFamily="18" charset="0"/>
              </a:rPr>
              <a:t>等价于</a:t>
            </a:r>
            <a:r>
              <a:rPr lang="zh-CN" altLang="en-US" sz="3200" b="1">
                <a:latin typeface="Times New Roman" pitchFamily="18" charset="0"/>
                <a:ea typeface="楷体_GB2312" pitchFamily="49" charset="-122"/>
                <a:cs typeface="Times New Roman" pitchFamily="18" charset="0"/>
              </a:rPr>
              <a:t>存在输入，使</a:t>
            </a:r>
          </a:p>
        </p:txBody>
      </p:sp>
      <p:sp>
        <p:nvSpPr>
          <p:cNvPr id="20174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1731" name="Object 3"/>
          <p:cNvGraphicFramePr>
            <a:graphicFrameLocks noChangeAspect="1"/>
          </p:cNvGraphicFramePr>
          <p:nvPr/>
        </p:nvGraphicFramePr>
        <p:xfrm>
          <a:off x="1857375" y="3429000"/>
          <a:ext cx="4351338" cy="855663"/>
        </p:xfrm>
        <a:graphic>
          <a:graphicData uri="http://schemas.openxmlformats.org/presentationml/2006/ole">
            <p:oleObj spid="_x0000_s201731" name="Equation" r:id="rId5" imgW="1790700" imgH="330200" progId="Equation.DSMT4">
              <p:embed/>
            </p:oleObj>
          </a:graphicData>
        </a:graphic>
      </p:graphicFrame>
      <p:sp>
        <p:nvSpPr>
          <p:cNvPr id="20174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1733" name="Object 5"/>
          <p:cNvGraphicFramePr>
            <a:graphicFrameLocks noChangeAspect="1"/>
          </p:cNvGraphicFramePr>
          <p:nvPr/>
        </p:nvGraphicFramePr>
        <p:xfrm>
          <a:off x="2524125" y="5024438"/>
          <a:ext cx="3119438" cy="1119187"/>
        </p:xfrm>
        <a:graphic>
          <a:graphicData uri="http://schemas.openxmlformats.org/presentationml/2006/ole">
            <p:oleObj spid="_x0000_s201733" name="Equation" r:id="rId6" imgW="1257300" imgH="431800" progId="Equation.DSMT4">
              <p:embed/>
            </p:oleObj>
          </a:graphicData>
        </a:graphic>
      </p:graphicFrame>
      <p:sp>
        <p:nvSpPr>
          <p:cNvPr id="201749"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1735" name="Object 7"/>
          <p:cNvGraphicFramePr>
            <a:graphicFrameLocks noChangeAspect="1"/>
          </p:cNvGraphicFramePr>
          <p:nvPr/>
        </p:nvGraphicFramePr>
        <p:xfrm>
          <a:off x="357188" y="4000500"/>
          <a:ext cx="8435975" cy="1127125"/>
        </p:xfrm>
        <a:graphic>
          <a:graphicData uri="http://schemas.openxmlformats.org/presentationml/2006/ole">
            <p:oleObj spid="_x0000_s201735" name="Equation" r:id="rId7" imgW="3340100" imgH="431800" progId="Equation.DSMT4">
              <p:embed/>
            </p:oleObj>
          </a:graphicData>
        </a:graphic>
      </p:graphicFrame>
      <p:sp>
        <p:nvSpPr>
          <p:cNvPr id="201750"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1737" name="Object 9"/>
          <p:cNvGraphicFramePr>
            <a:graphicFrameLocks noChangeAspect="1"/>
          </p:cNvGraphicFramePr>
          <p:nvPr/>
        </p:nvGraphicFramePr>
        <p:xfrm>
          <a:off x="6000750" y="5014913"/>
          <a:ext cx="2889250" cy="1057275"/>
        </p:xfrm>
        <a:graphic>
          <a:graphicData uri="http://schemas.openxmlformats.org/presentationml/2006/ole">
            <p:oleObj spid="_x0000_s201737" name="Equation" r:id="rId8" imgW="1091726" imgH="406224" progId="Equation.DSMT4">
              <p:embed/>
            </p:oleObj>
          </a:graphicData>
        </a:graphic>
      </p:graphicFrame>
      <p:sp>
        <p:nvSpPr>
          <p:cNvPr id="201751"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1739" name="Object 11"/>
          <p:cNvGraphicFramePr>
            <a:graphicFrameLocks noChangeAspect="1"/>
          </p:cNvGraphicFramePr>
          <p:nvPr/>
        </p:nvGraphicFramePr>
        <p:xfrm>
          <a:off x="214313" y="5857875"/>
          <a:ext cx="5002212" cy="1119188"/>
        </p:xfrm>
        <a:graphic>
          <a:graphicData uri="http://schemas.openxmlformats.org/presentationml/2006/ole">
            <p:oleObj spid="_x0000_s201739" name="Equation" r:id="rId9" imgW="1993900" imgH="431800" progId="Equation.DSMT4">
              <p:embed/>
            </p:oleObj>
          </a:graphicData>
        </a:graphic>
      </p:graphicFrame>
      <p:cxnSp>
        <p:nvCxnSpPr>
          <p:cNvPr id="201752" name="直接箭头连接符 21"/>
          <p:cNvCxnSpPr>
            <a:cxnSpLocks noChangeShapeType="1"/>
          </p:cNvCxnSpPr>
          <p:nvPr/>
        </p:nvCxnSpPr>
        <p:spPr bwMode="auto">
          <a:xfrm rot="5400000" flipH="1" flipV="1">
            <a:off x="2465387" y="4964113"/>
            <a:ext cx="500063" cy="1588"/>
          </a:xfrm>
          <a:prstGeom prst="straightConnector1">
            <a:avLst/>
          </a:prstGeom>
          <a:noFill/>
          <a:ln w="9525" algn="ctr">
            <a:solidFill>
              <a:schemeClr val="tx1"/>
            </a:solidFill>
            <a:round/>
            <a:headEnd/>
            <a:tailEnd type="arrow" w="med" len="med"/>
          </a:ln>
        </p:spPr>
      </p:cxnSp>
      <p:cxnSp>
        <p:nvCxnSpPr>
          <p:cNvPr id="201753" name="直接箭头连接符 23"/>
          <p:cNvCxnSpPr>
            <a:cxnSpLocks noChangeShapeType="1"/>
          </p:cNvCxnSpPr>
          <p:nvPr/>
        </p:nvCxnSpPr>
        <p:spPr bwMode="auto">
          <a:xfrm rot="5400000">
            <a:off x="7573169" y="5142706"/>
            <a:ext cx="285750" cy="1588"/>
          </a:xfrm>
          <a:prstGeom prst="straightConnector1">
            <a:avLst/>
          </a:prstGeom>
          <a:noFill/>
          <a:ln w="9525" algn="ctr">
            <a:solidFill>
              <a:schemeClr val="tx1"/>
            </a:solidFill>
            <a:round/>
            <a:headEnd/>
            <a:tailEnd type="arrow" w="med" len="med"/>
          </a:ln>
        </p:spPr>
      </p:cxnSp>
      <p:sp>
        <p:nvSpPr>
          <p:cNvPr id="201754"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1741" name="Object 13"/>
          <p:cNvGraphicFramePr>
            <a:graphicFrameLocks noChangeAspect="1"/>
          </p:cNvGraphicFramePr>
          <p:nvPr/>
        </p:nvGraphicFramePr>
        <p:xfrm>
          <a:off x="5440363" y="6000750"/>
          <a:ext cx="3703637" cy="857250"/>
        </p:xfrm>
        <a:graphic>
          <a:graphicData uri="http://schemas.openxmlformats.org/presentationml/2006/ole">
            <p:oleObj spid="_x0000_s201741" name="Equation" r:id="rId10" imgW="1524000" imgH="330200" progId="Equation.DSMT4">
              <p:embed/>
            </p:oleObj>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7" name="标题 1"/>
          <p:cNvSpPr>
            <a:spLocks noGrp="1"/>
          </p:cNvSpPr>
          <p:nvPr>
            <p:ph type="title"/>
          </p:nvPr>
        </p:nvSpPr>
        <p:spPr>
          <a:xfrm>
            <a:off x="-142875" y="0"/>
            <a:ext cx="9572625" cy="1143000"/>
          </a:xfrm>
        </p:spPr>
        <p:txBody>
          <a:bodyPr/>
          <a:lstStyle/>
          <a:p>
            <a:r>
              <a:rPr lang="en-US" altLang="zh-CN" smtClean="0"/>
              <a:t>3.1</a:t>
            </a:r>
            <a:r>
              <a:rPr lang="zh-CN" altLang="en-US" smtClean="0"/>
              <a:t>定常系统能控性判据与能控性指数</a:t>
            </a:r>
            <a:r>
              <a:rPr lang="en-US" altLang="zh-CN" smtClean="0"/>
              <a:t>-14</a:t>
            </a:r>
            <a:endParaRPr lang="zh-CN" altLang="en-US" smtClean="0"/>
          </a:p>
        </p:txBody>
      </p:sp>
      <p:sp>
        <p:nvSpPr>
          <p:cNvPr id="200718" name="内容占位符 2"/>
          <p:cNvSpPr>
            <a:spLocks noGrp="1"/>
          </p:cNvSpPr>
          <p:nvPr>
            <p:ph idx="1"/>
          </p:nvPr>
        </p:nvSpPr>
        <p:spPr>
          <a:xfrm>
            <a:off x="785813" y="1285875"/>
            <a:ext cx="8169275" cy="500063"/>
          </a:xfrm>
        </p:spPr>
        <p:txBody>
          <a:bodyPr/>
          <a:lstStyle/>
          <a:p>
            <a:r>
              <a:rPr lang="zh-CN" altLang="en-US" smtClean="0"/>
              <a:t>能控性矩阵秩判据</a:t>
            </a:r>
          </a:p>
          <a:p>
            <a:endParaRPr lang="zh-CN" altLang="en-US" smtClean="0"/>
          </a:p>
        </p:txBody>
      </p:sp>
      <p:graphicFrame>
        <p:nvGraphicFramePr>
          <p:cNvPr id="200705" name="Object 1"/>
          <p:cNvGraphicFramePr>
            <a:graphicFrameLocks noChangeAspect="1"/>
          </p:cNvGraphicFramePr>
          <p:nvPr/>
        </p:nvGraphicFramePr>
        <p:xfrm>
          <a:off x="1143000" y="1727200"/>
          <a:ext cx="4186238" cy="533400"/>
        </p:xfrm>
        <a:graphic>
          <a:graphicData uri="http://schemas.openxmlformats.org/presentationml/2006/ole">
            <p:oleObj spid="_x0000_s200705" name="Equation" r:id="rId3" imgW="1574800" imgH="203200" progId="Equation.DSMT4">
              <p:embed/>
            </p:oleObj>
          </a:graphicData>
        </a:graphic>
      </p:graphicFrame>
      <p:sp>
        <p:nvSpPr>
          <p:cNvPr id="5" name="矩形 4"/>
          <p:cNvSpPr/>
          <p:nvPr/>
        </p:nvSpPr>
        <p:spPr>
          <a:xfrm>
            <a:off x="5318125" y="1643063"/>
            <a:ext cx="1825625" cy="584200"/>
          </a:xfrm>
          <a:prstGeom prst="rect">
            <a:avLst/>
          </a:prstGeom>
        </p:spPr>
        <p:txBody>
          <a:bodyPr wrap="none">
            <a:spAutoFit/>
          </a:bodyPr>
          <a:lstStyle/>
          <a:p>
            <a:pPr algn="ctr">
              <a:defRPr/>
            </a:pPr>
            <a:r>
              <a:rPr lang="zh-CN" altLang="en-US" sz="3200" b="1" dirty="0">
                <a:latin typeface="+mn-ea"/>
                <a:ea typeface="+mn-ea"/>
              </a:rPr>
              <a:t>完全能控</a:t>
            </a:r>
          </a:p>
        </p:txBody>
      </p:sp>
      <p:sp>
        <p:nvSpPr>
          <p:cNvPr id="200720" name="左右箭头 5"/>
          <p:cNvSpPr>
            <a:spLocks noChangeArrowheads="1"/>
          </p:cNvSpPr>
          <p:nvPr/>
        </p:nvSpPr>
        <p:spPr bwMode="auto">
          <a:xfrm>
            <a:off x="7143750" y="1870075"/>
            <a:ext cx="714375" cy="214313"/>
          </a:xfrm>
          <a:prstGeom prst="leftRight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graphicFrame>
        <p:nvGraphicFramePr>
          <p:cNvPr id="200706" name="Object 2"/>
          <p:cNvGraphicFramePr>
            <a:graphicFrameLocks noChangeAspect="1"/>
          </p:cNvGraphicFramePr>
          <p:nvPr/>
        </p:nvGraphicFramePr>
        <p:xfrm>
          <a:off x="1285875" y="2143125"/>
          <a:ext cx="5761038" cy="593725"/>
        </p:xfrm>
        <a:graphic>
          <a:graphicData uri="http://schemas.openxmlformats.org/presentationml/2006/ole">
            <p:oleObj spid="_x0000_s200706" name="Equation" r:id="rId4" imgW="2222280" imgH="228600" progId="Equation.DSMT4">
              <p:embed/>
            </p:oleObj>
          </a:graphicData>
        </a:graphic>
      </p:graphicFrame>
      <p:graphicFrame>
        <p:nvGraphicFramePr>
          <p:cNvPr id="200707" name="Object 3"/>
          <p:cNvGraphicFramePr>
            <a:graphicFrameLocks noChangeAspect="1"/>
          </p:cNvGraphicFramePr>
          <p:nvPr/>
        </p:nvGraphicFramePr>
        <p:xfrm>
          <a:off x="214313" y="2571750"/>
          <a:ext cx="5002212" cy="1119188"/>
        </p:xfrm>
        <a:graphic>
          <a:graphicData uri="http://schemas.openxmlformats.org/presentationml/2006/ole">
            <p:oleObj spid="_x0000_s200707" name="Equation" r:id="rId5" imgW="1993900" imgH="431800" progId="Equation.DSMT4">
              <p:embed/>
            </p:oleObj>
          </a:graphicData>
        </a:graphic>
      </p:graphicFrame>
      <p:graphicFrame>
        <p:nvGraphicFramePr>
          <p:cNvPr id="200708" name="Object 4"/>
          <p:cNvGraphicFramePr>
            <a:graphicFrameLocks noChangeAspect="1"/>
          </p:cNvGraphicFramePr>
          <p:nvPr/>
        </p:nvGraphicFramePr>
        <p:xfrm>
          <a:off x="4500563" y="3357563"/>
          <a:ext cx="3703637" cy="857250"/>
        </p:xfrm>
        <a:graphic>
          <a:graphicData uri="http://schemas.openxmlformats.org/presentationml/2006/ole">
            <p:oleObj spid="_x0000_s200708" name="Equation" r:id="rId6" imgW="1524000" imgH="330200" progId="Equation.DSMT4">
              <p:embed/>
            </p:oleObj>
          </a:graphicData>
        </a:graphic>
      </p:graphicFrame>
      <p:sp>
        <p:nvSpPr>
          <p:cNvPr id="200721"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0709" name="Object 5"/>
          <p:cNvGraphicFramePr>
            <a:graphicFrameLocks noChangeAspect="1"/>
          </p:cNvGraphicFramePr>
          <p:nvPr/>
        </p:nvGraphicFramePr>
        <p:xfrm>
          <a:off x="571500" y="3643313"/>
          <a:ext cx="3144838" cy="2674937"/>
        </p:xfrm>
        <a:graphic>
          <a:graphicData uri="http://schemas.openxmlformats.org/presentationml/2006/ole">
            <p:oleObj spid="_x0000_s200709" name="Equation" r:id="rId7" imgW="1206500" imgH="1028700" progId="Equation.DSMT4">
              <p:embed/>
            </p:oleObj>
          </a:graphicData>
        </a:graphic>
      </p:graphicFrame>
      <p:sp>
        <p:nvSpPr>
          <p:cNvPr id="200722" name="右弧形箭头 12"/>
          <p:cNvSpPr>
            <a:spLocks noChangeArrowheads="1"/>
          </p:cNvSpPr>
          <p:nvPr/>
        </p:nvSpPr>
        <p:spPr bwMode="auto">
          <a:xfrm>
            <a:off x="3857625" y="3429000"/>
            <a:ext cx="428625" cy="1785938"/>
          </a:xfrm>
          <a:prstGeom prst="curvedLeftArrow">
            <a:avLst>
              <a:gd name="adj1" fmla="val 25000"/>
              <a:gd name="adj2" fmla="val 50000"/>
              <a:gd name="adj3" fmla="val 25000"/>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200723"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0711" name="Object 7"/>
          <p:cNvGraphicFramePr>
            <a:graphicFrameLocks noChangeAspect="1"/>
          </p:cNvGraphicFramePr>
          <p:nvPr/>
        </p:nvGraphicFramePr>
        <p:xfrm>
          <a:off x="4429125" y="5715000"/>
          <a:ext cx="4210050" cy="561975"/>
        </p:xfrm>
        <a:graphic>
          <a:graphicData uri="http://schemas.openxmlformats.org/presentationml/2006/ole">
            <p:oleObj spid="_x0000_s200711" name="Equation" r:id="rId8" imgW="1562040" imgH="215640" progId="Equation.DSMT4">
              <p:embed/>
            </p:oleObj>
          </a:graphicData>
        </a:graphic>
      </p:graphicFrame>
      <p:sp>
        <p:nvSpPr>
          <p:cNvPr id="200724"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8" name="矩形 17"/>
          <p:cNvSpPr/>
          <p:nvPr/>
        </p:nvSpPr>
        <p:spPr>
          <a:xfrm>
            <a:off x="4357688" y="4143375"/>
            <a:ext cx="4286250" cy="1570038"/>
          </a:xfrm>
          <a:prstGeom prst="rect">
            <a:avLst/>
          </a:prstGeom>
        </p:spPr>
        <p:txBody>
          <a:bodyPr>
            <a:spAutoFit/>
          </a:bodyPr>
          <a:lstStyle/>
          <a:p>
            <a:pPr>
              <a:defRPr/>
            </a:pPr>
            <a:r>
              <a:rPr lang="zh-CN" altLang="en-US" sz="3200" b="1" dirty="0">
                <a:latin typeface="+mn-ea"/>
                <a:ea typeface="+mn-ea"/>
              </a:rPr>
              <a:t>据线性代数方程组解的理论，方程组有解充要条件是</a:t>
            </a:r>
          </a:p>
        </p:txBody>
      </p:sp>
      <p:sp>
        <p:nvSpPr>
          <p:cNvPr id="20" name="矩形 19"/>
          <p:cNvSpPr/>
          <p:nvPr/>
        </p:nvSpPr>
        <p:spPr>
          <a:xfrm>
            <a:off x="428625" y="6273800"/>
            <a:ext cx="4699000" cy="584200"/>
          </a:xfrm>
          <a:prstGeom prst="rect">
            <a:avLst/>
          </a:prstGeom>
        </p:spPr>
        <p:txBody>
          <a:bodyPr wrap="none">
            <a:spAutoFit/>
          </a:bodyPr>
          <a:lstStyle/>
          <a:p>
            <a:pPr algn="ctr">
              <a:defRPr/>
            </a:pPr>
            <a:r>
              <a:rPr lang="zh-CN" altLang="en-US" sz="3200" b="1" dirty="0">
                <a:latin typeface="+mn-ea"/>
                <a:ea typeface="+mn-ea"/>
              </a:rPr>
              <a:t>注意到初值的任意性，有</a:t>
            </a:r>
          </a:p>
        </p:txBody>
      </p:sp>
      <p:graphicFrame>
        <p:nvGraphicFramePr>
          <p:cNvPr id="200716" name="Object 7"/>
          <p:cNvGraphicFramePr>
            <a:graphicFrameLocks noChangeAspect="1"/>
          </p:cNvGraphicFramePr>
          <p:nvPr/>
        </p:nvGraphicFramePr>
        <p:xfrm>
          <a:off x="5143500" y="6329363"/>
          <a:ext cx="1951038" cy="528637"/>
        </p:xfrm>
        <a:graphic>
          <a:graphicData uri="http://schemas.openxmlformats.org/presentationml/2006/ole">
            <p:oleObj spid="_x0000_s200716" name="Equation" r:id="rId9" imgW="723600" imgH="203040" progId="Equation.DSMT4">
              <p:embed/>
            </p:oleObj>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7" name="标题 1"/>
          <p:cNvSpPr>
            <a:spLocks noGrp="1"/>
          </p:cNvSpPr>
          <p:nvPr>
            <p:ph type="title"/>
          </p:nvPr>
        </p:nvSpPr>
        <p:spPr>
          <a:xfrm>
            <a:off x="-142875" y="0"/>
            <a:ext cx="9501188" cy="1143000"/>
          </a:xfrm>
        </p:spPr>
        <p:txBody>
          <a:bodyPr/>
          <a:lstStyle/>
          <a:p>
            <a:r>
              <a:rPr lang="en-US" altLang="zh-CN" smtClean="0"/>
              <a:t>3.1</a:t>
            </a:r>
            <a:r>
              <a:rPr lang="zh-CN" altLang="en-US" smtClean="0"/>
              <a:t>定常系统能控性判据与能控性指数</a:t>
            </a:r>
            <a:r>
              <a:rPr lang="en-US" altLang="zh-CN" smtClean="0"/>
              <a:t>-15</a:t>
            </a:r>
            <a:endParaRPr lang="zh-CN" altLang="en-US" smtClean="0"/>
          </a:p>
        </p:txBody>
      </p:sp>
      <p:sp>
        <p:nvSpPr>
          <p:cNvPr id="198668" name="内容占位符 2"/>
          <p:cNvSpPr>
            <a:spLocks noGrp="1"/>
          </p:cNvSpPr>
          <p:nvPr>
            <p:ph idx="1"/>
          </p:nvPr>
        </p:nvSpPr>
        <p:spPr>
          <a:xfrm>
            <a:off x="785813" y="1285875"/>
            <a:ext cx="8169275" cy="571500"/>
          </a:xfrm>
        </p:spPr>
        <p:txBody>
          <a:bodyPr/>
          <a:lstStyle/>
          <a:p>
            <a:r>
              <a:rPr lang="zh-CN" altLang="en-US" smtClean="0"/>
              <a:t>例 ：利用能控性矩阵秩判据证明能控性</a:t>
            </a:r>
          </a:p>
        </p:txBody>
      </p:sp>
      <p:sp>
        <p:nvSpPr>
          <p:cNvPr id="19866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9867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98671"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98672"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98673"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98674"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98675"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98676"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98677" name="Rectangle 1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98678" name="Rectangle 2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98679" name="Rectangle 2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98680"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98681"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98662" name="Object 6"/>
          <p:cNvGraphicFramePr>
            <a:graphicFrameLocks noChangeAspect="1"/>
          </p:cNvGraphicFramePr>
          <p:nvPr/>
        </p:nvGraphicFramePr>
        <p:xfrm>
          <a:off x="2286000" y="2071688"/>
          <a:ext cx="4530725" cy="1609725"/>
        </p:xfrm>
        <a:graphic>
          <a:graphicData uri="http://schemas.openxmlformats.org/presentationml/2006/ole">
            <p:oleObj spid="_x0000_s198662" name="Equation" r:id="rId3" imgW="1739900" imgH="622300" progId="Equation.DSMT4">
              <p:embed/>
            </p:oleObj>
          </a:graphicData>
        </a:graphic>
      </p:graphicFrame>
      <p:sp>
        <p:nvSpPr>
          <p:cNvPr id="198682"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98664" name="Object 8"/>
          <p:cNvGraphicFramePr>
            <a:graphicFrameLocks noChangeAspect="1"/>
          </p:cNvGraphicFramePr>
          <p:nvPr/>
        </p:nvGraphicFramePr>
        <p:xfrm>
          <a:off x="1643063" y="4000500"/>
          <a:ext cx="6348412" cy="1744663"/>
        </p:xfrm>
        <a:graphic>
          <a:graphicData uri="http://schemas.openxmlformats.org/presentationml/2006/ole">
            <p:oleObj spid="_x0000_s198664" name="Equation" r:id="rId4" imgW="2349500" imgH="673100" progId="Equation.DSMT4">
              <p:embed/>
            </p:oleObj>
          </a:graphicData>
        </a:graphic>
      </p:graphicFrame>
      <p:graphicFrame>
        <p:nvGraphicFramePr>
          <p:cNvPr id="198666" name="Object 10"/>
          <p:cNvGraphicFramePr>
            <a:graphicFrameLocks noChangeAspect="1"/>
          </p:cNvGraphicFramePr>
          <p:nvPr/>
        </p:nvGraphicFramePr>
        <p:xfrm>
          <a:off x="3857625" y="6072188"/>
          <a:ext cx="1876425" cy="527050"/>
        </p:xfrm>
        <a:graphic>
          <a:graphicData uri="http://schemas.openxmlformats.org/presentationml/2006/ole">
            <p:oleObj spid="_x0000_s198666" name="Equation" r:id="rId5" imgW="723600" imgH="203040" progId="Equation.DSMT4">
              <p:embed/>
            </p:oleObj>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1" name="标题 1"/>
          <p:cNvSpPr>
            <a:spLocks noGrp="1"/>
          </p:cNvSpPr>
          <p:nvPr>
            <p:ph type="title"/>
          </p:nvPr>
        </p:nvSpPr>
        <p:spPr>
          <a:xfrm>
            <a:off x="-142875" y="0"/>
            <a:ext cx="9501188" cy="1143000"/>
          </a:xfrm>
        </p:spPr>
        <p:txBody>
          <a:bodyPr/>
          <a:lstStyle/>
          <a:p>
            <a:r>
              <a:rPr lang="en-US" altLang="zh-CN" smtClean="0"/>
              <a:t>3.1</a:t>
            </a:r>
            <a:r>
              <a:rPr lang="zh-CN" altLang="en-US" smtClean="0"/>
              <a:t>定常系统能控性判据与能控性指数</a:t>
            </a:r>
            <a:r>
              <a:rPr lang="en-US" altLang="zh-CN" smtClean="0"/>
              <a:t>-16</a:t>
            </a:r>
            <a:endParaRPr lang="zh-CN" altLang="en-US" smtClean="0"/>
          </a:p>
        </p:txBody>
      </p:sp>
      <p:sp>
        <p:nvSpPr>
          <p:cNvPr id="203782" name="内容占位符 2"/>
          <p:cNvSpPr>
            <a:spLocks noGrp="1"/>
          </p:cNvSpPr>
          <p:nvPr>
            <p:ph idx="1"/>
          </p:nvPr>
        </p:nvSpPr>
        <p:spPr>
          <a:xfrm>
            <a:off x="785813" y="1285875"/>
            <a:ext cx="8169275" cy="571500"/>
          </a:xfrm>
        </p:spPr>
        <p:txBody>
          <a:bodyPr/>
          <a:lstStyle/>
          <a:p>
            <a:r>
              <a:rPr lang="zh-CN" altLang="en-US" smtClean="0"/>
              <a:t>例 ：利用能控性矩阵秩判据证明能控性</a:t>
            </a:r>
          </a:p>
        </p:txBody>
      </p:sp>
      <p:sp>
        <p:nvSpPr>
          <p:cNvPr id="20378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378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378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378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3787"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3788"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3789"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3790"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3791" name="Rectangle 1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3792" name="Rectangle 2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3793" name="Rectangle 2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379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3795"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3778" name="Object 2"/>
          <p:cNvGraphicFramePr>
            <a:graphicFrameLocks noChangeAspect="1"/>
          </p:cNvGraphicFramePr>
          <p:nvPr/>
        </p:nvGraphicFramePr>
        <p:xfrm>
          <a:off x="2549525" y="2071688"/>
          <a:ext cx="4002088" cy="1609725"/>
        </p:xfrm>
        <a:graphic>
          <a:graphicData uri="http://schemas.openxmlformats.org/presentationml/2006/ole">
            <p:oleObj spid="_x0000_s203778" name="Equation" r:id="rId3" imgW="1536480" imgH="622080" progId="Equation.DSMT4">
              <p:embed/>
            </p:oleObj>
          </a:graphicData>
        </a:graphic>
      </p:graphicFrame>
      <p:sp>
        <p:nvSpPr>
          <p:cNvPr id="203796"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3779" name="Object 3"/>
          <p:cNvGraphicFramePr>
            <a:graphicFrameLocks noChangeAspect="1"/>
          </p:cNvGraphicFramePr>
          <p:nvPr/>
        </p:nvGraphicFramePr>
        <p:xfrm>
          <a:off x="1428750" y="3857625"/>
          <a:ext cx="6724650" cy="1612900"/>
        </p:xfrm>
        <a:graphic>
          <a:graphicData uri="http://schemas.openxmlformats.org/presentationml/2006/ole">
            <p:oleObj spid="_x0000_s203779" name="Equation" r:id="rId4" imgW="2489040" imgH="622080" progId="Equation.DSMT4">
              <p:embed/>
            </p:oleObj>
          </a:graphicData>
        </a:graphic>
      </p:graphicFrame>
      <p:sp>
        <p:nvSpPr>
          <p:cNvPr id="20379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3780" name="Object 4"/>
          <p:cNvGraphicFramePr>
            <a:graphicFrameLocks noChangeAspect="1"/>
          </p:cNvGraphicFramePr>
          <p:nvPr/>
        </p:nvGraphicFramePr>
        <p:xfrm>
          <a:off x="2928938" y="5857875"/>
          <a:ext cx="3883025" cy="593725"/>
        </p:xfrm>
        <a:graphic>
          <a:graphicData uri="http://schemas.openxmlformats.org/presentationml/2006/ole">
            <p:oleObj spid="_x0000_s203780" name="Equation" r:id="rId5" imgW="1498600" imgH="228600" progId="Equation.DSMT4">
              <p:embed/>
            </p:oleObj>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2" name="标题 1"/>
          <p:cNvSpPr>
            <a:spLocks noGrp="1"/>
          </p:cNvSpPr>
          <p:nvPr>
            <p:ph type="title"/>
          </p:nvPr>
        </p:nvSpPr>
        <p:spPr>
          <a:xfrm>
            <a:off x="-142875" y="0"/>
            <a:ext cx="9501188" cy="1143000"/>
          </a:xfrm>
        </p:spPr>
        <p:txBody>
          <a:bodyPr/>
          <a:lstStyle/>
          <a:p>
            <a:r>
              <a:rPr lang="en-US" altLang="zh-CN" smtClean="0"/>
              <a:t>3.1</a:t>
            </a:r>
            <a:r>
              <a:rPr lang="zh-CN" altLang="en-US" smtClean="0"/>
              <a:t>定常系统能控性判据与能控性指数</a:t>
            </a:r>
            <a:r>
              <a:rPr lang="en-US" altLang="zh-CN" smtClean="0"/>
              <a:t>-17</a:t>
            </a:r>
            <a:endParaRPr lang="zh-CN" altLang="en-US" smtClean="0"/>
          </a:p>
        </p:txBody>
      </p:sp>
      <p:sp>
        <p:nvSpPr>
          <p:cNvPr id="204813" name="内容占位符 2"/>
          <p:cNvSpPr>
            <a:spLocks noGrp="1"/>
          </p:cNvSpPr>
          <p:nvPr>
            <p:ph idx="1"/>
          </p:nvPr>
        </p:nvSpPr>
        <p:spPr>
          <a:xfrm>
            <a:off x="785813" y="1285875"/>
            <a:ext cx="8169275" cy="571500"/>
          </a:xfrm>
        </p:spPr>
        <p:txBody>
          <a:bodyPr/>
          <a:lstStyle/>
          <a:p>
            <a:r>
              <a:rPr lang="zh-CN" altLang="en-US" smtClean="0"/>
              <a:t>能控性</a:t>
            </a:r>
            <a:r>
              <a:rPr lang="en-US" altLang="zh-CN" smtClean="0"/>
              <a:t>PBH</a:t>
            </a:r>
            <a:r>
              <a:rPr lang="zh-CN" altLang="en-US" smtClean="0"/>
              <a:t>判据</a:t>
            </a:r>
          </a:p>
        </p:txBody>
      </p:sp>
      <p:sp>
        <p:nvSpPr>
          <p:cNvPr id="20481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481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481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4817"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4818"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4819"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4820"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4821"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4822" name="Rectangle 1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4823" name="Rectangle 2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4824" name="Rectangle 2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482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482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4827"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4828"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4805" name="Object 5"/>
          <p:cNvGraphicFramePr>
            <a:graphicFrameLocks noChangeAspect="1"/>
          </p:cNvGraphicFramePr>
          <p:nvPr/>
        </p:nvGraphicFramePr>
        <p:xfrm>
          <a:off x="1143000" y="1727200"/>
          <a:ext cx="4186238" cy="533400"/>
        </p:xfrm>
        <a:graphic>
          <a:graphicData uri="http://schemas.openxmlformats.org/presentationml/2006/ole">
            <p:oleObj spid="_x0000_s204805" name="Equation" r:id="rId3" imgW="1574800" imgH="203200" progId="Equation.DSMT4">
              <p:embed/>
            </p:oleObj>
          </a:graphicData>
        </a:graphic>
      </p:graphicFrame>
      <p:sp>
        <p:nvSpPr>
          <p:cNvPr id="23" name="矩形 22"/>
          <p:cNvSpPr/>
          <p:nvPr/>
        </p:nvSpPr>
        <p:spPr>
          <a:xfrm>
            <a:off x="5318125" y="1643063"/>
            <a:ext cx="1825625" cy="584200"/>
          </a:xfrm>
          <a:prstGeom prst="rect">
            <a:avLst/>
          </a:prstGeom>
        </p:spPr>
        <p:txBody>
          <a:bodyPr wrap="none">
            <a:spAutoFit/>
          </a:bodyPr>
          <a:lstStyle/>
          <a:p>
            <a:pPr algn="ctr">
              <a:defRPr/>
            </a:pPr>
            <a:r>
              <a:rPr lang="zh-CN" altLang="en-US" sz="3200" b="1" dirty="0">
                <a:latin typeface="+mn-ea"/>
                <a:ea typeface="+mn-ea"/>
              </a:rPr>
              <a:t>完全能控</a:t>
            </a:r>
          </a:p>
        </p:txBody>
      </p:sp>
      <p:sp>
        <p:nvSpPr>
          <p:cNvPr id="204830" name="左右箭头 23"/>
          <p:cNvSpPr>
            <a:spLocks noChangeArrowheads="1"/>
          </p:cNvSpPr>
          <p:nvPr/>
        </p:nvSpPr>
        <p:spPr bwMode="auto">
          <a:xfrm>
            <a:off x="7143750" y="1870075"/>
            <a:ext cx="714375" cy="214313"/>
          </a:xfrm>
          <a:prstGeom prst="leftRight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204831"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4807" name="Object 7"/>
          <p:cNvGraphicFramePr>
            <a:graphicFrameLocks noChangeAspect="1"/>
          </p:cNvGraphicFramePr>
          <p:nvPr/>
        </p:nvGraphicFramePr>
        <p:xfrm>
          <a:off x="0" y="2357438"/>
          <a:ext cx="4159250" cy="561975"/>
        </p:xfrm>
        <a:graphic>
          <a:graphicData uri="http://schemas.openxmlformats.org/presentationml/2006/ole">
            <p:oleObj spid="_x0000_s204807" name="Equation" r:id="rId4" imgW="1600200" imgH="215640" progId="Equation.DSMT4">
              <p:embed/>
            </p:oleObj>
          </a:graphicData>
        </a:graphic>
      </p:graphicFrame>
      <p:sp>
        <p:nvSpPr>
          <p:cNvPr id="204832"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4809" name="Object 9"/>
          <p:cNvGraphicFramePr>
            <a:graphicFrameLocks noChangeAspect="1"/>
          </p:cNvGraphicFramePr>
          <p:nvPr/>
        </p:nvGraphicFramePr>
        <p:xfrm>
          <a:off x="4876800" y="2357438"/>
          <a:ext cx="4124325" cy="561975"/>
        </p:xfrm>
        <a:graphic>
          <a:graphicData uri="http://schemas.openxmlformats.org/presentationml/2006/ole">
            <p:oleObj spid="_x0000_s204809" name="Equation" r:id="rId5" imgW="1586811" imgH="215806" progId="Equation.DSMT4">
              <p:embed/>
            </p:oleObj>
          </a:graphicData>
        </a:graphic>
      </p:graphicFrame>
      <p:sp>
        <p:nvSpPr>
          <p:cNvPr id="204833" name="右箭头 29"/>
          <p:cNvSpPr>
            <a:spLocks noChangeArrowheads="1"/>
          </p:cNvSpPr>
          <p:nvPr/>
        </p:nvSpPr>
        <p:spPr bwMode="auto">
          <a:xfrm>
            <a:off x="4429125" y="2500313"/>
            <a:ext cx="357188" cy="214312"/>
          </a:xfrm>
          <a:prstGeom prst="right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31" name="矩形 30"/>
          <p:cNvSpPr/>
          <p:nvPr/>
        </p:nvSpPr>
        <p:spPr>
          <a:xfrm>
            <a:off x="357188" y="5072063"/>
            <a:ext cx="8786812" cy="584200"/>
          </a:xfrm>
          <a:prstGeom prst="rect">
            <a:avLst/>
          </a:prstGeom>
        </p:spPr>
        <p:txBody>
          <a:bodyPr>
            <a:spAutoFit/>
          </a:bodyPr>
          <a:lstStyle/>
          <a:p>
            <a:pPr>
              <a:defRPr/>
            </a:pPr>
            <a:r>
              <a:rPr lang="zh-CN" altLang="en-US" sz="3200" b="1" dirty="0">
                <a:latin typeface="Times New Roman" pitchFamily="18" charset="0"/>
                <a:ea typeface="+mn-ea"/>
                <a:cs typeface="Times New Roman" pitchFamily="18" charset="0"/>
              </a:rPr>
              <a:t>矩阵</a:t>
            </a:r>
            <a:r>
              <a:rPr lang="en-US" sz="3200" b="1" i="1" dirty="0">
                <a:latin typeface="Times New Roman" pitchFamily="18" charset="0"/>
                <a:ea typeface="+mn-ea"/>
                <a:cs typeface="Times New Roman" pitchFamily="18" charset="0"/>
              </a:rPr>
              <a:t>A</a:t>
            </a:r>
            <a:r>
              <a:rPr lang="zh-CN" altLang="en-US" sz="3200" b="1" dirty="0">
                <a:latin typeface="Times New Roman" pitchFamily="18" charset="0"/>
                <a:ea typeface="+mn-ea"/>
                <a:cs typeface="Times New Roman" pitchFamily="18" charset="0"/>
              </a:rPr>
              <a:t>不存在与</a:t>
            </a:r>
            <a:r>
              <a:rPr lang="en-US" sz="3200" b="1" i="1" dirty="0">
                <a:latin typeface="Times New Roman" pitchFamily="18" charset="0"/>
                <a:ea typeface="+mn-ea"/>
                <a:cs typeface="Times New Roman" pitchFamily="18" charset="0"/>
              </a:rPr>
              <a:t>B</a:t>
            </a:r>
            <a:r>
              <a:rPr lang="zh-CN" altLang="en-US" sz="3200" b="1" dirty="0">
                <a:latin typeface="Times New Roman" pitchFamily="18" charset="0"/>
                <a:ea typeface="+mn-ea"/>
                <a:cs typeface="Times New Roman" pitchFamily="18" charset="0"/>
              </a:rPr>
              <a:t>所有列正交的非零左特征向量</a:t>
            </a:r>
          </a:p>
        </p:txBody>
      </p:sp>
      <p:graphicFrame>
        <p:nvGraphicFramePr>
          <p:cNvPr id="204811" name="Object 5"/>
          <p:cNvGraphicFramePr>
            <a:graphicFrameLocks noChangeAspect="1"/>
          </p:cNvGraphicFramePr>
          <p:nvPr/>
        </p:nvGraphicFramePr>
        <p:xfrm>
          <a:off x="1214438" y="4441825"/>
          <a:ext cx="4186237" cy="533400"/>
        </p:xfrm>
        <a:graphic>
          <a:graphicData uri="http://schemas.openxmlformats.org/presentationml/2006/ole">
            <p:oleObj spid="_x0000_s204811" name="Equation" r:id="rId6" imgW="1574800" imgH="203200" progId="Equation.DSMT4">
              <p:embed/>
            </p:oleObj>
          </a:graphicData>
        </a:graphic>
      </p:graphicFrame>
      <p:sp>
        <p:nvSpPr>
          <p:cNvPr id="33" name="矩形 32"/>
          <p:cNvSpPr/>
          <p:nvPr/>
        </p:nvSpPr>
        <p:spPr>
          <a:xfrm>
            <a:off x="5389563" y="4357688"/>
            <a:ext cx="1825625" cy="584200"/>
          </a:xfrm>
          <a:prstGeom prst="rect">
            <a:avLst/>
          </a:prstGeom>
        </p:spPr>
        <p:txBody>
          <a:bodyPr wrap="none">
            <a:spAutoFit/>
          </a:bodyPr>
          <a:lstStyle/>
          <a:p>
            <a:pPr algn="ctr">
              <a:defRPr/>
            </a:pPr>
            <a:r>
              <a:rPr lang="zh-CN" altLang="en-US" sz="3200" b="1" dirty="0">
                <a:latin typeface="+mn-ea"/>
                <a:ea typeface="+mn-ea"/>
              </a:rPr>
              <a:t>完全能控</a:t>
            </a:r>
          </a:p>
        </p:txBody>
      </p:sp>
      <p:sp>
        <p:nvSpPr>
          <p:cNvPr id="204836" name="左右箭头 33"/>
          <p:cNvSpPr>
            <a:spLocks noChangeArrowheads="1"/>
          </p:cNvSpPr>
          <p:nvPr/>
        </p:nvSpPr>
        <p:spPr bwMode="auto">
          <a:xfrm>
            <a:off x="7215188" y="4584700"/>
            <a:ext cx="714375" cy="214313"/>
          </a:xfrm>
          <a:prstGeom prst="leftRight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33" name="标题 1"/>
          <p:cNvSpPr>
            <a:spLocks noGrp="1"/>
          </p:cNvSpPr>
          <p:nvPr>
            <p:ph type="title"/>
          </p:nvPr>
        </p:nvSpPr>
        <p:spPr>
          <a:xfrm>
            <a:off x="-142875" y="0"/>
            <a:ext cx="9501188" cy="1143000"/>
          </a:xfrm>
        </p:spPr>
        <p:txBody>
          <a:bodyPr/>
          <a:lstStyle/>
          <a:p>
            <a:r>
              <a:rPr lang="en-US" altLang="zh-CN" smtClean="0"/>
              <a:t>3.1</a:t>
            </a:r>
            <a:r>
              <a:rPr lang="zh-CN" altLang="en-US" smtClean="0"/>
              <a:t>定常系统能控性判据与能控性指数</a:t>
            </a:r>
            <a:r>
              <a:rPr lang="en-US" altLang="zh-CN" smtClean="0"/>
              <a:t>-18</a:t>
            </a:r>
            <a:endParaRPr lang="zh-CN" altLang="en-US" smtClean="0"/>
          </a:p>
        </p:txBody>
      </p:sp>
      <p:sp>
        <p:nvSpPr>
          <p:cNvPr id="205834" name="内容占位符 2"/>
          <p:cNvSpPr>
            <a:spLocks noGrp="1"/>
          </p:cNvSpPr>
          <p:nvPr>
            <p:ph idx="1"/>
          </p:nvPr>
        </p:nvSpPr>
        <p:spPr>
          <a:xfrm>
            <a:off x="785813" y="1285875"/>
            <a:ext cx="8169275" cy="571500"/>
          </a:xfrm>
        </p:spPr>
        <p:txBody>
          <a:bodyPr/>
          <a:lstStyle/>
          <a:p>
            <a:r>
              <a:rPr lang="zh-CN" altLang="en-US" smtClean="0"/>
              <a:t>例 ：利用能控性</a:t>
            </a:r>
            <a:r>
              <a:rPr lang="en-US" altLang="zh-CN" smtClean="0"/>
              <a:t>PBH</a:t>
            </a:r>
            <a:r>
              <a:rPr lang="zh-CN" altLang="en-US" smtClean="0"/>
              <a:t>判据证明能控性</a:t>
            </a:r>
          </a:p>
        </p:txBody>
      </p:sp>
      <p:sp>
        <p:nvSpPr>
          <p:cNvPr id="20583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583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583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583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5839"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5840"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5841"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5842"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5843" name="Rectangle 1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5844" name="Rectangle 2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5845" name="Rectangle 2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5846"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5847"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5848"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584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585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5851"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5852"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5830" name="Object 6"/>
          <p:cNvGraphicFramePr>
            <a:graphicFrameLocks noChangeAspect="1"/>
          </p:cNvGraphicFramePr>
          <p:nvPr/>
        </p:nvGraphicFramePr>
        <p:xfrm>
          <a:off x="1857375" y="1928813"/>
          <a:ext cx="4035425" cy="1609725"/>
        </p:xfrm>
        <a:graphic>
          <a:graphicData uri="http://schemas.openxmlformats.org/presentationml/2006/ole">
            <p:oleObj spid="_x0000_s205830" name="Equation" r:id="rId3" imgW="1549080" imgH="622080" progId="Equation.DSMT4">
              <p:embed/>
            </p:oleObj>
          </a:graphicData>
        </a:graphic>
      </p:graphicFrame>
      <p:sp>
        <p:nvSpPr>
          <p:cNvPr id="35" name="矩形 34"/>
          <p:cNvSpPr/>
          <p:nvPr/>
        </p:nvSpPr>
        <p:spPr>
          <a:xfrm>
            <a:off x="571500" y="3714750"/>
            <a:ext cx="8286750" cy="1077913"/>
          </a:xfrm>
          <a:prstGeom prst="rect">
            <a:avLst/>
          </a:prstGeom>
        </p:spPr>
        <p:txBody>
          <a:bodyPr>
            <a:spAutoFit/>
          </a:bodyPr>
          <a:lstStyle/>
          <a:p>
            <a:pPr>
              <a:defRPr/>
            </a:pPr>
            <a:r>
              <a:rPr lang="zh-CN" altLang="en-US" sz="3200" b="1" dirty="0">
                <a:latin typeface="Times New Roman" pitchFamily="18" charset="0"/>
                <a:ea typeface="+mn-ea"/>
                <a:cs typeface="Times New Roman" pitchFamily="18" charset="0"/>
              </a:rPr>
              <a:t>此系统的特征值为</a:t>
            </a:r>
            <a:r>
              <a:rPr lang="en-US" sz="3200" b="1" dirty="0">
                <a:latin typeface="Times New Roman" pitchFamily="18" charset="0"/>
                <a:ea typeface="+mn-ea"/>
                <a:cs typeface="Times New Roman" pitchFamily="18" charset="0"/>
              </a:rPr>
              <a:t>0.5858</a:t>
            </a:r>
            <a:r>
              <a:rPr lang="zh-CN" altLang="en-US" sz="3200" b="1" dirty="0">
                <a:latin typeface="Times New Roman" pitchFamily="18" charset="0"/>
                <a:ea typeface="+mn-ea"/>
                <a:cs typeface="Times New Roman" pitchFamily="18" charset="0"/>
              </a:rPr>
              <a:t>，</a:t>
            </a:r>
            <a:r>
              <a:rPr lang="en-US" sz="3200" b="1" dirty="0">
                <a:latin typeface="Times New Roman" pitchFamily="18" charset="0"/>
                <a:ea typeface="+mn-ea"/>
                <a:cs typeface="Times New Roman" pitchFamily="18" charset="0"/>
              </a:rPr>
              <a:t>3.4142</a:t>
            </a:r>
            <a:r>
              <a:rPr lang="zh-CN" altLang="en-US" sz="3200" b="1" dirty="0">
                <a:latin typeface="Times New Roman" pitchFamily="18" charset="0"/>
                <a:ea typeface="+mn-ea"/>
                <a:cs typeface="Times New Roman" pitchFamily="18" charset="0"/>
              </a:rPr>
              <a:t>和</a:t>
            </a:r>
            <a:r>
              <a:rPr lang="en-US" sz="3200" b="1" dirty="0">
                <a:latin typeface="Times New Roman" pitchFamily="18" charset="0"/>
                <a:ea typeface="+mn-ea"/>
                <a:cs typeface="Times New Roman" pitchFamily="18" charset="0"/>
              </a:rPr>
              <a:t>1.0000</a:t>
            </a:r>
            <a:r>
              <a:rPr lang="zh-CN" altLang="en-US" sz="3200" b="1" dirty="0">
                <a:latin typeface="Times New Roman" pitchFamily="18" charset="0"/>
                <a:ea typeface="+mn-ea"/>
                <a:cs typeface="Times New Roman" pitchFamily="18" charset="0"/>
              </a:rPr>
              <a:t>，将其分别代入</a:t>
            </a:r>
          </a:p>
        </p:txBody>
      </p:sp>
      <p:sp>
        <p:nvSpPr>
          <p:cNvPr id="205854"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5832" name="Object 8"/>
          <p:cNvGraphicFramePr>
            <a:graphicFrameLocks noChangeAspect="1"/>
          </p:cNvGraphicFramePr>
          <p:nvPr/>
        </p:nvGraphicFramePr>
        <p:xfrm>
          <a:off x="2857500" y="5072063"/>
          <a:ext cx="3130550" cy="561975"/>
        </p:xfrm>
        <a:graphic>
          <a:graphicData uri="http://schemas.openxmlformats.org/presentationml/2006/ole">
            <p:oleObj spid="_x0000_s205832" name="Equation" r:id="rId4" imgW="1206360" imgH="215640" progId="Equation.DSMT4">
              <p:embed/>
            </p:oleObj>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63" name="标题 1"/>
          <p:cNvSpPr>
            <a:spLocks noGrp="1"/>
          </p:cNvSpPr>
          <p:nvPr>
            <p:ph type="title"/>
          </p:nvPr>
        </p:nvSpPr>
        <p:spPr>
          <a:xfrm>
            <a:off x="-142875" y="0"/>
            <a:ext cx="9501188" cy="1143000"/>
          </a:xfrm>
        </p:spPr>
        <p:txBody>
          <a:bodyPr/>
          <a:lstStyle/>
          <a:p>
            <a:r>
              <a:rPr lang="en-US" altLang="zh-CN" smtClean="0"/>
              <a:t>3.1</a:t>
            </a:r>
            <a:r>
              <a:rPr lang="zh-CN" altLang="en-US" smtClean="0"/>
              <a:t>定常系统能控性判据与能控性指数</a:t>
            </a:r>
            <a:r>
              <a:rPr lang="en-US" altLang="zh-CN" smtClean="0"/>
              <a:t>-19</a:t>
            </a:r>
            <a:endParaRPr lang="zh-CN" altLang="en-US" smtClean="0"/>
          </a:p>
        </p:txBody>
      </p:sp>
      <p:sp>
        <p:nvSpPr>
          <p:cNvPr id="206864" name="内容占位符 2"/>
          <p:cNvSpPr>
            <a:spLocks noGrp="1"/>
          </p:cNvSpPr>
          <p:nvPr>
            <p:ph idx="1"/>
          </p:nvPr>
        </p:nvSpPr>
        <p:spPr>
          <a:xfrm>
            <a:off x="785813" y="1285875"/>
            <a:ext cx="8169275" cy="571500"/>
          </a:xfrm>
        </p:spPr>
        <p:txBody>
          <a:bodyPr/>
          <a:lstStyle/>
          <a:p>
            <a:r>
              <a:rPr lang="zh-CN" altLang="en-US" smtClean="0"/>
              <a:t>定常系统的能控性指数</a:t>
            </a:r>
            <a:r>
              <a:rPr lang="en-US" altLang="zh-CN" smtClean="0"/>
              <a:t>----</a:t>
            </a:r>
            <a:r>
              <a:rPr lang="zh-CN" altLang="en-US" smtClean="0"/>
              <a:t>定义与计算</a:t>
            </a:r>
          </a:p>
        </p:txBody>
      </p:sp>
      <p:sp>
        <p:nvSpPr>
          <p:cNvPr id="20686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686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686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686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6869"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6870"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6871"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6872"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6873" name="Rectangle 1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6874" name="Rectangle 2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6875" name="Rectangle 2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6876"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6877"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6878"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687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688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6881"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6882"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6850" name="Object 2"/>
          <p:cNvGraphicFramePr>
            <a:graphicFrameLocks noChangeAspect="1"/>
          </p:cNvGraphicFramePr>
          <p:nvPr/>
        </p:nvGraphicFramePr>
        <p:xfrm>
          <a:off x="2000250" y="1785938"/>
          <a:ext cx="4035425" cy="592137"/>
        </p:xfrm>
        <a:graphic>
          <a:graphicData uri="http://schemas.openxmlformats.org/presentationml/2006/ole">
            <p:oleObj spid="_x0000_s206850" name="Equation" r:id="rId3" imgW="1549080" imgH="228600" progId="Equation.DSMT4">
              <p:embed/>
            </p:oleObj>
          </a:graphicData>
        </a:graphic>
      </p:graphicFrame>
      <p:sp>
        <p:nvSpPr>
          <p:cNvPr id="35" name="矩形 34"/>
          <p:cNvSpPr/>
          <p:nvPr/>
        </p:nvSpPr>
        <p:spPr>
          <a:xfrm>
            <a:off x="285750" y="2357438"/>
            <a:ext cx="8858250" cy="584200"/>
          </a:xfrm>
          <a:prstGeom prst="rect">
            <a:avLst/>
          </a:prstGeom>
        </p:spPr>
        <p:txBody>
          <a:bodyPr>
            <a:spAutoFit/>
          </a:bodyPr>
          <a:lstStyle/>
          <a:p>
            <a:pPr>
              <a:defRPr/>
            </a:pPr>
            <a:r>
              <a:rPr lang="zh-CN" altLang="en-US" sz="3200" b="1" dirty="0">
                <a:latin typeface="Times New Roman" pitchFamily="18" charset="0"/>
                <a:ea typeface="+mn-ea"/>
                <a:cs typeface="Times New Roman" pitchFamily="18" charset="0"/>
              </a:rPr>
              <a:t>定义能控性指数使                  成立的</a:t>
            </a:r>
            <a:r>
              <a:rPr lang="en-US" sz="3200" b="1" i="1" dirty="0">
                <a:latin typeface="Times New Roman" pitchFamily="18" charset="0"/>
                <a:ea typeface="+mn-ea"/>
                <a:cs typeface="Times New Roman" pitchFamily="18" charset="0"/>
              </a:rPr>
              <a:t>k</a:t>
            </a:r>
            <a:r>
              <a:rPr lang="zh-CN" altLang="en-US" sz="3200" b="1" dirty="0">
                <a:latin typeface="Times New Roman" pitchFamily="18" charset="0"/>
                <a:ea typeface="+mn-ea"/>
                <a:cs typeface="Times New Roman" pitchFamily="18" charset="0"/>
              </a:rPr>
              <a:t>最小正整数。</a:t>
            </a:r>
          </a:p>
        </p:txBody>
      </p:sp>
      <p:sp>
        <p:nvSpPr>
          <p:cNvPr id="206884"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688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6852" name="Object 4"/>
          <p:cNvGraphicFramePr>
            <a:graphicFrameLocks noChangeAspect="1"/>
          </p:cNvGraphicFramePr>
          <p:nvPr/>
        </p:nvGraphicFramePr>
        <p:xfrm>
          <a:off x="3571875" y="2357438"/>
          <a:ext cx="1928813" cy="593725"/>
        </p:xfrm>
        <a:graphic>
          <a:graphicData uri="http://schemas.openxmlformats.org/presentationml/2006/ole">
            <p:oleObj spid="_x0000_s206852" name="Equation" r:id="rId4" imgW="736600" imgH="228600" progId="Equation.DSMT4">
              <p:embed/>
            </p:oleObj>
          </a:graphicData>
        </a:graphic>
      </p:graphicFrame>
      <p:sp>
        <p:nvSpPr>
          <p:cNvPr id="2068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6854" name="Object 6"/>
          <p:cNvGraphicFramePr>
            <a:graphicFrameLocks noChangeAspect="1"/>
          </p:cNvGraphicFramePr>
          <p:nvPr/>
        </p:nvGraphicFramePr>
        <p:xfrm>
          <a:off x="490538" y="3286125"/>
          <a:ext cx="8653462" cy="658813"/>
        </p:xfrm>
        <a:graphic>
          <a:graphicData uri="http://schemas.openxmlformats.org/presentationml/2006/ole">
            <p:oleObj spid="_x0000_s206854" name="Equation" r:id="rId5" imgW="3606480" imgH="253800" progId="Equation.DSMT4">
              <p:embed/>
            </p:oleObj>
          </a:graphicData>
        </a:graphic>
      </p:graphicFrame>
      <p:sp>
        <p:nvSpPr>
          <p:cNvPr id="206887"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6856" name="Object 8"/>
          <p:cNvGraphicFramePr>
            <a:graphicFrameLocks noChangeAspect="1"/>
          </p:cNvGraphicFramePr>
          <p:nvPr/>
        </p:nvGraphicFramePr>
        <p:xfrm>
          <a:off x="428625" y="4286250"/>
          <a:ext cx="1560513" cy="396875"/>
        </p:xfrm>
        <a:graphic>
          <a:graphicData uri="http://schemas.openxmlformats.org/presentationml/2006/ole">
            <p:oleObj spid="_x0000_s206856" name="Equation" r:id="rId6" imgW="596641" imgH="165028" progId="Equation.DSMT4">
              <p:embed/>
            </p:oleObj>
          </a:graphicData>
        </a:graphic>
      </p:graphicFrame>
      <p:sp>
        <p:nvSpPr>
          <p:cNvPr id="206888"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6858" name="Object 10"/>
          <p:cNvGraphicFramePr>
            <a:graphicFrameLocks noChangeAspect="1"/>
          </p:cNvGraphicFramePr>
          <p:nvPr/>
        </p:nvGraphicFramePr>
        <p:xfrm>
          <a:off x="501650" y="4714875"/>
          <a:ext cx="8642350" cy="668338"/>
        </p:xfrm>
        <a:graphic>
          <a:graphicData uri="http://schemas.openxmlformats.org/presentationml/2006/ole">
            <p:oleObj spid="_x0000_s206858" name="Equation" r:id="rId7" imgW="3327400" imgH="228600" progId="Equation.DSMT4">
              <p:embed/>
            </p:oleObj>
          </a:graphicData>
        </a:graphic>
      </p:graphicFrame>
      <p:sp>
        <p:nvSpPr>
          <p:cNvPr id="206889"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6860" name="Object 12"/>
          <p:cNvGraphicFramePr>
            <a:graphicFrameLocks noChangeAspect="1"/>
          </p:cNvGraphicFramePr>
          <p:nvPr/>
        </p:nvGraphicFramePr>
        <p:xfrm>
          <a:off x="811213" y="5670550"/>
          <a:ext cx="3046412" cy="544513"/>
        </p:xfrm>
        <a:graphic>
          <a:graphicData uri="http://schemas.openxmlformats.org/presentationml/2006/ole">
            <p:oleObj spid="_x0000_s206860" name="Equation" r:id="rId8" imgW="1167893" imgH="203112" progId="Equation.DSMT4">
              <p:embed/>
            </p:oleObj>
          </a:graphicData>
        </a:graphic>
      </p:graphicFrame>
      <p:sp>
        <p:nvSpPr>
          <p:cNvPr id="206890" name="Rectangle 1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6862" name="Object 14"/>
          <p:cNvGraphicFramePr>
            <a:graphicFrameLocks noChangeAspect="1"/>
          </p:cNvGraphicFramePr>
          <p:nvPr/>
        </p:nvGraphicFramePr>
        <p:xfrm>
          <a:off x="4572000" y="5643563"/>
          <a:ext cx="3417888" cy="668337"/>
        </p:xfrm>
        <a:graphic>
          <a:graphicData uri="http://schemas.openxmlformats.org/presentationml/2006/ole">
            <p:oleObj spid="_x0000_s206862" name="Equation" r:id="rId9" imgW="1320227" imgH="241195" progId="Equation.DSMT4">
              <p:embed/>
            </p:oleObj>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87" name="标题 1"/>
          <p:cNvSpPr>
            <a:spLocks noGrp="1"/>
          </p:cNvSpPr>
          <p:nvPr>
            <p:ph type="title"/>
          </p:nvPr>
        </p:nvSpPr>
        <p:spPr>
          <a:xfrm>
            <a:off x="-142875" y="0"/>
            <a:ext cx="9501188" cy="1143000"/>
          </a:xfrm>
        </p:spPr>
        <p:txBody>
          <a:bodyPr/>
          <a:lstStyle/>
          <a:p>
            <a:r>
              <a:rPr lang="en-US" altLang="zh-CN" smtClean="0"/>
              <a:t>3.1</a:t>
            </a:r>
            <a:r>
              <a:rPr lang="zh-CN" altLang="en-US" smtClean="0"/>
              <a:t>定常系统能控性判据与能控性指数</a:t>
            </a:r>
            <a:r>
              <a:rPr lang="en-US" altLang="zh-CN" smtClean="0"/>
              <a:t>-20</a:t>
            </a:r>
            <a:endParaRPr lang="zh-CN" altLang="en-US" smtClean="0"/>
          </a:p>
        </p:txBody>
      </p:sp>
      <p:sp>
        <p:nvSpPr>
          <p:cNvPr id="207888" name="内容占位符 2"/>
          <p:cNvSpPr>
            <a:spLocks noGrp="1"/>
          </p:cNvSpPr>
          <p:nvPr>
            <p:ph idx="1"/>
          </p:nvPr>
        </p:nvSpPr>
        <p:spPr>
          <a:xfrm>
            <a:off x="785813" y="1285875"/>
            <a:ext cx="8169275" cy="571500"/>
          </a:xfrm>
        </p:spPr>
        <p:txBody>
          <a:bodyPr/>
          <a:lstStyle/>
          <a:p>
            <a:r>
              <a:rPr lang="zh-CN" altLang="en-US" smtClean="0"/>
              <a:t>定常系统的能控性指数</a:t>
            </a:r>
            <a:r>
              <a:rPr lang="en-US" altLang="zh-CN" smtClean="0"/>
              <a:t>----</a:t>
            </a:r>
            <a:r>
              <a:rPr lang="zh-CN" altLang="en-US" smtClean="0"/>
              <a:t>能控性指数范围</a:t>
            </a:r>
          </a:p>
        </p:txBody>
      </p:sp>
      <p:sp>
        <p:nvSpPr>
          <p:cNvPr id="20788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789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7891"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7892"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7893"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7894"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7895"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7896"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7897" name="Rectangle 1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7898" name="Rectangle 2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7899" name="Rectangle 2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7900"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7901"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7902"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790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7904"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7905"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790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7907"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7908"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7909"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7910"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7911"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7912"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7913" name="Rectangle 1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7914"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7881" name="Object 9"/>
          <p:cNvGraphicFramePr>
            <a:graphicFrameLocks noChangeAspect="1"/>
          </p:cNvGraphicFramePr>
          <p:nvPr/>
        </p:nvGraphicFramePr>
        <p:xfrm>
          <a:off x="1143000" y="2143125"/>
          <a:ext cx="2670175" cy="528638"/>
        </p:xfrm>
        <a:graphic>
          <a:graphicData uri="http://schemas.openxmlformats.org/presentationml/2006/ole">
            <p:oleObj spid="_x0000_s207881" name="Equation" r:id="rId3" imgW="1054100" imgH="203200" progId="Equation.DSMT4">
              <p:embed/>
            </p:oleObj>
          </a:graphicData>
        </a:graphic>
      </p:graphicFrame>
      <p:sp>
        <p:nvSpPr>
          <p:cNvPr id="207915"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7883" name="Object 11"/>
          <p:cNvGraphicFramePr>
            <a:graphicFrameLocks noChangeAspect="1"/>
          </p:cNvGraphicFramePr>
          <p:nvPr/>
        </p:nvGraphicFramePr>
        <p:xfrm>
          <a:off x="3429000" y="3429000"/>
          <a:ext cx="3630613" cy="528638"/>
        </p:xfrm>
        <a:graphic>
          <a:graphicData uri="http://schemas.openxmlformats.org/presentationml/2006/ole">
            <p:oleObj spid="_x0000_s207883" name="Equation" r:id="rId4" imgW="1447172" imgH="203112" progId="Equation.DSMT4">
              <p:embed/>
            </p:oleObj>
          </a:graphicData>
        </a:graphic>
      </p:graphicFrame>
      <p:sp>
        <p:nvSpPr>
          <p:cNvPr id="207916"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7885" name="Object 13"/>
          <p:cNvGraphicFramePr>
            <a:graphicFrameLocks noChangeAspect="1"/>
          </p:cNvGraphicFramePr>
          <p:nvPr/>
        </p:nvGraphicFramePr>
        <p:xfrm>
          <a:off x="1643063" y="5572125"/>
          <a:ext cx="6283325" cy="593725"/>
        </p:xfrm>
        <a:graphic>
          <a:graphicData uri="http://schemas.openxmlformats.org/presentationml/2006/ole">
            <p:oleObj spid="_x0000_s207885" name="Equation" r:id="rId5" imgW="2413000" imgH="228600" progId="Equation.DSMT4">
              <p:embed/>
            </p:oleObj>
          </a:graphicData>
        </a:graphic>
      </p:graphicFrame>
      <p:sp>
        <p:nvSpPr>
          <p:cNvPr id="43" name="矩形 42"/>
          <p:cNvSpPr/>
          <p:nvPr/>
        </p:nvSpPr>
        <p:spPr>
          <a:xfrm>
            <a:off x="785813" y="4429125"/>
            <a:ext cx="8001000" cy="1077913"/>
          </a:xfrm>
          <a:prstGeom prst="rect">
            <a:avLst/>
          </a:prstGeom>
        </p:spPr>
        <p:txBody>
          <a:bodyPr>
            <a:spAutoFit/>
          </a:bodyPr>
          <a:lstStyle/>
          <a:p>
            <a:pPr>
              <a:defRPr/>
            </a:pPr>
            <a:r>
              <a:rPr lang="zh-CN" altLang="en-US" sz="3200" b="1" dirty="0">
                <a:latin typeface="+mn-ea"/>
                <a:ea typeface="+mn-ea"/>
              </a:rPr>
              <a:t>基于能控性指数的上界估计式，可以将能控性矩阵进一步减小规模</a:t>
            </a:r>
          </a:p>
        </p:txBody>
      </p:sp>
      <p:sp>
        <p:nvSpPr>
          <p:cNvPr id="47" name="矩形 46"/>
          <p:cNvSpPr/>
          <p:nvPr/>
        </p:nvSpPr>
        <p:spPr>
          <a:xfrm>
            <a:off x="3429000" y="2714625"/>
            <a:ext cx="5473700" cy="584200"/>
          </a:xfrm>
          <a:prstGeom prst="rect">
            <a:avLst/>
          </a:prstGeom>
        </p:spPr>
        <p:txBody>
          <a:bodyPr wrap="none">
            <a:spAutoFit/>
          </a:bodyPr>
          <a:lstStyle/>
          <a:p>
            <a:pPr algn="ctr">
              <a:defRPr/>
            </a:pPr>
            <a:r>
              <a:rPr lang="en-US" altLang="zh-CN" sz="3200" b="1" i="1" dirty="0">
                <a:latin typeface="Times New Roman" pitchFamily="18" charset="0"/>
                <a:ea typeface="+mn-ea"/>
                <a:cs typeface="Times New Roman" pitchFamily="18" charset="0"/>
              </a:rPr>
              <a:t>l</a:t>
            </a:r>
            <a:r>
              <a:rPr lang="zh-CN" altLang="en-US" sz="3200" b="1" dirty="0">
                <a:latin typeface="Times New Roman" pitchFamily="18" charset="0"/>
                <a:ea typeface="+mn-ea"/>
                <a:cs typeface="Times New Roman" pitchFamily="18" charset="0"/>
              </a:rPr>
              <a:t>为矩阵</a:t>
            </a:r>
            <a:r>
              <a:rPr lang="en-US" sz="3200" b="1" i="1" dirty="0">
                <a:latin typeface="Times New Roman" pitchFamily="18" charset="0"/>
                <a:ea typeface="+mn-ea"/>
                <a:cs typeface="Times New Roman" pitchFamily="18" charset="0"/>
              </a:rPr>
              <a:t>A</a:t>
            </a:r>
            <a:r>
              <a:rPr lang="zh-CN" altLang="en-US" sz="3200" b="1" dirty="0">
                <a:latin typeface="Times New Roman" pitchFamily="18" charset="0"/>
                <a:ea typeface="+mn-ea"/>
                <a:cs typeface="Times New Roman" pitchFamily="18" charset="0"/>
              </a:rPr>
              <a:t>的最小多项式的次数</a:t>
            </a:r>
          </a:p>
        </p:txBody>
      </p:sp>
      <p:sp>
        <p:nvSpPr>
          <p:cNvPr id="207919" name="左弧形箭头 47"/>
          <p:cNvSpPr>
            <a:spLocks noChangeArrowheads="1"/>
          </p:cNvSpPr>
          <p:nvPr/>
        </p:nvSpPr>
        <p:spPr bwMode="auto">
          <a:xfrm>
            <a:off x="2857500" y="2643188"/>
            <a:ext cx="500063" cy="1000125"/>
          </a:xfrm>
          <a:prstGeom prst="curvedRightArrow">
            <a:avLst>
              <a:gd name="adj1" fmla="val 25000"/>
              <a:gd name="adj2" fmla="val 50000"/>
              <a:gd name="adj3" fmla="val 25000"/>
            </a:avLst>
          </a:prstGeom>
          <a:solidFill>
            <a:schemeClr val="accent1"/>
          </a:solidFill>
          <a:ln w="9525" algn="ctr">
            <a:solidFill>
              <a:schemeClr val="tx1"/>
            </a:solidFill>
            <a:round/>
            <a:headEnd/>
            <a:tailEnd/>
          </a:ln>
        </p:spPr>
        <p:txBody>
          <a:bodyPr wrap="none" anchor="ctr"/>
          <a:lstStyle/>
          <a:p>
            <a:pPr algn="ctr"/>
            <a:endParaRPr lang="zh-CN" altLang="en-US"/>
          </a:p>
        </p:txBody>
      </p:sp>
      <p:graphicFrame>
        <p:nvGraphicFramePr>
          <p:cNvPr id="207886" name="Object 14"/>
          <p:cNvGraphicFramePr>
            <a:graphicFrameLocks noChangeAspect="1"/>
          </p:cNvGraphicFramePr>
          <p:nvPr/>
        </p:nvGraphicFramePr>
        <p:xfrm>
          <a:off x="5786438" y="2214563"/>
          <a:ext cx="1560512" cy="396875"/>
        </p:xfrm>
        <a:graphic>
          <a:graphicData uri="http://schemas.openxmlformats.org/presentationml/2006/ole">
            <p:oleObj spid="_x0000_s207886" name="Equation" r:id="rId6" imgW="596641" imgH="165028" progId="Equation.DSMT4">
              <p:embed/>
            </p:oleObj>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2" name="标题 1"/>
          <p:cNvSpPr>
            <a:spLocks noGrp="1"/>
          </p:cNvSpPr>
          <p:nvPr>
            <p:ph type="title"/>
          </p:nvPr>
        </p:nvSpPr>
        <p:spPr>
          <a:xfrm>
            <a:off x="-142875" y="0"/>
            <a:ext cx="9501188" cy="1143000"/>
          </a:xfrm>
        </p:spPr>
        <p:txBody>
          <a:bodyPr/>
          <a:lstStyle/>
          <a:p>
            <a:r>
              <a:rPr lang="en-US" altLang="zh-CN" smtClean="0"/>
              <a:t>3.1</a:t>
            </a:r>
            <a:r>
              <a:rPr lang="zh-CN" altLang="en-US" smtClean="0"/>
              <a:t>定常系统能控性判据与能控性指数</a:t>
            </a:r>
            <a:r>
              <a:rPr lang="en-US" altLang="zh-CN" smtClean="0"/>
              <a:t>-21</a:t>
            </a:r>
            <a:endParaRPr lang="zh-CN" altLang="en-US" smtClean="0"/>
          </a:p>
        </p:txBody>
      </p:sp>
      <p:sp>
        <p:nvSpPr>
          <p:cNvPr id="208903" name="内容占位符 2"/>
          <p:cNvSpPr>
            <a:spLocks noGrp="1"/>
          </p:cNvSpPr>
          <p:nvPr>
            <p:ph idx="1"/>
          </p:nvPr>
        </p:nvSpPr>
        <p:spPr>
          <a:xfrm>
            <a:off x="785813" y="1285875"/>
            <a:ext cx="8169275" cy="571500"/>
          </a:xfrm>
        </p:spPr>
        <p:txBody>
          <a:bodyPr/>
          <a:lstStyle/>
          <a:p>
            <a:r>
              <a:rPr lang="zh-CN" altLang="en-US" smtClean="0"/>
              <a:t>例：计算能控性指数集与指数</a:t>
            </a:r>
          </a:p>
        </p:txBody>
      </p:sp>
      <p:sp>
        <p:nvSpPr>
          <p:cNvPr id="20890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890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890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8907"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8908"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8909"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8910"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8911"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8912" name="Rectangle 1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8913" name="Rectangle 2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8914" name="Rectangle 2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891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891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8917"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8918"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8919"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8920"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8921"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8922"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892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8924"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8925"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8926"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8927"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8928" name="Rectangle 1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8929"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8930"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8899" name="Object 3"/>
          <p:cNvGraphicFramePr>
            <a:graphicFrameLocks noChangeAspect="1"/>
          </p:cNvGraphicFramePr>
          <p:nvPr/>
        </p:nvGraphicFramePr>
        <p:xfrm>
          <a:off x="2214563" y="2000250"/>
          <a:ext cx="3884612" cy="1619250"/>
        </p:xfrm>
        <a:graphic>
          <a:graphicData uri="http://schemas.openxmlformats.org/presentationml/2006/ole">
            <p:oleObj spid="_x0000_s208899" name="Equation" r:id="rId3" imgW="1549080" imgH="622080" progId="Equation.DSMT4">
              <p:embed/>
            </p:oleObj>
          </a:graphicData>
        </a:graphic>
      </p:graphicFrame>
      <p:sp>
        <p:nvSpPr>
          <p:cNvPr id="208931"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0893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8901" name="Object 5"/>
          <p:cNvGraphicFramePr>
            <a:graphicFrameLocks noChangeAspect="1"/>
          </p:cNvGraphicFramePr>
          <p:nvPr/>
        </p:nvGraphicFramePr>
        <p:xfrm>
          <a:off x="1000125" y="3786188"/>
          <a:ext cx="7086600" cy="2663825"/>
        </p:xfrm>
        <a:graphic>
          <a:graphicData uri="http://schemas.openxmlformats.org/presentationml/2006/ole">
            <p:oleObj spid="_x0000_s208901" name="Equation" r:id="rId4" imgW="2717640" imgH="1028520" progId="Equation.DSMT4">
              <p:embed/>
            </p:oleObj>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6" name="标题 1"/>
          <p:cNvSpPr>
            <a:spLocks noGrp="1"/>
          </p:cNvSpPr>
          <p:nvPr>
            <p:ph type="title"/>
          </p:nvPr>
        </p:nvSpPr>
        <p:spPr>
          <a:xfrm>
            <a:off x="142875" y="0"/>
            <a:ext cx="9144000" cy="1143000"/>
          </a:xfrm>
        </p:spPr>
        <p:txBody>
          <a:bodyPr/>
          <a:lstStyle/>
          <a:p>
            <a:r>
              <a:rPr lang="en-US" altLang="zh-CN" dirty="0" smtClean="0"/>
              <a:t>3.2</a:t>
            </a:r>
            <a:r>
              <a:rPr lang="zh-CN" altLang="en-US" dirty="0" smtClean="0"/>
              <a:t>定常系统能观性判据与能观性指数</a:t>
            </a:r>
            <a:r>
              <a:rPr lang="en-US" altLang="zh-CN" dirty="0" smtClean="0"/>
              <a:t>-1</a:t>
            </a:r>
            <a:endParaRPr lang="zh-CN" altLang="en-US" dirty="0" smtClean="0"/>
          </a:p>
        </p:txBody>
      </p:sp>
      <p:sp>
        <p:nvSpPr>
          <p:cNvPr id="211977" name="内容占位符 2"/>
          <p:cNvSpPr>
            <a:spLocks noGrp="1"/>
          </p:cNvSpPr>
          <p:nvPr>
            <p:ph idx="1"/>
          </p:nvPr>
        </p:nvSpPr>
        <p:spPr>
          <a:xfrm>
            <a:off x="785813" y="1285875"/>
            <a:ext cx="8169275" cy="571500"/>
          </a:xfrm>
        </p:spPr>
        <p:txBody>
          <a:bodyPr/>
          <a:lstStyle/>
          <a:p>
            <a:r>
              <a:rPr lang="en-US" altLang="zh-CN" smtClean="0"/>
              <a:t>Gram</a:t>
            </a:r>
            <a:r>
              <a:rPr lang="zh-CN" altLang="en-US" smtClean="0"/>
              <a:t>矩阵能观性判据</a:t>
            </a:r>
          </a:p>
        </p:txBody>
      </p:sp>
      <p:sp>
        <p:nvSpPr>
          <p:cNvPr id="21197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1197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11971" name="Object 3"/>
          <p:cNvGraphicFramePr>
            <a:graphicFrameLocks noChangeAspect="1"/>
          </p:cNvGraphicFramePr>
          <p:nvPr/>
        </p:nvGraphicFramePr>
        <p:xfrm>
          <a:off x="709613" y="2286000"/>
          <a:ext cx="7007225" cy="823913"/>
        </p:xfrm>
        <a:graphic>
          <a:graphicData uri="http://schemas.openxmlformats.org/presentationml/2006/ole">
            <p:oleObj spid="_x0000_s211971" name="Equation" r:id="rId3" imgW="2692080" imgH="317160" progId="Equation.DSMT4">
              <p:embed/>
            </p:oleObj>
          </a:graphicData>
        </a:graphic>
      </p:graphicFrame>
      <p:sp>
        <p:nvSpPr>
          <p:cNvPr id="8" name="矩形 7"/>
          <p:cNvSpPr/>
          <p:nvPr/>
        </p:nvSpPr>
        <p:spPr>
          <a:xfrm>
            <a:off x="3500438" y="1785938"/>
            <a:ext cx="1831975" cy="584200"/>
          </a:xfrm>
          <a:prstGeom prst="rect">
            <a:avLst/>
          </a:prstGeom>
        </p:spPr>
        <p:txBody>
          <a:bodyPr wrap="none">
            <a:spAutoFit/>
          </a:bodyPr>
          <a:lstStyle/>
          <a:p>
            <a:pPr algn="ctr">
              <a:defRPr/>
            </a:pPr>
            <a:r>
              <a:rPr lang="zh-CN" altLang="en-US" sz="3200" b="1" dirty="0">
                <a:latin typeface="+mn-ea"/>
                <a:ea typeface="+mn-ea"/>
              </a:rPr>
              <a:t>完全能观</a:t>
            </a:r>
          </a:p>
        </p:txBody>
      </p:sp>
      <p:sp>
        <p:nvSpPr>
          <p:cNvPr id="211981" name="左右箭头 8"/>
          <p:cNvSpPr>
            <a:spLocks noChangeArrowheads="1"/>
          </p:cNvSpPr>
          <p:nvPr/>
        </p:nvSpPr>
        <p:spPr bwMode="auto">
          <a:xfrm>
            <a:off x="5572125" y="2000250"/>
            <a:ext cx="714375" cy="214313"/>
          </a:xfrm>
          <a:prstGeom prst="leftRight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0" name="矩形 9"/>
          <p:cNvSpPr/>
          <p:nvPr/>
        </p:nvSpPr>
        <p:spPr>
          <a:xfrm>
            <a:off x="7723188" y="2357438"/>
            <a:ext cx="1420812" cy="584200"/>
          </a:xfrm>
          <a:prstGeom prst="rect">
            <a:avLst/>
          </a:prstGeom>
        </p:spPr>
        <p:txBody>
          <a:bodyPr wrap="none">
            <a:spAutoFit/>
          </a:bodyPr>
          <a:lstStyle/>
          <a:p>
            <a:pPr algn="ctr">
              <a:defRPr/>
            </a:pPr>
            <a:r>
              <a:rPr lang="zh-CN" altLang="en-US" sz="3200" b="1" dirty="0">
                <a:latin typeface="+mn-ea"/>
                <a:ea typeface="+mn-ea"/>
              </a:rPr>
              <a:t>满秩</a:t>
            </a:r>
            <a:r>
              <a:rPr lang="en-US" altLang="zh-CN" sz="3200" b="1" dirty="0">
                <a:latin typeface="+mn-ea"/>
                <a:ea typeface="+mn-ea"/>
              </a:rPr>
              <a:t>。</a:t>
            </a:r>
            <a:endParaRPr lang="zh-CN" altLang="en-US" sz="3200" b="1" dirty="0">
              <a:latin typeface="+mn-ea"/>
              <a:ea typeface="+mn-ea"/>
            </a:endParaRPr>
          </a:p>
        </p:txBody>
      </p:sp>
      <p:sp>
        <p:nvSpPr>
          <p:cNvPr id="211983" name="左箭头 10"/>
          <p:cNvSpPr>
            <a:spLocks noChangeArrowheads="1"/>
          </p:cNvSpPr>
          <p:nvPr/>
        </p:nvSpPr>
        <p:spPr bwMode="auto">
          <a:xfrm>
            <a:off x="285750" y="3571875"/>
            <a:ext cx="500063" cy="214313"/>
          </a:xfrm>
          <a:prstGeom prst="leftArrow">
            <a:avLst>
              <a:gd name="adj1" fmla="val 50000"/>
              <a:gd name="adj2" fmla="val 50005"/>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211984"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11985"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11974" name="Object 6"/>
          <p:cNvGraphicFramePr>
            <a:graphicFrameLocks noChangeAspect="1"/>
          </p:cNvGraphicFramePr>
          <p:nvPr/>
        </p:nvGraphicFramePr>
        <p:xfrm>
          <a:off x="1143000" y="1857375"/>
          <a:ext cx="2163763" cy="495300"/>
        </p:xfrm>
        <a:graphic>
          <a:graphicData uri="http://schemas.openxmlformats.org/presentationml/2006/ole">
            <p:oleObj spid="_x0000_s211974" name="Equation" r:id="rId4" imgW="863280" imgH="190440" progId="Equation.DSMT4">
              <p:embed/>
            </p:oleObj>
          </a:graphicData>
        </a:graphic>
      </p:graphicFrame>
      <p:sp>
        <p:nvSpPr>
          <p:cNvPr id="21198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11975" name="Object 7"/>
          <p:cNvGraphicFramePr>
            <a:graphicFrameLocks noChangeAspect="1"/>
          </p:cNvGraphicFramePr>
          <p:nvPr/>
        </p:nvGraphicFramePr>
        <p:xfrm>
          <a:off x="1428750" y="3429000"/>
          <a:ext cx="5230813" cy="2208213"/>
        </p:xfrm>
        <a:graphic>
          <a:graphicData uri="http://schemas.openxmlformats.org/presentationml/2006/ole">
            <p:oleObj spid="_x0000_s211975" name="Equation" r:id="rId5" imgW="2006280" imgH="850680" progId="Equation.DSMT4">
              <p:embed/>
            </p:oleObj>
          </a:graphicData>
        </a:graphic>
      </p:graphicFrame>
      <p:sp>
        <p:nvSpPr>
          <p:cNvPr id="211987"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11988"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7" name="Rectangle 2"/>
          <p:cNvSpPr>
            <a:spLocks noGrp="1" noChangeArrowheads="1"/>
          </p:cNvSpPr>
          <p:nvPr>
            <p:ph type="title"/>
          </p:nvPr>
        </p:nvSpPr>
        <p:spPr/>
        <p:txBody>
          <a:bodyPr/>
          <a:lstStyle/>
          <a:p>
            <a:pPr eaLnBrk="1" hangingPunct="1"/>
            <a:r>
              <a:rPr lang="en-US" altLang="zh-CN" smtClean="0"/>
              <a:t>1.1</a:t>
            </a:r>
            <a:r>
              <a:rPr lang="zh-CN" altLang="en-US" smtClean="0"/>
              <a:t>能控性与能观性物理现象</a:t>
            </a:r>
            <a:r>
              <a:rPr lang="en-US" altLang="zh-CN" smtClean="0"/>
              <a:t>-3</a:t>
            </a:r>
            <a:endParaRPr lang="zh-CN" altLang="en-US" smtClean="0"/>
          </a:p>
        </p:txBody>
      </p:sp>
      <p:sp>
        <p:nvSpPr>
          <p:cNvPr id="3088" name="内容占位符 8"/>
          <p:cNvSpPr>
            <a:spLocks noGrp="1"/>
          </p:cNvSpPr>
          <p:nvPr>
            <p:ph idx="1"/>
          </p:nvPr>
        </p:nvSpPr>
        <p:spPr/>
        <p:txBody>
          <a:bodyPr/>
          <a:lstStyle/>
          <a:p>
            <a:r>
              <a:rPr lang="zh-CN" altLang="en-US" smtClean="0"/>
              <a:t>从电路网络谈能观性</a:t>
            </a:r>
          </a:p>
        </p:txBody>
      </p:sp>
      <p:sp>
        <p:nvSpPr>
          <p:cNvPr id="308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309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3091"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3076" name="Object 4"/>
          <p:cNvGraphicFramePr>
            <a:graphicFrameLocks noChangeAspect="1"/>
          </p:cNvGraphicFramePr>
          <p:nvPr/>
        </p:nvGraphicFramePr>
        <p:xfrm>
          <a:off x="0" y="2000250"/>
          <a:ext cx="3949700" cy="2071688"/>
        </p:xfrm>
        <a:graphic>
          <a:graphicData uri="http://schemas.openxmlformats.org/presentationml/2006/ole">
            <p:oleObj spid="_x0000_s3076" name="Visio" r:id="rId3" imgW="2112125" imgH="1105054" progId="Visio.Drawing.11">
              <p:embed/>
            </p:oleObj>
          </a:graphicData>
        </a:graphic>
      </p:graphicFrame>
      <p:sp>
        <p:nvSpPr>
          <p:cNvPr id="3092"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3078" name="Object 6"/>
          <p:cNvGraphicFramePr>
            <a:graphicFrameLocks noChangeAspect="1"/>
          </p:cNvGraphicFramePr>
          <p:nvPr/>
        </p:nvGraphicFramePr>
        <p:xfrm>
          <a:off x="3786188" y="2000250"/>
          <a:ext cx="4819650" cy="1682750"/>
        </p:xfrm>
        <a:graphic>
          <a:graphicData uri="http://schemas.openxmlformats.org/presentationml/2006/ole">
            <p:oleObj spid="_x0000_s3078" name="Equation" r:id="rId4" imgW="1854200" imgH="647700" progId="Equation.DSMT4">
              <p:embed/>
            </p:oleObj>
          </a:graphicData>
        </a:graphic>
      </p:graphicFrame>
      <p:sp>
        <p:nvSpPr>
          <p:cNvPr id="3093"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3080" name="Object 8"/>
          <p:cNvGraphicFramePr>
            <a:graphicFrameLocks noChangeAspect="1"/>
          </p:cNvGraphicFramePr>
          <p:nvPr/>
        </p:nvGraphicFramePr>
        <p:xfrm>
          <a:off x="6735763" y="3071813"/>
          <a:ext cx="2408237" cy="528637"/>
        </p:xfrm>
        <a:graphic>
          <a:graphicData uri="http://schemas.openxmlformats.org/presentationml/2006/ole">
            <p:oleObj spid="_x0000_s3080" name="Equation" r:id="rId5" imgW="926698" imgH="203112" progId="Equation.DSMT4">
              <p:embed/>
            </p:oleObj>
          </a:graphicData>
        </a:graphic>
      </p:graphicFrame>
      <p:sp>
        <p:nvSpPr>
          <p:cNvPr id="3094"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3082" name="Object 10"/>
          <p:cNvGraphicFramePr>
            <a:graphicFrameLocks noChangeAspect="1"/>
          </p:cNvGraphicFramePr>
          <p:nvPr/>
        </p:nvGraphicFramePr>
        <p:xfrm>
          <a:off x="3857625" y="3857625"/>
          <a:ext cx="4357688" cy="1220788"/>
        </p:xfrm>
        <a:graphic>
          <a:graphicData uri="http://schemas.openxmlformats.org/presentationml/2006/ole">
            <p:oleObj spid="_x0000_s3082" name="Equation" r:id="rId6" imgW="1676160" imgH="469800" progId="Equation.DSMT4">
              <p:embed/>
            </p:oleObj>
          </a:graphicData>
        </a:graphic>
      </p:graphicFrame>
      <p:sp>
        <p:nvSpPr>
          <p:cNvPr id="3095"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3084" name="Object 12"/>
          <p:cNvGraphicFramePr>
            <a:graphicFrameLocks noChangeAspect="1"/>
          </p:cNvGraphicFramePr>
          <p:nvPr/>
        </p:nvGraphicFramePr>
        <p:xfrm>
          <a:off x="0" y="4714875"/>
          <a:ext cx="4387850" cy="1287463"/>
        </p:xfrm>
        <a:graphic>
          <a:graphicData uri="http://schemas.openxmlformats.org/presentationml/2006/ole">
            <p:oleObj spid="_x0000_s3084" name="Equation" r:id="rId7" imgW="1688760" imgH="495000" progId="Equation.DSMT4">
              <p:embed/>
            </p:oleObj>
          </a:graphicData>
        </a:graphic>
      </p:graphicFrame>
      <p:sp>
        <p:nvSpPr>
          <p:cNvPr id="3096" name="Rectangle 1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3086" name="Object 14"/>
          <p:cNvGraphicFramePr>
            <a:graphicFrameLocks noChangeAspect="1"/>
          </p:cNvGraphicFramePr>
          <p:nvPr/>
        </p:nvGraphicFramePr>
        <p:xfrm>
          <a:off x="4027488" y="5637213"/>
          <a:ext cx="5116512" cy="1220787"/>
        </p:xfrm>
        <a:graphic>
          <a:graphicData uri="http://schemas.openxmlformats.org/presentationml/2006/ole">
            <p:oleObj spid="_x0000_s3086" name="Equation" r:id="rId8" imgW="1968480" imgH="469800" progId="Equation.DSMT4">
              <p:embed/>
            </p:oleObj>
          </a:graphicData>
        </a:graphic>
      </p:graphicFrame>
      <p:sp>
        <p:nvSpPr>
          <p:cNvPr id="3097" name="线形标注 1 25"/>
          <p:cNvSpPr>
            <a:spLocks/>
          </p:cNvSpPr>
          <p:nvPr/>
        </p:nvSpPr>
        <p:spPr bwMode="auto">
          <a:xfrm>
            <a:off x="1928813" y="4714875"/>
            <a:ext cx="2500312" cy="857250"/>
          </a:xfrm>
          <a:prstGeom prst="borderCallout1">
            <a:avLst>
              <a:gd name="adj1" fmla="val 103301"/>
              <a:gd name="adj2" fmla="val -306"/>
              <a:gd name="adj3" fmla="val 164532"/>
              <a:gd name="adj4" fmla="val 23"/>
            </a:avLst>
          </a:prstGeom>
          <a:solidFill>
            <a:schemeClr val="accent1">
              <a:alpha val="0"/>
            </a:schemeClr>
          </a:solidFill>
          <a:ln w="9525" algn="ctr">
            <a:solidFill>
              <a:schemeClr val="tx1"/>
            </a:solidFill>
            <a:round/>
            <a:headEnd/>
            <a:tailEnd/>
          </a:ln>
        </p:spPr>
        <p:txBody>
          <a:bodyPr wrap="none" anchor="ctr"/>
          <a:lstStyle/>
          <a:p>
            <a:pPr algn="ctr"/>
            <a:endParaRPr lang="zh-CN" altLang="en-US"/>
          </a:p>
        </p:txBody>
      </p:sp>
      <p:sp>
        <p:nvSpPr>
          <p:cNvPr id="27" name="矩形 26"/>
          <p:cNvSpPr/>
          <p:nvPr/>
        </p:nvSpPr>
        <p:spPr>
          <a:xfrm>
            <a:off x="1357313" y="6000750"/>
            <a:ext cx="1831975" cy="584200"/>
          </a:xfrm>
          <a:prstGeom prst="rect">
            <a:avLst/>
          </a:prstGeom>
        </p:spPr>
        <p:txBody>
          <a:bodyPr wrap="none">
            <a:spAutoFit/>
          </a:bodyPr>
          <a:lstStyle/>
          <a:p>
            <a:pPr algn="ctr">
              <a:defRPr/>
            </a:pPr>
            <a:r>
              <a:rPr lang="zh-CN" altLang="en-US" sz="3200" b="1" kern="0" dirty="0">
                <a:solidFill>
                  <a:srgbClr val="000000"/>
                </a:solidFill>
                <a:latin typeface="Tahoma"/>
                <a:ea typeface="楷体_GB2312"/>
              </a:rPr>
              <a:t>确定的值</a:t>
            </a:r>
            <a:endParaRPr lang="zh-CN" altLang="en-US" dirty="0">
              <a:ea typeface="宋体" pitchFamily="2" charset="-122"/>
            </a:endParaRPr>
          </a:p>
        </p:txBody>
      </p:sp>
      <p:sp>
        <p:nvSpPr>
          <p:cNvPr id="3099" name="右箭头 27"/>
          <p:cNvSpPr>
            <a:spLocks noChangeArrowheads="1"/>
          </p:cNvSpPr>
          <p:nvPr/>
        </p:nvSpPr>
        <p:spPr bwMode="auto">
          <a:xfrm>
            <a:off x="3143250" y="6215063"/>
            <a:ext cx="714375" cy="214312"/>
          </a:xfrm>
          <a:prstGeom prst="right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61" name="标题 1"/>
          <p:cNvSpPr>
            <a:spLocks noGrp="1"/>
          </p:cNvSpPr>
          <p:nvPr>
            <p:ph type="title"/>
          </p:nvPr>
        </p:nvSpPr>
        <p:spPr>
          <a:xfrm>
            <a:off x="0" y="0"/>
            <a:ext cx="9144000" cy="1143000"/>
          </a:xfrm>
        </p:spPr>
        <p:txBody>
          <a:bodyPr/>
          <a:lstStyle/>
          <a:p>
            <a:r>
              <a:rPr lang="en-US" altLang="zh-CN" smtClean="0"/>
              <a:t>3.2</a:t>
            </a:r>
            <a:r>
              <a:rPr lang="zh-CN" altLang="en-US" smtClean="0"/>
              <a:t>定常系统能观性判据与能观性指数</a:t>
            </a:r>
            <a:r>
              <a:rPr lang="en-US" altLang="zh-CN" smtClean="0"/>
              <a:t>-2</a:t>
            </a:r>
            <a:endParaRPr lang="zh-CN" altLang="en-US" smtClean="0"/>
          </a:p>
        </p:txBody>
      </p:sp>
      <p:sp>
        <p:nvSpPr>
          <p:cNvPr id="202762" name="内容占位符 2"/>
          <p:cNvSpPr>
            <a:spLocks noGrp="1"/>
          </p:cNvSpPr>
          <p:nvPr>
            <p:ph idx="1"/>
          </p:nvPr>
        </p:nvSpPr>
        <p:spPr/>
        <p:txBody>
          <a:bodyPr/>
          <a:lstStyle/>
          <a:p>
            <a:r>
              <a:rPr lang="en-US" altLang="zh-CN" smtClean="0"/>
              <a:t>Gram</a:t>
            </a:r>
            <a:r>
              <a:rPr lang="zh-CN" altLang="en-US" smtClean="0"/>
              <a:t>矩阵能观性判据</a:t>
            </a:r>
          </a:p>
          <a:p>
            <a:pPr>
              <a:buFont typeface="Wingdings" pitchFamily="2" charset="2"/>
              <a:buNone/>
            </a:pPr>
            <a:endParaRPr lang="zh-CN" altLang="en-US" smtClean="0"/>
          </a:p>
        </p:txBody>
      </p:sp>
      <p:graphicFrame>
        <p:nvGraphicFramePr>
          <p:cNvPr id="202753" name="Object 1"/>
          <p:cNvGraphicFramePr>
            <a:graphicFrameLocks noChangeAspect="1"/>
          </p:cNvGraphicFramePr>
          <p:nvPr/>
        </p:nvGraphicFramePr>
        <p:xfrm>
          <a:off x="709613" y="2286000"/>
          <a:ext cx="7007225" cy="823913"/>
        </p:xfrm>
        <a:graphic>
          <a:graphicData uri="http://schemas.openxmlformats.org/presentationml/2006/ole">
            <p:oleObj spid="_x0000_s202753" name="Equation" r:id="rId3" imgW="2692080" imgH="317160" progId="Equation.DSMT4">
              <p:embed/>
            </p:oleObj>
          </a:graphicData>
        </a:graphic>
      </p:graphicFrame>
      <p:sp>
        <p:nvSpPr>
          <p:cNvPr id="5" name="矩形 4"/>
          <p:cNvSpPr/>
          <p:nvPr/>
        </p:nvSpPr>
        <p:spPr>
          <a:xfrm>
            <a:off x="3500438" y="1785938"/>
            <a:ext cx="1831975" cy="584200"/>
          </a:xfrm>
          <a:prstGeom prst="rect">
            <a:avLst/>
          </a:prstGeom>
        </p:spPr>
        <p:txBody>
          <a:bodyPr wrap="none">
            <a:spAutoFit/>
          </a:bodyPr>
          <a:lstStyle/>
          <a:p>
            <a:pPr algn="ctr">
              <a:defRPr/>
            </a:pPr>
            <a:r>
              <a:rPr lang="zh-CN" altLang="en-US" sz="3200" b="1" dirty="0">
                <a:latin typeface="+mn-ea"/>
                <a:ea typeface="+mn-ea"/>
              </a:rPr>
              <a:t>完全能观</a:t>
            </a:r>
          </a:p>
        </p:txBody>
      </p:sp>
      <p:sp>
        <p:nvSpPr>
          <p:cNvPr id="202764" name="左右箭头 5"/>
          <p:cNvSpPr>
            <a:spLocks noChangeArrowheads="1"/>
          </p:cNvSpPr>
          <p:nvPr/>
        </p:nvSpPr>
        <p:spPr bwMode="auto">
          <a:xfrm>
            <a:off x="5572125" y="2000250"/>
            <a:ext cx="714375" cy="214313"/>
          </a:xfrm>
          <a:prstGeom prst="leftRight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7" name="矩形 6"/>
          <p:cNvSpPr/>
          <p:nvPr/>
        </p:nvSpPr>
        <p:spPr>
          <a:xfrm>
            <a:off x="7723188" y="2357438"/>
            <a:ext cx="1420812" cy="584200"/>
          </a:xfrm>
          <a:prstGeom prst="rect">
            <a:avLst/>
          </a:prstGeom>
        </p:spPr>
        <p:txBody>
          <a:bodyPr wrap="none">
            <a:spAutoFit/>
          </a:bodyPr>
          <a:lstStyle/>
          <a:p>
            <a:pPr algn="ctr">
              <a:defRPr/>
            </a:pPr>
            <a:r>
              <a:rPr lang="zh-CN" altLang="en-US" sz="3200" b="1" dirty="0">
                <a:latin typeface="+mn-ea"/>
                <a:ea typeface="+mn-ea"/>
              </a:rPr>
              <a:t>满秩</a:t>
            </a:r>
            <a:r>
              <a:rPr lang="en-US" altLang="zh-CN" sz="3200" b="1" dirty="0">
                <a:latin typeface="+mn-ea"/>
                <a:ea typeface="+mn-ea"/>
              </a:rPr>
              <a:t>。</a:t>
            </a:r>
            <a:endParaRPr lang="zh-CN" altLang="en-US" sz="3200" b="1" dirty="0">
              <a:latin typeface="+mn-ea"/>
              <a:ea typeface="+mn-ea"/>
            </a:endParaRPr>
          </a:p>
        </p:txBody>
      </p:sp>
      <p:graphicFrame>
        <p:nvGraphicFramePr>
          <p:cNvPr id="202754" name="Object 2"/>
          <p:cNvGraphicFramePr>
            <a:graphicFrameLocks noChangeAspect="1"/>
          </p:cNvGraphicFramePr>
          <p:nvPr/>
        </p:nvGraphicFramePr>
        <p:xfrm>
          <a:off x="1357313" y="1857375"/>
          <a:ext cx="2163762" cy="495300"/>
        </p:xfrm>
        <a:graphic>
          <a:graphicData uri="http://schemas.openxmlformats.org/presentationml/2006/ole">
            <p:oleObj spid="_x0000_s202754" name="Equation" r:id="rId4" imgW="863280" imgH="190440" progId="Equation.DSMT4">
              <p:embed/>
            </p:oleObj>
          </a:graphicData>
        </a:graphic>
      </p:graphicFrame>
      <p:sp>
        <p:nvSpPr>
          <p:cNvPr id="202766" name="右箭头 10"/>
          <p:cNvSpPr>
            <a:spLocks noChangeArrowheads="1"/>
          </p:cNvSpPr>
          <p:nvPr/>
        </p:nvSpPr>
        <p:spPr bwMode="auto">
          <a:xfrm>
            <a:off x="141288" y="3571875"/>
            <a:ext cx="500062" cy="214313"/>
          </a:xfrm>
          <a:prstGeom prst="rightArrow">
            <a:avLst>
              <a:gd name="adj1" fmla="val 50000"/>
              <a:gd name="adj2" fmla="val 50004"/>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2" name="矩形 11"/>
          <p:cNvSpPr/>
          <p:nvPr/>
        </p:nvSpPr>
        <p:spPr>
          <a:xfrm>
            <a:off x="712788" y="3357563"/>
            <a:ext cx="6778625" cy="584200"/>
          </a:xfrm>
          <a:prstGeom prst="rect">
            <a:avLst/>
          </a:prstGeom>
        </p:spPr>
        <p:txBody>
          <a:bodyPr wrap="none">
            <a:spAutoFit/>
          </a:bodyPr>
          <a:lstStyle/>
          <a:p>
            <a:pPr algn="ctr">
              <a:defRPr/>
            </a:pPr>
            <a:r>
              <a:rPr lang="zh-CN" altLang="en-US" sz="3200" b="1" dirty="0">
                <a:latin typeface="+mn-ea"/>
                <a:ea typeface="+mn-ea"/>
              </a:rPr>
              <a:t>反证法。反设</a:t>
            </a:r>
            <a:r>
              <a:rPr lang="en-US" altLang="zh-CN" sz="3200" b="1" dirty="0">
                <a:latin typeface="+mn-ea"/>
                <a:ea typeface="+mn-ea"/>
              </a:rPr>
              <a:t>Gram</a:t>
            </a:r>
            <a:r>
              <a:rPr lang="zh-CN" altLang="en-US" sz="3200" b="1" dirty="0">
                <a:latin typeface="+mn-ea"/>
                <a:ea typeface="+mn-ea"/>
              </a:rPr>
              <a:t>能观矩阵奇异，则</a:t>
            </a:r>
          </a:p>
        </p:txBody>
      </p:sp>
      <p:graphicFrame>
        <p:nvGraphicFramePr>
          <p:cNvPr id="202756" name="Object 4"/>
          <p:cNvGraphicFramePr>
            <a:graphicFrameLocks noChangeAspect="1"/>
          </p:cNvGraphicFramePr>
          <p:nvPr/>
        </p:nvGraphicFramePr>
        <p:xfrm>
          <a:off x="7429500" y="3429000"/>
          <a:ext cx="1130300" cy="528638"/>
        </p:xfrm>
        <a:graphic>
          <a:graphicData uri="http://schemas.openxmlformats.org/presentationml/2006/ole">
            <p:oleObj spid="_x0000_s202756" name="Equation" r:id="rId5" imgW="444240" imgH="203040" progId="Equation.DSMT4">
              <p:embed/>
            </p:oleObj>
          </a:graphicData>
        </a:graphic>
      </p:graphicFrame>
      <p:graphicFrame>
        <p:nvGraphicFramePr>
          <p:cNvPr id="202757" name="Object 5"/>
          <p:cNvGraphicFramePr>
            <a:graphicFrameLocks noChangeAspect="1"/>
          </p:cNvGraphicFramePr>
          <p:nvPr/>
        </p:nvGraphicFramePr>
        <p:xfrm>
          <a:off x="500063" y="4143375"/>
          <a:ext cx="7107237" cy="1619250"/>
        </p:xfrm>
        <a:graphic>
          <a:graphicData uri="http://schemas.openxmlformats.org/presentationml/2006/ole">
            <p:oleObj spid="_x0000_s202757" name="Equation" r:id="rId6" imgW="2692080" imgH="622080" progId="Equation.DSMT4">
              <p:embed/>
            </p:oleObj>
          </a:graphicData>
        </a:graphic>
      </p:graphicFrame>
      <p:sp>
        <p:nvSpPr>
          <p:cNvPr id="202768"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2758" name="Object 6"/>
          <p:cNvGraphicFramePr>
            <a:graphicFrameLocks noChangeAspect="1"/>
          </p:cNvGraphicFramePr>
          <p:nvPr/>
        </p:nvGraphicFramePr>
        <p:xfrm>
          <a:off x="3786188" y="6072188"/>
          <a:ext cx="3606800" cy="590550"/>
        </p:xfrm>
        <a:graphic>
          <a:graphicData uri="http://schemas.openxmlformats.org/presentationml/2006/ole">
            <p:oleObj spid="_x0000_s202758" name="Equation" r:id="rId7" imgW="1587240" imgH="228600" progId="Equation.DSMT4">
              <p:embed/>
            </p:oleObj>
          </a:graphicData>
        </a:graphic>
      </p:graphicFrame>
      <p:sp>
        <p:nvSpPr>
          <p:cNvPr id="202769"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02760" name="Object 8"/>
          <p:cNvGraphicFramePr>
            <a:graphicFrameLocks noChangeAspect="1"/>
          </p:cNvGraphicFramePr>
          <p:nvPr/>
        </p:nvGraphicFramePr>
        <p:xfrm>
          <a:off x="7929563" y="6072188"/>
          <a:ext cx="985837" cy="528637"/>
        </p:xfrm>
        <a:graphic>
          <a:graphicData uri="http://schemas.openxmlformats.org/presentationml/2006/ole">
            <p:oleObj spid="_x0000_s202760" name="Equation" r:id="rId8" imgW="380880" imgH="203040" progId="Equation.DSMT4">
              <p:embed/>
            </p:oleObj>
          </a:graphicData>
        </a:graphic>
      </p:graphicFrame>
      <p:sp>
        <p:nvSpPr>
          <p:cNvPr id="202770" name="下箭头 18"/>
          <p:cNvSpPr>
            <a:spLocks noChangeArrowheads="1"/>
          </p:cNvSpPr>
          <p:nvPr/>
        </p:nvSpPr>
        <p:spPr bwMode="auto">
          <a:xfrm>
            <a:off x="5214938" y="5715000"/>
            <a:ext cx="142875" cy="357188"/>
          </a:xfrm>
          <a:prstGeom prst="down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202771" name="右箭头 19"/>
          <p:cNvSpPr>
            <a:spLocks noChangeArrowheads="1"/>
          </p:cNvSpPr>
          <p:nvPr/>
        </p:nvSpPr>
        <p:spPr bwMode="auto">
          <a:xfrm>
            <a:off x="7429500" y="6286500"/>
            <a:ext cx="500063" cy="142875"/>
          </a:xfrm>
          <a:prstGeom prst="rightArrow">
            <a:avLst>
              <a:gd name="adj1" fmla="val 50000"/>
              <a:gd name="adj2" fmla="val 50005"/>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202772" name="上下箭头 20"/>
          <p:cNvSpPr>
            <a:spLocks noChangeArrowheads="1"/>
          </p:cNvSpPr>
          <p:nvPr/>
        </p:nvSpPr>
        <p:spPr bwMode="auto">
          <a:xfrm>
            <a:off x="8358188" y="4071938"/>
            <a:ext cx="142875" cy="2000250"/>
          </a:xfrm>
          <a:prstGeom prst="upDownArrow">
            <a:avLst>
              <a:gd name="adj1" fmla="val 50000"/>
              <a:gd name="adj2" fmla="val 49972"/>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22" name="矩形 21"/>
          <p:cNvSpPr/>
          <p:nvPr/>
        </p:nvSpPr>
        <p:spPr>
          <a:xfrm>
            <a:off x="7572375" y="4500563"/>
            <a:ext cx="800100" cy="461962"/>
          </a:xfrm>
          <a:prstGeom prst="rect">
            <a:avLst/>
          </a:prstGeom>
        </p:spPr>
        <p:txBody>
          <a:bodyPr wrap="none">
            <a:spAutoFit/>
          </a:bodyPr>
          <a:lstStyle/>
          <a:p>
            <a:pPr algn="ctr">
              <a:defRPr/>
            </a:pPr>
            <a:r>
              <a:rPr lang="zh-CN" altLang="en-US" b="1" dirty="0">
                <a:latin typeface="+mn-ea"/>
                <a:ea typeface="+mn-ea"/>
              </a:rPr>
              <a:t>矛盾</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6" name="标题 1"/>
          <p:cNvSpPr>
            <a:spLocks noGrp="1"/>
          </p:cNvSpPr>
          <p:nvPr>
            <p:ph type="title"/>
          </p:nvPr>
        </p:nvSpPr>
        <p:spPr>
          <a:xfrm>
            <a:off x="-142875" y="0"/>
            <a:ext cx="9429750" cy="1143000"/>
          </a:xfrm>
        </p:spPr>
        <p:txBody>
          <a:bodyPr/>
          <a:lstStyle/>
          <a:p>
            <a:r>
              <a:rPr lang="en-US" altLang="zh-CN" smtClean="0"/>
              <a:t>3.2</a:t>
            </a:r>
            <a:r>
              <a:rPr lang="zh-CN" altLang="en-US" smtClean="0"/>
              <a:t>定常系统能观性判据与能观性指数</a:t>
            </a:r>
            <a:r>
              <a:rPr lang="en-US" altLang="zh-CN" smtClean="0"/>
              <a:t>-3</a:t>
            </a:r>
            <a:endParaRPr lang="zh-CN" altLang="en-US" smtClean="0"/>
          </a:p>
        </p:txBody>
      </p:sp>
      <p:sp>
        <p:nvSpPr>
          <p:cNvPr id="3" name="内容占位符 2"/>
          <p:cNvSpPr>
            <a:spLocks noGrp="1"/>
          </p:cNvSpPr>
          <p:nvPr>
            <p:ph idx="1"/>
          </p:nvPr>
        </p:nvSpPr>
        <p:spPr>
          <a:xfrm>
            <a:off x="785813" y="1285875"/>
            <a:ext cx="8572500" cy="4846638"/>
          </a:xfrm>
        </p:spPr>
        <p:txBody>
          <a:bodyPr/>
          <a:lstStyle/>
          <a:p>
            <a:pPr>
              <a:defRPr/>
            </a:pPr>
            <a:r>
              <a:rPr lang="zh-CN" altLang="en-US" dirty="0" smtClean="0">
                <a:latin typeface="+mn-ea"/>
              </a:rPr>
              <a:t>具有</a:t>
            </a:r>
            <a:r>
              <a:rPr lang="en-US" dirty="0" smtClean="0">
                <a:latin typeface="+mn-ea"/>
              </a:rPr>
              <a:t>Jordan</a:t>
            </a:r>
            <a:r>
              <a:rPr lang="zh-CN" altLang="en-US" dirty="0" smtClean="0">
                <a:latin typeface="+mn-ea"/>
              </a:rPr>
              <a:t>标准型系统的能观性判据（</a:t>
            </a:r>
            <a:r>
              <a:rPr lang="en-US" altLang="zh-CN" dirty="0" smtClean="0">
                <a:latin typeface="+mn-ea"/>
              </a:rPr>
              <a:t>MI</a:t>
            </a:r>
            <a:r>
              <a:rPr lang="zh-CN" altLang="en-US" dirty="0" smtClean="0">
                <a:latin typeface="+mn-ea"/>
              </a:rPr>
              <a:t>）</a:t>
            </a:r>
          </a:p>
        </p:txBody>
      </p:sp>
      <p:sp>
        <p:nvSpPr>
          <p:cNvPr id="21299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1299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12994" name="Object 2"/>
          <p:cNvGraphicFramePr>
            <a:graphicFrameLocks noChangeAspect="1"/>
          </p:cNvGraphicFramePr>
          <p:nvPr/>
        </p:nvGraphicFramePr>
        <p:xfrm>
          <a:off x="1714500" y="1838325"/>
          <a:ext cx="1162050" cy="989013"/>
        </p:xfrm>
        <a:graphic>
          <a:graphicData uri="http://schemas.openxmlformats.org/presentationml/2006/ole">
            <p:oleObj spid="_x0000_s212994" name="Equation" r:id="rId3" imgW="444240" imgH="380880" progId="Equation.DSMT4">
              <p:embed/>
            </p:oleObj>
          </a:graphicData>
        </a:graphic>
      </p:graphicFrame>
      <p:sp>
        <p:nvSpPr>
          <p:cNvPr id="213000"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12995" name="Object 3"/>
          <p:cNvGraphicFramePr>
            <a:graphicFrameLocks noChangeAspect="1"/>
          </p:cNvGraphicFramePr>
          <p:nvPr/>
        </p:nvGraphicFramePr>
        <p:xfrm>
          <a:off x="4429125" y="1838325"/>
          <a:ext cx="1247775" cy="1090613"/>
        </p:xfrm>
        <a:graphic>
          <a:graphicData uri="http://schemas.openxmlformats.org/presentationml/2006/ole">
            <p:oleObj spid="_x0000_s212995" name="Equation" r:id="rId4" imgW="495000" imgH="419040" progId="Equation.DSMT4">
              <p:embed/>
            </p:oleObj>
          </a:graphicData>
        </a:graphic>
      </p:graphicFrame>
      <p:sp>
        <p:nvSpPr>
          <p:cNvPr id="213001" name="右箭头 9"/>
          <p:cNvSpPr>
            <a:spLocks noChangeArrowheads="1"/>
          </p:cNvSpPr>
          <p:nvPr/>
        </p:nvSpPr>
        <p:spPr bwMode="auto">
          <a:xfrm>
            <a:off x="3357563" y="2214563"/>
            <a:ext cx="714375" cy="142875"/>
          </a:xfrm>
          <a:prstGeom prst="right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2" name="内容占位符 2"/>
          <p:cNvSpPr txBox="1">
            <a:spLocks/>
          </p:cNvSpPr>
          <p:nvPr/>
        </p:nvSpPr>
        <p:spPr bwMode="auto">
          <a:xfrm>
            <a:off x="214313" y="2786063"/>
            <a:ext cx="8929687" cy="4071937"/>
          </a:xfrm>
          <a:prstGeom prst="rect">
            <a:avLst/>
          </a:prstGeom>
          <a:noFill/>
          <a:ln w="9525">
            <a:noFill/>
            <a:miter lim="800000"/>
            <a:headEnd/>
            <a:tailEnd/>
          </a:ln>
        </p:spPr>
        <p:txBody>
          <a:bodyPr/>
          <a:lstStyle/>
          <a:p>
            <a:pPr>
              <a:buFont typeface="Wingdings" pitchFamily="2" charset="2"/>
              <a:buChar char="ü"/>
              <a:defRPr/>
            </a:pPr>
            <a:r>
              <a:rPr lang="en-US" altLang="zh-CN" b="1" dirty="0">
                <a:latin typeface="Times New Roman" pitchFamily="18" charset="0"/>
                <a:ea typeface="+mn-ea"/>
                <a:cs typeface="Times New Roman" pitchFamily="18" charset="0"/>
              </a:rPr>
              <a:t>ⅰ</a:t>
            </a:r>
            <a:r>
              <a:rPr lang="zh-CN" altLang="en-US" b="1" dirty="0">
                <a:latin typeface="Times New Roman" pitchFamily="18" charset="0"/>
                <a:ea typeface="+mn-ea"/>
                <a:cs typeface="Times New Roman" pitchFamily="18" charset="0"/>
              </a:rPr>
              <a:t>．若系统矩阵</a:t>
            </a:r>
            <a:r>
              <a:rPr lang="en-US" altLang="zh-CN" b="1" i="1" dirty="0">
                <a:latin typeface="Times New Roman" pitchFamily="18" charset="0"/>
                <a:ea typeface="+mn-ea"/>
                <a:cs typeface="Times New Roman" pitchFamily="18" charset="0"/>
              </a:rPr>
              <a:t>A</a:t>
            </a:r>
            <a:r>
              <a:rPr lang="zh-CN" altLang="en-US" b="1" dirty="0">
                <a:latin typeface="Times New Roman" pitchFamily="18" charset="0"/>
                <a:ea typeface="+mn-ea"/>
                <a:cs typeface="Times New Roman" pitchFamily="18" charset="0"/>
              </a:rPr>
              <a:t>的特征值互异，系统能观的充要条件是的</a:t>
            </a:r>
            <a:r>
              <a:rPr lang="en-US" altLang="zh-CN" b="1" i="1" dirty="0">
                <a:latin typeface="Times New Roman" pitchFamily="18" charset="0"/>
                <a:ea typeface="+mn-ea"/>
                <a:cs typeface="Times New Roman" pitchFamily="18" charset="0"/>
              </a:rPr>
              <a:t>CT</a:t>
            </a:r>
            <a:r>
              <a:rPr lang="zh-CN" altLang="en-US" b="1" dirty="0">
                <a:latin typeface="Times New Roman" pitchFamily="18" charset="0"/>
                <a:ea typeface="+mn-ea"/>
                <a:cs typeface="Times New Roman" pitchFamily="18" charset="0"/>
              </a:rPr>
              <a:t>各列元素均不全为</a:t>
            </a:r>
            <a:r>
              <a:rPr lang="en-US" b="1" dirty="0">
                <a:latin typeface="Times New Roman" pitchFamily="18" charset="0"/>
                <a:ea typeface="+mn-ea"/>
                <a:cs typeface="Times New Roman" pitchFamily="18" charset="0"/>
              </a:rPr>
              <a:t>0</a:t>
            </a:r>
            <a:r>
              <a:rPr lang="zh-CN" altLang="en-US" b="1" dirty="0">
                <a:latin typeface="Times New Roman" pitchFamily="18" charset="0"/>
                <a:ea typeface="+mn-ea"/>
                <a:cs typeface="Times New Roman" pitchFamily="18" charset="0"/>
              </a:rPr>
              <a:t>。</a:t>
            </a:r>
          </a:p>
          <a:p>
            <a:pPr>
              <a:buFont typeface="Wingdings" pitchFamily="2" charset="2"/>
              <a:buChar char="ü"/>
              <a:defRPr/>
            </a:pPr>
            <a:r>
              <a:rPr lang="en-US" altLang="zh-CN" b="1" dirty="0">
                <a:latin typeface="Times New Roman" pitchFamily="18" charset="0"/>
                <a:ea typeface="+mn-ea"/>
                <a:cs typeface="Times New Roman" pitchFamily="18" charset="0"/>
              </a:rPr>
              <a:t>ⅱ</a:t>
            </a:r>
            <a:r>
              <a:rPr lang="zh-CN" altLang="en-US" b="1" dirty="0">
                <a:latin typeface="Times New Roman" pitchFamily="18" charset="0"/>
                <a:ea typeface="+mn-ea"/>
                <a:cs typeface="Times New Roman" pitchFamily="18" charset="0"/>
              </a:rPr>
              <a:t>．若系统矩阵</a:t>
            </a:r>
            <a:r>
              <a:rPr lang="en-US" altLang="zh-CN" b="1" i="1" dirty="0">
                <a:latin typeface="Times New Roman" pitchFamily="18" charset="0"/>
                <a:ea typeface="宋体" pitchFamily="2" charset="-122"/>
                <a:cs typeface="Times New Roman" pitchFamily="18" charset="0"/>
              </a:rPr>
              <a:t>A</a:t>
            </a:r>
            <a:r>
              <a:rPr lang="zh-CN" altLang="en-US" b="1" dirty="0">
                <a:latin typeface="Times New Roman" pitchFamily="18" charset="0"/>
                <a:ea typeface="+mn-ea"/>
                <a:cs typeface="Times New Roman" pitchFamily="18" charset="0"/>
              </a:rPr>
              <a:t>的特征值有相同的，且各特征值几何重数仅为</a:t>
            </a:r>
            <a:r>
              <a:rPr lang="en-US" b="1" dirty="0">
                <a:latin typeface="Times New Roman" pitchFamily="18" charset="0"/>
                <a:ea typeface="+mn-ea"/>
                <a:cs typeface="Times New Roman" pitchFamily="18" charset="0"/>
              </a:rPr>
              <a:t>1</a:t>
            </a:r>
            <a:r>
              <a:rPr lang="zh-CN" altLang="en-US" b="1" dirty="0">
                <a:latin typeface="Times New Roman" pitchFamily="18" charset="0"/>
                <a:ea typeface="+mn-ea"/>
                <a:cs typeface="Times New Roman" pitchFamily="18" charset="0"/>
              </a:rPr>
              <a:t>时，此时的充要条件是</a:t>
            </a:r>
            <a:r>
              <a:rPr lang="zh-CN" altLang="en-US" b="1" dirty="0" smtClean="0">
                <a:latin typeface="Times New Roman" pitchFamily="18" charset="0"/>
                <a:ea typeface="+mn-ea"/>
                <a:cs typeface="Times New Roman" pitchFamily="18" charset="0"/>
              </a:rPr>
              <a:t>，各</a:t>
            </a:r>
            <a:r>
              <a:rPr lang="en-US" b="1" dirty="0" smtClean="0">
                <a:latin typeface="Times New Roman" pitchFamily="18" charset="0"/>
                <a:ea typeface="+mn-ea"/>
                <a:cs typeface="Times New Roman" pitchFamily="18" charset="0"/>
              </a:rPr>
              <a:t>Jordan</a:t>
            </a:r>
            <a:r>
              <a:rPr lang="zh-CN" altLang="en-US" b="1" dirty="0" smtClean="0">
                <a:latin typeface="Times New Roman" pitchFamily="18" charset="0"/>
                <a:ea typeface="+mn-ea"/>
                <a:cs typeface="Times New Roman" pitchFamily="18" charset="0"/>
              </a:rPr>
              <a:t>块第一</a:t>
            </a:r>
            <a:r>
              <a:rPr lang="zh-CN" altLang="en-US" b="1" dirty="0" smtClean="0">
                <a:latin typeface="Times New Roman" pitchFamily="18" charset="0"/>
                <a:ea typeface="+mn-ea"/>
                <a:cs typeface="Times New Roman" pitchFamily="18" charset="0"/>
              </a:rPr>
              <a:t>列对应的</a:t>
            </a:r>
            <a:r>
              <a:rPr lang="en-US" altLang="zh-CN" b="1" dirty="0" smtClean="0">
                <a:latin typeface="Times New Roman" pitchFamily="18" charset="0"/>
                <a:ea typeface="+mn-ea"/>
                <a:cs typeface="Times New Roman" pitchFamily="18" charset="0"/>
              </a:rPr>
              <a:t>CT</a:t>
            </a:r>
            <a:r>
              <a:rPr lang="zh-CN" altLang="en-US" b="1" dirty="0" smtClean="0">
                <a:latin typeface="Times New Roman" pitchFamily="18" charset="0"/>
                <a:ea typeface="+mn-ea"/>
                <a:cs typeface="Times New Roman" pitchFamily="18" charset="0"/>
              </a:rPr>
              <a:t>中的列</a:t>
            </a:r>
            <a:r>
              <a:rPr lang="zh-CN" altLang="en-US" b="1" dirty="0">
                <a:latin typeface="Times New Roman" pitchFamily="18" charset="0"/>
                <a:ea typeface="+mn-ea"/>
                <a:cs typeface="Times New Roman" pitchFamily="18" charset="0"/>
              </a:rPr>
              <a:t>不全为</a:t>
            </a:r>
            <a:r>
              <a:rPr lang="en-US" b="1" dirty="0">
                <a:latin typeface="Times New Roman" pitchFamily="18" charset="0"/>
                <a:ea typeface="+mn-ea"/>
                <a:cs typeface="Times New Roman" pitchFamily="18" charset="0"/>
              </a:rPr>
              <a:t>0</a:t>
            </a:r>
            <a:r>
              <a:rPr lang="zh-CN" altLang="en-US" b="1" dirty="0">
                <a:latin typeface="Times New Roman" pitchFamily="18" charset="0"/>
                <a:ea typeface="+mn-ea"/>
                <a:cs typeface="Times New Roman" pitchFamily="18" charset="0"/>
              </a:rPr>
              <a:t>。</a:t>
            </a:r>
          </a:p>
          <a:p>
            <a:pPr>
              <a:buFont typeface="Wingdings" pitchFamily="2" charset="2"/>
              <a:buChar char="ü"/>
              <a:defRPr/>
            </a:pPr>
            <a:r>
              <a:rPr lang="en-US" altLang="zh-CN" b="1" dirty="0">
                <a:latin typeface="Times New Roman" pitchFamily="18" charset="0"/>
                <a:ea typeface="+mn-ea"/>
                <a:cs typeface="Times New Roman" pitchFamily="18" charset="0"/>
              </a:rPr>
              <a:t>ⅲ</a:t>
            </a:r>
            <a:r>
              <a:rPr lang="zh-CN" altLang="en-US" b="1" dirty="0">
                <a:latin typeface="Times New Roman" pitchFamily="18" charset="0"/>
                <a:ea typeface="+mn-ea"/>
                <a:cs typeface="Times New Roman" pitchFamily="18" charset="0"/>
              </a:rPr>
              <a:t>．若系统矩阵</a:t>
            </a:r>
            <a:r>
              <a:rPr lang="en-US" altLang="zh-CN" b="1" i="1" dirty="0">
                <a:latin typeface="Times New Roman" pitchFamily="18" charset="0"/>
                <a:ea typeface="宋体" pitchFamily="2" charset="-122"/>
                <a:cs typeface="Times New Roman" pitchFamily="18" charset="0"/>
              </a:rPr>
              <a:t>A</a:t>
            </a:r>
            <a:r>
              <a:rPr lang="zh-CN" altLang="en-US" b="1" dirty="0">
                <a:latin typeface="Times New Roman" pitchFamily="18" charset="0"/>
                <a:ea typeface="+mn-ea"/>
                <a:cs typeface="Times New Roman" pitchFamily="18" charset="0"/>
              </a:rPr>
              <a:t>的特征值有相同的，且各特征值几何重数大于</a:t>
            </a:r>
            <a:r>
              <a:rPr lang="en-US" b="1" dirty="0">
                <a:latin typeface="Times New Roman" pitchFamily="18" charset="0"/>
                <a:ea typeface="+mn-ea"/>
                <a:cs typeface="Times New Roman" pitchFamily="18" charset="0"/>
              </a:rPr>
              <a:t>1</a:t>
            </a:r>
            <a:r>
              <a:rPr lang="zh-CN" altLang="en-US" b="1" dirty="0">
                <a:latin typeface="Times New Roman" pitchFamily="18" charset="0"/>
                <a:ea typeface="+mn-ea"/>
                <a:cs typeface="Times New Roman" pitchFamily="18" charset="0"/>
              </a:rPr>
              <a:t>时，此时的充要条件是，</a:t>
            </a:r>
            <a:r>
              <a:rPr lang="en-US" altLang="zh-CN" b="1" i="1" dirty="0">
                <a:latin typeface="Times New Roman" pitchFamily="18" charset="0"/>
                <a:ea typeface="宋体" pitchFamily="2" charset="-122"/>
                <a:cs typeface="Times New Roman" pitchFamily="18" charset="0"/>
              </a:rPr>
              <a:t> CT</a:t>
            </a:r>
            <a:r>
              <a:rPr lang="zh-CN" altLang="en-US" b="1" dirty="0">
                <a:latin typeface="Times New Roman" pitchFamily="18" charset="0"/>
                <a:ea typeface="+mn-ea"/>
                <a:cs typeface="Times New Roman" pitchFamily="18" charset="0"/>
              </a:rPr>
              <a:t>各</a:t>
            </a:r>
            <a:r>
              <a:rPr lang="en-US" b="1" dirty="0">
                <a:latin typeface="Times New Roman" pitchFamily="18" charset="0"/>
                <a:ea typeface="+mn-ea"/>
                <a:cs typeface="Times New Roman" pitchFamily="18" charset="0"/>
              </a:rPr>
              <a:t>Jordan</a:t>
            </a:r>
            <a:r>
              <a:rPr lang="zh-CN" altLang="en-US" b="1" dirty="0">
                <a:latin typeface="Times New Roman" pitchFamily="18" charset="0"/>
                <a:ea typeface="+mn-ea"/>
                <a:cs typeface="Times New Roman" pitchFamily="18" charset="0"/>
              </a:rPr>
              <a:t>块第一列各特征值相对应的中的列元素不全为</a:t>
            </a:r>
            <a:r>
              <a:rPr lang="en-US" b="1" dirty="0">
                <a:latin typeface="Times New Roman" pitchFamily="18" charset="0"/>
                <a:ea typeface="+mn-ea"/>
                <a:cs typeface="Times New Roman" pitchFamily="18" charset="0"/>
              </a:rPr>
              <a:t>0，</a:t>
            </a:r>
            <a:r>
              <a:rPr lang="zh-CN" altLang="en-US" b="1" dirty="0">
                <a:latin typeface="Times New Roman" pitchFamily="18" charset="0"/>
                <a:ea typeface="+mn-ea"/>
                <a:cs typeface="Times New Roman" pitchFamily="18" charset="0"/>
              </a:rPr>
              <a:t>且在</a:t>
            </a:r>
            <a:r>
              <a:rPr lang="en-US" altLang="zh-CN" b="1" i="1" dirty="0">
                <a:latin typeface="Times New Roman" pitchFamily="18" charset="0"/>
                <a:ea typeface="宋体" pitchFamily="2" charset="-122"/>
                <a:cs typeface="Times New Roman" pitchFamily="18" charset="0"/>
              </a:rPr>
              <a:t>CT</a:t>
            </a:r>
            <a:r>
              <a:rPr lang="zh-CN" altLang="en-US" b="1" dirty="0">
                <a:latin typeface="Times New Roman" pitchFamily="18" charset="0"/>
                <a:ea typeface="+mn-ea"/>
                <a:cs typeface="Times New Roman" pitchFamily="18" charset="0"/>
              </a:rPr>
              <a:t>中那些相同特征值对应的</a:t>
            </a:r>
            <a:r>
              <a:rPr lang="en-US" altLang="zh-CN" b="1" i="1" dirty="0">
                <a:latin typeface="Times New Roman" pitchFamily="18" charset="0"/>
                <a:ea typeface="宋体" pitchFamily="2" charset="-122"/>
                <a:cs typeface="Times New Roman" pitchFamily="18" charset="0"/>
              </a:rPr>
              <a:t>CT</a:t>
            </a:r>
            <a:r>
              <a:rPr lang="zh-CN" altLang="en-US" b="1" dirty="0">
                <a:latin typeface="Times New Roman" pitchFamily="18" charset="0"/>
                <a:ea typeface="+mn-ea"/>
                <a:cs typeface="Times New Roman" pitchFamily="18" charset="0"/>
              </a:rPr>
              <a:t>各</a:t>
            </a:r>
            <a:r>
              <a:rPr lang="en-US" b="1" dirty="0">
                <a:latin typeface="Times New Roman" pitchFamily="18" charset="0"/>
                <a:ea typeface="+mn-ea"/>
                <a:cs typeface="Times New Roman" pitchFamily="18" charset="0"/>
              </a:rPr>
              <a:t>Jordan</a:t>
            </a:r>
            <a:r>
              <a:rPr lang="zh-CN" altLang="en-US" b="1" dirty="0">
                <a:latin typeface="Times New Roman" pitchFamily="18" charset="0"/>
                <a:ea typeface="+mn-ea"/>
                <a:cs typeface="Times New Roman" pitchFamily="18" charset="0"/>
              </a:rPr>
              <a:t>块第一列元素对应的</a:t>
            </a:r>
            <a:r>
              <a:rPr lang="en-US" altLang="zh-CN" b="1" i="1" dirty="0">
                <a:latin typeface="Times New Roman" pitchFamily="18" charset="0"/>
                <a:ea typeface="宋体" pitchFamily="2" charset="-122"/>
                <a:cs typeface="Times New Roman" pitchFamily="18" charset="0"/>
              </a:rPr>
              <a:t>CT</a:t>
            </a:r>
            <a:r>
              <a:rPr lang="zh-CN" altLang="en-US" b="1" dirty="0">
                <a:latin typeface="Times New Roman" pitchFamily="18" charset="0"/>
                <a:ea typeface="+mn-ea"/>
                <a:cs typeface="Times New Roman" pitchFamily="18" charset="0"/>
              </a:rPr>
              <a:t>中的列元素形成的矢量之间是线性无关的。</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2" name="标题 1"/>
          <p:cNvSpPr>
            <a:spLocks noGrp="1"/>
          </p:cNvSpPr>
          <p:nvPr>
            <p:ph type="title"/>
          </p:nvPr>
        </p:nvSpPr>
        <p:spPr>
          <a:xfrm>
            <a:off x="0" y="0"/>
            <a:ext cx="9429750" cy="1143000"/>
          </a:xfrm>
        </p:spPr>
        <p:txBody>
          <a:bodyPr/>
          <a:lstStyle/>
          <a:p>
            <a:r>
              <a:rPr lang="en-US" altLang="zh-CN" smtClean="0"/>
              <a:t>3.2</a:t>
            </a:r>
            <a:r>
              <a:rPr lang="zh-CN" altLang="en-US" smtClean="0"/>
              <a:t>定常系统能观性判据与能观性指数</a:t>
            </a:r>
            <a:r>
              <a:rPr lang="en-US" altLang="zh-CN" smtClean="0"/>
              <a:t>-4</a:t>
            </a:r>
            <a:endParaRPr lang="zh-CN" altLang="en-US" smtClean="0"/>
          </a:p>
        </p:txBody>
      </p:sp>
      <p:sp>
        <p:nvSpPr>
          <p:cNvPr id="214023" name="内容占位符 2"/>
          <p:cNvSpPr>
            <a:spLocks noGrp="1"/>
          </p:cNvSpPr>
          <p:nvPr>
            <p:ph idx="1"/>
          </p:nvPr>
        </p:nvSpPr>
        <p:spPr/>
        <p:txBody>
          <a:bodyPr/>
          <a:lstStyle/>
          <a:p>
            <a:r>
              <a:rPr lang="zh-CN" altLang="en-US" smtClean="0"/>
              <a:t>例：利用判据判断能观性。</a:t>
            </a:r>
          </a:p>
          <a:p>
            <a:endParaRPr lang="zh-CN" altLang="en-US" smtClean="0"/>
          </a:p>
        </p:txBody>
      </p:sp>
      <p:sp>
        <p:nvSpPr>
          <p:cNvPr id="21402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14017" name="Object 1"/>
          <p:cNvGraphicFramePr>
            <a:graphicFrameLocks noChangeAspect="1"/>
          </p:cNvGraphicFramePr>
          <p:nvPr/>
        </p:nvGraphicFramePr>
        <p:xfrm>
          <a:off x="0" y="1928813"/>
          <a:ext cx="5394325" cy="1608137"/>
        </p:xfrm>
        <a:graphic>
          <a:graphicData uri="http://schemas.openxmlformats.org/presentationml/2006/ole">
            <p:oleObj spid="_x0000_s214017" name="Equation" r:id="rId3" imgW="2082800" imgH="622300" progId="Equation.DSMT4">
              <p:embed/>
            </p:oleObj>
          </a:graphicData>
        </a:graphic>
      </p:graphicFrame>
      <p:sp>
        <p:nvSpPr>
          <p:cNvPr id="21402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14019" name="Object 3"/>
          <p:cNvGraphicFramePr>
            <a:graphicFrameLocks noChangeAspect="1"/>
          </p:cNvGraphicFramePr>
          <p:nvPr/>
        </p:nvGraphicFramePr>
        <p:xfrm>
          <a:off x="3622675" y="3000375"/>
          <a:ext cx="5521325" cy="1609725"/>
        </p:xfrm>
        <a:graphic>
          <a:graphicData uri="http://schemas.openxmlformats.org/presentationml/2006/ole">
            <p:oleObj spid="_x0000_s214019" name="Equation" r:id="rId4" imgW="2120900" imgH="622300" progId="Equation.DSMT4">
              <p:embed/>
            </p:oleObj>
          </a:graphicData>
        </a:graphic>
      </p:graphicFrame>
      <p:sp>
        <p:nvSpPr>
          <p:cNvPr id="21402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14021" name="Object 5"/>
          <p:cNvGraphicFramePr>
            <a:graphicFrameLocks noChangeAspect="1"/>
          </p:cNvGraphicFramePr>
          <p:nvPr/>
        </p:nvGraphicFramePr>
        <p:xfrm>
          <a:off x="0" y="4208463"/>
          <a:ext cx="7161213" cy="2649537"/>
        </p:xfrm>
        <a:graphic>
          <a:graphicData uri="http://schemas.openxmlformats.org/presentationml/2006/ole">
            <p:oleObj spid="_x0000_s214021" name="Equation" r:id="rId5" imgW="2768600" imgH="1016000" progId="Equation.DSMT4">
              <p:embed/>
            </p:oleObj>
          </a:graphicData>
        </a:graphic>
      </p:graphicFrame>
      <p:sp>
        <p:nvSpPr>
          <p:cNvPr id="214027"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6" name="标题 1"/>
          <p:cNvSpPr>
            <a:spLocks noGrp="1"/>
          </p:cNvSpPr>
          <p:nvPr>
            <p:ph type="title"/>
          </p:nvPr>
        </p:nvSpPr>
        <p:spPr>
          <a:xfrm>
            <a:off x="0" y="0"/>
            <a:ext cx="9144000" cy="1143000"/>
          </a:xfrm>
        </p:spPr>
        <p:txBody>
          <a:bodyPr/>
          <a:lstStyle/>
          <a:p>
            <a:r>
              <a:rPr lang="en-US" altLang="zh-CN" smtClean="0"/>
              <a:t>3.2</a:t>
            </a:r>
            <a:r>
              <a:rPr lang="zh-CN" altLang="en-US" smtClean="0"/>
              <a:t>定常系统能观性判据与能观性指数</a:t>
            </a:r>
            <a:r>
              <a:rPr lang="en-US" altLang="zh-CN" smtClean="0"/>
              <a:t>-5</a:t>
            </a:r>
            <a:endParaRPr lang="zh-CN" altLang="en-US" smtClean="0"/>
          </a:p>
        </p:txBody>
      </p:sp>
      <p:sp>
        <p:nvSpPr>
          <p:cNvPr id="215057" name="内容占位符 2"/>
          <p:cNvSpPr>
            <a:spLocks noGrp="1"/>
          </p:cNvSpPr>
          <p:nvPr>
            <p:ph idx="1"/>
          </p:nvPr>
        </p:nvSpPr>
        <p:spPr/>
        <p:txBody>
          <a:bodyPr/>
          <a:lstStyle/>
          <a:p>
            <a:r>
              <a:rPr lang="zh-CN" altLang="en-US" smtClean="0"/>
              <a:t>能观性矩阵秩判据</a:t>
            </a:r>
          </a:p>
        </p:txBody>
      </p:sp>
      <p:sp>
        <p:nvSpPr>
          <p:cNvPr id="4" name="矩形 3"/>
          <p:cNvSpPr/>
          <p:nvPr/>
        </p:nvSpPr>
        <p:spPr>
          <a:xfrm>
            <a:off x="2143125" y="2143125"/>
            <a:ext cx="1831975" cy="584200"/>
          </a:xfrm>
          <a:prstGeom prst="rect">
            <a:avLst/>
          </a:prstGeom>
        </p:spPr>
        <p:txBody>
          <a:bodyPr wrap="none">
            <a:spAutoFit/>
          </a:bodyPr>
          <a:lstStyle/>
          <a:p>
            <a:pPr algn="ctr">
              <a:defRPr/>
            </a:pPr>
            <a:r>
              <a:rPr lang="zh-CN" altLang="en-US" sz="3200" b="1" dirty="0">
                <a:latin typeface="+mn-ea"/>
                <a:ea typeface="+mn-ea"/>
              </a:rPr>
              <a:t>完全能观</a:t>
            </a:r>
          </a:p>
        </p:txBody>
      </p:sp>
      <p:sp>
        <p:nvSpPr>
          <p:cNvPr id="215059" name="左右箭头 4"/>
          <p:cNvSpPr>
            <a:spLocks noChangeArrowheads="1"/>
          </p:cNvSpPr>
          <p:nvPr/>
        </p:nvSpPr>
        <p:spPr bwMode="auto">
          <a:xfrm>
            <a:off x="4214813" y="2357438"/>
            <a:ext cx="714375" cy="214312"/>
          </a:xfrm>
          <a:prstGeom prst="leftRight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graphicFrame>
        <p:nvGraphicFramePr>
          <p:cNvPr id="215042" name="Object 2"/>
          <p:cNvGraphicFramePr>
            <a:graphicFrameLocks noChangeAspect="1"/>
          </p:cNvGraphicFramePr>
          <p:nvPr/>
        </p:nvGraphicFramePr>
        <p:xfrm>
          <a:off x="0" y="2214563"/>
          <a:ext cx="2163763" cy="495300"/>
        </p:xfrm>
        <a:graphic>
          <a:graphicData uri="http://schemas.openxmlformats.org/presentationml/2006/ole">
            <p:oleObj spid="_x0000_s215042" name="Equation" r:id="rId4" imgW="863280" imgH="190440" progId="Equation.DSMT4">
              <p:embed/>
            </p:oleObj>
          </a:graphicData>
        </a:graphic>
      </p:graphicFrame>
      <p:sp>
        <p:nvSpPr>
          <p:cNvPr id="21506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15043" name="Object 3"/>
          <p:cNvGraphicFramePr>
            <a:graphicFrameLocks noChangeAspect="1"/>
          </p:cNvGraphicFramePr>
          <p:nvPr/>
        </p:nvGraphicFramePr>
        <p:xfrm>
          <a:off x="5143500" y="1357313"/>
          <a:ext cx="3695700" cy="2205037"/>
        </p:xfrm>
        <a:graphic>
          <a:graphicData uri="http://schemas.openxmlformats.org/presentationml/2006/ole">
            <p:oleObj spid="_x0000_s215043" name="Equation" r:id="rId5" imgW="1485720" imgH="850680" progId="Equation.DSMT4">
              <p:embed/>
            </p:oleObj>
          </a:graphicData>
        </a:graphic>
      </p:graphicFrame>
      <p:sp>
        <p:nvSpPr>
          <p:cNvPr id="215061" name="Rectangle 8"/>
          <p:cNvSpPr>
            <a:spLocks noChangeArrowheads="1"/>
          </p:cNvSpPr>
          <p:nvPr/>
        </p:nvSpPr>
        <p:spPr bwMode="auto">
          <a:xfrm>
            <a:off x="0" y="409575"/>
            <a:ext cx="9144000" cy="0"/>
          </a:xfrm>
          <a:prstGeom prst="rect">
            <a:avLst/>
          </a:prstGeom>
          <a:noFill/>
          <a:ln w="9525">
            <a:noFill/>
            <a:miter lim="800000"/>
            <a:headEnd/>
            <a:tailEnd/>
          </a:ln>
        </p:spPr>
        <p:txBody>
          <a:bodyPr wrap="none" anchor="ctr">
            <a:spAutoFit/>
          </a:bodyPr>
          <a:lstStyle/>
          <a:p>
            <a:r>
              <a:rPr kumimoji="0" lang="zh-CN" altLang="zh-CN" sz="700">
                <a:latin typeface="Arial" charset="0"/>
              </a:rPr>
              <a:t> </a:t>
            </a:r>
            <a:endParaRPr kumimoji="0" lang="zh-CN" altLang="zh-CN" sz="1800">
              <a:latin typeface="Arial" charset="0"/>
            </a:endParaRPr>
          </a:p>
        </p:txBody>
      </p:sp>
      <p:sp>
        <p:nvSpPr>
          <p:cNvPr id="215062"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15049" name="Object 9"/>
          <p:cNvGraphicFramePr>
            <a:graphicFrameLocks noChangeAspect="1"/>
          </p:cNvGraphicFramePr>
          <p:nvPr/>
        </p:nvGraphicFramePr>
        <p:xfrm>
          <a:off x="0" y="2857500"/>
          <a:ext cx="5449888" cy="2206625"/>
        </p:xfrm>
        <a:graphic>
          <a:graphicData uri="http://schemas.openxmlformats.org/presentationml/2006/ole">
            <p:oleObj spid="_x0000_s215049" name="Equation" r:id="rId6" imgW="2171520" imgH="850680" progId="Equation.DSMT4">
              <p:embed/>
            </p:oleObj>
          </a:graphicData>
        </a:graphic>
      </p:graphicFrame>
      <p:sp>
        <p:nvSpPr>
          <p:cNvPr id="215063"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15051" name="Object 11"/>
          <p:cNvGraphicFramePr>
            <a:graphicFrameLocks noChangeAspect="1"/>
          </p:cNvGraphicFramePr>
          <p:nvPr/>
        </p:nvGraphicFramePr>
        <p:xfrm>
          <a:off x="3929063" y="3857625"/>
          <a:ext cx="2889250" cy="1057275"/>
        </p:xfrm>
        <a:graphic>
          <a:graphicData uri="http://schemas.openxmlformats.org/presentationml/2006/ole">
            <p:oleObj spid="_x0000_s215051" name="Equation" r:id="rId7" imgW="1091726" imgH="406224" progId="Equation.DSMT4">
              <p:embed/>
            </p:oleObj>
          </a:graphicData>
        </a:graphic>
      </p:graphicFrame>
      <p:sp>
        <p:nvSpPr>
          <p:cNvPr id="215064"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15053" name="Object 13"/>
          <p:cNvGraphicFramePr>
            <a:graphicFrameLocks noChangeAspect="1"/>
          </p:cNvGraphicFramePr>
          <p:nvPr/>
        </p:nvGraphicFramePr>
        <p:xfrm>
          <a:off x="0" y="5786438"/>
          <a:ext cx="7640638" cy="1119187"/>
        </p:xfrm>
        <a:graphic>
          <a:graphicData uri="http://schemas.openxmlformats.org/presentationml/2006/ole">
            <p:oleObj spid="_x0000_s215053" name="Equation" r:id="rId8" imgW="3060360" imgH="431640" progId="Equation.DSMT4">
              <p:embed/>
            </p:oleObj>
          </a:graphicData>
        </a:graphic>
      </p:graphicFrame>
      <p:sp>
        <p:nvSpPr>
          <p:cNvPr id="215065"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15055" name="Object 15"/>
          <p:cNvGraphicFramePr>
            <a:graphicFrameLocks noChangeAspect="1"/>
          </p:cNvGraphicFramePr>
          <p:nvPr/>
        </p:nvGraphicFramePr>
        <p:xfrm>
          <a:off x="3500438" y="4214813"/>
          <a:ext cx="5711825" cy="2206625"/>
        </p:xfrm>
        <a:graphic>
          <a:graphicData uri="http://schemas.openxmlformats.org/presentationml/2006/ole">
            <p:oleObj spid="_x0000_s215055" name="Equation" r:id="rId9" imgW="2235200" imgH="850900" progId="Equation.DSMT4">
              <p:embed/>
            </p:oleObj>
          </a:graphicData>
        </a:graphic>
      </p:graphicFrame>
      <p:sp>
        <p:nvSpPr>
          <p:cNvPr id="215066" name="下箭头 21"/>
          <p:cNvSpPr>
            <a:spLocks noChangeArrowheads="1"/>
          </p:cNvSpPr>
          <p:nvPr/>
        </p:nvSpPr>
        <p:spPr bwMode="auto">
          <a:xfrm>
            <a:off x="1143000" y="5000625"/>
            <a:ext cx="142875" cy="1071563"/>
          </a:xfrm>
          <a:prstGeom prst="down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215067" name="下箭头 22"/>
          <p:cNvSpPr>
            <a:spLocks noChangeArrowheads="1"/>
          </p:cNvSpPr>
          <p:nvPr/>
        </p:nvSpPr>
        <p:spPr bwMode="auto">
          <a:xfrm flipV="1">
            <a:off x="6500813" y="5429250"/>
            <a:ext cx="142875" cy="642938"/>
          </a:xfrm>
          <a:prstGeom prst="down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215068" name="下箭头 23"/>
          <p:cNvSpPr>
            <a:spLocks noChangeArrowheads="1"/>
          </p:cNvSpPr>
          <p:nvPr/>
        </p:nvSpPr>
        <p:spPr bwMode="auto">
          <a:xfrm flipV="1">
            <a:off x="7929563" y="3500438"/>
            <a:ext cx="142875" cy="642937"/>
          </a:xfrm>
          <a:prstGeom prst="down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2" name="标题 1"/>
          <p:cNvSpPr>
            <a:spLocks noGrp="1"/>
          </p:cNvSpPr>
          <p:nvPr>
            <p:ph type="title"/>
          </p:nvPr>
        </p:nvSpPr>
        <p:spPr>
          <a:xfrm>
            <a:off x="0" y="0"/>
            <a:ext cx="9144000" cy="1143000"/>
          </a:xfrm>
        </p:spPr>
        <p:txBody>
          <a:bodyPr/>
          <a:lstStyle/>
          <a:p>
            <a:r>
              <a:rPr lang="en-US" altLang="zh-CN" smtClean="0"/>
              <a:t>3.2</a:t>
            </a:r>
            <a:r>
              <a:rPr lang="zh-CN" altLang="en-US" smtClean="0"/>
              <a:t>定常系统能观性判据与能观性指数</a:t>
            </a:r>
            <a:r>
              <a:rPr lang="en-US" altLang="zh-CN" smtClean="0"/>
              <a:t>-6</a:t>
            </a:r>
            <a:endParaRPr lang="zh-CN" altLang="en-US" smtClean="0"/>
          </a:p>
        </p:txBody>
      </p:sp>
      <p:sp>
        <p:nvSpPr>
          <p:cNvPr id="217093" name="内容占位符 2"/>
          <p:cNvSpPr>
            <a:spLocks noGrp="1"/>
          </p:cNvSpPr>
          <p:nvPr>
            <p:ph idx="1"/>
          </p:nvPr>
        </p:nvSpPr>
        <p:spPr/>
        <p:txBody>
          <a:bodyPr/>
          <a:lstStyle/>
          <a:p>
            <a:r>
              <a:rPr lang="zh-CN" altLang="en-US" smtClean="0"/>
              <a:t>例：利用能观性矩阵秩判据证明能观性</a:t>
            </a:r>
          </a:p>
        </p:txBody>
      </p:sp>
      <p:sp>
        <p:nvSpPr>
          <p:cNvPr id="21709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17089" name="Object 1"/>
          <p:cNvGraphicFramePr>
            <a:graphicFrameLocks noChangeAspect="1"/>
          </p:cNvGraphicFramePr>
          <p:nvPr/>
        </p:nvGraphicFramePr>
        <p:xfrm>
          <a:off x="357188" y="2071688"/>
          <a:ext cx="8216900" cy="1608137"/>
        </p:xfrm>
        <a:graphic>
          <a:graphicData uri="http://schemas.openxmlformats.org/presentationml/2006/ole">
            <p:oleObj spid="_x0000_s217089" name="Equation" r:id="rId3" imgW="3162300" imgH="622300" progId="Equation.DSMT4">
              <p:embed/>
            </p:oleObj>
          </a:graphicData>
        </a:graphic>
      </p:graphicFrame>
      <p:sp>
        <p:nvSpPr>
          <p:cNvPr id="21709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17091" name="Object 3"/>
          <p:cNvGraphicFramePr>
            <a:graphicFrameLocks noChangeAspect="1"/>
          </p:cNvGraphicFramePr>
          <p:nvPr/>
        </p:nvGraphicFramePr>
        <p:xfrm>
          <a:off x="1555750" y="4000500"/>
          <a:ext cx="5554663" cy="1609725"/>
        </p:xfrm>
        <a:graphic>
          <a:graphicData uri="http://schemas.openxmlformats.org/presentationml/2006/ole">
            <p:oleObj spid="_x0000_s217091" name="Equation" r:id="rId4" imgW="2133360" imgH="622080" progId="Equation.DSMT4">
              <p:embed/>
            </p:oleObj>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75" name="标题 1"/>
          <p:cNvSpPr>
            <a:spLocks noGrp="1"/>
          </p:cNvSpPr>
          <p:nvPr>
            <p:ph type="title"/>
          </p:nvPr>
        </p:nvSpPr>
        <p:spPr>
          <a:xfrm>
            <a:off x="0" y="0"/>
            <a:ext cx="9144000" cy="1143000"/>
          </a:xfrm>
        </p:spPr>
        <p:txBody>
          <a:bodyPr/>
          <a:lstStyle/>
          <a:p>
            <a:r>
              <a:rPr lang="en-US" altLang="zh-CN" smtClean="0"/>
              <a:t>3.2</a:t>
            </a:r>
            <a:r>
              <a:rPr lang="zh-CN" altLang="en-US" smtClean="0"/>
              <a:t>定常系统能观性判据与能观性指数</a:t>
            </a:r>
            <a:r>
              <a:rPr lang="en-US" altLang="zh-CN" smtClean="0"/>
              <a:t>-7</a:t>
            </a:r>
            <a:endParaRPr lang="zh-CN" altLang="en-US" smtClean="0"/>
          </a:p>
        </p:txBody>
      </p:sp>
      <p:sp>
        <p:nvSpPr>
          <p:cNvPr id="3" name="内容占位符 2"/>
          <p:cNvSpPr>
            <a:spLocks noGrp="1"/>
          </p:cNvSpPr>
          <p:nvPr>
            <p:ph idx="1"/>
          </p:nvPr>
        </p:nvSpPr>
        <p:spPr/>
        <p:txBody>
          <a:bodyPr/>
          <a:lstStyle/>
          <a:p>
            <a:pPr>
              <a:defRPr/>
            </a:pPr>
            <a:r>
              <a:rPr lang="zh-CN" altLang="en-US" dirty="0" smtClean="0">
                <a:latin typeface="Times New Roman" pitchFamily="18" charset="0"/>
                <a:cs typeface="Times New Roman" pitchFamily="18" charset="0"/>
              </a:rPr>
              <a:t>能观性</a:t>
            </a:r>
            <a:r>
              <a:rPr lang="en-US" dirty="0" smtClean="0">
                <a:latin typeface="Times New Roman" pitchFamily="18" charset="0"/>
                <a:cs typeface="Times New Roman" pitchFamily="18" charset="0"/>
              </a:rPr>
              <a:t>PBH</a:t>
            </a:r>
            <a:r>
              <a:rPr lang="zh-CN" altLang="en-US" dirty="0" smtClean="0">
                <a:latin typeface="Times New Roman" pitchFamily="18" charset="0"/>
                <a:cs typeface="Times New Roman" pitchFamily="18" charset="0"/>
              </a:rPr>
              <a:t>判据</a:t>
            </a:r>
            <a:endParaRPr lang="zh-CN" altLang="en-US" dirty="0">
              <a:latin typeface="Times New Roman" pitchFamily="18" charset="0"/>
              <a:cs typeface="Times New Roman" pitchFamily="18" charset="0"/>
            </a:endParaRPr>
          </a:p>
        </p:txBody>
      </p:sp>
      <p:sp>
        <p:nvSpPr>
          <p:cNvPr id="22017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2017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20163" name="Object 3"/>
          <p:cNvGraphicFramePr>
            <a:graphicFrameLocks noChangeAspect="1"/>
          </p:cNvGraphicFramePr>
          <p:nvPr/>
        </p:nvGraphicFramePr>
        <p:xfrm>
          <a:off x="857250" y="2000250"/>
          <a:ext cx="2411413" cy="496888"/>
        </p:xfrm>
        <a:graphic>
          <a:graphicData uri="http://schemas.openxmlformats.org/presentationml/2006/ole">
            <p:oleObj spid="_x0000_s220163" name="Equation" r:id="rId3" imgW="990600" imgH="190500" progId="Equation.DSMT4">
              <p:embed/>
            </p:oleObj>
          </a:graphicData>
        </a:graphic>
      </p:graphicFrame>
      <p:sp>
        <p:nvSpPr>
          <p:cNvPr id="8" name="矩形 7"/>
          <p:cNvSpPr/>
          <p:nvPr/>
        </p:nvSpPr>
        <p:spPr>
          <a:xfrm>
            <a:off x="3286125" y="1928813"/>
            <a:ext cx="1831975" cy="584200"/>
          </a:xfrm>
          <a:prstGeom prst="rect">
            <a:avLst/>
          </a:prstGeom>
        </p:spPr>
        <p:txBody>
          <a:bodyPr wrap="none">
            <a:spAutoFit/>
          </a:bodyPr>
          <a:lstStyle/>
          <a:p>
            <a:pPr algn="ctr">
              <a:defRPr/>
            </a:pPr>
            <a:r>
              <a:rPr lang="zh-CN" altLang="en-US" sz="3200" b="1" dirty="0">
                <a:latin typeface="+mn-ea"/>
                <a:ea typeface="+mn-ea"/>
              </a:rPr>
              <a:t>完全能观</a:t>
            </a:r>
          </a:p>
        </p:txBody>
      </p:sp>
      <p:sp>
        <p:nvSpPr>
          <p:cNvPr id="220180" name="左右箭头 8"/>
          <p:cNvSpPr>
            <a:spLocks noChangeArrowheads="1"/>
          </p:cNvSpPr>
          <p:nvPr/>
        </p:nvSpPr>
        <p:spPr bwMode="auto">
          <a:xfrm>
            <a:off x="5072063" y="2143125"/>
            <a:ext cx="714375" cy="214313"/>
          </a:xfrm>
          <a:prstGeom prst="leftRight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220181"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20165" name="Object 5"/>
          <p:cNvGraphicFramePr>
            <a:graphicFrameLocks noChangeAspect="1"/>
          </p:cNvGraphicFramePr>
          <p:nvPr/>
        </p:nvGraphicFramePr>
        <p:xfrm>
          <a:off x="1571625" y="2500313"/>
          <a:ext cx="5175250" cy="792162"/>
        </p:xfrm>
        <a:graphic>
          <a:graphicData uri="http://schemas.openxmlformats.org/presentationml/2006/ole">
            <p:oleObj spid="_x0000_s220165" name="Equation" r:id="rId4" imgW="1917360" imgH="304560" progId="Equation.DSMT4">
              <p:embed/>
            </p:oleObj>
          </a:graphicData>
        </a:graphic>
      </p:graphicFrame>
      <p:sp>
        <p:nvSpPr>
          <p:cNvPr id="220182"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20167" name="Object 7"/>
          <p:cNvGraphicFramePr>
            <a:graphicFrameLocks noChangeAspect="1"/>
          </p:cNvGraphicFramePr>
          <p:nvPr/>
        </p:nvGraphicFramePr>
        <p:xfrm>
          <a:off x="4062413" y="3357563"/>
          <a:ext cx="5081587" cy="792162"/>
        </p:xfrm>
        <a:graphic>
          <a:graphicData uri="http://schemas.openxmlformats.org/presentationml/2006/ole">
            <p:oleObj spid="_x0000_s220167" name="Equation" r:id="rId5" imgW="1892300" imgH="304800" progId="Equation.DSMT4">
              <p:embed/>
            </p:oleObj>
          </a:graphicData>
        </a:graphic>
      </p:graphicFrame>
      <p:sp>
        <p:nvSpPr>
          <p:cNvPr id="19" name="矩形 18"/>
          <p:cNvSpPr/>
          <p:nvPr/>
        </p:nvSpPr>
        <p:spPr>
          <a:xfrm>
            <a:off x="357188" y="5214938"/>
            <a:ext cx="8786812" cy="584200"/>
          </a:xfrm>
          <a:prstGeom prst="rect">
            <a:avLst/>
          </a:prstGeom>
        </p:spPr>
        <p:txBody>
          <a:bodyPr>
            <a:spAutoFit/>
          </a:bodyPr>
          <a:lstStyle/>
          <a:p>
            <a:pPr>
              <a:defRPr/>
            </a:pPr>
            <a:r>
              <a:rPr lang="zh-CN" altLang="en-US" sz="3200" b="1" dirty="0">
                <a:latin typeface="Times New Roman" pitchFamily="18" charset="0"/>
                <a:ea typeface="+mn-ea"/>
                <a:cs typeface="Times New Roman" pitchFamily="18" charset="0"/>
              </a:rPr>
              <a:t>矩阵</a:t>
            </a:r>
            <a:r>
              <a:rPr lang="en-US" sz="3200" b="1" i="1" dirty="0">
                <a:latin typeface="Times New Roman" pitchFamily="18" charset="0"/>
                <a:ea typeface="+mn-ea"/>
                <a:cs typeface="Times New Roman" pitchFamily="18" charset="0"/>
              </a:rPr>
              <a:t>A</a:t>
            </a:r>
            <a:r>
              <a:rPr lang="zh-CN" altLang="en-US" sz="3200" b="1" dirty="0">
                <a:latin typeface="Times New Roman" pitchFamily="18" charset="0"/>
                <a:ea typeface="+mn-ea"/>
                <a:cs typeface="Times New Roman" pitchFamily="18" charset="0"/>
              </a:rPr>
              <a:t>不存在与</a:t>
            </a:r>
            <a:r>
              <a:rPr lang="en-US" sz="3200" b="1" i="1" dirty="0">
                <a:latin typeface="Times New Roman" pitchFamily="18" charset="0"/>
                <a:ea typeface="+mn-ea"/>
                <a:cs typeface="Times New Roman" pitchFamily="18" charset="0"/>
              </a:rPr>
              <a:t>C</a:t>
            </a:r>
            <a:r>
              <a:rPr lang="zh-CN" altLang="en-US" sz="3200" b="1" dirty="0">
                <a:latin typeface="Times New Roman" pitchFamily="18" charset="0"/>
                <a:ea typeface="+mn-ea"/>
                <a:cs typeface="Times New Roman" pitchFamily="18" charset="0"/>
              </a:rPr>
              <a:t>所有行正交的非零右特征向量</a:t>
            </a:r>
          </a:p>
        </p:txBody>
      </p:sp>
      <p:sp>
        <p:nvSpPr>
          <p:cNvPr id="220184" name="右箭头 19"/>
          <p:cNvSpPr>
            <a:spLocks noChangeArrowheads="1"/>
          </p:cNvSpPr>
          <p:nvPr/>
        </p:nvSpPr>
        <p:spPr bwMode="auto">
          <a:xfrm>
            <a:off x="3286125" y="3714750"/>
            <a:ext cx="642938" cy="142875"/>
          </a:xfrm>
          <a:prstGeom prst="right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graphicFrame>
        <p:nvGraphicFramePr>
          <p:cNvPr id="220174" name="Object 3"/>
          <p:cNvGraphicFramePr>
            <a:graphicFrameLocks noChangeAspect="1"/>
          </p:cNvGraphicFramePr>
          <p:nvPr/>
        </p:nvGraphicFramePr>
        <p:xfrm>
          <a:off x="785813" y="4714875"/>
          <a:ext cx="2411412" cy="496888"/>
        </p:xfrm>
        <a:graphic>
          <a:graphicData uri="http://schemas.openxmlformats.org/presentationml/2006/ole">
            <p:oleObj spid="_x0000_s220174" name="Equation" r:id="rId6" imgW="990600" imgH="190500" progId="Equation.DSMT4">
              <p:embed/>
            </p:oleObj>
          </a:graphicData>
        </a:graphic>
      </p:graphicFrame>
      <p:sp>
        <p:nvSpPr>
          <p:cNvPr id="22" name="矩形 21"/>
          <p:cNvSpPr/>
          <p:nvPr/>
        </p:nvSpPr>
        <p:spPr>
          <a:xfrm>
            <a:off x="3214688" y="4643438"/>
            <a:ext cx="1831975" cy="584200"/>
          </a:xfrm>
          <a:prstGeom prst="rect">
            <a:avLst/>
          </a:prstGeom>
        </p:spPr>
        <p:txBody>
          <a:bodyPr wrap="none">
            <a:spAutoFit/>
          </a:bodyPr>
          <a:lstStyle/>
          <a:p>
            <a:pPr algn="ctr">
              <a:defRPr/>
            </a:pPr>
            <a:r>
              <a:rPr lang="zh-CN" altLang="en-US" sz="3200" b="1" dirty="0">
                <a:latin typeface="+mn-ea"/>
                <a:ea typeface="+mn-ea"/>
              </a:rPr>
              <a:t>完全能观</a:t>
            </a:r>
          </a:p>
        </p:txBody>
      </p:sp>
      <p:sp>
        <p:nvSpPr>
          <p:cNvPr id="220186" name="左右箭头 22"/>
          <p:cNvSpPr>
            <a:spLocks noChangeArrowheads="1"/>
          </p:cNvSpPr>
          <p:nvPr/>
        </p:nvSpPr>
        <p:spPr bwMode="auto">
          <a:xfrm>
            <a:off x="5000625" y="4857750"/>
            <a:ext cx="714375" cy="214313"/>
          </a:xfrm>
          <a:prstGeom prst="leftRight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91" name="标题 1"/>
          <p:cNvSpPr>
            <a:spLocks noGrp="1"/>
          </p:cNvSpPr>
          <p:nvPr>
            <p:ph type="title"/>
          </p:nvPr>
        </p:nvSpPr>
        <p:spPr>
          <a:xfrm>
            <a:off x="0" y="0"/>
            <a:ext cx="9144000" cy="1143000"/>
          </a:xfrm>
        </p:spPr>
        <p:txBody>
          <a:bodyPr/>
          <a:lstStyle/>
          <a:p>
            <a:r>
              <a:rPr lang="en-US" altLang="zh-CN" smtClean="0"/>
              <a:t>3.2</a:t>
            </a:r>
            <a:r>
              <a:rPr lang="zh-CN" altLang="en-US" smtClean="0"/>
              <a:t>定常系统能观性判据与能观性指数</a:t>
            </a:r>
            <a:r>
              <a:rPr lang="en-US" altLang="zh-CN" smtClean="0"/>
              <a:t>-8</a:t>
            </a:r>
            <a:endParaRPr lang="zh-CN" altLang="en-US" smtClean="0"/>
          </a:p>
        </p:txBody>
      </p:sp>
      <p:sp>
        <p:nvSpPr>
          <p:cNvPr id="221192" name="内容占位符 2"/>
          <p:cNvSpPr>
            <a:spLocks noGrp="1"/>
          </p:cNvSpPr>
          <p:nvPr>
            <p:ph idx="1"/>
          </p:nvPr>
        </p:nvSpPr>
        <p:spPr/>
        <p:txBody>
          <a:bodyPr/>
          <a:lstStyle/>
          <a:p>
            <a:r>
              <a:rPr lang="zh-CN" altLang="en-US" smtClean="0"/>
              <a:t>例 ：利用能观性</a:t>
            </a:r>
            <a:r>
              <a:rPr lang="en-US" altLang="zh-CN" smtClean="0"/>
              <a:t>PBH</a:t>
            </a:r>
            <a:r>
              <a:rPr lang="zh-CN" altLang="en-US" smtClean="0"/>
              <a:t>判据证明能观性</a:t>
            </a:r>
          </a:p>
        </p:txBody>
      </p:sp>
      <p:sp>
        <p:nvSpPr>
          <p:cNvPr id="22119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2119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2119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2119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21197"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21190" name="Object 6"/>
          <p:cNvGraphicFramePr>
            <a:graphicFrameLocks noChangeAspect="1"/>
          </p:cNvGraphicFramePr>
          <p:nvPr/>
        </p:nvGraphicFramePr>
        <p:xfrm>
          <a:off x="2379663" y="1928813"/>
          <a:ext cx="5257800" cy="1087437"/>
        </p:xfrm>
        <a:graphic>
          <a:graphicData uri="http://schemas.openxmlformats.org/presentationml/2006/ole">
            <p:oleObj spid="_x0000_s221190" name="Equation" r:id="rId3" imgW="1993680" imgH="419040" progId="Equation.DSMT4">
              <p:embed/>
            </p:oleObj>
          </a:graphicData>
        </a:graphic>
      </p:graphicFrame>
      <p:sp>
        <p:nvSpPr>
          <p:cNvPr id="221198"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21199"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24" name="标题 1"/>
          <p:cNvSpPr>
            <a:spLocks noGrp="1"/>
          </p:cNvSpPr>
          <p:nvPr>
            <p:ph type="title"/>
          </p:nvPr>
        </p:nvSpPr>
        <p:spPr>
          <a:xfrm>
            <a:off x="0" y="0"/>
            <a:ext cx="9144000" cy="1143000"/>
          </a:xfrm>
        </p:spPr>
        <p:txBody>
          <a:bodyPr/>
          <a:lstStyle/>
          <a:p>
            <a:r>
              <a:rPr lang="en-US" altLang="zh-CN" smtClean="0"/>
              <a:t>3.2</a:t>
            </a:r>
            <a:r>
              <a:rPr lang="zh-CN" altLang="en-US" smtClean="0"/>
              <a:t>定常系统能观性判据与能观性指数</a:t>
            </a:r>
            <a:r>
              <a:rPr lang="en-US" altLang="zh-CN" smtClean="0"/>
              <a:t>-9</a:t>
            </a:r>
            <a:endParaRPr lang="zh-CN" altLang="en-US" smtClean="0"/>
          </a:p>
        </p:txBody>
      </p:sp>
      <p:sp>
        <p:nvSpPr>
          <p:cNvPr id="222225" name="内容占位符 2"/>
          <p:cNvSpPr>
            <a:spLocks noGrp="1"/>
          </p:cNvSpPr>
          <p:nvPr>
            <p:ph idx="1"/>
          </p:nvPr>
        </p:nvSpPr>
        <p:spPr/>
        <p:txBody>
          <a:bodyPr/>
          <a:lstStyle/>
          <a:p>
            <a:r>
              <a:rPr lang="zh-CN" altLang="en-US" smtClean="0"/>
              <a:t>定常系统的能观性指数</a:t>
            </a:r>
            <a:r>
              <a:rPr lang="en-US" altLang="zh-CN" smtClean="0"/>
              <a:t>----</a:t>
            </a:r>
            <a:r>
              <a:rPr lang="zh-CN" altLang="en-US" smtClean="0"/>
              <a:t>定义与计算</a:t>
            </a:r>
          </a:p>
        </p:txBody>
      </p:sp>
      <p:sp>
        <p:nvSpPr>
          <p:cNvPr id="22222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2222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2222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22229"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22230"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22210" name="Object 2"/>
          <p:cNvGraphicFramePr>
            <a:graphicFrameLocks noChangeAspect="1"/>
          </p:cNvGraphicFramePr>
          <p:nvPr/>
        </p:nvGraphicFramePr>
        <p:xfrm>
          <a:off x="0" y="1785938"/>
          <a:ext cx="2109788" cy="2208212"/>
        </p:xfrm>
        <a:graphic>
          <a:graphicData uri="http://schemas.openxmlformats.org/presentationml/2006/ole">
            <p:oleObj spid="_x0000_s222210" name="Equation" r:id="rId3" imgW="799920" imgH="850680" progId="Equation.DSMT4">
              <p:embed/>
            </p:oleObj>
          </a:graphicData>
        </a:graphic>
      </p:graphicFrame>
      <p:sp>
        <p:nvSpPr>
          <p:cNvPr id="10" name="矩形 9"/>
          <p:cNvSpPr/>
          <p:nvPr/>
        </p:nvSpPr>
        <p:spPr>
          <a:xfrm>
            <a:off x="3214688" y="1928813"/>
            <a:ext cx="5786437" cy="1077912"/>
          </a:xfrm>
          <a:prstGeom prst="rect">
            <a:avLst/>
          </a:prstGeom>
        </p:spPr>
        <p:txBody>
          <a:bodyPr>
            <a:spAutoFit/>
          </a:bodyPr>
          <a:lstStyle/>
          <a:p>
            <a:pPr>
              <a:defRPr/>
            </a:pPr>
            <a:r>
              <a:rPr lang="zh-CN" altLang="en-US" sz="3200" b="1" dirty="0">
                <a:latin typeface="+mn-ea"/>
                <a:ea typeface="+mn-ea"/>
              </a:rPr>
              <a:t>定义能观性指数   使         成立的</a:t>
            </a:r>
            <a:r>
              <a:rPr lang="en-US" altLang="en-US" sz="3200" b="1" i="1" dirty="0">
                <a:latin typeface="Times New Roman" pitchFamily="18" charset="0"/>
                <a:ea typeface="+mn-ea"/>
                <a:cs typeface="Times New Roman" pitchFamily="18" charset="0"/>
              </a:rPr>
              <a:t>k</a:t>
            </a:r>
            <a:r>
              <a:rPr lang="zh-CN" altLang="en-US" sz="3200" b="1" dirty="0">
                <a:latin typeface="+mn-ea"/>
                <a:ea typeface="+mn-ea"/>
              </a:rPr>
              <a:t>最小正整数。</a:t>
            </a:r>
          </a:p>
        </p:txBody>
      </p:sp>
      <p:graphicFrame>
        <p:nvGraphicFramePr>
          <p:cNvPr id="222211" name="Object 3"/>
          <p:cNvGraphicFramePr>
            <a:graphicFrameLocks noChangeAspect="1"/>
          </p:cNvGraphicFramePr>
          <p:nvPr/>
        </p:nvGraphicFramePr>
        <p:xfrm>
          <a:off x="6143625" y="2100263"/>
          <a:ext cx="547688" cy="328612"/>
        </p:xfrm>
        <a:graphic>
          <a:graphicData uri="http://schemas.openxmlformats.org/presentationml/2006/ole">
            <p:oleObj spid="_x0000_s222211" name="Equation" r:id="rId4" imgW="228402" imgH="126890" progId="Equation.DSMT4">
              <p:embed/>
            </p:oleObj>
          </a:graphicData>
        </a:graphic>
      </p:graphicFrame>
      <p:graphicFrame>
        <p:nvGraphicFramePr>
          <p:cNvPr id="222212" name="Object 4"/>
          <p:cNvGraphicFramePr>
            <a:graphicFrameLocks noChangeAspect="1"/>
          </p:cNvGraphicFramePr>
          <p:nvPr/>
        </p:nvGraphicFramePr>
        <p:xfrm>
          <a:off x="7143750" y="1906588"/>
          <a:ext cx="1874838" cy="593725"/>
        </p:xfrm>
        <a:graphic>
          <a:graphicData uri="http://schemas.openxmlformats.org/presentationml/2006/ole">
            <p:oleObj spid="_x0000_s222212" name="Equation" r:id="rId5" imgW="736600" imgH="228600" progId="Equation.DSMT4">
              <p:embed/>
            </p:oleObj>
          </a:graphicData>
        </a:graphic>
      </p:graphicFrame>
      <p:sp>
        <p:nvSpPr>
          <p:cNvPr id="22223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22213" name="Object 5"/>
          <p:cNvGraphicFramePr>
            <a:graphicFrameLocks noChangeAspect="1"/>
          </p:cNvGraphicFramePr>
          <p:nvPr/>
        </p:nvGraphicFramePr>
        <p:xfrm>
          <a:off x="2000250" y="1776413"/>
          <a:ext cx="1285875" cy="4224337"/>
        </p:xfrm>
        <a:graphic>
          <a:graphicData uri="http://schemas.openxmlformats.org/presentationml/2006/ole">
            <p:oleObj spid="_x0000_s222213" name="Equation" r:id="rId6" imgW="825500" imgH="2730500" progId="Equation.DSMT4">
              <p:embed/>
            </p:oleObj>
          </a:graphicData>
        </a:graphic>
      </p:graphicFrame>
      <p:sp>
        <p:nvSpPr>
          <p:cNvPr id="222233"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22215" name="Object 7"/>
          <p:cNvGraphicFramePr>
            <a:graphicFrameLocks noChangeAspect="1"/>
          </p:cNvGraphicFramePr>
          <p:nvPr/>
        </p:nvGraphicFramePr>
        <p:xfrm>
          <a:off x="3929063" y="3500438"/>
          <a:ext cx="4857750" cy="2374900"/>
        </p:xfrm>
        <a:graphic>
          <a:graphicData uri="http://schemas.openxmlformats.org/presentationml/2006/ole">
            <p:oleObj spid="_x0000_s222215" name="Equation" r:id="rId7" imgW="1701800" imgH="825500" progId="Equation.DSMT4">
              <p:embed/>
            </p:oleObj>
          </a:graphicData>
        </a:graphic>
      </p:graphicFrame>
      <p:sp>
        <p:nvSpPr>
          <p:cNvPr id="222234"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22217" name="Object 9"/>
          <p:cNvGraphicFramePr>
            <a:graphicFrameLocks noChangeAspect="1"/>
          </p:cNvGraphicFramePr>
          <p:nvPr/>
        </p:nvGraphicFramePr>
        <p:xfrm>
          <a:off x="3929063" y="3143250"/>
          <a:ext cx="2482850" cy="496888"/>
        </p:xfrm>
        <a:graphic>
          <a:graphicData uri="http://schemas.openxmlformats.org/presentationml/2006/ole">
            <p:oleObj spid="_x0000_s222217" name="Equation" r:id="rId8" imgW="1002865" imgH="190417" progId="Equation.DSMT4">
              <p:embed/>
            </p:oleObj>
          </a:graphicData>
        </a:graphic>
      </p:graphicFrame>
      <p:sp>
        <p:nvSpPr>
          <p:cNvPr id="222235"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22219" name="Object 11"/>
          <p:cNvGraphicFramePr>
            <a:graphicFrameLocks noChangeAspect="1"/>
          </p:cNvGraphicFramePr>
          <p:nvPr/>
        </p:nvGraphicFramePr>
        <p:xfrm>
          <a:off x="2786063" y="6094413"/>
          <a:ext cx="2889250" cy="531812"/>
        </p:xfrm>
        <a:graphic>
          <a:graphicData uri="http://schemas.openxmlformats.org/presentationml/2006/ole">
            <p:oleObj spid="_x0000_s222219" name="Equation" r:id="rId9" imgW="1104900" imgH="203200" progId="Equation.DSMT4">
              <p:embed/>
            </p:oleObj>
          </a:graphicData>
        </a:graphic>
      </p:graphicFrame>
      <p:sp>
        <p:nvSpPr>
          <p:cNvPr id="222236"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22237"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22223" name="Object 15"/>
          <p:cNvGraphicFramePr>
            <a:graphicFrameLocks noChangeAspect="1"/>
          </p:cNvGraphicFramePr>
          <p:nvPr/>
        </p:nvGraphicFramePr>
        <p:xfrm>
          <a:off x="6153150" y="6000750"/>
          <a:ext cx="2990850" cy="625475"/>
        </p:xfrm>
        <a:graphic>
          <a:graphicData uri="http://schemas.openxmlformats.org/presentationml/2006/ole">
            <p:oleObj spid="_x0000_s222223" name="Equation" r:id="rId10" imgW="1244600" imgH="241300" progId="Equation.DSMT4">
              <p:embed/>
            </p:oleObj>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41" name="标题 1"/>
          <p:cNvSpPr>
            <a:spLocks noGrp="1"/>
          </p:cNvSpPr>
          <p:nvPr>
            <p:ph type="title"/>
          </p:nvPr>
        </p:nvSpPr>
        <p:spPr>
          <a:xfrm>
            <a:off x="-142875" y="0"/>
            <a:ext cx="9429750" cy="1143000"/>
          </a:xfrm>
        </p:spPr>
        <p:txBody>
          <a:bodyPr/>
          <a:lstStyle/>
          <a:p>
            <a:r>
              <a:rPr lang="en-US" altLang="zh-CN" smtClean="0"/>
              <a:t>3.2</a:t>
            </a:r>
            <a:r>
              <a:rPr lang="zh-CN" altLang="en-US" smtClean="0"/>
              <a:t>定常系统能观性判据与能观性指数</a:t>
            </a:r>
            <a:r>
              <a:rPr lang="en-US" altLang="zh-CN" smtClean="0"/>
              <a:t>-10</a:t>
            </a:r>
            <a:endParaRPr lang="zh-CN" altLang="en-US" smtClean="0"/>
          </a:p>
        </p:txBody>
      </p:sp>
      <p:sp>
        <p:nvSpPr>
          <p:cNvPr id="223242" name="内容占位符 2"/>
          <p:cNvSpPr>
            <a:spLocks noGrp="1"/>
          </p:cNvSpPr>
          <p:nvPr>
            <p:ph idx="1"/>
          </p:nvPr>
        </p:nvSpPr>
        <p:spPr/>
        <p:txBody>
          <a:bodyPr/>
          <a:lstStyle/>
          <a:p>
            <a:r>
              <a:rPr lang="zh-CN" altLang="en-US" smtClean="0"/>
              <a:t>能观性指数范围</a:t>
            </a:r>
          </a:p>
        </p:txBody>
      </p:sp>
      <p:sp>
        <p:nvSpPr>
          <p:cNvPr id="22324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2324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2324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2324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23247"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23248"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23249"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23237" name="Object 5"/>
          <p:cNvGraphicFramePr>
            <a:graphicFrameLocks noChangeAspect="1"/>
          </p:cNvGraphicFramePr>
          <p:nvPr/>
        </p:nvGraphicFramePr>
        <p:xfrm>
          <a:off x="1190625" y="2143125"/>
          <a:ext cx="2573338" cy="528638"/>
        </p:xfrm>
        <a:graphic>
          <a:graphicData uri="http://schemas.openxmlformats.org/presentationml/2006/ole">
            <p:oleObj spid="_x0000_s223237" name="Equation" r:id="rId3" imgW="1015920" imgH="203040" progId="Equation.DSMT4">
              <p:embed/>
            </p:oleObj>
          </a:graphicData>
        </a:graphic>
      </p:graphicFrame>
      <p:graphicFrame>
        <p:nvGraphicFramePr>
          <p:cNvPr id="223238" name="Object 6"/>
          <p:cNvGraphicFramePr>
            <a:graphicFrameLocks noChangeAspect="1"/>
          </p:cNvGraphicFramePr>
          <p:nvPr/>
        </p:nvGraphicFramePr>
        <p:xfrm>
          <a:off x="3365500" y="3429000"/>
          <a:ext cx="3757613" cy="528638"/>
        </p:xfrm>
        <a:graphic>
          <a:graphicData uri="http://schemas.openxmlformats.org/presentationml/2006/ole">
            <p:oleObj spid="_x0000_s223238" name="Equation" r:id="rId4" imgW="1498320" imgH="203040" progId="Equation.DSMT4">
              <p:embed/>
            </p:oleObj>
          </a:graphicData>
        </a:graphic>
      </p:graphicFrame>
      <p:graphicFrame>
        <p:nvGraphicFramePr>
          <p:cNvPr id="223239" name="Object 7"/>
          <p:cNvGraphicFramePr>
            <a:graphicFrameLocks noChangeAspect="1"/>
          </p:cNvGraphicFramePr>
          <p:nvPr/>
        </p:nvGraphicFramePr>
        <p:xfrm>
          <a:off x="1163638" y="5357813"/>
          <a:ext cx="7242175" cy="1022350"/>
        </p:xfrm>
        <a:graphic>
          <a:graphicData uri="http://schemas.openxmlformats.org/presentationml/2006/ole">
            <p:oleObj spid="_x0000_s223239" name="Equation" r:id="rId5" imgW="2781000" imgH="393480" progId="Equation.DSMT4">
              <p:embed/>
            </p:oleObj>
          </a:graphicData>
        </a:graphic>
      </p:graphicFrame>
      <p:sp>
        <p:nvSpPr>
          <p:cNvPr id="18" name="矩形 17"/>
          <p:cNvSpPr/>
          <p:nvPr/>
        </p:nvSpPr>
        <p:spPr>
          <a:xfrm>
            <a:off x="785813" y="4429125"/>
            <a:ext cx="8001000" cy="1077913"/>
          </a:xfrm>
          <a:prstGeom prst="rect">
            <a:avLst/>
          </a:prstGeom>
        </p:spPr>
        <p:txBody>
          <a:bodyPr>
            <a:spAutoFit/>
          </a:bodyPr>
          <a:lstStyle/>
          <a:p>
            <a:pPr>
              <a:defRPr/>
            </a:pPr>
            <a:r>
              <a:rPr lang="zh-CN" altLang="en-US" sz="3200" b="1" dirty="0">
                <a:latin typeface="+mn-ea"/>
                <a:ea typeface="+mn-ea"/>
              </a:rPr>
              <a:t>基于能观性指数的上界估计式，可以将能观性矩阵进一步减小规模</a:t>
            </a:r>
          </a:p>
        </p:txBody>
      </p:sp>
      <p:sp>
        <p:nvSpPr>
          <p:cNvPr id="19" name="矩形 18"/>
          <p:cNvSpPr/>
          <p:nvPr/>
        </p:nvSpPr>
        <p:spPr>
          <a:xfrm>
            <a:off x="3429000" y="2714625"/>
            <a:ext cx="5473700" cy="584200"/>
          </a:xfrm>
          <a:prstGeom prst="rect">
            <a:avLst/>
          </a:prstGeom>
        </p:spPr>
        <p:txBody>
          <a:bodyPr wrap="none">
            <a:spAutoFit/>
          </a:bodyPr>
          <a:lstStyle/>
          <a:p>
            <a:pPr algn="ctr">
              <a:defRPr/>
            </a:pPr>
            <a:r>
              <a:rPr lang="en-US" altLang="zh-CN" sz="3200" b="1" i="1" dirty="0">
                <a:latin typeface="Times New Roman" pitchFamily="18" charset="0"/>
                <a:ea typeface="+mn-ea"/>
                <a:cs typeface="Times New Roman" pitchFamily="18" charset="0"/>
              </a:rPr>
              <a:t>l</a:t>
            </a:r>
            <a:r>
              <a:rPr lang="zh-CN" altLang="en-US" sz="3200" b="1" dirty="0">
                <a:latin typeface="Times New Roman" pitchFamily="18" charset="0"/>
                <a:ea typeface="+mn-ea"/>
                <a:cs typeface="Times New Roman" pitchFamily="18" charset="0"/>
              </a:rPr>
              <a:t>为矩阵</a:t>
            </a:r>
            <a:r>
              <a:rPr lang="en-US" sz="3200" b="1" i="1" dirty="0">
                <a:latin typeface="Times New Roman" pitchFamily="18" charset="0"/>
                <a:ea typeface="+mn-ea"/>
                <a:cs typeface="Times New Roman" pitchFamily="18" charset="0"/>
              </a:rPr>
              <a:t>A</a:t>
            </a:r>
            <a:r>
              <a:rPr lang="zh-CN" altLang="en-US" sz="3200" b="1" dirty="0">
                <a:latin typeface="Times New Roman" pitchFamily="18" charset="0"/>
                <a:ea typeface="+mn-ea"/>
                <a:cs typeface="Times New Roman" pitchFamily="18" charset="0"/>
              </a:rPr>
              <a:t>的最小多项式的次数</a:t>
            </a:r>
          </a:p>
        </p:txBody>
      </p:sp>
      <p:sp>
        <p:nvSpPr>
          <p:cNvPr id="223252" name="左弧形箭头 19"/>
          <p:cNvSpPr>
            <a:spLocks noChangeArrowheads="1"/>
          </p:cNvSpPr>
          <p:nvPr/>
        </p:nvSpPr>
        <p:spPr bwMode="auto">
          <a:xfrm>
            <a:off x="2857500" y="2643188"/>
            <a:ext cx="500063" cy="1000125"/>
          </a:xfrm>
          <a:prstGeom prst="curvedRightArrow">
            <a:avLst>
              <a:gd name="adj1" fmla="val 25000"/>
              <a:gd name="adj2" fmla="val 50000"/>
              <a:gd name="adj3" fmla="val 25000"/>
            </a:avLst>
          </a:prstGeom>
          <a:solidFill>
            <a:schemeClr val="accent1"/>
          </a:solidFill>
          <a:ln w="9525" algn="ctr">
            <a:solidFill>
              <a:schemeClr val="tx1"/>
            </a:solidFill>
            <a:round/>
            <a:headEnd/>
            <a:tailEnd/>
          </a:ln>
        </p:spPr>
        <p:txBody>
          <a:bodyPr wrap="none" anchor="ctr"/>
          <a:lstStyle/>
          <a:p>
            <a:pPr algn="ctr"/>
            <a:endParaRPr lang="zh-CN" altLang="en-US"/>
          </a:p>
        </p:txBody>
      </p:sp>
      <p:graphicFrame>
        <p:nvGraphicFramePr>
          <p:cNvPr id="223240" name="Object 8"/>
          <p:cNvGraphicFramePr>
            <a:graphicFrameLocks noChangeAspect="1"/>
          </p:cNvGraphicFramePr>
          <p:nvPr/>
        </p:nvGraphicFramePr>
        <p:xfrm>
          <a:off x="5500688" y="2071688"/>
          <a:ext cx="2482850" cy="496887"/>
        </p:xfrm>
        <a:graphic>
          <a:graphicData uri="http://schemas.openxmlformats.org/presentationml/2006/ole">
            <p:oleObj spid="_x0000_s223240" name="Equation" r:id="rId6" imgW="1002865" imgH="190417" progId="Equation.DSMT4">
              <p:embed/>
            </p:oleObj>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62" name="标题 1"/>
          <p:cNvSpPr>
            <a:spLocks noGrp="1"/>
          </p:cNvSpPr>
          <p:nvPr>
            <p:ph type="title"/>
          </p:nvPr>
        </p:nvSpPr>
        <p:spPr>
          <a:xfrm>
            <a:off x="-142875" y="0"/>
            <a:ext cx="10001250" cy="1143000"/>
          </a:xfrm>
        </p:spPr>
        <p:txBody>
          <a:bodyPr/>
          <a:lstStyle/>
          <a:p>
            <a:r>
              <a:rPr lang="en-US" altLang="zh-CN" smtClean="0"/>
              <a:t>3.2</a:t>
            </a:r>
            <a:r>
              <a:rPr lang="zh-CN" altLang="en-US" smtClean="0"/>
              <a:t>定常系统能观性判据与能观性指数</a:t>
            </a:r>
            <a:r>
              <a:rPr lang="en-US" altLang="zh-CN" smtClean="0"/>
              <a:t>-10</a:t>
            </a:r>
            <a:endParaRPr lang="zh-CN" altLang="en-US" smtClean="0"/>
          </a:p>
        </p:txBody>
      </p:sp>
      <p:sp>
        <p:nvSpPr>
          <p:cNvPr id="224263" name="内容占位符 2"/>
          <p:cNvSpPr>
            <a:spLocks noGrp="1"/>
          </p:cNvSpPr>
          <p:nvPr>
            <p:ph idx="1"/>
          </p:nvPr>
        </p:nvSpPr>
        <p:spPr/>
        <p:txBody>
          <a:bodyPr/>
          <a:lstStyle/>
          <a:p>
            <a:r>
              <a:rPr lang="zh-CN" altLang="en-US" smtClean="0"/>
              <a:t>例 ：计算能观性指数集与指数</a:t>
            </a:r>
          </a:p>
        </p:txBody>
      </p:sp>
      <p:sp>
        <p:nvSpPr>
          <p:cNvPr id="22426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24257" name="Object 1"/>
          <p:cNvGraphicFramePr>
            <a:graphicFrameLocks noChangeAspect="1"/>
          </p:cNvGraphicFramePr>
          <p:nvPr/>
        </p:nvGraphicFramePr>
        <p:xfrm>
          <a:off x="1857375" y="1928813"/>
          <a:ext cx="2451100" cy="1609725"/>
        </p:xfrm>
        <a:graphic>
          <a:graphicData uri="http://schemas.openxmlformats.org/presentationml/2006/ole">
            <p:oleObj spid="_x0000_s224257" name="Equation" r:id="rId3" imgW="939392" imgH="622030" progId="Equation.DSMT4">
              <p:embed/>
            </p:oleObj>
          </a:graphicData>
        </a:graphic>
      </p:graphicFrame>
      <p:sp>
        <p:nvSpPr>
          <p:cNvPr id="22426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24259" name="Object 3"/>
          <p:cNvGraphicFramePr>
            <a:graphicFrameLocks noChangeAspect="1"/>
          </p:cNvGraphicFramePr>
          <p:nvPr/>
        </p:nvGraphicFramePr>
        <p:xfrm>
          <a:off x="5214938" y="2143125"/>
          <a:ext cx="2476500" cy="1087438"/>
        </p:xfrm>
        <a:graphic>
          <a:graphicData uri="http://schemas.openxmlformats.org/presentationml/2006/ole">
            <p:oleObj spid="_x0000_s224259" name="Equation" r:id="rId4" imgW="927100" imgH="419100" progId="Equation.DSMT4">
              <p:embed/>
            </p:oleObj>
          </a:graphicData>
        </a:graphic>
      </p:graphicFrame>
      <p:graphicFrame>
        <p:nvGraphicFramePr>
          <p:cNvPr id="224261" name="Object 5"/>
          <p:cNvGraphicFramePr>
            <a:graphicFrameLocks noChangeAspect="1"/>
          </p:cNvGraphicFramePr>
          <p:nvPr/>
        </p:nvGraphicFramePr>
        <p:xfrm>
          <a:off x="1497013" y="3522663"/>
          <a:ext cx="6092825" cy="3190875"/>
        </p:xfrm>
        <a:graphic>
          <a:graphicData uri="http://schemas.openxmlformats.org/presentationml/2006/ole">
            <p:oleObj spid="_x0000_s224261" name="Equation" r:id="rId5" imgW="2336760" imgH="1231560" progId="Equation.DSMT4">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p:txBody>
          <a:bodyPr/>
          <a:lstStyle/>
          <a:p>
            <a:r>
              <a:rPr lang="en-US" altLang="zh-CN" smtClean="0"/>
              <a:t>1.1</a:t>
            </a:r>
            <a:r>
              <a:rPr lang="zh-CN" altLang="en-US" smtClean="0"/>
              <a:t>能控性与能观性物理现象</a:t>
            </a:r>
            <a:r>
              <a:rPr lang="en-US" altLang="zh-CN" smtClean="0"/>
              <a:t>-4</a:t>
            </a:r>
            <a:endParaRPr lang="zh-CN" altLang="en-US" smtClean="0"/>
          </a:p>
        </p:txBody>
      </p:sp>
      <p:sp>
        <p:nvSpPr>
          <p:cNvPr id="19458" name="内容占位符 2"/>
          <p:cNvSpPr>
            <a:spLocks noGrp="1"/>
          </p:cNvSpPr>
          <p:nvPr>
            <p:ph idx="1"/>
          </p:nvPr>
        </p:nvSpPr>
        <p:spPr/>
        <p:txBody>
          <a:bodyPr/>
          <a:lstStyle/>
          <a:p>
            <a:r>
              <a:rPr lang="zh-CN" altLang="en-US" dirty="0" smtClean="0"/>
              <a:t>物理现象的总结</a:t>
            </a:r>
            <a:endParaRPr lang="en-US" altLang="zh-CN" dirty="0" smtClean="0"/>
          </a:p>
          <a:p>
            <a:pPr lvl="1">
              <a:buFont typeface="Wingdings" pitchFamily="2" charset="2"/>
              <a:buChar char="ü"/>
            </a:pPr>
            <a:r>
              <a:rPr lang="zh-CN" altLang="en-US" dirty="0" smtClean="0"/>
              <a:t>如果系统状态空间不完全受控于</a:t>
            </a:r>
            <a:r>
              <a:rPr lang="en-US" altLang="zh-CN" i="1" dirty="0" smtClean="0">
                <a:latin typeface="Times New Roman" pitchFamily="18" charset="0"/>
                <a:cs typeface="Times New Roman" pitchFamily="18" charset="0"/>
              </a:rPr>
              <a:t>u</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t</a:t>
            </a:r>
            <a:r>
              <a:rPr lang="en-US" altLang="zh-CN" dirty="0" smtClean="0">
                <a:latin typeface="Times New Roman" pitchFamily="18" charset="0"/>
                <a:cs typeface="Times New Roman" pitchFamily="18" charset="0"/>
              </a:rPr>
              <a:t>)</a:t>
            </a:r>
            <a:r>
              <a:rPr lang="zh-CN" altLang="en-US" dirty="0" smtClean="0"/>
              <a:t>，那么控制策略无法实施。</a:t>
            </a:r>
          </a:p>
          <a:p>
            <a:pPr lvl="1">
              <a:buFont typeface="Wingdings" pitchFamily="2" charset="2"/>
              <a:buChar char="ü"/>
            </a:pPr>
            <a:r>
              <a:rPr lang="zh-CN" altLang="en-US" dirty="0" smtClean="0"/>
              <a:t>如果设计控制器需测量某量，但该量不易测量，那么就要想办法设计观测器估计该量，若估计不成，控制策略仍无法实施。</a:t>
            </a:r>
            <a:endParaRPr lang="en-US" altLang="zh-CN" dirty="0" smtClean="0"/>
          </a:p>
          <a:p>
            <a:pPr lvl="1">
              <a:buFont typeface="Wingdings" pitchFamily="2" charset="2"/>
              <a:buChar char="ü"/>
            </a:pPr>
            <a:r>
              <a:rPr lang="zh-CN" altLang="en-US" dirty="0" smtClean="0"/>
              <a:t>当然，有些情况，我们只需知道该量的多少，而不用该量参与控制，在不易测量的情况，设计观测器估计它，这便是软测量。</a:t>
            </a:r>
          </a:p>
          <a:p>
            <a:pPr lvl="1">
              <a:buFont typeface="Wingdings" pitchFamily="2" charset="2"/>
              <a:buChar char="ü"/>
            </a:pPr>
            <a:r>
              <a:rPr lang="zh-CN" altLang="en-US" dirty="0" smtClean="0"/>
              <a:t>两个概念是朴素的，但富有哲理。</a:t>
            </a:r>
          </a:p>
          <a:p>
            <a:endParaRPr lang="zh-CN" altLang="en-US"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6" name="标题 1"/>
          <p:cNvSpPr>
            <a:spLocks noGrp="1"/>
          </p:cNvSpPr>
          <p:nvPr>
            <p:ph type="title"/>
          </p:nvPr>
        </p:nvSpPr>
        <p:spPr/>
        <p:txBody>
          <a:bodyPr/>
          <a:lstStyle/>
          <a:p>
            <a:r>
              <a:rPr lang="en-US" altLang="zh-CN" smtClean="0"/>
              <a:t>3.3</a:t>
            </a:r>
            <a:r>
              <a:rPr lang="zh-CN" altLang="en-US" smtClean="0"/>
              <a:t>时变系统能控性判据</a:t>
            </a:r>
            <a:r>
              <a:rPr lang="en-US" altLang="zh-CN" smtClean="0"/>
              <a:t>-1</a:t>
            </a:r>
            <a:endParaRPr lang="zh-CN" altLang="en-US" smtClean="0"/>
          </a:p>
        </p:txBody>
      </p:sp>
      <p:sp>
        <p:nvSpPr>
          <p:cNvPr id="3" name="内容占位符 2"/>
          <p:cNvSpPr>
            <a:spLocks noGrp="1"/>
          </p:cNvSpPr>
          <p:nvPr>
            <p:ph idx="1"/>
          </p:nvPr>
        </p:nvSpPr>
        <p:spPr/>
        <p:txBody>
          <a:bodyPr/>
          <a:lstStyle/>
          <a:p>
            <a:pPr>
              <a:defRPr/>
            </a:pPr>
            <a:r>
              <a:rPr lang="en-US" altLang="zh-CN" dirty="0" smtClean="0">
                <a:latin typeface="+mn-ea"/>
              </a:rPr>
              <a:t>Gram</a:t>
            </a:r>
            <a:r>
              <a:rPr lang="zh-CN" altLang="en-US" dirty="0" smtClean="0"/>
              <a:t>矩阵能控性判据</a:t>
            </a:r>
            <a:endParaRPr lang="zh-CN" altLang="en-US" dirty="0"/>
          </a:p>
        </p:txBody>
      </p:sp>
      <p:graphicFrame>
        <p:nvGraphicFramePr>
          <p:cNvPr id="225282" name="Object 2"/>
          <p:cNvGraphicFramePr>
            <a:graphicFrameLocks noChangeAspect="1"/>
          </p:cNvGraphicFramePr>
          <p:nvPr/>
        </p:nvGraphicFramePr>
        <p:xfrm>
          <a:off x="1000125" y="1857375"/>
          <a:ext cx="5435600" cy="533400"/>
        </p:xfrm>
        <a:graphic>
          <a:graphicData uri="http://schemas.openxmlformats.org/presentationml/2006/ole">
            <p:oleObj spid="_x0000_s225282" name="Equation" r:id="rId3" imgW="2044440" imgH="203040" progId="Equation.DSMT4">
              <p:embed/>
            </p:oleObj>
          </a:graphicData>
        </a:graphic>
      </p:graphicFrame>
      <p:graphicFrame>
        <p:nvGraphicFramePr>
          <p:cNvPr id="225283" name="Object 3"/>
          <p:cNvGraphicFramePr>
            <a:graphicFrameLocks noChangeAspect="1"/>
          </p:cNvGraphicFramePr>
          <p:nvPr/>
        </p:nvGraphicFramePr>
        <p:xfrm>
          <a:off x="1204913" y="2270125"/>
          <a:ext cx="6015037" cy="855663"/>
        </p:xfrm>
        <a:graphic>
          <a:graphicData uri="http://schemas.openxmlformats.org/presentationml/2006/ole">
            <p:oleObj spid="_x0000_s225283" name="Equation" r:id="rId4" imgW="2311200" imgH="330120" progId="Equation.DSMT4">
              <p:embed/>
            </p:oleObj>
          </a:graphicData>
        </a:graphic>
      </p:graphicFrame>
      <p:sp>
        <p:nvSpPr>
          <p:cNvPr id="225288" name="左右箭头 5"/>
          <p:cNvSpPr>
            <a:spLocks noChangeArrowheads="1"/>
          </p:cNvSpPr>
          <p:nvPr/>
        </p:nvSpPr>
        <p:spPr bwMode="auto">
          <a:xfrm>
            <a:off x="7643813" y="2000250"/>
            <a:ext cx="714375" cy="214313"/>
          </a:xfrm>
          <a:prstGeom prst="leftRight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7" name="矩形 6"/>
          <p:cNvSpPr/>
          <p:nvPr/>
        </p:nvSpPr>
        <p:spPr>
          <a:xfrm>
            <a:off x="7215188" y="2357438"/>
            <a:ext cx="1420812" cy="584200"/>
          </a:xfrm>
          <a:prstGeom prst="rect">
            <a:avLst/>
          </a:prstGeom>
        </p:spPr>
        <p:txBody>
          <a:bodyPr wrap="none">
            <a:spAutoFit/>
          </a:bodyPr>
          <a:lstStyle/>
          <a:p>
            <a:pPr algn="ctr">
              <a:defRPr/>
            </a:pPr>
            <a:r>
              <a:rPr lang="zh-CN" altLang="en-US" sz="3200" b="1" dirty="0">
                <a:latin typeface="+mn-ea"/>
                <a:ea typeface="+mn-ea"/>
              </a:rPr>
              <a:t>满秩</a:t>
            </a:r>
            <a:r>
              <a:rPr lang="en-US" altLang="zh-CN" sz="3200" b="1" dirty="0">
                <a:latin typeface="+mn-ea"/>
                <a:ea typeface="+mn-ea"/>
              </a:rPr>
              <a:t>。</a:t>
            </a:r>
            <a:endParaRPr lang="zh-CN" altLang="en-US" sz="3200" b="1" dirty="0">
              <a:latin typeface="+mn-ea"/>
              <a:ea typeface="+mn-ea"/>
            </a:endParaRPr>
          </a:p>
        </p:txBody>
      </p:sp>
      <p:sp>
        <p:nvSpPr>
          <p:cNvPr id="225290" name="左箭头 8"/>
          <p:cNvSpPr>
            <a:spLocks noChangeArrowheads="1"/>
          </p:cNvSpPr>
          <p:nvPr/>
        </p:nvSpPr>
        <p:spPr bwMode="auto">
          <a:xfrm>
            <a:off x="285750" y="3286125"/>
            <a:ext cx="500063" cy="214313"/>
          </a:xfrm>
          <a:prstGeom prst="leftArrow">
            <a:avLst>
              <a:gd name="adj1" fmla="val 50000"/>
              <a:gd name="adj2" fmla="val 50005"/>
            </a:avLst>
          </a:prstGeom>
          <a:solidFill>
            <a:schemeClr val="accent1"/>
          </a:solidFill>
          <a:ln w="9525" algn="ctr">
            <a:solidFill>
              <a:schemeClr val="tx1"/>
            </a:solidFill>
            <a:round/>
            <a:headEnd/>
            <a:tailEnd/>
          </a:ln>
        </p:spPr>
        <p:txBody>
          <a:bodyPr wrap="none" anchor="ctr"/>
          <a:lstStyle/>
          <a:p>
            <a:pPr algn="ctr"/>
            <a:endParaRPr lang="zh-CN" altLang="en-US"/>
          </a:p>
        </p:txBody>
      </p:sp>
      <p:graphicFrame>
        <p:nvGraphicFramePr>
          <p:cNvPr id="225284" name="Object 4"/>
          <p:cNvGraphicFramePr>
            <a:graphicFrameLocks noChangeAspect="1"/>
          </p:cNvGraphicFramePr>
          <p:nvPr/>
        </p:nvGraphicFramePr>
        <p:xfrm>
          <a:off x="1414463" y="3143250"/>
          <a:ext cx="4800600" cy="593725"/>
        </p:xfrm>
        <a:graphic>
          <a:graphicData uri="http://schemas.openxmlformats.org/presentationml/2006/ole">
            <p:oleObj spid="_x0000_s225284" name="Equation" r:id="rId5" imgW="1917360" imgH="228600" progId="Equation.DSMT4">
              <p:embed/>
            </p:oleObj>
          </a:graphicData>
        </a:graphic>
      </p:graphicFrame>
      <p:graphicFrame>
        <p:nvGraphicFramePr>
          <p:cNvPr id="225285" name="Object 5"/>
          <p:cNvGraphicFramePr>
            <a:graphicFrameLocks noChangeAspect="1"/>
          </p:cNvGraphicFramePr>
          <p:nvPr/>
        </p:nvGraphicFramePr>
        <p:xfrm>
          <a:off x="0" y="3786188"/>
          <a:ext cx="9185275" cy="2890837"/>
        </p:xfrm>
        <a:graphic>
          <a:graphicData uri="http://schemas.openxmlformats.org/presentationml/2006/ole">
            <p:oleObj spid="_x0000_s225285" name="Equation" r:id="rId6" imgW="3429000" imgH="1104840" progId="Equation.DSMT4">
              <p:embed/>
            </p:oleObj>
          </a:graphicData>
        </a:graphic>
      </p:graphicFrame>
      <p:sp>
        <p:nvSpPr>
          <p:cNvPr id="12" name="矩形 11"/>
          <p:cNvSpPr/>
          <p:nvPr/>
        </p:nvSpPr>
        <p:spPr>
          <a:xfrm>
            <a:off x="6429375" y="1785938"/>
            <a:ext cx="1008063" cy="584200"/>
          </a:xfrm>
          <a:prstGeom prst="rect">
            <a:avLst/>
          </a:prstGeom>
        </p:spPr>
        <p:txBody>
          <a:bodyPr wrap="none">
            <a:spAutoFit/>
          </a:bodyPr>
          <a:lstStyle/>
          <a:p>
            <a:pPr algn="ctr">
              <a:defRPr/>
            </a:pPr>
            <a:r>
              <a:rPr lang="zh-CN" altLang="en-US" sz="3200" b="1" dirty="0">
                <a:latin typeface="+mn-ea"/>
                <a:ea typeface="+mn-ea"/>
              </a:rPr>
              <a:t>能控</a:t>
            </a:r>
            <a:endParaRPr lang="zh-CN" altLang="en-US" sz="3200" dirty="0">
              <a:latin typeface="+mn-ea"/>
              <a:ea typeface="+mn-ea"/>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65" name="标题 1"/>
          <p:cNvSpPr>
            <a:spLocks noGrp="1"/>
          </p:cNvSpPr>
          <p:nvPr>
            <p:ph type="title"/>
          </p:nvPr>
        </p:nvSpPr>
        <p:spPr>
          <a:xfrm>
            <a:off x="1214438" y="0"/>
            <a:ext cx="8072437" cy="1143000"/>
          </a:xfrm>
        </p:spPr>
        <p:txBody>
          <a:bodyPr/>
          <a:lstStyle/>
          <a:p>
            <a:r>
              <a:rPr lang="en-US" altLang="zh-CN" smtClean="0"/>
              <a:t>3.3</a:t>
            </a:r>
            <a:r>
              <a:rPr lang="zh-CN" altLang="en-US" smtClean="0"/>
              <a:t>时变系统能控性判据</a:t>
            </a:r>
            <a:r>
              <a:rPr lang="en-US" altLang="zh-CN" smtClean="0"/>
              <a:t>-2</a:t>
            </a:r>
            <a:endParaRPr lang="zh-CN" altLang="en-US" smtClean="0"/>
          </a:p>
        </p:txBody>
      </p:sp>
      <p:sp>
        <p:nvSpPr>
          <p:cNvPr id="3" name="内容占位符 2"/>
          <p:cNvSpPr>
            <a:spLocks noGrp="1"/>
          </p:cNvSpPr>
          <p:nvPr>
            <p:ph idx="1"/>
          </p:nvPr>
        </p:nvSpPr>
        <p:spPr>
          <a:xfrm>
            <a:off x="785813" y="1285875"/>
            <a:ext cx="8169275" cy="571500"/>
          </a:xfrm>
        </p:spPr>
        <p:txBody>
          <a:bodyPr/>
          <a:lstStyle/>
          <a:p>
            <a:pPr>
              <a:defRPr/>
            </a:pPr>
            <a:r>
              <a:rPr lang="en-US" altLang="zh-CN" dirty="0" smtClean="0">
                <a:latin typeface="+mn-ea"/>
              </a:rPr>
              <a:t>Gram</a:t>
            </a:r>
            <a:r>
              <a:rPr lang="zh-CN" altLang="en-US" dirty="0" smtClean="0">
                <a:latin typeface="+mn-ea"/>
              </a:rPr>
              <a:t>矩阵</a:t>
            </a:r>
            <a:r>
              <a:rPr lang="zh-CN" altLang="en-US" dirty="0" smtClean="0"/>
              <a:t>能控性判据</a:t>
            </a:r>
            <a:endParaRPr lang="zh-CN" altLang="en-US" dirty="0"/>
          </a:p>
        </p:txBody>
      </p:sp>
      <p:sp>
        <p:nvSpPr>
          <p:cNvPr id="22836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2836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2836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2837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28371" name="右箭头 15"/>
          <p:cNvSpPr>
            <a:spLocks noChangeArrowheads="1"/>
          </p:cNvSpPr>
          <p:nvPr/>
        </p:nvSpPr>
        <p:spPr bwMode="auto">
          <a:xfrm>
            <a:off x="285750" y="3214688"/>
            <a:ext cx="571500" cy="142875"/>
          </a:xfrm>
          <a:prstGeom prst="right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20" name="矩形 19"/>
          <p:cNvSpPr/>
          <p:nvPr/>
        </p:nvSpPr>
        <p:spPr>
          <a:xfrm>
            <a:off x="1229551" y="2928938"/>
            <a:ext cx="5519460" cy="584775"/>
          </a:xfrm>
          <a:prstGeom prst="rect">
            <a:avLst/>
          </a:prstGeom>
        </p:spPr>
        <p:txBody>
          <a:bodyPr wrap="none">
            <a:spAutoFit/>
          </a:bodyPr>
          <a:lstStyle/>
          <a:p>
            <a:pPr algn="ctr">
              <a:defRPr/>
            </a:pPr>
            <a:r>
              <a:rPr lang="zh-CN" altLang="en-US" sz="3200" dirty="0">
                <a:latin typeface="+mn-ea"/>
                <a:ea typeface="+mn-ea"/>
              </a:rPr>
              <a:t>反证法。反</a:t>
            </a:r>
            <a:r>
              <a:rPr lang="zh-CN" altLang="en-US" sz="3200" dirty="0" smtClean="0">
                <a:latin typeface="+mn-ea"/>
                <a:ea typeface="+mn-ea"/>
              </a:rPr>
              <a:t>设      奇异</a:t>
            </a:r>
            <a:r>
              <a:rPr lang="zh-CN" altLang="en-US" sz="3200" dirty="0">
                <a:latin typeface="+mn-ea"/>
                <a:ea typeface="+mn-ea"/>
              </a:rPr>
              <a:t>，则</a:t>
            </a:r>
          </a:p>
        </p:txBody>
      </p:sp>
      <p:sp>
        <p:nvSpPr>
          <p:cNvPr id="228373"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28356" name="Object 4"/>
          <p:cNvGraphicFramePr>
            <a:graphicFrameLocks noChangeAspect="1"/>
          </p:cNvGraphicFramePr>
          <p:nvPr/>
        </p:nvGraphicFramePr>
        <p:xfrm>
          <a:off x="3781428" y="3005138"/>
          <a:ext cx="1290638" cy="528637"/>
        </p:xfrm>
        <a:graphic>
          <a:graphicData uri="http://schemas.openxmlformats.org/presentationml/2006/ole">
            <p:oleObj spid="_x0000_s228356" name="Equation" r:id="rId3" imgW="520560" imgH="203040" progId="Equation.DSMT4">
              <p:embed/>
            </p:oleObj>
          </a:graphicData>
        </a:graphic>
      </p:graphicFrame>
      <p:sp>
        <p:nvSpPr>
          <p:cNvPr id="228374"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28357" name="Object 5"/>
          <p:cNvGraphicFramePr>
            <a:graphicFrameLocks noChangeAspect="1"/>
          </p:cNvGraphicFramePr>
          <p:nvPr/>
        </p:nvGraphicFramePr>
        <p:xfrm>
          <a:off x="2882900" y="3406775"/>
          <a:ext cx="2516188" cy="593725"/>
        </p:xfrm>
        <a:graphic>
          <a:graphicData uri="http://schemas.openxmlformats.org/presentationml/2006/ole">
            <p:oleObj spid="_x0000_s228357" name="Equation" r:id="rId4" imgW="1015920" imgH="228600" progId="Equation.DSMT4">
              <p:embed/>
            </p:oleObj>
          </a:graphicData>
        </a:graphic>
      </p:graphicFrame>
      <p:sp>
        <p:nvSpPr>
          <p:cNvPr id="228375"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28358" name="Object 6"/>
          <p:cNvGraphicFramePr>
            <a:graphicFrameLocks noChangeAspect="1"/>
          </p:cNvGraphicFramePr>
          <p:nvPr/>
        </p:nvGraphicFramePr>
        <p:xfrm>
          <a:off x="6656410" y="3043239"/>
          <a:ext cx="1130300" cy="528637"/>
        </p:xfrm>
        <a:graphic>
          <a:graphicData uri="http://schemas.openxmlformats.org/presentationml/2006/ole">
            <p:oleObj spid="_x0000_s228358" name="Equation" r:id="rId5" imgW="444500" imgH="203200" progId="Equation.DSMT4">
              <p:embed/>
            </p:oleObj>
          </a:graphicData>
        </a:graphic>
      </p:graphicFrame>
      <p:sp>
        <p:nvSpPr>
          <p:cNvPr id="228376"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28359" name="Object 7"/>
          <p:cNvGraphicFramePr>
            <a:graphicFrameLocks noChangeAspect="1"/>
          </p:cNvGraphicFramePr>
          <p:nvPr/>
        </p:nvGraphicFramePr>
        <p:xfrm>
          <a:off x="0" y="3857625"/>
          <a:ext cx="6167438" cy="2538413"/>
        </p:xfrm>
        <a:graphic>
          <a:graphicData uri="http://schemas.openxmlformats.org/presentationml/2006/ole">
            <p:oleObj spid="_x0000_s228359" name="Equation" r:id="rId6" imgW="2374560" imgH="977760" progId="Equation.DSMT4">
              <p:embed/>
            </p:oleObj>
          </a:graphicData>
        </a:graphic>
      </p:graphicFrame>
      <p:sp>
        <p:nvSpPr>
          <p:cNvPr id="228377" name="Rectangle 1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28360" name="Object 8"/>
          <p:cNvGraphicFramePr>
            <a:graphicFrameLocks noChangeAspect="1"/>
          </p:cNvGraphicFramePr>
          <p:nvPr/>
        </p:nvGraphicFramePr>
        <p:xfrm>
          <a:off x="5613400" y="3857625"/>
          <a:ext cx="3530600" cy="825500"/>
        </p:xfrm>
        <a:graphic>
          <a:graphicData uri="http://schemas.openxmlformats.org/presentationml/2006/ole">
            <p:oleObj spid="_x0000_s228360" name="Equation" r:id="rId7" imgW="1371600" imgH="317160" progId="Equation.DSMT4">
              <p:embed/>
            </p:oleObj>
          </a:graphicData>
        </a:graphic>
      </p:graphicFrame>
      <p:sp>
        <p:nvSpPr>
          <p:cNvPr id="228378" name="Rectangle 2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28361" name="Object 9"/>
          <p:cNvGraphicFramePr>
            <a:graphicFrameLocks noChangeAspect="1"/>
          </p:cNvGraphicFramePr>
          <p:nvPr/>
        </p:nvGraphicFramePr>
        <p:xfrm>
          <a:off x="419100" y="6264275"/>
          <a:ext cx="2584450" cy="593725"/>
        </p:xfrm>
        <a:graphic>
          <a:graphicData uri="http://schemas.openxmlformats.org/presentationml/2006/ole">
            <p:oleObj spid="_x0000_s228361" name="Equation" r:id="rId8" imgW="1015920" imgH="228600" progId="Equation.DSMT4">
              <p:embed/>
            </p:oleObj>
          </a:graphicData>
        </a:graphic>
      </p:graphicFrame>
      <p:sp>
        <p:nvSpPr>
          <p:cNvPr id="228379" name="Rectangle 2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28362" name="Object 10"/>
          <p:cNvGraphicFramePr>
            <a:graphicFrameLocks noChangeAspect="1"/>
          </p:cNvGraphicFramePr>
          <p:nvPr/>
        </p:nvGraphicFramePr>
        <p:xfrm>
          <a:off x="4014788" y="5380038"/>
          <a:ext cx="5129212" cy="1477962"/>
        </p:xfrm>
        <a:graphic>
          <a:graphicData uri="http://schemas.openxmlformats.org/presentationml/2006/ole">
            <p:oleObj spid="_x0000_s228362" name="Equation" r:id="rId9" imgW="1854000" imgH="571320" progId="Equation.DSMT4">
              <p:embed/>
            </p:oleObj>
          </a:graphicData>
        </a:graphic>
      </p:graphicFrame>
      <p:graphicFrame>
        <p:nvGraphicFramePr>
          <p:cNvPr id="228363" name="Object 11"/>
          <p:cNvGraphicFramePr>
            <a:graphicFrameLocks noChangeAspect="1"/>
          </p:cNvGraphicFramePr>
          <p:nvPr/>
        </p:nvGraphicFramePr>
        <p:xfrm>
          <a:off x="1000125" y="1857375"/>
          <a:ext cx="5435600" cy="533400"/>
        </p:xfrm>
        <a:graphic>
          <a:graphicData uri="http://schemas.openxmlformats.org/presentationml/2006/ole">
            <p:oleObj spid="_x0000_s228363" name="Equation" r:id="rId10" imgW="2044440" imgH="203040" progId="Equation.DSMT4">
              <p:embed/>
            </p:oleObj>
          </a:graphicData>
        </a:graphic>
      </p:graphicFrame>
      <p:graphicFrame>
        <p:nvGraphicFramePr>
          <p:cNvPr id="228364" name="Object 12"/>
          <p:cNvGraphicFramePr>
            <a:graphicFrameLocks noChangeAspect="1"/>
          </p:cNvGraphicFramePr>
          <p:nvPr/>
        </p:nvGraphicFramePr>
        <p:xfrm>
          <a:off x="1204913" y="2270125"/>
          <a:ext cx="6015037" cy="855663"/>
        </p:xfrm>
        <a:graphic>
          <a:graphicData uri="http://schemas.openxmlformats.org/presentationml/2006/ole">
            <p:oleObj spid="_x0000_s228364" name="Equation" r:id="rId11" imgW="2311200" imgH="330120" progId="Equation.DSMT4">
              <p:embed/>
            </p:oleObj>
          </a:graphicData>
        </a:graphic>
      </p:graphicFrame>
      <p:sp>
        <p:nvSpPr>
          <p:cNvPr id="228380" name="左右箭头 31"/>
          <p:cNvSpPr>
            <a:spLocks noChangeArrowheads="1"/>
          </p:cNvSpPr>
          <p:nvPr/>
        </p:nvSpPr>
        <p:spPr bwMode="auto">
          <a:xfrm>
            <a:off x="6643688" y="2000250"/>
            <a:ext cx="714375" cy="214313"/>
          </a:xfrm>
          <a:prstGeom prst="leftRight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33" name="矩形 32"/>
          <p:cNvSpPr/>
          <p:nvPr/>
        </p:nvSpPr>
        <p:spPr>
          <a:xfrm>
            <a:off x="7215188" y="2357438"/>
            <a:ext cx="1420812" cy="584200"/>
          </a:xfrm>
          <a:prstGeom prst="rect">
            <a:avLst/>
          </a:prstGeom>
        </p:spPr>
        <p:txBody>
          <a:bodyPr wrap="none">
            <a:spAutoFit/>
          </a:bodyPr>
          <a:lstStyle/>
          <a:p>
            <a:pPr algn="ctr">
              <a:defRPr/>
            </a:pPr>
            <a:r>
              <a:rPr lang="zh-CN" altLang="en-US" sz="3200" b="1" dirty="0">
                <a:latin typeface="+mn-ea"/>
                <a:ea typeface="+mn-ea"/>
              </a:rPr>
              <a:t>满秩</a:t>
            </a:r>
            <a:r>
              <a:rPr lang="en-US" altLang="zh-CN" sz="3200" b="1" dirty="0">
                <a:latin typeface="+mn-ea"/>
                <a:ea typeface="+mn-ea"/>
              </a:rPr>
              <a:t>。</a:t>
            </a:r>
            <a:endParaRPr lang="zh-CN" altLang="en-US" sz="3200" b="1" dirty="0">
              <a:latin typeface="+mn-ea"/>
              <a:ea typeface="+mn-ea"/>
            </a:endParaRPr>
          </a:p>
        </p:txBody>
      </p:sp>
      <p:cxnSp>
        <p:nvCxnSpPr>
          <p:cNvPr id="228382" name="直接连接符 35"/>
          <p:cNvCxnSpPr>
            <a:cxnSpLocks noChangeShapeType="1"/>
          </p:cNvCxnSpPr>
          <p:nvPr/>
        </p:nvCxnSpPr>
        <p:spPr bwMode="auto">
          <a:xfrm rot="5400000">
            <a:off x="4965700" y="4394200"/>
            <a:ext cx="928688" cy="1588"/>
          </a:xfrm>
          <a:prstGeom prst="line">
            <a:avLst/>
          </a:prstGeom>
          <a:noFill/>
          <a:ln w="25400" algn="ctr">
            <a:solidFill>
              <a:schemeClr val="tx1"/>
            </a:solidFill>
            <a:round/>
            <a:headEnd/>
            <a:tailEnd/>
          </a:ln>
        </p:spPr>
      </p:cxnSp>
      <p:cxnSp>
        <p:nvCxnSpPr>
          <p:cNvPr id="228383" name="直接连接符 38"/>
          <p:cNvCxnSpPr>
            <a:cxnSpLocks noChangeShapeType="1"/>
          </p:cNvCxnSpPr>
          <p:nvPr/>
        </p:nvCxnSpPr>
        <p:spPr bwMode="auto">
          <a:xfrm rot="5400000">
            <a:off x="3285332" y="6144419"/>
            <a:ext cx="1428750" cy="1587"/>
          </a:xfrm>
          <a:prstGeom prst="line">
            <a:avLst/>
          </a:prstGeom>
          <a:noFill/>
          <a:ln w="25400" algn="ctr">
            <a:solidFill>
              <a:schemeClr val="tx1"/>
            </a:solidFill>
            <a:round/>
            <a:headEnd/>
            <a:tailEnd/>
          </a:ln>
        </p:spPr>
      </p:cxnSp>
      <p:cxnSp>
        <p:nvCxnSpPr>
          <p:cNvPr id="228384" name="直接连接符 40"/>
          <p:cNvCxnSpPr>
            <a:cxnSpLocks noChangeShapeType="1"/>
          </p:cNvCxnSpPr>
          <p:nvPr/>
        </p:nvCxnSpPr>
        <p:spPr bwMode="auto">
          <a:xfrm>
            <a:off x="5429250" y="4857750"/>
            <a:ext cx="857250" cy="1588"/>
          </a:xfrm>
          <a:prstGeom prst="line">
            <a:avLst/>
          </a:prstGeom>
          <a:noFill/>
          <a:ln w="25400" algn="ctr">
            <a:solidFill>
              <a:schemeClr val="tx1"/>
            </a:solidFill>
            <a:round/>
            <a:headEnd/>
            <a:tailEnd/>
          </a:ln>
        </p:spPr>
      </p:cxnSp>
      <p:cxnSp>
        <p:nvCxnSpPr>
          <p:cNvPr id="228385" name="直接连接符 42"/>
          <p:cNvCxnSpPr>
            <a:cxnSpLocks noChangeShapeType="1"/>
          </p:cNvCxnSpPr>
          <p:nvPr/>
        </p:nvCxnSpPr>
        <p:spPr bwMode="auto">
          <a:xfrm rot="5400000">
            <a:off x="6002338" y="5143500"/>
            <a:ext cx="569912" cy="1588"/>
          </a:xfrm>
          <a:prstGeom prst="line">
            <a:avLst/>
          </a:prstGeom>
          <a:noFill/>
          <a:ln w="25400" algn="ctr">
            <a:solidFill>
              <a:schemeClr val="tx1"/>
            </a:solidFill>
            <a:round/>
            <a:headEnd/>
            <a:tailEnd/>
          </a:ln>
        </p:spPr>
      </p:cxnSp>
      <p:cxnSp>
        <p:nvCxnSpPr>
          <p:cNvPr id="228386" name="直接连接符 44"/>
          <p:cNvCxnSpPr>
            <a:cxnSpLocks noChangeShapeType="1"/>
          </p:cNvCxnSpPr>
          <p:nvPr/>
        </p:nvCxnSpPr>
        <p:spPr bwMode="auto">
          <a:xfrm rot="10800000">
            <a:off x="4000500" y="5427663"/>
            <a:ext cx="2286000" cy="1587"/>
          </a:xfrm>
          <a:prstGeom prst="line">
            <a:avLst/>
          </a:prstGeom>
          <a:noFill/>
          <a:ln w="25400" algn="ctr">
            <a:solidFill>
              <a:schemeClr val="tx1"/>
            </a:solidFill>
            <a:round/>
            <a:headEnd/>
            <a:tailEnd/>
          </a:ln>
        </p:spPr>
      </p:cxnSp>
      <p:sp>
        <p:nvSpPr>
          <p:cNvPr id="228387" name="下箭头 46"/>
          <p:cNvSpPr>
            <a:spLocks noChangeArrowheads="1"/>
          </p:cNvSpPr>
          <p:nvPr/>
        </p:nvSpPr>
        <p:spPr bwMode="auto">
          <a:xfrm>
            <a:off x="7072313" y="4572000"/>
            <a:ext cx="214312" cy="1428750"/>
          </a:xfrm>
          <a:prstGeom prst="down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1" name="标题 1"/>
          <p:cNvSpPr>
            <a:spLocks noGrp="1"/>
          </p:cNvSpPr>
          <p:nvPr>
            <p:ph type="title"/>
          </p:nvPr>
        </p:nvSpPr>
        <p:spPr/>
        <p:txBody>
          <a:bodyPr/>
          <a:lstStyle/>
          <a:p>
            <a:r>
              <a:rPr lang="en-US" altLang="zh-CN" smtClean="0"/>
              <a:t>3.3</a:t>
            </a:r>
            <a:r>
              <a:rPr lang="zh-CN" altLang="en-US" smtClean="0"/>
              <a:t>时变系统能控性判据</a:t>
            </a:r>
            <a:r>
              <a:rPr lang="en-US" altLang="zh-CN" smtClean="0"/>
              <a:t>-3</a:t>
            </a:r>
            <a:endParaRPr lang="zh-CN" altLang="en-US" smtClean="0"/>
          </a:p>
        </p:txBody>
      </p:sp>
      <p:sp>
        <p:nvSpPr>
          <p:cNvPr id="3" name="内容占位符 2"/>
          <p:cNvSpPr>
            <a:spLocks noGrp="1"/>
          </p:cNvSpPr>
          <p:nvPr>
            <p:ph idx="1"/>
          </p:nvPr>
        </p:nvSpPr>
        <p:spPr/>
        <p:txBody>
          <a:bodyPr/>
          <a:lstStyle/>
          <a:p>
            <a:pPr>
              <a:defRPr/>
            </a:pPr>
            <a:r>
              <a:rPr lang="en-US" altLang="zh-CN" dirty="0" smtClean="0">
                <a:latin typeface="+mn-ea"/>
              </a:rPr>
              <a:t>Gram</a:t>
            </a:r>
            <a:r>
              <a:rPr lang="zh-CN" altLang="en-US" dirty="0" smtClean="0">
                <a:latin typeface="+mn-ea"/>
              </a:rPr>
              <a:t>矩阵</a:t>
            </a:r>
            <a:r>
              <a:rPr lang="zh-CN" altLang="en-US" dirty="0" smtClean="0"/>
              <a:t>能控性判据</a:t>
            </a:r>
            <a:endParaRPr lang="zh-CN" altLang="en-US" dirty="0"/>
          </a:p>
        </p:txBody>
      </p:sp>
      <p:sp>
        <p:nvSpPr>
          <p:cNvPr id="4" name="矩形 3"/>
          <p:cNvSpPr/>
          <p:nvPr/>
        </p:nvSpPr>
        <p:spPr>
          <a:xfrm>
            <a:off x="428625" y="2025650"/>
            <a:ext cx="8715375" cy="5262563"/>
          </a:xfrm>
          <a:prstGeom prst="rect">
            <a:avLst/>
          </a:prstGeom>
        </p:spPr>
        <p:txBody>
          <a:bodyPr>
            <a:spAutoFit/>
          </a:bodyPr>
          <a:lstStyle/>
          <a:p>
            <a:pPr>
              <a:defRPr/>
            </a:pPr>
            <a:r>
              <a:rPr lang="zh-CN" altLang="en-US" sz="3200" b="1" dirty="0">
                <a:latin typeface="+mn-ea"/>
                <a:ea typeface="+mn-ea"/>
              </a:rPr>
              <a:t>说明几点</a:t>
            </a:r>
            <a:r>
              <a:rPr lang="zh-CN" altLang="en-US" dirty="0">
                <a:ea typeface="宋体" pitchFamily="2" charset="-122"/>
              </a:rPr>
              <a:t>：</a:t>
            </a:r>
            <a:endParaRPr lang="en-US" altLang="zh-CN" dirty="0">
              <a:ea typeface="宋体" pitchFamily="2" charset="-122"/>
            </a:endParaRPr>
          </a:p>
          <a:p>
            <a:pPr lvl="1">
              <a:buFont typeface="Wingdings" pitchFamily="2" charset="2"/>
              <a:buChar char="ü"/>
              <a:defRPr/>
            </a:pPr>
            <a:r>
              <a:rPr lang="en-US" altLang="zh-CN" sz="2800" b="1" dirty="0">
                <a:latin typeface="+mn-ea"/>
                <a:ea typeface="+mn-ea"/>
              </a:rPr>
              <a:t>Gram</a:t>
            </a:r>
            <a:r>
              <a:rPr lang="zh-CN" altLang="en-US" sz="2800" b="1" dirty="0">
                <a:latin typeface="+mn-ea"/>
                <a:ea typeface="+mn-ea"/>
              </a:rPr>
              <a:t>矩阵能控性判据意义在于理论分析，而不在于具体判定系统的能控性。</a:t>
            </a:r>
            <a:endParaRPr lang="en-US" altLang="zh-CN" sz="2800" b="1" dirty="0">
              <a:latin typeface="+mn-ea"/>
              <a:ea typeface="+mn-ea"/>
            </a:endParaRPr>
          </a:p>
          <a:p>
            <a:pPr lvl="1">
              <a:buFont typeface="Wingdings" pitchFamily="2" charset="2"/>
              <a:buChar char="ü"/>
              <a:defRPr/>
            </a:pPr>
            <a:r>
              <a:rPr lang="zh-CN" altLang="en-US" sz="2800" b="1" dirty="0">
                <a:latin typeface="+mn-ea"/>
                <a:ea typeface="+mn-ea"/>
              </a:rPr>
              <a:t>基于</a:t>
            </a:r>
            <a:r>
              <a:rPr lang="en-US" altLang="zh-CN" sz="2800" b="1" dirty="0">
                <a:latin typeface="+mn-ea"/>
                <a:ea typeface="+mn-ea"/>
              </a:rPr>
              <a:t>Gram</a:t>
            </a:r>
            <a:r>
              <a:rPr lang="zh-CN" altLang="en-US" sz="2800" b="1" dirty="0">
                <a:latin typeface="+mn-ea"/>
                <a:ea typeface="+mn-ea"/>
              </a:rPr>
              <a:t>矩阵可以给出任意非零初始状态在有限时间内转移到原点的控制输入的构造性关系式。其中有一个是能量最小的容许控制</a:t>
            </a:r>
            <a:r>
              <a:rPr lang="en-US" altLang="zh-CN" sz="2800" b="1" dirty="0">
                <a:latin typeface="+mn-ea"/>
                <a:ea typeface="宋体" pitchFamily="2" charset="-122"/>
              </a:rPr>
              <a:t>:</a:t>
            </a:r>
          </a:p>
          <a:p>
            <a:pPr lvl="1">
              <a:buFont typeface="Wingdings" pitchFamily="2" charset="2"/>
              <a:buChar char="ü"/>
              <a:defRPr/>
            </a:pPr>
            <a:endParaRPr lang="en-US" altLang="zh-CN" sz="2800" b="1" dirty="0">
              <a:latin typeface="+mn-ea"/>
              <a:ea typeface="宋体" pitchFamily="2" charset="-122"/>
            </a:endParaRPr>
          </a:p>
          <a:p>
            <a:pPr lvl="1">
              <a:buFont typeface="Wingdings" pitchFamily="2" charset="2"/>
              <a:buChar char="ü"/>
              <a:defRPr/>
            </a:pPr>
            <a:endParaRPr lang="en-US" altLang="zh-CN" sz="2800" b="1" dirty="0">
              <a:latin typeface="+mn-ea"/>
              <a:ea typeface="+mn-ea"/>
            </a:endParaRPr>
          </a:p>
          <a:p>
            <a:pPr lvl="1">
              <a:buFont typeface="Wingdings" pitchFamily="2" charset="2"/>
              <a:buChar char="ü"/>
              <a:defRPr/>
            </a:pPr>
            <a:r>
              <a:rPr lang="zh-CN" altLang="en-US" sz="2800" b="1" dirty="0">
                <a:latin typeface="+mn-ea"/>
                <a:ea typeface="+mn-ea"/>
              </a:rPr>
              <a:t>时变系统</a:t>
            </a:r>
            <a:r>
              <a:rPr lang="en-US" altLang="zh-CN" sz="2800" b="1" dirty="0">
                <a:latin typeface="+mn-ea"/>
                <a:ea typeface="+mn-ea"/>
              </a:rPr>
              <a:t>,</a:t>
            </a:r>
            <a:r>
              <a:rPr lang="zh-CN" altLang="en-US" sz="2800" b="1" dirty="0">
                <a:latin typeface="+mn-ea"/>
                <a:ea typeface="+mn-ea"/>
              </a:rPr>
              <a:t> </a:t>
            </a:r>
            <a:r>
              <a:rPr lang="en-US" altLang="zh-CN" sz="2800" b="1" dirty="0">
                <a:latin typeface="+mn-ea"/>
                <a:ea typeface="宋体" pitchFamily="2" charset="-122"/>
              </a:rPr>
              <a:t>Gram</a:t>
            </a:r>
            <a:r>
              <a:rPr lang="zh-CN" altLang="en-US" sz="2800" b="1" dirty="0">
                <a:latin typeface="+mn-ea"/>
                <a:ea typeface="+mn-ea"/>
              </a:rPr>
              <a:t>能控性与系统能达性是不等价的。</a:t>
            </a:r>
            <a:endParaRPr lang="en-US" altLang="zh-CN" sz="2800" b="1" dirty="0">
              <a:latin typeface="+mn-ea"/>
              <a:ea typeface="+mn-ea"/>
            </a:endParaRPr>
          </a:p>
          <a:p>
            <a:pPr lvl="1">
              <a:buFont typeface="Wingdings" pitchFamily="2" charset="2"/>
              <a:buChar char="ü"/>
              <a:defRPr/>
            </a:pPr>
            <a:r>
              <a:rPr lang="en-US" altLang="zh-CN" sz="2800" b="1" dirty="0">
                <a:latin typeface="+mn-ea"/>
                <a:ea typeface="+mn-ea"/>
              </a:rPr>
              <a:t>Gram</a:t>
            </a:r>
            <a:r>
              <a:rPr lang="zh-CN" altLang="en-US" sz="2800" b="1" dirty="0">
                <a:latin typeface="+mn-ea"/>
                <a:ea typeface="+mn-ea"/>
              </a:rPr>
              <a:t>能控矩阵是正定、对称的。</a:t>
            </a:r>
            <a:endParaRPr lang="en-US" altLang="zh-CN" sz="2800" b="1" dirty="0">
              <a:latin typeface="+mn-ea"/>
              <a:ea typeface="+mn-ea"/>
            </a:endParaRPr>
          </a:p>
          <a:p>
            <a:pPr lvl="1">
              <a:buFont typeface="Wingdings" pitchFamily="2" charset="2"/>
              <a:buChar char="ü"/>
              <a:defRPr/>
            </a:pPr>
            <a:endParaRPr lang="en-US" altLang="zh-CN" sz="2800" b="1" dirty="0">
              <a:latin typeface="+mn-ea"/>
              <a:ea typeface="+mn-ea"/>
            </a:endParaRPr>
          </a:p>
          <a:p>
            <a:pPr>
              <a:defRPr/>
            </a:pPr>
            <a:endParaRPr lang="zh-CN" altLang="en-US" dirty="0">
              <a:ea typeface="宋体" pitchFamily="2" charset="-122"/>
            </a:endParaRPr>
          </a:p>
        </p:txBody>
      </p:sp>
      <p:sp>
        <p:nvSpPr>
          <p:cNvPr id="2293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29380" name="Object 4"/>
          <p:cNvGraphicFramePr>
            <a:graphicFrameLocks noChangeAspect="1"/>
          </p:cNvGraphicFramePr>
          <p:nvPr/>
        </p:nvGraphicFramePr>
        <p:xfrm>
          <a:off x="1357313" y="4786313"/>
          <a:ext cx="6704012" cy="593725"/>
        </p:xfrm>
        <a:graphic>
          <a:graphicData uri="http://schemas.openxmlformats.org/presentationml/2006/ole">
            <p:oleObj spid="_x0000_s229380" name="Equation" r:id="rId3" imgW="2578100" imgH="228600" progId="Equation.DSMT4">
              <p:embed/>
            </p:oleObj>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15" name="标题 1"/>
          <p:cNvSpPr>
            <a:spLocks noGrp="1"/>
          </p:cNvSpPr>
          <p:nvPr>
            <p:ph type="title"/>
          </p:nvPr>
        </p:nvSpPr>
        <p:spPr/>
        <p:txBody>
          <a:bodyPr/>
          <a:lstStyle/>
          <a:p>
            <a:r>
              <a:rPr lang="en-US" altLang="zh-CN" smtClean="0"/>
              <a:t>3.3</a:t>
            </a:r>
            <a:r>
              <a:rPr lang="zh-CN" altLang="en-US" smtClean="0"/>
              <a:t>时变系统能控性判据</a:t>
            </a:r>
            <a:r>
              <a:rPr lang="en-US" altLang="zh-CN" smtClean="0"/>
              <a:t>-4</a:t>
            </a:r>
            <a:endParaRPr lang="zh-CN" altLang="en-US" smtClean="0"/>
          </a:p>
        </p:txBody>
      </p:sp>
      <p:sp>
        <p:nvSpPr>
          <p:cNvPr id="230416" name="内容占位符 2"/>
          <p:cNvSpPr>
            <a:spLocks noGrp="1"/>
          </p:cNvSpPr>
          <p:nvPr>
            <p:ph idx="1"/>
          </p:nvPr>
        </p:nvSpPr>
        <p:spPr/>
        <p:txBody>
          <a:bodyPr/>
          <a:lstStyle/>
          <a:p>
            <a:r>
              <a:rPr lang="zh-CN" altLang="en-US" smtClean="0"/>
              <a:t>能控性秩判据</a:t>
            </a:r>
            <a:r>
              <a:rPr lang="en-US" altLang="zh-CN" smtClean="0"/>
              <a:t>----</a:t>
            </a:r>
            <a:r>
              <a:rPr lang="zh-CN" altLang="en-US" smtClean="0"/>
              <a:t>充分条件</a:t>
            </a:r>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例</a:t>
            </a:r>
            <a:r>
              <a:rPr lang="en-US" altLang="zh-CN" smtClean="0"/>
              <a:t>:</a:t>
            </a:r>
            <a:r>
              <a:rPr lang="zh-CN" altLang="en-US" smtClean="0"/>
              <a:t>利用能控性秩判据判定能控性</a:t>
            </a:r>
          </a:p>
        </p:txBody>
      </p:sp>
      <p:sp>
        <p:nvSpPr>
          <p:cNvPr id="23041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30404" name="Object 4"/>
          <p:cNvGraphicFramePr>
            <a:graphicFrameLocks noChangeAspect="1"/>
          </p:cNvGraphicFramePr>
          <p:nvPr/>
        </p:nvGraphicFramePr>
        <p:xfrm>
          <a:off x="2000250" y="2143125"/>
          <a:ext cx="5524500" cy="2212975"/>
        </p:xfrm>
        <a:graphic>
          <a:graphicData uri="http://schemas.openxmlformats.org/presentationml/2006/ole">
            <p:oleObj spid="_x0000_s230404" name="Equation" r:id="rId3" imgW="2171520" imgH="850680" progId="Equation.DSMT4">
              <p:embed/>
            </p:oleObj>
          </a:graphicData>
        </a:graphic>
      </p:graphicFrame>
      <p:sp>
        <p:nvSpPr>
          <p:cNvPr id="230418"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30419"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5" name="矩形 14"/>
          <p:cNvSpPr/>
          <p:nvPr/>
        </p:nvSpPr>
        <p:spPr>
          <a:xfrm>
            <a:off x="928688" y="1714500"/>
            <a:ext cx="7807325" cy="584200"/>
          </a:xfrm>
          <a:prstGeom prst="rect">
            <a:avLst/>
          </a:prstGeom>
        </p:spPr>
        <p:txBody>
          <a:bodyPr wrap="none">
            <a:spAutoFit/>
          </a:bodyPr>
          <a:lstStyle/>
          <a:p>
            <a:pPr algn="ctr">
              <a:defRPr/>
            </a:pPr>
            <a:r>
              <a:rPr lang="zh-CN" altLang="en-US" sz="3200" b="1" dirty="0">
                <a:latin typeface="+mn-ea"/>
                <a:ea typeface="+mn-ea"/>
              </a:rPr>
              <a:t>对充分光滑的系统</a:t>
            </a:r>
            <a:r>
              <a:rPr lang="en-US" altLang="zh-CN" sz="3200" b="1" dirty="0">
                <a:latin typeface="+mn-ea"/>
                <a:ea typeface="+mn-ea"/>
              </a:rPr>
              <a:t>,</a:t>
            </a:r>
            <a:r>
              <a:rPr lang="zh-CN" altLang="en-US" sz="3200" b="1" dirty="0">
                <a:latin typeface="+mn-ea"/>
                <a:ea typeface="+mn-ea"/>
              </a:rPr>
              <a:t>系统能控的充分条件是</a:t>
            </a:r>
          </a:p>
        </p:txBody>
      </p:sp>
      <p:sp>
        <p:nvSpPr>
          <p:cNvPr id="230421"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30410" name="Object 10"/>
          <p:cNvGraphicFramePr>
            <a:graphicFrameLocks noChangeAspect="1"/>
          </p:cNvGraphicFramePr>
          <p:nvPr/>
        </p:nvGraphicFramePr>
        <p:xfrm>
          <a:off x="1357313" y="4857750"/>
          <a:ext cx="6223000" cy="1093788"/>
        </p:xfrm>
        <a:graphic>
          <a:graphicData uri="http://schemas.openxmlformats.org/presentationml/2006/ole">
            <p:oleObj spid="_x0000_s230410" name="Equation" r:id="rId4" imgW="2425700" imgH="419100" progId="Equation.DSMT4">
              <p:embed/>
            </p:oleObj>
          </a:graphicData>
        </a:graphic>
      </p:graphicFrame>
      <p:sp>
        <p:nvSpPr>
          <p:cNvPr id="230422"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30412" name="Object 12"/>
          <p:cNvGraphicFramePr>
            <a:graphicFrameLocks noChangeAspect="1"/>
          </p:cNvGraphicFramePr>
          <p:nvPr/>
        </p:nvGraphicFramePr>
        <p:xfrm>
          <a:off x="1428750" y="5772150"/>
          <a:ext cx="4851400" cy="1085850"/>
        </p:xfrm>
        <a:graphic>
          <a:graphicData uri="http://schemas.openxmlformats.org/presentationml/2006/ole">
            <p:oleObj spid="_x0000_s230412" name="Equation" r:id="rId5" imgW="1841500" imgH="419100" progId="Equation.DSMT4">
              <p:embed/>
            </p:oleObj>
          </a:graphicData>
        </a:graphic>
      </p:graphicFrame>
      <p:sp>
        <p:nvSpPr>
          <p:cNvPr id="230423" name="Rectangle 1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30414" name="Object 14"/>
          <p:cNvGraphicFramePr>
            <a:graphicFrameLocks noChangeAspect="1"/>
          </p:cNvGraphicFramePr>
          <p:nvPr/>
        </p:nvGraphicFramePr>
        <p:xfrm>
          <a:off x="6689725" y="6072188"/>
          <a:ext cx="2454275" cy="528637"/>
        </p:xfrm>
        <a:graphic>
          <a:graphicData uri="http://schemas.openxmlformats.org/presentationml/2006/ole">
            <p:oleObj spid="_x0000_s230414" name="Equation" r:id="rId6" imgW="965200" imgH="203200" progId="Equation.DSMT4">
              <p:embed/>
            </p:oleObj>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6" name="标题 1"/>
          <p:cNvSpPr>
            <a:spLocks noGrp="1"/>
          </p:cNvSpPr>
          <p:nvPr>
            <p:ph type="title"/>
          </p:nvPr>
        </p:nvSpPr>
        <p:spPr/>
        <p:txBody>
          <a:bodyPr/>
          <a:lstStyle/>
          <a:p>
            <a:r>
              <a:rPr lang="en-US" altLang="zh-CN" smtClean="0"/>
              <a:t>3.4</a:t>
            </a:r>
            <a:r>
              <a:rPr lang="zh-CN" altLang="en-US" smtClean="0"/>
              <a:t>时变系统能观性判据</a:t>
            </a:r>
            <a:r>
              <a:rPr lang="en-US" altLang="zh-CN" smtClean="0"/>
              <a:t>-1</a:t>
            </a:r>
            <a:endParaRPr lang="zh-CN" altLang="en-US" smtClean="0"/>
          </a:p>
        </p:txBody>
      </p:sp>
      <p:sp>
        <p:nvSpPr>
          <p:cNvPr id="3" name="内容占位符 2"/>
          <p:cNvSpPr>
            <a:spLocks noGrp="1"/>
          </p:cNvSpPr>
          <p:nvPr>
            <p:ph idx="1"/>
          </p:nvPr>
        </p:nvSpPr>
        <p:spPr/>
        <p:txBody>
          <a:bodyPr/>
          <a:lstStyle/>
          <a:p>
            <a:pPr>
              <a:defRPr/>
            </a:pPr>
            <a:r>
              <a:rPr lang="en-US" altLang="zh-CN" dirty="0" smtClean="0">
                <a:latin typeface="+mn-ea"/>
              </a:rPr>
              <a:t>Gram</a:t>
            </a:r>
            <a:r>
              <a:rPr lang="zh-CN" altLang="en-US" dirty="0" smtClean="0"/>
              <a:t>矩阵能观性判据</a:t>
            </a:r>
            <a:endParaRPr lang="zh-CN" altLang="en-US" dirty="0"/>
          </a:p>
        </p:txBody>
      </p:sp>
      <p:graphicFrame>
        <p:nvGraphicFramePr>
          <p:cNvPr id="233473" name="Object 1"/>
          <p:cNvGraphicFramePr>
            <a:graphicFrameLocks noChangeAspect="1"/>
          </p:cNvGraphicFramePr>
          <p:nvPr/>
        </p:nvGraphicFramePr>
        <p:xfrm>
          <a:off x="1214438" y="2928938"/>
          <a:ext cx="6016625" cy="857250"/>
        </p:xfrm>
        <a:graphic>
          <a:graphicData uri="http://schemas.openxmlformats.org/presentationml/2006/ole">
            <p:oleObj spid="_x0000_s233473" name="Equation" r:id="rId3" imgW="2311200" imgH="330120" progId="Equation.DSMT4">
              <p:embed/>
            </p:oleObj>
          </a:graphicData>
        </a:graphic>
      </p:graphicFrame>
      <p:sp>
        <p:nvSpPr>
          <p:cNvPr id="5" name="矩形 4"/>
          <p:cNvSpPr/>
          <p:nvPr/>
        </p:nvSpPr>
        <p:spPr>
          <a:xfrm>
            <a:off x="4929188" y="2143125"/>
            <a:ext cx="1831975" cy="584200"/>
          </a:xfrm>
          <a:prstGeom prst="rect">
            <a:avLst/>
          </a:prstGeom>
        </p:spPr>
        <p:txBody>
          <a:bodyPr wrap="none">
            <a:spAutoFit/>
          </a:bodyPr>
          <a:lstStyle/>
          <a:p>
            <a:pPr algn="ctr">
              <a:defRPr/>
            </a:pPr>
            <a:r>
              <a:rPr lang="zh-CN" altLang="en-US" sz="3200" b="1" dirty="0">
                <a:latin typeface="+mn-ea"/>
                <a:ea typeface="+mn-ea"/>
              </a:rPr>
              <a:t>完全能观</a:t>
            </a:r>
          </a:p>
        </p:txBody>
      </p:sp>
      <p:sp>
        <p:nvSpPr>
          <p:cNvPr id="233479" name="左右箭头 5"/>
          <p:cNvSpPr>
            <a:spLocks noChangeArrowheads="1"/>
          </p:cNvSpPr>
          <p:nvPr/>
        </p:nvSpPr>
        <p:spPr bwMode="auto">
          <a:xfrm>
            <a:off x="6786563" y="2357438"/>
            <a:ext cx="714375" cy="214312"/>
          </a:xfrm>
          <a:prstGeom prst="leftRight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7" name="矩形 6"/>
          <p:cNvSpPr/>
          <p:nvPr/>
        </p:nvSpPr>
        <p:spPr>
          <a:xfrm>
            <a:off x="7286625" y="3071813"/>
            <a:ext cx="1420813" cy="584200"/>
          </a:xfrm>
          <a:prstGeom prst="rect">
            <a:avLst/>
          </a:prstGeom>
        </p:spPr>
        <p:txBody>
          <a:bodyPr wrap="none">
            <a:spAutoFit/>
          </a:bodyPr>
          <a:lstStyle/>
          <a:p>
            <a:pPr algn="ctr">
              <a:defRPr/>
            </a:pPr>
            <a:r>
              <a:rPr lang="zh-CN" altLang="en-US" sz="3200" b="1" dirty="0">
                <a:latin typeface="+mn-ea"/>
                <a:ea typeface="+mn-ea"/>
              </a:rPr>
              <a:t>满秩</a:t>
            </a:r>
            <a:r>
              <a:rPr lang="en-US" altLang="zh-CN" sz="3200" b="1" dirty="0">
                <a:latin typeface="+mn-ea"/>
                <a:ea typeface="+mn-ea"/>
              </a:rPr>
              <a:t>。</a:t>
            </a:r>
            <a:endParaRPr lang="zh-CN" altLang="en-US" sz="3200" b="1" dirty="0">
              <a:latin typeface="+mn-ea"/>
              <a:ea typeface="+mn-ea"/>
            </a:endParaRPr>
          </a:p>
        </p:txBody>
      </p:sp>
      <p:sp>
        <p:nvSpPr>
          <p:cNvPr id="233481" name="左箭头 7"/>
          <p:cNvSpPr>
            <a:spLocks noChangeArrowheads="1"/>
          </p:cNvSpPr>
          <p:nvPr/>
        </p:nvSpPr>
        <p:spPr bwMode="auto">
          <a:xfrm>
            <a:off x="214313" y="4143375"/>
            <a:ext cx="500062" cy="214313"/>
          </a:xfrm>
          <a:prstGeom prst="leftArrow">
            <a:avLst>
              <a:gd name="adj1" fmla="val 50000"/>
              <a:gd name="adj2" fmla="val 50004"/>
            </a:avLst>
          </a:prstGeom>
          <a:solidFill>
            <a:schemeClr val="accent1"/>
          </a:solidFill>
          <a:ln w="9525" algn="ctr">
            <a:solidFill>
              <a:schemeClr val="tx1"/>
            </a:solidFill>
            <a:round/>
            <a:headEnd/>
            <a:tailEnd/>
          </a:ln>
        </p:spPr>
        <p:txBody>
          <a:bodyPr wrap="none" anchor="ctr"/>
          <a:lstStyle/>
          <a:p>
            <a:pPr algn="ctr"/>
            <a:endParaRPr lang="zh-CN" altLang="en-US"/>
          </a:p>
        </p:txBody>
      </p:sp>
      <p:graphicFrame>
        <p:nvGraphicFramePr>
          <p:cNvPr id="233474" name="Object 2"/>
          <p:cNvGraphicFramePr>
            <a:graphicFrameLocks noChangeAspect="1"/>
          </p:cNvGraphicFramePr>
          <p:nvPr/>
        </p:nvGraphicFramePr>
        <p:xfrm>
          <a:off x="857250" y="1928813"/>
          <a:ext cx="4010025" cy="1023937"/>
        </p:xfrm>
        <a:graphic>
          <a:graphicData uri="http://schemas.openxmlformats.org/presentationml/2006/ole">
            <p:oleObj spid="_x0000_s233474" name="Equation" r:id="rId4" imgW="1600200" imgH="393480" progId="Equation.DSMT4">
              <p:embed/>
            </p:oleObj>
          </a:graphicData>
        </a:graphic>
      </p:graphicFrame>
      <p:graphicFrame>
        <p:nvGraphicFramePr>
          <p:cNvPr id="233475" name="Object 3"/>
          <p:cNvGraphicFramePr>
            <a:graphicFrameLocks noChangeAspect="1"/>
          </p:cNvGraphicFramePr>
          <p:nvPr/>
        </p:nvGraphicFramePr>
        <p:xfrm>
          <a:off x="1500188" y="3857625"/>
          <a:ext cx="6884987" cy="2305050"/>
        </p:xfrm>
        <a:graphic>
          <a:graphicData uri="http://schemas.openxmlformats.org/presentationml/2006/ole">
            <p:oleObj spid="_x0000_s233475" name="Equation" r:id="rId5" imgW="2641320" imgH="888840" progId="Equation.DSMT4">
              <p:embed/>
            </p:oleObj>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0" name="标题 1"/>
          <p:cNvSpPr>
            <a:spLocks noGrp="1"/>
          </p:cNvSpPr>
          <p:nvPr>
            <p:ph type="title"/>
          </p:nvPr>
        </p:nvSpPr>
        <p:spPr>
          <a:xfrm>
            <a:off x="1214438" y="0"/>
            <a:ext cx="7929562" cy="1143000"/>
          </a:xfrm>
        </p:spPr>
        <p:txBody>
          <a:bodyPr/>
          <a:lstStyle/>
          <a:p>
            <a:r>
              <a:rPr lang="en-US" altLang="zh-CN" smtClean="0"/>
              <a:t>3.4</a:t>
            </a:r>
            <a:r>
              <a:rPr lang="zh-CN" altLang="en-US" smtClean="0"/>
              <a:t>时变系统能观性判据</a:t>
            </a:r>
            <a:r>
              <a:rPr lang="en-US" altLang="zh-CN" smtClean="0"/>
              <a:t>-2</a:t>
            </a:r>
            <a:endParaRPr lang="zh-CN" altLang="en-US" smtClean="0"/>
          </a:p>
        </p:txBody>
      </p:sp>
      <p:sp>
        <p:nvSpPr>
          <p:cNvPr id="235531" name="内容占位符 2"/>
          <p:cNvSpPr>
            <a:spLocks noGrp="1"/>
          </p:cNvSpPr>
          <p:nvPr>
            <p:ph idx="1"/>
          </p:nvPr>
        </p:nvSpPr>
        <p:spPr/>
        <p:txBody>
          <a:bodyPr/>
          <a:lstStyle/>
          <a:p>
            <a:r>
              <a:rPr lang="en-US" altLang="zh-CN" smtClean="0"/>
              <a:t>Gram</a:t>
            </a:r>
            <a:r>
              <a:rPr lang="zh-CN" altLang="en-US" smtClean="0"/>
              <a:t>矩阵能观性判据</a:t>
            </a:r>
          </a:p>
          <a:p>
            <a:pPr>
              <a:buFont typeface="Wingdings" pitchFamily="2" charset="2"/>
              <a:buNone/>
            </a:pPr>
            <a:endParaRPr lang="zh-CN" altLang="en-US" smtClean="0"/>
          </a:p>
        </p:txBody>
      </p:sp>
      <p:sp>
        <p:nvSpPr>
          <p:cNvPr id="235532" name="右箭头 10"/>
          <p:cNvSpPr>
            <a:spLocks noChangeArrowheads="1"/>
          </p:cNvSpPr>
          <p:nvPr/>
        </p:nvSpPr>
        <p:spPr bwMode="auto">
          <a:xfrm>
            <a:off x="141288" y="3729038"/>
            <a:ext cx="500062" cy="214312"/>
          </a:xfrm>
          <a:prstGeom prst="rightArrow">
            <a:avLst>
              <a:gd name="adj1" fmla="val 50000"/>
              <a:gd name="adj2" fmla="val 50005"/>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2" name="矩形 11"/>
          <p:cNvSpPr/>
          <p:nvPr/>
        </p:nvSpPr>
        <p:spPr>
          <a:xfrm>
            <a:off x="712788" y="3514725"/>
            <a:ext cx="6778625" cy="584200"/>
          </a:xfrm>
          <a:prstGeom prst="rect">
            <a:avLst/>
          </a:prstGeom>
        </p:spPr>
        <p:txBody>
          <a:bodyPr wrap="none">
            <a:spAutoFit/>
          </a:bodyPr>
          <a:lstStyle/>
          <a:p>
            <a:pPr algn="ctr">
              <a:defRPr/>
            </a:pPr>
            <a:r>
              <a:rPr lang="zh-CN" altLang="en-US" sz="3200" b="1" dirty="0">
                <a:latin typeface="+mn-ea"/>
                <a:ea typeface="+mn-ea"/>
              </a:rPr>
              <a:t>反证法。反设</a:t>
            </a:r>
            <a:r>
              <a:rPr lang="en-US" altLang="zh-CN" sz="3200" b="1" dirty="0">
                <a:latin typeface="+mn-ea"/>
                <a:ea typeface="+mn-ea"/>
              </a:rPr>
              <a:t>Gram</a:t>
            </a:r>
            <a:r>
              <a:rPr lang="zh-CN" altLang="en-US" sz="3200" b="1" dirty="0">
                <a:latin typeface="+mn-ea"/>
                <a:ea typeface="+mn-ea"/>
              </a:rPr>
              <a:t>能观矩阵奇异，则</a:t>
            </a:r>
          </a:p>
        </p:txBody>
      </p:sp>
      <p:graphicFrame>
        <p:nvGraphicFramePr>
          <p:cNvPr id="235524" name="Object 4"/>
          <p:cNvGraphicFramePr>
            <a:graphicFrameLocks noChangeAspect="1"/>
          </p:cNvGraphicFramePr>
          <p:nvPr/>
        </p:nvGraphicFramePr>
        <p:xfrm>
          <a:off x="7429500" y="3586163"/>
          <a:ext cx="1130300" cy="528637"/>
        </p:xfrm>
        <a:graphic>
          <a:graphicData uri="http://schemas.openxmlformats.org/presentationml/2006/ole">
            <p:oleObj spid="_x0000_s235524" name="Equation" r:id="rId3" imgW="444240" imgH="203040" progId="Equation.DSMT4">
              <p:embed/>
            </p:oleObj>
          </a:graphicData>
        </a:graphic>
      </p:graphicFrame>
      <p:graphicFrame>
        <p:nvGraphicFramePr>
          <p:cNvPr id="235525" name="Object 5"/>
          <p:cNvGraphicFramePr>
            <a:graphicFrameLocks noChangeAspect="1"/>
          </p:cNvGraphicFramePr>
          <p:nvPr/>
        </p:nvGraphicFramePr>
        <p:xfrm>
          <a:off x="-1588" y="4283075"/>
          <a:ext cx="8112126" cy="1652588"/>
        </p:xfrm>
        <a:graphic>
          <a:graphicData uri="http://schemas.openxmlformats.org/presentationml/2006/ole">
            <p:oleObj spid="_x0000_s235525" name="Equation" r:id="rId4" imgW="3073320" imgH="634680" progId="Equation.DSMT4">
              <p:embed/>
            </p:oleObj>
          </a:graphicData>
        </a:graphic>
      </p:graphicFrame>
      <p:sp>
        <p:nvSpPr>
          <p:cNvPr id="235534"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35526" name="Object 6"/>
          <p:cNvGraphicFramePr>
            <a:graphicFrameLocks noChangeAspect="1"/>
          </p:cNvGraphicFramePr>
          <p:nvPr/>
        </p:nvGraphicFramePr>
        <p:xfrm>
          <a:off x="3214688" y="6261100"/>
          <a:ext cx="4097337" cy="525463"/>
        </p:xfrm>
        <a:graphic>
          <a:graphicData uri="http://schemas.openxmlformats.org/presentationml/2006/ole">
            <p:oleObj spid="_x0000_s235526" name="Equation" r:id="rId5" imgW="1803240" imgH="203040" progId="Equation.DSMT4">
              <p:embed/>
            </p:oleObj>
          </a:graphicData>
        </a:graphic>
      </p:graphicFrame>
      <p:sp>
        <p:nvSpPr>
          <p:cNvPr id="235535"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35527" name="Object 7"/>
          <p:cNvGraphicFramePr>
            <a:graphicFrameLocks noChangeAspect="1"/>
          </p:cNvGraphicFramePr>
          <p:nvPr/>
        </p:nvGraphicFramePr>
        <p:xfrm>
          <a:off x="7929563" y="6229350"/>
          <a:ext cx="985837" cy="528638"/>
        </p:xfrm>
        <a:graphic>
          <a:graphicData uri="http://schemas.openxmlformats.org/presentationml/2006/ole">
            <p:oleObj spid="_x0000_s235527" name="Equation" r:id="rId6" imgW="380880" imgH="203040" progId="Equation.DSMT4">
              <p:embed/>
            </p:oleObj>
          </a:graphicData>
        </a:graphic>
      </p:graphicFrame>
      <p:sp>
        <p:nvSpPr>
          <p:cNvPr id="235536" name="下箭头 18"/>
          <p:cNvSpPr>
            <a:spLocks noChangeArrowheads="1"/>
          </p:cNvSpPr>
          <p:nvPr/>
        </p:nvSpPr>
        <p:spPr bwMode="auto">
          <a:xfrm>
            <a:off x="5214938" y="5872163"/>
            <a:ext cx="142875" cy="357187"/>
          </a:xfrm>
          <a:prstGeom prst="down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235537" name="右箭头 19"/>
          <p:cNvSpPr>
            <a:spLocks noChangeArrowheads="1"/>
          </p:cNvSpPr>
          <p:nvPr/>
        </p:nvSpPr>
        <p:spPr bwMode="auto">
          <a:xfrm>
            <a:off x="7429500" y="6443663"/>
            <a:ext cx="500063" cy="142875"/>
          </a:xfrm>
          <a:prstGeom prst="rightArrow">
            <a:avLst>
              <a:gd name="adj1" fmla="val 50000"/>
              <a:gd name="adj2" fmla="val 50005"/>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235538" name="上下箭头 20"/>
          <p:cNvSpPr>
            <a:spLocks noChangeArrowheads="1"/>
          </p:cNvSpPr>
          <p:nvPr/>
        </p:nvSpPr>
        <p:spPr bwMode="auto">
          <a:xfrm>
            <a:off x="8215313" y="4229100"/>
            <a:ext cx="142875" cy="2000250"/>
          </a:xfrm>
          <a:prstGeom prst="upDownArrow">
            <a:avLst>
              <a:gd name="adj1" fmla="val 50000"/>
              <a:gd name="adj2" fmla="val 49972"/>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22" name="矩形 21"/>
          <p:cNvSpPr/>
          <p:nvPr/>
        </p:nvSpPr>
        <p:spPr>
          <a:xfrm>
            <a:off x="8343900" y="4729163"/>
            <a:ext cx="800100" cy="461962"/>
          </a:xfrm>
          <a:prstGeom prst="rect">
            <a:avLst/>
          </a:prstGeom>
        </p:spPr>
        <p:txBody>
          <a:bodyPr wrap="none">
            <a:spAutoFit/>
          </a:bodyPr>
          <a:lstStyle/>
          <a:p>
            <a:pPr algn="ctr">
              <a:defRPr/>
            </a:pPr>
            <a:r>
              <a:rPr lang="zh-CN" altLang="en-US" b="1" dirty="0">
                <a:latin typeface="+mn-ea"/>
                <a:ea typeface="+mn-ea"/>
              </a:rPr>
              <a:t>矛盾</a:t>
            </a:r>
          </a:p>
        </p:txBody>
      </p:sp>
      <p:graphicFrame>
        <p:nvGraphicFramePr>
          <p:cNvPr id="235528" name="Object 8"/>
          <p:cNvGraphicFramePr>
            <a:graphicFrameLocks noChangeAspect="1"/>
          </p:cNvGraphicFramePr>
          <p:nvPr/>
        </p:nvGraphicFramePr>
        <p:xfrm>
          <a:off x="1000125" y="2714625"/>
          <a:ext cx="6016625" cy="857250"/>
        </p:xfrm>
        <a:graphic>
          <a:graphicData uri="http://schemas.openxmlformats.org/presentationml/2006/ole">
            <p:oleObj spid="_x0000_s235528" name="Equation" r:id="rId7" imgW="2311200" imgH="330120" progId="Equation.DSMT4">
              <p:embed/>
            </p:oleObj>
          </a:graphicData>
        </a:graphic>
      </p:graphicFrame>
      <p:sp>
        <p:nvSpPr>
          <p:cNvPr id="24" name="矩形 23"/>
          <p:cNvSpPr/>
          <p:nvPr/>
        </p:nvSpPr>
        <p:spPr>
          <a:xfrm>
            <a:off x="4929188" y="2000250"/>
            <a:ext cx="1831975" cy="584200"/>
          </a:xfrm>
          <a:prstGeom prst="rect">
            <a:avLst/>
          </a:prstGeom>
        </p:spPr>
        <p:txBody>
          <a:bodyPr wrap="none">
            <a:spAutoFit/>
          </a:bodyPr>
          <a:lstStyle/>
          <a:p>
            <a:pPr algn="ctr">
              <a:defRPr/>
            </a:pPr>
            <a:r>
              <a:rPr lang="zh-CN" altLang="en-US" sz="3200" b="1" dirty="0">
                <a:latin typeface="+mn-ea"/>
                <a:ea typeface="+mn-ea"/>
              </a:rPr>
              <a:t>完全能观</a:t>
            </a:r>
          </a:p>
        </p:txBody>
      </p:sp>
      <p:sp>
        <p:nvSpPr>
          <p:cNvPr id="235541" name="左右箭头 24"/>
          <p:cNvSpPr>
            <a:spLocks noChangeArrowheads="1"/>
          </p:cNvSpPr>
          <p:nvPr/>
        </p:nvSpPr>
        <p:spPr bwMode="auto">
          <a:xfrm>
            <a:off x="6786563" y="2214563"/>
            <a:ext cx="714375" cy="214312"/>
          </a:xfrm>
          <a:prstGeom prst="leftRight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26" name="矩形 25"/>
          <p:cNvSpPr/>
          <p:nvPr/>
        </p:nvSpPr>
        <p:spPr>
          <a:xfrm>
            <a:off x="6929438" y="2786063"/>
            <a:ext cx="1420812" cy="584200"/>
          </a:xfrm>
          <a:prstGeom prst="rect">
            <a:avLst/>
          </a:prstGeom>
        </p:spPr>
        <p:txBody>
          <a:bodyPr wrap="none">
            <a:spAutoFit/>
          </a:bodyPr>
          <a:lstStyle/>
          <a:p>
            <a:pPr algn="ctr">
              <a:defRPr/>
            </a:pPr>
            <a:r>
              <a:rPr lang="zh-CN" altLang="en-US" sz="3200" b="1" dirty="0">
                <a:latin typeface="+mn-ea"/>
                <a:ea typeface="+mn-ea"/>
              </a:rPr>
              <a:t>满秩</a:t>
            </a:r>
            <a:r>
              <a:rPr lang="en-US" altLang="zh-CN" sz="3200" b="1" dirty="0">
                <a:latin typeface="+mn-ea"/>
                <a:ea typeface="+mn-ea"/>
              </a:rPr>
              <a:t>。</a:t>
            </a:r>
            <a:endParaRPr lang="zh-CN" altLang="en-US" sz="3200" b="1" dirty="0">
              <a:latin typeface="+mn-ea"/>
              <a:ea typeface="+mn-ea"/>
            </a:endParaRPr>
          </a:p>
        </p:txBody>
      </p:sp>
      <p:graphicFrame>
        <p:nvGraphicFramePr>
          <p:cNvPr id="235529" name="Object 9"/>
          <p:cNvGraphicFramePr>
            <a:graphicFrameLocks noChangeAspect="1"/>
          </p:cNvGraphicFramePr>
          <p:nvPr/>
        </p:nvGraphicFramePr>
        <p:xfrm>
          <a:off x="857250" y="1785938"/>
          <a:ext cx="4010025" cy="1023937"/>
        </p:xfrm>
        <a:graphic>
          <a:graphicData uri="http://schemas.openxmlformats.org/presentationml/2006/ole">
            <p:oleObj spid="_x0000_s235529" name="Equation" r:id="rId8" imgW="1600200" imgH="393480" progId="Equation.DSMT4">
              <p:embed/>
            </p:oleObj>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标题 1"/>
          <p:cNvSpPr>
            <a:spLocks noGrp="1"/>
          </p:cNvSpPr>
          <p:nvPr>
            <p:ph type="title"/>
          </p:nvPr>
        </p:nvSpPr>
        <p:spPr/>
        <p:txBody>
          <a:bodyPr/>
          <a:lstStyle/>
          <a:p>
            <a:r>
              <a:rPr lang="en-US" altLang="zh-CN" smtClean="0"/>
              <a:t>3.4</a:t>
            </a:r>
            <a:r>
              <a:rPr lang="zh-CN" altLang="en-US" smtClean="0"/>
              <a:t>时变系统能观性判据</a:t>
            </a:r>
            <a:r>
              <a:rPr lang="en-US" altLang="zh-CN" smtClean="0"/>
              <a:t>-3</a:t>
            </a:r>
            <a:endParaRPr lang="zh-CN" altLang="en-US" smtClean="0"/>
          </a:p>
        </p:txBody>
      </p:sp>
      <p:sp>
        <p:nvSpPr>
          <p:cNvPr id="3" name="内容占位符 2"/>
          <p:cNvSpPr>
            <a:spLocks noGrp="1"/>
          </p:cNvSpPr>
          <p:nvPr>
            <p:ph idx="1"/>
          </p:nvPr>
        </p:nvSpPr>
        <p:spPr/>
        <p:txBody>
          <a:bodyPr/>
          <a:lstStyle/>
          <a:p>
            <a:pPr>
              <a:defRPr/>
            </a:pPr>
            <a:r>
              <a:rPr lang="en-US" altLang="zh-CN" dirty="0" smtClean="0">
                <a:latin typeface="+mn-ea"/>
              </a:rPr>
              <a:t>Gram</a:t>
            </a:r>
            <a:r>
              <a:rPr lang="zh-CN" altLang="en-US" dirty="0" smtClean="0"/>
              <a:t>矩阵能观性判据</a:t>
            </a:r>
          </a:p>
          <a:p>
            <a:pPr>
              <a:defRPr/>
            </a:pPr>
            <a:endParaRPr lang="zh-CN" altLang="en-US" dirty="0"/>
          </a:p>
        </p:txBody>
      </p:sp>
      <p:graphicFrame>
        <p:nvGraphicFramePr>
          <p:cNvPr id="236546" name="Object 2"/>
          <p:cNvGraphicFramePr>
            <a:graphicFrameLocks noChangeAspect="1"/>
          </p:cNvGraphicFramePr>
          <p:nvPr/>
        </p:nvGraphicFramePr>
        <p:xfrm>
          <a:off x="1000125" y="2714625"/>
          <a:ext cx="6016625" cy="857250"/>
        </p:xfrm>
        <a:graphic>
          <a:graphicData uri="http://schemas.openxmlformats.org/presentationml/2006/ole">
            <p:oleObj spid="_x0000_s236546" name="Equation" r:id="rId3" imgW="2311200" imgH="330120" progId="Equation.DSMT4">
              <p:embed/>
            </p:oleObj>
          </a:graphicData>
        </a:graphic>
      </p:graphicFrame>
      <p:sp>
        <p:nvSpPr>
          <p:cNvPr id="5" name="矩形 4"/>
          <p:cNvSpPr/>
          <p:nvPr/>
        </p:nvSpPr>
        <p:spPr>
          <a:xfrm>
            <a:off x="4929188" y="2000250"/>
            <a:ext cx="1831975" cy="584200"/>
          </a:xfrm>
          <a:prstGeom prst="rect">
            <a:avLst/>
          </a:prstGeom>
        </p:spPr>
        <p:txBody>
          <a:bodyPr wrap="none">
            <a:spAutoFit/>
          </a:bodyPr>
          <a:lstStyle/>
          <a:p>
            <a:pPr algn="ctr">
              <a:defRPr/>
            </a:pPr>
            <a:r>
              <a:rPr lang="zh-CN" altLang="en-US" sz="3200" b="1" dirty="0">
                <a:latin typeface="+mn-ea"/>
                <a:ea typeface="+mn-ea"/>
              </a:rPr>
              <a:t>完全能观</a:t>
            </a:r>
          </a:p>
        </p:txBody>
      </p:sp>
      <p:sp>
        <p:nvSpPr>
          <p:cNvPr id="236551" name="左右箭头 5"/>
          <p:cNvSpPr>
            <a:spLocks noChangeArrowheads="1"/>
          </p:cNvSpPr>
          <p:nvPr/>
        </p:nvSpPr>
        <p:spPr bwMode="auto">
          <a:xfrm>
            <a:off x="6786563" y="2214563"/>
            <a:ext cx="714375" cy="214312"/>
          </a:xfrm>
          <a:prstGeom prst="leftRight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7" name="矩形 6"/>
          <p:cNvSpPr/>
          <p:nvPr/>
        </p:nvSpPr>
        <p:spPr>
          <a:xfrm>
            <a:off x="6929438" y="2786063"/>
            <a:ext cx="1420812" cy="584200"/>
          </a:xfrm>
          <a:prstGeom prst="rect">
            <a:avLst/>
          </a:prstGeom>
        </p:spPr>
        <p:txBody>
          <a:bodyPr wrap="none">
            <a:spAutoFit/>
          </a:bodyPr>
          <a:lstStyle/>
          <a:p>
            <a:pPr algn="ctr">
              <a:defRPr/>
            </a:pPr>
            <a:r>
              <a:rPr lang="zh-CN" altLang="en-US" sz="3200" b="1" dirty="0">
                <a:latin typeface="+mn-ea"/>
                <a:ea typeface="+mn-ea"/>
              </a:rPr>
              <a:t>满秩</a:t>
            </a:r>
            <a:r>
              <a:rPr lang="en-US" altLang="zh-CN" sz="3200" b="1" dirty="0">
                <a:latin typeface="+mn-ea"/>
                <a:ea typeface="+mn-ea"/>
              </a:rPr>
              <a:t>。</a:t>
            </a:r>
            <a:endParaRPr lang="zh-CN" altLang="en-US" sz="3200" b="1" dirty="0">
              <a:latin typeface="+mn-ea"/>
              <a:ea typeface="+mn-ea"/>
            </a:endParaRPr>
          </a:p>
        </p:txBody>
      </p:sp>
      <p:graphicFrame>
        <p:nvGraphicFramePr>
          <p:cNvPr id="236547" name="Object 3"/>
          <p:cNvGraphicFramePr>
            <a:graphicFrameLocks noChangeAspect="1"/>
          </p:cNvGraphicFramePr>
          <p:nvPr/>
        </p:nvGraphicFramePr>
        <p:xfrm>
          <a:off x="857250" y="1785938"/>
          <a:ext cx="4010025" cy="1023937"/>
        </p:xfrm>
        <a:graphic>
          <a:graphicData uri="http://schemas.openxmlformats.org/presentationml/2006/ole">
            <p:oleObj spid="_x0000_s236547" name="Equation" r:id="rId4" imgW="1600200" imgH="393480" progId="Equation.DSMT4">
              <p:embed/>
            </p:oleObj>
          </a:graphicData>
        </a:graphic>
      </p:graphicFrame>
      <p:sp>
        <p:nvSpPr>
          <p:cNvPr id="9" name="矩形 8"/>
          <p:cNvSpPr/>
          <p:nvPr/>
        </p:nvSpPr>
        <p:spPr>
          <a:xfrm>
            <a:off x="428625" y="3244850"/>
            <a:ext cx="8715375" cy="3540125"/>
          </a:xfrm>
          <a:prstGeom prst="rect">
            <a:avLst/>
          </a:prstGeom>
        </p:spPr>
        <p:txBody>
          <a:bodyPr>
            <a:spAutoFit/>
          </a:bodyPr>
          <a:lstStyle/>
          <a:p>
            <a:pPr>
              <a:defRPr/>
            </a:pPr>
            <a:r>
              <a:rPr lang="zh-CN" altLang="en-US" sz="3200" b="1" dirty="0">
                <a:latin typeface="+mn-ea"/>
                <a:ea typeface="+mn-ea"/>
              </a:rPr>
              <a:t>说明几点</a:t>
            </a:r>
            <a:r>
              <a:rPr lang="zh-CN" altLang="en-US" dirty="0">
                <a:ea typeface="宋体" pitchFamily="2" charset="-122"/>
              </a:rPr>
              <a:t>：</a:t>
            </a:r>
            <a:endParaRPr lang="en-US" altLang="zh-CN" dirty="0">
              <a:ea typeface="宋体" pitchFamily="2" charset="-122"/>
            </a:endParaRPr>
          </a:p>
          <a:p>
            <a:pPr lvl="1">
              <a:buFont typeface="Wingdings" pitchFamily="2" charset="2"/>
              <a:buChar char="ü"/>
              <a:defRPr/>
            </a:pPr>
            <a:r>
              <a:rPr lang="en-US" altLang="zh-CN" sz="2800" b="1" dirty="0">
                <a:latin typeface="+mn-ea"/>
                <a:ea typeface="+mn-ea"/>
              </a:rPr>
              <a:t>Gram</a:t>
            </a:r>
            <a:r>
              <a:rPr lang="zh-CN" altLang="en-US" sz="2800" b="1" dirty="0">
                <a:latin typeface="+mn-ea"/>
                <a:ea typeface="+mn-ea"/>
              </a:rPr>
              <a:t>矩阵能观性判据意义在于理论分析，而不在于具体判定系统的能观性。</a:t>
            </a:r>
            <a:endParaRPr lang="en-US" altLang="zh-CN" sz="2800" b="1" dirty="0">
              <a:latin typeface="+mn-ea"/>
              <a:ea typeface="+mn-ea"/>
            </a:endParaRPr>
          </a:p>
          <a:p>
            <a:pPr lvl="1">
              <a:buFont typeface="Wingdings" pitchFamily="2" charset="2"/>
              <a:buChar char="ü"/>
              <a:defRPr/>
            </a:pPr>
            <a:endParaRPr lang="en-US" altLang="zh-CN" sz="2800" b="1" dirty="0">
              <a:latin typeface="+mn-ea"/>
              <a:ea typeface="+mn-ea"/>
            </a:endParaRPr>
          </a:p>
          <a:p>
            <a:pPr lvl="1">
              <a:buFont typeface="Wingdings" pitchFamily="2" charset="2"/>
              <a:buChar char="ü"/>
              <a:defRPr/>
            </a:pPr>
            <a:r>
              <a:rPr lang="zh-CN" altLang="en-US" sz="2800" b="1" dirty="0">
                <a:latin typeface="+mn-ea"/>
                <a:ea typeface="+mn-ea"/>
              </a:rPr>
              <a:t>时变系统</a:t>
            </a:r>
            <a:r>
              <a:rPr lang="en-US" altLang="zh-CN" sz="2800" b="1" dirty="0">
                <a:latin typeface="+mn-ea"/>
                <a:ea typeface="+mn-ea"/>
              </a:rPr>
              <a:t>,</a:t>
            </a:r>
            <a:r>
              <a:rPr lang="zh-CN" altLang="en-US" sz="2800" b="1" dirty="0">
                <a:latin typeface="+mn-ea"/>
                <a:ea typeface="+mn-ea"/>
              </a:rPr>
              <a:t> </a:t>
            </a:r>
            <a:r>
              <a:rPr lang="en-US" altLang="zh-CN" sz="2800" b="1" dirty="0">
                <a:latin typeface="+mn-ea"/>
                <a:ea typeface="宋体" pitchFamily="2" charset="-122"/>
              </a:rPr>
              <a:t>Gram</a:t>
            </a:r>
            <a:r>
              <a:rPr lang="zh-CN" altLang="en-US" sz="2800" b="1" dirty="0">
                <a:latin typeface="+mn-ea"/>
                <a:ea typeface="+mn-ea"/>
              </a:rPr>
              <a:t>能观性与系统能构性是不等价的。</a:t>
            </a:r>
            <a:endParaRPr lang="en-US" altLang="zh-CN" sz="2800" b="1" dirty="0">
              <a:latin typeface="+mn-ea"/>
              <a:ea typeface="+mn-ea"/>
            </a:endParaRPr>
          </a:p>
          <a:p>
            <a:pPr lvl="1">
              <a:buFont typeface="Wingdings" pitchFamily="2" charset="2"/>
              <a:buChar char="ü"/>
              <a:defRPr/>
            </a:pPr>
            <a:endParaRPr lang="en-US" altLang="zh-CN" sz="2800" b="1" dirty="0">
              <a:latin typeface="+mn-ea"/>
              <a:ea typeface="+mn-ea"/>
            </a:endParaRPr>
          </a:p>
          <a:p>
            <a:pPr lvl="1">
              <a:buFont typeface="Wingdings" pitchFamily="2" charset="2"/>
              <a:buChar char="ü"/>
              <a:defRPr/>
            </a:pPr>
            <a:r>
              <a:rPr lang="en-US" altLang="zh-CN" sz="2800" b="1" dirty="0">
                <a:latin typeface="+mn-ea"/>
                <a:ea typeface="+mn-ea"/>
              </a:rPr>
              <a:t>Gram</a:t>
            </a:r>
            <a:r>
              <a:rPr lang="zh-CN" altLang="en-US" sz="2800" b="1" dirty="0">
                <a:latin typeface="+mn-ea"/>
                <a:ea typeface="+mn-ea"/>
              </a:rPr>
              <a:t>能观矩阵是正定、对称的。</a:t>
            </a:r>
            <a:endParaRPr lang="en-US" altLang="zh-CN" sz="2800" b="1" dirty="0">
              <a:latin typeface="+mn-ea"/>
              <a:ea typeface="+mn-ea"/>
            </a:endParaRPr>
          </a:p>
          <a:p>
            <a:pPr>
              <a:defRPr/>
            </a:pPr>
            <a:endParaRPr lang="zh-CN" altLang="en-US" dirty="0">
              <a:ea typeface="宋体" pitchFamily="2"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3" name="标题 1"/>
          <p:cNvSpPr>
            <a:spLocks noGrp="1"/>
          </p:cNvSpPr>
          <p:nvPr>
            <p:ph type="title"/>
          </p:nvPr>
        </p:nvSpPr>
        <p:spPr/>
        <p:txBody>
          <a:bodyPr/>
          <a:lstStyle/>
          <a:p>
            <a:r>
              <a:rPr lang="en-US" altLang="zh-CN" smtClean="0"/>
              <a:t>3.4</a:t>
            </a:r>
            <a:r>
              <a:rPr lang="zh-CN" altLang="en-US" smtClean="0"/>
              <a:t>时变系统能观性判据</a:t>
            </a:r>
            <a:r>
              <a:rPr lang="en-US" altLang="zh-CN" smtClean="0"/>
              <a:t>-4</a:t>
            </a:r>
            <a:endParaRPr lang="zh-CN" altLang="en-US" smtClean="0"/>
          </a:p>
        </p:txBody>
      </p:sp>
      <p:sp>
        <p:nvSpPr>
          <p:cNvPr id="5" name="内容占位符 2"/>
          <p:cNvSpPr txBox="1">
            <a:spLocks/>
          </p:cNvSpPr>
          <p:nvPr/>
        </p:nvSpPr>
        <p:spPr bwMode="auto">
          <a:xfrm>
            <a:off x="714375" y="1214422"/>
            <a:ext cx="8169275" cy="4918091"/>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Char char="n"/>
              <a:defRPr/>
            </a:pPr>
            <a:r>
              <a:rPr lang="zh-CN" altLang="en-US" sz="3200" b="1" kern="0" dirty="0">
                <a:latin typeface="+mn-lt"/>
                <a:ea typeface="+mn-ea"/>
              </a:rPr>
              <a:t>能观性秩判据</a:t>
            </a:r>
            <a:r>
              <a:rPr lang="en-US" altLang="zh-CN" sz="3200" b="1" kern="0" dirty="0">
                <a:latin typeface="+mn-lt"/>
                <a:ea typeface="+mn-ea"/>
              </a:rPr>
              <a:t>----</a:t>
            </a:r>
            <a:r>
              <a:rPr lang="zh-CN" altLang="en-US" sz="3200" b="1" kern="0" dirty="0">
                <a:latin typeface="+mn-lt"/>
                <a:ea typeface="+mn-ea"/>
              </a:rPr>
              <a:t>充分条件</a:t>
            </a:r>
            <a:endParaRPr lang="en-US" altLang="zh-CN" sz="3200" b="1" kern="0" dirty="0">
              <a:latin typeface="+mn-lt"/>
              <a:ea typeface="+mn-ea"/>
            </a:endParaRPr>
          </a:p>
          <a:p>
            <a:pPr marL="342900" indent="-342900" eaLnBrk="0" hangingPunct="0">
              <a:spcBef>
                <a:spcPct val="20000"/>
              </a:spcBef>
              <a:buClr>
                <a:schemeClr val="folHlink"/>
              </a:buClr>
              <a:buSzPct val="60000"/>
              <a:buFont typeface="Wingdings" pitchFamily="2" charset="2"/>
              <a:buChar char="n"/>
              <a:defRPr/>
            </a:pPr>
            <a:endParaRPr lang="en-US" altLang="zh-CN" sz="3200" b="1" kern="0" dirty="0">
              <a:latin typeface="+mn-lt"/>
              <a:ea typeface="+mn-ea"/>
            </a:endParaRPr>
          </a:p>
          <a:p>
            <a:pPr marL="342900" indent="-342900" eaLnBrk="0" hangingPunct="0">
              <a:spcBef>
                <a:spcPct val="20000"/>
              </a:spcBef>
              <a:buClr>
                <a:schemeClr val="folHlink"/>
              </a:buClr>
              <a:buSzPct val="60000"/>
              <a:buFont typeface="Wingdings" pitchFamily="2" charset="2"/>
              <a:buChar char="n"/>
              <a:defRPr/>
            </a:pPr>
            <a:endParaRPr lang="en-US" altLang="zh-CN" sz="3200" b="1" kern="0" dirty="0">
              <a:latin typeface="+mn-lt"/>
              <a:ea typeface="+mn-ea"/>
            </a:endParaRPr>
          </a:p>
          <a:p>
            <a:pPr marL="342900" indent="-342900" eaLnBrk="0" hangingPunct="0">
              <a:spcBef>
                <a:spcPct val="20000"/>
              </a:spcBef>
              <a:buClr>
                <a:schemeClr val="folHlink"/>
              </a:buClr>
              <a:buSzPct val="60000"/>
              <a:buFont typeface="Wingdings" pitchFamily="2" charset="2"/>
              <a:buChar char="n"/>
              <a:defRPr/>
            </a:pPr>
            <a:endParaRPr lang="en-US" altLang="zh-CN" sz="3200" b="1" kern="0" dirty="0">
              <a:latin typeface="+mn-lt"/>
              <a:ea typeface="+mn-ea"/>
            </a:endParaRPr>
          </a:p>
          <a:p>
            <a:pPr marL="342900" indent="-342900" eaLnBrk="0" hangingPunct="0">
              <a:spcBef>
                <a:spcPct val="20000"/>
              </a:spcBef>
              <a:buClr>
                <a:schemeClr val="folHlink"/>
              </a:buClr>
              <a:buSzPct val="60000"/>
              <a:buFont typeface="Wingdings" pitchFamily="2" charset="2"/>
              <a:buChar char="n"/>
              <a:defRPr/>
            </a:pPr>
            <a:endParaRPr lang="en-US" altLang="zh-CN" sz="3200" b="1" kern="0" dirty="0">
              <a:latin typeface="+mn-lt"/>
              <a:ea typeface="+mn-ea"/>
            </a:endParaRPr>
          </a:p>
          <a:p>
            <a:pPr marL="342900" indent="-342900" eaLnBrk="0" hangingPunct="0">
              <a:spcBef>
                <a:spcPct val="20000"/>
              </a:spcBef>
              <a:buClr>
                <a:schemeClr val="folHlink"/>
              </a:buClr>
              <a:buSzPct val="60000"/>
              <a:buFont typeface="Wingdings" pitchFamily="2" charset="2"/>
              <a:buChar char="n"/>
              <a:defRPr/>
            </a:pPr>
            <a:r>
              <a:rPr lang="zh-CN" altLang="en-US" sz="3200" b="1" kern="0" dirty="0">
                <a:latin typeface="+mn-lt"/>
                <a:ea typeface="+mn-ea"/>
              </a:rPr>
              <a:t>例</a:t>
            </a:r>
            <a:r>
              <a:rPr lang="en-US" altLang="zh-CN" sz="3200" b="1" kern="0" dirty="0">
                <a:latin typeface="+mn-lt"/>
                <a:ea typeface="+mn-ea"/>
              </a:rPr>
              <a:t>:</a:t>
            </a:r>
            <a:r>
              <a:rPr lang="zh-CN" altLang="en-US" sz="3200" b="1" kern="0" dirty="0">
                <a:latin typeface="+mn-lt"/>
                <a:ea typeface="+mn-ea"/>
              </a:rPr>
              <a:t>利用能观性秩判据判定能观性</a:t>
            </a:r>
          </a:p>
        </p:txBody>
      </p:sp>
      <p:graphicFrame>
        <p:nvGraphicFramePr>
          <p:cNvPr id="232449" name="Object 1"/>
          <p:cNvGraphicFramePr>
            <a:graphicFrameLocks noChangeAspect="1"/>
          </p:cNvGraphicFramePr>
          <p:nvPr/>
        </p:nvGraphicFramePr>
        <p:xfrm>
          <a:off x="2097088" y="2043113"/>
          <a:ext cx="5046662" cy="2314575"/>
        </p:xfrm>
        <a:graphic>
          <a:graphicData uri="http://schemas.openxmlformats.org/presentationml/2006/ole">
            <p:oleObj spid="_x0000_s232449" name="Equation" r:id="rId3" imgW="2095200" imgH="939600" progId="Equation.DSMT4">
              <p:embed/>
            </p:oleObj>
          </a:graphicData>
        </a:graphic>
      </p:graphicFrame>
      <p:sp>
        <p:nvSpPr>
          <p:cNvPr id="7" name="矩形 6"/>
          <p:cNvSpPr/>
          <p:nvPr/>
        </p:nvSpPr>
        <p:spPr>
          <a:xfrm>
            <a:off x="928688" y="1643063"/>
            <a:ext cx="7807325" cy="584200"/>
          </a:xfrm>
          <a:prstGeom prst="rect">
            <a:avLst/>
          </a:prstGeom>
        </p:spPr>
        <p:txBody>
          <a:bodyPr wrap="none">
            <a:spAutoFit/>
          </a:bodyPr>
          <a:lstStyle/>
          <a:p>
            <a:pPr algn="ctr">
              <a:defRPr/>
            </a:pPr>
            <a:r>
              <a:rPr lang="zh-CN" altLang="en-US" sz="3200" b="1" dirty="0">
                <a:latin typeface="+mn-ea"/>
                <a:ea typeface="+mn-ea"/>
              </a:rPr>
              <a:t>对充分光滑的系统</a:t>
            </a:r>
            <a:r>
              <a:rPr lang="en-US" altLang="zh-CN" sz="3200" b="1" dirty="0">
                <a:latin typeface="+mn-ea"/>
                <a:ea typeface="+mn-ea"/>
              </a:rPr>
              <a:t>,</a:t>
            </a:r>
            <a:r>
              <a:rPr lang="zh-CN" altLang="en-US" sz="3200" b="1" dirty="0">
                <a:latin typeface="+mn-ea"/>
                <a:ea typeface="+mn-ea"/>
              </a:rPr>
              <a:t>系统能观的充分条件是</a:t>
            </a:r>
          </a:p>
        </p:txBody>
      </p:sp>
      <p:graphicFrame>
        <p:nvGraphicFramePr>
          <p:cNvPr id="232450" name="Object 2"/>
          <p:cNvGraphicFramePr>
            <a:graphicFrameLocks noChangeAspect="1"/>
          </p:cNvGraphicFramePr>
          <p:nvPr/>
        </p:nvGraphicFramePr>
        <p:xfrm>
          <a:off x="1357313" y="4857750"/>
          <a:ext cx="6223000" cy="1093788"/>
        </p:xfrm>
        <a:graphic>
          <a:graphicData uri="http://schemas.openxmlformats.org/presentationml/2006/ole">
            <p:oleObj spid="_x0000_s232450" name="Equation" r:id="rId4" imgW="2425680" imgH="419040" progId="Equation.DSMT4">
              <p:embed/>
            </p:oleObj>
          </a:graphicData>
        </a:graphic>
      </p:graphicFrame>
      <p:graphicFrame>
        <p:nvGraphicFramePr>
          <p:cNvPr id="232451" name="Object 3"/>
          <p:cNvGraphicFramePr>
            <a:graphicFrameLocks noChangeAspect="1"/>
          </p:cNvGraphicFramePr>
          <p:nvPr/>
        </p:nvGraphicFramePr>
        <p:xfrm>
          <a:off x="1963738" y="5772150"/>
          <a:ext cx="3781425" cy="1085850"/>
        </p:xfrm>
        <a:graphic>
          <a:graphicData uri="http://schemas.openxmlformats.org/presentationml/2006/ole">
            <p:oleObj spid="_x0000_s232451" name="Equation" r:id="rId5" imgW="1434960" imgH="419040" progId="Equation.DSMT4">
              <p:embed/>
            </p:oleObj>
          </a:graphicData>
        </a:graphic>
      </p:graphicFrame>
      <p:graphicFrame>
        <p:nvGraphicFramePr>
          <p:cNvPr id="232452" name="Object 4"/>
          <p:cNvGraphicFramePr>
            <a:graphicFrameLocks noChangeAspect="1"/>
          </p:cNvGraphicFramePr>
          <p:nvPr/>
        </p:nvGraphicFramePr>
        <p:xfrm>
          <a:off x="6689725" y="6072188"/>
          <a:ext cx="2454275" cy="528637"/>
        </p:xfrm>
        <a:graphic>
          <a:graphicData uri="http://schemas.openxmlformats.org/presentationml/2006/ole">
            <p:oleObj spid="_x0000_s232452" name="Equation" r:id="rId6" imgW="965200" imgH="203200" progId="Equation.DSMT4">
              <p:embed/>
            </p:oleObj>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4" name="标题 1"/>
          <p:cNvSpPr>
            <a:spLocks noGrp="1"/>
          </p:cNvSpPr>
          <p:nvPr>
            <p:ph type="title"/>
          </p:nvPr>
        </p:nvSpPr>
        <p:spPr/>
        <p:txBody>
          <a:bodyPr/>
          <a:lstStyle/>
          <a:p>
            <a:r>
              <a:rPr lang="en-US" altLang="zh-CN" smtClean="0"/>
              <a:t>3.5</a:t>
            </a:r>
            <a:r>
              <a:rPr lang="zh-CN" altLang="en-US" smtClean="0"/>
              <a:t>时变系统的能控、能观性判据与其定常情况的关系</a:t>
            </a:r>
            <a:r>
              <a:rPr lang="en-US" altLang="zh-CN" smtClean="0"/>
              <a:t>-1</a:t>
            </a:r>
            <a:endParaRPr lang="zh-CN" altLang="en-US" smtClean="0"/>
          </a:p>
        </p:txBody>
      </p:sp>
      <p:sp>
        <p:nvSpPr>
          <p:cNvPr id="237575" name="内容占位符 2"/>
          <p:cNvSpPr>
            <a:spLocks noGrp="1"/>
          </p:cNvSpPr>
          <p:nvPr>
            <p:ph idx="1"/>
          </p:nvPr>
        </p:nvSpPr>
        <p:spPr/>
        <p:txBody>
          <a:bodyPr/>
          <a:lstStyle/>
          <a:p>
            <a:r>
              <a:rPr lang="zh-CN" altLang="en-US" smtClean="0"/>
              <a:t>矩阵分析中有结论</a:t>
            </a:r>
          </a:p>
        </p:txBody>
      </p:sp>
      <p:sp>
        <p:nvSpPr>
          <p:cNvPr id="23757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3757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37571" name="Object 3"/>
          <p:cNvGraphicFramePr>
            <a:graphicFrameLocks noChangeAspect="1"/>
          </p:cNvGraphicFramePr>
          <p:nvPr/>
        </p:nvGraphicFramePr>
        <p:xfrm>
          <a:off x="1166813" y="2000250"/>
          <a:ext cx="6619875" cy="1400175"/>
        </p:xfrm>
        <a:graphic>
          <a:graphicData uri="http://schemas.openxmlformats.org/presentationml/2006/ole">
            <p:oleObj spid="_x0000_s237571" name="Equation" r:id="rId3" imgW="2539800" imgH="533160" progId="Equation.DSMT4">
              <p:embed/>
            </p:oleObj>
          </a:graphicData>
        </a:graphic>
      </p:graphicFrame>
      <p:sp>
        <p:nvSpPr>
          <p:cNvPr id="23757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37573" name="Object 5"/>
          <p:cNvGraphicFramePr>
            <a:graphicFrameLocks noChangeAspect="1"/>
          </p:cNvGraphicFramePr>
          <p:nvPr/>
        </p:nvGraphicFramePr>
        <p:xfrm>
          <a:off x="1309688" y="4357688"/>
          <a:ext cx="2997200" cy="544512"/>
        </p:xfrm>
        <a:graphic>
          <a:graphicData uri="http://schemas.openxmlformats.org/presentationml/2006/ole">
            <p:oleObj spid="_x0000_s237573" name="Equation" r:id="rId4" imgW="1143000" imgH="203200" progId="Equation.DSMT4">
              <p:embed/>
            </p:oleObj>
          </a:graphicData>
        </a:graphic>
      </p:graphicFrame>
      <p:sp>
        <p:nvSpPr>
          <p:cNvPr id="237579" name="下箭头 10"/>
          <p:cNvSpPr>
            <a:spLocks noChangeArrowheads="1"/>
          </p:cNvSpPr>
          <p:nvPr/>
        </p:nvSpPr>
        <p:spPr bwMode="auto">
          <a:xfrm>
            <a:off x="2381250" y="3500438"/>
            <a:ext cx="214313" cy="571500"/>
          </a:xfrm>
          <a:prstGeom prst="down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3" name="矩形 12"/>
          <p:cNvSpPr/>
          <p:nvPr/>
        </p:nvSpPr>
        <p:spPr>
          <a:xfrm>
            <a:off x="4310063" y="4357688"/>
            <a:ext cx="1831975" cy="584200"/>
          </a:xfrm>
          <a:prstGeom prst="rect">
            <a:avLst/>
          </a:prstGeom>
        </p:spPr>
        <p:txBody>
          <a:bodyPr wrap="none">
            <a:spAutoFit/>
          </a:bodyPr>
          <a:lstStyle/>
          <a:p>
            <a:pPr algn="ctr">
              <a:defRPr/>
            </a:pPr>
            <a:r>
              <a:rPr lang="zh-CN" altLang="en-US" sz="3200" b="1" kern="0" dirty="0">
                <a:solidFill>
                  <a:srgbClr val="000000"/>
                </a:solidFill>
                <a:latin typeface="Tahoma"/>
                <a:ea typeface="楷体_GB2312"/>
              </a:rPr>
              <a:t>线性无关</a:t>
            </a:r>
            <a:endParaRPr lang="zh-CN" altLang="en-US" dirty="0">
              <a:ea typeface="宋体" pitchFamily="2" charset="-122"/>
            </a:endParaRPr>
          </a:p>
        </p:txBody>
      </p:sp>
      <p:sp>
        <p:nvSpPr>
          <p:cNvPr id="14" name="矩形 13"/>
          <p:cNvSpPr/>
          <p:nvPr/>
        </p:nvSpPr>
        <p:spPr>
          <a:xfrm>
            <a:off x="500063" y="5286375"/>
            <a:ext cx="8215312" cy="1077913"/>
          </a:xfrm>
          <a:prstGeom prst="rect">
            <a:avLst/>
          </a:prstGeom>
        </p:spPr>
        <p:txBody>
          <a:bodyPr>
            <a:spAutoFit/>
          </a:bodyPr>
          <a:lstStyle/>
          <a:p>
            <a:pPr>
              <a:defRPr/>
            </a:pPr>
            <a:r>
              <a:rPr lang="zh-CN" altLang="en-US" sz="3200" b="1" dirty="0">
                <a:latin typeface="+mn-ea"/>
                <a:ea typeface="+mn-ea"/>
              </a:rPr>
              <a:t>    由此，分析时变情况与定常情况的判据是一脉相承性。</a:t>
            </a:r>
            <a:endParaRPr lang="zh-CN" altLang="en-US" b="1" dirty="0">
              <a:latin typeface="+mn-ea"/>
              <a:ea typeface="+mn-ea"/>
            </a:endParaRPr>
          </a:p>
        </p:txBody>
      </p:sp>
      <p:sp>
        <p:nvSpPr>
          <p:cNvPr id="15" name="矩形 14"/>
          <p:cNvSpPr/>
          <p:nvPr/>
        </p:nvSpPr>
        <p:spPr>
          <a:xfrm>
            <a:off x="4929188" y="2143125"/>
            <a:ext cx="1008062" cy="584200"/>
          </a:xfrm>
          <a:prstGeom prst="rect">
            <a:avLst/>
          </a:prstGeom>
        </p:spPr>
        <p:txBody>
          <a:bodyPr wrap="none">
            <a:spAutoFit/>
          </a:bodyPr>
          <a:lstStyle/>
          <a:p>
            <a:pPr algn="ctr">
              <a:defRPr/>
            </a:pPr>
            <a:r>
              <a:rPr lang="zh-CN" altLang="en-US" sz="3200" b="1" dirty="0">
                <a:latin typeface="+mn-ea"/>
                <a:ea typeface="+mn-ea"/>
              </a:rPr>
              <a:t>满秩</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608" name="标题 1"/>
          <p:cNvSpPr>
            <a:spLocks noGrp="1"/>
          </p:cNvSpPr>
          <p:nvPr>
            <p:ph type="title"/>
          </p:nvPr>
        </p:nvSpPr>
        <p:spPr/>
        <p:txBody>
          <a:bodyPr/>
          <a:lstStyle/>
          <a:p>
            <a:r>
              <a:rPr lang="en-US" altLang="zh-CN" smtClean="0"/>
              <a:t>3.5</a:t>
            </a:r>
            <a:r>
              <a:rPr lang="zh-CN" altLang="en-US" smtClean="0"/>
              <a:t>时变系统的能控、能观性判据与其定常情况的关系</a:t>
            </a:r>
            <a:r>
              <a:rPr lang="en-US" altLang="zh-CN" smtClean="0"/>
              <a:t>-2</a:t>
            </a:r>
            <a:endParaRPr lang="zh-CN" altLang="en-US" smtClean="0"/>
          </a:p>
        </p:txBody>
      </p:sp>
      <p:sp>
        <p:nvSpPr>
          <p:cNvPr id="238609" name="内容占位符 2"/>
          <p:cNvSpPr>
            <a:spLocks noGrp="1"/>
          </p:cNvSpPr>
          <p:nvPr>
            <p:ph idx="1"/>
          </p:nvPr>
        </p:nvSpPr>
        <p:spPr/>
        <p:txBody>
          <a:bodyPr/>
          <a:lstStyle/>
          <a:p>
            <a:r>
              <a:rPr lang="zh-CN" altLang="en-US" smtClean="0"/>
              <a:t>能控性说明</a:t>
            </a:r>
          </a:p>
        </p:txBody>
      </p:sp>
      <p:sp>
        <p:nvSpPr>
          <p:cNvPr id="23861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38593" name="Object 1"/>
          <p:cNvGraphicFramePr>
            <a:graphicFrameLocks noChangeAspect="1"/>
          </p:cNvGraphicFramePr>
          <p:nvPr/>
        </p:nvGraphicFramePr>
        <p:xfrm>
          <a:off x="1071563" y="1857375"/>
          <a:ext cx="6913562" cy="1817688"/>
        </p:xfrm>
        <a:graphic>
          <a:graphicData uri="http://schemas.openxmlformats.org/presentationml/2006/ole">
            <p:oleObj spid="_x0000_s238593" name="Equation" r:id="rId3" imgW="2641320" imgH="698400" progId="Equation.DSMT4">
              <p:embed/>
            </p:oleObj>
          </a:graphicData>
        </a:graphic>
      </p:graphicFrame>
      <p:sp>
        <p:nvSpPr>
          <p:cNvPr id="23861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38595" name="Object 3"/>
          <p:cNvGraphicFramePr>
            <a:graphicFrameLocks noChangeAspect="1"/>
          </p:cNvGraphicFramePr>
          <p:nvPr/>
        </p:nvGraphicFramePr>
        <p:xfrm>
          <a:off x="4146550" y="3857625"/>
          <a:ext cx="1993900" cy="593725"/>
        </p:xfrm>
        <a:graphic>
          <a:graphicData uri="http://schemas.openxmlformats.org/presentationml/2006/ole">
            <p:oleObj spid="_x0000_s238595" name="Equation" r:id="rId4" imgW="812447" imgH="228501" progId="Equation.DSMT4">
              <p:embed/>
            </p:oleObj>
          </a:graphicData>
        </a:graphic>
      </p:graphicFrame>
      <p:sp>
        <p:nvSpPr>
          <p:cNvPr id="23861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1" name="矩形 10"/>
          <p:cNvSpPr/>
          <p:nvPr/>
        </p:nvSpPr>
        <p:spPr>
          <a:xfrm>
            <a:off x="6075363" y="3857625"/>
            <a:ext cx="3068637" cy="584200"/>
          </a:xfrm>
          <a:prstGeom prst="rect">
            <a:avLst/>
          </a:prstGeom>
        </p:spPr>
        <p:txBody>
          <a:bodyPr wrap="none">
            <a:spAutoFit/>
          </a:bodyPr>
          <a:lstStyle/>
          <a:p>
            <a:pPr algn="ctr">
              <a:defRPr/>
            </a:pPr>
            <a:r>
              <a:rPr lang="zh-CN" altLang="en-US" sz="3200" b="1" kern="0" dirty="0">
                <a:solidFill>
                  <a:srgbClr val="000000"/>
                </a:solidFill>
                <a:latin typeface="Tahoma"/>
                <a:ea typeface="楷体_GB2312"/>
              </a:rPr>
              <a:t>列向量线性无关</a:t>
            </a:r>
            <a:endParaRPr lang="zh-CN" altLang="en-US" sz="3200" dirty="0">
              <a:ea typeface="宋体" pitchFamily="2" charset="-122"/>
            </a:endParaRPr>
          </a:p>
        </p:txBody>
      </p:sp>
      <p:sp>
        <p:nvSpPr>
          <p:cNvPr id="238614" name="左右箭头 11"/>
          <p:cNvSpPr>
            <a:spLocks noChangeArrowheads="1"/>
          </p:cNvSpPr>
          <p:nvPr/>
        </p:nvSpPr>
        <p:spPr bwMode="auto">
          <a:xfrm>
            <a:off x="3432175" y="4143375"/>
            <a:ext cx="571500" cy="142875"/>
          </a:xfrm>
          <a:prstGeom prst="leftRight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graphicFrame>
        <p:nvGraphicFramePr>
          <p:cNvPr id="238599" name="Object 5"/>
          <p:cNvGraphicFramePr>
            <a:graphicFrameLocks noChangeAspect="1"/>
          </p:cNvGraphicFramePr>
          <p:nvPr/>
        </p:nvGraphicFramePr>
        <p:xfrm>
          <a:off x="717550" y="3857625"/>
          <a:ext cx="1352550" cy="593725"/>
        </p:xfrm>
        <a:graphic>
          <a:graphicData uri="http://schemas.openxmlformats.org/presentationml/2006/ole">
            <p:oleObj spid="_x0000_s238599" name="Equation" r:id="rId5" imgW="545863" imgH="228501" progId="Equation.DSMT4">
              <p:embed/>
            </p:oleObj>
          </a:graphicData>
        </a:graphic>
      </p:graphicFrame>
      <p:sp>
        <p:nvSpPr>
          <p:cNvPr id="14" name="矩形 13"/>
          <p:cNvSpPr/>
          <p:nvPr/>
        </p:nvSpPr>
        <p:spPr>
          <a:xfrm>
            <a:off x="2003425" y="3857625"/>
            <a:ext cx="1416050" cy="584200"/>
          </a:xfrm>
          <a:prstGeom prst="rect">
            <a:avLst/>
          </a:prstGeom>
        </p:spPr>
        <p:txBody>
          <a:bodyPr wrap="none">
            <a:spAutoFit/>
          </a:bodyPr>
          <a:lstStyle/>
          <a:p>
            <a:pPr algn="ctr">
              <a:defRPr/>
            </a:pPr>
            <a:r>
              <a:rPr lang="zh-CN" altLang="en-US" sz="3200" b="1" dirty="0">
                <a:latin typeface="+mn-ea"/>
                <a:ea typeface="+mn-ea"/>
              </a:rPr>
              <a:t>非奇异</a:t>
            </a:r>
          </a:p>
        </p:txBody>
      </p:sp>
      <p:sp>
        <p:nvSpPr>
          <p:cNvPr id="238616"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17" name="矩形 16"/>
          <p:cNvSpPr/>
          <p:nvPr/>
        </p:nvSpPr>
        <p:spPr>
          <a:xfrm>
            <a:off x="0" y="3357563"/>
            <a:ext cx="1004888" cy="584200"/>
          </a:xfrm>
          <a:prstGeom prst="rect">
            <a:avLst/>
          </a:prstGeom>
        </p:spPr>
        <p:txBody>
          <a:bodyPr wrap="none">
            <a:spAutoFit/>
          </a:bodyPr>
          <a:lstStyle/>
          <a:p>
            <a:pPr algn="ctr">
              <a:defRPr/>
            </a:pPr>
            <a:r>
              <a:rPr lang="zh-CN" altLang="en-US" sz="3200" b="1" dirty="0">
                <a:latin typeface="+mn-ea"/>
                <a:ea typeface="+mn-ea"/>
              </a:rPr>
              <a:t>时变</a:t>
            </a:r>
          </a:p>
        </p:txBody>
      </p:sp>
      <p:sp>
        <p:nvSpPr>
          <p:cNvPr id="18" name="矩形 17"/>
          <p:cNvSpPr/>
          <p:nvPr/>
        </p:nvSpPr>
        <p:spPr>
          <a:xfrm>
            <a:off x="0" y="4714875"/>
            <a:ext cx="1008063" cy="584200"/>
          </a:xfrm>
          <a:prstGeom prst="rect">
            <a:avLst/>
          </a:prstGeom>
        </p:spPr>
        <p:txBody>
          <a:bodyPr wrap="none">
            <a:spAutoFit/>
          </a:bodyPr>
          <a:lstStyle/>
          <a:p>
            <a:pPr algn="ctr">
              <a:defRPr/>
            </a:pPr>
            <a:r>
              <a:rPr lang="zh-CN" altLang="en-US" sz="3200" b="1" dirty="0">
                <a:latin typeface="+mn-ea"/>
                <a:ea typeface="+mn-ea"/>
              </a:rPr>
              <a:t>定常</a:t>
            </a:r>
          </a:p>
        </p:txBody>
      </p:sp>
      <p:sp>
        <p:nvSpPr>
          <p:cNvPr id="238619" name="左右箭头 18"/>
          <p:cNvSpPr>
            <a:spLocks noChangeArrowheads="1"/>
          </p:cNvSpPr>
          <p:nvPr/>
        </p:nvSpPr>
        <p:spPr bwMode="auto">
          <a:xfrm rot="5400000">
            <a:off x="1643063" y="6072187"/>
            <a:ext cx="571500" cy="142875"/>
          </a:xfrm>
          <a:prstGeom prst="leftRight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graphicFrame>
        <p:nvGraphicFramePr>
          <p:cNvPr id="238602" name="Object 10"/>
          <p:cNvGraphicFramePr>
            <a:graphicFrameLocks noChangeAspect="1"/>
          </p:cNvGraphicFramePr>
          <p:nvPr/>
        </p:nvGraphicFramePr>
        <p:xfrm>
          <a:off x="642938" y="5407025"/>
          <a:ext cx="1352550" cy="593725"/>
        </p:xfrm>
        <a:graphic>
          <a:graphicData uri="http://schemas.openxmlformats.org/presentationml/2006/ole">
            <p:oleObj spid="_x0000_s238602" name="Equation" r:id="rId6" imgW="545863" imgH="228501" progId="Equation.DSMT4">
              <p:embed/>
            </p:oleObj>
          </a:graphicData>
        </a:graphic>
      </p:graphicFrame>
      <p:sp>
        <p:nvSpPr>
          <p:cNvPr id="21" name="矩形 20"/>
          <p:cNvSpPr/>
          <p:nvPr/>
        </p:nvSpPr>
        <p:spPr>
          <a:xfrm>
            <a:off x="1928813" y="5357813"/>
            <a:ext cx="1416050" cy="584200"/>
          </a:xfrm>
          <a:prstGeom prst="rect">
            <a:avLst/>
          </a:prstGeom>
        </p:spPr>
        <p:txBody>
          <a:bodyPr wrap="none">
            <a:spAutoFit/>
          </a:bodyPr>
          <a:lstStyle/>
          <a:p>
            <a:pPr algn="ctr">
              <a:defRPr/>
            </a:pPr>
            <a:r>
              <a:rPr lang="zh-CN" altLang="en-US" sz="3200" b="1" dirty="0">
                <a:latin typeface="+mn-ea"/>
                <a:ea typeface="+mn-ea"/>
              </a:rPr>
              <a:t>非奇异</a:t>
            </a:r>
          </a:p>
        </p:txBody>
      </p:sp>
      <p:graphicFrame>
        <p:nvGraphicFramePr>
          <p:cNvPr id="238603" name="Object 8"/>
          <p:cNvGraphicFramePr>
            <a:graphicFrameLocks noChangeAspect="1"/>
          </p:cNvGraphicFramePr>
          <p:nvPr/>
        </p:nvGraphicFramePr>
        <p:xfrm>
          <a:off x="1214438" y="4786313"/>
          <a:ext cx="2468562" cy="593725"/>
        </p:xfrm>
        <a:graphic>
          <a:graphicData uri="http://schemas.openxmlformats.org/presentationml/2006/ole">
            <p:oleObj spid="_x0000_s238603" name="Equation" r:id="rId7" imgW="990600" imgH="228600" progId="Equation.DSMT4">
              <p:embed/>
            </p:oleObj>
          </a:graphicData>
        </a:graphic>
      </p:graphicFrame>
      <p:graphicFrame>
        <p:nvGraphicFramePr>
          <p:cNvPr id="238604" name="Object 3"/>
          <p:cNvGraphicFramePr>
            <a:graphicFrameLocks noChangeAspect="1"/>
          </p:cNvGraphicFramePr>
          <p:nvPr/>
        </p:nvGraphicFramePr>
        <p:xfrm>
          <a:off x="0" y="6330950"/>
          <a:ext cx="1246188" cy="527050"/>
        </p:xfrm>
        <a:graphic>
          <a:graphicData uri="http://schemas.openxmlformats.org/presentationml/2006/ole">
            <p:oleObj spid="_x0000_s238604" name="Equation" r:id="rId8" imgW="507960" imgH="203040" progId="Equation.DSMT4">
              <p:embed/>
            </p:oleObj>
          </a:graphicData>
        </a:graphic>
      </p:graphicFrame>
      <p:sp>
        <p:nvSpPr>
          <p:cNvPr id="24" name="矩形 23"/>
          <p:cNvSpPr/>
          <p:nvPr/>
        </p:nvSpPr>
        <p:spPr>
          <a:xfrm>
            <a:off x="928688" y="6273800"/>
            <a:ext cx="3354387" cy="584200"/>
          </a:xfrm>
          <a:prstGeom prst="rect">
            <a:avLst/>
          </a:prstGeom>
        </p:spPr>
        <p:txBody>
          <a:bodyPr>
            <a:spAutoFit/>
          </a:bodyPr>
          <a:lstStyle/>
          <a:p>
            <a:pPr algn="ctr">
              <a:defRPr/>
            </a:pPr>
            <a:r>
              <a:rPr lang="zh-CN" altLang="en-US" sz="3200" b="1" kern="0" dirty="0">
                <a:solidFill>
                  <a:srgbClr val="000000"/>
                </a:solidFill>
                <a:latin typeface="Tahoma"/>
                <a:ea typeface="楷体_GB2312"/>
              </a:rPr>
              <a:t>行向量线性无关</a:t>
            </a:r>
            <a:endParaRPr lang="zh-CN" altLang="en-US" sz="3200" dirty="0">
              <a:ea typeface="宋体" pitchFamily="2" charset="-122"/>
            </a:endParaRPr>
          </a:p>
        </p:txBody>
      </p:sp>
      <p:sp>
        <p:nvSpPr>
          <p:cNvPr id="238622"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38605" name="Object 13"/>
          <p:cNvGraphicFramePr>
            <a:graphicFrameLocks noChangeAspect="1"/>
          </p:cNvGraphicFramePr>
          <p:nvPr/>
        </p:nvGraphicFramePr>
        <p:xfrm>
          <a:off x="4038600" y="4719638"/>
          <a:ext cx="5105400" cy="2138362"/>
        </p:xfrm>
        <a:graphic>
          <a:graphicData uri="http://schemas.openxmlformats.org/presentationml/2006/ole">
            <p:oleObj spid="_x0000_s238605" name="Equation" r:id="rId9" imgW="1993680" imgH="825480" progId="Equation.DSMT4">
              <p:embed/>
            </p:oleObj>
          </a:graphicData>
        </a:graphic>
      </p:graphicFrame>
      <p:sp>
        <p:nvSpPr>
          <p:cNvPr id="238623"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38607" name="Object 15"/>
          <p:cNvGraphicFramePr>
            <a:graphicFrameLocks noChangeAspect="1"/>
          </p:cNvGraphicFramePr>
          <p:nvPr/>
        </p:nvGraphicFramePr>
        <p:xfrm>
          <a:off x="5072063" y="6329363"/>
          <a:ext cx="1633537" cy="528637"/>
        </p:xfrm>
        <a:graphic>
          <a:graphicData uri="http://schemas.openxmlformats.org/presentationml/2006/ole">
            <p:oleObj spid="_x0000_s238607" name="Equation" r:id="rId10" imgW="634725" imgH="203112" progId="Equation.DSMT4">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p:nvPr>
        </p:nvSpPr>
        <p:spPr/>
        <p:txBody>
          <a:bodyPr/>
          <a:lstStyle/>
          <a:p>
            <a:r>
              <a:rPr lang="en-US" altLang="zh-CN" smtClean="0"/>
              <a:t>1.2</a:t>
            </a:r>
            <a:r>
              <a:rPr lang="zh-CN" altLang="en-US" smtClean="0"/>
              <a:t>能控性与能观性的数学描述</a:t>
            </a:r>
            <a:r>
              <a:rPr lang="en-US" altLang="zh-CN" smtClean="0"/>
              <a:t>-1</a:t>
            </a:r>
            <a:endParaRPr lang="zh-CN" altLang="en-US" smtClean="0"/>
          </a:p>
        </p:txBody>
      </p:sp>
      <p:sp>
        <p:nvSpPr>
          <p:cNvPr id="3" name="内容占位符 2"/>
          <p:cNvSpPr>
            <a:spLocks noGrp="1"/>
          </p:cNvSpPr>
          <p:nvPr>
            <p:ph idx="1"/>
          </p:nvPr>
        </p:nvSpPr>
        <p:spPr/>
        <p:txBody>
          <a:bodyPr/>
          <a:lstStyle/>
          <a:p>
            <a:pPr>
              <a:defRPr/>
            </a:pPr>
            <a:r>
              <a:rPr lang="zh-CN" altLang="en-US" dirty="0" smtClean="0"/>
              <a:t>能控性问题的数学描述</a:t>
            </a:r>
            <a:endParaRPr lang="en-US" altLang="zh-CN" dirty="0" smtClean="0"/>
          </a:p>
          <a:p>
            <a:pPr>
              <a:defRPr/>
            </a:pPr>
            <a:endParaRPr lang="en-US" altLang="zh-CN" dirty="0" smtClean="0"/>
          </a:p>
          <a:p>
            <a:pPr>
              <a:defRPr/>
            </a:pPr>
            <a:endParaRPr lang="en-US" altLang="zh-CN" dirty="0" smtClean="0"/>
          </a:p>
          <a:p>
            <a:pPr>
              <a:defRPr/>
            </a:pPr>
            <a:endParaRPr lang="en-US" altLang="zh-CN" dirty="0" smtClean="0"/>
          </a:p>
          <a:p>
            <a:pPr>
              <a:defRPr/>
            </a:pPr>
            <a:endParaRPr lang="en-US" altLang="zh-CN" dirty="0" smtClean="0"/>
          </a:p>
          <a:p>
            <a:pPr lvl="1">
              <a:buFont typeface="Wingdings" pitchFamily="2" charset="2"/>
              <a:buChar char="ü"/>
              <a:defRPr/>
            </a:pPr>
            <a:endParaRPr lang="en-US" altLang="zh-CN" dirty="0" smtClean="0">
              <a:latin typeface="+mn-ea"/>
            </a:endParaRPr>
          </a:p>
          <a:p>
            <a:pPr lvl="1">
              <a:buFont typeface="Wingdings" pitchFamily="2" charset="2"/>
              <a:buChar char="ü"/>
              <a:defRPr/>
            </a:pPr>
            <a:r>
              <a:rPr lang="zh-CN" altLang="en-US" dirty="0" smtClean="0">
                <a:latin typeface="+mn-ea"/>
              </a:rPr>
              <a:t>系统的某个状态能控</a:t>
            </a:r>
            <a:r>
              <a:rPr lang="en-US" altLang="zh-CN" dirty="0" smtClean="0">
                <a:latin typeface="+mn-ea"/>
              </a:rPr>
              <a:t>…?</a:t>
            </a:r>
          </a:p>
          <a:p>
            <a:pPr lvl="1">
              <a:buFont typeface="Wingdings" pitchFamily="2" charset="2"/>
              <a:buChar char="ü"/>
              <a:defRPr/>
            </a:pPr>
            <a:r>
              <a:rPr lang="zh-CN" altLang="en-US" dirty="0" smtClean="0">
                <a:latin typeface="+mn-ea"/>
              </a:rPr>
              <a:t>系统是完全能控</a:t>
            </a:r>
            <a:r>
              <a:rPr lang="en-US" altLang="zh-CN" dirty="0" smtClean="0">
                <a:latin typeface="+mn-ea"/>
              </a:rPr>
              <a:t>…?</a:t>
            </a:r>
          </a:p>
          <a:p>
            <a:pPr lvl="1">
              <a:buFont typeface="Wingdings" pitchFamily="2" charset="2"/>
              <a:buChar char="ü"/>
              <a:defRPr/>
            </a:pPr>
            <a:r>
              <a:rPr lang="zh-CN" altLang="en-US" dirty="0" smtClean="0">
                <a:latin typeface="+mn-ea"/>
              </a:rPr>
              <a:t>系统能控与什么有关</a:t>
            </a:r>
            <a:r>
              <a:rPr lang="en-US" altLang="zh-CN" dirty="0" smtClean="0">
                <a:latin typeface="+mn-ea"/>
              </a:rPr>
              <a:t>?</a:t>
            </a:r>
          </a:p>
          <a:p>
            <a:pPr>
              <a:defRPr/>
            </a:pPr>
            <a:endParaRPr lang="zh-CN" altLang="en-US" dirty="0"/>
          </a:p>
        </p:txBody>
      </p:sp>
      <p:sp>
        <p:nvSpPr>
          <p:cNvPr id="11162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11617" name="Object 1"/>
          <p:cNvGraphicFramePr>
            <a:graphicFrameLocks noChangeAspect="1"/>
          </p:cNvGraphicFramePr>
          <p:nvPr/>
        </p:nvGraphicFramePr>
        <p:xfrm>
          <a:off x="879475" y="2060575"/>
          <a:ext cx="8074025" cy="2246313"/>
        </p:xfrm>
        <a:graphic>
          <a:graphicData uri="http://schemas.openxmlformats.org/presentationml/2006/ole">
            <p:oleObj spid="_x0000_s111617" name="Equation" r:id="rId3" imgW="3124080" imgH="863280" progId="Equation.DSMT4">
              <p:embed/>
            </p:oleObj>
          </a:graphicData>
        </a:graphic>
      </p:graphicFrame>
      <p:sp>
        <p:nvSpPr>
          <p:cNvPr id="11162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26" name="标题 1"/>
          <p:cNvSpPr>
            <a:spLocks noGrp="1"/>
          </p:cNvSpPr>
          <p:nvPr>
            <p:ph type="title"/>
          </p:nvPr>
        </p:nvSpPr>
        <p:spPr/>
        <p:txBody>
          <a:bodyPr/>
          <a:lstStyle/>
          <a:p>
            <a:r>
              <a:rPr lang="en-US" altLang="zh-CN" smtClean="0"/>
              <a:t>3.5</a:t>
            </a:r>
            <a:r>
              <a:rPr lang="zh-CN" altLang="en-US" smtClean="0"/>
              <a:t>时变系统的能控、能观性判据与其定常情况的关系</a:t>
            </a:r>
            <a:r>
              <a:rPr lang="en-US" altLang="zh-CN" smtClean="0"/>
              <a:t>-3</a:t>
            </a:r>
            <a:endParaRPr lang="zh-CN" altLang="en-US" smtClean="0"/>
          </a:p>
        </p:txBody>
      </p:sp>
      <p:sp>
        <p:nvSpPr>
          <p:cNvPr id="239627" name="内容占位符 2"/>
          <p:cNvSpPr>
            <a:spLocks noGrp="1"/>
          </p:cNvSpPr>
          <p:nvPr>
            <p:ph idx="1"/>
          </p:nvPr>
        </p:nvSpPr>
        <p:spPr/>
        <p:txBody>
          <a:bodyPr/>
          <a:lstStyle/>
          <a:p>
            <a:r>
              <a:rPr lang="zh-CN" altLang="en-US" smtClean="0"/>
              <a:t>能观性说明</a:t>
            </a:r>
          </a:p>
          <a:p>
            <a:endParaRPr lang="zh-CN" altLang="en-US" smtClean="0"/>
          </a:p>
        </p:txBody>
      </p:sp>
      <p:graphicFrame>
        <p:nvGraphicFramePr>
          <p:cNvPr id="239618" name="Object 2"/>
          <p:cNvGraphicFramePr>
            <a:graphicFrameLocks noChangeAspect="1"/>
          </p:cNvGraphicFramePr>
          <p:nvPr/>
        </p:nvGraphicFramePr>
        <p:xfrm>
          <a:off x="1420813" y="1906588"/>
          <a:ext cx="6215062" cy="1719262"/>
        </p:xfrm>
        <a:graphic>
          <a:graphicData uri="http://schemas.openxmlformats.org/presentationml/2006/ole">
            <p:oleObj spid="_x0000_s239618" name="Equation" r:id="rId3" imgW="2374560" imgH="660240" progId="Equation.DSMT4">
              <p:embed/>
            </p:oleObj>
          </a:graphicData>
        </a:graphic>
      </p:graphicFrame>
      <p:graphicFrame>
        <p:nvGraphicFramePr>
          <p:cNvPr id="239619" name="Object 3"/>
          <p:cNvGraphicFramePr>
            <a:graphicFrameLocks noChangeAspect="1"/>
          </p:cNvGraphicFramePr>
          <p:nvPr/>
        </p:nvGraphicFramePr>
        <p:xfrm>
          <a:off x="4332288" y="3890963"/>
          <a:ext cx="1620837" cy="527050"/>
        </p:xfrm>
        <a:graphic>
          <a:graphicData uri="http://schemas.openxmlformats.org/presentationml/2006/ole">
            <p:oleObj spid="_x0000_s239619" name="Equation" r:id="rId4" imgW="660240" imgH="203040" progId="Equation.DSMT4">
              <p:embed/>
            </p:oleObj>
          </a:graphicData>
        </a:graphic>
      </p:graphicFrame>
      <p:sp>
        <p:nvSpPr>
          <p:cNvPr id="6" name="矩形 5"/>
          <p:cNvSpPr/>
          <p:nvPr/>
        </p:nvSpPr>
        <p:spPr>
          <a:xfrm>
            <a:off x="6075363" y="3857625"/>
            <a:ext cx="3068637" cy="584200"/>
          </a:xfrm>
          <a:prstGeom prst="rect">
            <a:avLst/>
          </a:prstGeom>
        </p:spPr>
        <p:txBody>
          <a:bodyPr wrap="none">
            <a:spAutoFit/>
          </a:bodyPr>
          <a:lstStyle/>
          <a:p>
            <a:pPr algn="ctr">
              <a:defRPr/>
            </a:pPr>
            <a:r>
              <a:rPr lang="zh-CN" altLang="en-US" sz="3200" b="1" kern="0" dirty="0">
                <a:solidFill>
                  <a:srgbClr val="000000"/>
                </a:solidFill>
                <a:latin typeface="Tahoma"/>
                <a:ea typeface="楷体_GB2312"/>
              </a:rPr>
              <a:t>列向量线性无关</a:t>
            </a:r>
            <a:endParaRPr lang="zh-CN" altLang="en-US" sz="3200" dirty="0">
              <a:ea typeface="宋体" pitchFamily="2" charset="-122"/>
            </a:endParaRPr>
          </a:p>
        </p:txBody>
      </p:sp>
      <p:sp>
        <p:nvSpPr>
          <p:cNvPr id="239629" name="左右箭头 6"/>
          <p:cNvSpPr>
            <a:spLocks noChangeArrowheads="1"/>
          </p:cNvSpPr>
          <p:nvPr/>
        </p:nvSpPr>
        <p:spPr bwMode="auto">
          <a:xfrm>
            <a:off x="3432175" y="4143375"/>
            <a:ext cx="571500" cy="142875"/>
          </a:xfrm>
          <a:prstGeom prst="leftRight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graphicFrame>
        <p:nvGraphicFramePr>
          <p:cNvPr id="239620" name="Object 5"/>
          <p:cNvGraphicFramePr>
            <a:graphicFrameLocks noChangeAspect="1"/>
          </p:cNvGraphicFramePr>
          <p:nvPr/>
        </p:nvGraphicFramePr>
        <p:xfrm>
          <a:off x="731838" y="3890963"/>
          <a:ext cx="1322387" cy="527050"/>
        </p:xfrm>
        <a:graphic>
          <a:graphicData uri="http://schemas.openxmlformats.org/presentationml/2006/ole">
            <p:oleObj spid="_x0000_s239620" name="Equation" r:id="rId5" imgW="533160" imgH="203040" progId="Equation.DSMT4">
              <p:embed/>
            </p:oleObj>
          </a:graphicData>
        </a:graphic>
      </p:graphicFrame>
      <p:sp>
        <p:nvSpPr>
          <p:cNvPr id="9" name="矩形 8"/>
          <p:cNvSpPr/>
          <p:nvPr/>
        </p:nvSpPr>
        <p:spPr>
          <a:xfrm>
            <a:off x="2003425" y="3857625"/>
            <a:ext cx="1416050" cy="584200"/>
          </a:xfrm>
          <a:prstGeom prst="rect">
            <a:avLst/>
          </a:prstGeom>
        </p:spPr>
        <p:txBody>
          <a:bodyPr wrap="none">
            <a:spAutoFit/>
          </a:bodyPr>
          <a:lstStyle/>
          <a:p>
            <a:pPr algn="ctr">
              <a:defRPr/>
            </a:pPr>
            <a:r>
              <a:rPr lang="zh-CN" altLang="en-US" sz="3200" b="1" dirty="0">
                <a:latin typeface="+mn-ea"/>
                <a:ea typeface="+mn-ea"/>
              </a:rPr>
              <a:t>非奇异</a:t>
            </a:r>
          </a:p>
        </p:txBody>
      </p:sp>
      <p:sp>
        <p:nvSpPr>
          <p:cNvPr id="10" name="矩形 9"/>
          <p:cNvSpPr/>
          <p:nvPr/>
        </p:nvSpPr>
        <p:spPr>
          <a:xfrm>
            <a:off x="0" y="3357563"/>
            <a:ext cx="1004888" cy="584200"/>
          </a:xfrm>
          <a:prstGeom prst="rect">
            <a:avLst/>
          </a:prstGeom>
        </p:spPr>
        <p:txBody>
          <a:bodyPr wrap="none">
            <a:spAutoFit/>
          </a:bodyPr>
          <a:lstStyle/>
          <a:p>
            <a:pPr algn="ctr">
              <a:defRPr/>
            </a:pPr>
            <a:r>
              <a:rPr lang="zh-CN" altLang="en-US" sz="3200" b="1" dirty="0">
                <a:latin typeface="+mn-ea"/>
                <a:ea typeface="+mn-ea"/>
              </a:rPr>
              <a:t>时变</a:t>
            </a:r>
          </a:p>
        </p:txBody>
      </p:sp>
      <p:sp>
        <p:nvSpPr>
          <p:cNvPr id="11" name="矩形 10"/>
          <p:cNvSpPr/>
          <p:nvPr/>
        </p:nvSpPr>
        <p:spPr>
          <a:xfrm>
            <a:off x="0" y="4714875"/>
            <a:ext cx="1008063" cy="584200"/>
          </a:xfrm>
          <a:prstGeom prst="rect">
            <a:avLst/>
          </a:prstGeom>
        </p:spPr>
        <p:txBody>
          <a:bodyPr wrap="none">
            <a:spAutoFit/>
          </a:bodyPr>
          <a:lstStyle/>
          <a:p>
            <a:pPr algn="ctr">
              <a:defRPr/>
            </a:pPr>
            <a:r>
              <a:rPr lang="zh-CN" altLang="en-US" sz="3200" b="1" dirty="0">
                <a:latin typeface="+mn-ea"/>
                <a:ea typeface="+mn-ea"/>
              </a:rPr>
              <a:t>定常</a:t>
            </a:r>
          </a:p>
        </p:txBody>
      </p:sp>
      <p:sp>
        <p:nvSpPr>
          <p:cNvPr id="239633" name="左右箭头 11"/>
          <p:cNvSpPr>
            <a:spLocks noChangeArrowheads="1"/>
          </p:cNvSpPr>
          <p:nvPr/>
        </p:nvSpPr>
        <p:spPr bwMode="auto">
          <a:xfrm rot="5400000">
            <a:off x="1643063" y="6072187"/>
            <a:ext cx="571500" cy="142875"/>
          </a:xfrm>
          <a:prstGeom prst="leftRightArrow">
            <a:avLst>
              <a:gd name="adj1" fmla="val 50000"/>
              <a:gd name="adj2" fmla="val 50000"/>
            </a:avLst>
          </a:prstGeom>
          <a:solidFill>
            <a:schemeClr val="accent1"/>
          </a:solidFill>
          <a:ln w="9525" algn="ctr">
            <a:solidFill>
              <a:schemeClr val="tx1"/>
            </a:solidFill>
            <a:round/>
            <a:headEnd/>
            <a:tailEnd/>
          </a:ln>
        </p:spPr>
        <p:txBody>
          <a:bodyPr wrap="none" anchor="ctr"/>
          <a:lstStyle/>
          <a:p>
            <a:pPr algn="ctr"/>
            <a:endParaRPr lang="zh-CN" altLang="en-US"/>
          </a:p>
        </p:txBody>
      </p:sp>
      <p:graphicFrame>
        <p:nvGraphicFramePr>
          <p:cNvPr id="239621" name="Object 5"/>
          <p:cNvGraphicFramePr>
            <a:graphicFrameLocks noChangeAspect="1"/>
          </p:cNvGraphicFramePr>
          <p:nvPr/>
        </p:nvGraphicFramePr>
        <p:xfrm>
          <a:off x="658813" y="5440363"/>
          <a:ext cx="1320800" cy="527050"/>
        </p:xfrm>
        <a:graphic>
          <a:graphicData uri="http://schemas.openxmlformats.org/presentationml/2006/ole">
            <p:oleObj spid="_x0000_s239621" name="Equation" r:id="rId6" imgW="533160" imgH="203040" progId="Equation.DSMT4">
              <p:embed/>
            </p:oleObj>
          </a:graphicData>
        </a:graphic>
      </p:graphicFrame>
      <p:sp>
        <p:nvSpPr>
          <p:cNvPr id="14" name="矩形 13"/>
          <p:cNvSpPr/>
          <p:nvPr/>
        </p:nvSpPr>
        <p:spPr>
          <a:xfrm>
            <a:off x="1928813" y="5357813"/>
            <a:ext cx="1416050" cy="584200"/>
          </a:xfrm>
          <a:prstGeom prst="rect">
            <a:avLst/>
          </a:prstGeom>
        </p:spPr>
        <p:txBody>
          <a:bodyPr wrap="none">
            <a:spAutoFit/>
          </a:bodyPr>
          <a:lstStyle/>
          <a:p>
            <a:pPr algn="ctr">
              <a:defRPr/>
            </a:pPr>
            <a:r>
              <a:rPr lang="zh-CN" altLang="en-US" sz="3200" b="1" dirty="0">
                <a:latin typeface="+mn-ea"/>
                <a:ea typeface="+mn-ea"/>
              </a:rPr>
              <a:t>非奇异</a:t>
            </a:r>
          </a:p>
        </p:txBody>
      </p:sp>
      <p:graphicFrame>
        <p:nvGraphicFramePr>
          <p:cNvPr id="239622" name="Object 8"/>
          <p:cNvGraphicFramePr>
            <a:graphicFrameLocks noChangeAspect="1"/>
          </p:cNvGraphicFramePr>
          <p:nvPr/>
        </p:nvGraphicFramePr>
        <p:xfrm>
          <a:off x="1214438" y="4786313"/>
          <a:ext cx="2468562" cy="593725"/>
        </p:xfrm>
        <a:graphic>
          <a:graphicData uri="http://schemas.openxmlformats.org/presentationml/2006/ole">
            <p:oleObj spid="_x0000_s239622" name="Equation" r:id="rId7" imgW="990600" imgH="228600" progId="Equation.DSMT4">
              <p:embed/>
            </p:oleObj>
          </a:graphicData>
        </a:graphic>
      </p:graphicFrame>
      <p:graphicFrame>
        <p:nvGraphicFramePr>
          <p:cNvPr id="239623" name="Object 3"/>
          <p:cNvGraphicFramePr>
            <a:graphicFrameLocks noChangeAspect="1"/>
          </p:cNvGraphicFramePr>
          <p:nvPr/>
        </p:nvGraphicFramePr>
        <p:xfrm>
          <a:off x="30163" y="6330950"/>
          <a:ext cx="1184275" cy="527050"/>
        </p:xfrm>
        <a:graphic>
          <a:graphicData uri="http://schemas.openxmlformats.org/presentationml/2006/ole">
            <p:oleObj spid="_x0000_s239623" name="Equation" r:id="rId8" imgW="482400" imgH="203040" progId="Equation.DSMT4">
              <p:embed/>
            </p:oleObj>
          </a:graphicData>
        </a:graphic>
      </p:graphicFrame>
      <p:sp>
        <p:nvSpPr>
          <p:cNvPr id="17" name="矩形 16"/>
          <p:cNvSpPr/>
          <p:nvPr/>
        </p:nvSpPr>
        <p:spPr>
          <a:xfrm>
            <a:off x="928688" y="6273800"/>
            <a:ext cx="3354387" cy="584200"/>
          </a:xfrm>
          <a:prstGeom prst="rect">
            <a:avLst/>
          </a:prstGeom>
        </p:spPr>
        <p:txBody>
          <a:bodyPr>
            <a:spAutoFit/>
          </a:bodyPr>
          <a:lstStyle/>
          <a:p>
            <a:pPr algn="ctr">
              <a:defRPr/>
            </a:pPr>
            <a:r>
              <a:rPr lang="zh-CN" altLang="en-US" sz="3200" b="1" kern="0" dirty="0">
                <a:solidFill>
                  <a:srgbClr val="000000"/>
                </a:solidFill>
                <a:latin typeface="Tahoma"/>
                <a:ea typeface="楷体_GB2312"/>
              </a:rPr>
              <a:t>列向量线性无关</a:t>
            </a:r>
            <a:endParaRPr lang="zh-CN" altLang="en-US" sz="3200" dirty="0">
              <a:ea typeface="宋体" pitchFamily="2" charset="-122"/>
            </a:endParaRPr>
          </a:p>
        </p:txBody>
      </p:sp>
      <p:graphicFrame>
        <p:nvGraphicFramePr>
          <p:cNvPr id="239624" name="Object 8"/>
          <p:cNvGraphicFramePr>
            <a:graphicFrameLocks noChangeAspect="1"/>
          </p:cNvGraphicFramePr>
          <p:nvPr/>
        </p:nvGraphicFramePr>
        <p:xfrm>
          <a:off x="4071938" y="4429125"/>
          <a:ext cx="4779962" cy="2205038"/>
        </p:xfrm>
        <a:graphic>
          <a:graphicData uri="http://schemas.openxmlformats.org/presentationml/2006/ole">
            <p:oleObj spid="_x0000_s239624" name="Equation" r:id="rId9" imgW="1866600" imgH="850680" progId="Equation.DSMT4">
              <p:embed/>
            </p:oleObj>
          </a:graphicData>
        </a:graphic>
      </p:graphicFrame>
      <p:graphicFrame>
        <p:nvGraphicFramePr>
          <p:cNvPr id="239625" name="Object 9"/>
          <p:cNvGraphicFramePr>
            <a:graphicFrameLocks noChangeAspect="1"/>
          </p:cNvGraphicFramePr>
          <p:nvPr/>
        </p:nvGraphicFramePr>
        <p:xfrm>
          <a:off x="5056188" y="6329363"/>
          <a:ext cx="1665287" cy="528637"/>
        </p:xfrm>
        <a:graphic>
          <a:graphicData uri="http://schemas.openxmlformats.org/presentationml/2006/ole">
            <p:oleObj spid="_x0000_s239625" name="Equation" r:id="rId10" imgW="647640" imgH="203040" progId="Equation.DSMT4">
              <p:embed/>
            </p:oleObj>
          </a:graphicData>
        </a:graphic>
      </p:graphicFrame>
      <p:sp>
        <p:nvSpPr>
          <p:cNvPr id="239636"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p:txBody>
          <a:bodyPr/>
          <a:lstStyle/>
          <a:p>
            <a:r>
              <a:rPr lang="zh-CN" altLang="en-US" smtClean="0"/>
              <a:t>本章内容</a:t>
            </a:r>
          </a:p>
        </p:txBody>
      </p:sp>
      <p:sp>
        <p:nvSpPr>
          <p:cNvPr id="3" name="内容占位符 2"/>
          <p:cNvSpPr>
            <a:spLocks noGrp="1"/>
          </p:cNvSpPr>
          <p:nvPr>
            <p:ph idx="1"/>
          </p:nvPr>
        </p:nvSpPr>
        <p:spPr>
          <a:xfrm>
            <a:off x="785813" y="1071546"/>
            <a:ext cx="8358187" cy="5572164"/>
          </a:xfrm>
        </p:spPr>
        <p:txBody>
          <a:bodyPr/>
          <a:lstStyle/>
          <a:p>
            <a:pPr>
              <a:defRPr/>
            </a:pPr>
            <a:r>
              <a:rPr lang="zh-CN" altLang="en-US" sz="2800" dirty="0" smtClean="0">
                <a:hlinkClick r:id="rId2" action="ppaction://hlinksldjump"/>
              </a:rPr>
              <a:t>引言</a:t>
            </a:r>
            <a:endParaRPr lang="en-US" altLang="zh-CN" sz="2800" dirty="0" smtClean="0"/>
          </a:p>
          <a:p>
            <a:pPr>
              <a:defRPr/>
            </a:pPr>
            <a:r>
              <a:rPr lang="zh-CN" altLang="en-US" sz="2800" dirty="0" smtClean="0">
                <a:hlinkClick r:id="rId3" action="ppaction://hlinksldjump"/>
              </a:rPr>
              <a:t>连续线性系统能控性与能观性定义</a:t>
            </a:r>
            <a:endParaRPr lang="zh-CN" altLang="en-US" sz="2800" dirty="0" smtClean="0"/>
          </a:p>
          <a:p>
            <a:pPr>
              <a:defRPr/>
            </a:pPr>
            <a:r>
              <a:rPr lang="zh-CN" altLang="en-US" sz="2800" dirty="0" smtClean="0">
                <a:hlinkClick r:id="rId4" action="ppaction://hlinksldjump"/>
              </a:rPr>
              <a:t>连续线性系统能控性与能观性判据</a:t>
            </a:r>
            <a:endParaRPr lang="zh-CN" altLang="en-US" sz="2800" dirty="0" smtClean="0"/>
          </a:p>
          <a:p>
            <a:pPr>
              <a:defRPr/>
            </a:pPr>
            <a:r>
              <a:rPr lang="zh-CN" altLang="en-US" sz="2800" dirty="0" smtClean="0">
                <a:hlinkClick r:id="rId5" action="ppaction://hlinksldjump"/>
              </a:rPr>
              <a:t>连续线性系统输出</a:t>
            </a:r>
            <a:r>
              <a:rPr lang="en-US" altLang="zh-CN" sz="2800" dirty="0" smtClean="0">
                <a:latin typeface="+mn-ea"/>
                <a:hlinkClick r:id="rId5" action="ppaction://hlinksldjump"/>
              </a:rPr>
              <a:t>(</a:t>
            </a:r>
            <a:r>
              <a:rPr lang="zh-CN" altLang="en-US" sz="2800" dirty="0" smtClean="0">
                <a:latin typeface="+mn-ea"/>
                <a:hlinkClick r:id="rId5" action="ppaction://hlinksldjump"/>
              </a:rPr>
              <a:t>函数</a:t>
            </a:r>
            <a:r>
              <a:rPr lang="en-US" altLang="zh-CN" sz="2800" dirty="0" smtClean="0">
                <a:latin typeface="+mn-ea"/>
                <a:hlinkClick r:id="rId5" action="ppaction://hlinksldjump"/>
              </a:rPr>
              <a:t>)</a:t>
            </a:r>
            <a:r>
              <a:rPr lang="zh-CN" altLang="en-US" sz="2800" dirty="0" smtClean="0">
                <a:hlinkClick r:id="rId5" action="ppaction://hlinksldjump"/>
              </a:rPr>
              <a:t>能控性及判据</a:t>
            </a:r>
            <a:endParaRPr lang="zh-CN" altLang="en-US" sz="2800" dirty="0" smtClean="0"/>
          </a:p>
          <a:p>
            <a:pPr>
              <a:defRPr/>
            </a:pPr>
            <a:r>
              <a:rPr lang="zh-CN" altLang="en-US" sz="2800" dirty="0" smtClean="0">
                <a:hlinkClick r:id="rId6" action="ppaction://hlinksldjump"/>
              </a:rPr>
              <a:t>连续线性系统的对偶关系</a:t>
            </a:r>
            <a:endParaRPr lang="zh-CN" altLang="en-US" sz="2800" dirty="0" smtClean="0"/>
          </a:p>
          <a:p>
            <a:pPr>
              <a:defRPr/>
            </a:pPr>
            <a:r>
              <a:rPr lang="zh-CN" altLang="en-US" sz="2800" dirty="0" smtClean="0">
                <a:hlinkClick r:id="rId7" action="ppaction://hlinksldjump"/>
              </a:rPr>
              <a:t>定常连续线性系统的能控型与能观型</a:t>
            </a:r>
            <a:endParaRPr lang="zh-CN" altLang="en-US" sz="2800" dirty="0" smtClean="0"/>
          </a:p>
          <a:p>
            <a:pPr>
              <a:defRPr/>
            </a:pPr>
            <a:r>
              <a:rPr lang="zh-CN" altLang="en-US" sz="2800" dirty="0" smtClean="0">
                <a:hlinkClick r:id="rId8" action="ppaction://hlinksldjump"/>
              </a:rPr>
              <a:t>连续线性系统的结构分解</a:t>
            </a:r>
            <a:endParaRPr lang="zh-CN" altLang="en-US" sz="2800" dirty="0" smtClean="0"/>
          </a:p>
          <a:p>
            <a:pPr>
              <a:defRPr/>
            </a:pPr>
            <a:r>
              <a:rPr lang="zh-CN" altLang="en-US" sz="2800" dirty="0" smtClean="0">
                <a:hlinkClick r:id="rId9" action="ppaction://hlinksldjump"/>
              </a:rPr>
              <a:t>连续定常线性系统的实现与结构特性关系</a:t>
            </a:r>
            <a:endParaRPr lang="en-US" altLang="zh-CN" sz="2800" dirty="0" smtClean="0"/>
          </a:p>
          <a:p>
            <a:pPr>
              <a:defRPr/>
            </a:pPr>
            <a:r>
              <a:rPr lang="zh-CN" altLang="en-US" sz="2800" dirty="0" smtClean="0">
                <a:hlinkClick r:id="rId10" action="ppaction://hlinksldjump"/>
              </a:rPr>
              <a:t>基于复频域的并串线性系统的能控与能观性</a:t>
            </a:r>
            <a:endParaRPr lang="en-US" altLang="zh-CN" sz="2800" dirty="0" smtClean="0"/>
          </a:p>
          <a:p>
            <a:pPr>
              <a:defRPr/>
            </a:pPr>
            <a:r>
              <a:rPr lang="zh-CN" altLang="en-US" sz="2800" dirty="0" smtClean="0">
                <a:hlinkClick r:id="rId11" action="ppaction://hlinksldjump"/>
              </a:rPr>
              <a:t>离散线性系统的能控能观性及其判据</a:t>
            </a:r>
            <a:endParaRPr lang="zh-CN" altLang="en-US" sz="2800" dirty="0" smtClean="0"/>
          </a:p>
          <a:p>
            <a:pPr>
              <a:defRPr/>
            </a:pPr>
            <a:r>
              <a:rPr lang="zh-CN" altLang="en-US" sz="2800" dirty="0" smtClean="0">
                <a:hlinkClick r:id="rId12" action="ppaction://hlinksldjump"/>
              </a:rPr>
              <a:t>小结</a:t>
            </a:r>
            <a:endParaRPr lang="zh-CN" altLang="en-US" sz="28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4" name="标题 1"/>
          <p:cNvSpPr>
            <a:spLocks noGrp="1"/>
          </p:cNvSpPr>
          <p:nvPr>
            <p:ph type="title"/>
          </p:nvPr>
        </p:nvSpPr>
        <p:spPr/>
        <p:txBody>
          <a:bodyPr/>
          <a:lstStyle/>
          <a:p>
            <a:r>
              <a:rPr lang="en-US" altLang="zh-CN" dirty="0" smtClean="0"/>
              <a:t>4</a:t>
            </a:r>
            <a:r>
              <a:rPr lang="zh-CN" altLang="en-US" dirty="0" smtClean="0"/>
              <a:t>连续线性系统输出能控性和输出函数能控性及判据</a:t>
            </a:r>
          </a:p>
        </p:txBody>
      </p:sp>
      <p:sp>
        <p:nvSpPr>
          <p:cNvPr id="3" name="内容占位符 2"/>
          <p:cNvSpPr>
            <a:spLocks noGrp="1"/>
          </p:cNvSpPr>
          <p:nvPr>
            <p:ph idx="1"/>
          </p:nvPr>
        </p:nvSpPr>
        <p:spPr/>
        <p:txBody>
          <a:bodyPr/>
          <a:lstStyle/>
          <a:p>
            <a:pPr>
              <a:defRPr/>
            </a:pPr>
            <a:endParaRPr lang="en-US" altLang="zh-CN" dirty="0" smtClean="0"/>
          </a:p>
          <a:p>
            <a:pPr>
              <a:defRPr/>
            </a:pPr>
            <a:endParaRPr lang="en-US" altLang="zh-CN" dirty="0" smtClean="0"/>
          </a:p>
          <a:p>
            <a:pPr>
              <a:defRPr/>
            </a:pPr>
            <a:endParaRPr lang="en-US" altLang="zh-CN" dirty="0" smtClean="0"/>
          </a:p>
          <a:p>
            <a:pPr>
              <a:defRPr/>
            </a:pPr>
            <a:endParaRPr lang="en-US" altLang="zh-CN" dirty="0" smtClean="0"/>
          </a:p>
          <a:p>
            <a:pPr>
              <a:defRPr/>
            </a:pPr>
            <a:endParaRPr lang="en-US" altLang="zh-CN" dirty="0" smtClean="0"/>
          </a:p>
          <a:p>
            <a:pPr>
              <a:defRPr/>
            </a:pPr>
            <a:endParaRPr lang="en-US" altLang="zh-CN" dirty="0" smtClean="0"/>
          </a:p>
          <a:p>
            <a:pPr>
              <a:defRPr/>
            </a:pPr>
            <a:r>
              <a:rPr lang="en-US" altLang="zh-CN" dirty="0" smtClean="0">
                <a:latin typeface="+mn-ea"/>
              </a:rPr>
              <a:t>4.1</a:t>
            </a:r>
            <a:r>
              <a:rPr lang="zh-CN" altLang="en-US" dirty="0" smtClean="0"/>
              <a:t>输出能控性定义及其判定</a:t>
            </a:r>
            <a:endParaRPr lang="en-US" altLang="zh-CN" dirty="0" smtClean="0"/>
          </a:p>
          <a:p>
            <a:pPr>
              <a:defRPr/>
            </a:pPr>
            <a:endParaRPr lang="en-US" altLang="zh-CN" dirty="0" smtClean="0"/>
          </a:p>
          <a:p>
            <a:pPr>
              <a:defRPr/>
            </a:pPr>
            <a:r>
              <a:rPr lang="en-US" altLang="zh-CN" dirty="0" smtClean="0">
                <a:latin typeface="+mn-ea"/>
              </a:rPr>
              <a:t>4.2</a:t>
            </a:r>
            <a:r>
              <a:rPr lang="zh-CN" altLang="en-US" dirty="0" smtClean="0"/>
              <a:t>输出函数能控性定义及其判定</a:t>
            </a:r>
          </a:p>
          <a:p>
            <a:pPr>
              <a:defRPr/>
            </a:pPr>
            <a:endParaRPr lang="zh-CN" altLang="en-US" dirty="0"/>
          </a:p>
        </p:txBody>
      </p:sp>
      <p:sp>
        <p:nvSpPr>
          <p:cNvPr id="24269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42689" name="Object 1"/>
          <p:cNvGraphicFramePr>
            <a:graphicFrameLocks noChangeAspect="1"/>
          </p:cNvGraphicFramePr>
          <p:nvPr/>
        </p:nvGraphicFramePr>
        <p:xfrm>
          <a:off x="1214438" y="1571625"/>
          <a:ext cx="4254500" cy="1025525"/>
        </p:xfrm>
        <a:graphic>
          <a:graphicData uri="http://schemas.openxmlformats.org/presentationml/2006/ole">
            <p:oleObj spid="_x0000_s242689" name="Equation" r:id="rId3" imgW="1612900" imgH="393700" progId="Equation.DSMT4">
              <p:embed/>
            </p:oleObj>
          </a:graphicData>
        </a:graphic>
      </p:graphicFrame>
      <p:sp>
        <p:nvSpPr>
          <p:cNvPr id="24269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42691" name="Object 3"/>
          <p:cNvGraphicFramePr>
            <a:graphicFrameLocks noChangeAspect="1"/>
          </p:cNvGraphicFramePr>
          <p:nvPr/>
        </p:nvGraphicFramePr>
        <p:xfrm>
          <a:off x="3571875" y="2714625"/>
          <a:ext cx="3332163" cy="855663"/>
        </p:xfrm>
        <a:graphic>
          <a:graphicData uri="http://schemas.openxmlformats.org/presentationml/2006/ole">
            <p:oleObj spid="_x0000_s242691" name="Equation" r:id="rId4" imgW="1358900" imgH="330200" progId="Equation.DSMT4">
              <p:embed/>
            </p:oleObj>
          </a:graphicData>
        </a:graphic>
      </p:graphicFrame>
      <p:sp>
        <p:nvSpPr>
          <p:cNvPr id="24269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42693" name="Object 5"/>
          <p:cNvGraphicFramePr>
            <a:graphicFrameLocks noChangeAspect="1"/>
          </p:cNvGraphicFramePr>
          <p:nvPr/>
        </p:nvGraphicFramePr>
        <p:xfrm>
          <a:off x="4857750" y="3571875"/>
          <a:ext cx="4110038" cy="590550"/>
        </p:xfrm>
        <a:graphic>
          <a:graphicData uri="http://schemas.openxmlformats.org/presentationml/2006/ole">
            <p:oleObj spid="_x0000_s242693" name="Equation" r:id="rId5" imgW="1790700" imgH="228600" progId="Equation.DSMT4">
              <p:embed/>
            </p:oleObj>
          </a:graphicData>
        </a:graphic>
      </p:graphicFrame>
      <p:sp>
        <p:nvSpPr>
          <p:cNvPr id="10" name="矩形 9"/>
          <p:cNvSpPr/>
          <p:nvPr/>
        </p:nvSpPr>
        <p:spPr>
          <a:xfrm>
            <a:off x="857250" y="2844800"/>
            <a:ext cx="2646363" cy="584200"/>
          </a:xfrm>
          <a:prstGeom prst="rect">
            <a:avLst/>
          </a:prstGeom>
        </p:spPr>
        <p:txBody>
          <a:bodyPr wrap="none">
            <a:spAutoFit/>
          </a:bodyPr>
          <a:lstStyle/>
          <a:p>
            <a:pPr algn="ctr">
              <a:defRPr/>
            </a:pPr>
            <a:r>
              <a:rPr lang="zh-CN" altLang="en-US" sz="3200" b="1">
                <a:latin typeface="+mn-ea"/>
                <a:ea typeface="+mn-ea"/>
              </a:rPr>
              <a:t>初始条件松弛</a:t>
            </a:r>
            <a:endParaRPr lang="zh-CN" altLang="en-US" sz="3200" b="1" dirty="0">
              <a:latin typeface="+mn-ea"/>
              <a:ea typeface="+mn-ea"/>
            </a:endParaRPr>
          </a:p>
        </p:txBody>
      </p:sp>
      <p:cxnSp>
        <p:nvCxnSpPr>
          <p:cNvPr id="242700" name="直接连接符 11"/>
          <p:cNvCxnSpPr>
            <a:cxnSpLocks noChangeShapeType="1"/>
          </p:cNvCxnSpPr>
          <p:nvPr/>
        </p:nvCxnSpPr>
        <p:spPr bwMode="auto">
          <a:xfrm>
            <a:off x="857250" y="4357688"/>
            <a:ext cx="7858125" cy="1587"/>
          </a:xfrm>
          <a:prstGeom prst="line">
            <a:avLst/>
          </a:prstGeom>
          <a:noFill/>
          <a:ln w="25400" algn="ctr">
            <a:solidFill>
              <a:schemeClr val="tx1"/>
            </a:solidFill>
            <a:round/>
            <a:headEnd/>
            <a:tailEnd/>
          </a:ln>
        </p:spPr>
      </p:cxn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a:t>
            </a:r>
            <a:r>
              <a:rPr lang="zh-CN" altLang="en-US" dirty="0" smtClean="0"/>
              <a:t>输出能控性定义及其判定</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输出能控性定义</a:t>
            </a:r>
            <a:endParaRPr lang="en-US" altLang="zh-CN" dirty="0" smtClean="0"/>
          </a:p>
          <a:p>
            <a:pPr lvl="1"/>
            <a:r>
              <a:rPr lang="zh-CN" altLang="en-US" dirty="0" smtClean="0">
                <a:latin typeface="Times New Roman" pitchFamily="18" charset="0"/>
                <a:cs typeface="Times New Roman" pitchFamily="18" charset="0"/>
              </a:rPr>
              <a:t>对于具有连续脉冲响应矩阵的系统，如果任意给定的一个输出向量</a:t>
            </a:r>
            <a:r>
              <a:rPr lang="en-US" i="1"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，均存在一个输入向量，能够在有限的时间区间</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baseline="-25000" dirty="0" smtClean="0">
                <a:latin typeface="Times New Roman" pitchFamily="18" charset="0"/>
                <a:cs typeface="Times New Roman" pitchFamily="18" charset="0"/>
              </a:rPr>
              <a:t>f</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内将系统的输出向量由初值</a:t>
            </a:r>
            <a:r>
              <a:rPr lang="en-US" i="1"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推动到终值</a:t>
            </a:r>
            <a:r>
              <a:rPr lang="en-US" i="1"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t</a:t>
            </a:r>
            <a:r>
              <a:rPr lang="en-US" baseline="-25000" dirty="0" err="1" smtClean="0">
                <a:latin typeface="Times New Roman" pitchFamily="18" charset="0"/>
                <a:cs typeface="Times New Roman" pitchFamily="18" charset="0"/>
              </a:rPr>
              <a:t>f</a:t>
            </a:r>
            <a:r>
              <a:rPr lang="en-US" dirty="0"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y</a:t>
            </a:r>
            <a:r>
              <a:rPr lang="en-US" baseline="-25000" dirty="0" err="1" smtClean="0">
                <a:latin typeface="Times New Roman" pitchFamily="18" charset="0"/>
                <a:cs typeface="Times New Roman" pitchFamily="18" charset="0"/>
              </a:rPr>
              <a:t>f</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r>
              <a:rPr lang="zh-CN" altLang="en-US" dirty="0" smtClean="0"/>
              <a:t>输出能控性判据</a:t>
            </a:r>
            <a:endParaRPr lang="en-US" altLang="zh-CN" dirty="0" smtClean="0"/>
          </a:p>
          <a:p>
            <a:pPr lvl="1"/>
            <a:endParaRPr lang="zh-CN" altLang="en-US" dirty="0"/>
          </a:p>
        </p:txBody>
      </p:sp>
      <p:graphicFrame>
        <p:nvGraphicFramePr>
          <p:cNvPr id="249857" name="Object 1"/>
          <p:cNvGraphicFramePr>
            <a:graphicFrameLocks noChangeAspect="1"/>
          </p:cNvGraphicFramePr>
          <p:nvPr/>
        </p:nvGraphicFramePr>
        <p:xfrm>
          <a:off x="1285852" y="4500570"/>
          <a:ext cx="7169150" cy="693737"/>
        </p:xfrm>
        <a:graphic>
          <a:graphicData uri="http://schemas.openxmlformats.org/presentationml/2006/ole">
            <p:oleObj spid="_x0000_s249857" name="Equation" r:id="rId3" imgW="2717640" imgH="266400" progId="Equation.DSMT4">
              <p:embed/>
            </p:oleObj>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a:t>
            </a:r>
            <a:r>
              <a:rPr lang="zh-CN" altLang="en-US" dirty="0" smtClean="0"/>
              <a:t>输出能控性定义及其判定</a:t>
            </a:r>
            <a:r>
              <a:rPr lang="en-US" altLang="zh-CN" dirty="0" smtClean="0"/>
              <a:t>-2</a:t>
            </a:r>
            <a:endParaRPr lang="zh-CN" altLang="en-US" dirty="0" smtClean="0"/>
          </a:p>
        </p:txBody>
      </p:sp>
      <p:sp>
        <p:nvSpPr>
          <p:cNvPr id="3" name="内容占位符 2"/>
          <p:cNvSpPr>
            <a:spLocks noGrp="1"/>
          </p:cNvSpPr>
          <p:nvPr>
            <p:ph idx="1"/>
          </p:nvPr>
        </p:nvSpPr>
        <p:spPr/>
        <p:txBody>
          <a:bodyPr/>
          <a:lstStyle/>
          <a:p>
            <a:r>
              <a:rPr lang="zh-CN" altLang="en-US" dirty="0" smtClean="0"/>
              <a:t>例：判定输出能控性与状态能控性</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矩形 3"/>
          <p:cNvSpPr/>
          <p:nvPr/>
        </p:nvSpPr>
        <p:spPr>
          <a:xfrm>
            <a:off x="1142976" y="5000636"/>
            <a:ext cx="6929486" cy="1077218"/>
          </a:xfrm>
          <a:prstGeom prst="rect">
            <a:avLst/>
          </a:prstGeom>
        </p:spPr>
        <p:txBody>
          <a:bodyPr wrap="square">
            <a:spAutoFit/>
          </a:bodyPr>
          <a:lstStyle/>
          <a:p>
            <a:r>
              <a:rPr lang="zh-CN" altLang="en-US" sz="3200" b="1" dirty="0" smtClean="0">
                <a:latin typeface="+mn-ea"/>
                <a:ea typeface="+mn-ea"/>
              </a:rPr>
              <a:t>结论：系统输出能控与状态能控不是等价的，两者并没有必然的导出关系。</a:t>
            </a:r>
            <a:endParaRPr lang="zh-CN" altLang="en-US" b="1" dirty="0">
              <a:latin typeface="+mn-ea"/>
              <a:ea typeface="+mn-ea"/>
            </a:endParaRPr>
          </a:p>
        </p:txBody>
      </p:sp>
      <p:sp>
        <p:nvSpPr>
          <p:cNvPr id="3225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2561" name="Object 1"/>
          <p:cNvGraphicFramePr>
            <a:graphicFrameLocks noChangeAspect="1"/>
          </p:cNvGraphicFramePr>
          <p:nvPr/>
        </p:nvGraphicFramePr>
        <p:xfrm>
          <a:off x="2071670" y="2000240"/>
          <a:ext cx="5022886" cy="1000132"/>
        </p:xfrm>
        <a:graphic>
          <a:graphicData uri="http://schemas.openxmlformats.org/presentationml/2006/ole">
            <p:oleObj spid="_x0000_s322561" name="Equation" r:id="rId3" imgW="2159000" imgH="419100" progId="Equation.DSMT4">
              <p:embed/>
            </p:oleObj>
          </a:graphicData>
        </a:graphic>
      </p:graphicFrame>
      <p:sp>
        <p:nvSpPr>
          <p:cNvPr id="3225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2563" name="Object 3"/>
          <p:cNvGraphicFramePr>
            <a:graphicFrameLocks noChangeAspect="1"/>
          </p:cNvGraphicFramePr>
          <p:nvPr/>
        </p:nvGraphicFramePr>
        <p:xfrm>
          <a:off x="2857488" y="3571876"/>
          <a:ext cx="2678384" cy="1000132"/>
        </p:xfrm>
        <a:graphic>
          <a:graphicData uri="http://schemas.openxmlformats.org/presentationml/2006/ole">
            <p:oleObj spid="_x0000_s322563" name="Equation" r:id="rId4" imgW="1104840" imgH="4060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a:t>
            </a:r>
            <a:r>
              <a:rPr lang="zh-CN" altLang="en-US" dirty="0" smtClean="0"/>
              <a:t>输出能控性定义及其判定</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smtClean="0"/>
              <a:t>否满足一定条件就可以由状态能控得到输出能控呢？</a:t>
            </a:r>
            <a:endParaRPr lang="en-US" altLang="zh-CN" dirty="0" smtClean="0"/>
          </a:p>
          <a:p>
            <a:endParaRPr lang="en-US" altLang="zh-CN" dirty="0" smtClean="0"/>
          </a:p>
          <a:p>
            <a:endParaRPr lang="en-US" altLang="zh-CN" dirty="0" smtClean="0"/>
          </a:p>
          <a:p>
            <a:r>
              <a:rPr lang="zh-CN" altLang="en-US" dirty="0" smtClean="0"/>
              <a:t>例：判定输出能控性</a:t>
            </a:r>
            <a:endParaRPr lang="en-US" altLang="zh-CN" dirty="0" smtClean="0"/>
          </a:p>
          <a:p>
            <a:endParaRPr lang="zh-CN" altLang="en-US" dirty="0"/>
          </a:p>
        </p:txBody>
      </p:sp>
      <p:graphicFrame>
        <p:nvGraphicFramePr>
          <p:cNvPr id="245762" name="Object 2"/>
          <p:cNvGraphicFramePr>
            <a:graphicFrameLocks noChangeAspect="1"/>
          </p:cNvGraphicFramePr>
          <p:nvPr/>
        </p:nvGraphicFramePr>
        <p:xfrm>
          <a:off x="2643175" y="2714621"/>
          <a:ext cx="2857520" cy="443564"/>
        </p:xfrm>
        <a:graphic>
          <a:graphicData uri="http://schemas.openxmlformats.org/presentationml/2006/ole">
            <p:oleObj spid="_x0000_s328706" name="Equation" r:id="rId3" imgW="1295280" imgH="215640" progId="Equation.DSMT4">
              <p:embed/>
            </p:oleObj>
          </a:graphicData>
        </a:graphic>
      </p:graphicFrame>
      <p:sp>
        <p:nvSpPr>
          <p:cNvPr id="245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5765" name="Rectangle 5"/>
          <p:cNvSpPr>
            <a:spLocks noChangeArrowheads="1"/>
          </p:cNvSpPr>
          <p:nvPr/>
        </p:nvSpPr>
        <p:spPr bwMode="auto">
          <a:xfrm>
            <a:off x="0" y="361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chemeClr val="tx1"/>
                </a:solidFill>
                <a:effectLst/>
                <a:latin typeface="Arial" pitchFamily="34" charset="0"/>
                <a:ea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graphicFrame>
        <p:nvGraphicFramePr>
          <p:cNvPr id="11" name="Object 2"/>
          <p:cNvGraphicFramePr>
            <a:graphicFrameLocks noChangeAspect="1"/>
          </p:cNvGraphicFramePr>
          <p:nvPr/>
        </p:nvGraphicFramePr>
        <p:xfrm>
          <a:off x="1071538" y="4214818"/>
          <a:ext cx="7500990" cy="1378153"/>
        </p:xfrm>
        <a:graphic>
          <a:graphicData uri="http://schemas.openxmlformats.org/presentationml/2006/ole">
            <p:oleObj spid="_x0000_s328707" name="Equation" r:id="rId4" imgW="3149280" imgH="622080" progId="Equation.DSMT4">
              <p:embed/>
            </p:oleObj>
          </a:graphicData>
        </a:graphic>
      </p:graphicFrame>
      <p:graphicFrame>
        <p:nvGraphicFramePr>
          <p:cNvPr id="12" name="Object 2"/>
          <p:cNvGraphicFramePr>
            <a:graphicFrameLocks noChangeAspect="1"/>
          </p:cNvGraphicFramePr>
          <p:nvPr/>
        </p:nvGraphicFramePr>
        <p:xfrm>
          <a:off x="1928794" y="5857892"/>
          <a:ext cx="1597025" cy="417512"/>
        </p:xfrm>
        <a:graphic>
          <a:graphicData uri="http://schemas.openxmlformats.org/presentationml/2006/ole">
            <p:oleObj spid="_x0000_s328708" name="Equation" r:id="rId5" imgW="723600" imgH="203040" progId="Equation.DSMT4">
              <p:embed/>
            </p:oleObj>
          </a:graphicData>
        </a:graphic>
      </p:graphicFrame>
      <p:graphicFrame>
        <p:nvGraphicFramePr>
          <p:cNvPr id="13" name="Object 2"/>
          <p:cNvGraphicFramePr>
            <a:graphicFrameLocks noChangeAspect="1"/>
          </p:cNvGraphicFramePr>
          <p:nvPr/>
        </p:nvGraphicFramePr>
        <p:xfrm>
          <a:off x="4929190" y="5857892"/>
          <a:ext cx="2073275" cy="444500"/>
        </p:xfrm>
        <a:graphic>
          <a:graphicData uri="http://schemas.openxmlformats.org/presentationml/2006/ole">
            <p:oleObj spid="_x0000_s328709" name="Equation" r:id="rId6" imgW="939600" imgH="215640" progId="Equation.DSMT4">
              <p:embed/>
            </p:oleObj>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662" y="0"/>
            <a:ext cx="8215338" cy="1143000"/>
          </a:xfrm>
        </p:spPr>
        <p:txBody>
          <a:bodyPr/>
          <a:lstStyle/>
          <a:p>
            <a:r>
              <a:rPr lang="en-US" altLang="zh-CN" dirty="0" smtClean="0"/>
              <a:t>4.2</a:t>
            </a:r>
            <a:r>
              <a:rPr lang="zh-CN" altLang="en-US" dirty="0" smtClean="0"/>
              <a:t>输出函数能控性定义及其判定</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输出函数能控性定义</a:t>
            </a:r>
            <a:endParaRPr lang="en-US" altLang="zh-CN" dirty="0" smtClean="0"/>
          </a:p>
          <a:p>
            <a:pPr lvl="1"/>
            <a:r>
              <a:rPr lang="zh-CN" altLang="en-US" dirty="0" smtClean="0">
                <a:latin typeface="Times New Roman" pitchFamily="18" charset="0"/>
                <a:cs typeface="Times New Roman" pitchFamily="18" charset="0"/>
              </a:rPr>
              <a:t>如果存在一个控制向量</a:t>
            </a:r>
            <a:r>
              <a:rPr lang="en-US" altLang="zh-CN" i="1" dirty="0" smtClean="0">
                <a:latin typeface="Times New Roman" pitchFamily="18" charset="0"/>
                <a:cs typeface="Times New Roman" pitchFamily="18" charset="0"/>
              </a:rPr>
              <a:t>u</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t</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能够使系统的输出向量由零初始条件出发，沿着任意期望的轨线运动。</a:t>
            </a:r>
            <a:endParaRPr lang="en-US" altLang="zh-CN" dirty="0" smtClean="0">
              <a:latin typeface="Times New Roman" pitchFamily="18" charset="0"/>
              <a:cs typeface="Times New Roman" pitchFamily="18" charset="0"/>
            </a:endParaRPr>
          </a:p>
          <a:p>
            <a:r>
              <a:rPr lang="zh-CN" altLang="en-US" dirty="0" smtClean="0"/>
              <a:t>输出函数能控性判据</a:t>
            </a:r>
            <a:endParaRPr lang="en-US" altLang="zh-CN" dirty="0" smtClean="0"/>
          </a:p>
          <a:p>
            <a:pPr lvl="1"/>
            <a:r>
              <a:rPr lang="zh-CN" altLang="en-US" dirty="0" smtClean="0"/>
              <a:t>当系统是惯性系统时，充要条件</a:t>
            </a:r>
            <a:endParaRPr lang="en-US" altLang="zh-CN" dirty="0" smtClean="0"/>
          </a:p>
          <a:p>
            <a:pPr lvl="1"/>
            <a:endParaRPr lang="en-US" altLang="zh-CN" dirty="0" smtClean="0">
              <a:latin typeface="Times New Roman" pitchFamily="18" charset="0"/>
              <a:cs typeface="Times New Roman" pitchFamily="18" charset="0"/>
            </a:endParaRPr>
          </a:p>
          <a:p>
            <a:pPr lvl="1"/>
            <a:endParaRPr lang="en-US" altLang="zh-CN" dirty="0" smtClean="0">
              <a:latin typeface="Times New Roman" pitchFamily="18" charset="0"/>
              <a:cs typeface="Times New Roman" pitchFamily="18" charset="0"/>
            </a:endParaRPr>
          </a:p>
          <a:p>
            <a:endParaRPr lang="zh-CN" altLang="en-US" dirty="0"/>
          </a:p>
        </p:txBody>
      </p:sp>
      <p:sp>
        <p:nvSpPr>
          <p:cNvPr id="245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5765" name="Rectangle 5"/>
          <p:cNvSpPr>
            <a:spLocks noChangeArrowheads="1"/>
          </p:cNvSpPr>
          <p:nvPr/>
        </p:nvSpPr>
        <p:spPr bwMode="auto">
          <a:xfrm>
            <a:off x="0" y="361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chemeClr val="tx1"/>
                </a:solidFill>
                <a:effectLst/>
                <a:latin typeface="Arial" pitchFamily="34" charset="0"/>
                <a:ea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graphicFrame>
        <p:nvGraphicFramePr>
          <p:cNvPr id="327687" name="Object 7"/>
          <p:cNvGraphicFramePr>
            <a:graphicFrameLocks noChangeAspect="1"/>
          </p:cNvGraphicFramePr>
          <p:nvPr/>
        </p:nvGraphicFramePr>
        <p:xfrm>
          <a:off x="5214943" y="3357562"/>
          <a:ext cx="1928826" cy="457569"/>
        </p:xfrm>
        <a:graphic>
          <a:graphicData uri="http://schemas.openxmlformats.org/presentationml/2006/ole">
            <p:oleObj spid="_x0000_s327687" name="Equation" r:id="rId3" imgW="838080" imgH="190440" progId="Equation.DSMT4">
              <p:embed/>
            </p:oleObj>
          </a:graphicData>
        </a:graphic>
      </p:graphicFrame>
      <p:graphicFrame>
        <p:nvGraphicFramePr>
          <p:cNvPr id="16" name="Object 7"/>
          <p:cNvGraphicFramePr>
            <a:graphicFrameLocks noChangeAspect="1"/>
          </p:cNvGraphicFramePr>
          <p:nvPr/>
        </p:nvGraphicFramePr>
        <p:xfrm>
          <a:off x="2643174" y="4429132"/>
          <a:ext cx="4857784" cy="1894819"/>
        </p:xfrm>
        <a:graphic>
          <a:graphicData uri="http://schemas.openxmlformats.org/presentationml/2006/ole">
            <p:oleObj spid="_x0000_s327688" name="Equation" r:id="rId4" imgW="2412720" imgH="901440" progId="Equation.DSMT4">
              <p:embed/>
            </p:oleObj>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p:txBody>
          <a:bodyPr/>
          <a:lstStyle/>
          <a:p>
            <a:r>
              <a:rPr lang="zh-CN" altLang="en-US" smtClean="0"/>
              <a:t>本章内容</a:t>
            </a:r>
          </a:p>
        </p:txBody>
      </p:sp>
      <p:sp>
        <p:nvSpPr>
          <p:cNvPr id="3" name="内容占位符 2"/>
          <p:cNvSpPr>
            <a:spLocks noGrp="1"/>
          </p:cNvSpPr>
          <p:nvPr>
            <p:ph idx="1"/>
          </p:nvPr>
        </p:nvSpPr>
        <p:spPr>
          <a:xfrm>
            <a:off x="785813" y="1071546"/>
            <a:ext cx="8358187" cy="5572164"/>
          </a:xfrm>
        </p:spPr>
        <p:txBody>
          <a:bodyPr/>
          <a:lstStyle/>
          <a:p>
            <a:pPr>
              <a:defRPr/>
            </a:pPr>
            <a:r>
              <a:rPr lang="zh-CN" altLang="en-US" sz="2800" dirty="0" smtClean="0">
                <a:hlinkClick r:id="rId2" action="ppaction://hlinksldjump"/>
              </a:rPr>
              <a:t>引言</a:t>
            </a:r>
            <a:endParaRPr lang="en-US" altLang="zh-CN" sz="2800" dirty="0" smtClean="0"/>
          </a:p>
          <a:p>
            <a:pPr>
              <a:defRPr/>
            </a:pPr>
            <a:r>
              <a:rPr lang="zh-CN" altLang="en-US" sz="2800" dirty="0" smtClean="0">
                <a:hlinkClick r:id="rId3" action="ppaction://hlinksldjump"/>
              </a:rPr>
              <a:t>连续线性系统能控性与能观性定义</a:t>
            </a:r>
            <a:endParaRPr lang="zh-CN" altLang="en-US" sz="2800" dirty="0" smtClean="0"/>
          </a:p>
          <a:p>
            <a:pPr>
              <a:defRPr/>
            </a:pPr>
            <a:r>
              <a:rPr lang="zh-CN" altLang="en-US" sz="2800" dirty="0" smtClean="0">
                <a:hlinkClick r:id="rId4" action="ppaction://hlinksldjump"/>
              </a:rPr>
              <a:t>连续线性系统能控性与能观性判据</a:t>
            </a:r>
            <a:endParaRPr lang="zh-CN" altLang="en-US" sz="2800" dirty="0" smtClean="0"/>
          </a:p>
          <a:p>
            <a:pPr>
              <a:defRPr/>
            </a:pPr>
            <a:r>
              <a:rPr lang="zh-CN" altLang="en-US" sz="2800" dirty="0" smtClean="0">
                <a:hlinkClick r:id="rId5" action="ppaction://hlinksldjump"/>
              </a:rPr>
              <a:t>连续线性系统输出</a:t>
            </a:r>
            <a:r>
              <a:rPr lang="en-US" altLang="zh-CN" sz="2800" dirty="0" smtClean="0">
                <a:latin typeface="+mn-ea"/>
                <a:hlinkClick r:id="rId5" action="ppaction://hlinksldjump"/>
              </a:rPr>
              <a:t>(</a:t>
            </a:r>
            <a:r>
              <a:rPr lang="zh-CN" altLang="en-US" sz="2800" dirty="0" smtClean="0">
                <a:latin typeface="+mn-ea"/>
                <a:hlinkClick r:id="rId5" action="ppaction://hlinksldjump"/>
              </a:rPr>
              <a:t>函数</a:t>
            </a:r>
            <a:r>
              <a:rPr lang="en-US" altLang="zh-CN" sz="2800" dirty="0" smtClean="0">
                <a:latin typeface="+mn-ea"/>
                <a:hlinkClick r:id="rId5" action="ppaction://hlinksldjump"/>
              </a:rPr>
              <a:t>)</a:t>
            </a:r>
            <a:r>
              <a:rPr lang="zh-CN" altLang="en-US" sz="2800" dirty="0" smtClean="0">
                <a:hlinkClick r:id="rId5" action="ppaction://hlinksldjump"/>
              </a:rPr>
              <a:t>能控性及判据</a:t>
            </a:r>
            <a:endParaRPr lang="zh-CN" altLang="en-US" sz="2800" dirty="0" smtClean="0"/>
          </a:p>
          <a:p>
            <a:pPr>
              <a:defRPr/>
            </a:pPr>
            <a:r>
              <a:rPr lang="zh-CN" altLang="en-US" sz="2800" dirty="0" smtClean="0">
                <a:hlinkClick r:id="rId6" action="ppaction://hlinksldjump"/>
              </a:rPr>
              <a:t>连续线性系统的对偶关系</a:t>
            </a:r>
            <a:endParaRPr lang="zh-CN" altLang="en-US" sz="2800" dirty="0" smtClean="0"/>
          </a:p>
          <a:p>
            <a:pPr>
              <a:defRPr/>
            </a:pPr>
            <a:r>
              <a:rPr lang="zh-CN" altLang="en-US" sz="2800" dirty="0" smtClean="0">
                <a:hlinkClick r:id="rId7" action="ppaction://hlinksldjump"/>
              </a:rPr>
              <a:t>定常连续线性系统的能控型与能观型</a:t>
            </a:r>
            <a:endParaRPr lang="zh-CN" altLang="en-US" sz="2800" dirty="0" smtClean="0"/>
          </a:p>
          <a:p>
            <a:pPr>
              <a:defRPr/>
            </a:pPr>
            <a:r>
              <a:rPr lang="zh-CN" altLang="en-US" sz="2800" dirty="0" smtClean="0">
                <a:hlinkClick r:id="rId8" action="ppaction://hlinksldjump"/>
              </a:rPr>
              <a:t>连续线性系统的结构分解</a:t>
            </a:r>
            <a:endParaRPr lang="zh-CN" altLang="en-US" sz="2800" dirty="0" smtClean="0"/>
          </a:p>
          <a:p>
            <a:pPr>
              <a:defRPr/>
            </a:pPr>
            <a:r>
              <a:rPr lang="zh-CN" altLang="en-US" sz="2800" dirty="0" smtClean="0">
                <a:hlinkClick r:id="rId9" action="ppaction://hlinksldjump"/>
              </a:rPr>
              <a:t>连续定常线性系统的实现与结构特性关系</a:t>
            </a:r>
            <a:endParaRPr lang="en-US" altLang="zh-CN" sz="2800" dirty="0" smtClean="0"/>
          </a:p>
          <a:p>
            <a:pPr>
              <a:defRPr/>
            </a:pPr>
            <a:r>
              <a:rPr lang="zh-CN" altLang="en-US" sz="2800" dirty="0" smtClean="0">
                <a:hlinkClick r:id="rId10" action="ppaction://hlinksldjump"/>
              </a:rPr>
              <a:t>基于复频域的并串线性系统的能控与能观性</a:t>
            </a:r>
            <a:endParaRPr lang="en-US" altLang="zh-CN" sz="2800" dirty="0" smtClean="0"/>
          </a:p>
          <a:p>
            <a:pPr>
              <a:defRPr/>
            </a:pPr>
            <a:r>
              <a:rPr lang="zh-CN" altLang="en-US" sz="2800" dirty="0" smtClean="0">
                <a:hlinkClick r:id="rId11" action="ppaction://hlinksldjump"/>
              </a:rPr>
              <a:t>离散线性系统的能控能观性及其判据</a:t>
            </a:r>
            <a:endParaRPr lang="zh-CN" altLang="en-US" sz="2800" dirty="0" smtClean="0"/>
          </a:p>
          <a:p>
            <a:pPr>
              <a:defRPr/>
            </a:pPr>
            <a:r>
              <a:rPr lang="zh-CN" altLang="en-US" sz="2800" dirty="0" smtClean="0">
                <a:hlinkClick r:id="rId12" action="ppaction://hlinksldjump"/>
              </a:rPr>
              <a:t>小结</a:t>
            </a:r>
            <a:endParaRPr lang="zh-CN" altLang="en-US" sz="28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标题 1"/>
          <p:cNvSpPr>
            <a:spLocks noGrp="1"/>
          </p:cNvSpPr>
          <p:nvPr>
            <p:ph type="title"/>
          </p:nvPr>
        </p:nvSpPr>
        <p:spPr/>
        <p:txBody>
          <a:bodyPr/>
          <a:lstStyle/>
          <a:p>
            <a:r>
              <a:rPr lang="en-US" altLang="zh-CN" smtClean="0"/>
              <a:t>5</a:t>
            </a:r>
            <a:r>
              <a:rPr lang="zh-CN" altLang="en-US" smtClean="0"/>
              <a:t>连续线性系统的对偶关系</a:t>
            </a:r>
          </a:p>
        </p:txBody>
      </p:sp>
      <p:sp>
        <p:nvSpPr>
          <p:cNvPr id="3" name="内容占位符 2"/>
          <p:cNvSpPr>
            <a:spLocks noGrp="1"/>
          </p:cNvSpPr>
          <p:nvPr>
            <p:ph idx="1"/>
          </p:nvPr>
        </p:nvSpPr>
        <p:spPr/>
        <p:txBody>
          <a:bodyPr/>
          <a:lstStyle/>
          <a:p>
            <a:pPr>
              <a:buFont typeface="Wingdings" pitchFamily="2" charset="2"/>
              <a:buNone/>
              <a:defRPr/>
            </a:pPr>
            <a:r>
              <a:rPr lang="zh-CN" altLang="en-US" dirty="0" smtClean="0"/>
              <a:t>   能控性与能观性的内在关系</a:t>
            </a:r>
            <a:r>
              <a:rPr lang="en-US" altLang="zh-CN" dirty="0" smtClean="0"/>
              <a:t>----</a:t>
            </a:r>
            <a:r>
              <a:rPr lang="zh-CN" altLang="en-US" dirty="0" smtClean="0"/>
              <a:t>对偶原理</a:t>
            </a:r>
            <a:endParaRPr lang="en-US" altLang="zh-CN" dirty="0" smtClean="0"/>
          </a:p>
          <a:p>
            <a:pPr>
              <a:defRPr/>
            </a:pPr>
            <a:endParaRPr lang="en-US" altLang="zh-CN" dirty="0" smtClean="0"/>
          </a:p>
          <a:p>
            <a:pPr>
              <a:defRPr/>
            </a:pPr>
            <a:endParaRPr lang="en-US" altLang="zh-CN" dirty="0" smtClean="0"/>
          </a:p>
          <a:p>
            <a:pPr>
              <a:defRPr/>
            </a:pPr>
            <a:r>
              <a:rPr lang="en-US" altLang="zh-CN" dirty="0" smtClean="0">
                <a:latin typeface="+mn-ea"/>
              </a:rPr>
              <a:t>5.1</a:t>
            </a:r>
            <a:r>
              <a:rPr lang="zh-CN" altLang="en-US" dirty="0" smtClean="0">
                <a:latin typeface="+mn-ea"/>
              </a:rPr>
              <a:t>定常情况下的对偶关系</a:t>
            </a:r>
            <a:endParaRPr lang="en-US" altLang="zh-CN" dirty="0" smtClean="0">
              <a:latin typeface="+mn-ea"/>
            </a:endParaRPr>
          </a:p>
          <a:p>
            <a:pPr>
              <a:defRPr/>
            </a:pPr>
            <a:endParaRPr lang="zh-CN" altLang="en-US" dirty="0" smtClean="0"/>
          </a:p>
          <a:p>
            <a:pPr>
              <a:defRPr/>
            </a:pPr>
            <a:r>
              <a:rPr lang="en-US" altLang="zh-CN" dirty="0" smtClean="0">
                <a:latin typeface="+mn-ea"/>
              </a:rPr>
              <a:t>5.2</a:t>
            </a:r>
            <a:r>
              <a:rPr lang="zh-CN" altLang="en-US" dirty="0" smtClean="0">
                <a:latin typeface="+mn-ea"/>
              </a:rPr>
              <a:t>时变情况下的对偶关系</a:t>
            </a:r>
          </a:p>
          <a:p>
            <a:pPr>
              <a:defRPr/>
            </a:pPr>
            <a:endParaRPr lang="zh-CN" altLang="en-US" dirty="0"/>
          </a:p>
        </p:txBody>
      </p:sp>
      <p:cxnSp>
        <p:nvCxnSpPr>
          <p:cNvPr id="245763" name="直接连接符 4"/>
          <p:cNvCxnSpPr>
            <a:cxnSpLocks noChangeShapeType="1"/>
          </p:cNvCxnSpPr>
          <p:nvPr/>
        </p:nvCxnSpPr>
        <p:spPr bwMode="auto">
          <a:xfrm>
            <a:off x="857250" y="2571750"/>
            <a:ext cx="7786688" cy="1588"/>
          </a:xfrm>
          <a:prstGeom prst="line">
            <a:avLst/>
          </a:prstGeom>
          <a:noFill/>
          <a:ln w="25400" algn="ctr">
            <a:solidFill>
              <a:schemeClr val="tx1"/>
            </a:solidFill>
            <a:round/>
            <a:headEnd/>
            <a:tailEnd/>
          </a:ln>
        </p:spPr>
      </p:cxn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22" name="标题 1"/>
          <p:cNvSpPr>
            <a:spLocks noGrp="1"/>
          </p:cNvSpPr>
          <p:nvPr>
            <p:ph type="title"/>
          </p:nvPr>
        </p:nvSpPr>
        <p:spPr/>
        <p:txBody>
          <a:bodyPr/>
          <a:lstStyle/>
          <a:p>
            <a:r>
              <a:rPr lang="en-US" altLang="zh-CN" smtClean="0"/>
              <a:t>5.1</a:t>
            </a:r>
            <a:r>
              <a:rPr lang="zh-CN" altLang="en-US" smtClean="0"/>
              <a:t>定常情况下的对偶关系</a:t>
            </a:r>
            <a:r>
              <a:rPr lang="en-US" altLang="zh-CN" smtClean="0"/>
              <a:t>-1</a:t>
            </a:r>
            <a:endParaRPr lang="zh-CN" altLang="en-US" smtClean="0"/>
          </a:p>
        </p:txBody>
      </p:sp>
      <p:sp>
        <p:nvSpPr>
          <p:cNvPr id="243723" name="内容占位符 2"/>
          <p:cNvSpPr>
            <a:spLocks noGrp="1"/>
          </p:cNvSpPr>
          <p:nvPr>
            <p:ph idx="1"/>
          </p:nvPr>
        </p:nvSpPr>
        <p:spPr/>
        <p:txBody>
          <a:bodyPr/>
          <a:lstStyle/>
          <a:p>
            <a:r>
              <a:rPr lang="zh-CN" altLang="en-US" smtClean="0"/>
              <a:t>定义</a:t>
            </a:r>
          </a:p>
        </p:txBody>
      </p:sp>
      <p:sp>
        <p:nvSpPr>
          <p:cNvPr id="24372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43713" name="Object 1"/>
          <p:cNvGraphicFramePr>
            <a:graphicFrameLocks noChangeAspect="1"/>
          </p:cNvGraphicFramePr>
          <p:nvPr/>
        </p:nvGraphicFramePr>
        <p:xfrm>
          <a:off x="2500313" y="1357313"/>
          <a:ext cx="2378075" cy="544512"/>
        </p:xfrm>
        <a:graphic>
          <a:graphicData uri="http://schemas.openxmlformats.org/presentationml/2006/ole">
            <p:oleObj spid="_x0000_s243713" name="Equation" r:id="rId3" imgW="914400" imgH="203200" progId="Equation.DSMT4">
              <p:embed/>
            </p:oleObj>
          </a:graphicData>
        </a:graphic>
      </p:graphicFrame>
      <p:sp>
        <p:nvSpPr>
          <p:cNvPr id="24372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43715" name="Object 3"/>
          <p:cNvGraphicFramePr>
            <a:graphicFrameLocks noChangeAspect="1"/>
          </p:cNvGraphicFramePr>
          <p:nvPr/>
        </p:nvGraphicFramePr>
        <p:xfrm>
          <a:off x="5429250" y="1357313"/>
          <a:ext cx="2525713" cy="544512"/>
        </p:xfrm>
        <a:graphic>
          <a:graphicData uri="http://schemas.openxmlformats.org/presentationml/2006/ole">
            <p:oleObj spid="_x0000_s243715" name="Equation" r:id="rId4" imgW="977476" imgH="203112" progId="Equation.DSMT4">
              <p:embed/>
            </p:oleObj>
          </a:graphicData>
        </a:graphic>
      </p:graphicFrame>
      <p:sp>
        <p:nvSpPr>
          <p:cNvPr id="24372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43717" name="Object 5"/>
          <p:cNvGraphicFramePr>
            <a:graphicFrameLocks noChangeAspect="1"/>
          </p:cNvGraphicFramePr>
          <p:nvPr/>
        </p:nvGraphicFramePr>
        <p:xfrm>
          <a:off x="3000375" y="2071688"/>
          <a:ext cx="3887788" cy="619125"/>
        </p:xfrm>
        <a:graphic>
          <a:graphicData uri="http://schemas.openxmlformats.org/presentationml/2006/ole">
            <p:oleObj spid="_x0000_s243717" name="Equation" r:id="rId5" imgW="1498600" imgH="228600" progId="Equation.DSMT4">
              <p:embed/>
            </p:oleObj>
          </a:graphicData>
        </a:graphic>
      </p:graphicFrame>
      <p:sp>
        <p:nvSpPr>
          <p:cNvPr id="243727"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43728"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43721" name="Object 9"/>
          <p:cNvGraphicFramePr>
            <a:graphicFrameLocks noChangeAspect="1"/>
          </p:cNvGraphicFramePr>
          <p:nvPr/>
        </p:nvGraphicFramePr>
        <p:xfrm>
          <a:off x="857250" y="2928938"/>
          <a:ext cx="7286625" cy="3643312"/>
        </p:xfrm>
        <a:graphic>
          <a:graphicData uri="http://schemas.openxmlformats.org/presentationml/2006/ole">
            <p:oleObj spid="_x0000_s243721" name="Visio" r:id="rId6" imgW="5177790" imgH="2559603" progId="Visio.Drawing.11">
              <p:embed/>
            </p:oleObj>
          </a:graphicData>
        </a:graphic>
      </p:graphicFrame>
      <p:sp>
        <p:nvSpPr>
          <p:cNvPr id="243729"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43730"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75" name="标题 1"/>
          <p:cNvSpPr>
            <a:spLocks noGrp="1"/>
          </p:cNvSpPr>
          <p:nvPr>
            <p:ph type="title"/>
          </p:nvPr>
        </p:nvSpPr>
        <p:spPr/>
        <p:txBody>
          <a:bodyPr/>
          <a:lstStyle/>
          <a:p>
            <a:r>
              <a:rPr lang="en-US" altLang="zh-CN" smtClean="0"/>
              <a:t>1.2</a:t>
            </a:r>
            <a:r>
              <a:rPr lang="zh-CN" altLang="en-US" smtClean="0"/>
              <a:t>能控性与能观性的数学描述</a:t>
            </a:r>
            <a:r>
              <a:rPr lang="en-US" altLang="zh-CN" smtClean="0"/>
              <a:t>-2</a:t>
            </a:r>
            <a:endParaRPr lang="zh-CN" altLang="en-US" smtClean="0"/>
          </a:p>
        </p:txBody>
      </p:sp>
      <p:sp>
        <p:nvSpPr>
          <p:cNvPr id="113676" name="内容占位符 2"/>
          <p:cNvSpPr>
            <a:spLocks noGrp="1"/>
          </p:cNvSpPr>
          <p:nvPr>
            <p:ph idx="1"/>
          </p:nvPr>
        </p:nvSpPr>
        <p:spPr/>
        <p:txBody>
          <a:bodyPr/>
          <a:lstStyle/>
          <a:p>
            <a:r>
              <a:rPr lang="zh-CN" altLang="en-US" smtClean="0"/>
              <a:t>例 ：考察系统的能控性</a:t>
            </a:r>
          </a:p>
        </p:txBody>
      </p:sp>
      <p:graphicFrame>
        <p:nvGraphicFramePr>
          <p:cNvPr id="113665" name="Object 1"/>
          <p:cNvGraphicFramePr>
            <a:graphicFrameLocks noChangeAspect="1"/>
          </p:cNvGraphicFramePr>
          <p:nvPr/>
        </p:nvGraphicFramePr>
        <p:xfrm>
          <a:off x="163513" y="1857375"/>
          <a:ext cx="4265612" cy="1114425"/>
        </p:xfrm>
        <a:graphic>
          <a:graphicData uri="http://schemas.openxmlformats.org/presentationml/2006/ole">
            <p:oleObj spid="_x0000_s113665" name="Equation" r:id="rId3" imgW="1650960" imgH="419040" progId="Equation.DSMT4">
              <p:embed/>
            </p:oleObj>
          </a:graphicData>
        </a:graphic>
      </p:graphicFrame>
      <p:sp>
        <p:nvSpPr>
          <p:cNvPr id="113677"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13666" name="Object 2"/>
          <p:cNvGraphicFramePr>
            <a:graphicFrameLocks noChangeAspect="1"/>
          </p:cNvGraphicFramePr>
          <p:nvPr/>
        </p:nvGraphicFramePr>
        <p:xfrm>
          <a:off x="4675188" y="2000250"/>
          <a:ext cx="4468812" cy="1057275"/>
        </p:xfrm>
        <a:graphic>
          <a:graphicData uri="http://schemas.openxmlformats.org/presentationml/2006/ole">
            <p:oleObj spid="_x0000_s113666" name="Equation" r:id="rId4" imgW="1714320" imgH="419040" progId="Equation.DSMT4">
              <p:embed/>
            </p:oleObj>
          </a:graphicData>
        </a:graphic>
      </p:graphicFrame>
      <p:sp>
        <p:nvSpPr>
          <p:cNvPr id="113678"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13668" name="Object 4"/>
          <p:cNvGraphicFramePr>
            <a:graphicFrameLocks noChangeAspect="1"/>
          </p:cNvGraphicFramePr>
          <p:nvPr/>
        </p:nvGraphicFramePr>
        <p:xfrm>
          <a:off x="0" y="3286125"/>
          <a:ext cx="4516438" cy="1128713"/>
        </p:xfrm>
        <a:graphic>
          <a:graphicData uri="http://schemas.openxmlformats.org/presentationml/2006/ole">
            <p:oleObj spid="_x0000_s113668" name="Equation" r:id="rId5" imgW="1726920" imgH="419040" progId="Equation.DSMT4">
              <p:embed/>
            </p:oleObj>
          </a:graphicData>
        </a:graphic>
      </p:graphicFrame>
      <p:sp>
        <p:nvSpPr>
          <p:cNvPr id="113679"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13670" name="Object 6"/>
          <p:cNvGraphicFramePr>
            <a:graphicFrameLocks noChangeAspect="1"/>
          </p:cNvGraphicFramePr>
          <p:nvPr/>
        </p:nvGraphicFramePr>
        <p:xfrm>
          <a:off x="4699000" y="3286125"/>
          <a:ext cx="4445000" cy="1127125"/>
        </p:xfrm>
        <a:graphic>
          <a:graphicData uri="http://schemas.openxmlformats.org/presentationml/2006/ole">
            <p:oleObj spid="_x0000_s113670" name="Equation" r:id="rId6" imgW="1701720" imgH="419040" progId="Equation.DSMT4">
              <p:embed/>
            </p:oleObj>
          </a:graphicData>
        </a:graphic>
      </p:graphicFrame>
      <p:sp>
        <p:nvSpPr>
          <p:cNvPr id="113680"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13672" name="Object 8"/>
          <p:cNvGraphicFramePr>
            <a:graphicFrameLocks noChangeAspect="1"/>
          </p:cNvGraphicFramePr>
          <p:nvPr/>
        </p:nvGraphicFramePr>
        <p:xfrm>
          <a:off x="0" y="4643438"/>
          <a:ext cx="4060825" cy="1981200"/>
        </p:xfrm>
        <a:graphic>
          <a:graphicData uri="http://schemas.openxmlformats.org/presentationml/2006/ole">
            <p:oleObj spid="_x0000_s113672" name="Equation" r:id="rId7" imgW="1548728" imgH="774364" progId="Equation.DSMT4">
              <p:embed/>
            </p:oleObj>
          </a:graphicData>
        </a:graphic>
      </p:graphicFrame>
      <p:graphicFrame>
        <p:nvGraphicFramePr>
          <p:cNvPr id="113674" name="Object 10"/>
          <p:cNvGraphicFramePr>
            <a:graphicFrameLocks noChangeAspect="1"/>
          </p:cNvGraphicFramePr>
          <p:nvPr/>
        </p:nvGraphicFramePr>
        <p:xfrm>
          <a:off x="5643563" y="1357313"/>
          <a:ext cx="1854200" cy="530225"/>
        </p:xfrm>
        <a:graphic>
          <a:graphicData uri="http://schemas.openxmlformats.org/presentationml/2006/ole">
            <p:oleObj spid="_x0000_s113674" name="Equation" r:id="rId8" imgW="711000" imgH="203040" progId="Equation.DSMT4">
              <p:embed/>
            </p:oleObj>
          </a:graphicData>
        </a:graphic>
      </p:graphicFrame>
      <p:sp>
        <p:nvSpPr>
          <p:cNvPr id="2" name="Rectangle 11"/>
          <p:cNvSpPr>
            <a:spLocks noChangeArrowheads="1"/>
          </p:cNvSpPr>
          <p:nvPr/>
        </p:nvSpPr>
        <p:spPr bwMode="auto">
          <a:xfrm>
            <a:off x="4000497" y="4868863"/>
            <a:ext cx="5143504" cy="1631950"/>
          </a:xfrm>
          <a:prstGeom prst="rect">
            <a:avLst/>
          </a:prstGeom>
          <a:noFill/>
          <a:ln w="9525">
            <a:noFill/>
            <a:miter lim="800000"/>
            <a:headEnd/>
            <a:tailEnd/>
          </a:ln>
          <a:effectLst/>
        </p:spPr>
        <p:txBody>
          <a:bodyPr wrap="square" anchor="ctr">
            <a:spAutoFit/>
          </a:bodyPr>
          <a:lstStyle/>
          <a:p>
            <a:pPr indent="266700">
              <a:defRPr/>
            </a:pPr>
            <a:r>
              <a:rPr kumimoji="0" lang="zh-CN" sz="2000" b="1" dirty="0">
                <a:latin typeface="Times New Roman" pitchFamily="18" charset="0"/>
                <a:ea typeface="+mn-ea"/>
                <a:cs typeface="Times New Roman" pitchFamily="18" charset="0"/>
              </a:rPr>
              <a:t>从</a:t>
            </a:r>
            <a:r>
              <a:rPr kumimoji="0" lang="en-US" altLang="zh-CN" sz="2000" b="1" dirty="0">
                <a:latin typeface="Times New Roman" pitchFamily="18" charset="0"/>
                <a:ea typeface="+mn-ea"/>
                <a:cs typeface="Times New Roman" pitchFamily="18" charset="0"/>
              </a:rPr>
              <a:t>Jordan</a:t>
            </a:r>
            <a:r>
              <a:rPr kumimoji="0" lang="zh-CN" altLang="en-US" sz="2000" b="1" dirty="0">
                <a:latin typeface="Times New Roman" pitchFamily="18" charset="0"/>
                <a:ea typeface="+mn-ea"/>
                <a:cs typeface="Times New Roman" pitchFamily="18" charset="0"/>
              </a:rPr>
              <a:t>规范型状态方程可以看出：</a:t>
            </a:r>
          </a:p>
          <a:p>
            <a:pPr indent="266700" eaLnBrk="0" hangingPunct="0">
              <a:defRPr/>
            </a:pPr>
            <a:r>
              <a:rPr kumimoji="0" lang="en-US" altLang="zh-CN" sz="2000" b="1" dirty="0">
                <a:latin typeface="Times New Roman" pitchFamily="18" charset="0"/>
                <a:ea typeface="+mn-ea"/>
                <a:cs typeface="Times New Roman" pitchFamily="18" charset="0"/>
              </a:rPr>
              <a:t>ⅰ.</a:t>
            </a:r>
            <a:r>
              <a:rPr kumimoji="0" lang="zh-CN" altLang="en-US" sz="2000" b="1" dirty="0">
                <a:latin typeface="Times New Roman" pitchFamily="18" charset="0"/>
                <a:ea typeface="+mn-ea"/>
                <a:cs typeface="Times New Roman" pitchFamily="18" charset="0"/>
              </a:rPr>
              <a:t>当时</a:t>
            </a:r>
            <a:r>
              <a:rPr kumimoji="0" lang="en-US" altLang="zh-CN" sz="2000" b="1" i="1" dirty="0">
                <a:latin typeface="Times New Roman" pitchFamily="18" charset="0"/>
                <a:ea typeface="+mn-ea"/>
                <a:cs typeface="Times New Roman" pitchFamily="18" charset="0"/>
              </a:rPr>
              <a:t>b</a:t>
            </a:r>
            <a:r>
              <a:rPr kumimoji="0" lang="en-US" altLang="zh-CN" sz="2000" b="1" baseline="-30000" dirty="0">
                <a:latin typeface="Times New Roman" pitchFamily="18" charset="0"/>
                <a:ea typeface="+mn-ea"/>
                <a:cs typeface="Times New Roman" pitchFamily="18" charset="0"/>
              </a:rPr>
              <a:t>1</a:t>
            </a:r>
            <a:r>
              <a:rPr kumimoji="0" lang="en-US" altLang="zh-CN" sz="2000" b="1" dirty="0">
                <a:latin typeface="Times New Roman" pitchFamily="18" charset="0"/>
                <a:ea typeface="+mn-ea"/>
                <a:cs typeface="Times New Roman" pitchFamily="18" charset="0"/>
              </a:rPr>
              <a:t>=-5</a:t>
            </a:r>
            <a:r>
              <a:rPr kumimoji="0" lang="en-US" altLang="zh-CN" sz="2000" b="1" i="1" dirty="0">
                <a:latin typeface="Times New Roman" pitchFamily="18" charset="0"/>
                <a:ea typeface="+mn-ea"/>
                <a:cs typeface="Times New Roman" pitchFamily="18" charset="0"/>
              </a:rPr>
              <a:t>b</a:t>
            </a:r>
            <a:r>
              <a:rPr kumimoji="0" lang="en-US" altLang="zh-CN" sz="2000" b="1" baseline="-30000" dirty="0">
                <a:latin typeface="Times New Roman" pitchFamily="18" charset="0"/>
                <a:ea typeface="+mn-ea"/>
                <a:cs typeface="Times New Roman" pitchFamily="18" charset="0"/>
              </a:rPr>
              <a:t>2</a:t>
            </a:r>
            <a:r>
              <a:rPr kumimoji="0" lang="zh-CN" altLang="en-US" sz="2000" b="1" dirty="0">
                <a:latin typeface="Times New Roman" pitchFamily="18" charset="0"/>
                <a:ea typeface="+mn-ea"/>
                <a:cs typeface="Times New Roman" pitchFamily="18" charset="0"/>
              </a:rPr>
              <a:t>时，第一个状态不能控；</a:t>
            </a:r>
          </a:p>
          <a:p>
            <a:pPr indent="266700" eaLnBrk="0" hangingPunct="0">
              <a:defRPr/>
            </a:pPr>
            <a:r>
              <a:rPr kumimoji="0" lang="en-US" altLang="zh-CN" sz="2000" b="1" dirty="0">
                <a:latin typeface="Times New Roman" pitchFamily="18" charset="0"/>
                <a:ea typeface="+mn-ea"/>
                <a:cs typeface="Times New Roman" pitchFamily="18" charset="0"/>
              </a:rPr>
              <a:t>ⅱ.</a:t>
            </a:r>
            <a:r>
              <a:rPr kumimoji="0" lang="zh-CN" altLang="en-US" sz="2000" b="1" dirty="0">
                <a:latin typeface="Times New Roman" pitchFamily="18" charset="0"/>
                <a:ea typeface="+mn-ea"/>
                <a:cs typeface="Times New Roman" pitchFamily="18" charset="0"/>
              </a:rPr>
              <a:t>当时</a:t>
            </a:r>
            <a:r>
              <a:rPr kumimoji="0" lang="en-US" altLang="zh-CN" sz="2000" b="1" i="1" dirty="0">
                <a:latin typeface="Times New Roman" pitchFamily="18" charset="0"/>
                <a:ea typeface="+mn-ea"/>
                <a:cs typeface="Times New Roman" pitchFamily="18" charset="0"/>
              </a:rPr>
              <a:t>b</a:t>
            </a:r>
            <a:r>
              <a:rPr kumimoji="0" lang="en-US" altLang="zh-CN" sz="2000" b="1" baseline="-30000" dirty="0">
                <a:latin typeface="Times New Roman" pitchFamily="18" charset="0"/>
                <a:ea typeface="+mn-ea"/>
                <a:cs typeface="Times New Roman" pitchFamily="18" charset="0"/>
              </a:rPr>
              <a:t>1</a:t>
            </a:r>
            <a:r>
              <a:rPr kumimoji="0" lang="en-US" altLang="zh-CN" sz="2000" b="1" dirty="0">
                <a:latin typeface="Times New Roman" pitchFamily="18" charset="0"/>
                <a:ea typeface="+mn-ea"/>
                <a:cs typeface="Times New Roman" pitchFamily="18" charset="0"/>
              </a:rPr>
              <a:t>=</a:t>
            </a:r>
            <a:r>
              <a:rPr kumimoji="0" lang="en-US" altLang="zh-CN" sz="2000" b="1" i="1" dirty="0">
                <a:latin typeface="Times New Roman" pitchFamily="18" charset="0"/>
                <a:ea typeface="+mn-ea"/>
                <a:cs typeface="Times New Roman" pitchFamily="18" charset="0"/>
              </a:rPr>
              <a:t>b</a:t>
            </a:r>
            <a:r>
              <a:rPr kumimoji="0" lang="en-US" altLang="zh-CN" sz="2000" b="1" baseline="-30000" dirty="0">
                <a:latin typeface="Times New Roman" pitchFamily="18" charset="0"/>
                <a:ea typeface="+mn-ea"/>
                <a:cs typeface="Times New Roman" pitchFamily="18" charset="0"/>
              </a:rPr>
              <a:t>2</a:t>
            </a:r>
            <a:r>
              <a:rPr kumimoji="0" lang="zh-CN" altLang="en-US" sz="2000" b="1" dirty="0">
                <a:latin typeface="Times New Roman" pitchFamily="18" charset="0"/>
                <a:ea typeface="+mn-ea"/>
                <a:cs typeface="Times New Roman" pitchFamily="18" charset="0"/>
              </a:rPr>
              <a:t>时，第二个状态不能控；</a:t>
            </a:r>
          </a:p>
          <a:p>
            <a:pPr indent="266700" eaLnBrk="0" hangingPunct="0">
              <a:defRPr/>
            </a:pPr>
            <a:r>
              <a:rPr kumimoji="0" lang="en-US" altLang="zh-CN" sz="2000" b="1" dirty="0">
                <a:latin typeface="Times New Roman" pitchFamily="18" charset="0"/>
                <a:ea typeface="+mn-ea"/>
                <a:cs typeface="Times New Roman" pitchFamily="18" charset="0"/>
              </a:rPr>
              <a:t>ⅲ.</a:t>
            </a:r>
            <a:r>
              <a:rPr kumimoji="0" lang="zh-CN" altLang="en-US" sz="2000" b="1" dirty="0">
                <a:latin typeface="Times New Roman" pitchFamily="18" charset="0"/>
                <a:ea typeface="+mn-ea"/>
                <a:cs typeface="Times New Roman" pitchFamily="18" charset="0"/>
              </a:rPr>
              <a:t>当且仅当</a:t>
            </a:r>
            <a:r>
              <a:rPr kumimoji="0" lang="en-US" altLang="zh-CN" sz="2000" b="1" i="1" dirty="0">
                <a:latin typeface="Times New Roman" pitchFamily="18" charset="0"/>
                <a:ea typeface="+mn-ea"/>
                <a:cs typeface="Times New Roman" pitchFamily="18" charset="0"/>
              </a:rPr>
              <a:t>b</a:t>
            </a:r>
            <a:r>
              <a:rPr kumimoji="0" lang="en-US" altLang="zh-CN" sz="2000" b="1" baseline="-30000" dirty="0">
                <a:latin typeface="Times New Roman" pitchFamily="18" charset="0"/>
                <a:ea typeface="+mn-ea"/>
                <a:cs typeface="Times New Roman" pitchFamily="18" charset="0"/>
              </a:rPr>
              <a:t>1</a:t>
            </a:r>
            <a:r>
              <a:rPr kumimoji="0" lang="en-US" altLang="zh-CN" sz="2000" b="1" dirty="0">
                <a:latin typeface="Times New Roman" pitchFamily="18" charset="0"/>
                <a:ea typeface="+mn-ea"/>
                <a:cs typeface="Times New Roman" pitchFamily="18" charset="0"/>
              </a:rPr>
              <a:t>≠-5</a:t>
            </a:r>
            <a:r>
              <a:rPr kumimoji="0" lang="en-US" altLang="zh-CN" sz="2000" b="1" i="1" dirty="0">
                <a:latin typeface="Times New Roman" pitchFamily="18" charset="0"/>
                <a:ea typeface="+mn-ea"/>
                <a:cs typeface="Times New Roman" pitchFamily="18" charset="0"/>
              </a:rPr>
              <a:t>b</a:t>
            </a:r>
            <a:r>
              <a:rPr kumimoji="0" lang="en-US" altLang="zh-CN" sz="2000" b="1" baseline="-30000" dirty="0">
                <a:latin typeface="Times New Roman" pitchFamily="18" charset="0"/>
                <a:ea typeface="+mn-ea"/>
                <a:cs typeface="Times New Roman" pitchFamily="18" charset="0"/>
              </a:rPr>
              <a:t>2</a:t>
            </a:r>
            <a:r>
              <a:rPr kumimoji="0" lang="zh-CN" altLang="en-US" sz="2000" b="1" dirty="0">
                <a:latin typeface="Times New Roman" pitchFamily="18" charset="0"/>
                <a:ea typeface="+mn-ea"/>
                <a:cs typeface="Times New Roman" pitchFamily="18" charset="0"/>
              </a:rPr>
              <a:t>且</a:t>
            </a:r>
            <a:r>
              <a:rPr kumimoji="0" lang="en-US" altLang="zh-CN" sz="2000" b="1" i="1" dirty="0">
                <a:latin typeface="Times New Roman" pitchFamily="18" charset="0"/>
                <a:ea typeface="+mn-ea"/>
                <a:cs typeface="Times New Roman" pitchFamily="18" charset="0"/>
              </a:rPr>
              <a:t>b</a:t>
            </a:r>
            <a:r>
              <a:rPr kumimoji="0" lang="en-US" altLang="zh-CN" sz="2000" b="1" baseline="-30000" dirty="0">
                <a:latin typeface="Times New Roman" pitchFamily="18" charset="0"/>
                <a:ea typeface="+mn-ea"/>
                <a:cs typeface="Times New Roman" pitchFamily="18" charset="0"/>
              </a:rPr>
              <a:t>1</a:t>
            </a:r>
            <a:r>
              <a:rPr kumimoji="0" lang="en-US" altLang="zh-CN" sz="2000" b="1" dirty="0">
                <a:latin typeface="Times New Roman" pitchFamily="18" charset="0"/>
                <a:ea typeface="+mn-ea"/>
                <a:cs typeface="Times New Roman" pitchFamily="18" charset="0"/>
              </a:rPr>
              <a:t>≠</a:t>
            </a:r>
            <a:r>
              <a:rPr kumimoji="0" lang="en-US" altLang="zh-CN" sz="2000" b="1" i="1" dirty="0">
                <a:latin typeface="Times New Roman" pitchFamily="18" charset="0"/>
                <a:ea typeface="+mn-ea"/>
                <a:cs typeface="Times New Roman" pitchFamily="18" charset="0"/>
              </a:rPr>
              <a:t>b</a:t>
            </a:r>
            <a:r>
              <a:rPr kumimoji="0" lang="en-US" altLang="zh-CN" sz="2000" b="1" baseline="-30000" dirty="0">
                <a:latin typeface="Times New Roman" pitchFamily="18" charset="0"/>
                <a:ea typeface="+mn-ea"/>
                <a:cs typeface="Times New Roman" pitchFamily="18" charset="0"/>
              </a:rPr>
              <a:t>2</a:t>
            </a:r>
            <a:r>
              <a:rPr kumimoji="0" lang="zh-CN" altLang="en-US" sz="2000" b="1" dirty="0">
                <a:latin typeface="Times New Roman" pitchFamily="18" charset="0"/>
                <a:ea typeface="+mn-ea"/>
                <a:cs typeface="Times New Roman" pitchFamily="18" charset="0"/>
              </a:rPr>
              <a:t>时，状态才是完全能控的；</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90" name="标题 1"/>
          <p:cNvSpPr>
            <a:spLocks noGrp="1"/>
          </p:cNvSpPr>
          <p:nvPr>
            <p:ph type="title"/>
          </p:nvPr>
        </p:nvSpPr>
        <p:spPr/>
        <p:txBody>
          <a:bodyPr/>
          <a:lstStyle/>
          <a:p>
            <a:r>
              <a:rPr lang="en-US" altLang="zh-CN" smtClean="0"/>
              <a:t>5.1</a:t>
            </a:r>
            <a:r>
              <a:rPr lang="zh-CN" altLang="en-US" smtClean="0"/>
              <a:t>定常情况下的对偶关系</a:t>
            </a:r>
            <a:r>
              <a:rPr lang="en-US" altLang="zh-CN" smtClean="0"/>
              <a:t>-2</a:t>
            </a:r>
            <a:endParaRPr lang="zh-CN" altLang="en-US" smtClean="0"/>
          </a:p>
        </p:txBody>
      </p:sp>
      <p:sp>
        <p:nvSpPr>
          <p:cNvPr id="246791" name="内容占位符 2"/>
          <p:cNvSpPr>
            <a:spLocks noGrp="1"/>
          </p:cNvSpPr>
          <p:nvPr>
            <p:ph idx="1"/>
          </p:nvPr>
        </p:nvSpPr>
        <p:spPr/>
        <p:txBody>
          <a:bodyPr/>
          <a:lstStyle/>
          <a:p>
            <a:r>
              <a:rPr lang="zh-CN" altLang="en-US" smtClean="0"/>
              <a:t>几个关系</a:t>
            </a:r>
          </a:p>
        </p:txBody>
      </p:sp>
      <p:graphicFrame>
        <p:nvGraphicFramePr>
          <p:cNvPr id="246786" name="Object 2"/>
          <p:cNvGraphicFramePr>
            <a:graphicFrameLocks noChangeAspect="1"/>
          </p:cNvGraphicFramePr>
          <p:nvPr/>
        </p:nvGraphicFramePr>
        <p:xfrm>
          <a:off x="285750" y="3071813"/>
          <a:ext cx="3144838" cy="619125"/>
        </p:xfrm>
        <a:graphic>
          <a:graphicData uri="http://schemas.openxmlformats.org/presentationml/2006/ole">
            <p:oleObj spid="_x0000_s246786" name="Equation" r:id="rId3" imgW="1206500" imgH="228600" progId="Equation.DSMT4">
              <p:embed/>
            </p:oleObj>
          </a:graphicData>
        </a:graphic>
      </p:graphicFrame>
      <p:graphicFrame>
        <p:nvGraphicFramePr>
          <p:cNvPr id="246787" name="Object 3"/>
          <p:cNvGraphicFramePr>
            <a:graphicFrameLocks noChangeAspect="1"/>
          </p:cNvGraphicFramePr>
          <p:nvPr/>
        </p:nvGraphicFramePr>
        <p:xfrm>
          <a:off x="214313" y="4357688"/>
          <a:ext cx="3740150" cy="544512"/>
        </p:xfrm>
        <a:graphic>
          <a:graphicData uri="http://schemas.openxmlformats.org/presentationml/2006/ole">
            <p:oleObj spid="_x0000_s246787" name="Equation" r:id="rId4" imgW="1447172" imgH="203112" progId="Equation.DSMT4">
              <p:embed/>
            </p:oleObj>
          </a:graphicData>
        </a:graphic>
      </p:graphicFrame>
      <p:graphicFrame>
        <p:nvGraphicFramePr>
          <p:cNvPr id="246788" name="Object 4"/>
          <p:cNvGraphicFramePr>
            <a:graphicFrameLocks noChangeAspect="1"/>
          </p:cNvGraphicFramePr>
          <p:nvPr/>
        </p:nvGraphicFramePr>
        <p:xfrm>
          <a:off x="142875" y="5643563"/>
          <a:ext cx="2254250" cy="619125"/>
        </p:xfrm>
        <a:graphic>
          <a:graphicData uri="http://schemas.openxmlformats.org/presentationml/2006/ole">
            <p:oleObj spid="_x0000_s246788" name="Equation" r:id="rId5" imgW="863280" imgH="228600" progId="Equation.DSMT4">
              <p:embed/>
            </p:oleObj>
          </a:graphicData>
        </a:graphic>
      </p:graphicFrame>
      <p:graphicFrame>
        <p:nvGraphicFramePr>
          <p:cNvPr id="246789" name="Object 5"/>
          <p:cNvGraphicFramePr>
            <a:graphicFrameLocks noChangeAspect="1"/>
          </p:cNvGraphicFramePr>
          <p:nvPr/>
        </p:nvGraphicFramePr>
        <p:xfrm>
          <a:off x="285750" y="2000250"/>
          <a:ext cx="3887788" cy="619125"/>
        </p:xfrm>
        <a:graphic>
          <a:graphicData uri="http://schemas.openxmlformats.org/presentationml/2006/ole">
            <p:oleObj spid="_x0000_s246789" name="Equation" r:id="rId6" imgW="1498600" imgH="228600" progId="Equation.DSMT4">
              <p:embed/>
            </p:oleObj>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2" name="标题 1"/>
          <p:cNvSpPr>
            <a:spLocks noGrp="1"/>
          </p:cNvSpPr>
          <p:nvPr>
            <p:ph type="title"/>
          </p:nvPr>
        </p:nvSpPr>
        <p:spPr/>
        <p:txBody>
          <a:bodyPr/>
          <a:lstStyle/>
          <a:p>
            <a:r>
              <a:rPr lang="en-US" altLang="zh-CN" smtClean="0"/>
              <a:t>5.1</a:t>
            </a:r>
            <a:r>
              <a:rPr lang="zh-CN" altLang="en-US" smtClean="0"/>
              <a:t>定常情况下的对偶关系</a:t>
            </a:r>
            <a:r>
              <a:rPr lang="en-US" altLang="zh-CN" smtClean="0"/>
              <a:t>-3</a:t>
            </a:r>
            <a:endParaRPr lang="zh-CN" altLang="en-US" smtClean="0"/>
          </a:p>
        </p:txBody>
      </p:sp>
      <p:sp>
        <p:nvSpPr>
          <p:cNvPr id="3" name="内容占位符 2"/>
          <p:cNvSpPr>
            <a:spLocks noGrp="1"/>
          </p:cNvSpPr>
          <p:nvPr>
            <p:ph idx="1"/>
          </p:nvPr>
        </p:nvSpPr>
        <p:spPr/>
        <p:txBody>
          <a:bodyPr/>
          <a:lstStyle/>
          <a:p>
            <a:pPr>
              <a:defRPr/>
            </a:pPr>
            <a:r>
              <a:rPr lang="zh-CN" altLang="en-US" dirty="0" smtClean="0"/>
              <a:t>对偶原理：</a:t>
            </a:r>
            <a:r>
              <a:rPr lang="zh-CN" altLang="en-US" dirty="0" smtClean="0">
                <a:latin typeface="+mn-ea"/>
              </a:rPr>
              <a:t>互为对偶的系统</a:t>
            </a:r>
            <a:r>
              <a:rPr lang="en-US" altLang="zh-CN" dirty="0" smtClean="0">
                <a:latin typeface="+mn-ea"/>
              </a:rPr>
              <a:t>1</a:t>
            </a:r>
            <a:r>
              <a:rPr lang="zh-CN" altLang="en-US" dirty="0" smtClean="0">
                <a:latin typeface="+mn-ea"/>
              </a:rPr>
              <a:t>和</a:t>
            </a:r>
            <a:r>
              <a:rPr lang="en-US" altLang="zh-CN" dirty="0" smtClean="0">
                <a:latin typeface="+mn-ea"/>
              </a:rPr>
              <a:t>2,</a:t>
            </a:r>
            <a:r>
              <a:rPr lang="zh-CN" altLang="en-US" dirty="0" smtClean="0">
                <a:latin typeface="+mn-ea"/>
              </a:rPr>
              <a:t>系统</a:t>
            </a:r>
            <a:r>
              <a:rPr lang="en-US" altLang="zh-CN" dirty="0" smtClean="0">
                <a:latin typeface="+mn-ea"/>
              </a:rPr>
              <a:t>1</a:t>
            </a:r>
            <a:r>
              <a:rPr lang="zh-CN" altLang="en-US" dirty="0" smtClean="0">
                <a:latin typeface="+mn-ea"/>
              </a:rPr>
              <a:t>的能控性等价于系统</a:t>
            </a:r>
            <a:r>
              <a:rPr lang="en-US" altLang="zh-CN" dirty="0" smtClean="0">
                <a:latin typeface="+mn-ea"/>
              </a:rPr>
              <a:t>2</a:t>
            </a:r>
            <a:r>
              <a:rPr lang="zh-CN" altLang="en-US" dirty="0" smtClean="0">
                <a:latin typeface="+mn-ea"/>
              </a:rPr>
              <a:t>的能观性</a:t>
            </a:r>
            <a:r>
              <a:rPr lang="en-US" altLang="zh-CN" dirty="0" smtClean="0">
                <a:latin typeface="+mn-ea"/>
              </a:rPr>
              <a:t>,</a:t>
            </a:r>
            <a:r>
              <a:rPr lang="zh-CN" altLang="en-US" dirty="0" smtClean="0">
                <a:latin typeface="+mn-ea"/>
              </a:rPr>
              <a:t>系统</a:t>
            </a:r>
            <a:r>
              <a:rPr lang="en-US" altLang="zh-CN" dirty="0" smtClean="0">
                <a:latin typeface="+mn-ea"/>
              </a:rPr>
              <a:t>1</a:t>
            </a:r>
            <a:r>
              <a:rPr lang="zh-CN" altLang="en-US" dirty="0" smtClean="0">
                <a:latin typeface="+mn-ea"/>
              </a:rPr>
              <a:t>的能观性等价于系统</a:t>
            </a:r>
            <a:r>
              <a:rPr lang="en-US" altLang="zh-CN" dirty="0" smtClean="0">
                <a:latin typeface="+mn-ea"/>
              </a:rPr>
              <a:t>2</a:t>
            </a:r>
            <a:r>
              <a:rPr lang="zh-CN" altLang="en-US" dirty="0" smtClean="0">
                <a:latin typeface="+mn-ea"/>
              </a:rPr>
              <a:t>的能控性。</a:t>
            </a:r>
            <a:endParaRPr lang="zh-CN" altLang="en-US" dirty="0">
              <a:latin typeface="+mn-ea"/>
            </a:endParaRPr>
          </a:p>
        </p:txBody>
      </p:sp>
      <p:sp>
        <p:nvSpPr>
          <p:cNvPr id="4" name="矩形 3"/>
          <p:cNvSpPr/>
          <p:nvPr/>
        </p:nvSpPr>
        <p:spPr>
          <a:xfrm>
            <a:off x="357188" y="3000375"/>
            <a:ext cx="8786812" cy="584200"/>
          </a:xfrm>
          <a:prstGeom prst="rect">
            <a:avLst/>
          </a:prstGeom>
        </p:spPr>
        <p:txBody>
          <a:bodyPr>
            <a:spAutoFit/>
          </a:bodyPr>
          <a:lstStyle/>
          <a:p>
            <a:pPr algn="ctr">
              <a:defRPr/>
            </a:pPr>
            <a:r>
              <a:rPr lang="zh-CN" altLang="en-US" sz="3200" b="1" kern="0" dirty="0">
                <a:solidFill>
                  <a:srgbClr val="000000"/>
                </a:solidFill>
                <a:latin typeface="楷体_GB2312"/>
                <a:ea typeface="楷体_GB2312"/>
              </a:rPr>
              <a:t>以</a:t>
            </a:r>
            <a:r>
              <a:rPr lang="en-US" altLang="zh-CN" sz="3200" b="1" kern="0" dirty="0">
                <a:solidFill>
                  <a:srgbClr val="000000"/>
                </a:solidFill>
                <a:latin typeface="楷体_GB2312"/>
                <a:ea typeface="楷体_GB2312"/>
              </a:rPr>
              <a:t>“</a:t>
            </a:r>
            <a:r>
              <a:rPr lang="zh-CN" altLang="en-US" sz="3200" b="1" kern="0" dirty="0">
                <a:solidFill>
                  <a:srgbClr val="000000"/>
                </a:solidFill>
                <a:latin typeface="楷体_GB2312"/>
                <a:ea typeface="楷体_GB2312"/>
              </a:rPr>
              <a:t>系统</a:t>
            </a:r>
            <a:r>
              <a:rPr lang="en-US" altLang="zh-CN" sz="3200" b="1" kern="0" dirty="0">
                <a:solidFill>
                  <a:srgbClr val="000000"/>
                </a:solidFill>
                <a:latin typeface="楷体_GB2312"/>
                <a:ea typeface="楷体_GB2312"/>
              </a:rPr>
              <a:t>1</a:t>
            </a:r>
            <a:r>
              <a:rPr lang="zh-CN" altLang="en-US" sz="3200" b="1" kern="0" dirty="0">
                <a:solidFill>
                  <a:srgbClr val="000000"/>
                </a:solidFill>
                <a:latin typeface="楷体_GB2312"/>
                <a:ea typeface="楷体_GB2312"/>
              </a:rPr>
              <a:t>的能观性等价于系统</a:t>
            </a:r>
            <a:r>
              <a:rPr lang="en-US" altLang="zh-CN" sz="3200" b="1" kern="0" dirty="0">
                <a:solidFill>
                  <a:srgbClr val="000000"/>
                </a:solidFill>
                <a:latin typeface="楷体_GB2312"/>
                <a:ea typeface="楷体_GB2312"/>
              </a:rPr>
              <a:t>2</a:t>
            </a:r>
            <a:r>
              <a:rPr lang="zh-CN" altLang="en-US" sz="3200" b="1" kern="0" dirty="0">
                <a:solidFill>
                  <a:srgbClr val="000000"/>
                </a:solidFill>
                <a:latin typeface="楷体_GB2312"/>
                <a:ea typeface="楷体_GB2312"/>
              </a:rPr>
              <a:t>的能控性</a:t>
            </a:r>
            <a:r>
              <a:rPr lang="en-US" altLang="zh-CN" sz="3200" b="1" kern="0" dirty="0">
                <a:solidFill>
                  <a:srgbClr val="000000"/>
                </a:solidFill>
                <a:latin typeface="楷体_GB2312"/>
                <a:ea typeface="楷体_GB2312"/>
              </a:rPr>
              <a:t>”</a:t>
            </a:r>
            <a:r>
              <a:rPr lang="zh-CN" altLang="en-US" sz="3200" b="1" kern="0" dirty="0">
                <a:solidFill>
                  <a:srgbClr val="000000"/>
                </a:solidFill>
                <a:latin typeface="楷体_GB2312"/>
                <a:ea typeface="楷体_GB2312"/>
              </a:rPr>
              <a:t>为例。</a:t>
            </a:r>
            <a:endParaRPr lang="zh-CN" altLang="en-US" dirty="0">
              <a:ea typeface="宋体" pitchFamily="2" charset="-122"/>
            </a:endParaRPr>
          </a:p>
        </p:txBody>
      </p:sp>
      <p:sp>
        <p:nvSpPr>
          <p:cNvPr id="247815"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47809" name="Object 1"/>
          <p:cNvGraphicFramePr>
            <a:graphicFrameLocks noChangeAspect="1"/>
          </p:cNvGraphicFramePr>
          <p:nvPr/>
        </p:nvGraphicFramePr>
        <p:xfrm>
          <a:off x="1357313" y="3786188"/>
          <a:ext cx="5675312" cy="593725"/>
        </p:xfrm>
        <a:graphic>
          <a:graphicData uri="http://schemas.openxmlformats.org/presentationml/2006/ole">
            <p:oleObj spid="_x0000_s247809" name="Equation" r:id="rId3" imgW="2260600" imgH="228600" progId="Equation.DSMT4">
              <p:embed/>
            </p:oleObj>
          </a:graphicData>
        </a:graphic>
      </p:graphicFrame>
      <p:sp>
        <p:nvSpPr>
          <p:cNvPr id="247816"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47811" name="Object 3"/>
          <p:cNvGraphicFramePr>
            <a:graphicFrameLocks noChangeAspect="1"/>
          </p:cNvGraphicFramePr>
          <p:nvPr/>
        </p:nvGraphicFramePr>
        <p:xfrm>
          <a:off x="247650" y="4651375"/>
          <a:ext cx="8896350" cy="2206625"/>
        </p:xfrm>
        <a:graphic>
          <a:graphicData uri="http://schemas.openxmlformats.org/presentationml/2006/ole">
            <p:oleObj spid="_x0000_s247811" name="Equation" r:id="rId4" imgW="3467100" imgH="850900" progId="Equation.DSMT4">
              <p:embed/>
            </p:oleObj>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40" name="标题 1"/>
          <p:cNvSpPr>
            <a:spLocks noGrp="1"/>
          </p:cNvSpPr>
          <p:nvPr>
            <p:ph type="title"/>
          </p:nvPr>
        </p:nvSpPr>
        <p:spPr/>
        <p:txBody>
          <a:bodyPr/>
          <a:lstStyle/>
          <a:p>
            <a:r>
              <a:rPr lang="en-US" altLang="zh-CN" smtClean="0"/>
              <a:t>5.2</a:t>
            </a:r>
            <a:r>
              <a:rPr lang="zh-CN" altLang="en-US" smtClean="0"/>
              <a:t>时变情况下的对偶关系</a:t>
            </a:r>
          </a:p>
        </p:txBody>
      </p:sp>
      <p:sp>
        <p:nvSpPr>
          <p:cNvPr id="3" name="内容占位符 2"/>
          <p:cNvSpPr>
            <a:spLocks noGrp="1"/>
          </p:cNvSpPr>
          <p:nvPr>
            <p:ph idx="1"/>
          </p:nvPr>
        </p:nvSpPr>
        <p:spPr/>
        <p:txBody>
          <a:bodyPr/>
          <a:lstStyle/>
          <a:p>
            <a:pPr>
              <a:defRPr/>
            </a:pPr>
            <a:r>
              <a:rPr lang="zh-CN" altLang="en-US" dirty="0" smtClean="0"/>
              <a:t>定义</a:t>
            </a:r>
            <a:endParaRPr lang="en-US" altLang="zh-CN" dirty="0" smtClean="0"/>
          </a:p>
          <a:p>
            <a:pPr>
              <a:defRPr/>
            </a:pPr>
            <a:endParaRPr lang="en-US" altLang="zh-CN" dirty="0" smtClean="0"/>
          </a:p>
          <a:p>
            <a:pPr>
              <a:defRPr/>
            </a:pPr>
            <a:endParaRPr lang="en-US" altLang="zh-CN" dirty="0" smtClean="0"/>
          </a:p>
          <a:p>
            <a:pPr>
              <a:defRPr/>
            </a:pPr>
            <a:endParaRPr lang="en-US" altLang="zh-CN" dirty="0" smtClean="0"/>
          </a:p>
          <a:p>
            <a:pPr>
              <a:defRPr/>
            </a:pPr>
            <a:r>
              <a:rPr lang="zh-CN" altLang="en-US" dirty="0" smtClean="0"/>
              <a:t>关系</a:t>
            </a:r>
            <a:endParaRPr lang="en-US" altLang="zh-CN" dirty="0" smtClean="0"/>
          </a:p>
          <a:p>
            <a:pPr>
              <a:defRPr/>
            </a:pPr>
            <a:endParaRPr lang="en-US" altLang="zh-CN" dirty="0" smtClean="0"/>
          </a:p>
          <a:p>
            <a:pPr>
              <a:defRPr/>
            </a:pPr>
            <a:r>
              <a:rPr lang="zh-CN" altLang="en-US" dirty="0" smtClean="0"/>
              <a:t>对偶原理：</a:t>
            </a:r>
            <a:r>
              <a:rPr lang="zh-CN" altLang="en-US" dirty="0" smtClean="0">
                <a:latin typeface="+mn-ea"/>
              </a:rPr>
              <a:t>互为对偶的系统</a:t>
            </a:r>
            <a:r>
              <a:rPr lang="en-US" altLang="zh-CN" dirty="0" smtClean="0">
                <a:latin typeface="+mn-ea"/>
              </a:rPr>
              <a:t>1</a:t>
            </a:r>
            <a:r>
              <a:rPr lang="zh-CN" altLang="en-US" dirty="0" smtClean="0">
                <a:latin typeface="+mn-ea"/>
              </a:rPr>
              <a:t>和</a:t>
            </a:r>
            <a:r>
              <a:rPr lang="en-US" altLang="zh-CN" dirty="0" smtClean="0">
                <a:latin typeface="+mn-ea"/>
              </a:rPr>
              <a:t>2,</a:t>
            </a:r>
            <a:r>
              <a:rPr lang="zh-CN" altLang="en-US" dirty="0" smtClean="0">
                <a:latin typeface="+mn-ea"/>
              </a:rPr>
              <a:t>系统</a:t>
            </a:r>
            <a:r>
              <a:rPr lang="en-US" altLang="zh-CN" dirty="0" smtClean="0">
                <a:latin typeface="+mn-ea"/>
              </a:rPr>
              <a:t>1</a:t>
            </a:r>
            <a:r>
              <a:rPr lang="zh-CN" altLang="en-US" dirty="0" smtClean="0">
                <a:latin typeface="+mn-ea"/>
              </a:rPr>
              <a:t>的能控性等价于系统</a:t>
            </a:r>
            <a:r>
              <a:rPr lang="en-US" altLang="zh-CN" dirty="0" smtClean="0">
                <a:latin typeface="+mn-ea"/>
              </a:rPr>
              <a:t>2</a:t>
            </a:r>
            <a:r>
              <a:rPr lang="zh-CN" altLang="en-US" dirty="0" smtClean="0">
                <a:latin typeface="+mn-ea"/>
              </a:rPr>
              <a:t>的能观性</a:t>
            </a:r>
            <a:r>
              <a:rPr lang="en-US" altLang="zh-CN" dirty="0" smtClean="0">
                <a:latin typeface="+mn-ea"/>
              </a:rPr>
              <a:t>,</a:t>
            </a:r>
            <a:r>
              <a:rPr lang="zh-CN" altLang="en-US" dirty="0" smtClean="0">
                <a:latin typeface="+mn-ea"/>
              </a:rPr>
              <a:t>系统</a:t>
            </a:r>
            <a:r>
              <a:rPr lang="en-US" altLang="zh-CN" dirty="0" smtClean="0">
                <a:latin typeface="+mn-ea"/>
              </a:rPr>
              <a:t>1</a:t>
            </a:r>
            <a:r>
              <a:rPr lang="zh-CN" altLang="en-US" dirty="0" smtClean="0">
                <a:latin typeface="+mn-ea"/>
              </a:rPr>
              <a:t>的能观性等价于系统</a:t>
            </a:r>
            <a:r>
              <a:rPr lang="en-US" altLang="zh-CN" dirty="0" smtClean="0">
                <a:latin typeface="+mn-ea"/>
              </a:rPr>
              <a:t>2</a:t>
            </a:r>
            <a:r>
              <a:rPr lang="zh-CN" altLang="en-US" dirty="0" smtClean="0">
                <a:latin typeface="+mn-ea"/>
              </a:rPr>
              <a:t>的能控性。</a:t>
            </a:r>
          </a:p>
          <a:p>
            <a:pPr>
              <a:defRPr/>
            </a:pPr>
            <a:endParaRPr lang="zh-CN" altLang="en-US" dirty="0"/>
          </a:p>
        </p:txBody>
      </p:sp>
      <p:sp>
        <p:nvSpPr>
          <p:cNvPr id="24884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48833" name="Object 1"/>
          <p:cNvGraphicFramePr>
            <a:graphicFrameLocks noChangeAspect="1"/>
          </p:cNvGraphicFramePr>
          <p:nvPr/>
        </p:nvGraphicFramePr>
        <p:xfrm>
          <a:off x="2214563" y="1357313"/>
          <a:ext cx="3392487" cy="544512"/>
        </p:xfrm>
        <a:graphic>
          <a:graphicData uri="http://schemas.openxmlformats.org/presentationml/2006/ole">
            <p:oleObj spid="_x0000_s248833" name="Equation" r:id="rId3" imgW="1320227" imgH="203112" progId="Equation.DSMT4">
              <p:embed/>
            </p:oleObj>
          </a:graphicData>
        </a:graphic>
      </p:graphicFrame>
      <p:sp>
        <p:nvSpPr>
          <p:cNvPr id="24884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48835" name="Object 3"/>
          <p:cNvGraphicFramePr>
            <a:graphicFrameLocks noChangeAspect="1"/>
          </p:cNvGraphicFramePr>
          <p:nvPr/>
        </p:nvGraphicFramePr>
        <p:xfrm>
          <a:off x="5572125" y="1357313"/>
          <a:ext cx="3590925" cy="544512"/>
        </p:xfrm>
        <a:graphic>
          <a:graphicData uri="http://schemas.openxmlformats.org/presentationml/2006/ole">
            <p:oleObj spid="_x0000_s248835" name="Equation" r:id="rId4" imgW="1384300" imgH="203200" progId="Equation.DSMT4">
              <p:embed/>
            </p:oleObj>
          </a:graphicData>
        </a:graphic>
      </p:graphicFrame>
      <p:sp>
        <p:nvSpPr>
          <p:cNvPr id="248844"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48837" name="Object 5"/>
          <p:cNvGraphicFramePr>
            <a:graphicFrameLocks noChangeAspect="1"/>
          </p:cNvGraphicFramePr>
          <p:nvPr/>
        </p:nvGraphicFramePr>
        <p:xfrm>
          <a:off x="2214563" y="2500313"/>
          <a:ext cx="6216650" cy="619125"/>
        </p:xfrm>
        <a:graphic>
          <a:graphicData uri="http://schemas.openxmlformats.org/presentationml/2006/ole">
            <p:oleObj spid="_x0000_s248837" name="Equation" r:id="rId5" imgW="2400300" imgH="228600" progId="Equation.DSMT4">
              <p:embed/>
            </p:oleObj>
          </a:graphicData>
        </a:graphic>
      </p:graphicFrame>
      <p:sp>
        <p:nvSpPr>
          <p:cNvPr id="248845"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48839" name="Object 7"/>
          <p:cNvGraphicFramePr>
            <a:graphicFrameLocks noChangeAspect="1"/>
          </p:cNvGraphicFramePr>
          <p:nvPr/>
        </p:nvGraphicFramePr>
        <p:xfrm>
          <a:off x="2357438" y="3643313"/>
          <a:ext cx="4275137" cy="593725"/>
        </p:xfrm>
        <a:graphic>
          <a:graphicData uri="http://schemas.openxmlformats.org/presentationml/2006/ole">
            <p:oleObj spid="_x0000_s248839" name="Equation" r:id="rId6" imgW="1701800" imgH="228600" progId="Equation.DSMT4">
              <p:embed/>
            </p:oleObj>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p:txBody>
          <a:bodyPr/>
          <a:lstStyle/>
          <a:p>
            <a:r>
              <a:rPr lang="zh-CN" altLang="en-US" smtClean="0"/>
              <a:t>本章内容</a:t>
            </a:r>
          </a:p>
        </p:txBody>
      </p:sp>
      <p:sp>
        <p:nvSpPr>
          <p:cNvPr id="3" name="内容占位符 2"/>
          <p:cNvSpPr>
            <a:spLocks noGrp="1"/>
          </p:cNvSpPr>
          <p:nvPr>
            <p:ph idx="1"/>
          </p:nvPr>
        </p:nvSpPr>
        <p:spPr>
          <a:xfrm>
            <a:off x="785813" y="1071546"/>
            <a:ext cx="8358187" cy="5572164"/>
          </a:xfrm>
        </p:spPr>
        <p:txBody>
          <a:bodyPr/>
          <a:lstStyle/>
          <a:p>
            <a:pPr>
              <a:defRPr/>
            </a:pPr>
            <a:r>
              <a:rPr lang="zh-CN" altLang="en-US" sz="2800" dirty="0" smtClean="0">
                <a:hlinkClick r:id="rId2" action="ppaction://hlinksldjump"/>
              </a:rPr>
              <a:t>引言</a:t>
            </a:r>
            <a:endParaRPr lang="en-US" altLang="zh-CN" sz="2800" dirty="0" smtClean="0"/>
          </a:p>
          <a:p>
            <a:pPr>
              <a:defRPr/>
            </a:pPr>
            <a:r>
              <a:rPr lang="zh-CN" altLang="en-US" sz="2800" dirty="0" smtClean="0">
                <a:hlinkClick r:id="rId3" action="ppaction://hlinksldjump"/>
              </a:rPr>
              <a:t>连续线性系统能控性与能观性定义</a:t>
            </a:r>
            <a:endParaRPr lang="zh-CN" altLang="en-US" sz="2800" dirty="0" smtClean="0"/>
          </a:p>
          <a:p>
            <a:pPr>
              <a:defRPr/>
            </a:pPr>
            <a:r>
              <a:rPr lang="zh-CN" altLang="en-US" sz="2800" dirty="0" smtClean="0">
                <a:hlinkClick r:id="rId4" action="ppaction://hlinksldjump"/>
              </a:rPr>
              <a:t>连续线性系统能控性与能观性判据</a:t>
            </a:r>
            <a:endParaRPr lang="zh-CN" altLang="en-US" sz="2800" dirty="0" smtClean="0"/>
          </a:p>
          <a:p>
            <a:pPr>
              <a:defRPr/>
            </a:pPr>
            <a:r>
              <a:rPr lang="zh-CN" altLang="en-US" sz="2800" dirty="0" smtClean="0">
                <a:hlinkClick r:id="rId5" action="ppaction://hlinksldjump"/>
              </a:rPr>
              <a:t>连续线性系统输出</a:t>
            </a:r>
            <a:r>
              <a:rPr lang="en-US" altLang="zh-CN" sz="2800" dirty="0" smtClean="0">
                <a:latin typeface="+mn-ea"/>
                <a:hlinkClick r:id="rId5" action="ppaction://hlinksldjump"/>
              </a:rPr>
              <a:t>(</a:t>
            </a:r>
            <a:r>
              <a:rPr lang="zh-CN" altLang="en-US" sz="2800" dirty="0" smtClean="0">
                <a:latin typeface="+mn-ea"/>
                <a:hlinkClick r:id="rId5" action="ppaction://hlinksldjump"/>
              </a:rPr>
              <a:t>函数</a:t>
            </a:r>
            <a:r>
              <a:rPr lang="en-US" altLang="zh-CN" sz="2800" dirty="0" smtClean="0">
                <a:latin typeface="+mn-ea"/>
                <a:hlinkClick r:id="rId5" action="ppaction://hlinksldjump"/>
              </a:rPr>
              <a:t>)</a:t>
            </a:r>
            <a:r>
              <a:rPr lang="zh-CN" altLang="en-US" sz="2800" dirty="0" smtClean="0">
                <a:hlinkClick r:id="rId5" action="ppaction://hlinksldjump"/>
              </a:rPr>
              <a:t>能控性及判据</a:t>
            </a:r>
            <a:endParaRPr lang="zh-CN" altLang="en-US" sz="2800" dirty="0" smtClean="0"/>
          </a:p>
          <a:p>
            <a:pPr>
              <a:defRPr/>
            </a:pPr>
            <a:r>
              <a:rPr lang="zh-CN" altLang="en-US" sz="2800" dirty="0" smtClean="0">
                <a:hlinkClick r:id="rId6" action="ppaction://hlinksldjump"/>
              </a:rPr>
              <a:t>连续线性系统的对偶关系</a:t>
            </a:r>
            <a:endParaRPr lang="zh-CN" altLang="en-US" sz="2800" dirty="0" smtClean="0"/>
          </a:p>
          <a:p>
            <a:pPr>
              <a:defRPr/>
            </a:pPr>
            <a:r>
              <a:rPr lang="zh-CN" altLang="en-US" sz="2800" dirty="0" smtClean="0">
                <a:hlinkClick r:id="rId7" action="ppaction://hlinksldjump"/>
              </a:rPr>
              <a:t>定常连续线性系统的能控型与能观型</a:t>
            </a:r>
            <a:endParaRPr lang="zh-CN" altLang="en-US" sz="2800" dirty="0" smtClean="0"/>
          </a:p>
          <a:p>
            <a:pPr>
              <a:defRPr/>
            </a:pPr>
            <a:r>
              <a:rPr lang="zh-CN" altLang="en-US" sz="2800" dirty="0" smtClean="0">
                <a:hlinkClick r:id="rId8" action="ppaction://hlinksldjump"/>
              </a:rPr>
              <a:t>连续线性系统的结构分解</a:t>
            </a:r>
            <a:endParaRPr lang="zh-CN" altLang="en-US" sz="2800" dirty="0" smtClean="0"/>
          </a:p>
          <a:p>
            <a:pPr>
              <a:defRPr/>
            </a:pPr>
            <a:r>
              <a:rPr lang="zh-CN" altLang="en-US" sz="2800" dirty="0" smtClean="0">
                <a:hlinkClick r:id="rId9" action="ppaction://hlinksldjump"/>
              </a:rPr>
              <a:t>连续定常线性系统的实现与结构特性关系</a:t>
            </a:r>
            <a:endParaRPr lang="en-US" altLang="zh-CN" sz="2800" dirty="0" smtClean="0"/>
          </a:p>
          <a:p>
            <a:pPr>
              <a:defRPr/>
            </a:pPr>
            <a:r>
              <a:rPr lang="zh-CN" altLang="en-US" sz="2800" dirty="0" smtClean="0">
                <a:hlinkClick r:id="rId10" action="ppaction://hlinksldjump"/>
              </a:rPr>
              <a:t>基于复频域的并串线性系统的能控与能观性</a:t>
            </a:r>
            <a:endParaRPr lang="en-US" altLang="zh-CN" sz="2800" dirty="0" smtClean="0"/>
          </a:p>
          <a:p>
            <a:pPr>
              <a:defRPr/>
            </a:pPr>
            <a:r>
              <a:rPr lang="zh-CN" altLang="en-US" sz="2800" dirty="0" smtClean="0">
                <a:hlinkClick r:id="rId11" action="ppaction://hlinksldjump"/>
              </a:rPr>
              <a:t>离散线性系统的能控能观性及其判据</a:t>
            </a:r>
            <a:endParaRPr lang="zh-CN" altLang="en-US" sz="2800" dirty="0" smtClean="0"/>
          </a:p>
          <a:p>
            <a:pPr>
              <a:defRPr/>
            </a:pPr>
            <a:r>
              <a:rPr lang="zh-CN" altLang="en-US" sz="2800" dirty="0" smtClean="0">
                <a:hlinkClick r:id="rId12" action="ppaction://hlinksldjump"/>
              </a:rPr>
              <a:t>小结</a:t>
            </a:r>
            <a:endParaRPr lang="zh-CN" altLang="en-US" sz="2800"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7" name="标题 1"/>
          <p:cNvSpPr>
            <a:spLocks noGrp="1"/>
          </p:cNvSpPr>
          <p:nvPr>
            <p:ph type="title"/>
          </p:nvPr>
        </p:nvSpPr>
        <p:spPr>
          <a:xfrm>
            <a:off x="642938" y="0"/>
            <a:ext cx="9144000" cy="1143000"/>
          </a:xfrm>
        </p:spPr>
        <p:txBody>
          <a:bodyPr/>
          <a:lstStyle/>
          <a:p>
            <a:r>
              <a:rPr lang="en-US" altLang="zh-CN" smtClean="0"/>
              <a:t>6</a:t>
            </a:r>
            <a:r>
              <a:rPr lang="zh-CN" altLang="en-US" smtClean="0"/>
              <a:t>定常连续线性系统的能控型与能观型</a:t>
            </a:r>
          </a:p>
        </p:txBody>
      </p:sp>
      <p:sp>
        <p:nvSpPr>
          <p:cNvPr id="3" name="内容占位符 2"/>
          <p:cNvSpPr>
            <a:spLocks noGrp="1"/>
          </p:cNvSpPr>
          <p:nvPr>
            <p:ph idx="1"/>
          </p:nvPr>
        </p:nvSpPr>
        <p:spPr/>
        <p:txBody>
          <a:bodyPr/>
          <a:lstStyle/>
          <a:p>
            <a:pPr>
              <a:buFont typeface="Wingdings" pitchFamily="2" charset="2"/>
              <a:buNone/>
              <a:defRPr/>
            </a:pPr>
            <a:r>
              <a:rPr lang="zh-CN" altLang="en-US" dirty="0" smtClean="0"/>
              <a:t>          非标准型转化为能控制型和能观型</a:t>
            </a:r>
            <a:r>
              <a:rPr lang="en-US" altLang="zh-CN" dirty="0" smtClean="0"/>
              <a:t>,</a:t>
            </a:r>
            <a:r>
              <a:rPr lang="zh-CN" altLang="en-US" dirty="0" smtClean="0"/>
              <a:t>依据状态变量选取非唯一性和非奇异变换不会改变能控能观性。</a:t>
            </a:r>
            <a:endParaRPr lang="en-US" altLang="zh-CN" dirty="0" smtClean="0"/>
          </a:p>
          <a:p>
            <a:pPr>
              <a:buFont typeface="Wingdings" pitchFamily="2" charset="2"/>
              <a:buNone/>
              <a:defRPr/>
            </a:pPr>
            <a:r>
              <a:rPr lang="zh-CN" altLang="en-US" dirty="0" smtClean="0"/>
              <a:t>          只有系统完全能控时，才能转换成能控型；只有系统完全能观时，才能转化成能观型。</a:t>
            </a:r>
            <a:endParaRPr lang="en-US" altLang="zh-CN" dirty="0" smtClean="0"/>
          </a:p>
          <a:p>
            <a:pPr>
              <a:defRPr/>
            </a:pPr>
            <a:r>
              <a:rPr lang="en-US" dirty="0" smtClean="0">
                <a:latin typeface="+mn-ea"/>
              </a:rPr>
              <a:t>6.1SISO</a:t>
            </a:r>
            <a:r>
              <a:rPr lang="zh-CN" altLang="en-US" dirty="0" smtClean="0">
                <a:latin typeface="+mn-ea"/>
              </a:rPr>
              <a:t>系统的能控标准型与能观标准型</a:t>
            </a:r>
            <a:endParaRPr lang="en-US" altLang="zh-CN" dirty="0" smtClean="0">
              <a:latin typeface="+mn-ea"/>
            </a:endParaRPr>
          </a:p>
          <a:p>
            <a:pPr>
              <a:defRPr/>
            </a:pPr>
            <a:r>
              <a:rPr lang="en-US" dirty="0" smtClean="0">
                <a:latin typeface="+mn-ea"/>
              </a:rPr>
              <a:t>6.2MIMO</a:t>
            </a:r>
            <a:r>
              <a:rPr lang="zh-CN" altLang="en-US" dirty="0" smtClean="0">
                <a:latin typeface="+mn-ea"/>
              </a:rPr>
              <a:t>类</a:t>
            </a:r>
            <a:r>
              <a:rPr lang="en-US" dirty="0" smtClean="0">
                <a:latin typeface="+mn-ea"/>
              </a:rPr>
              <a:t>SISO</a:t>
            </a:r>
            <a:r>
              <a:rPr lang="zh-CN" altLang="en-US" dirty="0" smtClean="0">
                <a:latin typeface="+mn-ea"/>
              </a:rPr>
              <a:t>的能控标准型与能观标准型</a:t>
            </a:r>
          </a:p>
          <a:p>
            <a:pPr>
              <a:defRPr/>
            </a:pPr>
            <a:r>
              <a:rPr lang="en-US" dirty="0" smtClean="0">
                <a:latin typeface="+mn-ea"/>
              </a:rPr>
              <a:t>6.3MIMO</a:t>
            </a:r>
            <a:r>
              <a:rPr lang="zh-CN" altLang="en-US" dirty="0" smtClean="0">
                <a:latin typeface="+mn-ea"/>
              </a:rPr>
              <a:t>系统的</a:t>
            </a:r>
            <a:r>
              <a:rPr lang="en-US" dirty="0" err="1" smtClean="0">
                <a:latin typeface="+mn-ea"/>
              </a:rPr>
              <a:t>Wonham</a:t>
            </a:r>
            <a:r>
              <a:rPr lang="zh-CN" altLang="en-US" dirty="0" smtClean="0">
                <a:latin typeface="+mn-ea"/>
              </a:rPr>
              <a:t>规范型与</a:t>
            </a:r>
            <a:r>
              <a:rPr lang="en-US" dirty="0" err="1" smtClean="0">
                <a:latin typeface="+mn-ea"/>
              </a:rPr>
              <a:t>Luenberger</a:t>
            </a:r>
            <a:r>
              <a:rPr lang="zh-CN" altLang="en-US" dirty="0" smtClean="0">
                <a:latin typeface="+mn-ea"/>
              </a:rPr>
              <a:t>规范型</a:t>
            </a:r>
          </a:p>
          <a:p>
            <a:pPr>
              <a:defRPr/>
            </a:pPr>
            <a:endParaRPr lang="zh-CN" altLang="en-US" dirty="0"/>
          </a:p>
        </p:txBody>
      </p:sp>
      <p:cxnSp>
        <p:nvCxnSpPr>
          <p:cNvPr id="249859" name="直接连接符 4"/>
          <p:cNvCxnSpPr>
            <a:cxnSpLocks noChangeShapeType="1"/>
          </p:cNvCxnSpPr>
          <p:nvPr/>
        </p:nvCxnSpPr>
        <p:spPr bwMode="auto">
          <a:xfrm>
            <a:off x="857250" y="4357688"/>
            <a:ext cx="8001000" cy="1587"/>
          </a:xfrm>
          <a:prstGeom prst="line">
            <a:avLst/>
          </a:prstGeom>
          <a:noFill/>
          <a:ln w="25400" algn="ctr">
            <a:solidFill>
              <a:schemeClr val="tx1"/>
            </a:solidFill>
            <a:round/>
            <a:headEnd/>
            <a:tailEnd/>
          </a:ln>
        </p:spPr>
      </p:cxn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8" name="标题 1"/>
          <p:cNvSpPr>
            <a:spLocks noGrp="1"/>
          </p:cNvSpPr>
          <p:nvPr>
            <p:ph type="title"/>
          </p:nvPr>
        </p:nvSpPr>
        <p:spPr>
          <a:xfrm>
            <a:off x="785813" y="0"/>
            <a:ext cx="8501062" cy="1143000"/>
          </a:xfrm>
        </p:spPr>
        <p:txBody>
          <a:bodyPr/>
          <a:lstStyle/>
          <a:p>
            <a:r>
              <a:rPr lang="en-US" altLang="zh-CN" smtClean="0"/>
              <a:t>6.1SISO</a:t>
            </a:r>
            <a:r>
              <a:rPr lang="zh-CN" altLang="en-US" smtClean="0"/>
              <a:t>系统的能控标准型与能观标准型</a:t>
            </a:r>
            <a:r>
              <a:rPr lang="en-US" altLang="zh-CN" smtClean="0"/>
              <a:t>-1</a:t>
            </a:r>
            <a:endParaRPr lang="zh-CN" altLang="en-US" smtClean="0"/>
          </a:p>
        </p:txBody>
      </p:sp>
      <p:sp>
        <p:nvSpPr>
          <p:cNvPr id="252939" name="内容占位符 2"/>
          <p:cNvSpPr>
            <a:spLocks noGrp="1"/>
          </p:cNvSpPr>
          <p:nvPr>
            <p:ph idx="1"/>
          </p:nvPr>
        </p:nvSpPr>
        <p:spPr>
          <a:xfrm>
            <a:off x="642938" y="2428875"/>
            <a:ext cx="8169275" cy="642938"/>
          </a:xfrm>
        </p:spPr>
        <p:txBody>
          <a:bodyPr/>
          <a:lstStyle/>
          <a:p>
            <a:r>
              <a:rPr lang="zh-CN" altLang="en-US" smtClean="0"/>
              <a:t>能控标准</a:t>
            </a:r>
            <a:r>
              <a:rPr lang="en-US" altLang="zh-CN" smtClean="0"/>
              <a:t>Ⅰ</a:t>
            </a:r>
            <a:r>
              <a:rPr lang="zh-CN" altLang="en-US" smtClean="0"/>
              <a:t>型</a:t>
            </a:r>
          </a:p>
        </p:txBody>
      </p:sp>
      <p:sp>
        <p:nvSpPr>
          <p:cNvPr id="25294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52930" name="Object 2"/>
          <p:cNvGraphicFramePr>
            <a:graphicFrameLocks noChangeAspect="1"/>
          </p:cNvGraphicFramePr>
          <p:nvPr/>
        </p:nvGraphicFramePr>
        <p:xfrm>
          <a:off x="3071813" y="1357313"/>
          <a:ext cx="1971675" cy="985837"/>
        </p:xfrm>
        <a:graphic>
          <a:graphicData uri="http://schemas.openxmlformats.org/presentationml/2006/ole">
            <p:oleObj spid="_x0000_s252930" name="Equation" r:id="rId3" imgW="710891" imgH="380835" progId="Equation.DSMT4">
              <p:embed/>
            </p:oleObj>
          </a:graphicData>
        </a:graphic>
      </p:graphicFrame>
      <p:sp>
        <p:nvSpPr>
          <p:cNvPr id="25294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5294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52943"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52944"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52945"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5294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52931" name="Object 3"/>
          <p:cNvGraphicFramePr>
            <a:graphicFrameLocks noChangeAspect="1"/>
          </p:cNvGraphicFramePr>
          <p:nvPr/>
        </p:nvGraphicFramePr>
        <p:xfrm>
          <a:off x="857250" y="4378325"/>
          <a:ext cx="4689475" cy="1931988"/>
        </p:xfrm>
        <a:graphic>
          <a:graphicData uri="http://schemas.openxmlformats.org/presentationml/2006/ole">
            <p:oleObj spid="_x0000_s252931" name="Equation" r:id="rId4" imgW="2489200" imgH="1028700" progId="Equation.DSMT4">
              <p:embed/>
            </p:oleObj>
          </a:graphicData>
        </a:graphic>
      </p:graphicFrame>
      <p:sp>
        <p:nvSpPr>
          <p:cNvPr id="25294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52933" name="Object 5"/>
          <p:cNvGraphicFramePr>
            <a:graphicFrameLocks noChangeAspect="1"/>
          </p:cNvGraphicFramePr>
          <p:nvPr/>
        </p:nvGraphicFramePr>
        <p:xfrm>
          <a:off x="6072188" y="4449763"/>
          <a:ext cx="1590675" cy="1908175"/>
        </p:xfrm>
        <a:graphic>
          <a:graphicData uri="http://schemas.openxmlformats.org/presentationml/2006/ole">
            <p:oleObj spid="_x0000_s252933" name="Equation" r:id="rId5" imgW="850900" imgH="1016000" progId="Equation.DSMT4">
              <p:embed/>
            </p:oleObj>
          </a:graphicData>
        </a:graphic>
      </p:graphicFrame>
      <p:sp>
        <p:nvSpPr>
          <p:cNvPr id="25294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52935" name="Object 7"/>
          <p:cNvGraphicFramePr>
            <a:graphicFrameLocks noChangeAspect="1"/>
          </p:cNvGraphicFramePr>
          <p:nvPr/>
        </p:nvGraphicFramePr>
        <p:xfrm>
          <a:off x="2286000" y="6429375"/>
          <a:ext cx="3879850" cy="406400"/>
        </p:xfrm>
        <a:graphic>
          <a:graphicData uri="http://schemas.openxmlformats.org/presentationml/2006/ole">
            <p:oleObj spid="_x0000_s252935" name="Equation" r:id="rId6" imgW="2005729" imgH="215806" progId="Equation.DSMT4">
              <p:embed/>
            </p:oleObj>
          </a:graphicData>
        </a:graphic>
      </p:graphicFrame>
      <p:sp>
        <p:nvSpPr>
          <p:cNvPr id="252949"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52937" name="Object 9"/>
          <p:cNvGraphicFramePr>
            <a:graphicFrameLocks noChangeAspect="1"/>
          </p:cNvGraphicFramePr>
          <p:nvPr/>
        </p:nvGraphicFramePr>
        <p:xfrm>
          <a:off x="3508375" y="2357438"/>
          <a:ext cx="5635625" cy="1931987"/>
        </p:xfrm>
        <a:graphic>
          <a:graphicData uri="http://schemas.openxmlformats.org/presentationml/2006/ole">
            <p:oleObj spid="_x0000_s252937" name="Equation" r:id="rId7" imgW="2984500" imgH="1028700" progId="Equation.DSMT4">
              <p:embed/>
            </p:oleObj>
          </a:graphicData>
        </a:graphic>
      </p:graphicFrame>
      <p:cxnSp>
        <p:nvCxnSpPr>
          <p:cNvPr id="252950" name="直接箭头连接符 19"/>
          <p:cNvCxnSpPr>
            <a:cxnSpLocks noChangeShapeType="1"/>
          </p:cNvCxnSpPr>
          <p:nvPr/>
        </p:nvCxnSpPr>
        <p:spPr bwMode="auto">
          <a:xfrm rot="5400000">
            <a:off x="2498725" y="3286125"/>
            <a:ext cx="2001838" cy="1588"/>
          </a:xfrm>
          <a:prstGeom prst="straightConnector1">
            <a:avLst/>
          </a:prstGeom>
          <a:noFill/>
          <a:ln w="25400"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62" name="标题 1"/>
          <p:cNvSpPr>
            <a:spLocks noGrp="1"/>
          </p:cNvSpPr>
          <p:nvPr>
            <p:ph type="title"/>
          </p:nvPr>
        </p:nvSpPr>
        <p:spPr>
          <a:xfrm>
            <a:off x="785813" y="0"/>
            <a:ext cx="8501062" cy="1143000"/>
          </a:xfrm>
        </p:spPr>
        <p:txBody>
          <a:bodyPr/>
          <a:lstStyle/>
          <a:p>
            <a:r>
              <a:rPr lang="en-US" altLang="zh-CN" smtClean="0"/>
              <a:t>6.1SISO</a:t>
            </a:r>
            <a:r>
              <a:rPr lang="zh-CN" altLang="en-US" smtClean="0"/>
              <a:t>系统的能控标准型与能观标准型</a:t>
            </a:r>
            <a:r>
              <a:rPr lang="en-US" altLang="zh-CN" smtClean="0"/>
              <a:t>-2</a:t>
            </a:r>
            <a:endParaRPr lang="zh-CN" altLang="en-US" smtClean="0"/>
          </a:p>
        </p:txBody>
      </p:sp>
      <p:sp>
        <p:nvSpPr>
          <p:cNvPr id="253963" name="内容占位符 2"/>
          <p:cNvSpPr>
            <a:spLocks noGrp="1"/>
          </p:cNvSpPr>
          <p:nvPr>
            <p:ph idx="1"/>
          </p:nvPr>
        </p:nvSpPr>
        <p:spPr>
          <a:xfrm>
            <a:off x="642938" y="2428875"/>
            <a:ext cx="8169275" cy="3786188"/>
          </a:xfrm>
        </p:spPr>
        <p:txBody>
          <a:bodyPr/>
          <a:lstStyle/>
          <a:p>
            <a:r>
              <a:rPr lang="zh-CN" altLang="en-US" smtClean="0"/>
              <a:t>能观标准</a:t>
            </a:r>
            <a:r>
              <a:rPr lang="en-US" altLang="zh-CN" smtClean="0"/>
              <a:t>Ⅱ</a:t>
            </a:r>
            <a:r>
              <a:rPr lang="zh-CN" altLang="en-US" smtClean="0"/>
              <a:t>型</a:t>
            </a:r>
          </a:p>
        </p:txBody>
      </p:sp>
      <p:sp>
        <p:nvSpPr>
          <p:cNvPr id="25396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53954" name="Object 2"/>
          <p:cNvGraphicFramePr>
            <a:graphicFrameLocks noChangeAspect="1"/>
          </p:cNvGraphicFramePr>
          <p:nvPr/>
        </p:nvGraphicFramePr>
        <p:xfrm>
          <a:off x="3071813" y="1357313"/>
          <a:ext cx="1971675" cy="985837"/>
        </p:xfrm>
        <a:graphic>
          <a:graphicData uri="http://schemas.openxmlformats.org/presentationml/2006/ole">
            <p:oleObj spid="_x0000_s253954" name="Equation" r:id="rId3" imgW="710891" imgH="380835" progId="Equation.DSMT4">
              <p:embed/>
            </p:oleObj>
          </a:graphicData>
        </a:graphic>
      </p:graphicFrame>
      <p:sp>
        <p:nvSpPr>
          <p:cNvPr id="25396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53955" name="Object 3"/>
          <p:cNvGraphicFramePr>
            <a:graphicFrameLocks noChangeAspect="1"/>
          </p:cNvGraphicFramePr>
          <p:nvPr/>
        </p:nvGraphicFramePr>
        <p:xfrm>
          <a:off x="571500" y="4071938"/>
          <a:ext cx="3892550" cy="1928812"/>
        </p:xfrm>
        <a:graphic>
          <a:graphicData uri="http://schemas.openxmlformats.org/presentationml/2006/ole">
            <p:oleObj spid="_x0000_s253955" name="Equation" r:id="rId4" imgW="2095500" imgH="1028700" progId="Equation.DSMT4">
              <p:embed/>
            </p:oleObj>
          </a:graphicData>
        </a:graphic>
      </p:graphicFrame>
      <p:sp>
        <p:nvSpPr>
          <p:cNvPr id="25396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53957" name="Object 5"/>
          <p:cNvGraphicFramePr>
            <a:graphicFrameLocks noChangeAspect="1"/>
          </p:cNvGraphicFramePr>
          <p:nvPr/>
        </p:nvGraphicFramePr>
        <p:xfrm>
          <a:off x="5429250" y="4000500"/>
          <a:ext cx="1928813" cy="1928813"/>
        </p:xfrm>
        <a:graphic>
          <a:graphicData uri="http://schemas.openxmlformats.org/presentationml/2006/ole">
            <p:oleObj spid="_x0000_s253957" name="Equation" r:id="rId5" imgW="1016000" imgH="1028700" progId="Equation.DSMT4">
              <p:embed/>
            </p:oleObj>
          </a:graphicData>
        </a:graphic>
      </p:graphicFrame>
      <p:sp>
        <p:nvSpPr>
          <p:cNvPr id="253967"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53959" name="Object 7"/>
          <p:cNvGraphicFramePr>
            <a:graphicFrameLocks noChangeAspect="1"/>
          </p:cNvGraphicFramePr>
          <p:nvPr/>
        </p:nvGraphicFramePr>
        <p:xfrm>
          <a:off x="2643188" y="6143625"/>
          <a:ext cx="3141662" cy="406400"/>
        </p:xfrm>
        <a:graphic>
          <a:graphicData uri="http://schemas.openxmlformats.org/presentationml/2006/ole">
            <p:oleObj spid="_x0000_s253959" name="Equation" r:id="rId6" imgW="1612900" imgH="215900" progId="Equation.DSMT4">
              <p:embed/>
            </p:oleObj>
          </a:graphicData>
        </a:graphic>
      </p:graphicFrame>
      <p:sp>
        <p:nvSpPr>
          <p:cNvPr id="253968"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53961" name="Object 9"/>
          <p:cNvGraphicFramePr>
            <a:graphicFrameLocks noChangeAspect="1"/>
          </p:cNvGraphicFramePr>
          <p:nvPr/>
        </p:nvGraphicFramePr>
        <p:xfrm>
          <a:off x="4643438" y="1857375"/>
          <a:ext cx="4092575" cy="2000250"/>
        </p:xfrm>
        <a:graphic>
          <a:graphicData uri="http://schemas.openxmlformats.org/presentationml/2006/ole">
            <p:oleObj spid="_x0000_s253961" name="Equation" r:id="rId7" imgW="2171700" imgH="1066800" progId="Equation.DSMT4">
              <p:embed/>
            </p:oleObj>
          </a:graphicData>
        </a:graphic>
      </p:graphicFrame>
      <p:cxnSp>
        <p:nvCxnSpPr>
          <p:cNvPr id="253969" name="直接箭头连接符 14"/>
          <p:cNvCxnSpPr>
            <a:cxnSpLocks noChangeShapeType="1"/>
          </p:cNvCxnSpPr>
          <p:nvPr/>
        </p:nvCxnSpPr>
        <p:spPr bwMode="auto">
          <a:xfrm rot="5400000">
            <a:off x="3498850" y="3214688"/>
            <a:ext cx="1430337" cy="1588"/>
          </a:xfrm>
          <a:prstGeom prst="straightConnector1">
            <a:avLst/>
          </a:prstGeom>
          <a:noFill/>
          <a:ln w="25400" algn="ctr">
            <a:solidFill>
              <a:schemeClr val="tx1"/>
            </a:solidFill>
            <a:round/>
            <a:headEnd/>
            <a:tailEnd type="arrow" w="med" len="med"/>
          </a:ln>
        </p:spPr>
      </p:cxn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6" name="标题 1"/>
          <p:cNvSpPr>
            <a:spLocks noGrp="1"/>
          </p:cNvSpPr>
          <p:nvPr>
            <p:ph type="title"/>
          </p:nvPr>
        </p:nvSpPr>
        <p:spPr>
          <a:xfrm>
            <a:off x="785813" y="0"/>
            <a:ext cx="8501062" cy="1143000"/>
          </a:xfrm>
        </p:spPr>
        <p:txBody>
          <a:bodyPr/>
          <a:lstStyle/>
          <a:p>
            <a:r>
              <a:rPr lang="en-US" altLang="zh-CN" smtClean="0"/>
              <a:t>6.1SISO</a:t>
            </a:r>
            <a:r>
              <a:rPr lang="zh-CN" altLang="en-US" smtClean="0"/>
              <a:t>系统的能控标准型与能观标准型</a:t>
            </a:r>
            <a:r>
              <a:rPr lang="en-US" altLang="zh-CN" smtClean="0"/>
              <a:t>-3</a:t>
            </a:r>
            <a:endParaRPr lang="zh-CN" altLang="en-US" smtClean="0"/>
          </a:p>
        </p:txBody>
      </p:sp>
      <p:sp>
        <p:nvSpPr>
          <p:cNvPr id="254987" name="内容占位符 2"/>
          <p:cNvSpPr>
            <a:spLocks noGrp="1"/>
          </p:cNvSpPr>
          <p:nvPr>
            <p:ph idx="1"/>
          </p:nvPr>
        </p:nvSpPr>
        <p:spPr>
          <a:xfrm>
            <a:off x="642938" y="2428875"/>
            <a:ext cx="8169275" cy="3786188"/>
          </a:xfrm>
        </p:spPr>
        <p:txBody>
          <a:bodyPr/>
          <a:lstStyle/>
          <a:p>
            <a:r>
              <a:rPr lang="zh-CN" altLang="en-US" smtClean="0"/>
              <a:t>能控标准</a:t>
            </a:r>
            <a:r>
              <a:rPr lang="en-US" altLang="zh-CN" smtClean="0"/>
              <a:t>Ⅱ</a:t>
            </a:r>
            <a:r>
              <a:rPr lang="zh-CN" altLang="en-US" smtClean="0"/>
              <a:t>型</a:t>
            </a:r>
          </a:p>
        </p:txBody>
      </p:sp>
      <p:sp>
        <p:nvSpPr>
          <p:cNvPr id="25498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54978" name="Object 2"/>
          <p:cNvGraphicFramePr>
            <a:graphicFrameLocks noChangeAspect="1"/>
          </p:cNvGraphicFramePr>
          <p:nvPr/>
        </p:nvGraphicFramePr>
        <p:xfrm>
          <a:off x="3071813" y="1357313"/>
          <a:ext cx="1971675" cy="985837"/>
        </p:xfrm>
        <a:graphic>
          <a:graphicData uri="http://schemas.openxmlformats.org/presentationml/2006/ole">
            <p:oleObj spid="_x0000_s254978" name="Equation" r:id="rId3" imgW="710891" imgH="380835" progId="Equation.DSMT4">
              <p:embed/>
            </p:oleObj>
          </a:graphicData>
        </a:graphic>
      </p:graphicFrame>
      <p:sp>
        <p:nvSpPr>
          <p:cNvPr id="25498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54990"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54991"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54992"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54993"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sp>
        <p:nvSpPr>
          <p:cNvPr id="25499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54979" name="Object 3"/>
          <p:cNvGraphicFramePr>
            <a:graphicFrameLocks noChangeAspect="1"/>
          </p:cNvGraphicFramePr>
          <p:nvPr/>
        </p:nvGraphicFramePr>
        <p:xfrm>
          <a:off x="4214813" y="3214688"/>
          <a:ext cx="3214687" cy="519112"/>
        </p:xfrm>
        <a:graphic>
          <a:graphicData uri="http://schemas.openxmlformats.org/presentationml/2006/ole">
            <p:oleObj spid="_x0000_s254979" name="Equation" r:id="rId4" imgW="1473200" imgH="228600" progId="Equation.DSMT4">
              <p:embed/>
            </p:oleObj>
          </a:graphicData>
        </a:graphic>
      </p:graphicFrame>
      <p:sp>
        <p:nvSpPr>
          <p:cNvPr id="25499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54981" name="Object 5"/>
          <p:cNvGraphicFramePr>
            <a:graphicFrameLocks noChangeAspect="1"/>
          </p:cNvGraphicFramePr>
          <p:nvPr/>
        </p:nvGraphicFramePr>
        <p:xfrm>
          <a:off x="1143000" y="4286250"/>
          <a:ext cx="2389188" cy="1939925"/>
        </p:xfrm>
        <a:graphic>
          <a:graphicData uri="http://schemas.openxmlformats.org/presentationml/2006/ole">
            <p:oleObj spid="_x0000_s254981" name="Equation" r:id="rId5" imgW="1270000" imgH="1028700" progId="Equation.DSMT4">
              <p:embed/>
            </p:oleObj>
          </a:graphicData>
        </a:graphic>
      </p:graphicFrame>
      <p:sp>
        <p:nvSpPr>
          <p:cNvPr id="25499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54983" name="Object 7"/>
          <p:cNvGraphicFramePr>
            <a:graphicFrameLocks noChangeAspect="1"/>
          </p:cNvGraphicFramePr>
          <p:nvPr/>
        </p:nvGraphicFramePr>
        <p:xfrm>
          <a:off x="4357688" y="4286250"/>
          <a:ext cx="479425" cy="1914525"/>
        </p:xfrm>
        <a:graphic>
          <a:graphicData uri="http://schemas.openxmlformats.org/presentationml/2006/ole">
            <p:oleObj spid="_x0000_s254983" name="Equation" r:id="rId6" imgW="241300" imgH="1016000" progId="Equation.DSMT4">
              <p:embed/>
            </p:oleObj>
          </a:graphicData>
        </a:graphic>
      </p:graphicFrame>
      <p:sp>
        <p:nvSpPr>
          <p:cNvPr id="254997"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54985" name="Object 9"/>
          <p:cNvGraphicFramePr>
            <a:graphicFrameLocks noChangeAspect="1"/>
          </p:cNvGraphicFramePr>
          <p:nvPr/>
        </p:nvGraphicFramePr>
        <p:xfrm>
          <a:off x="5715000" y="5000625"/>
          <a:ext cx="2511425" cy="381000"/>
        </p:xfrm>
        <a:graphic>
          <a:graphicData uri="http://schemas.openxmlformats.org/presentationml/2006/ole">
            <p:oleObj spid="_x0000_s254985" name="Equation" r:id="rId7" imgW="1384300" imgH="203200" progId="Equation.DSMT4">
              <p:embed/>
            </p:oleObj>
          </a:graphicData>
        </a:graphic>
      </p:graphicFrame>
      <p:cxnSp>
        <p:nvCxnSpPr>
          <p:cNvPr id="254998" name="直接箭头连接符 19"/>
          <p:cNvCxnSpPr>
            <a:cxnSpLocks noChangeShapeType="1"/>
          </p:cNvCxnSpPr>
          <p:nvPr/>
        </p:nvCxnSpPr>
        <p:spPr bwMode="auto">
          <a:xfrm rot="5400000">
            <a:off x="2998788" y="3357563"/>
            <a:ext cx="1716087" cy="1587"/>
          </a:xfrm>
          <a:prstGeom prst="straightConnector1">
            <a:avLst/>
          </a:prstGeom>
          <a:noFill/>
          <a:ln w="25400"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0" name="标题 1"/>
          <p:cNvSpPr>
            <a:spLocks noGrp="1"/>
          </p:cNvSpPr>
          <p:nvPr>
            <p:ph type="title"/>
          </p:nvPr>
        </p:nvSpPr>
        <p:spPr>
          <a:xfrm>
            <a:off x="785813" y="0"/>
            <a:ext cx="8501062" cy="1143000"/>
          </a:xfrm>
        </p:spPr>
        <p:txBody>
          <a:bodyPr/>
          <a:lstStyle/>
          <a:p>
            <a:r>
              <a:rPr lang="en-US" altLang="zh-CN" smtClean="0"/>
              <a:t>6.1SISO</a:t>
            </a:r>
            <a:r>
              <a:rPr lang="zh-CN" altLang="en-US" smtClean="0"/>
              <a:t>系统的能控标准型与能观标准型</a:t>
            </a:r>
            <a:r>
              <a:rPr lang="en-US" altLang="zh-CN" smtClean="0"/>
              <a:t>-4</a:t>
            </a:r>
            <a:endParaRPr lang="zh-CN" altLang="en-US" smtClean="0"/>
          </a:p>
        </p:txBody>
      </p:sp>
      <p:sp>
        <p:nvSpPr>
          <p:cNvPr id="256011" name="内容占位符 2"/>
          <p:cNvSpPr>
            <a:spLocks noGrp="1"/>
          </p:cNvSpPr>
          <p:nvPr>
            <p:ph idx="1"/>
          </p:nvPr>
        </p:nvSpPr>
        <p:spPr>
          <a:xfrm>
            <a:off x="642938" y="2428875"/>
            <a:ext cx="8169275" cy="3786188"/>
          </a:xfrm>
        </p:spPr>
        <p:txBody>
          <a:bodyPr/>
          <a:lstStyle/>
          <a:p>
            <a:r>
              <a:rPr lang="zh-CN" altLang="en-US" smtClean="0"/>
              <a:t>能观标准</a:t>
            </a:r>
            <a:r>
              <a:rPr lang="en-US" altLang="zh-CN" smtClean="0"/>
              <a:t>Ⅰ</a:t>
            </a:r>
            <a:r>
              <a:rPr lang="zh-CN" altLang="en-US" smtClean="0"/>
              <a:t>型</a:t>
            </a:r>
          </a:p>
        </p:txBody>
      </p:sp>
      <p:sp>
        <p:nvSpPr>
          <p:cNvPr id="25601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56002" name="Object 2"/>
          <p:cNvGraphicFramePr>
            <a:graphicFrameLocks noChangeAspect="1"/>
          </p:cNvGraphicFramePr>
          <p:nvPr/>
        </p:nvGraphicFramePr>
        <p:xfrm>
          <a:off x="3071813" y="1357313"/>
          <a:ext cx="1971675" cy="985837"/>
        </p:xfrm>
        <a:graphic>
          <a:graphicData uri="http://schemas.openxmlformats.org/presentationml/2006/ole">
            <p:oleObj spid="_x0000_s256002" name="Equation" r:id="rId3" imgW="710891" imgH="380835" progId="Equation.DSMT4">
              <p:embed/>
            </p:oleObj>
          </a:graphicData>
        </a:graphic>
      </p:graphicFrame>
      <p:sp>
        <p:nvSpPr>
          <p:cNvPr id="25601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56003" name="Object 3"/>
          <p:cNvGraphicFramePr>
            <a:graphicFrameLocks noChangeAspect="1"/>
          </p:cNvGraphicFramePr>
          <p:nvPr/>
        </p:nvGraphicFramePr>
        <p:xfrm>
          <a:off x="5072063" y="2000250"/>
          <a:ext cx="1800225" cy="1928813"/>
        </p:xfrm>
        <a:graphic>
          <a:graphicData uri="http://schemas.openxmlformats.org/presentationml/2006/ole">
            <p:oleObj spid="_x0000_s256003" name="Equation" r:id="rId4" imgW="799753" imgH="850531" progId="Equation.DSMT4">
              <p:embed/>
            </p:oleObj>
          </a:graphicData>
        </a:graphic>
      </p:graphicFrame>
      <p:sp>
        <p:nvSpPr>
          <p:cNvPr id="256014"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56005" name="Object 5"/>
          <p:cNvGraphicFramePr>
            <a:graphicFrameLocks noChangeAspect="1"/>
          </p:cNvGraphicFramePr>
          <p:nvPr/>
        </p:nvGraphicFramePr>
        <p:xfrm>
          <a:off x="1000125" y="4070350"/>
          <a:ext cx="3144838" cy="1930400"/>
        </p:xfrm>
        <a:graphic>
          <a:graphicData uri="http://schemas.openxmlformats.org/presentationml/2006/ole">
            <p:oleObj spid="_x0000_s256005" name="Equation" r:id="rId5" imgW="1676400" imgH="1028700" progId="Equation.DSMT4">
              <p:embed/>
            </p:oleObj>
          </a:graphicData>
        </a:graphic>
      </p:graphicFrame>
      <p:sp>
        <p:nvSpPr>
          <p:cNvPr id="256015"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56007" name="Object 7"/>
          <p:cNvGraphicFramePr>
            <a:graphicFrameLocks noChangeAspect="1"/>
          </p:cNvGraphicFramePr>
          <p:nvPr/>
        </p:nvGraphicFramePr>
        <p:xfrm>
          <a:off x="4929188" y="4064000"/>
          <a:ext cx="763587" cy="2008188"/>
        </p:xfrm>
        <a:graphic>
          <a:graphicData uri="http://schemas.openxmlformats.org/presentationml/2006/ole">
            <p:oleObj spid="_x0000_s256007" name="Equation" r:id="rId6" imgW="406224" imgH="1028254" progId="Equation.DSMT4">
              <p:embed/>
            </p:oleObj>
          </a:graphicData>
        </a:graphic>
      </p:graphicFrame>
      <p:sp>
        <p:nvSpPr>
          <p:cNvPr id="256016"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56009" name="Object 9"/>
          <p:cNvGraphicFramePr>
            <a:graphicFrameLocks noChangeAspect="1"/>
          </p:cNvGraphicFramePr>
          <p:nvPr/>
        </p:nvGraphicFramePr>
        <p:xfrm>
          <a:off x="6500813" y="4856163"/>
          <a:ext cx="1766887" cy="381000"/>
        </p:xfrm>
        <a:graphic>
          <a:graphicData uri="http://schemas.openxmlformats.org/presentationml/2006/ole">
            <p:oleObj spid="_x0000_s256009" name="Equation" r:id="rId7" imgW="990170" imgH="203112" progId="Equation.DSMT4">
              <p:embed/>
            </p:oleObj>
          </a:graphicData>
        </a:graphic>
      </p:graphicFrame>
      <p:cxnSp>
        <p:nvCxnSpPr>
          <p:cNvPr id="256017" name="直接箭头连接符 14"/>
          <p:cNvCxnSpPr>
            <a:cxnSpLocks noChangeShapeType="1"/>
          </p:cNvCxnSpPr>
          <p:nvPr/>
        </p:nvCxnSpPr>
        <p:spPr bwMode="auto">
          <a:xfrm rot="5400000">
            <a:off x="3463132" y="3107531"/>
            <a:ext cx="1358900" cy="1587"/>
          </a:xfrm>
          <a:prstGeom prst="straightConnector1">
            <a:avLst/>
          </a:prstGeom>
          <a:noFill/>
          <a:ln w="25400"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标题 1"/>
          <p:cNvSpPr>
            <a:spLocks noGrp="1"/>
          </p:cNvSpPr>
          <p:nvPr>
            <p:ph type="title"/>
          </p:nvPr>
        </p:nvSpPr>
        <p:spPr>
          <a:xfrm>
            <a:off x="785813" y="0"/>
            <a:ext cx="8150225" cy="1143000"/>
          </a:xfrm>
        </p:spPr>
        <p:txBody>
          <a:bodyPr/>
          <a:lstStyle/>
          <a:p>
            <a:r>
              <a:rPr lang="en-US" altLang="zh-CN" smtClean="0"/>
              <a:t>6.1SISO</a:t>
            </a:r>
            <a:r>
              <a:rPr lang="zh-CN" altLang="en-US" smtClean="0"/>
              <a:t>系统的能控标准型与能观标准型</a:t>
            </a:r>
            <a:r>
              <a:rPr lang="en-US" altLang="zh-CN" smtClean="0"/>
              <a:t>-5</a:t>
            </a:r>
            <a:endParaRPr lang="zh-CN" altLang="en-US" smtClean="0"/>
          </a:p>
        </p:txBody>
      </p:sp>
      <p:sp>
        <p:nvSpPr>
          <p:cNvPr id="257027" name="内容占位符 2"/>
          <p:cNvSpPr>
            <a:spLocks noGrp="1"/>
          </p:cNvSpPr>
          <p:nvPr>
            <p:ph idx="1"/>
          </p:nvPr>
        </p:nvSpPr>
        <p:spPr>
          <a:xfrm>
            <a:off x="785813" y="1285875"/>
            <a:ext cx="8358187" cy="4846638"/>
          </a:xfrm>
        </p:spPr>
        <p:txBody>
          <a:bodyPr/>
          <a:lstStyle/>
          <a:p>
            <a:r>
              <a:rPr lang="zh-CN" altLang="en-US" smtClean="0"/>
              <a:t>例：将系统转化成能控标准型和能观标准型</a:t>
            </a:r>
          </a:p>
        </p:txBody>
      </p:sp>
      <p:sp>
        <p:nvSpPr>
          <p:cNvPr id="25702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257025" name="Object 1"/>
          <p:cNvGraphicFramePr>
            <a:graphicFrameLocks noChangeAspect="1"/>
          </p:cNvGraphicFramePr>
          <p:nvPr/>
        </p:nvGraphicFramePr>
        <p:xfrm>
          <a:off x="1928813" y="1928813"/>
          <a:ext cx="5567362" cy="1608137"/>
        </p:xfrm>
        <a:graphic>
          <a:graphicData uri="http://schemas.openxmlformats.org/presentationml/2006/ole">
            <p:oleObj spid="_x0000_s257025" name="Equation" r:id="rId3" imgW="2146300" imgH="622300" progId="Equation.DSMT4">
              <p:embed/>
            </p:oleObj>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黑体"/>
        <a:cs typeface=""/>
      </a:majorFont>
      <a:minorFont>
        <a:latin typeface="Tahoma"/>
        <a:ea typeface="楷体_GB2312"/>
        <a:cs typeface=""/>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5475</TotalTime>
  <Words>8277</Words>
  <Application>Microsoft PowerPoint</Application>
  <PresentationFormat>全屏显示(4:3)</PresentationFormat>
  <Paragraphs>857</Paragraphs>
  <Slides>156</Slides>
  <Notes>2</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156</vt:i4>
      </vt:variant>
    </vt:vector>
  </HeadingPairs>
  <TitlesOfParts>
    <vt:vector size="160" baseType="lpstr">
      <vt:lpstr>Blends</vt:lpstr>
      <vt:lpstr>Visio</vt:lpstr>
      <vt:lpstr>Equation</vt:lpstr>
      <vt:lpstr>MathType 6.0 Equation</vt:lpstr>
      <vt:lpstr>动态系统的结构分析</vt:lpstr>
      <vt:lpstr>本章内容</vt:lpstr>
      <vt:lpstr>1引言</vt:lpstr>
      <vt:lpstr>1.1能控性与能观性物理现象-1</vt:lpstr>
      <vt:lpstr>1.1能控性与能观性物理现象-2</vt:lpstr>
      <vt:lpstr>1.1能控性与能观性物理现象-3</vt:lpstr>
      <vt:lpstr>1.1能控性与能观性物理现象-4</vt:lpstr>
      <vt:lpstr>1.2能控性与能观性的数学描述-1</vt:lpstr>
      <vt:lpstr>1.2能控性与能观性的数学描述-2</vt:lpstr>
      <vt:lpstr>1.2能控性与能观性的数学描述-3</vt:lpstr>
      <vt:lpstr>1.2能控性与能观性的数学描述-4</vt:lpstr>
      <vt:lpstr>本章内容</vt:lpstr>
      <vt:lpstr>2连续线性系统能控性与能观性定义</vt:lpstr>
      <vt:lpstr>2.1能控性定义-1</vt:lpstr>
      <vt:lpstr>2.1能控性定义-1</vt:lpstr>
      <vt:lpstr>2.1能控性定义-2</vt:lpstr>
      <vt:lpstr>2.1能控性定义-3</vt:lpstr>
      <vt:lpstr>2.1能控性定义-4</vt:lpstr>
      <vt:lpstr>2.1能控性定义-5</vt:lpstr>
      <vt:lpstr>2.1能控性定义-6</vt:lpstr>
      <vt:lpstr>2.1能控性定义-7</vt:lpstr>
      <vt:lpstr>2.1能控性定义-8</vt:lpstr>
      <vt:lpstr>2.1能控性定义-9</vt:lpstr>
      <vt:lpstr>2.1能控性定义-10</vt:lpstr>
      <vt:lpstr>2.1能控性定义-11</vt:lpstr>
      <vt:lpstr>2.2能观性定义-1</vt:lpstr>
      <vt:lpstr>2.2能观性定义-2</vt:lpstr>
      <vt:lpstr>2.2能观性定义-3</vt:lpstr>
      <vt:lpstr>2.2能观性定义-4</vt:lpstr>
      <vt:lpstr>2.2能观性定义-5</vt:lpstr>
      <vt:lpstr>2.2能观性定义-6</vt:lpstr>
      <vt:lpstr>2.2能观性定义-7</vt:lpstr>
      <vt:lpstr>2.2能观性定义-8</vt:lpstr>
      <vt:lpstr>2.2能观性定义-9</vt:lpstr>
      <vt:lpstr>2.2能观性定义-10</vt:lpstr>
      <vt:lpstr>本章内容</vt:lpstr>
      <vt:lpstr>3连续线性系统能控性与能观性判据</vt:lpstr>
      <vt:lpstr>3.1定常系统能控性判据与能控性指数-1</vt:lpstr>
      <vt:lpstr>3.1定常系统能控性判据与能控性指数-2</vt:lpstr>
      <vt:lpstr>3.1定常系统能控性判据与能控性指数-3</vt:lpstr>
      <vt:lpstr>3.1定常系统能控性判据与能控性指数-4</vt:lpstr>
      <vt:lpstr>3.1定常系统能控性判据与能控性指数-5</vt:lpstr>
      <vt:lpstr>3.1定常系统能控性判据与能控性指数-6</vt:lpstr>
      <vt:lpstr>3.1定常系统能控性判据与能控性指数-7</vt:lpstr>
      <vt:lpstr>3.1定常系统能控性判据与能控性指数-8</vt:lpstr>
      <vt:lpstr>3.1定常系统能控性判据与能控性指数-9</vt:lpstr>
      <vt:lpstr>3.1定常系统能控性判据与能控性指数-10</vt:lpstr>
      <vt:lpstr>3.1定常系统能控性判据与能控性指数-11</vt:lpstr>
      <vt:lpstr>3.1定常系统能控性判据与能控性指数-12</vt:lpstr>
      <vt:lpstr>3.1定常系统能控性判据与能控性指数-13</vt:lpstr>
      <vt:lpstr>3.1定常系统能控性判据与能控性指数-14</vt:lpstr>
      <vt:lpstr>3.1定常系统能控性判据与能控性指数-15</vt:lpstr>
      <vt:lpstr>3.1定常系统能控性判据与能控性指数-16</vt:lpstr>
      <vt:lpstr>3.1定常系统能控性判据与能控性指数-17</vt:lpstr>
      <vt:lpstr>3.1定常系统能控性判据与能控性指数-18</vt:lpstr>
      <vt:lpstr>3.1定常系统能控性判据与能控性指数-19</vt:lpstr>
      <vt:lpstr>3.1定常系统能控性判据与能控性指数-20</vt:lpstr>
      <vt:lpstr>3.1定常系统能控性判据与能控性指数-21</vt:lpstr>
      <vt:lpstr>3.2定常系统能观性判据与能观性指数-1</vt:lpstr>
      <vt:lpstr>3.2定常系统能观性判据与能观性指数-2</vt:lpstr>
      <vt:lpstr>3.2定常系统能观性判据与能观性指数-3</vt:lpstr>
      <vt:lpstr>3.2定常系统能观性判据与能观性指数-4</vt:lpstr>
      <vt:lpstr>3.2定常系统能观性判据与能观性指数-5</vt:lpstr>
      <vt:lpstr>3.2定常系统能观性判据与能观性指数-6</vt:lpstr>
      <vt:lpstr>3.2定常系统能观性判据与能观性指数-7</vt:lpstr>
      <vt:lpstr>3.2定常系统能观性判据与能观性指数-8</vt:lpstr>
      <vt:lpstr>3.2定常系统能观性判据与能观性指数-9</vt:lpstr>
      <vt:lpstr>3.2定常系统能观性判据与能观性指数-10</vt:lpstr>
      <vt:lpstr>3.2定常系统能观性判据与能观性指数-10</vt:lpstr>
      <vt:lpstr>3.3时变系统能控性判据-1</vt:lpstr>
      <vt:lpstr>3.3时变系统能控性判据-2</vt:lpstr>
      <vt:lpstr>3.3时变系统能控性判据-3</vt:lpstr>
      <vt:lpstr>3.3时变系统能控性判据-4</vt:lpstr>
      <vt:lpstr>3.4时变系统能观性判据-1</vt:lpstr>
      <vt:lpstr>3.4时变系统能观性判据-2</vt:lpstr>
      <vt:lpstr>3.4时变系统能观性判据-3</vt:lpstr>
      <vt:lpstr>3.4时变系统能观性判据-4</vt:lpstr>
      <vt:lpstr>3.5时变系统的能控、能观性判据与其定常情况的关系-1</vt:lpstr>
      <vt:lpstr>3.5时变系统的能控、能观性判据与其定常情况的关系-2</vt:lpstr>
      <vt:lpstr>3.5时变系统的能控、能观性判据与其定常情况的关系-3</vt:lpstr>
      <vt:lpstr>本章内容</vt:lpstr>
      <vt:lpstr>4连续线性系统输出能控性和输出函数能控性及判据</vt:lpstr>
      <vt:lpstr>4.1输出能控性定义及其判定-1</vt:lpstr>
      <vt:lpstr>4.1输出能控性定义及其判定-2</vt:lpstr>
      <vt:lpstr>4.1输出能控性定义及其判定-3</vt:lpstr>
      <vt:lpstr>4.2输出函数能控性定义及其判定-1</vt:lpstr>
      <vt:lpstr>本章内容</vt:lpstr>
      <vt:lpstr>5连续线性系统的对偶关系</vt:lpstr>
      <vt:lpstr>5.1定常情况下的对偶关系-1</vt:lpstr>
      <vt:lpstr>5.1定常情况下的对偶关系-2</vt:lpstr>
      <vt:lpstr>5.1定常情况下的对偶关系-3</vt:lpstr>
      <vt:lpstr>5.2时变情况下的对偶关系</vt:lpstr>
      <vt:lpstr>本章内容</vt:lpstr>
      <vt:lpstr>6定常连续线性系统的能控型与能观型</vt:lpstr>
      <vt:lpstr>6.1SISO系统的能控标准型与能观标准型-1</vt:lpstr>
      <vt:lpstr>6.1SISO系统的能控标准型与能观标准型-2</vt:lpstr>
      <vt:lpstr>6.1SISO系统的能控标准型与能观标准型-3</vt:lpstr>
      <vt:lpstr>6.1SISO系统的能控标准型与能观标准型-4</vt:lpstr>
      <vt:lpstr>6.1SISO系统的能控标准型与能观标准型-5</vt:lpstr>
      <vt:lpstr>6.2MIMO类SISO的能控标准型与能观标准型-1</vt:lpstr>
      <vt:lpstr>6.2MIMO类SISO的能控标准型与能观标准型-2</vt:lpstr>
      <vt:lpstr>6.2MIMO类SISO的能控标准型与能观标准型-2</vt:lpstr>
      <vt:lpstr>本章内容</vt:lpstr>
      <vt:lpstr>7连续线性系统的结构分解</vt:lpstr>
      <vt:lpstr>7.1结构分解的意义</vt:lpstr>
      <vt:lpstr>7.2时变情况下的结构分解</vt:lpstr>
      <vt:lpstr>7.2时变情况下的结构分解</vt:lpstr>
      <vt:lpstr>7.2时变情况下的结构分解</vt:lpstr>
      <vt:lpstr>7.3线性定常系统结构分解的变换阵构造方法-1</vt:lpstr>
      <vt:lpstr>7.3线性定常系统结构分解的变换阵构造方法-2</vt:lpstr>
      <vt:lpstr>7.3线性定常系统结构分解的变换阵构造方法-3</vt:lpstr>
      <vt:lpstr>本章内容</vt:lpstr>
      <vt:lpstr>8连续定常线性系统的实现问题及其与结构特性间的关系</vt:lpstr>
      <vt:lpstr>8.1传递函数矩阵描述的直接实现问题</vt:lpstr>
      <vt:lpstr>8.2矩阵分式描述的实现问题-1</vt:lpstr>
      <vt:lpstr>8.2矩阵分式描述的实现问题-2</vt:lpstr>
      <vt:lpstr>8.2矩阵分式描述的实现问题-3</vt:lpstr>
      <vt:lpstr>8.2矩阵分式描述的实现问题-4</vt:lpstr>
      <vt:lpstr>8.2矩阵分式描述的实现问题-5</vt:lpstr>
      <vt:lpstr>8.3PMD模型的实现问题-1</vt:lpstr>
      <vt:lpstr>8.4时域与频域结构特性-1 </vt:lpstr>
      <vt:lpstr>8.4时域与频域结构特性-2 </vt:lpstr>
      <vt:lpstr>8.4时域与频域结构特性-3 </vt:lpstr>
      <vt:lpstr>8.4时域与频域结构特性-4 </vt:lpstr>
      <vt:lpstr>8.4时域与频域结构特性-5 </vt:lpstr>
      <vt:lpstr>8.4时域与频域结构特性-6 </vt:lpstr>
      <vt:lpstr>8.4时域与频域结构特性-7 </vt:lpstr>
      <vt:lpstr>8.4时域与频域结构特性-8 </vt:lpstr>
      <vt:lpstr>8.4时域与频域结构特性-10 </vt:lpstr>
      <vt:lpstr>8.4时域与频域结构特性-11 </vt:lpstr>
      <vt:lpstr>8.4时域与频域结构特性-12 </vt:lpstr>
      <vt:lpstr>8.5最小实现与求解-1</vt:lpstr>
      <vt:lpstr>8.5最小实现与求解-2</vt:lpstr>
      <vt:lpstr>8.5最小实现与求解-3</vt:lpstr>
      <vt:lpstr>8.5最小实现与求解-4</vt:lpstr>
      <vt:lpstr>8.5最小实现与求解-5</vt:lpstr>
      <vt:lpstr>8.5最小实现与求解-6</vt:lpstr>
      <vt:lpstr>8.5最小实现与求解-7</vt:lpstr>
      <vt:lpstr>本章内容</vt:lpstr>
      <vt:lpstr>9基于复频域的并串线性系统的能控与能观性</vt:lpstr>
      <vt:lpstr>9.1并联系统的能控性和能观性判据</vt:lpstr>
      <vt:lpstr>9.2串联系统的能控性和能观性判据-1</vt:lpstr>
      <vt:lpstr>9.2串联系统的能控性和能观性判据-2</vt:lpstr>
      <vt:lpstr>本章内容</vt:lpstr>
      <vt:lpstr>10离散线性系统的能控能观性及其判据</vt:lpstr>
      <vt:lpstr>10.1能控、能观性概念</vt:lpstr>
      <vt:lpstr>10.2时变情况下的能控性、能达性与能观性、能构性判据-1</vt:lpstr>
      <vt:lpstr>10.2时变情况下的能控性、能达性与能观性、能构性判据-2</vt:lpstr>
      <vt:lpstr>10.3定常情况下的能控性与能观性判据-1</vt:lpstr>
      <vt:lpstr>10.3定常情况下的能控性与能观性判据-2</vt:lpstr>
      <vt:lpstr>10.4定常情况下的最小拍控制与最小拍观测-1</vt:lpstr>
      <vt:lpstr>10.4定常情况下的最小拍控制与最小拍观测-2</vt:lpstr>
      <vt:lpstr>10.5定常情况下离散化连续系统保持能控性和能观性的条件-1</vt:lpstr>
      <vt:lpstr>10.5定常情况下离散化连续系统保持能控性和能观性的条件-2</vt:lpstr>
      <vt:lpstr>小结</vt:lpstr>
      <vt:lpstr>That all</vt:lpstr>
    </vt:vector>
  </TitlesOfParts>
  <Company>山东大学计算机科学与技术学院</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动态系统的结构分析</dc:title>
  <dc:creator>胡立坤</dc:creator>
  <cp:lastModifiedBy>lrd</cp:lastModifiedBy>
  <cp:revision>897</cp:revision>
  <dcterms:created xsi:type="dcterms:W3CDTF">2002-12-18T08:50:00Z</dcterms:created>
  <dcterms:modified xsi:type="dcterms:W3CDTF">2014-05-07T07:51:45Z</dcterms:modified>
</cp:coreProperties>
</file>