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sldIdLst>
    <p:sldId id="292" r:id="rId2"/>
    <p:sldId id="377" r:id="rId3"/>
    <p:sldId id="300" r:id="rId4"/>
    <p:sldId id="299" r:id="rId5"/>
    <p:sldId id="301" r:id="rId6"/>
    <p:sldId id="302"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5" r:id="rId33"/>
    <p:sldId id="406" r:id="rId34"/>
    <p:sldId id="407" r:id="rId35"/>
    <p:sldId id="409" r:id="rId36"/>
    <p:sldId id="408" r:id="rId37"/>
    <p:sldId id="410" r:id="rId38"/>
    <p:sldId id="411" r:id="rId39"/>
    <p:sldId id="404" r:id="rId40"/>
    <p:sldId id="412" r:id="rId41"/>
    <p:sldId id="413" r:id="rId42"/>
    <p:sldId id="419" r:id="rId43"/>
    <p:sldId id="420" r:id="rId44"/>
    <p:sldId id="421" r:id="rId45"/>
    <p:sldId id="414" r:id="rId46"/>
    <p:sldId id="437" r:id="rId47"/>
    <p:sldId id="436" r:id="rId48"/>
    <p:sldId id="415" r:id="rId49"/>
    <p:sldId id="416" r:id="rId50"/>
    <p:sldId id="422" r:id="rId51"/>
    <p:sldId id="417" r:id="rId52"/>
    <p:sldId id="423" r:id="rId53"/>
    <p:sldId id="424" r:id="rId54"/>
    <p:sldId id="425" r:id="rId55"/>
    <p:sldId id="426" r:id="rId56"/>
    <p:sldId id="427" r:id="rId57"/>
    <p:sldId id="428" r:id="rId58"/>
    <p:sldId id="438" r:id="rId59"/>
    <p:sldId id="439" r:id="rId60"/>
    <p:sldId id="429" r:id="rId61"/>
    <p:sldId id="440" r:id="rId62"/>
    <p:sldId id="441" r:id="rId63"/>
    <p:sldId id="442" r:id="rId64"/>
    <p:sldId id="430" r:id="rId65"/>
    <p:sldId id="443" r:id="rId66"/>
    <p:sldId id="444" r:id="rId67"/>
    <p:sldId id="445" r:id="rId68"/>
    <p:sldId id="431" r:id="rId69"/>
    <p:sldId id="447" r:id="rId70"/>
    <p:sldId id="448" r:id="rId71"/>
    <p:sldId id="446" r:id="rId72"/>
    <p:sldId id="449" r:id="rId73"/>
    <p:sldId id="432" r:id="rId74"/>
    <p:sldId id="450" r:id="rId75"/>
    <p:sldId id="451" r:id="rId76"/>
    <p:sldId id="454" r:id="rId77"/>
    <p:sldId id="453" r:id="rId78"/>
    <p:sldId id="452" r:id="rId79"/>
    <p:sldId id="433" r:id="rId80"/>
    <p:sldId id="434" r:id="rId81"/>
    <p:sldId id="455" r:id="rId82"/>
    <p:sldId id="456" r:id="rId83"/>
    <p:sldId id="457" r:id="rId84"/>
    <p:sldId id="458" r:id="rId85"/>
    <p:sldId id="460" r:id="rId86"/>
    <p:sldId id="435" r:id="rId87"/>
    <p:sldId id="461" r:id="rId88"/>
    <p:sldId id="375" r:id="rId89"/>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83" autoAdjust="0"/>
  </p:normalViewPr>
  <p:slideViewPr>
    <p:cSldViewPr>
      <p:cViewPr>
        <p:scale>
          <a:sx n="75" d="100"/>
          <a:sy n="75" d="100"/>
        </p:scale>
        <p:origin x="-182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72212-1B3C-459D-8767-EB122A50A5D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D188CAAB-2203-4EF8-AE0A-24CF23BB81C2}">
      <dgm:prSet custT="1"/>
      <dgm:spPr/>
      <dgm:t>
        <a:bodyPr/>
        <a:lstStyle/>
        <a:p>
          <a:pPr rtl="0"/>
          <a:r>
            <a:rPr kumimoji="1" lang="zh-CN" sz="2400" baseline="0" dirty="0" smtClean="0">
              <a:solidFill>
                <a:srgbClr val="0070C0"/>
              </a:solidFill>
            </a:rPr>
            <a:t>感性认识</a:t>
          </a:r>
          <a:r>
            <a:rPr kumimoji="1" lang="en-US" sz="2400" baseline="0" dirty="0" smtClean="0">
              <a:solidFill>
                <a:srgbClr val="0070C0"/>
              </a:solidFill>
            </a:rPr>
            <a:t>----</a:t>
          </a:r>
          <a:r>
            <a:rPr kumimoji="1" lang="zh-CN" sz="2400" baseline="0" dirty="0" smtClean="0">
              <a:solidFill>
                <a:srgbClr val="0070C0"/>
              </a:solidFill>
            </a:rPr>
            <a:t>理性思考</a:t>
          </a:r>
          <a:endParaRPr kumimoji="1" lang="zh-CN" sz="2400" baseline="0" dirty="0">
            <a:solidFill>
              <a:srgbClr val="0070C0"/>
            </a:solidFill>
          </a:endParaRPr>
        </a:p>
      </dgm:t>
    </dgm:pt>
    <dgm:pt modelId="{D3F5863B-0D0D-4C11-8C5E-42DD44AAB022}" type="parTrans" cxnId="{D6E25986-5941-498D-8392-58144A27672F}">
      <dgm:prSet/>
      <dgm:spPr/>
      <dgm:t>
        <a:bodyPr/>
        <a:lstStyle/>
        <a:p>
          <a:endParaRPr lang="zh-CN" altLang="en-US" sz="2400"/>
        </a:p>
      </dgm:t>
    </dgm:pt>
    <dgm:pt modelId="{860E478D-8AAC-44E5-953E-B076910A0327}" type="sibTrans" cxnId="{D6E25986-5941-498D-8392-58144A27672F}">
      <dgm:prSet/>
      <dgm:spPr/>
      <dgm:t>
        <a:bodyPr/>
        <a:lstStyle/>
        <a:p>
          <a:endParaRPr lang="zh-CN" altLang="en-US" sz="2400"/>
        </a:p>
      </dgm:t>
    </dgm:pt>
    <dgm:pt modelId="{D8D91883-8CDE-4B20-ACAE-3BAD993C893B}" type="pres">
      <dgm:prSet presAssocID="{CAF72212-1B3C-459D-8767-EB122A50A5D5}" presName="CompostProcess" presStyleCnt="0">
        <dgm:presLayoutVars>
          <dgm:dir/>
          <dgm:resizeHandles val="exact"/>
        </dgm:presLayoutVars>
      </dgm:prSet>
      <dgm:spPr/>
      <dgm:t>
        <a:bodyPr/>
        <a:lstStyle/>
        <a:p>
          <a:endParaRPr lang="zh-CN" altLang="en-US"/>
        </a:p>
      </dgm:t>
    </dgm:pt>
    <dgm:pt modelId="{A268E9E1-2941-415A-9365-7EF271C1F2AF}" type="pres">
      <dgm:prSet presAssocID="{CAF72212-1B3C-459D-8767-EB122A50A5D5}" presName="arrow" presStyleLbl="bgShp" presStyleIdx="0" presStyleCnt="1"/>
      <dgm:spPr/>
    </dgm:pt>
    <dgm:pt modelId="{01A66733-6E48-475A-8EFA-34248F0315CA}" type="pres">
      <dgm:prSet presAssocID="{CAF72212-1B3C-459D-8767-EB122A50A5D5}" presName="linearProcess" presStyleCnt="0"/>
      <dgm:spPr/>
    </dgm:pt>
    <dgm:pt modelId="{BAB97696-6167-4A01-A882-F14FB76F7B7C}" type="pres">
      <dgm:prSet presAssocID="{D188CAAB-2203-4EF8-AE0A-24CF23BB81C2}" presName="textNode" presStyleLbl="node1" presStyleIdx="0" presStyleCnt="1">
        <dgm:presLayoutVars>
          <dgm:bulletEnabled val="1"/>
        </dgm:presLayoutVars>
      </dgm:prSet>
      <dgm:spPr/>
      <dgm:t>
        <a:bodyPr/>
        <a:lstStyle/>
        <a:p>
          <a:endParaRPr lang="zh-CN" altLang="en-US"/>
        </a:p>
      </dgm:t>
    </dgm:pt>
  </dgm:ptLst>
  <dgm:cxnLst>
    <dgm:cxn modelId="{D6E25986-5941-498D-8392-58144A27672F}" srcId="{CAF72212-1B3C-459D-8767-EB122A50A5D5}" destId="{D188CAAB-2203-4EF8-AE0A-24CF23BB81C2}" srcOrd="0" destOrd="0" parTransId="{D3F5863B-0D0D-4C11-8C5E-42DD44AAB022}" sibTransId="{860E478D-8AAC-44E5-953E-B076910A0327}"/>
    <dgm:cxn modelId="{946CDD6F-F9B0-4D0C-9774-D24EA19E1E33}" type="presOf" srcId="{CAF72212-1B3C-459D-8767-EB122A50A5D5}" destId="{D8D91883-8CDE-4B20-ACAE-3BAD993C893B}" srcOrd="0" destOrd="0" presId="urn:microsoft.com/office/officeart/2005/8/layout/hProcess9"/>
    <dgm:cxn modelId="{EF8E94C8-9B48-48FE-B059-FF827C7324C7}" type="presOf" srcId="{D188CAAB-2203-4EF8-AE0A-24CF23BB81C2}" destId="{BAB97696-6167-4A01-A882-F14FB76F7B7C}" srcOrd="0" destOrd="0" presId="urn:microsoft.com/office/officeart/2005/8/layout/hProcess9"/>
    <dgm:cxn modelId="{FACA7267-E2E8-4587-8A5F-D49492F0B356}" type="presParOf" srcId="{D8D91883-8CDE-4B20-ACAE-3BAD993C893B}" destId="{A268E9E1-2941-415A-9365-7EF271C1F2AF}" srcOrd="0" destOrd="0" presId="urn:microsoft.com/office/officeart/2005/8/layout/hProcess9"/>
    <dgm:cxn modelId="{E81EC893-5432-4666-A8E2-7EB52035FA19}" type="presParOf" srcId="{D8D91883-8CDE-4B20-ACAE-3BAD993C893B}" destId="{01A66733-6E48-475A-8EFA-34248F0315CA}" srcOrd="1" destOrd="0" presId="urn:microsoft.com/office/officeart/2005/8/layout/hProcess9"/>
    <dgm:cxn modelId="{DDB2B8EB-68BA-46DA-B044-E3BE6410A8D2}" type="presParOf" srcId="{01A66733-6E48-475A-8EFA-34248F0315CA}" destId="{BAB97696-6167-4A01-A882-F14FB76F7B7C}" srcOrd="0"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4.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45.wmf"/><Relationship Id="rId6" Type="http://schemas.openxmlformats.org/officeDocument/2006/relationships/image" Target="../media/image77.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emf"/><Relationship Id="rId2" Type="http://schemas.openxmlformats.org/officeDocument/2006/relationships/image" Target="../media/image84.wmf"/><Relationship Id="rId1" Type="http://schemas.openxmlformats.org/officeDocument/2006/relationships/image" Target="../media/image45.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emf"/><Relationship Id="rId1"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9.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1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18" Type="http://schemas.openxmlformats.org/officeDocument/2006/relationships/image" Target="../media/image160.wmf"/><Relationship Id="rId3" Type="http://schemas.openxmlformats.org/officeDocument/2006/relationships/image" Target="../media/image145.wmf"/><Relationship Id="rId7" Type="http://schemas.openxmlformats.org/officeDocument/2006/relationships/image" Target="../media/image149.wmf"/><Relationship Id="rId12" Type="http://schemas.openxmlformats.org/officeDocument/2006/relationships/image" Target="../media/image154.wmf"/><Relationship Id="rId17" Type="http://schemas.openxmlformats.org/officeDocument/2006/relationships/image" Target="../media/image159.wmf"/><Relationship Id="rId2" Type="http://schemas.openxmlformats.org/officeDocument/2006/relationships/image" Target="../media/image144.wmf"/><Relationship Id="rId16" Type="http://schemas.openxmlformats.org/officeDocument/2006/relationships/image" Target="../media/image158.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5" Type="http://schemas.openxmlformats.org/officeDocument/2006/relationships/image" Target="../media/image15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 Id="rId1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6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3.wmf"/><Relationship Id="rId4" Type="http://schemas.openxmlformats.org/officeDocument/2006/relationships/image" Target="../media/image18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5" Type="http://schemas.openxmlformats.org/officeDocument/2006/relationships/image" Target="../media/image193.wmf"/><Relationship Id="rId4" Type="http://schemas.openxmlformats.org/officeDocument/2006/relationships/image" Target="../media/image19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wmf"/><Relationship Id="rId1" Type="http://schemas.openxmlformats.org/officeDocument/2006/relationships/image" Target="../media/image21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5" Type="http://schemas.openxmlformats.org/officeDocument/2006/relationships/image" Target="../media/image226.wmf"/><Relationship Id="rId4" Type="http://schemas.openxmlformats.org/officeDocument/2006/relationships/image" Target="../media/image2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4" Type="http://schemas.openxmlformats.org/officeDocument/2006/relationships/image" Target="../media/image23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4" Type="http://schemas.openxmlformats.org/officeDocument/2006/relationships/image" Target="../media/image241.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45.wmf"/><Relationship Id="rId1" Type="http://schemas.openxmlformats.org/officeDocument/2006/relationships/image" Target="../media/image24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4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49.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63.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65.wmf"/><Relationship Id="rId1" Type="http://schemas.openxmlformats.org/officeDocument/2006/relationships/image" Target="../media/image264.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5" Type="http://schemas.openxmlformats.org/officeDocument/2006/relationships/image" Target="../media/image273.wmf"/><Relationship Id="rId4" Type="http://schemas.openxmlformats.org/officeDocument/2006/relationships/image" Target="../media/image272.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26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74.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4" Type="http://schemas.openxmlformats.org/officeDocument/2006/relationships/image" Target="../media/image281.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 Id="rId4" Type="http://schemas.openxmlformats.org/officeDocument/2006/relationships/image" Target="../media/image286.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 Id="rId4" Type="http://schemas.openxmlformats.org/officeDocument/2006/relationships/image" Target="../media/image299.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301.wmf"/><Relationship Id="rId1" Type="http://schemas.openxmlformats.org/officeDocument/2006/relationships/image" Target="../media/image30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B7032-10C8-488A-8B31-107178D3BF06}" type="datetimeFigureOut">
              <a:rPr lang="zh-CN" altLang="en-US" smtClean="0"/>
              <a:pPr/>
              <a:t>2014-4-21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0008EB-6FC1-422B-B8E3-7E52022913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0008EB-6FC1-422B-B8E3-7E52022913E8}"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0008EB-6FC1-422B-B8E3-7E52022913E8}"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0008EB-6FC1-422B-B8E3-7E52022913E8}" type="slidenum">
              <a:rPr lang="zh-CN" altLang="en-US" smtClean="0"/>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7116" name="Rectangle 12"/>
          <p:cNvSpPr>
            <a:spLocks noGrp="1" noChangeArrowheads="1"/>
          </p:cNvSpPr>
          <p:nvPr>
            <p:ph type="ctrTitle"/>
          </p:nvPr>
        </p:nvSpPr>
        <p:spPr>
          <a:xfrm>
            <a:off x="990600" y="2071686"/>
            <a:ext cx="7772400" cy="1143000"/>
          </a:xfrm>
        </p:spPr>
        <p:txBody>
          <a:bodyPr/>
          <a:lstStyle>
            <a:lvl1pPr>
              <a:defRPr/>
            </a:lvl1pPr>
          </a:lstStyle>
          <a:p>
            <a:r>
              <a:rPr lang="zh-CN" altLang="en-US" dirty="0"/>
              <a:t>单击此处编辑母版标题样式</a:t>
            </a:r>
          </a:p>
        </p:txBody>
      </p:sp>
      <p:sp>
        <p:nvSpPr>
          <p:cNvPr id="471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1"/>
            </a:lvl1pPr>
          </a:lstStyle>
          <a:p>
            <a:r>
              <a:rPr lang="zh-CN" altLang="en-US" dirty="0"/>
              <a:t>单击此处编辑母版副标题样式</a:t>
            </a:r>
          </a:p>
        </p:txBody>
      </p:sp>
      <p:pic>
        <p:nvPicPr>
          <p:cNvPr id="17" name="图片 16" descr="校徽.jpg"/>
          <p:cNvPicPr>
            <a:picLocks noChangeAspect="1"/>
          </p:cNvPicPr>
          <p:nvPr userDrawn="1"/>
        </p:nvPicPr>
        <p:blipFill>
          <a:blip r:embed="rId2">
            <a:clrChange>
              <a:clrFrom>
                <a:srgbClr val="FFFFFF"/>
              </a:clrFrom>
              <a:clrTo>
                <a:srgbClr val="FFFFFF">
                  <a:alpha val="0"/>
                </a:srgbClr>
              </a:clrTo>
            </a:clrChange>
          </a:blip>
          <a:stretch>
            <a:fillRect/>
          </a:stretch>
        </p:blipFill>
        <p:spPr>
          <a:xfrm>
            <a:off x="0" y="0"/>
            <a:ext cx="1000100" cy="1005151"/>
          </a:xfrm>
          <a:prstGeom prst="rect">
            <a:avLst/>
          </a:prstGeom>
        </p:spPr>
      </p:pic>
      <p:pic>
        <p:nvPicPr>
          <p:cNvPr id="18" name="图片 17" descr="vgxu_03.jpg"/>
          <p:cNvPicPr>
            <a:picLocks noChangeAspect="1"/>
          </p:cNvPicPr>
          <p:nvPr userDrawn="1"/>
        </p:nvPicPr>
        <p:blipFill>
          <a:blip r:embed="rId3"/>
          <a:srcRect t="25610" b="13414"/>
          <a:stretch>
            <a:fillRect/>
          </a:stretch>
        </p:blipFill>
        <p:spPr>
          <a:xfrm>
            <a:off x="1000099" y="1"/>
            <a:ext cx="2143141" cy="9345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D1240E5-2ED4-4B66-B37D-BF2E221DFA2E}"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785786" y="20002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3185C0-62D2-4E92-B9AB-FDA2E38FC7F1}" type="slidenum">
              <a:rPr lang="en-US" altLang="zh-CN"/>
              <a:pPr>
                <a:defRPr/>
              </a:pPr>
              <a:t>‹#›</a:t>
            </a:fld>
            <a:endParaRPr lang="en-US" altLang="zh-CN" dirty="0"/>
          </a:p>
        </p:txBody>
      </p:sp>
      <p:sp>
        <p:nvSpPr>
          <p:cNvPr id="8" name="文本占位符 2"/>
          <p:cNvSpPr>
            <a:spLocks noGrp="1"/>
          </p:cNvSpPr>
          <p:nvPr>
            <p:ph type="body" idx="13"/>
          </p:nvPr>
        </p:nvSpPr>
        <p:spPr>
          <a:xfrm>
            <a:off x="785786" y="1285860"/>
            <a:ext cx="82153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9BDA77D1-CE9E-4F99-92C3-881416553E1E}" type="slidenum">
              <a:rPr lang="en-US" altLang="zh-CN"/>
              <a:pPr>
                <a:defRPr/>
              </a:pPr>
              <a:t>‹#›</a:t>
            </a:fld>
            <a:endParaRPr lang="en-US" altLang="zh-CN" dirty="0"/>
          </a:p>
        </p:txBody>
      </p:sp>
      <p:sp>
        <p:nvSpPr>
          <p:cNvPr id="10" name="标题 1"/>
          <p:cNvSpPr>
            <a:spLocks noGrp="1"/>
          </p:cNvSpPr>
          <p:nvPr>
            <p:ph type="title"/>
          </p:nvPr>
        </p:nvSpPr>
        <p:spPr>
          <a:xfrm>
            <a:off x="1142976" y="0"/>
            <a:ext cx="7793037" cy="11430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8F90FF5-7BD3-459C-A30A-1EA58A1C3646}"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B15A9C20-196E-4B01-89B6-A1FF9A5DD0A2}"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087FBE9-D02A-4A02-B660-9A227E9DBADB}"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409551" y="481012"/>
            <a:ext cx="438150" cy="474663"/>
          </a:xfrm>
          <a:prstGeom prst="rect">
            <a:avLst/>
          </a:prstGeom>
          <a:solidFill>
            <a:schemeClr val="accent2"/>
          </a:solidFill>
          <a:ln w="9525">
            <a:noFill/>
            <a:miter lim="800000"/>
            <a:headEnd/>
            <a:tailEnd/>
          </a:ln>
          <a:effectLst/>
        </p:spPr>
        <p:txBody>
          <a:bodyPr wrap="none" anchor="ctr"/>
          <a:lstStyle/>
          <a:p>
            <a:pPr>
              <a:defRPr/>
            </a:pPr>
            <a:endParaRPr lang="zh-CN" altLang="zh-CN"/>
          </a:p>
        </p:txBody>
      </p:sp>
      <p:sp>
        <p:nvSpPr>
          <p:cNvPr id="46083" name="Rectangle 3"/>
          <p:cNvSpPr>
            <a:spLocks noChangeArrowheads="1"/>
          </p:cNvSpPr>
          <p:nvPr/>
        </p:nvSpPr>
        <p:spPr bwMode="ltGray">
          <a:xfrm>
            <a:off x="792138" y="481012"/>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46084" name="Rectangle 4"/>
          <p:cNvSpPr>
            <a:spLocks noChangeArrowheads="1"/>
          </p:cNvSpPr>
          <p:nvPr/>
        </p:nvSpPr>
        <p:spPr bwMode="ltGray">
          <a:xfrm>
            <a:off x="533376" y="903287"/>
            <a:ext cx="422275" cy="474663"/>
          </a:xfrm>
          <a:prstGeom prst="rect">
            <a:avLst/>
          </a:prstGeom>
          <a:solidFill>
            <a:schemeClr val="folHlink"/>
          </a:solidFill>
          <a:ln w="9525">
            <a:noFill/>
            <a:miter lim="800000"/>
            <a:headEnd/>
            <a:tailEnd/>
          </a:ln>
          <a:effectLst/>
        </p:spPr>
        <p:txBody>
          <a:bodyPr wrap="none" anchor="ctr"/>
          <a:lstStyle/>
          <a:p>
            <a:pPr>
              <a:defRPr/>
            </a:pPr>
            <a:endParaRPr lang="zh-CN" altLang="zh-CN"/>
          </a:p>
        </p:txBody>
      </p:sp>
      <p:sp>
        <p:nvSpPr>
          <p:cNvPr id="46085" name="Rectangle 5"/>
          <p:cNvSpPr>
            <a:spLocks noChangeArrowheads="1"/>
          </p:cNvSpPr>
          <p:nvPr/>
        </p:nvSpPr>
        <p:spPr bwMode="ltGray">
          <a:xfrm>
            <a:off x="903263" y="903287"/>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46086" name="Rectangle 6"/>
          <p:cNvSpPr>
            <a:spLocks noChangeArrowheads="1"/>
          </p:cNvSpPr>
          <p:nvPr/>
        </p:nvSpPr>
        <p:spPr bwMode="ltGray">
          <a:xfrm>
            <a:off x="119038" y="830262"/>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zh-CN"/>
          </a:p>
        </p:txBody>
      </p:sp>
      <p:sp>
        <p:nvSpPr>
          <p:cNvPr id="46087" name="Rectangle 7"/>
          <p:cNvSpPr>
            <a:spLocks noChangeArrowheads="1"/>
          </p:cNvSpPr>
          <p:nvPr/>
        </p:nvSpPr>
        <p:spPr bwMode="gray">
          <a:xfrm>
            <a:off x="754038" y="373062"/>
            <a:ext cx="31750" cy="1052513"/>
          </a:xfrm>
          <a:prstGeom prst="rect">
            <a:avLst/>
          </a:prstGeom>
          <a:solidFill>
            <a:schemeClr val="bg2"/>
          </a:solidFill>
          <a:ln w="9525">
            <a:noFill/>
            <a:miter lim="800000"/>
            <a:headEnd/>
            <a:tailEnd/>
          </a:ln>
          <a:effectLst/>
        </p:spPr>
        <p:txBody>
          <a:bodyPr wrap="none" anchor="ctr"/>
          <a:lstStyle/>
          <a:p>
            <a:pPr>
              <a:defRPr/>
            </a:pPr>
            <a:endParaRPr lang="zh-CN" altLang="zh-CN"/>
          </a:p>
        </p:txBody>
      </p:sp>
      <p:sp>
        <p:nvSpPr>
          <p:cNvPr id="46088" name="Rectangle 8"/>
          <p:cNvSpPr>
            <a:spLocks noChangeArrowheads="1"/>
          </p:cNvSpPr>
          <p:nvPr/>
        </p:nvSpPr>
        <p:spPr bwMode="gray">
          <a:xfrm>
            <a:off x="434951" y="1163637"/>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31753" name="Rectangle 9"/>
          <p:cNvSpPr>
            <a:spLocks noGrp="1" noChangeArrowheads="1"/>
          </p:cNvSpPr>
          <p:nvPr>
            <p:ph type="title"/>
          </p:nvPr>
        </p:nvSpPr>
        <p:spPr bwMode="auto">
          <a:xfrm>
            <a:off x="1142976" y="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31754" name="Rectangle 10"/>
          <p:cNvSpPr>
            <a:spLocks noGrp="1" noChangeArrowheads="1"/>
          </p:cNvSpPr>
          <p:nvPr>
            <p:ph type="body" idx="1"/>
          </p:nvPr>
        </p:nvSpPr>
        <p:spPr bwMode="auto">
          <a:xfrm>
            <a:off x="785786" y="1285860"/>
            <a:ext cx="8169302" cy="48466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60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lvl1pPr>
          </a:lstStyle>
          <a:p>
            <a:pPr>
              <a:defRPr/>
            </a:pPr>
            <a:endParaRPr lang="en-US" altLang="zh-CN"/>
          </a:p>
        </p:txBody>
      </p:sp>
      <p:sp>
        <p:nvSpPr>
          <p:cNvPr id="460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460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C26FADFB-3D48-44CF-ADEF-F7AC41652F15}"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4" r:id="rId3"/>
    <p:sldLayoutId id="2147483725" r:id="rId4"/>
    <p:sldLayoutId id="2147483726" r:id="rId5"/>
    <p:sldLayoutId id="2147483727" r:id="rId6"/>
    <p:sldLayoutId id="2147483730" r:id="rId7"/>
  </p:sldLayoutIdLst>
  <p:txStyles>
    <p:titleStyle>
      <a:lvl1pPr algn="l" rtl="0" eaLnBrk="0" fontAlgn="base" hangingPunct="0">
        <a:spcBef>
          <a:spcPct val="0"/>
        </a:spcBef>
        <a:spcAft>
          <a:spcPct val="0"/>
        </a:spcAft>
        <a:defRPr kumimoji="1" sz="4000" b="1">
          <a:solidFill>
            <a:schemeClr val="tx2"/>
          </a:solidFill>
          <a:latin typeface="+mn-ea"/>
          <a:ea typeface="+mn-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4.emf"/><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7.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oleObject" Target="../embeddings/oleObject28.bin"/><Relationship Id="rId10" Type="http://schemas.openxmlformats.org/officeDocument/2006/relationships/oleObject" Target="../embeddings/oleObject33.bin"/><Relationship Id="rId4" Type="http://schemas.openxmlformats.org/officeDocument/2006/relationships/image" Target="../media/image34.e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0.bin"/><Relationship Id="rId5" Type="http://schemas.openxmlformats.org/officeDocument/2006/relationships/oleObject" Target="../embeddings/oleObject39.bin"/><Relationship Id="rId10" Type="http://schemas.openxmlformats.org/officeDocument/2006/relationships/oleObject" Target="../embeddings/oleObject44.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6.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1.emf"/><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oleObject" Target="../embeddings/oleObject73.bin"/><Relationship Id="rId3" Type="http://schemas.openxmlformats.org/officeDocument/2006/relationships/oleObject" Target="../embeddings/oleObject63.bin"/><Relationship Id="rId7" Type="http://schemas.openxmlformats.org/officeDocument/2006/relationships/oleObject" Target="../embeddings/oleObject67.bin"/><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6.bin"/><Relationship Id="rId11" Type="http://schemas.openxmlformats.org/officeDocument/2006/relationships/oleObject" Target="../embeddings/oleObject71.bin"/><Relationship Id="rId5" Type="http://schemas.openxmlformats.org/officeDocument/2006/relationships/oleObject" Target="../embeddings/oleObject65.bin"/><Relationship Id="rId10" Type="http://schemas.openxmlformats.org/officeDocument/2006/relationships/oleObject" Target="../embeddings/oleObject70.bin"/><Relationship Id="rId4" Type="http://schemas.openxmlformats.org/officeDocument/2006/relationships/oleObject" Target="../embeddings/oleObject64.bin"/><Relationship Id="rId9" Type="http://schemas.openxmlformats.org/officeDocument/2006/relationships/oleObject" Target="../embeddings/oleObject6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7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9.bin"/><Relationship Id="rId5" Type="http://schemas.openxmlformats.org/officeDocument/2006/relationships/oleObject" Target="../embeddings/oleObject78.bin"/><Relationship Id="rId4" Type="http://schemas.openxmlformats.org/officeDocument/2006/relationships/oleObject" Target="../embeddings/oleObject77.bin"/><Relationship Id="rId9" Type="http://schemas.openxmlformats.org/officeDocument/2006/relationships/oleObject" Target="../embeddings/oleObject8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0.bin"/><Relationship Id="rId5" Type="http://schemas.openxmlformats.org/officeDocument/2006/relationships/oleObject" Target="../embeddings/oleObject89.bin"/><Relationship Id="rId10" Type="http://schemas.openxmlformats.org/officeDocument/2006/relationships/oleObject" Target="../embeddings/oleObject94.bin"/><Relationship Id="rId4" Type="http://schemas.openxmlformats.org/officeDocument/2006/relationships/oleObject" Target="../embeddings/oleObject88.bin"/><Relationship Id="rId9" Type="http://schemas.openxmlformats.org/officeDocument/2006/relationships/oleObject" Target="../embeddings/oleObject9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5.bin"/><Relationship Id="rId5" Type="http://schemas.openxmlformats.org/officeDocument/2006/relationships/oleObject" Target="../embeddings/oleObject10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1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25.bin"/><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oleObject" Target="../embeddings/oleObject139.bin"/><Relationship Id="rId3" Type="http://schemas.openxmlformats.org/officeDocument/2006/relationships/oleObject" Target="../embeddings/oleObject129.bin"/><Relationship Id="rId7" Type="http://schemas.openxmlformats.org/officeDocument/2006/relationships/oleObject" Target="../embeddings/oleObject133.bin"/><Relationship Id="rId12"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32.bin"/><Relationship Id="rId11" Type="http://schemas.openxmlformats.org/officeDocument/2006/relationships/oleObject" Target="../embeddings/oleObject137.bin"/><Relationship Id="rId5" Type="http://schemas.openxmlformats.org/officeDocument/2006/relationships/oleObject" Target="../embeddings/oleObject131.bin"/><Relationship Id="rId10" Type="http://schemas.openxmlformats.org/officeDocument/2006/relationships/oleObject" Target="../embeddings/oleObject136.bin"/><Relationship Id="rId4" Type="http://schemas.openxmlformats.org/officeDocument/2006/relationships/oleObject" Target="../embeddings/oleObject130.bin"/><Relationship Id="rId9" Type="http://schemas.openxmlformats.org/officeDocument/2006/relationships/oleObject" Target="../embeddings/oleObject135.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oleObject" Target="../embeddings/oleObject150.bin"/><Relationship Id="rId18" Type="http://schemas.openxmlformats.org/officeDocument/2006/relationships/oleObject" Target="../embeddings/oleObject155.bin"/><Relationship Id="rId3" Type="http://schemas.openxmlformats.org/officeDocument/2006/relationships/oleObject" Target="../embeddings/oleObject140.bin"/><Relationship Id="rId21" Type="http://schemas.openxmlformats.org/officeDocument/2006/relationships/oleObject" Target="../embeddings/oleObject158.bin"/><Relationship Id="rId7" Type="http://schemas.openxmlformats.org/officeDocument/2006/relationships/oleObject" Target="../embeddings/oleObject144.bin"/><Relationship Id="rId12" Type="http://schemas.openxmlformats.org/officeDocument/2006/relationships/oleObject" Target="../embeddings/oleObject149.bin"/><Relationship Id="rId17" Type="http://schemas.openxmlformats.org/officeDocument/2006/relationships/oleObject" Target="../embeddings/oleObject154.bin"/><Relationship Id="rId2" Type="http://schemas.openxmlformats.org/officeDocument/2006/relationships/slideLayout" Target="../slideLayouts/slideLayout2.xml"/><Relationship Id="rId16" Type="http://schemas.openxmlformats.org/officeDocument/2006/relationships/oleObject" Target="../embeddings/oleObject153.bin"/><Relationship Id="rId20" Type="http://schemas.openxmlformats.org/officeDocument/2006/relationships/oleObject" Target="../embeddings/oleObject157.bin"/><Relationship Id="rId1" Type="http://schemas.openxmlformats.org/officeDocument/2006/relationships/vmlDrawing" Target="../drawings/vmlDrawing36.vml"/><Relationship Id="rId6" Type="http://schemas.openxmlformats.org/officeDocument/2006/relationships/oleObject" Target="../embeddings/oleObject143.bin"/><Relationship Id="rId11" Type="http://schemas.openxmlformats.org/officeDocument/2006/relationships/oleObject" Target="../embeddings/oleObject148.bin"/><Relationship Id="rId5" Type="http://schemas.openxmlformats.org/officeDocument/2006/relationships/oleObject" Target="../embeddings/oleObject142.bin"/><Relationship Id="rId15" Type="http://schemas.openxmlformats.org/officeDocument/2006/relationships/oleObject" Target="../embeddings/oleObject152.bin"/><Relationship Id="rId10" Type="http://schemas.openxmlformats.org/officeDocument/2006/relationships/oleObject" Target="../embeddings/oleObject147.bin"/><Relationship Id="rId19" Type="http://schemas.openxmlformats.org/officeDocument/2006/relationships/oleObject" Target="../embeddings/oleObject156.bin"/><Relationship Id="rId4" Type="http://schemas.openxmlformats.org/officeDocument/2006/relationships/oleObject" Target="../embeddings/oleObject141.bin"/><Relationship Id="rId9" Type="http://schemas.openxmlformats.org/officeDocument/2006/relationships/oleObject" Target="../embeddings/oleObject146.bin"/><Relationship Id="rId14" Type="http://schemas.openxmlformats.org/officeDocument/2006/relationships/oleObject" Target="../embeddings/oleObject151.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161.bin"/><Relationship Id="rId4" Type="http://schemas.openxmlformats.org/officeDocument/2006/relationships/oleObject" Target="../embeddings/oleObject160.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70.bin"/><Relationship Id="rId12"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69.bin"/><Relationship Id="rId11" Type="http://schemas.openxmlformats.org/officeDocument/2006/relationships/oleObject" Target="../embeddings/oleObject174.bin"/><Relationship Id="rId5" Type="http://schemas.openxmlformats.org/officeDocument/2006/relationships/oleObject" Target="../embeddings/oleObject16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notesSlide" Target="../notesSlides/notesSlide3.xml"/><Relationship Id="rId7"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 Id="rId9" Type="http://schemas.openxmlformats.org/officeDocument/2006/relationships/oleObject" Target="../embeddings/oleObject181.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85.bin"/><Relationship Id="rId5" Type="http://schemas.openxmlformats.org/officeDocument/2006/relationships/oleObject" Target="../embeddings/oleObject184.bin"/><Relationship Id="rId10" Type="http://schemas.openxmlformats.org/officeDocument/2006/relationships/oleObject" Target="../embeddings/oleObject189.bin"/><Relationship Id="rId4" Type="http://schemas.openxmlformats.org/officeDocument/2006/relationships/oleObject" Target="../embeddings/oleObject183.bin"/><Relationship Id="rId9" Type="http://schemas.openxmlformats.org/officeDocument/2006/relationships/oleObject" Target="../embeddings/oleObject18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0.bin"/><Relationship Id="rId7"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93.bin"/><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5.bin"/><Relationship Id="rId7"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98.bin"/><Relationship Id="rId5" Type="http://schemas.openxmlformats.org/officeDocument/2006/relationships/oleObject" Target="../embeddings/oleObject197.bin"/><Relationship Id="rId4" Type="http://schemas.openxmlformats.org/officeDocument/2006/relationships/oleObject" Target="../embeddings/oleObject196.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oleObject" Target="../embeddings/oleObject202.bin"/><Relationship Id="rId4" Type="http://schemas.openxmlformats.org/officeDocument/2006/relationships/oleObject" Target="../embeddings/oleObject20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206.bin"/><Relationship Id="rId5" Type="http://schemas.openxmlformats.org/officeDocument/2006/relationships/oleObject" Target="../embeddings/oleObject205.bin"/><Relationship Id="rId4" Type="http://schemas.openxmlformats.org/officeDocument/2006/relationships/oleObject" Target="../embeddings/oleObject204.bin"/><Relationship Id="rId9" Type="http://schemas.openxmlformats.org/officeDocument/2006/relationships/oleObject" Target="../embeddings/oleObject209.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oleObject" Target="../embeddings/oleObject220.bin"/><Relationship Id="rId3" Type="http://schemas.openxmlformats.org/officeDocument/2006/relationships/oleObject" Target="../embeddings/oleObject210.bin"/><Relationship Id="rId7" Type="http://schemas.openxmlformats.org/officeDocument/2006/relationships/oleObject" Target="../embeddings/oleObject214.bin"/><Relationship Id="rId12"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13.bin"/><Relationship Id="rId11" Type="http://schemas.openxmlformats.org/officeDocument/2006/relationships/oleObject" Target="../embeddings/oleObject218.bin"/><Relationship Id="rId5" Type="http://schemas.openxmlformats.org/officeDocument/2006/relationships/oleObject" Target="../embeddings/oleObject212.bin"/><Relationship Id="rId10" Type="http://schemas.openxmlformats.org/officeDocument/2006/relationships/oleObject" Target="../embeddings/oleObject217.bin"/><Relationship Id="rId4" Type="http://schemas.openxmlformats.org/officeDocument/2006/relationships/oleObject" Target="../embeddings/oleObject211.bin"/><Relationship Id="rId9" Type="http://schemas.openxmlformats.org/officeDocument/2006/relationships/oleObject" Target="../embeddings/oleObject21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oleObject" Target="../embeddings/oleObject223.bin"/><Relationship Id="rId4" Type="http://schemas.openxmlformats.org/officeDocument/2006/relationships/oleObject" Target="../embeddings/oleObject222.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oleObject" Target="../embeddings/oleObject226.bin"/><Relationship Id="rId4" Type="http://schemas.openxmlformats.org/officeDocument/2006/relationships/oleObject" Target="../embeddings/oleObject22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7.bin"/><Relationship Id="rId7"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30.bin"/><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35.bin"/><Relationship Id="rId5" Type="http://schemas.openxmlformats.org/officeDocument/2006/relationships/oleObject" Target="../embeddings/oleObject234.bin"/><Relationship Id="rId4" Type="http://schemas.openxmlformats.org/officeDocument/2006/relationships/oleObject" Target="../embeddings/oleObject23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41.bin"/><Relationship Id="rId3" Type="http://schemas.openxmlformats.org/officeDocument/2006/relationships/oleObject" Target="../embeddings/oleObject236.bin"/><Relationship Id="rId7"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39.bin"/><Relationship Id="rId5" Type="http://schemas.openxmlformats.org/officeDocument/2006/relationships/oleObject" Target="../embeddings/oleObject238.bin"/><Relationship Id="rId4" Type="http://schemas.openxmlformats.org/officeDocument/2006/relationships/oleObject" Target="../embeddings/oleObject237.bin"/><Relationship Id="rId9" Type="http://schemas.openxmlformats.org/officeDocument/2006/relationships/oleObject" Target="../embeddings/oleObject24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246.bin"/><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oleObject" Target="../embeddings/oleObject248.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oleObject" Target="../embeddings/oleObject25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2.xml"/><Relationship Id="rId1" Type="http://schemas.openxmlformats.org/officeDocument/2006/relationships/vmlDrawing" Target="../drawings/vmlDrawing55.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oleObject" Target="../embeddings/oleObject254.bin"/><Relationship Id="rId4" Type="http://schemas.openxmlformats.org/officeDocument/2006/relationships/oleObject" Target="../embeddings/oleObject25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55.bin"/><Relationship Id="rId2" Type="http://schemas.openxmlformats.org/officeDocument/2006/relationships/slideLayout" Target="../slideLayouts/slideLayout2.xml"/><Relationship Id="rId1" Type="http://schemas.openxmlformats.org/officeDocument/2006/relationships/vmlDrawing" Target="../drawings/vmlDrawing57.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257.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260.bin"/><Relationship Id="rId4" Type="http://schemas.openxmlformats.org/officeDocument/2006/relationships/oleObject" Target="../embeddings/oleObject259.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oleObject" Target="../embeddings/oleObject263.bin"/><Relationship Id="rId4" Type="http://schemas.openxmlformats.org/officeDocument/2006/relationships/oleObject" Target="../embeddings/oleObject26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oleObject" Target="../embeddings/oleObject265.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66.bin"/><Relationship Id="rId7" Type="http://schemas.openxmlformats.org/officeDocument/2006/relationships/oleObject" Target="../embeddings/oleObject270.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69.bin"/><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76.bin"/><Relationship Id="rId3" Type="http://schemas.openxmlformats.org/officeDocument/2006/relationships/oleObject" Target="../embeddings/oleObject271.bin"/><Relationship Id="rId7"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274.bin"/><Relationship Id="rId5" Type="http://schemas.openxmlformats.org/officeDocument/2006/relationships/oleObject" Target="../embeddings/oleObject273.bin"/><Relationship Id="rId4" Type="http://schemas.openxmlformats.org/officeDocument/2006/relationships/oleObject" Target="../embeddings/oleObject27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7.bin"/><Relationship Id="rId7" Type="http://schemas.openxmlformats.org/officeDocument/2006/relationships/oleObject" Target="../embeddings/oleObject281.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280.bin"/><Relationship Id="rId5" Type="http://schemas.openxmlformats.org/officeDocument/2006/relationships/oleObject" Target="../embeddings/oleObject279.bin"/><Relationship Id="rId4" Type="http://schemas.openxmlformats.org/officeDocument/2006/relationships/oleObject" Target="../embeddings/oleObject27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82.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oleObject" Target="../embeddings/oleObject283.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Layout" Target="../slideLayouts/slideLayout2.xml"/><Relationship Id="rId1" Type="http://schemas.openxmlformats.org/officeDocument/2006/relationships/vmlDrawing" Target="../drawings/vmlDrawing66.vml"/><Relationship Id="rId5" Type="http://schemas.openxmlformats.org/officeDocument/2006/relationships/oleObject" Target="../embeddings/oleObject286.bin"/><Relationship Id="rId4" Type="http://schemas.openxmlformats.org/officeDocument/2006/relationships/oleObject" Target="../embeddings/oleObject285.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oleObject" Target="../embeddings/oleObject288.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292.bin"/><Relationship Id="rId5" Type="http://schemas.openxmlformats.org/officeDocument/2006/relationships/oleObject" Target="../embeddings/oleObject291.bin"/><Relationship Id="rId4" Type="http://schemas.openxmlformats.org/officeDocument/2006/relationships/oleObject" Target="../embeddings/oleObject29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oleObject" Target="../embeddings/oleObject294.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00.bin"/><Relationship Id="rId3" Type="http://schemas.openxmlformats.org/officeDocument/2006/relationships/oleObject" Target="../embeddings/oleObject295.bin"/><Relationship Id="rId7" Type="http://schemas.openxmlformats.org/officeDocument/2006/relationships/oleObject" Target="../embeddings/oleObject299.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oleObject" Target="../embeddings/oleObject298.bin"/><Relationship Id="rId5" Type="http://schemas.openxmlformats.org/officeDocument/2006/relationships/oleObject" Target="../embeddings/oleObject297.bin"/><Relationship Id="rId4" Type="http://schemas.openxmlformats.org/officeDocument/2006/relationships/oleObject" Target="../embeddings/oleObject296.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oleObject" Target="../embeddings/oleObject303.bin"/><Relationship Id="rId4" Type="http://schemas.openxmlformats.org/officeDocument/2006/relationships/oleObject" Target="../embeddings/oleObject302.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09.bin"/><Relationship Id="rId3" Type="http://schemas.openxmlformats.org/officeDocument/2006/relationships/oleObject" Target="../embeddings/oleObject304.bin"/><Relationship Id="rId7" Type="http://schemas.openxmlformats.org/officeDocument/2006/relationships/oleObject" Target="../embeddings/oleObject308.bin"/><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307.bin"/><Relationship Id="rId5" Type="http://schemas.openxmlformats.org/officeDocument/2006/relationships/oleObject" Target="../embeddings/oleObject306.bin"/><Relationship Id="rId4" Type="http://schemas.openxmlformats.org/officeDocument/2006/relationships/oleObject" Target="../embeddings/oleObject305.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10.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313.bin"/><Relationship Id="rId5" Type="http://schemas.openxmlformats.org/officeDocument/2006/relationships/oleObject" Target="../embeddings/oleObject312.bin"/><Relationship Id="rId4" Type="http://schemas.openxmlformats.org/officeDocument/2006/relationships/oleObject" Target="../embeddings/oleObject311.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14.bin"/><Relationship Id="rId2" Type="http://schemas.openxmlformats.org/officeDocument/2006/relationships/slideLayout" Target="../slideLayouts/slideLayout2.xml"/><Relationship Id="rId1" Type="http://schemas.openxmlformats.org/officeDocument/2006/relationships/vmlDrawing" Target="../drawings/vmlDrawing74.vml"/><Relationship Id="rId4" Type="http://schemas.openxmlformats.org/officeDocument/2006/relationships/oleObject" Target="../embeddings/oleObject315.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pPr eaLnBrk="1" hangingPunct="1"/>
            <a:r>
              <a:rPr lang="zh-CN" altLang="en-US" sz="4800" dirty="0" smtClean="0"/>
              <a:t>动态系统的稳定性分析</a:t>
            </a:r>
          </a:p>
        </p:txBody>
      </p:sp>
      <p:sp>
        <p:nvSpPr>
          <p:cNvPr id="33795" name="Rectangle 3"/>
          <p:cNvSpPr>
            <a:spLocks noGrp="1" noChangeArrowheads="1"/>
          </p:cNvSpPr>
          <p:nvPr>
            <p:ph type="subTitle" idx="1"/>
          </p:nvPr>
        </p:nvSpPr>
        <p:spPr>
          <a:xfrm>
            <a:off x="1187450" y="3573463"/>
            <a:ext cx="7345363" cy="784231"/>
          </a:xfrm>
        </p:spPr>
        <p:txBody>
          <a:bodyPr/>
          <a:lstStyle/>
          <a:p>
            <a:pPr eaLnBrk="1" hangingPunct="1">
              <a:lnSpc>
                <a:spcPct val="90000"/>
              </a:lnSpc>
            </a:pPr>
            <a:r>
              <a:rPr lang="zh-CN" altLang="en-US" sz="4400" b="1" dirty="0" smtClean="0"/>
              <a:t>关于解的稳定性定性分析</a:t>
            </a:r>
            <a:endParaRPr lang="en-US" altLang="zh-CN" sz="4400" b="1" dirty="0" smtClean="0"/>
          </a:p>
        </p:txBody>
      </p:sp>
      <p:pic>
        <p:nvPicPr>
          <p:cNvPr id="4" name="图片 3" descr="banner.jpg"/>
          <p:cNvPicPr>
            <a:picLocks noChangeAspect="1"/>
          </p:cNvPicPr>
          <p:nvPr/>
        </p:nvPicPr>
        <p:blipFill>
          <a:blip r:embed="rId2"/>
          <a:srcRect l="5273" r="27050"/>
          <a:stretch>
            <a:fillRect/>
          </a:stretch>
        </p:blipFill>
        <p:spPr>
          <a:xfrm>
            <a:off x="4143372" y="0"/>
            <a:ext cx="4643470" cy="857662"/>
          </a:xfrm>
          <a:prstGeom prst="rect">
            <a:avLst/>
          </a:prstGeom>
        </p:spPr>
      </p:pic>
      <p:sp>
        <p:nvSpPr>
          <p:cNvPr id="5" name="TextBox 4"/>
          <p:cNvSpPr txBox="1"/>
          <p:nvPr/>
        </p:nvSpPr>
        <p:spPr>
          <a:xfrm>
            <a:off x="4714876" y="1142984"/>
            <a:ext cx="4357718" cy="769441"/>
          </a:xfrm>
          <a:prstGeom prst="rect">
            <a:avLst/>
          </a:prstGeom>
          <a:noFill/>
        </p:spPr>
        <p:txBody>
          <a:bodyPr wrap="square" rtlCol="0">
            <a:spAutoFit/>
          </a:bodyPr>
          <a:lstStyle/>
          <a:p>
            <a:r>
              <a:rPr lang="zh-CN" altLang="en-US" sz="4400" dirty="0" smtClean="0">
                <a:latin typeface="华文彩云" pitchFamily="2" charset="-122"/>
                <a:ea typeface="华文彩云" pitchFamily="2" charset="-122"/>
              </a:rPr>
              <a:t>之现代控制理论</a:t>
            </a:r>
            <a:endParaRPr lang="zh-CN" altLang="en-US" sz="4400" dirty="0">
              <a:latin typeface="华文彩云" pitchFamily="2" charset="-122"/>
              <a:ea typeface="华文彩云" pitchFamily="2" charset="-122"/>
            </a:endParaRPr>
          </a:p>
        </p:txBody>
      </p:sp>
      <p:graphicFrame>
        <p:nvGraphicFramePr>
          <p:cNvPr id="7" name="图示 6"/>
          <p:cNvGraphicFramePr/>
          <p:nvPr/>
        </p:nvGraphicFramePr>
        <p:xfrm>
          <a:off x="0" y="1142984"/>
          <a:ext cx="4643438" cy="76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3"/>
          <p:cNvSpPr txBox="1">
            <a:spLocks noChangeArrowheads="1"/>
          </p:cNvSpPr>
          <p:nvPr/>
        </p:nvSpPr>
        <p:spPr bwMode="auto">
          <a:xfrm>
            <a:off x="1227165" y="4714884"/>
            <a:ext cx="7345363"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3200" b="1" kern="0" dirty="0" smtClean="0">
                <a:latin typeface="+mn-lt"/>
                <a:ea typeface="+mn-ea"/>
              </a:rPr>
              <a:t>电气工程学院  自动化专业</a:t>
            </a:r>
            <a:endParaRPr lang="en-US" altLang="zh-CN" sz="3200" b="1" kern="0" dirty="0" smtClean="0">
              <a:latin typeface="+mn-lt"/>
              <a:ea typeface="+mn-ea"/>
            </a:endParaRPr>
          </a:p>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3200" b="1" kern="0" dirty="0" smtClean="0">
                <a:latin typeface="+mn-lt"/>
                <a:ea typeface="+mn-ea"/>
              </a:rPr>
              <a:t>信号与控制课群教学团队</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dirty="0" smtClean="0"/>
              <a:t>例：用定义分析稳定性</a:t>
            </a:r>
            <a:endParaRPr lang="zh-CN" altLang="en-US" dirty="0"/>
          </a:p>
        </p:txBody>
      </p:sp>
      <p:graphicFrame>
        <p:nvGraphicFramePr>
          <p:cNvPr id="4" name="Object 5"/>
          <p:cNvGraphicFramePr>
            <a:graphicFrameLocks noChangeAspect="1"/>
          </p:cNvGraphicFramePr>
          <p:nvPr/>
        </p:nvGraphicFramePr>
        <p:xfrm>
          <a:off x="5672138" y="1214438"/>
          <a:ext cx="1838325" cy="947737"/>
        </p:xfrm>
        <a:graphic>
          <a:graphicData uri="http://schemas.openxmlformats.org/presentationml/2006/ole">
            <p:oleObj spid="_x0000_s120833" name="Equation" r:id="rId3" imgW="812520" imgH="419040" progId="Equation.DSMT4">
              <p:embed/>
            </p:oleObj>
          </a:graphicData>
        </a:graphic>
      </p:graphicFrame>
      <p:graphicFrame>
        <p:nvGraphicFramePr>
          <p:cNvPr id="5" name="Object 7"/>
          <p:cNvGraphicFramePr>
            <a:graphicFrameLocks noChangeAspect="1"/>
          </p:cNvGraphicFramePr>
          <p:nvPr/>
        </p:nvGraphicFramePr>
        <p:xfrm>
          <a:off x="2571736" y="2214554"/>
          <a:ext cx="5257800" cy="1068388"/>
        </p:xfrm>
        <a:graphic>
          <a:graphicData uri="http://schemas.openxmlformats.org/presentationml/2006/ole">
            <p:oleObj spid="_x0000_s120834" name="Equation" r:id="rId4" imgW="2120760" imgH="431640" progId="Equation.DSMT4">
              <p:embed/>
            </p:oleObj>
          </a:graphicData>
        </a:graphic>
      </p:graphicFrame>
      <p:graphicFrame>
        <p:nvGraphicFramePr>
          <p:cNvPr id="6" name="Object 9"/>
          <p:cNvGraphicFramePr>
            <a:graphicFrameLocks noChangeAspect="1"/>
          </p:cNvGraphicFramePr>
          <p:nvPr/>
        </p:nvGraphicFramePr>
        <p:xfrm>
          <a:off x="1714520" y="4000504"/>
          <a:ext cx="5715000" cy="522287"/>
        </p:xfrm>
        <a:graphic>
          <a:graphicData uri="http://schemas.openxmlformats.org/presentationml/2006/ole">
            <p:oleObj spid="_x0000_s120835" name="Equation" r:id="rId5" imgW="2361960" imgH="215640" progId="Equation.DSMT4">
              <p:embed/>
            </p:oleObj>
          </a:graphicData>
        </a:graphic>
      </p:graphicFrame>
      <p:sp>
        <p:nvSpPr>
          <p:cNvPr id="7" name="Rectangle 11"/>
          <p:cNvSpPr>
            <a:spLocks noChangeArrowheads="1"/>
          </p:cNvSpPr>
          <p:nvPr/>
        </p:nvSpPr>
        <p:spPr bwMode="auto">
          <a:xfrm>
            <a:off x="250825" y="2351086"/>
            <a:ext cx="2089150" cy="519113"/>
          </a:xfrm>
          <a:prstGeom prst="rect">
            <a:avLst/>
          </a:prstGeom>
          <a:noFill/>
          <a:ln w="9525" algn="ctr">
            <a:noFill/>
            <a:miter lim="800000"/>
            <a:headEnd/>
            <a:tailEnd/>
          </a:ln>
          <a:effectLst/>
        </p:spPr>
        <p:txBody>
          <a:bodyPr wrap="none">
            <a:spAutoFit/>
          </a:bodyPr>
          <a:lstStyle/>
          <a:p>
            <a:r>
              <a:rPr kumimoji="1" lang="zh-CN" altLang="en-US" sz="2800" b="1">
                <a:latin typeface="Times New Roman" pitchFamily="18" charset="0"/>
              </a:rPr>
              <a:t>解：其解为</a:t>
            </a:r>
            <a:r>
              <a:rPr kumimoji="1" lang="en-US" altLang="zh-CN" sz="2800" b="1">
                <a:latin typeface="Times New Roman" pitchFamily="18" charset="0"/>
              </a:rPr>
              <a:t>:</a:t>
            </a:r>
          </a:p>
        </p:txBody>
      </p:sp>
      <p:sp>
        <p:nvSpPr>
          <p:cNvPr id="8" name="Rectangle 12"/>
          <p:cNvSpPr>
            <a:spLocks noChangeArrowheads="1"/>
          </p:cNvSpPr>
          <p:nvPr/>
        </p:nvSpPr>
        <p:spPr bwMode="auto">
          <a:xfrm>
            <a:off x="323850" y="3357562"/>
            <a:ext cx="5719836" cy="523220"/>
          </a:xfrm>
          <a:prstGeom prst="rect">
            <a:avLst/>
          </a:prstGeom>
          <a:noFill/>
          <a:ln w="9525" algn="ctr">
            <a:noFill/>
            <a:miter lim="800000"/>
            <a:headEnd/>
            <a:tailEnd/>
          </a:ln>
          <a:effectLst/>
        </p:spPr>
        <p:txBody>
          <a:bodyPr wrap="none">
            <a:spAutoFit/>
          </a:bodyPr>
          <a:lstStyle/>
          <a:p>
            <a:r>
              <a:rPr kumimoji="1" lang="zh-CN" altLang="en-US" sz="2800" b="1" dirty="0">
                <a:latin typeface="Times New Roman" pitchFamily="18" charset="0"/>
                <a:cs typeface="Times New Roman" pitchFamily="18" charset="0"/>
              </a:rPr>
              <a:t>任给</a:t>
            </a:r>
            <a:r>
              <a:rPr kumimoji="1" lang="en-US" altLang="zh-CN" sz="2800" b="1" i="1" dirty="0">
                <a:latin typeface="Times New Roman" pitchFamily="18" charset="0"/>
                <a:cs typeface="Times New Roman" pitchFamily="18" charset="0"/>
              </a:rPr>
              <a:t>ε</a:t>
            </a:r>
            <a:r>
              <a:rPr kumimoji="1" lang="zh-CN" altLang="en-US" sz="2800" b="1" dirty="0">
                <a:latin typeface="Times New Roman" pitchFamily="18" charset="0"/>
                <a:cs typeface="Times New Roman" pitchFamily="18" charset="0"/>
              </a:rPr>
              <a:t>＞</a:t>
            </a:r>
            <a:r>
              <a:rPr kumimoji="1" lang="en-US" altLang="zh-CN" sz="2800" b="1" dirty="0">
                <a:latin typeface="Times New Roman" pitchFamily="18" charset="0"/>
                <a:cs typeface="Times New Roman" pitchFamily="18" charset="0"/>
              </a:rPr>
              <a:t>0, </a:t>
            </a:r>
            <a:r>
              <a:rPr kumimoji="1" lang="zh-CN" altLang="en-US" sz="2800" b="1" dirty="0">
                <a:latin typeface="Times New Roman" pitchFamily="18" charset="0"/>
                <a:cs typeface="Times New Roman" pitchFamily="18" charset="0"/>
              </a:rPr>
              <a:t>取</a:t>
            </a:r>
            <a:r>
              <a:rPr kumimoji="1" lang="en-US" altLang="zh-CN" sz="2800" b="1" i="1" dirty="0">
                <a:latin typeface="Times New Roman" pitchFamily="18" charset="0"/>
                <a:cs typeface="Times New Roman" pitchFamily="18" charset="0"/>
              </a:rPr>
              <a:t>δ</a:t>
            </a:r>
            <a:r>
              <a:rPr kumimoji="1" lang="zh-CN" altLang="en-US" sz="2800" b="1" dirty="0">
                <a:latin typeface="Times New Roman" pitchFamily="18" charset="0"/>
                <a:cs typeface="Times New Roman" pitchFamily="18" charset="0"/>
              </a:rPr>
              <a:t>＝ </a:t>
            </a:r>
            <a:r>
              <a:rPr kumimoji="1" lang="en-US" altLang="zh-CN" sz="2800" b="1" i="1" dirty="0">
                <a:latin typeface="Times New Roman" pitchFamily="18" charset="0"/>
                <a:cs typeface="Times New Roman" pitchFamily="18" charset="0"/>
              </a:rPr>
              <a:t>ε</a:t>
            </a:r>
            <a:r>
              <a:rPr kumimoji="1" lang="en-US" altLang="zh-CN" sz="2800" b="1" dirty="0">
                <a:latin typeface="Times New Roman" pitchFamily="18" charset="0"/>
                <a:cs typeface="Times New Roman" pitchFamily="18" charset="0"/>
              </a:rPr>
              <a:t> (</a:t>
            </a:r>
            <a:r>
              <a:rPr kumimoji="1" lang="zh-CN" altLang="en-US" sz="2800" b="1" dirty="0">
                <a:latin typeface="Times New Roman" pitchFamily="18" charset="0"/>
                <a:cs typeface="Times New Roman" pitchFamily="18" charset="0"/>
              </a:rPr>
              <a:t>与</a:t>
            </a:r>
            <a:r>
              <a:rPr kumimoji="1" lang="en-US" altLang="zh-CN" sz="2800" b="1" i="1" dirty="0">
                <a:latin typeface="Times New Roman" pitchFamily="18" charset="0"/>
                <a:cs typeface="Times New Roman" pitchFamily="18" charset="0"/>
              </a:rPr>
              <a:t>t</a:t>
            </a:r>
            <a:r>
              <a:rPr kumimoji="1" lang="en-US" altLang="zh-CN" sz="2800" b="1" baseline="-25000" dirty="0">
                <a:latin typeface="Times New Roman" pitchFamily="18" charset="0"/>
                <a:cs typeface="Times New Roman" pitchFamily="18" charset="0"/>
              </a:rPr>
              <a:t>0</a:t>
            </a:r>
            <a:r>
              <a:rPr kumimoji="1" lang="zh-CN" altLang="en-US" sz="2800" b="1" dirty="0">
                <a:latin typeface="Times New Roman" pitchFamily="18" charset="0"/>
                <a:cs typeface="Times New Roman" pitchFamily="18" charset="0"/>
              </a:rPr>
              <a:t>无关</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cs typeface="Times New Roman" pitchFamily="18" charset="0"/>
              </a:rPr>
              <a:t>则只要</a:t>
            </a:r>
          </a:p>
        </p:txBody>
      </p:sp>
      <p:sp>
        <p:nvSpPr>
          <p:cNvPr id="9" name="Rectangle 16"/>
          <p:cNvSpPr>
            <a:spLocks noChangeArrowheads="1"/>
          </p:cNvSpPr>
          <p:nvPr/>
        </p:nvSpPr>
        <p:spPr bwMode="auto">
          <a:xfrm>
            <a:off x="395288" y="4767276"/>
            <a:ext cx="1255712" cy="519112"/>
          </a:xfrm>
          <a:prstGeom prst="rect">
            <a:avLst/>
          </a:prstGeom>
          <a:noFill/>
          <a:ln w="9525" algn="ctr">
            <a:noFill/>
            <a:miter lim="800000"/>
            <a:headEnd/>
            <a:tailEnd/>
          </a:ln>
          <a:effectLst/>
        </p:spPr>
        <p:txBody>
          <a:bodyPr wrap="none">
            <a:spAutoFit/>
          </a:bodyPr>
          <a:lstStyle/>
          <a:p>
            <a:r>
              <a:rPr kumimoji="1" lang="zh-CN" altLang="en-US" sz="2800" b="1" dirty="0">
                <a:latin typeface="Times New Roman" pitchFamily="18" charset="0"/>
              </a:rPr>
              <a:t>就有：</a:t>
            </a:r>
          </a:p>
        </p:txBody>
      </p:sp>
      <p:graphicFrame>
        <p:nvGraphicFramePr>
          <p:cNvPr id="10" name="Object 17"/>
          <p:cNvGraphicFramePr>
            <a:graphicFrameLocks noChangeAspect="1"/>
          </p:cNvGraphicFramePr>
          <p:nvPr/>
        </p:nvGraphicFramePr>
        <p:xfrm>
          <a:off x="1328738" y="4721242"/>
          <a:ext cx="7204075" cy="1136650"/>
        </p:xfrm>
        <a:graphic>
          <a:graphicData uri="http://schemas.openxmlformats.org/presentationml/2006/ole">
            <p:oleObj spid="_x0000_s120836" name="Equation" r:id="rId6" imgW="3136680" imgH="495000" progId="Equation.DSMT4">
              <p:embed/>
            </p:oleObj>
          </a:graphicData>
        </a:graphic>
      </p:graphicFrame>
      <p:sp>
        <p:nvSpPr>
          <p:cNvPr id="11" name="Rectangle 18"/>
          <p:cNvSpPr>
            <a:spLocks noChangeArrowheads="1"/>
          </p:cNvSpPr>
          <p:nvPr/>
        </p:nvSpPr>
        <p:spPr bwMode="auto">
          <a:xfrm>
            <a:off x="360363" y="5734050"/>
            <a:ext cx="8748712" cy="946150"/>
          </a:xfrm>
          <a:prstGeom prst="rect">
            <a:avLst/>
          </a:prstGeom>
          <a:noFill/>
          <a:ln w="9525" algn="ctr">
            <a:noFill/>
            <a:miter lim="800000"/>
            <a:headEnd/>
            <a:tailEnd/>
          </a:ln>
          <a:effectLst/>
        </p:spPr>
        <p:txBody>
          <a:bodyPr>
            <a:spAutoFit/>
          </a:bodyPr>
          <a:lstStyle/>
          <a:p>
            <a:pPr algn="l"/>
            <a:r>
              <a:rPr kumimoji="1" lang="zh-CN" altLang="en-US" sz="2800" b="1" dirty="0">
                <a:latin typeface="Times New Roman" pitchFamily="18" charset="0"/>
              </a:rPr>
              <a:t>故：系统是Ｌ氏</a:t>
            </a:r>
            <a:r>
              <a:rPr kumimoji="1" lang="zh-CN" altLang="en-US" sz="2800" b="1" dirty="0">
                <a:latin typeface="Times New Roman" pitchFamily="18" charset="0"/>
                <a:cs typeface="Times New Roman" pitchFamily="18" charset="0"/>
              </a:rPr>
              <a:t>稳定的。又</a:t>
            </a:r>
            <a:r>
              <a:rPr kumimoji="1" lang="en-US" altLang="zh-CN" sz="2800" b="1" i="1" dirty="0">
                <a:latin typeface="Times New Roman" pitchFamily="18" charset="0"/>
                <a:cs typeface="Times New Roman" pitchFamily="18" charset="0"/>
              </a:rPr>
              <a:t>δ</a:t>
            </a:r>
            <a:r>
              <a:rPr kumimoji="1" lang="en-US" altLang="zh-CN" sz="2800" b="1" dirty="0">
                <a:latin typeface="Times New Roman" pitchFamily="18" charset="0"/>
                <a:cs typeface="Times New Roman" pitchFamily="18" charset="0"/>
              </a:rPr>
              <a:t>=</a:t>
            </a:r>
            <a:r>
              <a:rPr kumimoji="1" lang="en-US" altLang="zh-CN" sz="2800" b="1" i="1" dirty="0">
                <a:latin typeface="Times New Roman" pitchFamily="18" charset="0"/>
                <a:cs typeface="Times New Roman" pitchFamily="18" charset="0"/>
              </a:rPr>
              <a:t>ε</a:t>
            </a:r>
            <a:r>
              <a:rPr kumimoji="1" lang="zh-CN" altLang="en-US" sz="2800" b="1" dirty="0">
                <a:latin typeface="Times New Roman" pitchFamily="18" charset="0"/>
                <a:cs typeface="Times New Roman" pitchFamily="18" charset="0"/>
              </a:rPr>
              <a:t>，与</a:t>
            </a:r>
            <a:r>
              <a:rPr kumimoji="1" lang="en-US" altLang="zh-CN" sz="2800" b="1" i="1" dirty="0">
                <a:latin typeface="Times New Roman" pitchFamily="18" charset="0"/>
                <a:cs typeface="Times New Roman" pitchFamily="18" charset="0"/>
              </a:rPr>
              <a:t>t</a:t>
            </a:r>
            <a:r>
              <a:rPr kumimoji="1" lang="en-US" altLang="zh-CN" sz="2800" b="1" baseline="-25000" dirty="0">
                <a:latin typeface="Times New Roman" pitchFamily="18" charset="0"/>
                <a:cs typeface="Times New Roman" pitchFamily="18" charset="0"/>
              </a:rPr>
              <a:t>0</a:t>
            </a:r>
            <a:r>
              <a:rPr kumimoji="1" lang="zh-CN" altLang="en-US" sz="2800" b="1" dirty="0">
                <a:latin typeface="Times New Roman" pitchFamily="18" charset="0"/>
                <a:cs typeface="Times New Roman" pitchFamily="18" charset="0"/>
              </a:rPr>
              <a:t>无关，系统是一致稳定的</a:t>
            </a:r>
            <a:r>
              <a:rPr kumimoji="1" lang="zh-CN" altLang="en-US" sz="28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定义</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意义下</a:t>
            </a:r>
            <a:r>
              <a:rPr lang="en-US" altLang="zh-CN" dirty="0" smtClean="0">
                <a:latin typeface="Times New Roman" pitchFamily="18" charset="0"/>
                <a:cs typeface="Times New Roman" pitchFamily="18" charset="0"/>
              </a:rPr>
              <a:t>)</a:t>
            </a:r>
            <a:r>
              <a:rPr lang="zh-CN" altLang="en-US" dirty="0" smtClean="0">
                <a:solidFill>
                  <a:srgbClr val="FF0000"/>
                </a:solidFill>
                <a:latin typeface="Times New Roman" pitchFamily="18" charset="0"/>
                <a:cs typeface="Times New Roman" pitchFamily="18" charset="0"/>
              </a:rPr>
              <a:t>渐近稳定：</a:t>
            </a:r>
            <a:r>
              <a:rPr lang="zh-CN" altLang="en-US" dirty="0" smtClean="0">
                <a:latin typeface="Euclid" pitchFamily="18" charset="0"/>
              </a:rPr>
              <a:t>若</a:t>
            </a:r>
            <a:endParaRPr lang="en-US" altLang="zh-CN" dirty="0" smtClean="0">
              <a:latin typeface="Euclid" pitchFamily="18" charset="0"/>
            </a:endParaRPr>
          </a:p>
          <a:p>
            <a:pPr lvl="1"/>
            <a:r>
              <a:rPr lang="en-US" altLang="zh-CN" dirty="0" smtClean="0">
                <a:latin typeface="Euclid" pitchFamily="18" charset="0"/>
              </a:rPr>
              <a:t>(a)</a:t>
            </a:r>
            <a:r>
              <a:rPr lang="en-US" altLang="zh-CN" i="1" dirty="0" smtClean="0">
                <a:latin typeface="Times New Roman" pitchFamily="18" charset="0"/>
              </a:rPr>
              <a:t>x</a:t>
            </a:r>
            <a:r>
              <a:rPr lang="en-US" altLang="zh-CN" dirty="0" smtClean="0">
                <a:latin typeface="Euclid" pitchFamily="18" charset="0"/>
              </a:rPr>
              <a:t>=0</a:t>
            </a:r>
            <a:r>
              <a:rPr lang="zh-CN" altLang="en-US" dirty="0" smtClean="0">
                <a:latin typeface="Euclid" pitchFamily="18" charset="0"/>
              </a:rPr>
              <a:t>是Ｌ氏稳定的。 </a:t>
            </a:r>
            <a:endParaRPr lang="en-US" altLang="zh-CN" dirty="0" smtClean="0">
              <a:latin typeface="Euclid" pitchFamily="18" charset="0"/>
            </a:endParaRPr>
          </a:p>
          <a:p>
            <a:pPr lvl="1"/>
            <a:r>
              <a:rPr lang="en-US" altLang="zh-CN" dirty="0" smtClean="0">
                <a:latin typeface="Euclid" pitchFamily="18" charset="0"/>
              </a:rPr>
              <a:t>(b)</a:t>
            </a:r>
            <a:r>
              <a:rPr lang="zh-CN" altLang="en-US" dirty="0" smtClean="0">
                <a:latin typeface="Euclid" pitchFamily="18" charset="0"/>
              </a:rPr>
              <a:t>对</a:t>
            </a:r>
            <a:r>
              <a:rPr lang="zh-CN" altLang="en-US" i="1" dirty="0" smtClean="0">
                <a:latin typeface="Euclid" pitchFamily="18" charset="0"/>
                <a:sym typeface="Symbol" pitchFamily="18" charset="2"/>
              </a:rPr>
              <a:t></a:t>
            </a:r>
            <a:r>
              <a:rPr lang="en-US" altLang="zh-CN" dirty="0" smtClean="0">
                <a:latin typeface="Euclid" pitchFamily="18" charset="0"/>
                <a:sym typeface="Symbol" pitchFamily="18" charset="2"/>
              </a:rPr>
              <a:t>(</a:t>
            </a:r>
            <a:r>
              <a:rPr lang="en-US" altLang="zh-CN" i="1" dirty="0" smtClean="0">
                <a:sym typeface="Symbol" pitchFamily="18" charset="2"/>
              </a:rPr>
              <a:t></a:t>
            </a:r>
            <a:r>
              <a:rPr lang="en-US" altLang="zh-CN" dirty="0" smtClean="0">
                <a:latin typeface="Euclid" pitchFamily="18" charset="0"/>
                <a:sym typeface="Symbol" pitchFamily="18" charset="2"/>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sym typeface="Symbol" pitchFamily="18" charset="2"/>
              </a:rPr>
              <a:t>)0</a:t>
            </a:r>
            <a:r>
              <a:rPr lang="zh-CN" altLang="en-US" dirty="0" smtClean="0">
                <a:latin typeface="Euclid" pitchFamily="18" charset="0"/>
                <a:sym typeface="Symbol" pitchFamily="18" charset="2"/>
              </a:rPr>
              <a:t>，使得</a:t>
            </a:r>
            <a:r>
              <a:rPr lang="zh-CN" altLang="en-US" dirty="0" smtClean="0">
                <a:latin typeface="Euclid" pitchFamily="18" charset="0"/>
              </a:rPr>
              <a:t>对任意的</a:t>
            </a:r>
            <a:r>
              <a:rPr lang="en-US" altLang="zh-CN" i="1" dirty="0" smtClean="0">
                <a:latin typeface="Times New Roman" pitchFamily="18" charset="0"/>
                <a:sym typeface="Symbol" pitchFamily="18" charset="2"/>
              </a:rPr>
              <a:t>μ</a:t>
            </a:r>
            <a:r>
              <a:rPr lang="zh-CN" altLang="en-US" dirty="0" smtClean="0">
                <a:latin typeface="Euclid" pitchFamily="18" charset="0"/>
                <a:sym typeface="Symbol" pitchFamily="18" charset="2"/>
              </a:rPr>
              <a:t>＞</a:t>
            </a:r>
            <a:r>
              <a:rPr lang="en-US" altLang="zh-CN" dirty="0" smtClean="0">
                <a:latin typeface="Euclid" pitchFamily="18" charset="0"/>
                <a:sym typeface="Symbol" pitchFamily="18" charset="2"/>
              </a:rPr>
              <a:t>0</a:t>
            </a:r>
            <a:r>
              <a:rPr lang="zh-CN" altLang="en-US" dirty="0" smtClean="0">
                <a:latin typeface="Euclid" pitchFamily="18" charset="0"/>
                <a:sym typeface="Symbol" pitchFamily="18" charset="2"/>
              </a:rPr>
              <a:t>，存在</a:t>
            </a:r>
            <a:r>
              <a:rPr lang="en-US" altLang="zh-CN" i="1" dirty="0" smtClean="0">
                <a:latin typeface="Euclid" pitchFamily="18" charset="0"/>
              </a:rPr>
              <a:t>T</a:t>
            </a:r>
            <a:r>
              <a:rPr lang="en-US" altLang="zh-CN" dirty="0" smtClean="0">
                <a:latin typeface="Euclid" pitchFamily="18" charset="0"/>
              </a:rPr>
              <a:t>(</a:t>
            </a:r>
            <a:r>
              <a:rPr lang="en-US" altLang="zh-CN" i="1" dirty="0" smtClean="0">
                <a:latin typeface="Times New Roman" pitchFamily="18" charset="0"/>
                <a:sym typeface="Symbol" pitchFamily="18" charset="2"/>
              </a:rPr>
              <a:t>μ</a:t>
            </a:r>
            <a:r>
              <a:rPr lang="en-US" altLang="zh-CN" dirty="0" smtClean="0">
                <a:latin typeface="Euclid" pitchFamily="18" charset="0"/>
              </a:rPr>
              <a:t>, </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 </a:t>
            </a:r>
            <a:r>
              <a:rPr lang="en-US" altLang="zh-CN" i="1" dirty="0" smtClean="0">
                <a:latin typeface="Euclid" pitchFamily="18" charset="0"/>
              </a:rPr>
              <a:t>x</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，当</a:t>
            </a:r>
            <a:r>
              <a:rPr lang="en-US" altLang="zh-CN" dirty="0" smtClean="0">
                <a:latin typeface="Euclid" pitchFamily="18" charset="0"/>
              </a:rPr>
              <a:t>‖</a:t>
            </a:r>
            <a:r>
              <a:rPr lang="en-US" altLang="zh-CN" i="1" dirty="0" smtClean="0">
                <a:latin typeface="Times New Roman" pitchFamily="18" charset="0"/>
              </a:rPr>
              <a:t>x</a:t>
            </a:r>
            <a:r>
              <a:rPr lang="en-US" altLang="zh-CN" dirty="0" smtClean="0">
                <a:latin typeface="Euclid" pitchFamily="18" charset="0"/>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a:t>
            </a:r>
            <a:r>
              <a:rPr lang="zh-CN" altLang="en-US" i="1" dirty="0" smtClean="0">
                <a:latin typeface="Euclid" pitchFamily="18" charset="0"/>
                <a:sym typeface="Symbol" pitchFamily="18" charset="2"/>
              </a:rPr>
              <a:t></a:t>
            </a:r>
            <a:r>
              <a:rPr lang="en-US" altLang="zh-CN" dirty="0" smtClean="0">
                <a:latin typeface="Euclid" pitchFamily="18" charset="0"/>
                <a:sym typeface="Symbol" pitchFamily="18" charset="2"/>
              </a:rPr>
              <a:t>(</a:t>
            </a:r>
            <a:r>
              <a:rPr lang="en-US" altLang="zh-CN" i="1" dirty="0" smtClean="0">
                <a:sym typeface="Symbol" pitchFamily="18" charset="2"/>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sym typeface="Symbol" pitchFamily="18" charset="2"/>
              </a:rPr>
              <a:t>)</a:t>
            </a:r>
            <a:r>
              <a:rPr lang="zh-CN" altLang="en-US" dirty="0" smtClean="0">
                <a:latin typeface="Euclid" pitchFamily="18" charset="0"/>
                <a:sym typeface="Symbol" pitchFamily="18" charset="2"/>
              </a:rPr>
              <a:t>，</a:t>
            </a:r>
            <a:r>
              <a:rPr lang="zh-CN" altLang="en-US" i="1" dirty="0" smtClean="0">
                <a:latin typeface="Euclid" pitchFamily="18" charset="0"/>
              </a:rPr>
              <a:t> </a:t>
            </a:r>
            <a:r>
              <a:rPr lang="en-US" altLang="zh-CN" i="1" dirty="0" smtClean="0">
                <a:latin typeface="Euclid" pitchFamily="18" charset="0"/>
              </a:rPr>
              <a:t>t</a:t>
            </a:r>
            <a:r>
              <a:rPr lang="en-US" altLang="zh-CN" dirty="0" smtClean="0">
                <a:latin typeface="Euclid" pitchFamily="18" charset="0"/>
                <a:sym typeface="Symbol" pitchFamily="18" charset="2"/>
              </a:rPr>
              <a:t></a:t>
            </a:r>
            <a:r>
              <a:rPr lang="en-US" altLang="zh-CN" i="1" dirty="0" smtClean="0">
                <a:latin typeface="Euclid" pitchFamily="18" charset="0"/>
              </a:rPr>
              <a:t>t</a:t>
            </a:r>
            <a:r>
              <a:rPr lang="en-US" altLang="zh-CN" baseline="-12000" dirty="0" smtClean="0">
                <a:latin typeface="Euclid" pitchFamily="18" charset="0"/>
              </a:rPr>
              <a:t>0</a:t>
            </a:r>
            <a:r>
              <a:rPr lang="en-US" altLang="zh-CN" baseline="-25000" dirty="0" smtClean="0">
                <a:latin typeface="Euclid" pitchFamily="18" charset="0"/>
              </a:rPr>
              <a:t> </a:t>
            </a:r>
            <a:r>
              <a:rPr lang="en-US" altLang="zh-CN" dirty="0" smtClean="0">
                <a:latin typeface="Euclid" pitchFamily="18" charset="0"/>
              </a:rPr>
              <a:t>+ </a:t>
            </a:r>
            <a:r>
              <a:rPr lang="en-US" altLang="zh-CN" i="1" dirty="0" smtClean="0">
                <a:latin typeface="Euclid" pitchFamily="18" charset="0"/>
              </a:rPr>
              <a:t>T</a:t>
            </a:r>
            <a:r>
              <a:rPr lang="en-US" altLang="zh-CN" dirty="0" smtClean="0">
                <a:latin typeface="Euclid" pitchFamily="18" charset="0"/>
              </a:rPr>
              <a:t>(</a:t>
            </a:r>
            <a:r>
              <a:rPr lang="en-US" altLang="zh-CN" i="1" dirty="0" smtClean="0">
                <a:latin typeface="Times New Roman" pitchFamily="18" charset="0"/>
                <a:sym typeface="Symbol" pitchFamily="18" charset="2"/>
              </a:rPr>
              <a:t>μ</a:t>
            </a:r>
            <a:r>
              <a:rPr lang="en-US" altLang="zh-CN" dirty="0" smtClean="0">
                <a:latin typeface="Euclid" pitchFamily="18" charset="0"/>
              </a:rPr>
              <a:t>, </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 </a:t>
            </a:r>
            <a:r>
              <a:rPr lang="en-US" altLang="zh-CN" i="1" dirty="0" smtClean="0">
                <a:latin typeface="Euclid" pitchFamily="18" charset="0"/>
              </a:rPr>
              <a:t>x</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时，有</a:t>
            </a:r>
            <a:r>
              <a:rPr lang="en-US" altLang="zh-CN" dirty="0" smtClean="0">
                <a:latin typeface="Euclid" pitchFamily="18" charset="0"/>
              </a:rPr>
              <a:t>‖</a:t>
            </a:r>
            <a:r>
              <a:rPr lang="en-US" altLang="zh-CN" i="1" dirty="0" smtClean="0">
                <a:latin typeface="Times New Roman" pitchFamily="18" charset="0"/>
              </a:rPr>
              <a:t>x</a:t>
            </a:r>
            <a:r>
              <a:rPr lang="en-US" altLang="zh-CN" dirty="0" smtClean="0">
                <a:latin typeface="Euclid" pitchFamily="18" charset="0"/>
              </a:rPr>
              <a:t>(</a:t>
            </a:r>
            <a:r>
              <a:rPr lang="en-US" altLang="zh-CN" i="1" dirty="0" smtClean="0">
                <a:latin typeface="Euclid" pitchFamily="18" charset="0"/>
              </a:rPr>
              <a:t>t</a:t>
            </a:r>
            <a:r>
              <a:rPr lang="en-US" altLang="zh-CN" dirty="0" smtClean="0">
                <a:latin typeface="Euclid" pitchFamily="18" charset="0"/>
              </a:rPr>
              <a:t>, </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 </a:t>
            </a:r>
            <a:r>
              <a:rPr lang="en-US" altLang="zh-CN" i="1" dirty="0" smtClean="0">
                <a:latin typeface="Euclid" pitchFamily="18" charset="0"/>
              </a:rPr>
              <a:t>x</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a:t>
            </a:r>
            <a:r>
              <a:rPr lang="en-US" altLang="zh-CN" i="1" dirty="0" smtClean="0">
                <a:latin typeface="Times New Roman" pitchFamily="18" charset="0"/>
                <a:sym typeface="Symbol" pitchFamily="18" charset="2"/>
              </a:rPr>
              <a:t>μ</a:t>
            </a:r>
            <a:r>
              <a:rPr lang="en-US" altLang="zh-CN" dirty="0" smtClean="0">
                <a:latin typeface="Euclid" pitchFamily="18" charset="0"/>
              </a:rPr>
              <a:t> </a:t>
            </a:r>
            <a:r>
              <a:rPr lang="zh-CN" altLang="en-US" dirty="0" smtClean="0">
                <a:latin typeface="Euclid" pitchFamily="18" charset="0"/>
              </a:rPr>
              <a:t>。</a:t>
            </a:r>
            <a:endParaRPr lang="en-US" altLang="zh-CN" dirty="0" smtClean="0">
              <a:latin typeface="Euclid" pitchFamily="18" charset="0"/>
            </a:endParaRPr>
          </a:p>
          <a:p>
            <a:r>
              <a:rPr lang="zh-CN" altLang="en-US" dirty="0" smtClean="0">
                <a:latin typeface="Euclid" pitchFamily="18" charset="0"/>
              </a:rPr>
              <a:t>则称</a:t>
            </a:r>
            <a:r>
              <a:rPr lang="en-US" altLang="zh-CN" i="1" dirty="0" smtClean="0">
                <a:latin typeface="Times New Roman" pitchFamily="18" charset="0"/>
              </a:rPr>
              <a:t>x</a:t>
            </a:r>
            <a:r>
              <a:rPr lang="en-US" altLang="zh-CN" dirty="0" smtClean="0">
                <a:latin typeface="Euclid" pitchFamily="18" charset="0"/>
              </a:rPr>
              <a:t>=0</a:t>
            </a:r>
            <a:r>
              <a:rPr lang="zh-CN" altLang="en-US" dirty="0" smtClean="0">
                <a:latin typeface="Euclid" pitchFamily="18" charset="0"/>
              </a:rPr>
              <a:t>为渐近稳定。</a:t>
            </a:r>
            <a:endParaRPr lang="en-US" altLang="zh-CN" dirty="0" smtClean="0">
              <a:latin typeface="Euclid" pitchFamily="18" charset="0"/>
            </a:endParaRPr>
          </a:p>
          <a:p>
            <a:endParaRPr lang="zh-CN" altLang="en-US"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5" name="Object 1"/>
          <p:cNvGraphicFramePr>
            <a:graphicFrameLocks noChangeAspect="1"/>
          </p:cNvGraphicFramePr>
          <p:nvPr/>
        </p:nvGraphicFramePr>
        <p:xfrm>
          <a:off x="6582086" y="3714752"/>
          <a:ext cx="2561914" cy="714380"/>
        </p:xfrm>
        <a:graphic>
          <a:graphicData uri="http://schemas.openxmlformats.org/presentationml/2006/ole">
            <p:oleObj spid="_x0000_s129025" name="Equation" r:id="rId3" imgW="990600" imgH="266700" progId="Equation.DSMT4">
              <p:embed/>
            </p:oleObj>
          </a:graphicData>
        </a:graphic>
      </p:graphicFrame>
      <p:sp>
        <p:nvSpPr>
          <p:cNvPr id="6" name="上下箭头 5"/>
          <p:cNvSpPr/>
          <p:nvPr/>
        </p:nvSpPr>
        <p:spPr bwMode="auto">
          <a:xfrm>
            <a:off x="7358082" y="3286124"/>
            <a:ext cx="214314" cy="500066"/>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9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7" name="Object 3"/>
          <p:cNvGraphicFramePr>
            <a:graphicFrameLocks noChangeAspect="1"/>
          </p:cNvGraphicFramePr>
          <p:nvPr/>
        </p:nvGraphicFramePr>
        <p:xfrm>
          <a:off x="642910" y="4407928"/>
          <a:ext cx="2786082" cy="2450072"/>
        </p:xfrm>
        <a:graphic>
          <a:graphicData uri="http://schemas.openxmlformats.org/presentationml/2006/ole">
            <p:oleObj spid="_x0000_s129027" name="Visio" r:id="rId4" imgW="2864343" imgH="2506873" progId="Visio.Drawing.11">
              <p:embed/>
            </p:oleObj>
          </a:graphicData>
        </a:graphic>
      </p:graphicFrame>
      <p:sp>
        <p:nvSpPr>
          <p:cNvPr id="129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9" name="Object 5"/>
          <p:cNvGraphicFramePr>
            <a:graphicFrameLocks noChangeAspect="1"/>
          </p:cNvGraphicFramePr>
          <p:nvPr/>
        </p:nvGraphicFramePr>
        <p:xfrm>
          <a:off x="4071934" y="4214818"/>
          <a:ext cx="4399535" cy="2357430"/>
        </p:xfrm>
        <a:graphic>
          <a:graphicData uri="http://schemas.openxmlformats.org/presentationml/2006/ole">
            <p:oleObj spid="_x0000_s129029" name="Visio" r:id="rId5" imgW="5698787" imgH="3054021" progId="Visio.Drawing.11">
              <p:embed/>
            </p:oleObj>
          </a:graphicData>
        </a:graphic>
      </p:graphicFrame>
      <p:sp>
        <p:nvSpPr>
          <p:cNvPr id="12" name="矩形 11"/>
          <p:cNvSpPr/>
          <p:nvPr/>
        </p:nvSpPr>
        <p:spPr>
          <a:xfrm>
            <a:off x="3980407" y="6396335"/>
            <a:ext cx="3171060" cy="461665"/>
          </a:xfrm>
          <a:prstGeom prst="rect">
            <a:avLst/>
          </a:prstGeom>
        </p:spPr>
        <p:txBody>
          <a:bodyPr wrap="none">
            <a:spAutoFit/>
          </a:bodyPr>
          <a:lstStyle/>
          <a:p>
            <a:r>
              <a:rPr lang="zh-CN" altLang="en-US" b="1" dirty="0" smtClean="0">
                <a:solidFill>
                  <a:srgbClr val="FF0000"/>
                </a:solidFill>
              </a:rPr>
              <a:t>注意区分</a:t>
            </a:r>
            <a:r>
              <a:rPr lang="en-US" altLang="zh-CN" b="1" dirty="0" smtClean="0">
                <a:solidFill>
                  <a:srgbClr val="FF0000"/>
                </a:solidFill>
              </a:rPr>
              <a:t>:</a:t>
            </a:r>
            <a:r>
              <a:rPr lang="zh-CN" altLang="en-US" b="1" dirty="0" smtClean="0">
                <a:solidFill>
                  <a:srgbClr val="FF0000"/>
                </a:solidFill>
              </a:rPr>
              <a:t>吸引与稳定 </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-9</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定义</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意义下</a:t>
            </a:r>
            <a:r>
              <a:rPr lang="en-US" altLang="zh-CN" dirty="0" smtClean="0">
                <a:latin typeface="Times New Roman" pitchFamily="18" charset="0"/>
                <a:cs typeface="Times New Roman" pitchFamily="18" charset="0"/>
              </a:rPr>
              <a:t>)</a:t>
            </a:r>
            <a:r>
              <a:rPr lang="zh-CN" altLang="en-US" dirty="0" smtClean="0">
                <a:solidFill>
                  <a:srgbClr val="FF0000"/>
                </a:solidFill>
                <a:latin typeface="Times New Roman" pitchFamily="18" charset="0"/>
                <a:cs typeface="Times New Roman" pitchFamily="18" charset="0"/>
              </a:rPr>
              <a:t>一致渐近稳定：</a:t>
            </a:r>
            <a:endParaRPr lang="en-US" altLang="zh-CN" dirty="0" smtClean="0">
              <a:solidFill>
                <a:srgbClr val="FF0000"/>
              </a:solidFill>
              <a:latin typeface="Times New Roman" pitchFamily="18" charset="0"/>
              <a:cs typeface="Times New Roman" pitchFamily="18" charset="0"/>
            </a:endParaRPr>
          </a:p>
          <a:p>
            <a:pPr lvl="1"/>
            <a:r>
              <a:rPr lang="en-US" altLang="zh-CN" i="1" dirty="0" smtClean="0">
                <a:latin typeface="Euclid" pitchFamily="18" charset="0"/>
              </a:rPr>
              <a:t>x</a:t>
            </a:r>
            <a:r>
              <a:rPr lang="en-US" altLang="zh-CN" dirty="0" smtClean="0">
                <a:latin typeface="Euclid" pitchFamily="18" charset="0"/>
              </a:rPr>
              <a:t>=0</a:t>
            </a:r>
            <a:r>
              <a:rPr lang="zh-CN" altLang="en-US" dirty="0" smtClean="0">
                <a:latin typeface="Euclid" pitchFamily="18" charset="0"/>
              </a:rPr>
              <a:t>是一致稳定的；</a:t>
            </a:r>
            <a:endParaRPr lang="en-US" altLang="zh-CN" dirty="0" smtClean="0">
              <a:latin typeface="Euclid" pitchFamily="18" charset="0"/>
            </a:endParaRPr>
          </a:p>
          <a:p>
            <a:pPr lvl="1"/>
            <a:r>
              <a:rPr lang="zh-CN" altLang="en-US" dirty="0" smtClean="0">
                <a:latin typeface="Euclid" pitchFamily="18" charset="0"/>
              </a:rPr>
              <a:t>存在</a:t>
            </a:r>
            <a:r>
              <a:rPr lang="zh-CN" altLang="en-US" i="1" dirty="0" smtClean="0">
                <a:latin typeface="Euclid" pitchFamily="18" charset="0"/>
                <a:sym typeface="Symbol" pitchFamily="18" charset="2"/>
              </a:rPr>
              <a:t></a:t>
            </a:r>
            <a:r>
              <a:rPr lang="en-US" altLang="zh-CN" baseline="-12000" dirty="0" smtClean="0">
                <a:latin typeface="Euclid" pitchFamily="18" charset="0"/>
              </a:rPr>
              <a:t>0</a:t>
            </a:r>
            <a:r>
              <a:rPr lang="en-US" altLang="zh-CN" dirty="0" smtClean="0">
                <a:latin typeface="Euclid" pitchFamily="18" charset="0"/>
                <a:sym typeface="Symbol" pitchFamily="18" charset="2"/>
              </a:rPr>
              <a:t>0</a:t>
            </a:r>
            <a:r>
              <a:rPr lang="zh-CN" altLang="en-US" dirty="0" smtClean="0">
                <a:latin typeface="Euclid" pitchFamily="18" charset="0"/>
              </a:rPr>
              <a:t>，使得对任意的</a:t>
            </a:r>
            <a:r>
              <a:rPr lang="zh-CN" altLang="en-US" i="1" dirty="0" smtClean="0">
                <a:latin typeface="Euclid" pitchFamily="18" charset="0"/>
                <a:sym typeface="Symbol" pitchFamily="18" charset="2"/>
              </a:rPr>
              <a:t></a:t>
            </a:r>
            <a:r>
              <a:rPr lang="zh-CN" altLang="en-US" dirty="0" smtClean="0">
                <a:latin typeface="Euclid" pitchFamily="18" charset="0"/>
                <a:sym typeface="Symbol" pitchFamily="18" charset="2"/>
              </a:rPr>
              <a:t>＞</a:t>
            </a:r>
            <a:r>
              <a:rPr lang="en-US" altLang="zh-CN" dirty="0" smtClean="0">
                <a:latin typeface="Euclid" pitchFamily="18" charset="0"/>
                <a:sym typeface="Symbol" pitchFamily="18" charset="2"/>
              </a:rPr>
              <a:t>0</a:t>
            </a:r>
            <a:r>
              <a:rPr lang="zh-CN" altLang="en-US" dirty="0" smtClean="0">
                <a:latin typeface="Euclid" pitchFamily="18" charset="0"/>
              </a:rPr>
              <a:t>，存在</a:t>
            </a:r>
            <a:r>
              <a:rPr lang="en-US" altLang="zh-CN" i="1" dirty="0" smtClean="0">
                <a:latin typeface="Euclid" pitchFamily="18" charset="0"/>
              </a:rPr>
              <a:t>T</a:t>
            </a:r>
            <a:r>
              <a:rPr lang="en-US" altLang="zh-CN" dirty="0" smtClean="0">
                <a:latin typeface="Euclid" pitchFamily="18" charset="0"/>
              </a:rPr>
              <a:t>(</a:t>
            </a:r>
            <a:r>
              <a:rPr lang="en-US" altLang="zh-CN" i="1" dirty="0" smtClean="0">
                <a:latin typeface="Euclid" pitchFamily="18" charset="0"/>
                <a:sym typeface="Symbol" pitchFamily="18" charset="2"/>
              </a:rPr>
              <a:t></a:t>
            </a:r>
            <a:r>
              <a:rPr lang="en-US" altLang="zh-CN" dirty="0" smtClean="0">
                <a:latin typeface="Euclid" pitchFamily="18" charset="0"/>
              </a:rPr>
              <a:t>)</a:t>
            </a:r>
            <a:r>
              <a:rPr lang="zh-CN" altLang="en-US" dirty="0" smtClean="0">
                <a:latin typeface="Euclid" pitchFamily="18" charset="0"/>
              </a:rPr>
              <a:t>，当</a:t>
            </a:r>
            <a:r>
              <a:rPr lang="en-US" altLang="zh-CN" dirty="0" smtClean="0">
                <a:latin typeface="Euclid" pitchFamily="18" charset="0"/>
              </a:rPr>
              <a:t>‖</a:t>
            </a:r>
            <a:r>
              <a:rPr lang="en-US" altLang="zh-CN" i="1" dirty="0" smtClean="0">
                <a:latin typeface="Times New Roman" pitchFamily="18" charset="0"/>
              </a:rPr>
              <a:t>x</a:t>
            </a:r>
            <a:r>
              <a:rPr lang="en-US" altLang="zh-CN" dirty="0" smtClean="0">
                <a:latin typeface="Euclid" pitchFamily="18" charset="0"/>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 ‖</a:t>
            </a:r>
            <a:r>
              <a:rPr lang="zh-CN" altLang="en-US" dirty="0" smtClean="0">
                <a:latin typeface="Euclid" pitchFamily="18" charset="0"/>
              </a:rPr>
              <a:t>＜ </a:t>
            </a:r>
            <a:r>
              <a:rPr lang="zh-CN" altLang="en-US" i="1" dirty="0" smtClean="0">
                <a:latin typeface="Euclid" pitchFamily="18" charset="0"/>
                <a:sym typeface="Symbol" pitchFamily="18" charset="2"/>
              </a:rPr>
              <a:t></a:t>
            </a:r>
            <a:r>
              <a:rPr lang="en-US" altLang="zh-CN" baseline="-12000" dirty="0" smtClean="0">
                <a:latin typeface="Euclid" pitchFamily="18" charset="0"/>
              </a:rPr>
              <a:t>0</a:t>
            </a:r>
            <a:r>
              <a:rPr lang="en-US" altLang="zh-CN" dirty="0" smtClean="0">
                <a:latin typeface="Euclid" pitchFamily="18" charset="0"/>
                <a:sym typeface="Symbol" pitchFamily="18" charset="2"/>
              </a:rPr>
              <a:t> </a:t>
            </a:r>
            <a:r>
              <a:rPr lang="en-US" altLang="zh-CN" dirty="0" smtClean="0">
                <a:latin typeface="Euclid" pitchFamily="18" charset="0"/>
              </a:rPr>
              <a:t>, </a:t>
            </a:r>
            <a:r>
              <a:rPr lang="en-US" altLang="zh-CN" i="1" dirty="0" smtClean="0">
                <a:latin typeface="Euclid" pitchFamily="18" charset="0"/>
              </a:rPr>
              <a:t>t</a:t>
            </a:r>
            <a:r>
              <a:rPr lang="en-US" altLang="zh-CN" dirty="0" smtClean="0">
                <a:latin typeface="Euclid" pitchFamily="18" charset="0"/>
              </a:rPr>
              <a:t> </a:t>
            </a:r>
            <a:r>
              <a:rPr lang="en-US" altLang="zh-CN" dirty="0" smtClean="0">
                <a:latin typeface="Euclid" pitchFamily="18" charset="0"/>
                <a:sym typeface="Symbol" pitchFamily="18" charset="2"/>
              </a:rPr>
              <a:t> </a:t>
            </a:r>
            <a:r>
              <a:rPr lang="en-US" altLang="zh-CN" i="1" dirty="0" smtClean="0">
                <a:latin typeface="Euclid" pitchFamily="18" charset="0"/>
              </a:rPr>
              <a:t>t</a:t>
            </a:r>
            <a:r>
              <a:rPr lang="en-US" altLang="zh-CN" baseline="-12000" dirty="0" smtClean="0">
                <a:latin typeface="Euclid" pitchFamily="18" charset="0"/>
              </a:rPr>
              <a:t>0</a:t>
            </a:r>
            <a:r>
              <a:rPr lang="en-US" altLang="zh-CN" baseline="-25000" dirty="0" smtClean="0">
                <a:latin typeface="Euclid" pitchFamily="18" charset="0"/>
              </a:rPr>
              <a:t> </a:t>
            </a:r>
            <a:r>
              <a:rPr lang="en-US" altLang="zh-CN" dirty="0" smtClean="0">
                <a:latin typeface="Euclid" pitchFamily="18" charset="0"/>
              </a:rPr>
              <a:t>+ </a:t>
            </a:r>
            <a:r>
              <a:rPr lang="en-US" altLang="zh-CN" i="1" dirty="0" smtClean="0">
                <a:latin typeface="Euclid" pitchFamily="18" charset="0"/>
              </a:rPr>
              <a:t>T</a:t>
            </a:r>
            <a:r>
              <a:rPr lang="en-US" altLang="zh-CN" dirty="0" smtClean="0">
                <a:latin typeface="Euclid" pitchFamily="18" charset="0"/>
              </a:rPr>
              <a:t>(</a:t>
            </a:r>
            <a:r>
              <a:rPr lang="en-US" altLang="zh-CN" i="1" dirty="0" smtClean="0">
                <a:latin typeface="Euclid" pitchFamily="18" charset="0"/>
                <a:sym typeface="Symbol" pitchFamily="18" charset="2"/>
              </a:rPr>
              <a:t></a:t>
            </a:r>
            <a:r>
              <a:rPr lang="en-US" altLang="zh-CN" dirty="0" smtClean="0">
                <a:latin typeface="Euclid" pitchFamily="18" charset="0"/>
              </a:rPr>
              <a:t>)</a:t>
            </a:r>
            <a:r>
              <a:rPr lang="zh-CN" altLang="en-US" dirty="0" smtClean="0">
                <a:latin typeface="Euclid" pitchFamily="18" charset="0"/>
              </a:rPr>
              <a:t>时有</a:t>
            </a:r>
            <a:r>
              <a:rPr lang="en-US" altLang="zh-CN" dirty="0" smtClean="0">
                <a:latin typeface="Euclid" pitchFamily="18" charset="0"/>
              </a:rPr>
              <a:t>‖</a:t>
            </a:r>
            <a:r>
              <a:rPr lang="en-US" altLang="zh-CN" i="1" dirty="0" smtClean="0">
                <a:latin typeface="Times New Roman" pitchFamily="18" charset="0"/>
              </a:rPr>
              <a:t>x</a:t>
            </a:r>
            <a:r>
              <a:rPr lang="en-US" altLang="zh-CN" dirty="0" smtClean="0">
                <a:latin typeface="Euclid" pitchFamily="18" charset="0"/>
              </a:rPr>
              <a:t>(</a:t>
            </a:r>
            <a:r>
              <a:rPr lang="en-US" altLang="zh-CN" i="1" dirty="0" smtClean="0">
                <a:latin typeface="Euclid" pitchFamily="18" charset="0"/>
              </a:rPr>
              <a:t>t</a:t>
            </a:r>
            <a:r>
              <a:rPr lang="en-US" altLang="zh-CN" dirty="0" smtClean="0">
                <a:latin typeface="Euclid" pitchFamily="18" charset="0"/>
              </a:rPr>
              <a:t>, </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 </a:t>
            </a:r>
            <a:r>
              <a:rPr lang="en-US" altLang="zh-CN" i="1" dirty="0" smtClean="0">
                <a:latin typeface="Euclid" pitchFamily="18" charset="0"/>
              </a:rPr>
              <a:t>x</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a:t>
            </a:r>
            <a:r>
              <a:rPr lang="zh-CN" altLang="en-US" i="1" dirty="0" smtClean="0">
                <a:latin typeface="Euclid" pitchFamily="18" charset="0"/>
                <a:sym typeface="Symbol" pitchFamily="18" charset="2"/>
              </a:rPr>
              <a:t></a:t>
            </a:r>
            <a:r>
              <a:rPr lang="zh-CN" altLang="en-US" dirty="0" smtClean="0">
                <a:latin typeface="Euclid" pitchFamily="18" charset="0"/>
              </a:rPr>
              <a:t> 。则称</a:t>
            </a:r>
            <a:r>
              <a:rPr lang="en-US" altLang="zh-CN" i="1" dirty="0" smtClean="0">
                <a:latin typeface="Euclid" pitchFamily="18" charset="0"/>
              </a:rPr>
              <a:t>x</a:t>
            </a:r>
            <a:r>
              <a:rPr lang="en-US" altLang="zh-CN" dirty="0" smtClean="0">
                <a:latin typeface="Euclid" pitchFamily="18" charset="0"/>
              </a:rPr>
              <a:t>=0</a:t>
            </a:r>
            <a:r>
              <a:rPr lang="zh-CN" altLang="en-US" dirty="0" smtClean="0">
                <a:latin typeface="Euclid" pitchFamily="18" charset="0"/>
              </a:rPr>
              <a:t>为一致渐近稳定，即</a:t>
            </a:r>
            <a:endParaRPr lang="zh-CN" altLang="en-US" dirty="0"/>
          </a:p>
        </p:txBody>
      </p:sp>
      <p:graphicFrame>
        <p:nvGraphicFramePr>
          <p:cNvPr id="130050" name="Object 2"/>
          <p:cNvGraphicFramePr>
            <a:graphicFrameLocks noChangeAspect="1"/>
          </p:cNvGraphicFramePr>
          <p:nvPr/>
        </p:nvGraphicFramePr>
        <p:xfrm>
          <a:off x="3929058" y="3643314"/>
          <a:ext cx="4143404" cy="620067"/>
        </p:xfrm>
        <a:graphic>
          <a:graphicData uri="http://schemas.openxmlformats.org/presentationml/2006/ole">
            <p:oleObj spid="_x0000_s130050" name="Equation" r:id="rId3" imgW="1612800" imgH="241200" progId="Equation.DSMT4">
              <p:embed/>
            </p:oleObj>
          </a:graphicData>
        </a:graphic>
      </p:graphicFrame>
      <p:sp>
        <p:nvSpPr>
          <p:cNvPr id="130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0051" name="Object 3"/>
          <p:cNvGraphicFramePr>
            <a:graphicFrameLocks noChangeAspect="1"/>
          </p:cNvGraphicFramePr>
          <p:nvPr/>
        </p:nvGraphicFramePr>
        <p:xfrm>
          <a:off x="0" y="3714752"/>
          <a:ext cx="4984828" cy="2428868"/>
        </p:xfrm>
        <a:graphic>
          <a:graphicData uri="http://schemas.openxmlformats.org/presentationml/2006/ole">
            <p:oleObj spid="_x0000_s130051" name="Visio" r:id="rId4" imgW="6461035" imgH="3089390" progId="Visio.Drawing.11">
              <p:embed/>
            </p:oleObj>
          </a:graphicData>
        </a:graphic>
      </p:graphicFrame>
      <p:sp>
        <p:nvSpPr>
          <p:cNvPr id="7" name="Rectangle 6"/>
          <p:cNvSpPr>
            <a:spLocks noChangeArrowheads="1"/>
          </p:cNvSpPr>
          <p:nvPr/>
        </p:nvSpPr>
        <p:spPr bwMode="auto">
          <a:xfrm>
            <a:off x="5000532" y="4214818"/>
            <a:ext cx="4143468" cy="1384995"/>
          </a:xfrm>
          <a:prstGeom prst="rect">
            <a:avLst/>
          </a:prstGeom>
          <a:noFill/>
          <a:ln w="9525">
            <a:noFill/>
            <a:miter lim="800000"/>
            <a:headEnd/>
            <a:tailEnd/>
          </a:ln>
          <a:effectLst/>
        </p:spPr>
        <p:txBody>
          <a:bodyPr wrap="square">
            <a:spAutoFit/>
          </a:bodyPr>
          <a:lstStyle/>
          <a:p>
            <a:pPr algn="l" eaLnBrk="1" hangingPunct="1">
              <a:spcBef>
                <a:spcPct val="20000"/>
              </a:spcBef>
            </a:pPr>
            <a:r>
              <a:rPr kumimoji="1" lang="zh-CN" altLang="en-US" sz="2800" b="1" dirty="0" smtClean="0">
                <a:latin typeface="Times New Roman" pitchFamily="18" charset="0"/>
                <a:ea typeface="+mn-ea"/>
                <a:cs typeface="Times New Roman" pitchFamily="18" charset="0"/>
              </a:rPr>
              <a:t>一致性更强：</a:t>
            </a:r>
            <a:r>
              <a:rPr kumimoji="1" lang="zh-CN" altLang="en-US" sz="2800" b="1" i="1" dirty="0">
                <a:latin typeface="Times New Roman" pitchFamily="18" charset="0"/>
                <a:ea typeface="+mn-ea"/>
                <a:cs typeface="Times New Roman" pitchFamily="18" charset="0"/>
                <a:sym typeface="Symbol" pitchFamily="18" charset="2"/>
              </a:rPr>
              <a:t></a:t>
            </a:r>
            <a:r>
              <a:rPr kumimoji="1" lang="en-US" altLang="zh-CN" sz="2800" b="1" baseline="-12000" dirty="0">
                <a:latin typeface="Times New Roman" pitchFamily="18" charset="0"/>
                <a:ea typeface="+mn-ea"/>
                <a:cs typeface="Times New Roman" pitchFamily="18" charset="0"/>
              </a:rPr>
              <a:t>0</a:t>
            </a:r>
            <a:r>
              <a:rPr kumimoji="1" lang="en-US" altLang="zh-CN" sz="2800" b="1" dirty="0">
                <a:latin typeface="Times New Roman" pitchFamily="18" charset="0"/>
                <a:ea typeface="+mn-ea"/>
                <a:cs typeface="Times New Roman" pitchFamily="18" charset="0"/>
                <a:sym typeface="Symbol" pitchFamily="18" charset="2"/>
              </a:rPr>
              <a:t> </a:t>
            </a:r>
            <a:r>
              <a:rPr kumimoji="1" lang="zh-CN" altLang="en-US" sz="2800" b="1" dirty="0">
                <a:latin typeface="Times New Roman" pitchFamily="18" charset="0"/>
                <a:ea typeface="+mn-ea"/>
                <a:cs typeface="Times New Roman" pitchFamily="18" charset="0"/>
                <a:sym typeface="Symbol" pitchFamily="18" charset="2"/>
              </a:rPr>
              <a:t>不依赖于</a:t>
            </a:r>
            <a:r>
              <a:rPr kumimoji="1" lang="en-US" altLang="zh-CN" sz="2800" b="1" i="1" dirty="0">
                <a:latin typeface="Times New Roman" pitchFamily="18" charset="0"/>
                <a:ea typeface="+mn-ea"/>
                <a:cs typeface="Times New Roman" pitchFamily="18" charset="0"/>
              </a:rPr>
              <a:t>t</a:t>
            </a:r>
            <a:r>
              <a:rPr kumimoji="1" lang="en-US" altLang="zh-CN" sz="2800" b="1" baseline="-12000" dirty="0">
                <a:latin typeface="Times New Roman" pitchFamily="18" charset="0"/>
                <a:ea typeface="+mn-ea"/>
                <a:cs typeface="Times New Roman" pitchFamily="18" charset="0"/>
              </a:rPr>
              <a:t>0</a:t>
            </a:r>
            <a:r>
              <a:rPr kumimoji="1" lang="zh-CN" altLang="en-US" sz="2800" b="1" dirty="0">
                <a:latin typeface="Times New Roman" pitchFamily="18" charset="0"/>
                <a:ea typeface="+mn-ea"/>
                <a:cs typeface="Times New Roman" pitchFamily="18" charset="0"/>
              </a:rPr>
              <a:t>、且</a:t>
            </a:r>
            <a:r>
              <a:rPr kumimoji="1" lang="en-US" altLang="zh-CN" sz="2800" b="1" i="1" dirty="0">
                <a:latin typeface="Times New Roman" pitchFamily="18" charset="0"/>
                <a:ea typeface="+mn-ea"/>
                <a:cs typeface="Times New Roman" pitchFamily="18" charset="0"/>
              </a:rPr>
              <a:t>T</a:t>
            </a:r>
            <a:r>
              <a:rPr kumimoji="1" lang="zh-CN" altLang="en-US" sz="2800" b="1" dirty="0">
                <a:latin typeface="Times New Roman" pitchFamily="18" charset="0"/>
                <a:ea typeface="+mn-ea"/>
                <a:cs typeface="Times New Roman" pitchFamily="18" charset="0"/>
              </a:rPr>
              <a:t>仅依赖于</a:t>
            </a:r>
            <a:r>
              <a:rPr kumimoji="1" lang="zh-CN" altLang="en-US" sz="2800" b="1" i="1" dirty="0">
                <a:latin typeface="Times New Roman" pitchFamily="18" charset="0"/>
                <a:ea typeface="+mn-ea"/>
                <a:cs typeface="Times New Roman" pitchFamily="18" charset="0"/>
                <a:sym typeface="Symbol" pitchFamily="18" charset="2"/>
              </a:rPr>
              <a:t></a:t>
            </a:r>
            <a:r>
              <a:rPr kumimoji="1" lang="zh-CN" altLang="en-US" sz="2800" b="1" dirty="0">
                <a:latin typeface="Times New Roman" pitchFamily="18" charset="0"/>
                <a:ea typeface="+mn-ea"/>
                <a:cs typeface="Times New Roman" pitchFamily="18" charset="0"/>
                <a:sym typeface="Symbol" pitchFamily="18" charset="2"/>
              </a:rPr>
              <a:t>，不依赖于</a:t>
            </a:r>
            <a:r>
              <a:rPr kumimoji="1" lang="en-US" altLang="zh-CN" sz="2800" b="1" i="1" dirty="0">
                <a:latin typeface="Times New Roman" pitchFamily="18" charset="0"/>
                <a:ea typeface="+mn-ea"/>
                <a:cs typeface="Times New Roman" pitchFamily="18" charset="0"/>
              </a:rPr>
              <a:t>t</a:t>
            </a:r>
            <a:r>
              <a:rPr kumimoji="1" lang="en-US" altLang="zh-CN" sz="2800" b="1" baseline="-12000" dirty="0">
                <a:latin typeface="Times New Roman" pitchFamily="18" charset="0"/>
                <a:ea typeface="+mn-ea"/>
                <a:cs typeface="Times New Roman" pitchFamily="18" charset="0"/>
              </a:rPr>
              <a:t>0</a:t>
            </a:r>
            <a:r>
              <a:rPr kumimoji="1" lang="en-US" altLang="zh-CN" sz="2800" b="1" baseline="-25000" dirty="0">
                <a:latin typeface="Times New Roman" pitchFamily="18" charset="0"/>
                <a:ea typeface="+mn-ea"/>
                <a:cs typeface="Times New Roman" pitchFamily="18" charset="0"/>
              </a:rPr>
              <a:t> </a:t>
            </a:r>
            <a:r>
              <a:rPr kumimoji="1" lang="zh-CN" altLang="en-US" sz="2800" b="1" dirty="0">
                <a:latin typeface="Times New Roman" pitchFamily="18" charset="0"/>
                <a:ea typeface="+mn-ea"/>
                <a:cs typeface="Times New Roman" pitchFamily="18" charset="0"/>
              </a:rPr>
              <a:t>、</a:t>
            </a:r>
            <a:r>
              <a:rPr kumimoji="1" lang="en-US" altLang="zh-CN" sz="2800" b="1" i="1" dirty="0">
                <a:latin typeface="Times New Roman" pitchFamily="18" charset="0"/>
                <a:ea typeface="+mn-ea"/>
                <a:cs typeface="Times New Roman" pitchFamily="18" charset="0"/>
              </a:rPr>
              <a:t>x</a:t>
            </a:r>
            <a:r>
              <a:rPr kumimoji="1" lang="en-US" altLang="zh-CN" sz="2800" b="1" baseline="-12000" dirty="0">
                <a:latin typeface="Times New Roman" pitchFamily="18" charset="0"/>
                <a:ea typeface="+mn-ea"/>
                <a:cs typeface="Times New Roman" pitchFamily="18" charset="0"/>
              </a:rPr>
              <a:t>0</a:t>
            </a:r>
            <a:r>
              <a:rPr kumimoji="1" lang="zh-CN" altLang="en-US" sz="2800" b="1" baseline="-12000" dirty="0">
                <a:latin typeface="Times New Roman" pitchFamily="18" charset="0"/>
                <a:ea typeface="+mn-ea"/>
                <a:cs typeface="Times New Roman" pitchFamily="18" charset="0"/>
              </a:rPr>
              <a:t>。</a:t>
            </a:r>
          </a:p>
        </p:txBody>
      </p:sp>
      <p:sp>
        <p:nvSpPr>
          <p:cNvPr id="8" name="Rectangle 6"/>
          <p:cNvSpPr>
            <a:spLocks noChangeArrowheads="1"/>
          </p:cNvSpPr>
          <p:nvPr/>
        </p:nvSpPr>
        <p:spPr bwMode="auto">
          <a:xfrm>
            <a:off x="0" y="5643578"/>
            <a:ext cx="9144000" cy="1323439"/>
          </a:xfrm>
          <a:prstGeom prst="rect">
            <a:avLst/>
          </a:prstGeom>
          <a:noFill/>
          <a:ln w="9525">
            <a:noFill/>
            <a:miter lim="800000"/>
            <a:headEnd/>
            <a:tailEnd/>
          </a:ln>
          <a:effectLst/>
        </p:spPr>
        <p:txBody>
          <a:bodyPr wrap="square">
            <a:spAutoFit/>
          </a:bodyPr>
          <a:lstStyle/>
          <a:p>
            <a:pPr lvl="1" algn="just" eaLnBrk="1" hangingPunct="1"/>
            <a:r>
              <a:rPr lang="zh-CN" altLang="en-US" b="1" dirty="0" smtClean="0">
                <a:latin typeface="Times New Roman" pitchFamily="18" charset="0"/>
                <a:ea typeface="+mn-ea"/>
                <a:cs typeface="Times New Roman" pitchFamily="18" charset="0"/>
              </a:rPr>
              <a:t>若存在</a:t>
            </a:r>
            <a:r>
              <a:rPr lang="zh-CN" altLang="en-US" b="1" i="1" dirty="0" smtClean="0">
                <a:latin typeface="Times New Roman" pitchFamily="18" charset="0"/>
                <a:ea typeface="+mn-ea"/>
                <a:cs typeface="Times New Roman" pitchFamily="18" charset="0"/>
                <a:sym typeface="Symbol" pitchFamily="18" charset="2"/>
              </a:rPr>
              <a:t></a:t>
            </a:r>
            <a:r>
              <a:rPr lang="zh-CN" altLang="en-US" b="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0,</a:t>
            </a:r>
            <a:r>
              <a:rPr lang="en-US" altLang="zh-CN" b="1" i="1" dirty="0" smtClean="0">
                <a:latin typeface="Times New Roman" pitchFamily="18" charset="0"/>
                <a:ea typeface="+mn-ea"/>
                <a:cs typeface="Times New Roman" pitchFamily="18" charset="0"/>
                <a:sym typeface="Symbol" pitchFamily="18" charset="2"/>
              </a:rPr>
              <a:t>k</a:t>
            </a:r>
            <a:r>
              <a:rPr lang="zh-CN" altLang="en-US" b="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0</a:t>
            </a:r>
            <a:r>
              <a:rPr lang="zh-CN" altLang="en-US" b="1" dirty="0" smtClean="0">
                <a:latin typeface="Times New Roman" pitchFamily="18" charset="0"/>
                <a:ea typeface="+mn-ea"/>
                <a:cs typeface="Times New Roman" pitchFamily="18" charset="0"/>
              </a:rPr>
              <a:t>，对任意的</a:t>
            </a:r>
            <a:r>
              <a:rPr lang="zh-CN" altLang="en-US" b="1" i="1" dirty="0" smtClean="0">
                <a:latin typeface="Times New Roman" pitchFamily="18" charset="0"/>
                <a:ea typeface="+mn-ea"/>
                <a:cs typeface="Times New Roman" pitchFamily="18" charset="0"/>
                <a:sym typeface="Symbol" pitchFamily="18" charset="2"/>
              </a:rPr>
              <a:t></a:t>
            </a:r>
            <a:r>
              <a:rPr lang="zh-CN" altLang="en-US" b="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0</a:t>
            </a:r>
            <a:r>
              <a:rPr lang="zh-CN" altLang="en-US" b="1" dirty="0" smtClean="0">
                <a:latin typeface="Times New Roman" pitchFamily="18" charset="0"/>
                <a:ea typeface="+mn-ea"/>
                <a:cs typeface="Times New Roman" pitchFamily="18" charset="0"/>
              </a:rPr>
              <a:t>，存在</a:t>
            </a:r>
            <a:r>
              <a:rPr lang="zh-CN" altLang="en-US" b="1" i="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a:t>
            </a:r>
            <a:r>
              <a:rPr lang="en-US" altLang="zh-CN" b="1" i="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a:t>
            </a:r>
            <a:r>
              <a:rPr lang="zh-CN" altLang="en-US" b="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0</a:t>
            </a:r>
            <a:r>
              <a:rPr lang="zh-CN" altLang="en-US" b="1" dirty="0" smtClean="0">
                <a:latin typeface="Times New Roman" pitchFamily="18" charset="0"/>
                <a:ea typeface="+mn-ea"/>
                <a:cs typeface="Times New Roman" pitchFamily="18" charset="0"/>
              </a:rPr>
              <a:t>，使得当</a:t>
            </a:r>
            <a:r>
              <a:rPr lang="en-US" altLang="zh-CN" b="1" dirty="0" smtClean="0">
                <a:latin typeface="Times New Roman" pitchFamily="18" charset="0"/>
                <a:ea typeface="+mn-ea"/>
                <a:cs typeface="Times New Roman" pitchFamily="18" charset="0"/>
              </a:rPr>
              <a:t>‖</a:t>
            </a:r>
            <a:r>
              <a:rPr lang="en-US" altLang="zh-CN" b="1" i="1" dirty="0" smtClean="0">
                <a:latin typeface="Times New Roman" pitchFamily="18" charset="0"/>
                <a:ea typeface="+mn-ea"/>
                <a:cs typeface="Times New Roman" pitchFamily="18" charset="0"/>
              </a:rPr>
              <a:t>x</a:t>
            </a:r>
            <a:r>
              <a:rPr lang="en-US" altLang="zh-CN" b="1" dirty="0" smtClean="0">
                <a:latin typeface="Times New Roman" pitchFamily="18" charset="0"/>
                <a:ea typeface="+mn-ea"/>
                <a:cs typeface="Times New Roman" pitchFamily="18" charset="0"/>
              </a:rPr>
              <a:t>(</a:t>
            </a:r>
            <a:r>
              <a:rPr lang="en-US" altLang="zh-CN" b="1" i="1" dirty="0" smtClean="0">
                <a:latin typeface="Times New Roman" pitchFamily="18" charset="0"/>
                <a:ea typeface="+mn-ea"/>
                <a:cs typeface="Times New Roman" pitchFamily="18" charset="0"/>
              </a:rPr>
              <a:t>t</a:t>
            </a:r>
            <a:r>
              <a:rPr lang="en-US" altLang="zh-CN" b="1" baseline="-12000" dirty="0" smtClean="0">
                <a:latin typeface="Times New Roman" pitchFamily="18" charset="0"/>
                <a:ea typeface="+mn-ea"/>
                <a:cs typeface="Times New Roman" pitchFamily="18" charset="0"/>
              </a:rPr>
              <a:t>0</a:t>
            </a:r>
            <a:r>
              <a:rPr lang="en-US" altLang="zh-CN" b="1" dirty="0" smtClean="0">
                <a:latin typeface="Times New Roman" pitchFamily="18" charset="0"/>
                <a:ea typeface="+mn-ea"/>
                <a:cs typeface="Times New Roman" pitchFamily="18" charset="0"/>
              </a:rPr>
              <a:t>)‖</a:t>
            </a:r>
            <a:r>
              <a:rPr lang="zh-CN" altLang="en-US" b="1" dirty="0" smtClean="0">
                <a:latin typeface="Times New Roman" pitchFamily="18" charset="0"/>
                <a:ea typeface="+mn-ea"/>
                <a:cs typeface="Times New Roman" pitchFamily="18" charset="0"/>
              </a:rPr>
              <a:t>＜</a:t>
            </a:r>
            <a:r>
              <a:rPr lang="zh-CN" altLang="en-US" b="1" i="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a:t>
            </a:r>
            <a:r>
              <a:rPr lang="en-US" altLang="zh-CN" b="1" i="1" dirty="0" smtClean="0">
                <a:latin typeface="Times New Roman" pitchFamily="18" charset="0"/>
                <a:ea typeface="+mn-ea"/>
                <a:cs typeface="Times New Roman" pitchFamily="18" charset="0"/>
                <a:sym typeface="Symbol" pitchFamily="18" charset="2"/>
              </a:rPr>
              <a:t></a:t>
            </a:r>
            <a:r>
              <a:rPr lang="en-US" altLang="zh-CN" b="1" dirty="0" smtClean="0">
                <a:latin typeface="Times New Roman" pitchFamily="18" charset="0"/>
                <a:ea typeface="+mn-ea"/>
                <a:cs typeface="Times New Roman" pitchFamily="18" charset="0"/>
                <a:sym typeface="Symbol" pitchFamily="18" charset="2"/>
              </a:rPr>
              <a:t>)</a:t>
            </a:r>
            <a:r>
              <a:rPr lang="zh-CN" altLang="en-US" b="1" dirty="0" smtClean="0">
                <a:latin typeface="Times New Roman" pitchFamily="18" charset="0"/>
                <a:ea typeface="+mn-ea"/>
                <a:cs typeface="Times New Roman" pitchFamily="18" charset="0"/>
              </a:rPr>
              <a:t>，就有</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t</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t</a:t>
            </a:r>
            <a:r>
              <a:rPr lang="en-US" altLang="zh-CN" sz="2800" b="1" baseline="-12000" dirty="0" smtClean="0">
                <a:latin typeface="Times New Roman" pitchFamily="18" charset="0"/>
                <a:ea typeface="+mn-ea"/>
                <a:cs typeface="Times New Roman" pitchFamily="18" charset="0"/>
              </a:rPr>
              <a:t>0</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baseline="-12000" dirty="0" smtClean="0">
                <a:latin typeface="Times New Roman" pitchFamily="18" charset="0"/>
                <a:ea typeface="+mn-ea"/>
                <a:cs typeface="Times New Roman" pitchFamily="18" charset="0"/>
              </a:rPr>
              <a:t>0</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sym typeface="Symbol" pitchFamily="18" charset="2"/>
              </a:rPr>
              <a:t>k</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x</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t</a:t>
            </a:r>
            <a:r>
              <a:rPr lang="en-US" altLang="zh-CN" sz="2800" b="1" baseline="-12000" dirty="0" smtClean="0">
                <a:latin typeface="Times New Roman" pitchFamily="18" charset="0"/>
                <a:ea typeface="+mn-ea"/>
                <a:cs typeface="Times New Roman" pitchFamily="18" charset="0"/>
              </a:rPr>
              <a:t>0</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e</a:t>
            </a:r>
            <a:r>
              <a:rPr lang="en-US" altLang="zh-CN" sz="2800" b="1" baseline="30000" dirty="0" smtClean="0">
                <a:latin typeface="Times New Roman" pitchFamily="18" charset="0"/>
                <a:ea typeface="+mn-ea"/>
                <a:cs typeface="Times New Roman" pitchFamily="18" charset="0"/>
                <a:sym typeface="Symbol" pitchFamily="18" charset="2"/>
              </a:rPr>
              <a:t></a:t>
            </a:r>
            <a:r>
              <a:rPr lang="en-US" altLang="zh-CN" sz="2800" b="1" i="1" baseline="30000" dirty="0" smtClean="0">
                <a:latin typeface="Times New Roman" pitchFamily="18" charset="0"/>
                <a:ea typeface="+mn-ea"/>
                <a:cs typeface="Times New Roman" pitchFamily="18" charset="0"/>
                <a:sym typeface="Symbol" pitchFamily="18" charset="2"/>
              </a:rPr>
              <a:t></a:t>
            </a:r>
            <a:r>
              <a:rPr lang="en-US" altLang="zh-CN" sz="2800" b="1" baseline="30000" dirty="0" smtClean="0">
                <a:latin typeface="Times New Roman" pitchFamily="18" charset="0"/>
                <a:ea typeface="+mn-ea"/>
                <a:cs typeface="Times New Roman" pitchFamily="18" charset="0"/>
                <a:sym typeface="Symbol" pitchFamily="18" charset="2"/>
              </a:rPr>
              <a:t>(</a:t>
            </a:r>
            <a:r>
              <a:rPr lang="en-US" altLang="zh-CN" sz="2800" b="1" i="1" baseline="30000" dirty="0" smtClean="0">
                <a:latin typeface="Times New Roman" pitchFamily="18" charset="0"/>
                <a:ea typeface="+mn-ea"/>
                <a:cs typeface="Times New Roman" pitchFamily="18" charset="0"/>
                <a:sym typeface="Symbol" pitchFamily="18" charset="2"/>
              </a:rPr>
              <a:t>t </a:t>
            </a:r>
            <a:r>
              <a:rPr lang="en-US" altLang="zh-CN" sz="2800" b="1" baseline="30000" dirty="0" smtClean="0">
                <a:latin typeface="Times New Roman" pitchFamily="18" charset="0"/>
                <a:ea typeface="+mn-ea"/>
                <a:cs typeface="Times New Roman" pitchFamily="18" charset="0"/>
                <a:sym typeface="Symbol" pitchFamily="18" charset="2"/>
              </a:rPr>
              <a:t></a:t>
            </a:r>
            <a:r>
              <a:rPr lang="en-US" altLang="zh-CN" sz="2800" b="1" i="1" baseline="30000" dirty="0" smtClean="0">
                <a:latin typeface="Times New Roman" pitchFamily="18" charset="0"/>
                <a:ea typeface="+mn-ea"/>
                <a:cs typeface="Times New Roman" pitchFamily="18" charset="0"/>
              </a:rPr>
              <a:t>t</a:t>
            </a:r>
            <a:r>
              <a:rPr lang="en-US" altLang="zh-CN" sz="2800" b="1" baseline="12000" dirty="0" smtClean="0">
                <a:latin typeface="Times New Roman" pitchFamily="18" charset="0"/>
                <a:ea typeface="+mn-ea"/>
                <a:cs typeface="Times New Roman" pitchFamily="18" charset="0"/>
              </a:rPr>
              <a:t>0</a:t>
            </a:r>
            <a:r>
              <a:rPr lang="en-US" altLang="zh-CN" sz="2800" b="1" baseline="30000" dirty="0" smtClean="0">
                <a:latin typeface="Times New Roman" pitchFamily="18" charset="0"/>
                <a:ea typeface="+mn-ea"/>
                <a:cs typeface="Times New Roman" pitchFamily="18" charset="0"/>
                <a:sym typeface="Symbol" pitchFamily="18" charset="2"/>
              </a:rPr>
              <a:t>)</a:t>
            </a:r>
            <a:r>
              <a:rPr lang="zh-CN" altLang="en-US" sz="2800" b="1" baseline="30000" dirty="0" smtClean="0">
                <a:latin typeface="Times New Roman" pitchFamily="18" charset="0"/>
                <a:ea typeface="+mn-ea"/>
                <a:cs typeface="Times New Roman" pitchFamily="18" charset="0"/>
                <a:sym typeface="Symbol" pitchFamily="18" charset="2"/>
              </a:rPr>
              <a:t>，</a:t>
            </a:r>
            <a:r>
              <a:rPr lang="zh-CN" altLang="en-US" sz="2800" b="1" dirty="0" smtClean="0">
                <a:latin typeface="Times New Roman" pitchFamily="18" charset="0"/>
                <a:ea typeface="+mn-ea"/>
                <a:cs typeface="Times New Roman" pitchFamily="18" charset="0"/>
                <a:sym typeface="Symbol" pitchFamily="18" charset="2"/>
              </a:rPr>
              <a:t></a:t>
            </a:r>
            <a:r>
              <a:rPr lang="en-US" altLang="zh-CN" sz="2800" b="1" i="1" dirty="0" smtClean="0">
                <a:latin typeface="Times New Roman" pitchFamily="18" charset="0"/>
                <a:ea typeface="+mn-ea"/>
                <a:cs typeface="Times New Roman" pitchFamily="18" charset="0"/>
                <a:sym typeface="Symbol" pitchFamily="18" charset="2"/>
              </a:rPr>
              <a:t>t</a:t>
            </a:r>
            <a:r>
              <a:rPr lang="en-US" altLang="zh-CN" sz="2800" b="1" dirty="0" smtClean="0">
                <a:latin typeface="Times New Roman" pitchFamily="18" charset="0"/>
                <a:ea typeface="+mn-ea"/>
                <a:cs typeface="Times New Roman" pitchFamily="18" charset="0"/>
                <a:sym typeface="Symbol" pitchFamily="18" charset="2"/>
              </a:rPr>
              <a:t>≥</a:t>
            </a:r>
            <a:r>
              <a:rPr lang="en-US" altLang="zh-CN" sz="2800" b="1" i="1" dirty="0" smtClean="0">
                <a:latin typeface="Times New Roman" pitchFamily="18" charset="0"/>
                <a:ea typeface="+mn-ea"/>
                <a:cs typeface="Times New Roman" pitchFamily="18" charset="0"/>
              </a:rPr>
              <a:t>t</a:t>
            </a:r>
            <a:r>
              <a:rPr lang="en-US" altLang="zh-CN" sz="2800" b="1" baseline="-12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成立</a:t>
            </a:r>
            <a:r>
              <a:rPr lang="en-US" altLang="zh-CN" b="1" dirty="0" smtClean="0">
                <a:latin typeface="Times New Roman" pitchFamily="18" charset="0"/>
                <a:ea typeface="+mn-ea"/>
                <a:cs typeface="Times New Roman" pitchFamily="18" charset="0"/>
              </a:rPr>
              <a:t>----</a:t>
            </a:r>
            <a:r>
              <a:rPr lang="en-US" b="1" dirty="0" err="1" smtClean="0"/>
              <a:t>Lyapunov</a:t>
            </a:r>
            <a:r>
              <a:rPr lang="zh-CN" altLang="en-US" b="1" dirty="0" smtClean="0">
                <a:solidFill>
                  <a:srgbClr val="FF0000"/>
                </a:solidFill>
              </a:rPr>
              <a:t>指数渐近稳定</a:t>
            </a:r>
            <a:endParaRPr lang="zh-CN" altLang="en-US" b="1" dirty="0">
              <a:solidFill>
                <a:srgbClr val="FF0000"/>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linds(horizontal)">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dirty="0" smtClean="0"/>
              <a:t>例 ：利用定义进行稳定性分析</a:t>
            </a:r>
            <a:endParaRPr lang="zh-CN" altLang="en-US" dirty="0"/>
          </a:p>
        </p:txBody>
      </p:sp>
      <p:graphicFrame>
        <p:nvGraphicFramePr>
          <p:cNvPr id="137217" name="Object 1"/>
          <p:cNvGraphicFramePr>
            <a:graphicFrameLocks noChangeAspect="1"/>
          </p:cNvGraphicFramePr>
          <p:nvPr/>
        </p:nvGraphicFramePr>
        <p:xfrm>
          <a:off x="571472" y="2000240"/>
          <a:ext cx="8031163" cy="1295400"/>
        </p:xfrm>
        <a:graphic>
          <a:graphicData uri="http://schemas.openxmlformats.org/presentationml/2006/ole">
            <p:oleObj spid="_x0000_s137217" name="Equation" r:id="rId3" imgW="2450880" imgH="419040" progId="Equation.DSMT4">
              <p:embed/>
            </p:oleObj>
          </a:graphicData>
        </a:graphic>
      </p:graphicFrame>
      <p:sp>
        <p:nvSpPr>
          <p:cNvPr id="5" name="Rectangle 6"/>
          <p:cNvSpPr>
            <a:spLocks noChangeArrowheads="1"/>
          </p:cNvSpPr>
          <p:nvPr/>
        </p:nvSpPr>
        <p:spPr bwMode="auto">
          <a:xfrm>
            <a:off x="395288" y="3716338"/>
            <a:ext cx="8716962" cy="1815882"/>
          </a:xfrm>
          <a:prstGeom prst="rect">
            <a:avLst/>
          </a:prstGeom>
          <a:noFill/>
          <a:ln w="9525" algn="ctr">
            <a:noFill/>
            <a:miter lim="800000"/>
            <a:headEnd/>
            <a:tailEnd/>
          </a:ln>
          <a:effectLst/>
        </p:spPr>
        <p:txBody>
          <a:bodyPr wrap="square">
            <a:spAutoFit/>
          </a:bodyPr>
          <a:lstStyle/>
          <a:p>
            <a:r>
              <a:rPr kumimoji="1" lang="zh-CN" altLang="en-US" sz="2800" b="1" dirty="0">
                <a:latin typeface="Times New Roman" pitchFamily="18" charset="0"/>
              </a:rPr>
              <a:t>解</a:t>
            </a:r>
            <a:r>
              <a:rPr kumimoji="1" lang="en-US" altLang="zh-CN" sz="2800" b="1" dirty="0">
                <a:latin typeface="Times New Roman" pitchFamily="18" charset="0"/>
              </a:rPr>
              <a:t>:</a:t>
            </a:r>
            <a:r>
              <a:rPr kumimoji="1" lang="en-US" altLang="zh-CN" sz="2800" b="1" dirty="0">
                <a:latin typeface="Times New Roman" pitchFamily="18" charset="0"/>
                <a:sym typeface="Wingdings" pitchFamily="2" charset="2"/>
              </a:rPr>
              <a:t>(1)</a:t>
            </a:r>
            <a:r>
              <a:rPr kumimoji="1" lang="zh-CN" altLang="en-US" sz="2800" b="1" dirty="0">
                <a:latin typeface="Times New Roman" pitchFamily="18" charset="0"/>
                <a:sym typeface="Wingdings" pitchFamily="2" charset="2"/>
              </a:rPr>
              <a:t>提示：求解状态方程，利用Ｌ</a:t>
            </a:r>
            <a:r>
              <a:rPr kumimoji="1" lang="en-US" altLang="zh-CN" sz="2800" b="1" dirty="0" err="1">
                <a:latin typeface="Times New Roman" pitchFamily="18" charset="0"/>
                <a:sym typeface="Wingdings" pitchFamily="2" charset="2"/>
              </a:rPr>
              <a:t>aplace</a:t>
            </a:r>
            <a:r>
              <a:rPr kumimoji="1" lang="zh-CN" altLang="en-US" sz="2800" b="1" dirty="0">
                <a:latin typeface="Times New Roman" pitchFamily="18" charset="0"/>
                <a:sym typeface="Wingdings" pitchFamily="2" charset="2"/>
              </a:rPr>
              <a:t>逆变换计算</a:t>
            </a:r>
            <a:r>
              <a:rPr kumimoji="1" lang="en-US" altLang="zh-CN" sz="2800" b="1" dirty="0" err="1">
                <a:latin typeface="Times New Roman" pitchFamily="18" charset="0"/>
                <a:sym typeface="Wingdings" pitchFamily="2" charset="2"/>
              </a:rPr>
              <a:t>e</a:t>
            </a:r>
            <a:r>
              <a:rPr kumimoji="1" lang="en-US" altLang="zh-CN" sz="2800" b="1" i="1" baseline="30000" dirty="0" err="1">
                <a:latin typeface="Times New Roman" pitchFamily="18" charset="0"/>
                <a:sym typeface="Wingdings" pitchFamily="2" charset="2"/>
              </a:rPr>
              <a:t>At</a:t>
            </a:r>
            <a:r>
              <a:rPr kumimoji="1" lang="en-US" altLang="zh-CN" sz="2800" b="1" dirty="0">
                <a:latin typeface="Times New Roman" pitchFamily="18" charset="0"/>
                <a:sym typeface="Wingdings" pitchFamily="2" charset="2"/>
              </a:rPr>
              <a:t>,</a:t>
            </a:r>
            <a:r>
              <a:rPr kumimoji="1" lang="zh-CN" altLang="en-US" sz="2800" b="1" dirty="0">
                <a:latin typeface="Times New Roman" pitchFamily="18" charset="0"/>
                <a:sym typeface="Wingdings" pitchFamily="2" charset="2"/>
              </a:rPr>
              <a:t>用</a:t>
            </a:r>
            <a:r>
              <a:rPr kumimoji="1" lang="en-US" altLang="zh-CN" sz="2800" b="1" dirty="0">
                <a:latin typeface="Times New Roman" pitchFamily="18" charset="0"/>
                <a:sym typeface="Wingdings" pitchFamily="2" charset="2"/>
              </a:rPr>
              <a:t>2-</a:t>
            </a:r>
            <a:r>
              <a:rPr kumimoji="1" lang="zh-CN" altLang="en-US" sz="2800" b="1" dirty="0">
                <a:latin typeface="Times New Roman" pitchFamily="18" charset="0"/>
                <a:sym typeface="Wingdings" pitchFamily="2" charset="2"/>
              </a:rPr>
              <a:t>范数计算</a:t>
            </a:r>
            <a:r>
              <a:rPr kumimoji="1" lang="zh-CN" altLang="en-US" sz="2800" b="1" dirty="0">
                <a:sym typeface="Wingdings" pitchFamily="2" charset="2"/>
              </a:rPr>
              <a:t>。</a:t>
            </a:r>
          </a:p>
          <a:p>
            <a:endParaRPr kumimoji="1" lang="zh-CN" altLang="en-US" sz="2800" b="1" dirty="0">
              <a:sym typeface="Wingdings" pitchFamily="2" charset="2"/>
            </a:endParaRPr>
          </a:p>
          <a:p>
            <a:r>
              <a:rPr kumimoji="1" lang="zh-CN" altLang="en-US" sz="2800" b="1" dirty="0">
                <a:sym typeface="Wingdings" pitchFamily="2" charset="2"/>
              </a:rPr>
              <a:t>　</a:t>
            </a:r>
            <a:r>
              <a:rPr kumimoji="1" lang="en-US" altLang="zh-CN" sz="2800" b="1" dirty="0">
                <a:latin typeface="Times New Roman" pitchFamily="18" charset="0"/>
                <a:sym typeface="Wingdings" pitchFamily="2" charset="2"/>
              </a:rPr>
              <a:t>(2)</a:t>
            </a:r>
            <a:r>
              <a:rPr kumimoji="1" lang="zh-CN" altLang="en-US" sz="2800" b="1" dirty="0">
                <a:sym typeface="Wingdings" pitchFamily="2" charset="2"/>
              </a:rPr>
              <a:t>提示：解这个时变线性微分方程，用定义判定。</a:t>
            </a:r>
          </a:p>
        </p:txBody>
      </p:sp>
      <p:sp>
        <p:nvSpPr>
          <p:cNvPr id="6" name="Rectangle 7"/>
          <p:cNvSpPr>
            <a:spLocks noChangeArrowheads="1"/>
          </p:cNvSpPr>
          <p:nvPr/>
        </p:nvSpPr>
        <p:spPr bwMode="auto">
          <a:xfrm>
            <a:off x="1258888" y="4508500"/>
            <a:ext cx="7058025" cy="519113"/>
          </a:xfrm>
          <a:prstGeom prst="rect">
            <a:avLst/>
          </a:prstGeom>
          <a:noFill/>
          <a:ln w="9525" algn="ctr">
            <a:noFill/>
            <a:miter lim="800000"/>
            <a:headEnd/>
            <a:tailEnd/>
          </a:ln>
          <a:effectLst/>
        </p:spPr>
        <p:txBody>
          <a:bodyPr>
            <a:spAutoFit/>
          </a:bodyPr>
          <a:lstStyle/>
          <a:p>
            <a:r>
              <a:rPr kumimoji="1" lang="zh-CN" altLang="en-US" sz="2800" b="1" dirty="0">
                <a:sym typeface="Wingdings" pitchFamily="2" charset="2"/>
              </a:rPr>
              <a:t>结果：是Ｌ氏一致稳定的，但非渐近稳定。</a:t>
            </a:r>
          </a:p>
        </p:txBody>
      </p:sp>
      <p:sp>
        <p:nvSpPr>
          <p:cNvPr id="7" name="Rectangle 8"/>
          <p:cNvSpPr>
            <a:spLocks noChangeArrowheads="1"/>
          </p:cNvSpPr>
          <p:nvPr/>
        </p:nvSpPr>
        <p:spPr bwMode="auto">
          <a:xfrm>
            <a:off x="1258888" y="5445125"/>
            <a:ext cx="7850187" cy="946150"/>
          </a:xfrm>
          <a:prstGeom prst="rect">
            <a:avLst/>
          </a:prstGeom>
          <a:noFill/>
          <a:ln w="9525" algn="ctr">
            <a:noFill/>
            <a:miter lim="800000"/>
            <a:headEnd/>
            <a:tailEnd/>
          </a:ln>
          <a:effectLst/>
        </p:spPr>
        <p:txBody>
          <a:bodyPr>
            <a:spAutoFit/>
          </a:bodyPr>
          <a:lstStyle/>
          <a:p>
            <a:r>
              <a:rPr kumimoji="1" lang="zh-CN" altLang="en-US" sz="2800" b="1" dirty="0">
                <a:sym typeface="Wingdings" pitchFamily="2" charset="2"/>
              </a:rPr>
              <a:t>结果：是Ｌ氏一致稳定的，也是渐近稳定的，但并不是一致渐近稳定的。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-10</a:t>
            </a:r>
            <a:endParaRPr lang="zh-CN" altLang="en-US" dirty="0"/>
          </a:p>
        </p:txBody>
      </p:sp>
      <p:sp>
        <p:nvSpPr>
          <p:cNvPr id="3" name="内容占位符 2"/>
          <p:cNvSpPr>
            <a:spLocks noGrp="1"/>
          </p:cNvSpPr>
          <p:nvPr>
            <p:ph idx="1"/>
          </p:nvPr>
        </p:nvSpPr>
        <p:spPr/>
        <p:txBody>
          <a:bodyPr/>
          <a:lstStyle/>
          <a:p>
            <a:r>
              <a:rPr lang="en-US" sz="2400" dirty="0" err="1" smtClean="0"/>
              <a:t>Lyapunov</a:t>
            </a:r>
            <a:r>
              <a:rPr lang="zh-CN" altLang="en-US" sz="2400" dirty="0" smtClean="0"/>
              <a:t>各种稳定性间的关系</a:t>
            </a:r>
            <a:endParaRPr lang="en-US" altLang="zh-CN" sz="2400" dirty="0" smtClean="0"/>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endParaRPr lang="en-US" altLang="zh-CN" sz="2400" dirty="0" smtClean="0">
              <a:latin typeface="Times New Roman" pitchFamily="18" charset="0"/>
              <a:cs typeface="Times New Roman" pitchFamily="18" charset="0"/>
            </a:endParaRPr>
          </a:p>
          <a:p>
            <a:r>
              <a:rPr lang="zh-CN" altLang="en-US" sz="2400" dirty="0" smtClean="0">
                <a:latin typeface="Times New Roman" pitchFamily="18" charset="0"/>
                <a:cs typeface="Times New Roman" pitchFamily="18" charset="0"/>
              </a:rPr>
              <a:t>强调稳定概念的局部性</a:t>
            </a:r>
            <a:endParaRPr lang="en-US" altLang="zh-CN" sz="2400" dirty="0" smtClean="0">
              <a:latin typeface="Times New Roman" pitchFamily="18" charset="0"/>
              <a:cs typeface="Times New Roman" pitchFamily="18" charset="0"/>
            </a:endParaRPr>
          </a:p>
          <a:p>
            <a:pPr lvl="1"/>
            <a:r>
              <a:rPr lang="zh-CN" altLang="en-US" sz="2000" dirty="0" smtClean="0"/>
              <a:t>定义的稳定、一致稳定、渐近稳定、一致渐近稳定和按指数渐近稳定都是</a:t>
            </a:r>
            <a:r>
              <a:rPr lang="zh-CN" altLang="en-US" sz="2000" dirty="0" smtClean="0">
                <a:solidFill>
                  <a:srgbClr val="FF0000"/>
                </a:solidFill>
              </a:rPr>
              <a:t>局部</a:t>
            </a:r>
            <a:r>
              <a:rPr lang="en-US" altLang="zh-CN" sz="2000" dirty="0" smtClean="0">
                <a:solidFill>
                  <a:srgbClr val="FF0000"/>
                </a:solidFill>
              </a:rPr>
              <a:t>(</a:t>
            </a:r>
            <a:r>
              <a:rPr lang="zh-CN" altLang="en-US" sz="2000" dirty="0" smtClean="0">
                <a:solidFill>
                  <a:srgbClr val="FF0000"/>
                </a:solidFill>
              </a:rPr>
              <a:t>小范围</a:t>
            </a:r>
            <a:r>
              <a:rPr lang="en-US" altLang="zh-CN" sz="2000" dirty="0" smtClean="0">
                <a:solidFill>
                  <a:srgbClr val="FF0000"/>
                </a:solidFill>
              </a:rPr>
              <a:t>)</a:t>
            </a:r>
            <a:r>
              <a:rPr lang="zh-CN" altLang="en-US" sz="2000" dirty="0" smtClean="0"/>
              <a:t>的概念，即定义中的条件只要在</a:t>
            </a:r>
            <a:r>
              <a:rPr lang="en-US" altLang="zh-CN" sz="2000" dirty="0" smtClean="0">
                <a:latin typeface="Times New Roman" pitchFamily="18" charset="0"/>
              </a:rPr>
              <a:t>x</a:t>
            </a:r>
            <a:r>
              <a:rPr lang="en-US" altLang="zh-CN" sz="2000" dirty="0" smtClean="0"/>
              <a:t>=0</a:t>
            </a:r>
            <a:r>
              <a:rPr lang="zh-CN" altLang="en-US" sz="2000" dirty="0" smtClean="0"/>
              <a:t>的附近成立即可。可以将其条件延拓到</a:t>
            </a:r>
            <a:r>
              <a:rPr lang="zh-CN" altLang="en-US" sz="2000" dirty="0" smtClean="0">
                <a:solidFill>
                  <a:srgbClr val="FF0000"/>
                </a:solidFill>
              </a:rPr>
              <a:t>全局</a:t>
            </a:r>
            <a:r>
              <a:rPr lang="en-US" altLang="zh-CN" sz="2000" dirty="0" smtClean="0">
                <a:solidFill>
                  <a:srgbClr val="FF0000"/>
                </a:solidFill>
              </a:rPr>
              <a:t>(</a:t>
            </a:r>
            <a:r>
              <a:rPr lang="zh-CN" altLang="en-US" sz="2000" dirty="0" smtClean="0">
                <a:solidFill>
                  <a:srgbClr val="FF0000"/>
                </a:solidFill>
              </a:rPr>
              <a:t>大范围</a:t>
            </a:r>
            <a:r>
              <a:rPr lang="en-US" altLang="zh-CN" sz="2000" dirty="0" smtClean="0">
                <a:solidFill>
                  <a:srgbClr val="FF0000"/>
                </a:solidFill>
              </a:rPr>
              <a:t>)</a:t>
            </a:r>
            <a:r>
              <a:rPr lang="en-US" altLang="zh-CN" sz="2000" dirty="0" smtClean="0"/>
              <a:t> </a:t>
            </a:r>
            <a:r>
              <a:rPr lang="zh-CN" altLang="en-US" sz="2000" dirty="0" smtClean="0"/>
              <a:t>。</a:t>
            </a:r>
            <a:endParaRPr lang="zh-CN" altLang="en-US" sz="2000" dirty="0">
              <a:latin typeface="Times New Roman" pitchFamily="18" charset="0"/>
              <a:cs typeface="Times New Roman" pitchFamily="18" charset="0"/>
            </a:endParaRPr>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6193" name="Object 1"/>
          <p:cNvGraphicFramePr>
            <a:graphicFrameLocks noChangeAspect="1"/>
          </p:cNvGraphicFramePr>
          <p:nvPr/>
        </p:nvGraphicFramePr>
        <p:xfrm>
          <a:off x="1428728" y="1857364"/>
          <a:ext cx="6643734" cy="2100424"/>
        </p:xfrm>
        <a:graphic>
          <a:graphicData uri="http://schemas.openxmlformats.org/presentationml/2006/ole">
            <p:oleObj spid="_x0000_s136193" name="Equation" r:id="rId3" imgW="3187700" imgH="10033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内部稳定性的基本概念</a:t>
            </a:r>
            <a:r>
              <a:rPr lang="en-US" altLang="zh-CN" dirty="0" smtClean="0"/>
              <a:t>-11</a:t>
            </a:r>
            <a:endParaRPr lang="zh-CN" altLang="en-US" dirty="0"/>
          </a:p>
        </p:txBody>
      </p:sp>
      <p:sp>
        <p:nvSpPr>
          <p:cNvPr id="3" name="内容占位符 2"/>
          <p:cNvSpPr>
            <a:spLocks noGrp="1"/>
          </p:cNvSpPr>
          <p:nvPr>
            <p:ph idx="1"/>
          </p:nvPr>
        </p:nvSpPr>
        <p:spPr/>
        <p:txBody>
          <a:bodyPr/>
          <a:lstStyle/>
          <a:p>
            <a:r>
              <a:rPr lang="en-US" dirty="0" err="1" smtClean="0"/>
              <a:t>Lyapunov</a:t>
            </a:r>
            <a:r>
              <a:rPr lang="zh-CN" altLang="en-US" dirty="0" smtClean="0"/>
              <a:t>不稳定的概念</a:t>
            </a:r>
            <a:endParaRPr lang="en-US" altLang="zh-CN" dirty="0" smtClean="0"/>
          </a:p>
          <a:p>
            <a:pPr lvl="1"/>
            <a:r>
              <a:rPr lang="zh-CN" altLang="en-US" dirty="0" smtClean="0"/>
              <a:t>对于不管取多么大的有限实数</a:t>
            </a:r>
            <a:r>
              <a:rPr lang="en-US" i="1" dirty="0" smtClean="0">
                <a:sym typeface="Symbol"/>
              </a:rPr>
              <a:t></a:t>
            </a:r>
            <a:r>
              <a:rPr lang="zh-CN" altLang="en-US" dirty="0" smtClean="0"/>
              <a:t>＞</a:t>
            </a:r>
            <a:r>
              <a:rPr lang="en-US" dirty="0" smtClean="0"/>
              <a:t>0</a:t>
            </a:r>
            <a:r>
              <a:rPr lang="zh-CN" altLang="en-US" dirty="0" smtClean="0"/>
              <a:t>，都不可能找到相应的实数</a:t>
            </a:r>
            <a:r>
              <a:rPr lang="en-US" i="1" dirty="0" smtClean="0">
                <a:sym typeface="Symbol"/>
              </a:rPr>
              <a:t></a:t>
            </a:r>
            <a:r>
              <a:rPr lang="en-US" dirty="0" smtClean="0"/>
              <a:t>(</a:t>
            </a:r>
            <a:r>
              <a:rPr lang="en-US" i="1" dirty="0" smtClean="0"/>
              <a:t>t</a:t>
            </a:r>
            <a:r>
              <a:rPr lang="en-US" baseline="-25000" dirty="0" smtClean="0"/>
              <a:t>0</a:t>
            </a:r>
            <a:r>
              <a:rPr lang="en-US" dirty="0" smtClean="0"/>
              <a:t>,</a:t>
            </a:r>
            <a:r>
              <a:rPr lang="en-US" i="1" dirty="0" smtClean="0">
                <a:sym typeface="Symbol"/>
              </a:rPr>
              <a:t></a:t>
            </a:r>
            <a:r>
              <a:rPr lang="en-US" dirty="0" smtClean="0"/>
              <a:t>)</a:t>
            </a:r>
            <a:r>
              <a:rPr lang="zh-CN" altLang="en-US" dirty="0" smtClean="0"/>
              <a:t>＞０，使得由满足不等式</a:t>
            </a:r>
            <a:r>
              <a:rPr lang="en-US" altLang="zh-CN" dirty="0" smtClean="0">
                <a:latin typeface="Euclid" pitchFamily="18" charset="0"/>
              </a:rPr>
              <a:t>‖</a:t>
            </a:r>
            <a:r>
              <a:rPr lang="en-US" altLang="zh-CN" i="1" dirty="0" smtClean="0">
                <a:latin typeface="Times New Roman" pitchFamily="18" charset="0"/>
              </a:rPr>
              <a:t>x</a:t>
            </a:r>
            <a:r>
              <a:rPr lang="en-US" altLang="zh-CN" dirty="0" smtClean="0">
                <a:latin typeface="Euclid" pitchFamily="18" charset="0"/>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rPr>
              <a:t>)‖</a:t>
            </a:r>
            <a:r>
              <a:rPr lang="zh-CN" altLang="en-US" dirty="0" smtClean="0">
                <a:latin typeface="Euclid" pitchFamily="18" charset="0"/>
              </a:rPr>
              <a:t>＜</a:t>
            </a:r>
            <a:r>
              <a:rPr lang="zh-CN" altLang="en-US" i="1" dirty="0" smtClean="0">
                <a:latin typeface="Euclid" pitchFamily="18" charset="0"/>
                <a:sym typeface="Symbol" pitchFamily="18" charset="2"/>
              </a:rPr>
              <a:t></a:t>
            </a:r>
            <a:r>
              <a:rPr lang="en-US" altLang="zh-CN" dirty="0" smtClean="0">
                <a:latin typeface="Euclid" pitchFamily="18" charset="0"/>
                <a:sym typeface="Symbol" pitchFamily="18" charset="2"/>
              </a:rPr>
              <a:t>(</a:t>
            </a:r>
            <a:r>
              <a:rPr lang="en-US" altLang="zh-CN" i="1" dirty="0" smtClean="0">
                <a:sym typeface="Symbol" pitchFamily="18" charset="2"/>
              </a:rPr>
              <a:t>,</a:t>
            </a:r>
            <a:r>
              <a:rPr lang="en-US" altLang="zh-CN" i="1" dirty="0" smtClean="0">
                <a:latin typeface="Euclid" pitchFamily="18" charset="0"/>
              </a:rPr>
              <a:t>t</a:t>
            </a:r>
            <a:r>
              <a:rPr lang="en-US" altLang="zh-CN" baseline="-12000" dirty="0" smtClean="0">
                <a:latin typeface="Euclid" pitchFamily="18" charset="0"/>
              </a:rPr>
              <a:t>0</a:t>
            </a:r>
            <a:r>
              <a:rPr lang="en-US" altLang="zh-CN" dirty="0" smtClean="0">
                <a:latin typeface="Euclid" pitchFamily="18" charset="0"/>
                <a:sym typeface="Symbol" pitchFamily="18" charset="2"/>
              </a:rPr>
              <a:t>)</a:t>
            </a:r>
            <a:r>
              <a:rPr lang="zh-CN" altLang="en-US" dirty="0" smtClean="0"/>
              <a:t> 当</a:t>
            </a:r>
            <a:r>
              <a:rPr lang="en-US" dirty="0" smtClean="0"/>
              <a:t> </a:t>
            </a:r>
            <a:r>
              <a:rPr lang="zh-CN" altLang="en-US" dirty="0" smtClean="0"/>
              <a:t>的任一初态</a:t>
            </a:r>
            <a:r>
              <a:rPr lang="en-US" i="1" dirty="0" smtClean="0"/>
              <a:t>x</a:t>
            </a:r>
            <a:r>
              <a:rPr lang="en-US" baseline="-25000" dirty="0" smtClean="0"/>
              <a:t>0</a:t>
            </a:r>
            <a:r>
              <a:rPr lang="zh-CN" altLang="en-US" dirty="0" smtClean="0"/>
              <a:t>出发的运动满足不等式</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t</a:t>
            </a:r>
            <a:r>
              <a:rPr lang="en-US" altLang="zh-CN" baseline="-12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x</a:t>
            </a:r>
            <a:r>
              <a:rPr lang="en-US" altLang="zh-CN" baseline="-12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 </a:t>
            </a:r>
            <a:r>
              <a:rPr lang="en-US" altLang="zh-CN" i="1" dirty="0" smtClean="0">
                <a:latin typeface="Times New Roman" pitchFamily="18" charset="0"/>
                <a:cs typeface="Times New Roman" pitchFamily="18" charset="0"/>
                <a:sym typeface="Symbol" pitchFamily="18" charset="2"/>
              </a:rPr>
              <a:t></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sym typeface="Symbol" pitchFamily="18" charset="2"/>
              </a:rPr>
              <a:t>t</a:t>
            </a:r>
            <a:r>
              <a:rPr lang="en-US" altLang="zh-CN" dirty="0" smtClean="0">
                <a:latin typeface="Times New Roman" pitchFamily="18" charset="0"/>
                <a:cs typeface="Times New Roman" pitchFamily="18" charset="0"/>
                <a:sym typeface="Symbol" pitchFamily="18" charset="2"/>
              </a:rPr>
              <a:t>≥ </a:t>
            </a:r>
            <a:r>
              <a:rPr lang="en-US" altLang="zh-CN" i="1" dirty="0" smtClean="0">
                <a:latin typeface="Times New Roman" pitchFamily="18" charset="0"/>
                <a:cs typeface="Times New Roman" pitchFamily="18" charset="0"/>
              </a:rPr>
              <a:t>t</a:t>
            </a:r>
            <a:r>
              <a:rPr lang="en-US" altLang="zh-CN" baseline="-12000" dirty="0" smtClean="0">
                <a:latin typeface="Times New Roman" pitchFamily="18" charset="0"/>
                <a:cs typeface="Times New Roman" pitchFamily="18" charset="0"/>
              </a:rPr>
              <a:t>0</a:t>
            </a:r>
            <a:r>
              <a:rPr lang="en-US" dirty="0" smtClean="0"/>
              <a:t> </a:t>
            </a:r>
            <a:r>
              <a:rPr lang="zh-CN" altLang="en-US" dirty="0" smtClean="0"/>
              <a:t>，称系统平衡点</a:t>
            </a:r>
            <a:r>
              <a:rPr lang="en-US" dirty="0" smtClean="0"/>
              <a:t>0</a:t>
            </a:r>
            <a:r>
              <a:rPr lang="zh-CN" altLang="en-US" dirty="0" smtClean="0"/>
              <a:t>是不稳定的。</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不稳定是个局部概念</a:t>
            </a:r>
          </a:p>
          <a:p>
            <a:pPr lvl="1"/>
            <a:endParaRPr lang="en-US" altLang="zh-CN" dirty="0" smtClean="0"/>
          </a:p>
          <a:p>
            <a:pPr lvl="1"/>
            <a:endParaRPr lang="zh-CN" altLang="en-US" dirty="0" smtClean="0"/>
          </a:p>
          <a:p>
            <a:endParaRPr lang="zh-CN" altLang="en-US" dirty="0"/>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5169" name="Object 1"/>
          <p:cNvGraphicFramePr>
            <a:graphicFrameLocks noChangeAspect="1"/>
          </p:cNvGraphicFramePr>
          <p:nvPr/>
        </p:nvGraphicFramePr>
        <p:xfrm>
          <a:off x="928662" y="3929066"/>
          <a:ext cx="3357586" cy="2294631"/>
        </p:xfrm>
        <a:graphic>
          <a:graphicData uri="http://schemas.openxmlformats.org/presentationml/2006/ole">
            <p:oleObj spid="_x0000_s135169" name="Visio" r:id="rId3" imgW="3282004" imgH="2353663" progId="Visio.Drawing.11">
              <p:embed/>
            </p:oleObj>
          </a:graphicData>
        </a:graphic>
      </p:graphicFrame>
      <p:sp>
        <p:nvSpPr>
          <p:cNvPr id="135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5171" name="Object 3"/>
          <p:cNvGraphicFramePr>
            <a:graphicFrameLocks noChangeAspect="1"/>
          </p:cNvGraphicFramePr>
          <p:nvPr/>
        </p:nvGraphicFramePr>
        <p:xfrm>
          <a:off x="4643438" y="4000504"/>
          <a:ext cx="4198218" cy="2286016"/>
        </p:xfrm>
        <a:graphic>
          <a:graphicData uri="http://schemas.openxmlformats.org/presentationml/2006/ole">
            <p:oleObj spid="_x0000_s135171" name="Visio" r:id="rId4" imgW="4150881" imgH="2258534"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a:t>
            </a:r>
            <a:r>
              <a:rPr lang="zh-CN" altLang="en-US" dirty="0" smtClean="0"/>
              <a:t>不显含时间的自治系统的</a:t>
            </a:r>
            <a:r>
              <a:rPr lang="en-US" dirty="0" err="1" smtClean="0"/>
              <a:t>Lyapunov</a:t>
            </a:r>
            <a:r>
              <a:rPr lang="zh-CN" altLang="en-US" dirty="0" smtClean="0"/>
              <a:t>第二法稳定性判据</a:t>
            </a:r>
            <a:endParaRPr lang="zh-CN" altLang="en-US" dirty="0"/>
          </a:p>
        </p:txBody>
      </p:sp>
      <p:sp>
        <p:nvSpPr>
          <p:cNvPr id="3" name="内容占位符 2"/>
          <p:cNvSpPr>
            <a:spLocks noGrp="1"/>
          </p:cNvSpPr>
          <p:nvPr>
            <p:ph idx="1"/>
          </p:nvPr>
        </p:nvSpPr>
        <p:spPr/>
        <p:txBody>
          <a:bodyPr/>
          <a:lstStyle/>
          <a:p>
            <a:r>
              <a:rPr lang="zh-CN" altLang="en-US" dirty="0" smtClean="0"/>
              <a:t>引例</a:t>
            </a:r>
            <a:r>
              <a:rPr lang="en-US" altLang="zh-CN" dirty="0" smtClean="0"/>
              <a:t>----</a:t>
            </a:r>
            <a:r>
              <a:rPr lang="zh-CN" altLang="en-US" dirty="0" smtClean="0"/>
              <a:t>单摆</a:t>
            </a:r>
            <a:endParaRPr lang="zh-CN" altLang="en-US" dirty="0"/>
          </a:p>
        </p:txBody>
      </p:sp>
      <p:pic>
        <p:nvPicPr>
          <p:cNvPr id="4" name="图片 3" descr="E:\T_L\教材编写\现代控制理论教材编写\编写本科研究生教材所需文件\第五章\第五章图与程序\单摆系统图.emf"/>
          <p:cNvPicPr/>
          <p:nvPr/>
        </p:nvPicPr>
        <p:blipFill>
          <a:blip r:embed="rId3"/>
          <a:srcRect/>
          <a:stretch>
            <a:fillRect/>
          </a:stretch>
        </p:blipFill>
        <p:spPr bwMode="auto">
          <a:xfrm>
            <a:off x="285720" y="1643050"/>
            <a:ext cx="1428760" cy="2357454"/>
          </a:xfrm>
          <a:prstGeom prst="rect">
            <a:avLst/>
          </a:prstGeom>
          <a:noFill/>
          <a:ln w="9525">
            <a:noFill/>
            <a:miter lim="800000"/>
            <a:headEnd/>
            <a:tailEnd/>
          </a:ln>
        </p:spPr>
      </p:pic>
      <p:graphicFrame>
        <p:nvGraphicFramePr>
          <p:cNvPr id="5" name="Object 18"/>
          <p:cNvGraphicFramePr>
            <a:graphicFrameLocks noChangeAspect="1"/>
          </p:cNvGraphicFramePr>
          <p:nvPr/>
        </p:nvGraphicFramePr>
        <p:xfrm>
          <a:off x="1428728" y="1928802"/>
          <a:ext cx="4586287" cy="546100"/>
        </p:xfrm>
        <a:graphic>
          <a:graphicData uri="http://schemas.openxmlformats.org/presentationml/2006/ole">
            <p:oleObj spid="_x0000_s134145" name="Equation" r:id="rId4" imgW="1917360" imgH="228600" progId="Equation.DSMT4">
              <p:embed/>
            </p:oleObj>
          </a:graphicData>
        </a:graphic>
      </p:graphicFrame>
      <p:graphicFrame>
        <p:nvGraphicFramePr>
          <p:cNvPr id="6" name="Object 19"/>
          <p:cNvGraphicFramePr>
            <a:graphicFrameLocks noChangeAspect="1"/>
          </p:cNvGraphicFramePr>
          <p:nvPr/>
        </p:nvGraphicFramePr>
        <p:xfrm>
          <a:off x="1714480" y="2857496"/>
          <a:ext cx="4922838" cy="1336675"/>
        </p:xfrm>
        <a:graphic>
          <a:graphicData uri="http://schemas.openxmlformats.org/presentationml/2006/ole">
            <p:oleObj spid="_x0000_s134146" name="Equation" r:id="rId5" imgW="2057400" imgH="558720" progId="Equation.DSMT4">
              <p:embed/>
            </p:oleObj>
          </a:graphicData>
        </a:graphic>
      </p:graphicFrame>
      <p:sp>
        <p:nvSpPr>
          <p:cNvPr id="7" name="Rectangle 20"/>
          <p:cNvSpPr>
            <a:spLocks noChangeArrowheads="1"/>
          </p:cNvSpPr>
          <p:nvPr/>
        </p:nvSpPr>
        <p:spPr bwMode="auto">
          <a:xfrm>
            <a:off x="6357950" y="1785926"/>
            <a:ext cx="2571736" cy="1844675"/>
          </a:xfrm>
          <a:prstGeom prst="rect">
            <a:avLst/>
          </a:prstGeom>
          <a:noFill/>
          <a:ln w="9525">
            <a:noFill/>
            <a:miter lim="800000"/>
            <a:headEnd/>
            <a:tailEnd/>
          </a:ln>
          <a:effectLst/>
        </p:spPr>
        <p:txBody>
          <a:bodyPr/>
          <a:lstStyle/>
          <a:p>
            <a:pPr algn="l">
              <a:lnSpc>
                <a:spcPct val="90000"/>
              </a:lnSpc>
              <a:spcBef>
                <a:spcPct val="20000"/>
              </a:spcBef>
            </a:pPr>
            <a:r>
              <a:rPr lang="en-US" altLang="zh-CN" b="1" dirty="0">
                <a:latin typeface="Times New Roman" pitchFamily="18" charset="0"/>
                <a:ea typeface="+mn-ea"/>
                <a:cs typeface="Times New Roman" pitchFamily="18" charset="0"/>
              </a:rPr>
              <a:t>(1)</a:t>
            </a:r>
            <a:r>
              <a:rPr lang="zh-CN" altLang="en-US" b="1" dirty="0">
                <a:latin typeface="Times New Roman" pitchFamily="18" charset="0"/>
                <a:ea typeface="+mn-ea"/>
                <a:cs typeface="Times New Roman" pitchFamily="18" charset="0"/>
              </a:rPr>
              <a:t>平衡点</a:t>
            </a:r>
            <a:r>
              <a:rPr lang="zh-CN" altLang="en-US" b="1" dirty="0" smtClean="0">
                <a:latin typeface="Times New Roman" pitchFamily="18" charset="0"/>
                <a:ea typeface="+mn-ea"/>
                <a:cs typeface="Times New Roman" pitchFamily="18" charset="0"/>
              </a:rPr>
              <a:t>？</a:t>
            </a:r>
            <a:endParaRPr lang="en-US" altLang="zh-CN" b="1" dirty="0" smtClean="0">
              <a:latin typeface="Times New Roman" pitchFamily="18" charset="0"/>
              <a:ea typeface="+mn-ea"/>
              <a:cs typeface="Times New Roman" pitchFamily="18" charset="0"/>
            </a:endParaRPr>
          </a:p>
          <a:p>
            <a:pPr algn="l">
              <a:lnSpc>
                <a:spcPct val="90000"/>
              </a:lnSpc>
              <a:spcBef>
                <a:spcPct val="20000"/>
              </a:spcBef>
            </a:pPr>
            <a:r>
              <a:rPr lang="en-US" altLang="zh-CN" b="1" dirty="0" smtClean="0">
                <a:latin typeface="Times New Roman" pitchFamily="18" charset="0"/>
                <a:ea typeface="+mn-ea"/>
                <a:cs typeface="Times New Roman" pitchFamily="18" charset="0"/>
              </a:rPr>
              <a:t>(</a:t>
            </a:r>
            <a:r>
              <a:rPr lang="en-US" altLang="zh-CN" b="1" dirty="0">
                <a:latin typeface="Times New Roman" pitchFamily="18" charset="0"/>
                <a:ea typeface="+mn-ea"/>
                <a:cs typeface="Times New Roman" pitchFamily="18" charset="0"/>
              </a:rPr>
              <a:t>2)</a:t>
            </a:r>
            <a:r>
              <a:rPr lang="zh-CN" altLang="en-US" b="1" dirty="0">
                <a:latin typeface="Times New Roman" pitchFamily="18" charset="0"/>
                <a:ea typeface="+mn-ea"/>
                <a:cs typeface="Times New Roman" pitchFamily="18" charset="0"/>
              </a:rPr>
              <a:t>在</a:t>
            </a:r>
            <a:r>
              <a:rPr lang="en-US" altLang="zh-CN" b="1" i="1" dirty="0">
                <a:latin typeface="Times New Roman" pitchFamily="18" charset="0"/>
                <a:ea typeface="+mn-ea"/>
                <a:cs typeface="Times New Roman" pitchFamily="18" charset="0"/>
              </a:rPr>
              <a:t>k</a:t>
            </a:r>
            <a:r>
              <a:rPr lang="zh-CN" altLang="en-US" b="1" dirty="0">
                <a:latin typeface="Times New Roman" pitchFamily="18" charset="0"/>
                <a:ea typeface="+mn-ea"/>
                <a:cs typeface="Times New Roman" pitchFamily="18" charset="0"/>
              </a:rPr>
              <a:t>不等于零的情况下，球最终会停于哪一个位置？为什么</a:t>
            </a:r>
            <a:r>
              <a:rPr lang="en-US" altLang="zh-CN" b="1" dirty="0">
                <a:latin typeface="Times New Roman" pitchFamily="18" charset="0"/>
                <a:ea typeface="+mn-ea"/>
                <a:cs typeface="Times New Roman" pitchFamily="18" charset="0"/>
              </a:rPr>
              <a:t>?</a:t>
            </a:r>
          </a:p>
          <a:p>
            <a:pPr>
              <a:lnSpc>
                <a:spcPct val="90000"/>
              </a:lnSpc>
              <a:spcBef>
                <a:spcPct val="20000"/>
              </a:spcBef>
            </a:pPr>
            <a:endParaRPr lang="en-US" altLang="zh-CN" b="1" dirty="0">
              <a:latin typeface="Times New Roman" pitchFamily="18" charset="0"/>
              <a:ea typeface="+mn-ea"/>
              <a:cs typeface="Times New Roman" pitchFamily="18" charset="0"/>
            </a:endParaRPr>
          </a:p>
        </p:txBody>
      </p:sp>
      <p:graphicFrame>
        <p:nvGraphicFramePr>
          <p:cNvPr id="134147" name="Object 3"/>
          <p:cNvGraphicFramePr>
            <a:graphicFrameLocks noChangeAspect="1"/>
          </p:cNvGraphicFramePr>
          <p:nvPr/>
        </p:nvGraphicFramePr>
        <p:xfrm>
          <a:off x="7877172" y="1785926"/>
          <a:ext cx="1266828" cy="333376"/>
        </p:xfrm>
        <a:graphic>
          <a:graphicData uri="http://schemas.openxmlformats.org/presentationml/2006/ole">
            <p:oleObj spid="_x0000_s134147" name="Equation" r:id="rId6" imgW="723900" imgH="190500" progId="Equation.DSMT4">
              <p:embed/>
            </p:oleObj>
          </a:graphicData>
        </a:graphic>
      </p:graphicFrame>
      <p:sp>
        <p:nvSpPr>
          <p:cNvPr id="134149" name="Rectangle 5"/>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chemeClr val="tx1"/>
                </a:solidFill>
                <a:effectLst/>
                <a:latin typeface="Arial" pitchFamily="34" charset="0"/>
                <a:ea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2" name="矩形 11"/>
          <p:cNvSpPr/>
          <p:nvPr/>
        </p:nvSpPr>
        <p:spPr>
          <a:xfrm>
            <a:off x="6858016" y="3571876"/>
            <a:ext cx="1723549" cy="461665"/>
          </a:xfrm>
          <a:prstGeom prst="rect">
            <a:avLst/>
          </a:prstGeom>
        </p:spPr>
        <p:txBody>
          <a:bodyPr wrap="none">
            <a:spAutoFit/>
          </a:bodyPr>
          <a:lstStyle/>
          <a:p>
            <a:r>
              <a:rPr lang="zh-CN" altLang="en-US" b="1" smtClean="0">
                <a:latin typeface="+mn-ea"/>
                <a:ea typeface="+mn-ea"/>
                <a:cs typeface="Times New Roman" pitchFamily="18" charset="0"/>
              </a:rPr>
              <a:t>势能参考点</a:t>
            </a:r>
            <a:endParaRPr lang="zh-CN" altLang="en-US" b="1" dirty="0">
              <a:latin typeface="+mn-ea"/>
              <a:ea typeface="+mn-ea"/>
              <a:cs typeface="Times New Roman" pitchFamily="18" charset="0"/>
            </a:endParaRPr>
          </a:p>
        </p:txBody>
      </p:sp>
      <p:pic>
        <p:nvPicPr>
          <p:cNvPr id="13" name="图片 12"/>
          <p:cNvPicPr/>
          <p:nvPr/>
        </p:nvPicPr>
        <p:blipFill>
          <a:blip r:embed="rId7"/>
          <a:srcRect r="38158"/>
          <a:stretch>
            <a:fillRect/>
          </a:stretch>
        </p:blipFill>
        <p:spPr bwMode="auto">
          <a:xfrm>
            <a:off x="785786" y="4286256"/>
            <a:ext cx="3071834" cy="2143140"/>
          </a:xfrm>
          <a:prstGeom prst="rect">
            <a:avLst/>
          </a:prstGeom>
          <a:noFill/>
          <a:ln w="9525">
            <a:noFill/>
            <a:miter lim="800000"/>
            <a:headEnd/>
            <a:tailEnd/>
          </a:ln>
        </p:spPr>
      </p:pic>
      <p:pic>
        <p:nvPicPr>
          <p:cNvPr id="14" name="图片 13"/>
          <p:cNvPicPr/>
          <p:nvPr/>
        </p:nvPicPr>
        <p:blipFill>
          <a:blip r:embed="rId8"/>
          <a:srcRect l="2930" r="39063"/>
          <a:stretch>
            <a:fillRect/>
          </a:stretch>
        </p:blipFill>
        <p:spPr bwMode="auto">
          <a:xfrm>
            <a:off x="4786314" y="4286256"/>
            <a:ext cx="3071834" cy="2143140"/>
          </a:xfrm>
          <a:prstGeom prst="rect">
            <a:avLst/>
          </a:prstGeom>
          <a:noFill/>
          <a:ln w="9525">
            <a:noFill/>
            <a:miter lim="800000"/>
            <a:headEnd/>
            <a:tailEnd/>
          </a:ln>
        </p:spPr>
      </p:pic>
      <p:sp>
        <p:nvSpPr>
          <p:cNvPr id="13415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4156" name="Object 12"/>
          <p:cNvGraphicFramePr>
            <a:graphicFrameLocks noChangeAspect="1"/>
          </p:cNvGraphicFramePr>
          <p:nvPr/>
        </p:nvGraphicFramePr>
        <p:xfrm>
          <a:off x="1357290" y="6429372"/>
          <a:ext cx="1646834" cy="428628"/>
        </p:xfrm>
        <a:graphic>
          <a:graphicData uri="http://schemas.openxmlformats.org/presentationml/2006/ole">
            <p:oleObj spid="_x0000_s134156" name="Equation" r:id="rId9" imgW="685205" imgH="177646" progId="Equation.DSMT4">
              <p:embed/>
            </p:oleObj>
          </a:graphicData>
        </a:graphic>
      </p:graphicFrame>
      <p:graphicFrame>
        <p:nvGraphicFramePr>
          <p:cNvPr id="22" name="Object 12"/>
          <p:cNvGraphicFramePr>
            <a:graphicFrameLocks noChangeAspect="1"/>
          </p:cNvGraphicFramePr>
          <p:nvPr/>
        </p:nvGraphicFramePr>
        <p:xfrm>
          <a:off x="5715008" y="6429375"/>
          <a:ext cx="1585912" cy="428625"/>
        </p:xfrm>
        <a:graphic>
          <a:graphicData uri="http://schemas.openxmlformats.org/presentationml/2006/ole">
            <p:oleObj spid="_x0000_s134158" name="Equation" r:id="rId10" imgW="660240" imgH="177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subSp spid="_x0000_s134145"/>
                                          </p:spTgt>
                                        </p:tgtEl>
                                        <p:attrNameLst>
                                          <p:attrName>style.visibility</p:attrName>
                                        </p:attrNameLst>
                                      </p:cBhvr>
                                      <p:to>
                                        <p:strVal val="visible"/>
                                      </p:to>
                                    </p:set>
                                    <p:anim calcmode="lin" valueType="num">
                                      <p:cBhvr additive="base">
                                        <p:cTn id="7" dur="500" fill="hold"/>
                                        <p:tgtEl>
                                          <p:spTgt spid="5">
                                            <p:subSp spid="_x0000_s134145"/>
                                          </p:spTgt>
                                        </p:tgtEl>
                                        <p:attrNameLst>
                                          <p:attrName>ppt_x</p:attrName>
                                        </p:attrNameLst>
                                      </p:cBhvr>
                                      <p:tavLst>
                                        <p:tav tm="0">
                                          <p:val>
                                            <p:strVal val="#ppt_x"/>
                                          </p:val>
                                        </p:tav>
                                        <p:tav tm="100000">
                                          <p:val>
                                            <p:strVal val="#ppt_x"/>
                                          </p:val>
                                        </p:tav>
                                      </p:tavLst>
                                    </p:anim>
                                    <p:anim calcmode="lin" valueType="num">
                                      <p:cBhvr additive="base">
                                        <p:cTn id="8" dur="500" fill="hold"/>
                                        <p:tgtEl>
                                          <p:spTgt spid="5">
                                            <p:subSp spid="_x0000_s134145"/>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subSp spid="_x0000_s134146"/>
                                          </p:spTgt>
                                        </p:tgtEl>
                                        <p:attrNameLst>
                                          <p:attrName>style.visibility</p:attrName>
                                        </p:attrNameLst>
                                      </p:cBhvr>
                                      <p:to>
                                        <p:strVal val="visible"/>
                                      </p:to>
                                    </p:set>
                                    <p:anim calcmode="lin" valueType="num">
                                      <p:cBhvr additive="base">
                                        <p:cTn id="12" dur="500" fill="hold"/>
                                        <p:tgtEl>
                                          <p:spTgt spid="6">
                                            <p:subSp spid="_x0000_s134146"/>
                                          </p:spTgt>
                                        </p:tgtEl>
                                        <p:attrNameLst>
                                          <p:attrName>ppt_x</p:attrName>
                                        </p:attrNameLst>
                                      </p:cBhvr>
                                      <p:tavLst>
                                        <p:tav tm="0">
                                          <p:val>
                                            <p:strVal val="#ppt_x"/>
                                          </p:val>
                                        </p:tav>
                                        <p:tav tm="100000">
                                          <p:val>
                                            <p:strVal val="#ppt_x"/>
                                          </p:val>
                                        </p:tav>
                                      </p:tavLst>
                                    </p:anim>
                                    <p:anim calcmode="lin" valueType="num">
                                      <p:cBhvr additive="base">
                                        <p:cTn id="13" dur="500" fill="hold"/>
                                        <p:tgtEl>
                                          <p:spTgt spid="6">
                                            <p:subSp spid="_x0000_s134146"/>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4147"/>
                                        </p:tgtEl>
                                        <p:attrNameLst>
                                          <p:attrName>style.visibility</p:attrName>
                                        </p:attrNameLst>
                                      </p:cBhvr>
                                      <p:to>
                                        <p:strVal val="visible"/>
                                      </p:to>
                                    </p:set>
                                    <p:animEffect transition="in" filter="blinds(horizontal)">
                                      <p:cBhvr>
                                        <p:cTn id="24" dur="500"/>
                                        <p:tgtEl>
                                          <p:spTgt spid="13414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34156"/>
                                        </p:tgtEl>
                                        <p:attrNameLst>
                                          <p:attrName>style.visibility</p:attrName>
                                        </p:attrNameLst>
                                      </p:cBhvr>
                                      <p:to>
                                        <p:strVal val="visible"/>
                                      </p:to>
                                    </p:set>
                                    <p:animEffect transition="in" filter="blinds(horizontal)">
                                      <p:cBhvr>
                                        <p:cTn id="37" dur="500"/>
                                        <p:tgtEl>
                                          <p:spTgt spid="1341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a:t>
            </a:r>
            <a:r>
              <a:rPr lang="zh-CN" altLang="en-US" dirty="0" smtClean="0"/>
              <a:t>不显含时间的自治系统的</a:t>
            </a:r>
            <a:r>
              <a:rPr lang="en-US" dirty="0" err="1" smtClean="0"/>
              <a:t>Lyapunov</a:t>
            </a:r>
            <a:r>
              <a:rPr lang="zh-CN" altLang="en-US" dirty="0" smtClean="0"/>
              <a:t>第二法稳定性判据</a:t>
            </a:r>
            <a:endParaRPr lang="zh-CN" altLang="en-US" dirty="0"/>
          </a:p>
        </p:txBody>
      </p:sp>
      <p:sp>
        <p:nvSpPr>
          <p:cNvPr id="3" name="内容占位符 2"/>
          <p:cNvSpPr>
            <a:spLocks noGrp="1"/>
          </p:cNvSpPr>
          <p:nvPr>
            <p:ph idx="1"/>
          </p:nvPr>
        </p:nvSpPr>
        <p:spPr>
          <a:xfrm>
            <a:off x="785786" y="1285861"/>
            <a:ext cx="8169302" cy="3857652"/>
          </a:xfrm>
        </p:spPr>
        <p:txBody>
          <a:bodyPr/>
          <a:lstStyle/>
          <a:p>
            <a:r>
              <a:rPr lang="zh-CN" altLang="en-US" dirty="0" smtClean="0"/>
              <a:t>与能量挂上钩</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138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8241" name="Object 1"/>
          <p:cNvGraphicFramePr>
            <a:graphicFrameLocks noChangeAspect="1"/>
          </p:cNvGraphicFramePr>
          <p:nvPr/>
        </p:nvGraphicFramePr>
        <p:xfrm>
          <a:off x="1082044" y="1928802"/>
          <a:ext cx="5275906" cy="642942"/>
        </p:xfrm>
        <a:graphic>
          <a:graphicData uri="http://schemas.openxmlformats.org/presentationml/2006/ole">
            <p:oleObj spid="_x0000_s138241" name="Equation" r:id="rId3" imgW="2679700" imgH="317500" progId="Equation.DSMT4">
              <p:embed/>
            </p:oleObj>
          </a:graphicData>
        </a:graphic>
      </p:graphicFrame>
      <p:pic>
        <p:nvPicPr>
          <p:cNvPr id="6" name="图片 5" descr="E:\T_L\教材编写\现代控制理论教材编写\编写本科研究生教材所需文件\第五章\第五章图与程序\单摆系统图.emf"/>
          <p:cNvPicPr/>
          <p:nvPr/>
        </p:nvPicPr>
        <p:blipFill>
          <a:blip r:embed="rId4"/>
          <a:srcRect/>
          <a:stretch>
            <a:fillRect/>
          </a:stretch>
        </p:blipFill>
        <p:spPr bwMode="auto">
          <a:xfrm>
            <a:off x="7429520" y="1928802"/>
            <a:ext cx="1428760" cy="2357454"/>
          </a:xfrm>
          <a:prstGeom prst="rect">
            <a:avLst/>
          </a:prstGeom>
          <a:noFill/>
          <a:ln w="9525">
            <a:noFill/>
            <a:miter lim="800000"/>
            <a:headEnd/>
            <a:tailEnd/>
          </a:ln>
        </p:spPr>
      </p:pic>
      <p:graphicFrame>
        <p:nvGraphicFramePr>
          <p:cNvPr id="7" name="Object 1"/>
          <p:cNvGraphicFramePr>
            <a:graphicFrameLocks noChangeAspect="1"/>
          </p:cNvGraphicFramePr>
          <p:nvPr/>
        </p:nvGraphicFramePr>
        <p:xfrm>
          <a:off x="3929058" y="2686048"/>
          <a:ext cx="1000125" cy="385762"/>
        </p:xfrm>
        <a:graphic>
          <a:graphicData uri="http://schemas.openxmlformats.org/presentationml/2006/ole">
            <p:oleObj spid="_x0000_s138243" name="Equation" r:id="rId5" imgW="507960" imgH="190440" progId="Equation.DSMT4">
              <p:embed/>
            </p:oleObj>
          </a:graphicData>
        </a:graphic>
      </p:graphicFrame>
      <p:sp>
        <p:nvSpPr>
          <p:cNvPr id="8" name="矩形 7"/>
          <p:cNvSpPr/>
          <p:nvPr/>
        </p:nvSpPr>
        <p:spPr>
          <a:xfrm>
            <a:off x="928662" y="2571744"/>
            <a:ext cx="2954655" cy="461665"/>
          </a:xfrm>
          <a:prstGeom prst="rect">
            <a:avLst/>
          </a:prstGeom>
        </p:spPr>
        <p:txBody>
          <a:bodyPr wrap="none">
            <a:spAutoFit/>
          </a:bodyPr>
          <a:lstStyle/>
          <a:p>
            <a:r>
              <a:rPr lang="zh-CN" altLang="en-US" dirty="0" smtClean="0">
                <a:latin typeface="+mn-ea"/>
                <a:ea typeface="+mn-ea"/>
              </a:rPr>
              <a:t>当无动能和无势能时</a:t>
            </a:r>
            <a:endParaRPr lang="zh-CN" altLang="en-US" dirty="0">
              <a:latin typeface="+mn-ea"/>
              <a:ea typeface="+mn-ea"/>
            </a:endParaRPr>
          </a:p>
        </p:txBody>
      </p:sp>
      <p:sp>
        <p:nvSpPr>
          <p:cNvPr id="9" name="矩形 8"/>
          <p:cNvSpPr/>
          <p:nvPr/>
        </p:nvSpPr>
        <p:spPr>
          <a:xfrm>
            <a:off x="928662" y="3311227"/>
            <a:ext cx="1415773" cy="461665"/>
          </a:xfrm>
          <a:prstGeom prst="rect">
            <a:avLst/>
          </a:prstGeom>
        </p:spPr>
        <p:txBody>
          <a:bodyPr wrap="none">
            <a:spAutoFit/>
          </a:bodyPr>
          <a:lstStyle/>
          <a:p>
            <a:r>
              <a:rPr lang="zh-CN" altLang="en-US" dirty="0" smtClean="0">
                <a:latin typeface="+mn-ea"/>
                <a:ea typeface="+mn-ea"/>
              </a:rPr>
              <a:t>无摩擦：</a:t>
            </a:r>
            <a:endParaRPr lang="zh-CN" altLang="en-US" dirty="0">
              <a:latin typeface="+mn-ea"/>
              <a:ea typeface="+mn-ea"/>
            </a:endParaRPr>
          </a:p>
        </p:txBody>
      </p:sp>
      <p:sp>
        <p:nvSpPr>
          <p:cNvPr id="10" name="矩形 9"/>
          <p:cNvSpPr/>
          <p:nvPr/>
        </p:nvSpPr>
        <p:spPr>
          <a:xfrm>
            <a:off x="1000100" y="4176417"/>
            <a:ext cx="1415773" cy="461665"/>
          </a:xfrm>
          <a:prstGeom prst="rect">
            <a:avLst/>
          </a:prstGeom>
        </p:spPr>
        <p:txBody>
          <a:bodyPr wrap="none">
            <a:spAutoFit/>
          </a:bodyPr>
          <a:lstStyle/>
          <a:p>
            <a:r>
              <a:rPr lang="zh-CN" altLang="en-US" dirty="0" smtClean="0">
                <a:latin typeface="+mn-ea"/>
                <a:ea typeface="+mn-ea"/>
              </a:rPr>
              <a:t>有摩擦：</a:t>
            </a:r>
            <a:endParaRPr lang="zh-CN" altLang="en-US" dirty="0">
              <a:latin typeface="+mn-ea"/>
              <a:ea typeface="+mn-ea"/>
            </a:endParaRPr>
          </a:p>
        </p:txBody>
      </p:sp>
      <p:graphicFrame>
        <p:nvGraphicFramePr>
          <p:cNvPr id="11" name="Object 1"/>
          <p:cNvGraphicFramePr>
            <a:graphicFrameLocks noChangeAspect="1"/>
          </p:cNvGraphicFramePr>
          <p:nvPr/>
        </p:nvGraphicFramePr>
        <p:xfrm>
          <a:off x="2285984" y="3382665"/>
          <a:ext cx="1274762" cy="385762"/>
        </p:xfrm>
        <a:graphic>
          <a:graphicData uri="http://schemas.openxmlformats.org/presentationml/2006/ole">
            <p:oleObj spid="_x0000_s138244" name="Equation" r:id="rId6" imgW="647640" imgH="190440" progId="Equation.DSMT4">
              <p:embed/>
            </p:oleObj>
          </a:graphicData>
        </a:graphic>
      </p:graphicFrame>
      <p:graphicFrame>
        <p:nvGraphicFramePr>
          <p:cNvPr id="12" name="Object 1"/>
          <p:cNvGraphicFramePr>
            <a:graphicFrameLocks noChangeAspect="1"/>
          </p:cNvGraphicFramePr>
          <p:nvPr/>
        </p:nvGraphicFramePr>
        <p:xfrm>
          <a:off x="3714744" y="3349628"/>
          <a:ext cx="1274763" cy="436562"/>
        </p:xfrm>
        <a:graphic>
          <a:graphicData uri="http://schemas.openxmlformats.org/presentationml/2006/ole">
            <p:oleObj spid="_x0000_s138245" name="Equation" r:id="rId7" imgW="647640" imgH="215640" progId="Equation.DSMT4">
              <p:embed/>
            </p:oleObj>
          </a:graphicData>
        </a:graphic>
      </p:graphicFrame>
      <p:graphicFrame>
        <p:nvGraphicFramePr>
          <p:cNvPr id="13" name="Object 1"/>
          <p:cNvGraphicFramePr>
            <a:graphicFrameLocks noChangeAspect="1"/>
          </p:cNvGraphicFramePr>
          <p:nvPr/>
        </p:nvGraphicFramePr>
        <p:xfrm>
          <a:off x="3786182" y="4176417"/>
          <a:ext cx="1274762" cy="436563"/>
        </p:xfrm>
        <a:graphic>
          <a:graphicData uri="http://schemas.openxmlformats.org/presentationml/2006/ole">
            <p:oleObj spid="_x0000_s138246" name="Equation" r:id="rId8" imgW="647640" imgH="215640" progId="Equation.DSMT4">
              <p:embed/>
            </p:oleObj>
          </a:graphicData>
        </a:graphic>
      </p:graphicFrame>
      <p:graphicFrame>
        <p:nvGraphicFramePr>
          <p:cNvPr id="14" name="Object 1"/>
          <p:cNvGraphicFramePr>
            <a:graphicFrameLocks noChangeAspect="1"/>
          </p:cNvGraphicFramePr>
          <p:nvPr/>
        </p:nvGraphicFramePr>
        <p:xfrm>
          <a:off x="2236788" y="4235148"/>
          <a:ext cx="1374775" cy="411162"/>
        </p:xfrm>
        <a:graphic>
          <a:graphicData uri="http://schemas.openxmlformats.org/presentationml/2006/ole">
            <p:oleObj spid="_x0000_s138247" name="Equation" r:id="rId9" imgW="698400" imgH="203040" progId="Equation.DSMT4">
              <p:embed/>
            </p:oleObj>
          </a:graphicData>
        </a:graphic>
      </p:graphicFrame>
      <p:cxnSp>
        <p:nvCxnSpPr>
          <p:cNvPr id="16" name="直接箭头连接符 15"/>
          <p:cNvCxnSpPr/>
          <p:nvPr/>
        </p:nvCxnSpPr>
        <p:spPr bwMode="auto">
          <a:xfrm>
            <a:off x="5214942" y="4390731"/>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7" name="Object 1"/>
          <p:cNvGraphicFramePr>
            <a:graphicFrameLocks noChangeAspect="1"/>
          </p:cNvGraphicFramePr>
          <p:nvPr/>
        </p:nvGraphicFramePr>
        <p:xfrm>
          <a:off x="6215074" y="4247855"/>
          <a:ext cx="1000125" cy="384175"/>
        </p:xfrm>
        <a:graphic>
          <a:graphicData uri="http://schemas.openxmlformats.org/presentationml/2006/ole">
            <p:oleObj spid="_x0000_s138248" name="Equation" r:id="rId10" imgW="507960" imgH="190440" progId="Equation.DSMT4">
              <p:embed/>
            </p:oleObj>
          </a:graphicData>
        </a:graphic>
      </p:graphicFrame>
      <p:sp>
        <p:nvSpPr>
          <p:cNvPr id="18" name="矩形 17"/>
          <p:cNvSpPr/>
          <p:nvPr/>
        </p:nvSpPr>
        <p:spPr>
          <a:xfrm>
            <a:off x="5436879" y="4143380"/>
            <a:ext cx="492443" cy="461665"/>
          </a:xfrm>
          <a:prstGeom prst="rect">
            <a:avLst/>
          </a:prstGeom>
        </p:spPr>
        <p:txBody>
          <a:bodyPr wrap="none">
            <a:spAutoFit/>
          </a:bodyPr>
          <a:lstStyle/>
          <a:p>
            <a:r>
              <a:rPr lang="zh-CN" altLang="en-US" dirty="0" smtClean="0">
                <a:solidFill>
                  <a:srgbClr val="000000"/>
                </a:solidFill>
                <a:latin typeface="楷体_GB2312"/>
                <a:ea typeface="楷体_GB2312"/>
              </a:rPr>
              <a:t>？</a:t>
            </a:r>
            <a:endParaRPr lang="zh-CN" altLang="en-US" dirty="0"/>
          </a:p>
        </p:txBody>
      </p:sp>
      <p:sp>
        <p:nvSpPr>
          <p:cNvPr id="19" name="矩形 18"/>
          <p:cNvSpPr/>
          <p:nvPr/>
        </p:nvSpPr>
        <p:spPr>
          <a:xfrm>
            <a:off x="0" y="4857760"/>
            <a:ext cx="8786905" cy="2160591"/>
          </a:xfrm>
          <a:prstGeom prst="rect">
            <a:avLst/>
          </a:prstGeom>
        </p:spPr>
        <p:txBody>
          <a:bodyPr wrap="square">
            <a:spAutoFit/>
          </a:bodyPr>
          <a:lstStyle/>
          <a:p>
            <a:pPr marL="342900" lvl="0" indent="-342900" algn="l" eaLnBrk="0" hangingPunct="0">
              <a:spcBef>
                <a:spcPct val="20000"/>
              </a:spcBef>
              <a:buClr>
                <a:srgbClr val="3333CC"/>
              </a:buClr>
              <a:buSzPct val="60000"/>
              <a:buFont typeface="Wingdings" pitchFamily="2" charset="2"/>
              <a:buChar char="n"/>
            </a:pPr>
            <a:r>
              <a:rPr lang="zh-CN" altLang="en-US" sz="3200" b="1" kern="0" dirty="0" smtClean="0">
                <a:solidFill>
                  <a:srgbClr val="000000"/>
                </a:solidFill>
                <a:latin typeface="Tahoma"/>
                <a:ea typeface="楷体_GB2312"/>
              </a:rPr>
              <a:t>不显含时间的自治系统</a:t>
            </a:r>
            <a:r>
              <a:rPr lang="en-US" altLang="zh-CN" sz="3200" b="1" kern="0" dirty="0" err="1" smtClean="0">
                <a:solidFill>
                  <a:srgbClr val="000000"/>
                </a:solidFill>
                <a:latin typeface="Tahoma"/>
                <a:ea typeface="楷体_GB2312"/>
              </a:rPr>
              <a:t>Lyapunov</a:t>
            </a:r>
            <a:r>
              <a:rPr lang="zh-CN" altLang="en-US" sz="3200" b="1" kern="0" dirty="0" smtClean="0">
                <a:solidFill>
                  <a:srgbClr val="000000"/>
                </a:solidFill>
                <a:latin typeface="Tahoma"/>
                <a:ea typeface="楷体_GB2312"/>
              </a:rPr>
              <a:t>稳定</a:t>
            </a:r>
            <a:r>
              <a:rPr lang="en-US" altLang="zh-CN" sz="3200" b="1" kern="0" dirty="0" smtClean="0">
                <a:solidFill>
                  <a:srgbClr val="000000"/>
                </a:solidFill>
                <a:latin typeface="Tahoma"/>
                <a:ea typeface="楷体_GB2312"/>
              </a:rPr>
              <a:t>/</a:t>
            </a:r>
            <a:r>
              <a:rPr lang="zh-CN" altLang="en-US" sz="3200" b="1" kern="0" dirty="0" smtClean="0">
                <a:solidFill>
                  <a:srgbClr val="000000"/>
                </a:solidFill>
                <a:latin typeface="Tahoma"/>
                <a:ea typeface="楷体_GB2312"/>
              </a:rPr>
              <a:t>渐近稳定性主判据</a:t>
            </a:r>
            <a:endParaRPr lang="en-US" altLang="zh-CN" sz="3200" b="1" kern="0" dirty="0" smtClean="0">
              <a:solidFill>
                <a:srgbClr val="000000"/>
              </a:solidFill>
              <a:latin typeface="Tahoma"/>
              <a:ea typeface="楷体_GB2312"/>
            </a:endParaRPr>
          </a:p>
          <a:p>
            <a:pPr marL="342900" lvl="0" indent="-342900" algn="l" eaLnBrk="0" hangingPunct="0">
              <a:spcBef>
                <a:spcPct val="20000"/>
              </a:spcBef>
              <a:buClr>
                <a:srgbClr val="3333CC"/>
              </a:buClr>
              <a:buSzPct val="60000"/>
              <a:buFont typeface="Wingdings" pitchFamily="2" charset="2"/>
              <a:buChar char="n"/>
            </a:pPr>
            <a:r>
              <a:rPr lang="zh-CN" altLang="en-US" sz="3200" b="1" kern="0" dirty="0" smtClean="0">
                <a:solidFill>
                  <a:srgbClr val="000000"/>
                </a:solidFill>
                <a:latin typeface="Tahoma"/>
                <a:ea typeface="楷体_GB2312"/>
              </a:rPr>
              <a:t>不显含时间的自治系统</a:t>
            </a:r>
            <a:r>
              <a:rPr lang="en-US" altLang="zh-CN" sz="3200" b="1" kern="0" dirty="0" err="1" smtClean="0">
                <a:solidFill>
                  <a:srgbClr val="000000"/>
                </a:solidFill>
                <a:latin typeface="Tahoma"/>
                <a:ea typeface="楷体_GB2312"/>
              </a:rPr>
              <a:t>Chetaev</a:t>
            </a:r>
            <a:r>
              <a:rPr lang="zh-CN" altLang="en-US" sz="3200" b="1" kern="0" dirty="0" smtClean="0">
                <a:solidFill>
                  <a:srgbClr val="000000"/>
                </a:solidFill>
                <a:latin typeface="Tahoma"/>
                <a:ea typeface="楷体_GB2312"/>
              </a:rPr>
              <a:t>平衡点不稳定性判据</a:t>
            </a:r>
            <a:endParaRPr lang="zh-CN" altLang="en-US" sz="3200" b="1" kern="0" dirty="0">
              <a:solidFill>
                <a:srgbClr val="000000"/>
              </a:solidFill>
              <a:latin typeface="Tahoma"/>
              <a:ea typeface="楷体_GB2312"/>
            </a:endParaRPr>
          </a:p>
        </p:txBody>
      </p:sp>
      <p:cxnSp>
        <p:nvCxnSpPr>
          <p:cNvPr id="21" name="直接连接符 20"/>
          <p:cNvCxnSpPr/>
          <p:nvPr/>
        </p:nvCxnSpPr>
        <p:spPr bwMode="auto">
          <a:xfrm>
            <a:off x="571472" y="4786322"/>
            <a:ext cx="821537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1"/>
                                        </p:tgtEl>
                                        <p:attrNameLst>
                                          <p:attrName>style.visibility</p:attrName>
                                        </p:attrNameLst>
                                      </p:cBhvr>
                                      <p:to>
                                        <p:strVal val="visible"/>
                                      </p:to>
                                    </p:set>
                                    <p:animEffect transition="in" filter="blinds(horizontal)">
                                      <p:cBhvr>
                                        <p:cTn id="7" dur="500"/>
                                        <p:tgtEl>
                                          <p:spTgt spid="138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8429652" cy="1143000"/>
          </a:xfrm>
        </p:spPr>
        <p:txBody>
          <a:bodyPr/>
          <a:lstStyle/>
          <a:p>
            <a:r>
              <a:rPr lang="en-US" altLang="zh-CN" dirty="0" smtClean="0"/>
              <a:t>3.1</a:t>
            </a:r>
            <a:r>
              <a:rPr lang="zh-CN" altLang="en-US" dirty="0" smtClean="0"/>
              <a:t>不显含时间的自治系统</a:t>
            </a:r>
            <a:r>
              <a:rPr lang="en-US" altLang="zh-CN" dirty="0" err="1" smtClean="0"/>
              <a:t>Lyapunov</a:t>
            </a:r>
            <a:r>
              <a:rPr lang="zh-CN" altLang="en-US" dirty="0" smtClean="0"/>
              <a:t>稳定</a:t>
            </a:r>
            <a:r>
              <a:rPr lang="en-US" altLang="zh-CN" dirty="0" smtClean="0"/>
              <a:t>/</a:t>
            </a:r>
            <a:r>
              <a:rPr lang="zh-CN" altLang="en-US" dirty="0" smtClean="0"/>
              <a:t>渐近稳定性主判据</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用能量表达稳定性的可行性</a:t>
            </a:r>
            <a:r>
              <a:rPr lang="en-US" altLang="zh-CN" dirty="0" smtClean="0">
                <a:latin typeface="宋体" pitchFamily="2" charset="-122"/>
              </a:rPr>
              <a:t>:</a:t>
            </a:r>
            <a:r>
              <a:rPr lang="en-US" altLang="zh-CN" dirty="0" smtClean="0">
                <a:latin typeface="Times New Roman" pitchFamily="18" charset="0"/>
                <a:cs typeface="Times New Roman" pitchFamily="18" charset="0"/>
              </a:rPr>
              <a:t>1892</a:t>
            </a:r>
            <a:r>
              <a:rPr lang="zh-CN" altLang="en-US" dirty="0" smtClean="0">
                <a:latin typeface="Times New Roman" pitchFamily="18" charset="0"/>
                <a:cs typeface="Times New Roman" pitchFamily="18" charset="0"/>
              </a:rPr>
              <a:t>年，Ｌ</a:t>
            </a:r>
            <a:r>
              <a:rPr lang="en-US" altLang="zh-CN" dirty="0" err="1" smtClean="0">
                <a:latin typeface="Times New Roman" pitchFamily="18" charset="0"/>
                <a:cs typeface="Times New Roman" pitchFamily="18" charset="0"/>
              </a:rPr>
              <a:t>yapunov</a:t>
            </a:r>
            <a:r>
              <a:rPr lang="zh-CN" altLang="en-US" dirty="0" smtClean="0">
                <a:latin typeface="Times New Roman" pitchFamily="18" charset="0"/>
                <a:cs typeface="Times New Roman" pitchFamily="18" charset="0"/>
              </a:rPr>
              <a:t>证明了能够用某些函数代替能量函数以确定平衡点的稳定性。</a:t>
            </a:r>
            <a:endParaRPr lang="en-US" altLang="zh-CN" dirty="0" smtClean="0">
              <a:latin typeface="Times New Roman" pitchFamily="18" charset="0"/>
              <a:cs typeface="Times New Roman" pitchFamily="18" charset="0"/>
            </a:endParaRPr>
          </a:p>
          <a:p>
            <a:pPr>
              <a:lnSpc>
                <a:spcPct val="90000"/>
              </a:lnSpc>
            </a:pPr>
            <a:r>
              <a:rPr lang="zh-CN" altLang="en-US" dirty="0" smtClean="0">
                <a:latin typeface="Times New Roman" pitchFamily="18" charset="0"/>
                <a:cs typeface="Times New Roman" pitchFamily="18" charset="0"/>
              </a:rPr>
              <a:t>主判据</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设</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是自治系统                             的一个平衡点，         ，是包含原点的定义域。设                 是连续可微的函数，如果</a:t>
            </a:r>
          </a:p>
          <a:p>
            <a:pPr>
              <a:lnSpc>
                <a:spcPct val="90000"/>
              </a:lnSpc>
              <a:buNone/>
            </a:pPr>
            <a:r>
              <a:rPr lang="zh-CN" alt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(0)=0,</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0   </a:t>
            </a:r>
            <a:r>
              <a:rPr lang="zh-CN" altLang="en-US" dirty="0" smtClean="0">
                <a:latin typeface="Times New Roman" pitchFamily="18" charset="0"/>
                <a:cs typeface="Times New Roman" pitchFamily="18" charset="0"/>
              </a:rPr>
              <a:t>在</a:t>
            </a:r>
            <a:r>
              <a:rPr lang="en-US" altLang="zh-CN" dirty="0" smtClean="0">
                <a:latin typeface="Times New Roman" pitchFamily="18" charset="0"/>
                <a:cs typeface="Times New Roman" pitchFamily="18" charset="0"/>
              </a:rPr>
              <a:t>D-{0}</a:t>
            </a:r>
            <a:r>
              <a:rPr lang="zh-CN" altLang="en-US" dirty="0" smtClean="0">
                <a:latin typeface="Times New Roman" pitchFamily="18" charset="0"/>
                <a:cs typeface="Times New Roman" pitchFamily="18" charset="0"/>
              </a:rPr>
              <a:t>内</a:t>
            </a:r>
          </a:p>
          <a:p>
            <a:pPr>
              <a:lnSpc>
                <a:spcPct val="90000"/>
              </a:lnSpc>
              <a:buNone/>
            </a:pPr>
            <a:r>
              <a:rPr lang="zh-CN" alt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V</a:t>
            </a:r>
            <a:r>
              <a:rPr lang="zh-CN" altLang="en-US" i="1"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　在</a:t>
            </a:r>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内</a:t>
            </a:r>
          </a:p>
          <a:p>
            <a:pPr>
              <a:lnSpc>
                <a:spcPct val="90000"/>
              </a:lnSpc>
              <a:buNone/>
            </a:pPr>
            <a:r>
              <a:rPr lang="zh-CN" altLang="en-US" dirty="0" smtClean="0">
                <a:latin typeface="Times New Roman" pitchFamily="18" charset="0"/>
                <a:cs typeface="Times New Roman" pitchFamily="18" charset="0"/>
              </a:rPr>
              <a:t>    那么，原点</a:t>
            </a:r>
            <a:r>
              <a:rPr lang="en-US" altLang="zh-CN" dirty="0" smtClean="0">
                <a:latin typeface="Times New Roman" pitchFamily="18" charset="0"/>
                <a:cs typeface="Times New Roman" pitchFamily="18" charset="0"/>
              </a:rPr>
              <a:t>x=0</a:t>
            </a:r>
            <a:r>
              <a:rPr lang="zh-CN" altLang="en-US" dirty="0" smtClean="0">
                <a:latin typeface="Times New Roman" pitchFamily="18" charset="0"/>
                <a:cs typeface="Times New Roman" pitchFamily="18" charset="0"/>
              </a:rPr>
              <a:t>是稳定的。此外，如果</a:t>
            </a:r>
          </a:p>
          <a:p>
            <a:pPr>
              <a:lnSpc>
                <a:spcPct val="90000"/>
              </a:lnSpc>
              <a:buNone/>
            </a:pPr>
            <a:r>
              <a:rPr lang="zh-CN" altLang="en-US" i="1"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V</a:t>
            </a:r>
            <a:r>
              <a:rPr lang="zh-CN" altLang="en-US" i="1"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＜０在</a:t>
            </a:r>
            <a:r>
              <a:rPr lang="en-US" altLang="zh-CN" dirty="0" smtClean="0">
                <a:latin typeface="Times New Roman" pitchFamily="18" charset="0"/>
                <a:cs typeface="Times New Roman" pitchFamily="18" charset="0"/>
              </a:rPr>
              <a:t>D-{0}</a:t>
            </a:r>
            <a:r>
              <a:rPr lang="zh-CN" altLang="en-US" dirty="0" smtClean="0">
                <a:latin typeface="Times New Roman" pitchFamily="18" charset="0"/>
                <a:cs typeface="Times New Roman" pitchFamily="18" charset="0"/>
              </a:rPr>
              <a:t>内</a:t>
            </a:r>
          </a:p>
          <a:p>
            <a:pPr>
              <a:lnSpc>
                <a:spcPct val="90000"/>
              </a:lnSpc>
              <a:buNone/>
            </a:pPr>
            <a:r>
              <a:rPr lang="zh-CN" altLang="en-US" dirty="0" smtClean="0">
                <a:latin typeface="Times New Roman" pitchFamily="18" charset="0"/>
                <a:cs typeface="Times New Roman" pitchFamily="18" charset="0"/>
              </a:rPr>
              <a:t>    那么，原点</a:t>
            </a:r>
            <a:r>
              <a:rPr lang="en-US" altLang="zh-CN" dirty="0" smtClean="0">
                <a:latin typeface="Times New Roman" pitchFamily="18" charset="0"/>
                <a:cs typeface="Times New Roman" pitchFamily="18" charset="0"/>
              </a:rPr>
              <a:t>x=0</a:t>
            </a:r>
            <a:r>
              <a:rPr lang="zh-CN" altLang="en-US" dirty="0" smtClean="0">
                <a:latin typeface="Times New Roman" pitchFamily="18" charset="0"/>
                <a:cs typeface="Times New Roman" pitchFamily="18" charset="0"/>
              </a:rPr>
              <a:t>是渐近稳定的。</a:t>
            </a:r>
          </a:p>
          <a:p>
            <a:endParaRPr lang="zh-CN" altLang="en-US" dirty="0"/>
          </a:p>
        </p:txBody>
      </p:sp>
      <p:graphicFrame>
        <p:nvGraphicFramePr>
          <p:cNvPr id="139267" name="Object 3"/>
          <p:cNvGraphicFramePr>
            <a:graphicFrameLocks noChangeAspect="1"/>
          </p:cNvGraphicFramePr>
          <p:nvPr/>
        </p:nvGraphicFramePr>
        <p:xfrm>
          <a:off x="2443247" y="3786190"/>
          <a:ext cx="1628687" cy="500066"/>
        </p:xfrm>
        <a:graphic>
          <a:graphicData uri="http://schemas.openxmlformats.org/presentationml/2006/ole">
            <p:oleObj spid="_x0000_s139267" name="Equation" r:id="rId3" imgW="622080" imgH="190440" progId="Equation.DSMT4">
              <p:embed/>
            </p:oleObj>
          </a:graphicData>
        </a:graphic>
      </p:graphicFrame>
      <p:sp>
        <p:nvSpPr>
          <p:cNvPr id="7" name="AutoShape 11"/>
          <p:cNvSpPr>
            <a:spLocks noChangeArrowheads="1"/>
          </p:cNvSpPr>
          <p:nvPr/>
        </p:nvSpPr>
        <p:spPr bwMode="auto">
          <a:xfrm>
            <a:off x="7000892" y="4214818"/>
            <a:ext cx="1785950" cy="500066"/>
          </a:xfrm>
          <a:prstGeom prst="wedgeRoundRectCallout">
            <a:avLst>
              <a:gd name="adj1" fmla="val -71398"/>
              <a:gd name="adj2" fmla="val 114698"/>
              <a:gd name="adj3" fmla="val 16667"/>
            </a:avLst>
          </a:prstGeom>
          <a:solidFill>
            <a:schemeClr val="accent1"/>
          </a:solidFill>
          <a:ln w="9525" algn="ctr">
            <a:solidFill>
              <a:schemeClr val="tx1"/>
            </a:solidFill>
            <a:miter lim="800000"/>
            <a:headEnd/>
            <a:tailEnd/>
          </a:ln>
          <a:effectLst/>
        </p:spPr>
        <p:txBody>
          <a:bodyPr/>
          <a:lstStyle/>
          <a:p>
            <a:pPr algn="ctr"/>
            <a:r>
              <a:rPr lang="en-US" altLang="zh-CN" sz="2000" b="1" dirty="0" err="1" smtClean="0">
                <a:latin typeface="Times New Roman" pitchFamily="18" charset="0"/>
              </a:rPr>
              <a:t>p.d</a:t>
            </a:r>
            <a:r>
              <a:rPr lang="en-US" altLang="zh-CN" sz="2000" b="1" dirty="0" smtClean="0">
                <a:latin typeface="Times New Roman" pitchFamily="18" charset="0"/>
              </a:rPr>
              <a:t>.</a:t>
            </a:r>
            <a:r>
              <a:rPr lang="zh-CN" altLang="en-US" sz="2000" b="1" dirty="0" smtClean="0">
                <a:latin typeface="Times New Roman" pitchFamily="18" charset="0"/>
              </a:rPr>
              <a:t> </a:t>
            </a:r>
            <a:r>
              <a:rPr lang="en-US" altLang="zh-CN" sz="2000" b="1" dirty="0" smtClean="0">
                <a:latin typeface="Times New Roman" pitchFamily="18" charset="0"/>
              </a:rPr>
              <a:t>L. F.</a:t>
            </a:r>
            <a:r>
              <a:rPr lang="zh-CN" altLang="en-US" sz="2000" b="1" i="1" dirty="0" smtClean="0">
                <a:latin typeface="Times New Roman" pitchFamily="18" charset="0"/>
              </a:rPr>
              <a:t>Ｖ</a:t>
            </a:r>
            <a:r>
              <a:rPr lang="en-US" altLang="zh-CN" sz="2000" b="1" dirty="0">
                <a:latin typeface="Times New Roman" pitchFamily="18" charset="0"/>
              </a:rPr>
              <a:t>(</a:t>
            </a:r>
            <a:r>
              <a:rPr lang="en-US" altLang="zh-CN" sz="2000" b="1" i="1" dirty="0">
                <a:latin typeface="Times New Roman" pitchFamily="18" charset="0"/>
              </a:rPr>
              <a:t>x</a:t>
            </a:r>
            <a:r>
              <a:rPr lang="en-US" altLang="zh-CN" sz="2000" b="1" dirty="0">
                <a:latin typeface="Times New Roman" pitchFamily="18" charset="0"/>
              </a:rPr>
              <a:t>)</a:t>
            </a:r>
          </a:p>
        </p:txBody>
      </p:sp>
      <p:sp>
        <p:nvSpPr>
          <p:cNvPr id="8" name="AutoShape 12"/>
          <p:cNvSpPr>
            <a:spLocks noChangeArrowheads="1"/>
          </p:cNvSpPr>
          <p:nvPr/>
        </p:nvSpPr>
        <p:spPr bwMode="auto">
          <a:xfrm>
            <a:off x="6929454" y="6286496"/>
            <a:ext cx="2000263" cy="571504"/>
          </a:xfrm>
          <a:prstGeom prst="wedgeRoundRectCallout">
            <a:avLst>
              <a:gd name="adj1" fmla="val -140941"/>
              <a:gd name="adj2" fmla="val 21220"/>
              <a:gd name="adj3" fmla="val 16667"/>
            </a:avLst>
          </a:prstGeom>
          <a:solidFill>
            <a:schemeClr val="accent1"/>
          </a:solidFill>
          <a:ln w="9525" algn="ctr">
            <a:solidFill>
              <a:schemeClr val="tx1"/>
            </a:solidFill>
            <a:miter lim="800000"/>
            <a:headEnd/>
            <a:tailEnd/>
          </a:ln>
          <a:effectLst/>
        </p:spPr>
        <p:txBody>
          <a:bodyPr/>
          <a:lstStyle/>
          <a:p>
            <a:pPr algn="ctr"/>
            <a:r>
              <a:rPr lang="zh-CN" altLang="en-US" sz="2000" b="1" i="1" dirty="0">
                <a:latin typeface="Times New Roman" pitchFamily="18" charset="0"/>
              </a:rPr>
              <a:t>Ｖ</a:t>
            </a:r>
            <a:r>
              <a:rPr lang="en-US" altLang="zh-CN" sz="2000" b="1" dirty="0">
                <a:latin typeface="Times New Roman" pitchFamily="18" charset="0"/>
              </a:rPr>
              <a:t>(</a:t>
            </a:r>
            <a:r>
              <a:rPr lang="en-US" altLang="zh-CN" sz="2000" b="1" i="1" dirty="0">
                <a:latin typeface="Times New Roman" pitchFamily="18" charset="0"/>
              </a:rPr>
              <a:t>x</a:t>
            </a:r>
            <a:r>
              <a:rPr lang="en-US" altLang="zh-CN" sz="2000" b="1" dirty="0">
                <a:latin typeface="Times New Roman" pitchFamily="18" charset="0"/>
              </a:rPr>
              <a:t>)=c</a:t>
            </a:r>
            <a:r>
              <a:rPr lang="en-US" altLang="zh-CN" sz="2000" b="1" dirty="0">
                <a:latin typeface="Times New Roman" pitchFamily="18" charset="0"/>
                <a:sym typeface="Wingdings" pitchFamily="2" charset="2"/>
              </a:rPr>
              <a:t>0</a:t>
            </a:r>
            <a:endParaRPr lang="en-US" altLang="zh-CN" sz="2000" b="1" dirty="0">
              <a:latin typeface="Times New Roman" pitchFamily="18" charset="0"/>
            </a:endParaRPr>
          </a:p>
        </p:txBody>
      </p:sp>
      <p:sp>
        <p:nvSpPr>
          <p:cNvPr id="9" name="椭圆 8"/>
          <p:cNvSpPr/>
          <p:nvPr/>
        </p:nvSpPr>
        <p:spPr bwMode="auto">
          <a:xfrm>
            <a:off x="1285852" y="4071942"/>
            <a:ext cx="5786478" cy="1285884"/>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92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9268" name="Object 4"/>
          <p:cNvGraphicFramePr>
            <a:graphicFrameLocks noChangeAspect="1"/>
          </p:cNvGraphicFramePr>
          <p:nvPr/>
        </p:nvGraphicFramePr>
        <p:xfrm>
          <a:off x="5786446" y="2786058"/>
          <a:ext cx="3136922" cy="571504"/>
        </p:xfrm>
        <a:graphic>
          <a:graphicData uri="http://schemas.openxmlformats.org/presentationml/2006/ole">
            <p:oleObj spid="_x0000_s139268" name="Equation" r:id="rId4" imgW="1054080" imgH="203040" progId="Equation.DSMT4">
              <p:embed/>
            </p:oleObj>
          </a:graphicData>
        </a:graphic>
      </p:graphicFrame>
      <p:graphicFrame>
        <p:nvGraphicFramePr>
          <p:cNvPr id="10" name="Object 3"/>
          <p:cNvGraphicFramePr>
            <a:graphicFrameLocks noChangeAspect="1"/>
          </p:cNvGraphicFramePr>
          <p:nvPr/>
        </p:nvGraphicFramePr>
        <p:xfrm>
          <a:off x="3908933" y="3214686"/>
          <a:ext cx="1306009" cy="620713"/>
        </p:xfrm>
        <a:graphic>
          <a:graphicData uri="http://schemas.openxmlformats.org/presentationml/2006/ole">
            <p:oleObj spid="_x0000_s139270" name="Equation" r:id="rId5" imgW="4824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3.1</a:t>
            </a:r>
            <a:r>
              <a:rPr lang="zh-CN" altLang="en-US" dirty="0" smtClean="0"/>
              <a:t>不显含时间的自治系统</a:t>
            </a:r>
            <a:r>
              <a:rPr lang="en-US" altLang="zh-CN" dirty="0" err="1" smtClean="0"/>
              <a:t>Lyapunov</a:t>
            </a:r>
            <a:r>
              <a:rPr lang="zh-CN" altLang="en-US" dirty="0" smtClean="0"/>
              <a:t>稳定</a:t>
            </a:r>
            <a:r>
              <a:rPr lang="en-US" altLang="zh-CN" dirty="0" smtClean="0"/>
              <a:t>/</a:t>
            </a:r>
            <a:r>
              <a:rPr lang="zh-CN" altLang="en-US" dirty="0" smtClean="0"/>
              <a:t>渐近稳定性主判据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主判据的证明思路</a:t>
            </a:r>
            <a:endParaRPr lang="en-US" altLang="zh-CN" dirty="0" smtClean="0"/>
          </a:p>
          <a:p>
            <a:endParaRPr lang="en-US" altLang="zh-CN" dirty="0" smtClean="0"/>
          </a:p>
          <a:p>
            <a:pPr lvl="1"/>
            <a:endParaRPr lang="en-US" altLang="zh-CN" dirty="0" smtClean="0"/>
          </a:p>
          <a:p>
            <a:pPr lvl="1"/>
            <a:r>
              <a:rPr lang="zh-CN" altLang="en-US" dirty="0" smtClean="0"/>
              <a:t>向</a:t>
            </a:r>
            <a:r>
              <a:rPr lang="en-US" dirty="0" err="1" smtClean="0"/>
              <a:t>Lyapunov</a:t>
            </a:r>
            <a:r>
              <a:rPr lang="zh-CN" altLang="en-US" dirty="0" smtClean="0"/>
              <a:t>稳定性定义靠笼证明稳定</a:t>
            </a:r>
            <a:endParaRPr lang="en-US" altLang="zh-CN" dirty="0" smtClean="0"/>
          </a:p>
          <a:p>
            <a:pPr lvl="1"/>
            <a:endParaRPr lang="en-US" altLang="zh-CN" dirty="0" smtClean="0"/>
          </a:p>
          <a:p>
            <a:pPr lvl="1"/>
            <a:r>
              <a:rPr lang="zh-CN" altLang="en-US" dirty="0" smtClean="0"/>
              <a:t>利用反证法证明渐近稳定</a:t>
            </a:r>
            <a:endParaRPr lang="en-US" altLang="zh-CN" dirty="0" smtClean="0"/>
          </a:p>
          <a:p>
            <a:pPr lvl="1"/>
            <a:endParaRPr lang="en-US" altLang="zh-CN" dirty="0" smtClean="0"/>
          </a:p>
          <a:p>
            <a:pPr lvl="1"/>
            <a:endParaRPr lang="en-US" altLang="zh-CN" dirty="0" smtClean="0"/>
          </a:p>
          <a:p>
            <a:pPr lvl="1"/>
            <a:endParaRPr lang="zh-CN" altLang="en-US" dirty="0"/>
          </a:p>
        </p:txBody>
      </p:sp>
      <p:sp>
        <p:nvSpPr>
          <p:cNvPr id="140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0289" name="Object 1"/>
          <p:cNvGraphicFramePr>
            <a:graphicFrameLocks noChangeAspect="1"/>
          </p:cNvGraphicFramePr>
          <p:nvPr/>
        </p:nvGraphicFramePr>
        <p:xfrm>
          <a:off x="6429388" y="500042"/>
          <a:ext cx="2571768" cy="2509041"/>
        </p:xfrm>
        <a:graphic>
          <a:graphicData uri="http://schemas.openxmlformats.org/presentationml/2006/ole">
            <p:oleObj spid="_x0000_s140289" name="Visio" r:id="rId3" imgW="1603989" imgH="1564805" progId="Visio.Drawing.11">
              <p:embed/>
            </p:oleObj>
          </a:graphicData>
        </a:graphic>
      </p:graphicFrame>
      <p:sp>
        <p:nvSpPr>
          <p:cNvPr id="140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0291" name="Object 3"/>
          <p:cNvGraphicFramePr>
            <a:graphicFrameLocks noChangeAspect="1"/>
          </p:cNvGraphicFramePr>
          <p:nvPr/>
        </p:nvGraphicFramePr>
        <p:xfrm>
          <a:off x="1000100" y="1785926"/>
          <a:ext cx="3090354" cy="548945"/>
        </p:xfrm>
        <a:graphic>
          <a:graphicData uri="http://schemas.openxmlformats.org/presentationml/2006/ole">
            <p:oleObj spid="_x0000_s140291" name="Equation" r:id="rId4" imgW="1447800" imgH="254000" progId="Equation.DSMT4">
              <p:embed/>
            </p:oleObj>
          </a:graphicData>
        </a:graphic>
      </p:graphicFrame>
      <p:graphicFrame>
        <p:nvGraphicFramePr>
          <p:cNvPr id="8" name="Object 3"/>
          <p:cNvGraphicFramePr>
            <a:graphicFrameLocks noChangeAspect="1"/>
          </p:cNvGraphicFramePr>
          <p:nvPr/>
        </p:nvGraphicFramePr>
        <p:xfrm>
          <a:off x="3786182" y="2428868"/>
          <a:ext cx="2937345" cy="500066"/>
        </p:xfrm>
        <a:graphic>
          <a:graphicData uri="http://schemas.openxmlformats.org/presentationml/2006/ole">
            <p:oleObj spid="_x0000_s140293" name="Equation" r:id="rId5" imgW="1358640" imgH="228600" progId="Equation.DSMT4">
              <p:embed/>
            </p:oleObj>
          </a:graphicData>
        </a:graphic>
      </p:graphicFrame>
      <p:graphicFrame>
        <p:nvGraphicFramePr>
          <p:cNvPr id="9" name="Object 3"/>
          <p:cNvGraphicFramePr>
            <a:graphicFrameLocks noChangeAspect="1"/>
          </p:cNvGraphicFramePr>
          <p:nvPr/>
        </p:nvGraphicFramePr>
        <p:xfrm>
          <a:off x="1000100" y="2428868"/>
          <a:ext cx="2586394" cy="571504"/>
        </p:xfrm>
        <a:graphic>
          <a:graphicData uri="http://schemas.openxmlformats.org/presentationml/2006/ole">
            <p:oleObj spid="_x0000_s140294" name="Equation" r:id="rId6" imgW="1333440" imgH="291960" progId="Equation.DSMT4">
              <p:embed/>
            </p:oleObj>
          </a:graphicData>
        </a:graphic>
      </p:graphicFrame>
      <p:graphicFrame>
        <p:nvGraphicFramePr>
          <p:cNvPr id="10" name="Object 3"/>
          <p:cNvGraphicFramePr>
            <a:graphicFrameLocks noChangeAspect="1"/>
          </p:cNvGraphicFramePr>
          <p:nvPr/>
        </p:nvGraphicFramePr>
        <p:xfrm>
          <a:off x="3571868" y="4643446"/>
          <a:ext cx="1938421" cy="571504"/>
        </p:xfrm>
        <a:graphic>
          <a:graphicData uri="http://schemas.openxmlformats.org/presentationml/2006/ole">
            <p:oleObj spid="_x0000_s140295" name="Equation" r:id="rId7" imgW="914400" imgH="266400" progId="Equation.DSMT4">
              <p:embed/>
            </p:oleObj>
          </a:graphicData>
        </a:graphic>
      </p:graphicFrame>
      <p:sp>
        <p:nvSpPr>
          <p:cNvPr id="11" name="矩形 10"/>
          <p:cNvSpPr/>
          <p:nvPr/>
        </p:nvSpPr>
        <p:spPr>
          <a:xfrm>
            <a:off x="1500166" y="4572008"/>
            <a:ext cx="1980030" cy="523220"/>
          </a:xfrm>
          <a:prstGeom prst="rect">
            <a:avLst/>
          </a:prstGeom>
        </p:spPr>
        <p:txBody>
          <a:bodyPr wrap="none">
            <a:spAutoFit/>
          </a:bodyPr>
          <a:lstStyle/>
          <a:p>
            <a:r>
              <a:rPr lang="zh-CN" altLang="en-US" sz="2800" b="1" kern="0" dirty="0" smtClean="0">
                <a:solidFill>
                  <a:srgbClr val="000000"/>
                </a:solidFill>
                <a:latin typeface="Tahoma"/>
                <a:ea typeface="楷体_GB2312"/>
              </a:rPr>
              <a:t>渐近稳定有</a:t>
            </a:r>
            <a:endParaRPr lang="zh-CN" altLang="en-US" sz="2800" dirty="0"/>
          </a:p>
        </p:txBody>
      </p:sp>
      <p:graphicFrame>
        <p:nvGraphicFramePr>
          <p:cNvPr id="12" name="Object 3"/>
          <p:cNvGraphicFramePr>
            <a:graphicFrameLocks noChangeAspect="1"/>
          </p:cNvGraphicFramePr>
          <p:nvPr/>
        </p:nvGraphicFramePr>
        <p:xfrm>
          <a:off x="2571736" y="5286388"/>
          <a:ext cx="646113" cy="354013"/>
        </p:xfrm>
        <a:graphic>
          <a:graphicData uri="http://schemas.openxmlformats.org/presentationml/2006/ole">
            <p:oleObj spid="_x0000_s140296" name="Equation" r:id="rId8" imgW="304560" imgH="164880" progId="Equation.DSMT4">
              <p:embed/>
            </p:oleObj>
          </a:graphicData>
        </a:graphic>
      </p:graphicFrame>
      <p:sp>
        <p:nvSpPr>
          <p:cNvPr id="13" name="矩形 12"/>
          <p:cNvSpPr/>
          <p:nvPr/>
        </p:nvSpPr>
        <p:spPr>
          <a:xfrm>
            <a:off x="1571604" y="5214950"/>
            <a:ext cx="902811" cy="523220"/>
          </a:xfrm>
          <a:prstGeom prst="rect">
            <a:avLst/>
          </a:prstGeom>
        </p:spPr>
        <p:txBody>
          <a:bodyPr wrap="none">
            <a:spAutoFit/>
          </a:bodyPr>
          <a:lstStyle/>
          <a:p>
            <a:r>
              <a:rPr lang="zh-CN" altLang="en-US" sz="2800" b="1" dirty="0" smtClean="0">
                <a:latin typeface="+mn-ea"/>
                <a:ea typeface="+mn-ea"/>
              </a:rPr>
              <a:t>反设</a:t>
            </a:r>
            <a:endParaRPr lang="zh-CN" altLang="en-US" sz="2800" b="1" dirty="0">
              <a:latin typeface="+mn-ea"/>
              <a:ea typeface="+mn-ea"/>
            </a:endParaRPr>
          </a:p>
        </p:txBody>
      </p:sp>
      <p:sp>
        <p:nvSpPr>
          <p:cNvPr id="14" name="矩形 13"/>
          <p:cNvSpPr/>
          <p:nvPr/>
        </p:nvSpPr>
        <p:spPr>
          <a:xfrm>
            <a:off x="1571604" y="6000768"/>
            <a:ext cx="1980030" cy="523220"/>
          </a:xfrm>
          <a:prstGeom prst="rect">
            <a:avLst/>
          </a:prstGeom>
        </p:spPr>
        <p:txBody>
          <a:bodyPr wrap="none">
            <a:spAutoFit/>
          </a:bodyPr>
          <a:lstStyle/>
          <a:p>
            <a:r>
              <a:rPr lang="zh-CN" altLang="en-US" sz="2800" b="1" dirty="0" smtClean="0">
                <a:latin typeface="+mn-ea"/>
                <a:ea typeface="+mn-ea"/>
              </a:rPr>
              <a:t>推得矛盾的</a:t>
            </a:r>
            <a:endParaRPr lang="zh-CN" altLang="en-US" sz="2800" b="1" dirty="0">
              <a:latin typeface="+mn-ea"/>
              <a:ea typeface="+mn-ea"/>
            </a:endParaRPr>
          </a:p>
        </p:txBody>
      </p:sp>
      <p:graphicFrame>
        <p:nvGraphicFramePr>
          <p:cNvPr id="16" name="Object 3"/>
          <p:cNvGraphicFramePr>
            <a:graphicFrameLocks noChangeAspect="1"/>
          </p:cNvGraphicFramePr>
          <p:nvPr/>
        </p:nvGraphicFramePr>
        <p:xfrm>
          <a:off x="3544888" y="5929330"/>
          <a:ext cx="5599112" cy="681038"/>
        </p:xfrm>
        <a:graphic>
          <a:graphicData uri="http://schemas.openxmlformats.org/presentationml/2006/ole">
            <p:oleObj spid="_x0000_s140297" name="Equation" r:id="rId9" imgW="2641320" imgH="317160" progId="Equation.DSMT4">
              <p:embed/>
            </p:oleObj>
          </a:graphicData>
        </a:graphic>
      </p:graphicFrame>
      <p:sp>
        <p:nvSpPr>
          <p:cNvPr id="1402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Object 3"/>
          <p:cNvGraphicFramePr>
            <a:graphicFrameLocks noChangeAspect="1"/>
          </p:cNvGraphicFramePr>
          <p:nvPr/>
        </p:nvGraphicFramePr>
        <p:xfrm>
          <a:off x="3071802" y="3571876"/>
          <a:ext cx="4092575" cy="461962"/>
        </p:xfrm>
        <a:graphic>
          <a:graphicData uri="http://schemas.openxmlformats.org/presentationml/2006/ole">
            <p:oleObj spid="_x0000_s140300" name="Equation" r:id="rId10" imgW="1930320" imgH="21564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a:xfrm>
            <a:off x="785786" y="1154115"/>
            <a:ext cx="8169302" cy="5703885"/>
          </a:xfrm>
        </p:spPr>
        <p:txBody>
          <a:bodyPr/>
          <a:lstStyle/>
          <a:p>
            <a:r>
              <a:rPr lang="zh-CN" altLang="en-US" sz="2200" dirty="0" smtClean="0">
                <a:latin typeface="+mn-ea"/>
                <a:hlinkClick r:id="rId2" action="ppaction://hlinksldjump"/>
              </a:rPr>
              <a:t>引言</a:t>
            </a:r>
            <a:endParaRPr lang="en-US" altLang="zh-CN" sz="2200" dirty="0" smtClean="0">
              <a:latin typeface="+mn-ea"/>
            </a:endParaRPr>
          </a:p>
          <a:p>
            <a:r>
              <a:rPr lang="zh-CN" altLang="en-US" sz="2200" dirty="0" smtClean="0">
                <a:latin typeface="+mn-ea"/>
              </a:rPr>
              <a:t>内部稳定性的基本概念</a:t>
            </a:r>
          </a:p>
          <a:p>
            <a:r>
              <a:rPr lang="zh-CN" altLang="en-US" sz="2200" dirty="0" smtClean="0">
                <a:latin typeface="+mn-ea"/>
              </a:rPr>
              <a:t>不显含时间的自治系统的</a:t>
            </a:r>
            <a:r>
              <a:rPr lang="en-US" sz="2200" dirty="0" err="1" smtClean="0">
                <a:latin typeface="+mn-ea"/>
              </a:rPr>
              <a:t>Lyapunov</a:t>
            </a:r>
            <a:r>
              <a:rPr lang="zh-CN" altLang="en-US" sz="2200" dirty="0" smtClean="0">
                <a:latin typeface="+mn-ea"/>
              </a:rPr>
              <a:t>第二法稳定性判据</a:t>
            </a:r>
            <a:endParaRPr lang="en-US" altLang="zh-CN" sz="2200" dirty="0" smtClean="0">
              <a:latin typeface="+mn-ea"/>
            </a:endParaRPr>
          </a:p>
          <a:p>
            <a:pPr marL="342900" lvl="1" indent="-342900">
              <a:buClr>
                <a:schemeClr val="folHlink"/>
              </a:buClr>
              <a:buSzPct val="60000"/>
            </a:pPr>
            <a:r>
              <a:rPr lang="zh-CN" altLang="en-US" sz="2200" dirty="0" smtClean="0">
                <a:latin typeface="+mn-ea"/>
              </a:rPr>
              <a:t>不显含时间的自治系统的</a:t>
            </a:r>
            <a:r>
              <a:rPr lang="en-US" sz="2200" dirty="0" smtClean="0">
                <a:latin typeface="+mn-ea"/>
              </a:rPr>
              <a:t>LaSalle</a:t>
            </a:r>
            <a:r>
              <a:rPr lang="zh-CN" altLang="en-US" sz="2200" dirty="0" smtClean="0">
                <a:latin typeface="+mn-ea"/>
              </a:rPr>
              <a:t>不变集原理与稳定性</a:t>
            </a:r>
          </a:p>
          <a:p>
            <a:r>
              <a:rPr lang="zh-CN" altLang="en-US" sz="2200" dirty="0" smtClean="0">
                <a:latin typeface="+mn-ea"/>
              </a:rPr>
              <a:t>显含时间的自治系统的</a:t>
            </a:r>
            <a:r>
              <a:rPr lang="en-US" sz="2200" dirty="0" err="1" smtClean="0">
                <a:latin typeface="+mn-ea"/>
              </a:rPr>
              <a:t>Lyapunov</a:t>
            </a:r>
            <a:r>
              <a:rPr lang="zh-CN" altLang="en-US" sz="2200" dirty="0" smtClean="0">
                <a:latin typeface="+mn-ea"/>
              </a:rPr>
              <a:t>第二法稳定性判据</a:t>
            </a:r>
          </a:p>
          <a:p>
            <a:r>
              <a:rPr lang="zh-CN" altLang="en-US" sz="2200" dirty="0" smtClean="0">
                <a:latin typeface="+mn-ea"/>
              </a:rPr>
              <a:t>显含时间的自治系统的类不变性原理与稳定性</a:t>
            </a:r>
            <a:endParaRPr lang="en-US" altLang="zh-CN" sz="2200" dirty="0" smtClean="0">
              <a:latin typeface="+mn-ea"/>
            </a:endParaRPr>
          </a:p>
          <a:p>
            <a:pPr marL="342900" lvl="1" indent="-342900">
              <a:buClr>
                <a:schemeClr val="folHlink"/>
              </a:buClr>
              <a:buSzPct val="60000"/>
            </a:pPr>
            <a:r>
              <a:rPr lang="zh-CN" altLang="en-US" sz="2200" dirty="0" smtClean="0">
                <a:latin typeface="+mn-ea"/>
              </a:rPr>
              <a:t>自治系统构造</a:t>
            </a:r>
            <a:r>
              <a:rPr lang="en-US" sz="2200" dirty="0" err="1" smtClean="0">
                <a:latin typeface="+mn-ea"/>
              </a:rPr>
              <a:t>Lyapunov</a:t>
            </a:r>
            <a:r>
              <a:rPr lang="zh-CN" altLang="en-US" sz="2200" dirty="0" smtClean="0">
                <a:latin typeface="+mn-ea"/>
              </a:rPr>
              <a:t>函数的方法</a:t>
            </a:r>
          </a:p>
          <a:p>
            <a:pPr marL="342900" lvl="1" indent="-342900">
              <a:buClr>
                <a:schemeClr val="folHlink"/>
              </a:buClr>
              <a:buSzPct val="60000"/>
            </a:pPr>
            <a:r>
              <a:rPr lang="zh-CN" altLang="en-US" sz="2200" dirty="0" smtClean="0">
                <a:latin typeface="+mn-ea"/>
              </a:rPr>
              <a:t>线性系统的状态运动稳定性判据</a:t>
            </a:r>
          </a:p>
          <a:p>
            <a:pPr marL="342900" lvl="1" indent="-342900">
              <a:buClr>
                <a:schemeClr val="folHlink"/>
              </a:buClr>
              <a:buSzPct val="60000"/>
            </a:pPr>
            <a:r>
              <a:rPr lang="zh-CN" altLang="en-US" sz="2200" dirty="0" smtClean="0">
                <a:latin typeface="+mn-ea"/>
              </a:rPr>
              <a:t>线性系统稳定自由运动的衰减性能估计</a:t>
            </a:r>
          </a:p>
          <a:p>
            <a:r>
              <a:rPr lang="zh-CN" altLang="en-US" sz="2200" dirty="0" smtClean="0">
                <a:latin typeface="+mn-ea"/>
              </a:rPr>
              <a:t>自治系统的</a:t>
            </a:r>
            <a:r>
              <a:rPr lang="en-US" sz="2200" dirty="0" err="1" smtClean="0">
                <a:latin typeface="+mn-ea"/>
              </a:rPr>
              <a:t>Lyapunov</a:t>
            </a:r>
            <a:r>
              <a:rPr lang="zh-CN" altLang="en-US" sz="2200" dirty="0" smtClean="0">
                <a:latin typeface="+mn-ea"/>
              </a:rPr>
              <a:t>第一法稳定性判据</a:t>
            </a:r>
            <a:endParaRPr lang="en-US" altLang="zh-CN" sz="2200" dirty="0" smtClean="0">
              <a:latin typeface="+mn-ea"/>
            </a:endParaRPr>
          </a:p>
          <a:p>
            <a:pPr marL="342900" lvl="1" indent="-342900">
              <a:buClr>
                <a:schemeClr val="folHlink"/>
              </a:buClr>
              <a:buSzPct val="60000"/>
            </a:pPr>
            <a:r>
              <a:rPr lang="zh-CN" altLang="en-US" sz="2200" dirty="0" smtClean="0">
                <a:latin typeface="+mn-ea"/>
              </a:rPr>
              <a:t>典型二阶动力学系统的稳定性</a:t>
            </a:r>
          </a:p>
          <a:p>
            <a:pPr marL="342900" lvl="1" indent="-342900">
              <a:buClr>
                <a:schemeClr val="folHlink"/>
              </a:buClr>
              <a:buSzPct val="60000"/>
            </a:pPr>
            <a:r>
              <a:rPr lang="zh-CN" altLang="en-US" sz="2200" dirty="0" smtClean="0">
                <a:latin typeface="+mn-ea"/>
              </a:rPr>
              <a:t>自治离散系统的稳定性定义与判据</a:t>
            </a:r>
            <a:endParaRPr lang="en-US" altLang="zh-CN" sz="2200" dirty="0" smtClean="0">
              <a:latin typeface="+mn-ea"/>
            </a:endParaRPr>
          </a:p>
          <a:p>
            <a:pPr marL="342900" lvl="1" indent="-342900">
              <a:buClr>
                <a:schemeClr val="folHlink"/>
              </a:buClr>
              <a:buSzPct val="60000"/>
            </a:pPr>
            <a:r>
              <a:rPr lang="zh-CN" altLang="en-US" sz="2200" dirty="0" smtClean="0">
                <a:latin typeface="+mn-ea"/>
                <a:sym typeface="楷体_GB2312" pitchFamily="49" charset="-122"/>
              </a:rPr>
              <a:t>线性系统的输入输出稳定性</a:t>
            </a:r>
            <a:endParaRPr lang="zh-CN" altLang="en-US" sz="2200" dirty="0" smtClean="0">
              <a:latin typeface="+mn-ea"/>
            </a:endParaRPr>
          </a:p>
          <a:p>
            <a:r>
              <a:rPr lang="zh-CN" altLang="en-US" sz="2200" dirty="0" smtClean="0">
                <a:latin typeface="+mn-ea"/>
                <a:hlinkClick r:id="" action="ppaction://noaction"/>
              </a:rPr>
              <a:t>小结</a:t>
            </a:r>
            <a:endParaRPr lang="zh-CN" altLang="en-US" sz="2200" dirty="0" smtClean="0">
              <a:latin typeface="+mn-ea"/>
            </a:endParaRPr>
          </a:p>
          <a:p>
            <a:endParaRPr lang="zh-CN" altLang="en-US" sz="2400" dirty="0" smtClean="0"/>
          </a:p>
          <a:p>
            <a:pPr>
              <a:buNone/>
            </a:pP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358214" cy="1143000"/>
          </a:xfrm>
        </p:spPr>
        <p:txBody>
          <a:bodyPr/>
          <a:lstStyle/>
          <a:p>
            <a:r>
              <a:rPr lang="en-US" altLang="zh-CN" dirty="0" smtClean="0"/>
              <a:t>3.1</a:t>
            </a:r>
            <a:r>
              <a:rPr lang="zh-CN" altLang="en-US" dirty="0" smtClean="0"/>
              <a:t>不显含时间的自治系统</a:t>
            </a:r>
            <a:r>
              <a:rPr lang="en-US" altLang="zh-CN" dirty="0" err="1" smtClean="0"/>
              <a:t>Lyapunov</a:t>
            </a:r>
            <a:r>
              <a:rPr lang="zh-CN" altLang="en-US" dirty="0" smtClean="0"/>
              <a:t>稳定</a:t>
            </a:r>
            <a:r>
              <a:rPr lang="en-US" altLang="zh-CN" dirty="0" smtClean="0"/>
              <a:t>/</a:t>
            </a:r>
            <a:r>
              <a:rPr lang="zh-CN" altLang="en-US" dirty="0" smtClean="0"/>
              <a:t>渐近稳定性主判据</a:t>
            </a:r>
            <a:r>
              <a:rPr lang="en-US" altLang="zh-CN" dirty="0" smtClean="0"/>
              <a:t>-3</a:t>
            </a:r>
            <a:endParaRPr lang="zh-CN" altLang="en-US" dirty="0"/>
          </a:p>
        </p:txBody>
      </p:sp>
      <p:sp>
        <p:nvSpPr>
          <p:cNvPr id="3" name="内容占位符 2"/>
          <p:cNvSpPr>
            <a:spLocks noGrp="1"/>
          </p:cNvSpPr>
          <p:nvPr>
            <p:ph idx="1"/>
          </p:nvPr>
        </p:nvSpPr>
        <p:spPr>
          <a:xfrm>
            <a:off x="0" y="1142984"/>
            <a:ext cx="9144032" cy="4989529"/>
          </a:xfrm>
        </p:spPr>
        <p:txBody>
          <a:bodyPr/>
          <a:lstStyle/>
          <a:p>
            <a:r>
              <a:rPr lang="zh-CN" altLang="en-US" dirty="0" smtClean="0"/>
              <a:t>主判据的说明</a:t>
            </a:r>
            <a:endParaRPr lang="en-US" altLang="zh-CN" dirty="0" smtClean="0"/>
          </a:p>
          <a:p>
            <a:pPr marL="400050" lvl="1" indent="0"/>
            <a:r>
              <a:rPr lang="zh-CN" altLang="en-US" sz="2400" dirty="0" smtClean="0"/>
              <a:t>不必求解微分程就可以运用</a:t>
            </a:r>
            <a:r>
              <a:rPr lang="en-US" altLang="zh-CN" sz="2400" dirty="0" err="1" smtClean="0"/>
              <a:t>Lyapunov</a:t>
            </a:r>
            <a:r>
              <a:rPr lang="zh-CN" altLang="en-US" sz="2400" dirty="0" smtClean="0"/>
              <a:t>定理，但另一方面又没有求</a:t>
            </a:r>
            <a:r>
              <a:rPr lang="en-US" altLang="zh-CN" sz="2400" dirty="0" err="1" smtClean="0"/>
              <a:t>Lyapunov</a:t>
            </a:r>
            <a:r>
              <a:rPr lang="zh-CN" altLang="en-US" sz="2400" dirty="0" smtClean="0"/>
              <a:t>函数的系统方法。</a:t>
            </a:r>
          </a:p>
          <a:p>
            <a:pPr marL="400050" lvl="1" indent="0"/>
            <a:r>
              <a:rPr lang="zh-CN" altLang="en-US" sz="2400" dirty="0" smtClean="0"/>
              <a:t>该定理的条件只是</a:t>
            </a:r>
            <a:r>
              <a:rPr lang="zh-CN" altLang="en-US" sz="2400" dirty="0" smtClean="0">
                <a:solidFill>
                  <a:srgbClr val="FF0000"/>
                </a:solidFill>
              </a:rPr>
              <a:t>充分</a:t>
            </a:r>
            <a:r>
              <a:rPr lang="zh-CN" altLang="en-US" sz="2400" dirty="0" smtClean="0"/>
              <a:t>的：没有找到备选的</a:t>
            </a:r>
            <a:r>
              <a:rPr lang="en-US" altLang="zh-CN" sz="2400" dirty="0" err="1" smtClean="0"/>
              <a:t>Lyapunov</a:t>
            </a:r>
            <a:r>
              <a:rPr lang="zh-CN" altLang="en-US" sz="2400" dirty="0" smtClean="0"/>
              <a:t>函数，并不意味着平衡点不稳定的。</a:t>
            </a:r>
            <a:endParaRPr lang="en-US" altLang="zh-CN" sz="2400" dirty="0" smtClean="0"/>
          </a:p>
          <a:p>
            <a:pPr marL="400050" lvl="1" indent="0"/>
            <a:r>
              <a:rPr lang="zh-CN" altLang="en-US" sz="2400" dirty="0" smtClean="0"/>
              <a:t>渐近稳定的</a:t>
            </a:r>
            <a:r>
              <a:rPr lang="en-US" altLang="zh-CN" sz="2400" dirty="0" err="1" smtClean="0"/>
              <a:t>Lyapunov</a:t>
            </a:r>
            <a:r>
              <a:rPr lang="zh-CN" altLang="en-US" sz="2400" dirty="0" smtClean="0"/>
              <a:t>函数表征了</a:t>
            </a:r>
            <a:r>
              <a:rPr lang="zh-CN" altLang="en-US" sz="2400" dirty="0" smtClean="0">
                <a:solidFill>
                  <a:srgbClr val="FF0000"/>
                </a:solidFill>
              </a:rPr>
              <a:t>能量的衰减性</a:t>
            </a:r>
            <a:r>
              <a:rPr lang="zh-CN" altLang="en-US" sz="2400" dirty="0" smtClean="0"/>
              <a:t>。</a:t>
            </a:r>
            <a:endParaRPr lang="en-US" altLang="zh-CN" sz="2400" dirty="0" smtClean="0"/>
          </a:p>
          <a:p>
            <a:pPr marL="400050" lvl="1" indent="0"/>
            <a:r>
              <a:rPr lang="zh-CN" altLang="en-US" sz="2400" dirty="0" smtClean="0"/>
              <a:t>利用</a:t>
            </a:r>
            <a:r>
              <a:rPr lang="en-US" altLang="zh-CN" sz="2400" dirty="0" err="1" smtClean="0"/>
              <a:t>Lyapunov</a:t>
            </a:r>
            <a:r>
              <a:rPr lang="zh-CN" altLang="en-US" sz="2400" dirty="0" smtClean="0"/>
              <a:t>函数可以</a:t>
            </a:r>
            <a:r>
              <a:rPr lang="zh-CN" altLang="en-US" sz="2400" dirty="0" smtClean="0">
                <a:solidFill>
                  <a:srgbClr val="FF0000"/>
                </a:solidFill>
              </a:rPr>
              <a:t>评价系统</a:t>
            </a:r>
            <a:r>
              <a:rPr lang="zh-CN" altLang="en-US" sz="2400" dirty="0" smtClean="0"/>
              <a:t>。</a:t>
            </a:r>
            <a:endParaRPr lang="en-US" altLang="zh-CN" sz="2400" dirty="0" smtClean="0"/>
          </a:p>
          <a:p>
            <a:pPr marL="400050" lvl="1" indent="0"/>
            <a:r>
              <a:rPr lang="zh-CN" altLang="en-US" sz="2400" dirty="0" smtClean="0"/>
              <a:t>利可</a:t>
            </a:r>
            <a:r>
              <a:rPr lang="en-US" altLang="zh-CN" sz="2400" dirty="0" err="1" smtClean="0"/>
              <a:t>Lyapunov</a:t>
            </a:r>
            <a:r>
              <a:rPr lang="zh-CN" altLang="en-US" sz="2400" dirty="0" smtClean="0"/>
              <a:t>函数可以</a:t>
            </a:r>
            <a:r>
              <a:rPr lang="zh-CN" altLang="en-US" sz="2400" dirty="0" smtClean="0">
                <a:solidFill>
                  <a:srgbClr val="FF0000"/>
                </a:solidFill>
              </a:rPr>
              <a:t>设计控制器</a:t>
            </a:r>
            <a:r>
              <a:rPr lang="zh-CN" altLang="en-US" sz="2400" dirty="0" smtClean="0"/>
              <a:t>。</a:t>
            </a:r>
            <a:endParaRPr lang="en-US" altLang="zh-CN" sz="2400" dirty="0" smtClean="0"/>
          </a:p>
          <a:p>
            <a:pPr marL="400050" lvl="1" indent="0"/>
            <a:r>
              <a:rPr lang="en-US" altLang="zh-CN" sz="2400" dirty="0" err="1" smtClean="0">
                <a:latin typeface="Times New Roman" pitchFamily="18" charset="0"/>
                <a:cs typeface="Times New Roman" pitchFamily="18" charset="0"/>
              </a:rPr>
              <a:t>Lyapunov</a:t>
            </a:r>
            <a:r>
              <a:rPr lang="zh-CN" altLang="en-US" sz="2400" dirty="0" smtClean="0">
                <a:latin typeface="Times New Roman" pitchFamily="18" charset="0"/>
                <a:cs typeface="Times New Roman" pitchFamily="18" charset="0"/>
              </a:rPr>
              <a:t>函数可以用于</a:t>
            </a:r>
            <a:r>
              <a:rPr lang="zh-CN" altLang="en-US" sz="2400" dirty="0" smtClean="0">
                <a:solidFill>
                  <a:srgbClr val="FF0000"/>
                </a:solidFill>
                <a:latin typeface="Times New Roman" pitchFamily="18" charset="0"/>
                <a:cs typeface="Times New Roman" pitchFamily="18" charset="0"/>
              </a:rPr>
              <a:t>估计渐近吸引区</a:t>
            </a:r>
            <a:r>
              <a:rPr lang="zh-CN" altLang="en-US" sz="2400" dirty="0" smtClean="0">
                <a:latin typeface="Times New Roman" pitchFamily="18" charset="0"/>
                <a:cs typeface="Times New Roman" pitchFamily="18" charset="0"/>
              </a:rPr>
              <a:t>：如果在</a:t>
            </a:r>
            <a:r>
              <a:rPr lang="en-US" altLang="zh-CN" sz="2400"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上存在一个满足渐近稳定条件的</a:t>
            </a:r>
            <a:r>
              <a:rPr lang="en-US" altLang="zh-CN" sz="2400" dirty="0" err="1" smtClean="0">
                <a:latin typeface="Times New Roman" pitchFamily="18" charset="0"/>
                <a:cs typeface="Times New Roman" pitchFamily="18" charset="0"/>
              </a:rPr>
              <a:t>Lyapunov</a:t>
            </a:r>
            <a:r>
              <a:rPr lang="zh-CN" altLang="en-US" sz="2400" dirty="0" smtClean="0">
                <a:latin typeface="Times New Roman" pitchFamily="18" charset="0"/>
                <a:cs typeface="Times New Roman" pitchFamily="18" charset="0"/>
              </a:rPr>
              <a:t>函数，并且如果</a:t>
            </a:r>
            <a:r>
              <a:rPr lang="en-US" altLang="zh-CN" sz="2400" dirty="0" err="1" smtClean="0">
                <a:solidFill>
                  <a:srgbClr val="FF0000"/>
                </a:solidFill>
                <a:latin typeface="Times New Roman" pitchFamily="18" charset="0"/>
                <a:cs typeface="Times New Roman" pitchFamily="18" charset="0"/>
              </a:rPr>
              <a:t>Ω</a:t>
            </a:r>
            <a:r>
              <a:rPr lang="en-US" altLang="zh-CN" sz="2400" baseline="-25000" dirty="0" err="1" smtClean="0">
                <a:solidFill>
                  <a:srgbClr val="FF0000"/>
                </a:solidFill>
                <a:latin typeface="Times New Roman" pitchFamily="18" charset="0"/>
                <a:cs typeface="Times New Roman" pitchFamily="18" charset="0"/>
              </a:rPr>
              <a:t>c</a:t>
            </a:r>
            <a:r>
              <a:rPr lang="en-US" altLang="zh-CN" sz="2400" dirty="0" smtClean="0">
                <a:solidFill>
                  <a:srgbClr val="FF0000"/>
                </a:solidFill>
                <a:latin typeface="Times New Roman" pitchFamily="18" charset="0"/>
                <a:cs typeface="Times New Roman" pitchFamily="18" charset="0"/>
              </a:rPr>
              <a:t>={</a:t>
            </a:r>
            <a:r>
              <a:rPr lang="en-US" altLang="zh-CN" sz="2400" i="1" dirty="0" err="1" smtClean="0">
                <a:solidFill>
                  <a:srgbClr val="FF0000"/>
                </a:solidFill>
                <a:latin typeface="Times New Roman" pitchFamily="18" charset="0"/>
                <a:cs typeface="Times New Roman" pitchFamily="18" charset="0"/>
              </a:rPr>
              <a:t>x</a:t>
            </a:r>
            <a:r>
              <a:rPr lang="en-US" altLang="en-US" sz="2400" dirty="0" err="1"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R</a:t>
            </a:r>
            <a:r>
              <a:rPr lang="en-US" altLang="zh-CN" sz="2400" i="1" baseline="30000" dirty="0" err="1" smtClean="0">
                <a:solidFill>
                  <a:srgbClr val="FF0000"/>
                </a:solidFill>
                <a:latin typeface="Times New Roman" pitchFamily="18" charset="0"/>
                <a:cs typeface="Times New Roman" pitchFamily="18" charset="0"/>
              </a:rPr>
              <a:t>n</a:t>
            </a:r>
            <a:r>
              <a:rPr lang="en-US" altLang="zh-CN" sz="2400" dirty="0" err="1" smtClean="0">
                <a:solidFill>
                  <a:srgbClr val="FF0000"/>
                </a:solidFill>
                <a:latin typeface="Times New Roman" pitchFamily="18" charset="0"/>
                <a:cs typeface="Times New Roman" pitchFamily="18" charset="0"/>
              </a:rPr>
              <a:t>|</a:t>
            </a:r>
            <a:r>
              <a:rPr lang="en-US" altLang="zh-CN" sz="2400" i="1" dirty="0" err="1" smtClean="0">
                <a:solidFill>
                  <a:srgbClr val="FF0000"/>
                </a:solidFill>
                <a:latin typeface="Times New Roman" pitchFamily="18" charset="0"/>
                <a:cs typeface="Times New Roman" pitchFamily="18" charset="0"/>
              </a:rPr>
              <a:t>V</a:t>
            </a:r>
            <a:r>
              <a:rPr lang="en-US" altLang="zh-CN" sz="2400" dirty="0" smtClean="0">
                <a:solidFill>
                  <a:srgbClr val="FF0000"/>
                </a:solidFill>
                <a:latin typeface="Times New Roman" pitchFamily="18" charset="0"/>
                <a:cs typeface="Times New Roman" pitchFamily="18" charset="0"/>
              </a:rPr>
              <a:t>(</a:t>
            </a:r>
            <a:r>
              <a:rPr lang="en-US" altLang="zh-CN" sz="2400" i="1" dirty="0" smtClean="0">
                <a:solidFill>
                  <a:srgbClr val="FF0000"/>
                </a:solidFill>
                <a:latin typeface="Times New Roman" pitchFamily="18" charset="0"/>
                <a:cs typeface="Times New Roman" pitchFamily="18" charset="0"/>
              </a:rPr>
              <a:t>x</a:t>
            </a:r>
            <a:r>
              <a:rPr lang="en-US" altLang="zh-CN" sz="2400" dirty="0" smtClean="0">
                <a:solidFill>
                  <a:srgbClr val="FF0000"/>
                </a:solidFill>
                <a:latin typeface="Times New Roman" pitchFamily="18" charset="0"/>
                <a:cs typeface="Times New Roman" pitchFamily="18" charset="0"/>
              </a:rPr>
              <a:t>) ≤</a:t>
            </a:r>
            <a:r>
              <a:rPr lang="en-US" altLang="zh-CN" sz="2400" i="1" dirty="0" smtClean="0">
                <a:solidFill>
                  <a:srgbClr val="FF0000"/>
                </a:solidFill>
                <a:latin typeface="Times New Roman" pitchFamily="18" charset="0"/>
                <a:cs typeface="Times New Roman" pitchFamily="18" charset="0"/>
              </a:rPr>
              <a:t>c</a:t>
            </a:r>
            <a:r>
              <a:rPr lang="en-US" altLang="zh-CN" sz="2400" dirty="0" smtClean="0">
                <a:solidFill>
                  <a:srgbClr val="FF0000"/>
                </a:solidFill>
                <a:latin typeface="Times New Roman" pitchFamily="18" charset="0"/>
                <a:cs typeface="Times New Roman" pitchFamily="18" charset="0"/>
              </a:rPr>
              <a:t>}</a:t>
            </a:r>
            <a:r>
              <a:rPr lang="zh-CN" altLang="en-US" sz="2400" dirty="0" smtClean="0">
                <a:solidFill>
                  <a:srgbClr val="FF0000"/>
                </a:solidFill>
                <a:latin typeface="Times New Roman" pitchFamily="18" charset="0"/>
                <a:cs typeface="Times New Roman" pitchFamily="18" charset="0"/>
              </a:rPr>
              <a:t>有界且包含于</a:t>
            </a:r>
            <a:r>
              <a:rPr lang="en-US" altLang="zh-CN" sz="2400" dirty="0" smtClean="0">
                <a:solidFill>
                  <a:srgbClr val="FF0000"/>
                </a:solidFill>
                <a:latin typeface="Times New Roman" pitchFamily="18" charset="0"/>
                <a:cs typeface="Times New Roman" pitchFamily="18" charset="0"/>
              </a:rPr>
              <a:t>D</a:t>
            </a:r>
            <a:r>
              <a:rPr lang="zh-CN" altLang="en-US" sz="2400" dirty="0" smtClean="0">
                <a:solidFill>
                  <a:srgbClr val="FF0000"/>
                </a:solidFill>
                <a:latin typeface="Times New Roman" pitchFamily="18" charset="0"/>
                <a:cs typeface="Times New Roman" pitchFamily="18" charset="0"/>
              </a:rPr>
              <a:t>中</a:t>
            </a:r>
            <a:r>
              <a:rPr lang="zh-CN" altLang="en-US" sz="2400" dirty="0" smtClean="0">
                <a:latin typeface="Times New Roman" pitchFamily="18" charset="0"/>
                <a:cs typeface="Times New Roman" pitchFamily="18" charset="0"/>
              </a:rPr>
              <a:t>，那么每一条始于</a:t>
            </a:r>
            <a:r>
              <a:rPr lang="en-US" altLang="zh-CN" sz="2400" dirty="0" err="1" smtClean="0">
                <a:latin typeface="Times New Roman" pitchFamily="18" charset="0"/>
                <a:cs typeface="Times New Roman" pitchFamily="18" charset="0"/>
              </a:rPr>
              <a:t>Ω</a:t>
            </a:r>
            <a:r>
              <a:rPr lang="en-US" altLang="zh-CN" sz="2400" baseline="-25000" dirty="0" err="1" smtClean="0">
                <a:latin typeface="Times New Roman" pitchFamily="18" charset="0"/>
                <a:cs typeface="Times New Roman" pitchFamily="18" charset="0"/>
              </a:rPr>
              <a:t>c</a:t>
            </a:r>
            <a:r>
              <a:rPr lang="zh-CN" altLang="en-US" sz="2400" dirty="0" smtClean="0">
                <a:latin typeface="Times New Roman" pitchFamily="18" charset="0"/>
                <a:cs typeface="Times New Roman" pitchFamily="18" charset="0"/>
              </a:rPr>
              <a:t>内的轨线都保持在</a:t>
            </a:r>
            <a:r>
              <a:rPr lang="en-US" altLang="zh-CN" sz="2400" dirty="0" err="1" smtClean="0">
                <a:latin typeface="Times New Roman" pitchFamily="18" charset="0"/>
                <a:cs typeface="Times New Roman" pitchFamily="18" charset="0"/>
              </a:rPr>
              <a:t>Ω</a:t>
            </a:r>
            <a:r>
              <a:rPr lang="en-US" altLang="zh-CN" sz="2400" baseline="-25000" dirty="0" err="1" smtClean="0">
                <a:latin typeface="Times New Roman" pitchFamily="18" charset="0"/>
                <a:cs typeface="Times New Roman" pitchFamily="18" charset="0"/>
              </a:rPr>
              <a:t>c</a:t>
            </a:r>
            <a:r>
              <a:rPr lang="zh-CN" altLang="en-US" sz="2400" dirty="0" smtClean="0">
                <a:latin typeface="Times New Roman" pitchFamily="18" charset="0"/>
                <a:cs typeface="Times New Roman" pitchFamily="18" charset="0"/>
              </a:rPr>
              <a:t>内，且当</a:t>
            </a:r>
            <a:r>
              <a:rPr lang="en-US" altLang="zh-CN" sz="2400" dirty="0" smtClean="0">
                <a:latin typeface="Times New Roman" pitchFamily="18" charset="0"/>
                <a:cs typeface="Times New Roman" pitchFamily="18" charset="0"/>
              </a:rPr>
              <a:t>t</a:t>
            </a:r>
            <a:r>
              <a:rPr lang="en-US" altLang="zh-CN" sz="2400" dirty="0" smtClean="0">
                <a:latin typeface="Times New Roman" pitchFamily="18" charset="0"/>
                <a:cs typeface="Times New Roman" pitchFamily="18" charset="0"/>
                <a:sym typeface="Wingdings" pitchFamily="2" charset="2"/>
              </a:rPr>
              <a:t>∞</a:t>
            </a:r>
            <a:r>
              <a:rPr lang="zh-CN" altLang="en-US" sz="2400" dirty="0" smtClean="0">
                <a:latin typeface="Times New Roman" pitchFamily="18" charset="0"/>
                <a:cs typeface="Times New Roman" pitchFamily="18" charset="0"/>
                <a:sym typeface="Wingdings" pitchFamily="2" charset="2"/>
              </a:rPr>
              <a:t>时趋于原点。但这个估计值可能偏于保守。那么在什么条件下估计</a:t>
            </a:r>
            <a:r>
              <a:rPr lang="zh-CN" altLang="en-US" sz="2400" dirty="0" smtClean="0">
                <a:sym typeface="Wingdings" pitchFamily="2" charset="2"/>
              </a:rPr>
              <a:t>区会是整个空间呢</a:t>
            </a:r>
            <a:r>
              <a:rPr lang="en-US" altLang="zh-CN" sz="2400" dirty="0" smtClean="0">
                <a:latin typeface="Times New Roman" pitchFamily="18" charset="0"/>
                <a:sym typeface="Wingdings" pitchFamily="2" charset="2"/>
              </a:rPr>
              <a:t>?</a:t>
            </a:r>
          </a:p>
          <a:p>
            <a:endParaRPr lang="zh-CN" altLang="en-US" dirty="0"/>
          </a:p>
        </p:txBody>
      </p:sp>
      <p:graphicFrame>
        <p:nvGraphicFramePr>
          <p:cNvPr id="141314" name="Object 2"/>
          <p:cNvGraphicFramePr>
            <a:graphicFrameLocks noChangeAspect="1"/>
          </p:cNvGraphicFramePr>
          <p:nvPr/>
        </p:nvGraphicFramePr>
        <p:xfrm>
          <a:off x="3214678" y="6413524"/>
          <a:ext cx="2947988" cy="515938"/>
        </p:xfrm>
        <a:graphic>
          <a:graphicData uri="http://schemas.openxmlformats.org/presentationml/2006/ole">
            <p:oleObj spid="_x0000_s141314" name="Equation" r:id="rId3" imgW="1231560" imgH="215640" progId="Equation.DSMT4">
              <p:embed/>
            </p:oleObj>
          </a:graphicData>
        </a:graphic>
      </p:graphicFrame>
      <p:sp>
        <p:nvSpPr>
          <p:cNvPr id="6" name="矩形 5"/>
          <p:cNvSpPr/>
          <p:nvPr/>
        </p:nvSpPr>
        <p:spPr>
          <a:xfrm>
            <a:off x="6072198" y="6396335"/>
            <a:ext cx="2776721" cy="461665"/>
          </a:xfrm>
          <a:prstGeom prst="rect">
            <a:avLst/>
          </a:prstGeom>
        </p:spPr>
        <p:txBody>
          <a:bodyPr wrap="none">
            <a:spAutoFit/>
          </a:bodyPr>
          <a:lstStyle/>
          <a:p>
            <a:r>
              <a:rPr lang="en-US" altLang="zh-CN" b="1" dirty="0" err="1" smtClean="0">
                <a:latin typeface="Times New Roman" pitchFamily="18" charset="0"/>
                <a:cs typeface="Times New Roman" pitchFamily="18" charset="0"/>
              </a:rPr>
              <a:t>radially</a:t>
            </a:r>
            <a:r>
              <a:rPr lang="en-US" altLang="zh-CN" b="1" dirty="0" smtClean="0">
                <a:latin typeface="Times New Roman" pitchFamily="18" charset="0"/>
                <a:cs typeface="Times New Roman" pitchFamily="18" charset="0"/>
              </a:rPr>
              <a:t> unbounded</a:t>
            </a:r>
            <a:endParaRPr lang="zh-CN" altLang="en-US" dirty="0">
              <a:latin typeface="Times New Roman" pitchFamily="18" charset="0"/>
              <a:cs typeface="Times New Roman" pitchFamily="18" charset="0"/>
            </a:endParaRPr>
          </a:p>
        </p:txBody>
      </p:sp>
      <p:pic>
        <p:nvPicPr>
          <p:cNvPr id="7" name="图片 6"/>
          <p:cNvPicPr/>
          <p:nvPr/>
        </p:nvPicPr>
        <p:blipFill>
          <a:blip r:embed="rId4"/>
          <a:srcRect/>
          <a:stretch>
            <a:fillRect/>
          </a:stretch>
        </p:blipFill>
        <p:spPr bwMode="auto">
          <a:xfrm>
            <a:off x="7072330" y="3000372"/>
            <a:ext cx="2071670"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3.1</a:t>
            </a:r>
            <a:r>
              <a:rPr lang="zh-CN" altLang="en-US" dirty="0" smtClean="0"/>
              <a:t>不显含时间的自治系统</a:t>
            </a:r>
            <a:r>
              <a:rPr lang="en-US" altLang="zh-CN" dirty="0" err="1" smtClean="0"/>
              <a:t>Lyapunov</a:t>
            </a:r>
            <a:r>
              <a:rPr lang="zh-CN" altLang="en-US" dirty="0" smtClean="0"/>
              <a:t>稳定</a:t>
            </a:r>
            <a:r>
              <a:rPr lang="en-US" altLang="zh-CN" dirty="0" smtClean="0"/>
              <a:t>/</a:t>
            </a:r>
            <a:r>
              <a:rPr lang="zh-CN" altLang="en-US" dirty="0" smtClean="0"/>
              <a:t>渐近稳定性主判据</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例：研究系统稳定性</a:t>
            </a:r>
            <a:endParaRPr lang="en-US" altLang="zh-CN" dirty="0" smtClean="0"/>
          </a:p>
          <a:p>
            <a:endParaRPr lang="en-US" altLang="zh-CN" dirty="0" smtClean="0"/>
          </a:p>
          <a:p>
            <a:endParaRPr lang="en-US" altLang="zh-CN" dirty="0" smtClean="0"/>
          </a:p>
          <a:p>
            <a:r>
              <a:rPr lang="zh-CN" altLang="en-US" dirty="0" smtClean="0"/>
              <a:t>解：该状态方程是非齐次线性方程，其稳定性与相应齐次线性方程稳定性等价。</a:t>
            </a:r>
            <a:endParaRPr lang="zh-CN" altLang="en-US" dirty="0"/>
          </a:p>
        </p:txBody>
      </p:sp>
      <p:sp>
        <p:nvSpPr>
          <p:cNvPr id="142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2337" name="Object 1"/>
          <p:cNvGraphicFramePr>
            <a:graphicFrameLocks noChangeAspect="1"/>
          </p:cNvGraphicFramePr>
          <p:nvPr/>
        </p:nvGraphicFramePr>
        <p:xfrm>
          <a:off x="2000232" y="2000240"/>
          <a:ext cx="2879139" cy="1000121"/>
        </p:xfrm>
        <a:graphic>
          <a:graphicData uri="http://schemas.openxmlformats.org/presentationml/2006/ole">
            <p:oleObj spid="_x0000_s142337" name="Equation" r:id="rId3" imgW="1218960" imgH="419040" progId="Equation.DSMT4">
              <p:embed/>
            </p:oleObj>
          </a:graphicData>
        </a:graphic>
      </p:graphicFrame>
      <p:graphicFrame>
        <p:nvGraphicFramePr>
          <p:cNvPr id="6" name="Object 1"/>
          <p:cNvGraphicFramePr>
            <a:graphicFrameLocks noChangeAspect="1"/>
          </p:cNvGraphicFramePr>
          <p:nvPr/>
        </p:nvGraphicFramePr>
        <p:xfrm>
          <a:off x="6286512" y="2071678"/>
          <a:ext cx="1139825" cy="939800"/>
        </p:xfrm>
        <a:graphic>
          <a:graphicData uri="http://schemas.openxmlformats.org/presentationml/2006/ole">
            <p:oleObj spid="_x0000_s142338" name="Equation" r:id="rId4" imgW="482400" imgH="393480" progId="Equation.DSMT4">
              <p:embed/>
            </p:oleObj>
          </a:graphicData>
        </a:graphic>
      </p:graphicFrame>
      <p:sp>
        <p:nvSpPr>
          <p:cNvPr id="7" name="右箭头 6"/>
          <p:cNvSpPr/>
          <p:nvPr/>
        </p:nvSpPr>
        <p:spPr bwMode="auto">
          <a:xfrm>
            <a:off x="5143504" y="2428868"/>
            <a:ext cx="928694"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8" name="Object 1"/>
          <p:cNvGraphicFramePr>
            <a:graphicFrameLocks noChangeAspect="1"/>
          </p:cNvGraphicFramePr>
          <p:nvPr/>
        </p:nvGraphicFramePr>
        <p:xfrm>
          <a:off x="1408104" y="4143380"/>
          <a:ext cx="1949450" cy="544513"/>
        </p:xfrm>
        <a:graphic>
          <a:graphicData uri="http://schemas.openxmlformats.org/presentationml/2006/ole">
            <p:oleObj spid="_x0000_s142339" name="Equation" r:id="rId5" imgW="825480" imgH="228600" progId="Equation.DSMT4">
              <p:embed/>
            </p:oleObj>
          </a:graphicData>
        </a:graphic>
      </p:graphicFrame>
      <p:graphicFrame>
        <p:nvGraphicFramePr>
          <p:cNvPr id="9" name="Object 1"/>
          <p:cNvGraphicFramePr>
            <a:graphicFrameLocks noChangeAspect="1"/>
          </p:cNvGraphicFramePr>
          <p:nvPr/>
        </p:nvGraphicFramePr>
        <p:xfrm>
          <a:off x="1417653" y="4786322"/>
          <a:ext cx="5368925" cy="544512"/>
        </p:xfrm>
        <a:graphic>
          <a:graphicData uri="http://schemas.openxmlformats.org/presentationml/2006/ole">
            <p:oleObj spid="_x0000_s142340" name="Equation" r:id="rId6" imgW="2273040" imgH="228600" progId="Equation.DSMT4">
              <p:embed/>
            </p:oleObj>
          </a:graphicData>
        </a:graphic>
      </p:graphicFrame>
      <p:graphicFrame>
        <p:nvGraphicFramePr>
          <p:cNvPr id="10" name="Object 1"/>
          <p:cNvGraphicFramePr>
            <a:graphicFrameLocks noChangeAspect="1"/>
          </p:cNvGraphicFramePr>
          <p:nvPr/>
        </p:nvGraphicFramePr>
        <p:xfrm>
          <a:off x="1428728" y="5572140"/>
          <a:ext cx="2519363" cy="544512"/>
        </p:xfrm>
        <a:graphic>
          <a:graphicData uri="http://schemas.openxmlformats.org/presentationml/2006/ole">
            <p:oleObj spid="_x0000_s142341" name="Equation" r:id="rId7" imgW="1066680" imgH="228600" progId="Equation.DSMT4">
              <p:embed/>
            </p:oleObj>
          </a:graphicData>
        </a:graphic>
      </p:graphicFrame>
      <p:sp>
        <p:nvSpPr>
          <p:cNvPr id="11" name="矩形 10"/>
          <p:cNvSpPr/>
          <p:nvPr/>
        </p:nvSpPr>
        <p:spPr>
          <a:xfrm>
            <a:off x="4572000" y="5572140"/>
            <a:ext cx="4572000" cy="1077218"/>
          </a:xfrm>
          <a:prstGeom prst="rect">
            <a:avLst/>
          </a:prstGeom>
        </p:spPr>
        <p:txBody>
          <a:bodyPr wrap="square">
            <a:spAutoFit/>
          </a:bodyPr>
          <a:lstStyle/>
          <a:p>
            <a:pPr algn="l"/>
            <a:r>
              <a:rPr lang="zh-CN" altLang="en-US" sz="3200" b="1" dirty="0" smtClean="0">
                <a:latin typeface="+mn-ea"/>
                <a:ea typeface="+mn-ea"/>
              </a:rPr>
              <a:t>相轨迹是一系列以原点为圆心，   </a:t>
            </a:r>
            <a:r>
              <a:rPr lang="en-US" sz="3200" b="1" dirty="0" smtClean="0">
                <a:latin typeface="+mn-ea"/>
                <a:ea typeface="+mn-ea"/>
              </a:rPr>
              <a:t> </a:t>
            </a:r>
            <a:r>
              <a:rPr lang="zh-CN" altLang="en-US" sz="3200" b="1" dirty="0" smtClean="0">
                <a:latin typeface="+mn-ea"/>
                <a:ea typeface="+mn-ea"/>
              </a:rPr>
              <a:t>为半径的圆</a:t>
            </a:r>
            <a:endParaRPr lang="zh-CN" altLang="en-US" b="1" dirty="0">
              <a:latin typeface="+mn-ea"/>
              <a:ea typeface="+mn-ea"/>
            </a:endParaRPr>
          </a:p>
        </p:txBody>
      </p:sp>
      <p:graphicFrame>
        <p:nvGraphicFramePr>
          <p:cNvPr id="12" name="Object 1"/>
          <p:cNvGraphicFramePr>
            <a:graphicFrameLocks noChangeAspect="1"/>
          </p:cNvGraphicFramePr>
          <p:nvPr/>
        </p:nvGraphicFramePr>
        <p:xfrm>
          <a:off x="6215074" y="6143644"/>
          <a:ext cx="569913" cy="484188"/>
        </p:xfrm>
        <a:graphic>
          <a:graphicData uri="http://schemas.openxmlformats.org/presentationml/2006/ole">
            <p:oleObj spid="_x0000_s142342" name="Equation" r:id="rId8" imgW="241200" imgH="203040" progId="Equation.DSMT4">
              <p:embed/>
            </p:oleObj>
          </a:graphicData>
        </a:graphic>
      </p:graphicFrame>
      <p:sp>
        <p:nvSpPr>
          <p:cNvPr id="14" name="右箭头 13"/>
          <p:cNvSpPr/>
          <p:nvPr/>
        </p:nvSpPr>
        <p:spPr bwMode="auto">
          <a:xfrm>
            <a:off x="4071934" y="5786454"/>
            <a:ext cx="42862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左箭头 15"/>
          <p:cNvSpPr/>
          <p:nvPr/>
        </p:nvSpPr>
        <p:spPr bwMode="auto">
          <a:xfrm>
            <a:off x="4000496" y="6357958"/>
            <a:ext cx="500066" cy="21431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矩形 16"/>
          <p:cNvSpPr/>
          <p:nvPr/>
        </p:nvSpPr>
        <p:spPr>
          <a:xfrm>
            <a:off x="785786" y="6143644"/>
            <a:ext cx="3071834" cy="584775"/>
          </a:xfrm>
          <a:prstGeom prst="rect">
            <a:avLst/>
          </a:prstGeom>
        </p:spPr>
        <p:txBody>
          <a:bodyPr wrap="square">
            <a:spAutoFit/>
          </a:bodyPr>
          <a:lstStyle/>
          <a:p>
            <a:pPr algn="l"/>
            <a:r>
              <a:rPr lang="en-US" altLang="zh-CN" sz="3200" b="1" dirty="0" err="1" smtClean="0">
                <a:latin typeface="+mn-ea"/>
                <a:ea typeface="+mn-ea"/>
              </a:rPr>
              <a:t>Lyapunov</a:t>
            </a:r>
            <a:r>
              <a:rPr lang="zh-CN" altLang="en-US" sz="3200" b="1" dirty="0" smtClean="0">
                <a:latin typeface="+mn-ea"/>
                <a:ea typeface="+mn-ea"/>
              </a:rPr>
              <a:t>稳定</a:t>
            </a:r>
            <a:endParaRPr lang="zh-CN" altLang="en-US" sz="32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animBg="1"/>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3.1</a:t>
            </a:r>
            <a:r>
              <a:rPr lang="zh-CN" altLang="en-US" dirty="0" smtClean="0"/>
              <a:t>不显含时间的自治系统</a:t>
            </a:r>
            <a:r>
              <a:rPr lang="en-US" altLang="zh-CN" dirty="0" err="1" smtClean="0"/>
              <a:t>Lyapunov</a:t>
            </a:r>
            <a:r>
              <a:rPr lang="zh-CN" altLang="en-US" dirty="0" smtClean="0"/>
              <a:t>稳定</a:t>
            </a:r>
            <a:r>
              <a:rPr lang="en-US" altLang="zh-CN" dirty="0" smtClean="0"/>
              <a:t>/</a:t>
            </a:r>
            <a:r>
              <a:rPr lang="zh-CN" altLang="en-US" dirty="0" smtClean="0"/>
              <a:t>渐近稳定性主判据</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例 ：研究单摆系统在平衡点</a:t>
            </a:r>
            <a:r>
              <a:rPr lang="en-US" altLang="zh-CN" dirty="0" smtClean="0"/>
              <a:t>0</a:t>
            </a:r>
            <a:r>
              <a:rPr lang="zh-CN" altLang="en-US" dirty="0" smtClean="0"/>
              <a:t>处稳定性</a:t>
            </a:r>
            <a:endParaRPr lang="en-US" altLang="zh-CN" dirty="0" smtClean="0"/>
          </a:p>
          <a:p>
            <a:endParaRPr lang="zh-CN" altLang="en-US" dirty="0"/>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61" name="Object 1"/>
          <p:cNvGraphicFramePr>
            <a:graphicFrameLocks noChangeAspect="1"/>
          </p:cNvGraphicFramePr>
          <p:nvPr/>
        </p:nvGraphicFramePr>
        <p:xfrm>
          <a:off x="3214677" y="1857364"/>
          <a:ext cx="2966379" cy="1143008"/>
        </p:xfrm>
        <a:graphic>
          <a:graphicData uri="http://schemas.openxmlformats.org/presentationml/2006/ole">
            <p:oleObj spid="_x0000_s143361" name="Equation" r:id="rId3" imgW="1040948" imgH="393529" progId="Equation.DSMT4">
              <p:embed/>
            </p:oleObj>
          </a:graphicData>
        </a:graphic>
      </p:graphicFrame>
      <p:sp>
        <p:nvSpPr>
          <p:cNvPr id="143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2"/>
          <p:cNvGraphicFramePr>
            <a:graphicFrameLocks noChangeAspect="1"/>
          </p:cNvGraphicFramePr>
          <p:nvPr/>
        </p:nvGraphicFramePr>
        <p:xfrm>
          <a:off x="857224" y="4143380"/>
          <a:ext cx="3714776" cy="571504"/>
        </p:xfrm>
        <a:graphic>
          <a:graphicData uri="http://schemas.openxmlformats.org/presentationml/2006/ole">
            <p:oleObj spid="_x0000_s143362" name="Equation" r:id="rId4" imgW="1485900" imgH="228600" progId="Equation.DSMT4">
              <p:embed/>
            </p:oleObj>
          </a:graphicData>
        </a:graphic>
      </p:graphicFrame>
      <p:graphicFrame>
        <p:nvGraphicFramePr>
          <p:cNvPr id="8" name="Object 2"/>
          <p:cNvGraphicFramePr>
            <a:graphicFrameLocks noChangeAspect="1"/>
          </p:cNvGraphicFramePr>
          <p:nvPr/>
        </p:nvGraphicFramePr>
        <p:xfrm>
          <a:off x="857224" y="5072074"/>
          <a:ext cx="7048500" cy="1111250"/>
        </p:xfrm>
        <a:graphic>
          <a:graphicData uri="http://schemas.openxmlformats.org/presentationml/2006/ole">
            <p:oleObj spid="_x0000_s143364" name="Equation" r:id="rId5" imgW="2819160" imgH="444240" progId="Equation.DSMT4">
              <p:embed/>
            </p:oleObj>
          </a:graphicData>
        </a:graphic>
      </p:graphicFrame>
      <p:sp>
        <p:nvSpPr>
          <p:cNvPr id="9" name="矩形 8"/>
          <p:cNvSpPr/>
          <p:nvPr/>
        </p:nvSpPr>
        <p:spPr>
          <a:xfrm>
            <a:off x="683099" y="3071810"/>
            <a:ext cx="7103611" cy="584775"/>
          </a:xfrm>
          <a:prstGeom prst="rect">
            <a:avLst/>
          </a:prstGeom>
        </p:spPr>
        <p:txBody>
          <a:bodyPr wrap="none">
            <a:spAutoFit/>
          </a:bodyPr>
          <a:lstStyle/>
          <a:p>
            <a:r>
              <a:rPr lang="zh-CN" altLang="en-US" sz="3200" b="1" dirty="0" smtClean="0">
                <a:latin typeface="+mn-ea"/>
                <a:ea typeface="+mn-ea"/>
              </a:rPr>
              <a:t>两个备选</a:t>
            </a:r>
            <a:r>
              <a:rPr lang="en-US" altLang="zh-CN" sz="3200" b="1" dirty="0" err="1" smtClean="0">
                <a:latin typeface="+mn-ea"/>
                <a:ea typeface="+mn-ea"/>
              </a:rPr>
              <a:t>Lyapunov</a:t>
            </a:r>
            <a:r>
              <a:rPr lang="zh-CN" altLang="en-US" sz="3200" b="1" dirty="0" smtClean="0">
                <a:latin typeface="+mn-ea"/>
                <a:ea typeface="+mn-ea"/>
              </a:rPr>
              <a:t>函数有什么不同？</a:t>
            </a:r>
            <a:endParaRPr lang="zh-CN" altLang="en-US" sz="3200" b="1" dirty="0">
              <a:latin typeface="+mn-ea"/>
              <a:ea typeface="+mn-ea"/>
            </a:endParaRPr>
          </a:p>
        </p:txBody>
      </p:sp>
      <p:sp>
        <p:nvSpPr>
          <p:cNvPr id="10" name="矩形 9"/>
          <p:cNvSpPr/>
          <p:nvPr/>
        </p:nvSpPr>
        <p:spPr>
          <a:xfrm>
            <a:off x="4929190" y="4143380"/>
            <a:ext cx="4060820" cy="584775"/>
          </a:xfrm>
          <a:prstGeom prst="rect">
            <a:avLst/>
          </a:prstGeom>
        </p:spPr>
        <p:txBody>
          <a:bodyPr wrap="square">
            <a:spAutoFit/>
          </a:bodyPr>
          <a:lstStyle/>
          <a:p>
            <a:r>
              <a:rPr lang="zh-CN" altLang="en-US" sz="3200" b="1" dirty="0" smtClean="0">
                <a:solidFill>
                  <a:srgbClr val="FF0000"/>
                </a:solidFill>
                <a:latin typeface="+mn-ea"/>
                <a:ea typeface="楷体_GB2312"/>
              </a:rPr>
              <a:t>只能判定其稳定</a:t>
            </a:r>
            <a:endParaRPr lang="zh-CN" altLang="en-US" dirty="0">
              <a:solidFill>
                <a:srgbClr val="FF0000"/>
              </a:solidFill>
            </a:endParaRPr>
          </a:p>
        </p:txBody>
      </p:sp>
      <p:sp>
        <p:nvSpPr>
          <p:cNvPr id="11" name="矩形 10"/>
          <p:cNvSpPr/>
          <p:nvPr/>
        </p:nvSpPr>
        <p:spPr>
          <a:xfrm>
            <a:off x="3571868" y="6273225"/>
            <a:ext cx="4418010" cy="584775"/>
          </a:xfrm>
          <a:prstGeom prst="rect">
            <a:avLst/>
          </a:prstGeom>
        </p:spPr>
        <p:txBody>
          <a:bodyPr wrap="square">
            <a:spAutoFit/>
          </a:bodyPr>
          <a:lstStyle/>
          <a:p>
            <a:r>
              <a:rPr lang="zh-CN" altLang="en-US" sz="3200" b="1" dirty="0" smtClean="0">
                <a:solidFill>
                  <a:srgbClr val="FF0000"/>
                </a:solidFill>
                <a:latin typeface="+mn-ea"/>
                <a:ea typeface="楷体_GB2312"/>
              </a:rPr>
              <a:t>可能判定其渐近稳定</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3.2</a:t>
            </a:r>
            <a:r>
              <a:rPr lang="zh-CN" altLang="en-US" dirty="0" smtClean="0"/>
              <a:t>不显含时间的自治系统</a:t>
            </a:r>
            <a:r>
              <a:rPr lang="en-US" altLang="zh-CN" dirty="0" err="1" smtClean="0"/>
              <a:t>Chetaev</a:t>
            </a:r>
            <a:r>
              <a:rPr lang="zh-CN" altLang="en-US" dirty="0" smtClean="0"/>
              <a:t>平衡点不稳定性判据</a:t>
            </a:r>
            <a:r>
              <a:rPr lang="en-US" altLang="zh-CN" dirty="0" smtClean="0"/>
              <a:t>-1</a:t>
            </a:r>
            <a:endParaRPr lang="zh-CN" altLang="en-US" dirty="0"/>
          </a:p>
        </p:txBody>
      </p:sp>
      <p:sp>
        <p:nvSpPr>
          <p:cNvPr id="3" name="内容占位符 2"/>
          <p:cNvSpPr>
            <a:spLocks noGrp="1"/>
          </p:cNvSpPr>
          <p:nvPr>
            <p:ph idx="1"/>
          </p:nvPr>
        </p:nvSpPr>
        <p:spPr>
          <a:xfrm>
            <a:off x="357158" y="1285860"/>
            <a:ext cx="8597930" cy="4846653"/>
          </a:xfrm>
        </p:spPr>
        <p:txBody>
          <a:bodyPr/>
          <a:lstStyle/>
          <a:p>
            <a:r>
              <a:rPr lang="en-US" altLang="zh-CN" dirty="0" err="1" smtClean="0">
                <a:solidFill>
                  <a:srgbClr val="FF0000"/>
                </a:solidFill>
              </a:rPr>
              <a:t>Chetaev</a:t>
            </a:r>
            <a:r>
              <a:rPr lang="en-US" altLang="zh-CN" dirty="0" smtClean="0">
                <a:solidFill>
                  <a:srgbClr val="FF0000"/>
                </a:solidFill>
              </a:rPr>
              <a:t> </a:t>
            </a:r>
            <a:r>
              <a:rPr lang="zh-CN" altLang="en-US" dirty="0" smtClean="0">
                <a:solidFill>
                  <a:srgbClr val="FF0000"/>
                </a:solidFill>
              </a:rPr>
              <a:t>不稳定判据：</a:t>
            </a:r>
            <a:r>
              <a:rPr lang="zh-CN" altLang="en-US" dirty="0" smtClean="0">
                <a:latin typeface="Times New Roman" pitchFamily="18" charset="0"/>
                <a:cs typeface="Times New Roman" pitchFamily="18" charset="0"/>
              </a:rPr>
              <a:t>设</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是自治系统的平衡点。设              </a:t>
            </a:r>
            <a:r>
              <a:rPr lang="zh-CN" altLang="en-US" dirty="0" smtClean="0">
                <a:latin typeface="Times New Roman" pitchFamily="18" charset="0"/>
                <a:cs typeface="Times New Roman" pitchFamily="18" charset="0"/>
              </a:rPr>
              <a:t>   是</a:t>
            </a:r>
            <a:r>
              <a:rPr lang="zh-CN" altLang="en-US" dirty="0" smtClean="0">
                <a:latin typeface="Times New Roman" pitchFamily="18" charset="0"/>
                <a:cs typeface="Times New Roman" pitchFamily="18" charset="0"/>
              </a:rPr>
              <a:t>连续可微函数，满足</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(0)=0</a:t>
            </a:r>
            <a:r>
              <a:rPr lang="zh-CN" altLang="en-US" dirty="0" smtClean="0">
                <a:latin typeface="Times New Roman" pitchFamily="18" charset="0"/>
                <a:cs typeface="Times New Roman" pitchFamily="18" charset="0"/>
              </a:rPr>
              <a:t>，且存在任接近平衡点的某一点</a:t>
            </a:r>
            <a:r>
              <a:rPr lang="en-US" altLang="zh-CN"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满足</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。选择</a:t>
            </a:r>
            <a:r>
              <a:rPr lang="en-US" altLang="zh-CN" dirty="0" smtClean="0">
                <a:latin typeface="Times New Roman" pitchFamily="18" charset="0"/>
                <a:cs typeface="Times New Roman" pitchFamily="18" charset="0"/>
              </a:rPr>
              <a:t>r&gt;0,</a:t>
            </a:r>
            <a:r>
              <a:rPr lang="zh-CN" altLang="en-US" dirty="0" smtClean="0">
                <a:latin typeface="Times New Roman" pitchFamily="18" charset="0"/>
                <a:cs typeface="Times New Roman" pitchFamily="18" charset="0"/>
              </a:rPr>
              <a:t>使球</a:t>
            </a:r>
            <a:r>
              <a:rPr lang="en-US" altLang="zh-CN" dirty="0" smtClean="0">
                <a:latin typeface="Times New Roman" pitchFamily="18" charset="0"/>
                <a:cs typeface="Times New Roman" pitchFamily="18" charset="0"/>
              </a:rPr>
              <a:t>B</a:t>
            </a:r>
            <a:r>
              <a:rPr lang="en-US" altLang="zh-CN" i="1" baseline="-25000"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x</a:t>
            </a:r>
            <a:r>
              <a:rPr lang="en-US" altLang="en-US" dirty="0" err="1"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a:t>
            </a:r>
            <a:r>
              <a:rPr lang="en-US" altLang="zh-CN" i="1" baseline="30000" dirty="0" err="1"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包含在</a:t>
            </a:r>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内，并设 </a:t>
            </a:r>
            <a:r>
              <a:rPr lang="en-US" altLang="zh-CN" dirty="0" smtClean="0">
                <a:latin typeface="Times New Roman" pitchFamily="18" charset="0"/>
                <a:cs typeface="Times New Roman" pitchFamily="18" charset="0"/>
              </a:rPr>
              <a:t>U={</a:t>
            </a:r>
            <a:r>
              <a:rPr lang="en-US" altLang="zh-CN" i="1" dirty="0" err="1" smtClean="0">
                <a:latin typeface="Times New Roman" pitchFamily="18" charset="0"/>
                <a:cs typeface="Times New Roman" pitchFamily="18" charset="0"/>
              </a:rPr>
              <a:t>x</a:t>
            </a:r>
            <a:r>
              <a:rPr lang="en-US" altLang="en-US" dirty="0" err="1"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B</a:t>
            </a:r>
            <a:r>
              <a:rPr lang="en-US" altLang="zh-CN" i="1" baseline="-25000" dirty="0" err="1" smtClean="0">
                <a:latin typeface="Times New Roman" pitchFamily="18" charset="0"/>
                <a:cs typeface="Times New Roman" pitchFamily="18" charset="0"/>
              </a:rPr>
              <a:t>r</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如果在</a:t>
            </a:r>
            <a:r>
              <a:rPr lang="en-US" altLang="zh-CN" dirty="0" smtClean="0">
                <a:latin typeface="Times New Roman" pitchFamily="18" charset="0"/>
                <a:cs typeface="Times New Roman" pitchFamily="18" charset="0"/>
              </a:rPr>
              <a:t>U</a:t>
            </a:r>
            <a:r>
              <a:rPr lang="zh-CN" altLang="en-US" dirty="0" smtClean="0">
                <a:latin typeface="Times New Roman" pitchFamily="18" charset="0"/>
                <a:cs typeface="Times New Roman" pitchFamily="18" charset="0"/>
              </a:rPr>
              <a:t>内有</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那么</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就是非稳定平衡点 。</a:t>
            </a:r>
            <a:endParaRPr lang="zh-CN" altLang="en-US" dirty="0">
              <a:latin typeface="Times New Roman" pitchFamily="18" charset="0"/>
              <a:cs typeface="Times New Roman" pitchFamily="18" charset="0"/>
            </a:endParaRPr>
          </a:p>
        </p:txBody>
      </p:sp>
      <p:graphicFrame>
        <p:nvGraphicFramePr>
          <p:cNvPr id="4" name="Object 4"/>
          <p:cNvGraphicFramePr>
            <a:graphicFrameLocks noChangeAspect="1"/>
          </p:cNvGraphicFramePr>
          <p:nvPr/>
        </p:nvGraphicFramePr>
        <p:xfrm>
          <a:off x="2786050" y="1857364"/>
          <a:ext cx="1785950" cy="486370"/>
        </p:xfrm>
        <a:graphic>
          <a:graphicData uri="http://schemas.openxmlformats.org/presentationml/2006/ole">
            <p:oleObj spid="_x0000_s145409" name="Equation" r:id="rId3" imgW="609480" imgH="164880" progId="Equation.DSMT4">
              <p:embed/>
            </p:oleObj>
          </a:graphicData>
        </a:graphic>
      </p:graphicFrame>
      <p:sp>
        <p:nvSpPr>
          <p:cNvPr id="6" name="Rectangle 5"/>
          <p:cNvSpPr>
            <a:spLocks noChangeArrowheads="1"/>
          </p:cNvSpPr>
          <p:nvPr/>
        </p:nvSpPr>
        <p:spPr bwMode="auto">
          <a:xfrm>
            <a:off x="357190" y="4180344"/>
            <a:ext cx="8786842" cy="2246769"/>
          </a:xfrm>
          <a:prstGeom prst="rect">
            <a:avLst/>
          </a:prstGeom>
          <a:noFill/>
          <a:ln w="9525" algn="ctr">
            <a:noFill/>
            <a:miter lim="800000"/>
            <a:headEnd/>
            <a:tailEnd/>
          </a:ln>
          <a:effectLst/>
        </p:spPr>
        <p:txBody>
          <a:bodyPr wrap="square">
            <a:spAutoFit/>
          </a:bodyPr>
          <a:lstStyle/>
          <a:p>
            <a:pPr algn="l"/>
            <a:r>
              <a:rPr lang="zh-CN" altLang="en-US" sz="2800" b="1" dirty="0">
                <a:latin typeface="+mn-ea"/>
                <a:ea typeface="+mn-ea"/>
              </a:rPr>
              <a:t>说明</a:t>
            </a:r>
            <a:r>
              <a:rPr lang="zh-CN" altLang="en-US" sz="2800" b="1" dirty="0" smtClean="0">
                <a:latin typeface="+mn-ea"/>
                <a:ea typeface="+mn-ea"/>
              </a:rPr>
              <a:t>：</a:t>
            </a:r>
            <a:endParaRPr lang="en-US" altLang="zh-CN" sz="2800" b="1" dirty="0" smtClean="0">
              <a:latin typeface="+mn-ea"/>
              <a:ea typeface="+mn-ea"/>
            </a:endParaRPr>
          </a:p>
          <a:p>
            <a:pPr lvl="1" algn="l">
              <a:buFont typeface="Wingdings" pitchFamily="2" charset="2"/>
              <a:buChar char="u"/>
            </a:pPr>
            <a:r>
              <a:rPr lang="zh-CN" altLang="en-US" sz="2800" b="1" dirty="0" smtClean="0">
                <a:latin typeface="Times New Roman" pitchFamily="18" charset="0"/>
                <a:ea typeface="+mn-ea"/>
                <a:cs typeface="Times New Roman" pitchFamily="18" charset="0"/>
              </a:rPr>
              <a:t>集合</a:t>
            </a:r>
            <a:r>
              <a:rPr lang="zh-CN" altLang="en-US" sz="2800" b="1" dirty="0">
                <a:latin typeface="Times New Roman" pitchFamily="18" charset="0"/>
                <a:ea typeface="+mn-ea"/>
                <a:cs typeface="Times New Roman" pitchFamily="18" charset="0"/>
              </a:rPr>
              <a:t>是包含在</a:t>
            </a:r>
            <a:r>
              <a:rPr lang="en-US" altLang="zh-CN" sz="2800" b="1" dirty="0">
                <a:latin typeface="Times New Roman" pitchFamily="18" charset="0"/>
                <a:ea typeface="+mn-ea"/>
                <a:cs typeface="Times New Roman" pitchFamily="18" charset="0"/>
              </a:rPr>
              <a:t>B</a:t>
            </a:r>
            <a:r>
              <a:rPr lang="en-US" altLang="zh-CN" sz="2800" b="1" i="1" baseline="-25000"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内的非空集，其边界是曲面</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)=0</a:t>
            </a:r>
            <a:r>
              <a:rPr lang="zh-CN" altLang="en-US" sz="2800" b="1" dirty="0">
                <a:latin typeface="Times New Roman" pitchFamily="18" charset="0"/>
                <a:ea typeface="+mn-ea"/>
                <a:cs typeface="Times New Roman" pitchFamily="18" charset="0"/>
              </a:rPr>
              <a:t>和球</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。由于</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(0)=0,</a:t>
            </a:r>
            <a:r>
              <a:rPr lang="zh-CN" altLang="en-US" sz="2800" b="1" dirty="0">
                <a:latin typeface="Times New Roman" pitchFamily="18" charset="0"/>
                <a:ea typeface="+mn-ea"/>
                <a:cs typeface="Times New Roman" pitchFamily="18" charset="0"/>
              </a:rPr>
              <a:t>所以原点在</a:t>
            </a:r>
            <a:r>
              <a:rPr lang="en-US" altLang="zh-CN" sz="2800" b="1" dirty="0">
                <a:latin typeface="Times New Roman" pitchFamily="18" charset="0"/>
                <a:ea typeface="+mn-ea"/>
                <a:cs typeface="Times New Roman" pitchFamily="18" charset="0"/>
              </a:rPr>
              <a:t>B</a:t>
            </a:r>
            <a:r>
              <a:rPr lang="en-US" altLang="zh-CN" sz="2800" b="1" i="1" baseline="-25000"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内的非空集，位于</a:t>
            </a:r>
            <a:r>
              <a:rPr lang="en-US" altLang="zh-CN" sz="2800" b="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的边界上</a:t>
            </a:r>
            <a:r>
              <a:rPr lang="zh-CN" altLang="en-US" sz="2800" b="1" dirty="0" smtClean="0">
                <a:latin typeface="Times New Roman" pitchFamily="18" charset="0"/>
                <a:ea typeface="+mn-ea"/>
                <a:cs typeface="Times New Roman" pitchFamily="18" charset="0"/>
              </a:rPr>
              <a:t>。</a:t>
            </a:r>
            <a:r>
              <a:rPr lang="en-US" altLang="zh-CN" sz="2800" b="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可能含</a:t>
            </a:r>
            <a:r>
              <a:rPr lang="zh-CN" altLang="en-US" sz="2800" b="1" dirty="0">
                <a:latin typeface="Times New Roman" pitchFamily="18" charset="0"/>
                <a:ea typeface="+mn-ea"/>
                <a:cs typeface="Times New Roman" pitchFamily="18" charset="0"/>
              </a:rPr>
              <a:t>不止一个区域</a:t>
            </a:r>
            <a:r>
              <a:rPr lang="zh-CN" altLang="en-US" sz="2800" b="1" dirty="0" smtClean="0">
                <a:latin typeface="Times New Roman" pitchFamily="18" charset="0"/>
                <a:ea typeface="+mn-ea"/>
                <a:cs typeface="Times New Roman" pitchFamily="18" charset="0"/>
              </a:rPr>
              <a:t>。</a:t>
            </a:r>
            <a:endParaRPr lang="en-US" altLang="zh-CN" sz="2800" b="1" dirty="0" smtClean="0">
              <a:latin typeface="Times New Roman" pitchFamily="18" charset="0"/>
              <a:ea typeface="+mn-ea"/>
              <a:cs typeface="Times New Roman" pitchFamily="18" charset="0"/>
            </a:endParaRPr>
          </a:p>
          <a:p>
            <a:pPr lvl="1" algn="l">
              <a:buFont typeface="Wingdings" pitchFamily="2" charset="2"/>
              <a:buChar char="u"/>
            </a:pPr>
            <a:r>
              <a:rPr lang="en-US" altLang="zh-CN" sz="2800" b="1" dirty="0" smtClean="0">
                <a:latin typeface="Times New Roman" pitchFamily="18" charset="0"/>
                <a:ea typeface="+mn-ea"/>
                <a:cs typeface="Times New Roman" pitchFamily="18" charset="0"/>
              </a:rPr>
              <a:t> </a:t>
            </a:r>
          </a:p>
        </p:txBody>
      </p:sp>
      <p:sp>
        <p:nvSpPr>
          <p:cNvPr id="14541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5410" name="Object 2"/>
          <p:cNvGraphicFramePr>
            <a:graphicFrameLocks noChangeAspect="1"/>
          </p:cNvGraphicFramePr>
          <p:nvPr/>
        </p:nvGraphicFramePr>
        <p:xfrm>
          <a:off x="1357290" y="5929330"/>
          <a:ext cx="7067914" cy="504851"/>
        </p:xfrm>
        <a:graphic>
          <a:graphicData uri="http://schemas.openxmlformats.org/presentationml/2006/ole">
            <p:oleObj spid="_x0000_s145410" name="Equation" r:id="rId4" imgW="308592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3.2</a:t>
            </a:r>
            <a:r>
              <a:rPr lang="zh-CN" altLang="en-US" dirty="0" smtClean="0"/>
              <a:t>不显含时间的自治系统</a:t>
            </a:r>
            <a:r>
              <a:rPr lang="en-US" altLang="zh-CN" dirty="0" err="1" smtClean="0"/>
              <a:t>Chetaev</a:t>
            </a:r>
            <a:r>
              <a:rPr lang="zh-CN" altLang="en-US" dirty="0" smtClean="0"/>
              <a:t>平衡点不稳定性判据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 ：研究系统稳定性</a:t>
            </a:r>
            <a:endParaRPr lang="zh-CN" altLang="en-US" dirty="0"/>
          </a:p>
        </p:txBody>
      </p:sp>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6433" name="Object 1"/>
          <p:cNvGraphicFramePr>
            <a:graphicFrameLocks noChangeAspect="1"/>
          </p:cNvGraphicFramePr>
          <p:nvPr/>
        </p:nvGraphicFramePr>
        <p:xfrm>
          <a:off x="5286380" y="1142984"/>
          <a:ext cx="2143140" cy="887563"/>
        </p:xfrm>
        <a:graphic>
          <a:graphicData uri="http://schemas.openxmlformats.org/presentationml/2006/ole">
            <p:oleObj spid="_x0000_s146433" name="Equation" r:id="rId3" imgW="940208" imgH="393871" progId="Equation.DSMT4">
              <p:embed/>
            </p:oleObj>
          </a:graphicData>
        </a:graphic>
      </p:graphicFrame>
      <p:sp>
        <p:nvSpPr>
          <p:cNvPr id="7" name="Rectangle 8"/>
          <p:cNvSpPr>
            <a:spLocks noChangeArrowheads="1"/>
          </p:cNvSpPr>
          <p:nvPr/>
        </p:nvSpPr>
        <p:spPr bwMode="auto">
          <a:xfrm>
            <a:off x="611188" y="2151047"/>
            <a:ext cx="8208962" cy="935038"/>
          </a:xfrm>
          <a:prstGeom prst="rect">
            <a:avLst/>
          </a:prstGeom>
          <a:noFill/>
          <a:ln w="9525">
            <a:noFill/>
            <a:miter lim="800000"/>
            <a:headEnd/>
            <a:tailEnd/>
          </a:ln>
          <a:effectLst/>
        </p:spPr>
        <p:txBody>
          <a:bodyPr/>
          <a:lstStyle/>
          <a:p>
            <a:pPr algn="l">
              <a:spcBef>
                <a:spcPct val="20000"/>
              </a:spcBef>
            </a:pPr>
            <a:r>
              <a:rPr lang="zh-CN" altLang="en-US" sz="2800" b="1" dirty="0">
                <a:latin typeface="Times New Roman" pitchFamily="18" charset="0"/>
                <a:cs typeface="Times New Roman" pitchFamily="18" charset="0"/>
              </a:rPr>
              <a:t>其中，</a:t>
            </a:r>
            <a:r>
              <a:rPr lang="en-US" altLang="zh-CN" sz="2800" b="1" i="1" dirty="0">
                <a:latin typeface="Times New Roman" pitchFamily="18" charset="0"/>
                <a:cs typeface="Times New Roman" pitchFamily="18" charset="0"/>
              </a:rPr>
              <a:t>g</a:t>
            </a:r>
            <a:r>
              <a:rPr lang="en-US" altLang="zh-CN" sz="2800" b="1" baseline="-25000"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和</a:t>
            </a:r>
            <a:r>
              <a:rPr lang="en-US" altLang="zh-CN" sz="2800" b="1" i="1" dirty="0">
                <a:latin typeface="Times New Roman" pitchFamily="18" charset="0"/>
                <a:cs typeface="Times New Roman" pitchFamily="18" charset="0"/>
              </a:rPr>
              <a:t>g</a:t>
            </a:r>
            <a:r>
              <a:rPr lang="en-US" altLang="zh-CN" sz="2800" b="1" baseline="-25000"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是局部</a:t>
            </a:r>
            <a:r>
              <a:rPr lang="en-US" altLang="zh-CN" sz="2800" b="1" dirty="0" err="1">
                <a:latin typeface="Times New Roman" pitchFamily="18" charset="0"/>
                <a:cs typeface="Times New Roman" pitchFamily="18" charset="0"/>
              </a:rPr>
              <a:t>Lipschitz</a:t>
            </a:r>
            <a:r>
              <a:rPr lang="zh-CN" altLang="en-US" sz="2800" b="1" dirty="0">
                <a:latin typeface="Times New Roman" pitchFamily="18" charset="0"/>
                <a:cs typeface="Times New Roman" pitchFamily="18" charset="0"/>
              </a:rPr>
              <a:t>函数，并在原点的一个邻域内满足不等式</a:t>
            </a:r>
            <a:endParaRPr lang="zh-CN" altLang="en-US" sz="2800" b="1" baseline="-25000" dirty="0">
              <a:latin typeface="Times New Roman" pitchFamily="18" charset="0"/>
              <a:cs typeface="Times New Roman" pitchFamily="18" charset="0"/>
            </a:endParaRPr>
          </a:p>
        </p:txBody>
      </p:sp>
      <p:graphicFrame>
        <p:nvGraphicFramePr>
          <p:cNvPr id="8" name="Object 9"/>
          <p:cNvGraphicFramePr>
            <a:graphicFrameLocks noChangeAspect="1"/>
          </p:cNvGraphicFramePr>
          <p:nvPr/>
        </p:nvGraphicFramePr>
        <p:xfrm>
          <a:off x="2843213" y="3014647"/>
          <a:ext cx="3814762" cy="641350"/>
        </p:xfrm>
        <a:graphic>
          <a:graphicData uri="http://schemas.openxmlformats.org/presentationml/2006/ole">
            <p:oleObj spid="_x0000_s146436" name="Equation" r:id="rId4" imgW="1587240" imgH="266400" progId="Equation.DSMT4">
              <p:embed/>
            </p:oleObj>
          </a:graphicData>
        </a:graphic>
      </p:graphicFrame>
      <p:sp>
        <p:nvSpPr>
          <p:cNvPr id="9" name="Rectangle 12"/>
          <p:cNvSpPr>
            <a:spLocks noChangeArrowheads="1"/>
          </p:cNvSpPr>
          <p:nvPr/>
        </p:nvSpPr>
        <p:spPr bwMode="auto">
          <a:xfrm>
            <a:off x="684213" y="3662347"/>
            <a:ext cx="3629025" cy="519113"/>
          </a:xfrm>
          <a:prstGeom prst="rect">
            <a:avLst/>
          </a:prstGeom>
          <a:noFill/>
          <a:ln w="9525" algn="ctr">
            <a:noFill/>
            <a:miter lim="800000"/>
            <a:headEnd/>
            <a:tailEnd/>
          </a:ln>
          <a:effectLst/>
        </p:spPr>
        <p:txBody>
          <a:bodyPr wrap="none">
            <a:spAutoFit/>
          </a:bodyPr>
          <a:lstStyle/>
          <a:p>
            <a:r>
              <a:rPr lang="zh-CN" altLang="en-US" sz="2800" b="1"/>
              <a:t>研判平衡点的稳定性</a:t>
            </a:r>
            <a:r>
              <a:rPr lang="zh-CN" altLang="en-US" b="1"/>
              <a:t>。</a:t>
            </a:r>
          </a:p>
        </p:txBody>
      </p:sp>
      <p:sp>
        <p:nvSpPr>
          <p:cNvPr id="10" name="Rectangle 13"/>
          <p:cNvSpPr>
            <a:spLocks noChangeArrowheads="1"/>
          </p:cNvSpPr>
          <p:nvPr/>
        </p:nvSpPr>
        <p:spPr bwMode="auto">
          <a:xfrm>
            <a:off x="539750" y="4167172"/>
            <a:ext cx="6624638" cy="946150"/>
          </a:xfrm>
          <a:prstGeom prst="rect">
            <a:avLst/>
          </a:prstGeom>
          <a:noFill/>
          <a:ln w="9525" algn="ctr">
            <a:noFill/>
            <a:miter lim="800000"/>
            <a:headEnd/>
            <a:tailEnd/>
          </a:ln>
          <a:effectLst/>
        </p:spPr>
        <p:txBody>
          <a:bodyPr>
            <a:spAutoFit/>
          </a:bodyPr>
          <a:lstStyle/>
          <a:p>
            <a:pPr algn="l"/>
            <a:r>
              <a:rPr lang="zh-CN" altLang="en-US" sz="2800" b="1" dirty="0"/>
              <a:t>解：由题中的不等式知：平衡点是原点</a:t>
            </a:r>
            <a:r>
              <a:rPr lang="zh-CN" altLang="en-US" b="1" dirty="0"/>
              <a:t>。</a:t>
            </a:r>
            <a:r>
              <a:rPr lang="zh-CN" altLang="en-US" sz="2800" b="1" dirty="0"/>
              <a:t>考虑函数</a:t>
            </a:r>
          </a:p>
        </p:txBody>
      </p:sp>
      <p:graphicFrame>
        <p:nvGraphicFramePr>
          <p:cNvPr id="11" name="Object 14"/>
          <p:cNvGraphicFramePr>
            <a:graphicFrameLocks noChangeAspect="1"/>
          </p:cNvGraphicFramePr>
          <p:nvPr/>
        </p:nvGraphicFramePr>
        <p:xfrm>
          <a:off x="2643174" y="4714884"/>
          <a:ext cx="2471737" cy="854075"/>
        </p:xfrm>
        <a:graphic>
          <a:graphicData uri="http://schemas.openxmlformats.org/presentationml/2006/ole">
            <p:oleObj spid="_x0000_s146437" name="Equation" r:id="rId5" imgW="1028520" imgH="355320" progId="Equation.DSMT4">
              <p:embed/>
            </p:oleObj>
          </a:graphicData>
        </a:graphic>
      </p:graphicFrame>
      <p:sp>
        <p:nvSpPr>
          <p:cNvPr id="12" name="Rectangle 15"/>
          <p:cNvSpPr>
            <a:spLocks noChangeArrowheads="1"/>
          </p:cNvSpPr>
          <p:nvPr/>
        </p:nvSpPr>
        <p:spPr bwMode="auto">
          <a:xfrm>
            <a:off x="428596" y="5572140"/>
            <a:ext cx="6192837" cy="946150"/>
          </a:xfrm>
          <a:prstGeom prst="rect">
            <a:avLst/>
          </a:prstGeom>
          <a:noFill/>
          <a:ln w="9525" algn="ctr">
            <a:noFill/>
            <a:miter lim="800000"/>
            <a:headEnd/>
            <a:tailEnd/>
          </a:ln>
          <a:effectLst/>
        </p:spPr>
        <p:txBody>
          <a:bodyPr>
            <a:spAutoFit/>
          </a:bodyPr>
          <a:lstStyle/>
          <a:p>
            <a:r>
              <a:rPr lang="zh-CN" altLang="en-US" sz="2800" b="1" dirty="0"/>
              <a:t>在直线</a:t>
            </a:r>
            <a:r>
              <a:rPr lang="en-US" altLang="zh-CN" sz="2800" b="1" i="1" dirty="0">
                <a:latin typeface="Times New Roman" pitchFamily="18" charset="0"/>
              </a:rPr>
              <a:t>x</a:t>
            </a:r>
            <a:r>
              <a:rPr lang="en-US" altLang="zh-CN" sz="2800" b="1" i="1" baseline="-25000" dirty="0">
                <a:latin typeface="Times New Roman" pitchFamily="18" charset="0"/>
              </a:rPr>
              <a:t>2</a:t>
            </a:r>
            <a:r>
              <a:rPr lang="en-US" altLang="zh-CN" sz="2800" b="1" dirty="0">
                <a:latin typeface="Times New Roman" pitchFamily="18" charset="0"/>
              </a:rPr>
              <a:t>=0</a:t>
            </a:r>
            <a:r>
              <a:rPr lang="zh-CN" altLang="en-US" sz="2800" b="1" dirty="0">
                <a:latin typeface="Times New Roman" pitchFamily="18" charset="0"/>
              </a:rPr>
              <a:t>上，</a:t>
            </a:r>
            <a:r>
              <a:rPr lang="zh-CN" altLang="en-US" sz="2800" b="1" dirty="0">
                <a:latin typeface="Times New Roman" pitchFamily="18" charset="0"/>
                <a:cs typeface="Times New Roman" pitchFamily="18" charset="0"/>
              </a:rPr>
              <a:t>对于任意接近原点的点，有</a:t>
            </a:r>
            <a:r>
              <a:rPr lang="en-US" altLang="zh-CN" sz="2800" b="1" dirty="0">
                <a:latin typeface="Times New Roman" pitchFamily="18" charset="0"/>
                <a:cs typeface="Times New Roman" pitchFamily="18" charset="0"/>
              </a:rPr>
              <a:t>V(x)&gt;0</a:t>
            </a:r>
            <a:r>
              <a:rPr lang="zh-CN" altLang="en-US" sz="2800" b="1" dirty="0">
                <a:latin typeface="Times New Roman" pitchFamily="18" charset="0"/>
                <a:cs typeface="Times New Roman" pitchFamily="18" charset="0"/>
              </a:rPr>
              <a:t>。而集合</a:t>
            </a:r>
            <a:r>
              <a:rPr lang="en-US" altLang="zh-CN" sz="2800" b="1" dirty="0">
                <a:latin typeface="Times New Roman" pitchFamily="18" charset="0"/>
                <a:cs typeface="Times New Roman" pitchFamily="18" charset="0"/>
              </a:rPr>
              <a:t>U</a:t>
            </a:r>
            <a:r>
              <a:rPr lang="zh-CN" altLang="en-US" sz="2800" b="1" dirty="0">
                <a:latin typeface="Times New Roman" pitchFamily="18" charset="0"/>
                <a:cs typeface="Times New Roman" pitchFamily="18" charset="0"/>
              </a:rPr>
              <a:t>如图所示</a:t>
            </a:r>
          </a:p>
        </p:txBody>
      </p:sp>
      <p:pic>
        <p:nvPicPr>
          <p:cNvPr id="13" name="Picture 16" descr="V(x)=x12-x22的集合U"/>
          <p:cNvPicPr>
            <a:picLocks noChangeAspect="1" noChangeArrowheads="1"/>
          </p:cNvPicPr>
          <p:nvPr/>
        </p:nvPicPr>
        <p:blipFill>
          <a:blip r:embed="rId6"/>
          <a:srcRect/>
          <a:stretch>
            <a:fillRect/>
          </a:stretch>
        </p:blipFill>
        <p:spPr bwMode="auto">
          <a:xfrm>
            <a:off x="6408738" y="4319587"/>
            <a:ext cx="2735262" cy="253841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不显含时间的自治系统的</a:t>
            </a:r>
            <a:r>
              <a:rPr lang="en-US" dirty="0" smtClean="0"/>
              <a:t>LaSalle</a:t>
            </a:r>
            <a:r>
              <a:rPr lang="zh-CN" altLang="en-US" dirty="0" smtClean="0"/>
              <a:t>不变集原理与稳定性</a:t>
            </a:r>
            <a:endParaRPr lang="zh-CN" altLang="en-US" dirty="0"/>
          </a:p>
        </p:txBody>
      </p:sp>
      <p:sp>
        <p:nvSpPr>
          <p:cNvPr id="3" name="内容占位符 2"/>
          <p:cNvSpPr>
            <a:spLocks noGrp="1"/>
          </p:cNvSpPr>
          <p:nvPr>
            <p:ph idx="1"/>
          </p:nvPr>
        </p:nvSpPr>
        <p:spPr>
          <a:xfrm>
            <a:off x="142844" y="1285860"/>
            <a:ext cx="8169302" cy="4846653"/>
          </a:xfrm>
        </p:spPr>
        <p:txBody>
          <a:bodyPr/>
          <a:lstStyle/>
          <a:p>
            <a:r>
              <a:rPr lang="zh-CN" altLang="en-US" dirty="0" smtClean="0"/>
              <a:t>引例：单摆在</a:t>
            </a:r>
            <a:r>
              <a:rPr lang="zh-CN" altLang="en-US" dirty="0" smtClean="0">
                <a:latin typeface="Times New Roman" pitchFamily="18" charset="0"/>
                <a:cs typeface="Times New Roman" pitchFamily="18" charset="0"/>
              </a:rPr>
              <a:t>平衡点</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处稳</a:t>
            </a:r>
            <a:r>
              <a:rPr lang="zh-CN" altLang="en-US" dirty="0" smtClean="0"/>
              <a:t>定性</a:t>
            </a:r>
            <a:endParaRPr lang="zh-CN" altLang="en-US" dirty="0"/>
          </a:p>
        </p:txBody>
      </p:sp>
      <p:graphicFrame>
        <p:nvGraphicFramePr>
          <p:cNvPr id="4" name="Object 1"/>
          <p:cNvGraphicFramePr>
            <a:graphicFrameLocks noChangeAspect="1"/>
          </p:cNvGraphicFramePr>
          <p:nvPr/>
        </p:nvGraphicFramePr>
        <p:xfrm>
          <a:off x="6177621" y="1071546"/>
          <a:ext cx="2966379" cy="1143008"/>
        </p:xfrm>
        <a:graphic>
          <a:graphicData uri="http://schemas.openxmlformats.org/presentationml/2006/ole">
            <p:oleObj spid="_x0000_s147458" name="Equation" r:id="rId3" imgW="1040948" imgH="393529" progId="Equation.DSMT4">
              <p:embed/>
            </p:oleObj>
          </a:graphicData>
        </a:graphic>
      </p:graphicFrame>
      <p:graphicFrame>
        <p:nvGraphicFramePr>
          <p:cNvPr id="5" name="Object 2"/>
          <p:cNvGraphicFramePr>
            <a:graphicFrameLocks noChangeAspect="1"/>
          </p:cNvGraphicFramePr>
          <p:nvPr/>
        </p:nvGraphicFramePr>
        <p:xfrm>
          <a:off x="2428860" y="2786058"/>
          <a:ext cx="3714776" cy="571504"/>
        </p:xfrm>
        <a:graphic>
          <a:graphicData uri="http://schemas.openxmlformats.org/presentationml/2006/ole">
            <p:oleObj spid="_x0000_s147459" name="Equation" r:id="rId4" imgW="1485900" imgH="228600" progId="Equation.DSMT4">
              <p:embed/>
            </p:oleObj>
          </a:graphicData>
        </a:graphic>
      </p:graphicFrame>
      <p:sp>
        <p:nvSpPr>
          <p:cNvPr id="6" name="矩形 5"/>
          <p:cNvSpPr/>
          <p:nvPr/>
        </p:nvSpPr>
        <p:spPr>
          <a:xfrm>
            <a:off x="281895" y="2143116"/>
            <a:ext cx="8862105" cy="584775"/>
          </a:xfrm>
          <a:prstGeom prst="rect">
            <a:avLst/>
          </a:prstGeom>
        </p:spPr>
        <p:txBody>
          <a:bodyPr wrap="none">
            <a:spAutoFit/>
          </a:bodyPr>
          <a:lstStyle/>
          <a:p>
            <a:r>
              <a:rPr lang="zh-CN" altLang="en-US" sz="3200" b="1" dirty="0" smtClean="0">
                <a:latin typeface="+mn-ea"/>
                <a:ea typeface="+mn-ea"/>
              </a:rPr>
              <a:t>前面的例题知</a:t>
            </a:r>
            <a:r>
              <a:rPr lang="en-US" altLang="zh-CN" sz="3200" b="1" dirty="0" smtClean="0">
                <a:latin typeface="+mn-ea"/>
                <a:ea typeface="+mn-ea"/>
              </a:rPr>
              <a:t>:</a:t>
            </a:r>
            <a:r>
              <a:rPr lang="zh-CN" altLang="en-US" sz="3200" b="1" dirty="0" smtClean="0">
                <a:latin typeface="+mn-ea"/>
                <a:ea typeface="+mn-ea"/>
              </a:rPr>
              <a:t>下面</a:t>
            </a:r>
            <a:r>
              <a:rPr lang="en-US" altLang="zh-CN" sz="3200" b="1" dirty="0" err="1" smtClean="0">
                <a:latin typeface="+mn-ea"/>
                <a:ea typeface="+mn-ea"/>
              </a:rPr>
              <a:t>Lyapunov</a:t>
            </a:r>
            <a:r>
              <a:rPr lang="zh-CN" altLang="en-US" sz="3200" b="1" dirty="0" smtClean="0">
                <a:latin typeface="+mn-ea"/>
                <a:ea typeface="+mn-ea"/>
              </a:rPr>
              <a:t>函数只能判定稳定</a:t>
            </a:r>
            <a:endParaRPr lang="zh-CN" altLang="en-US" sz="3200" b="1" dirty="0">
              <a:latin typeface="+mn-ea"/>
              <a:ea typeface="+mn-ea"/>
            </a:endParaRPr>
          </a:p>
        </p:txBody>
      </p:sp>
      <p:sp>
        <p:nvSpPr>
          <p:cNvPr id="7" name="矩形 6"/>
          <p:cNvSpPr/>
          <p:nvPr/>
        </p:nvSpPr>
        <p:spPr>
          <a:xfrm>
            <a:off x="285720" y="3415729"/>
            <a:ext cx="6072230" cy="584775"/>
          </a:xfrm>
          <a:prstGeom prst="rect">
            <a:avLst/>
          </a:prstGeom>
        </p:spPr>
        <p:txBody>
          <a:bodyPr wrap="square">
            <a:spAutoFit/>
          </a:bodyPr>
          <a:lstStyle/>
          <a:p>
            <a:r>
              <a:rPr lang="zh-CN" altLang="en-US" sz="3200" b="1" dirty="0" smtClean="0">
                <a:solidFill>
                  <a:srgbClr val="000000"/>
                </a:solidFill>
                <a:latin typeface="+mn-ea"/>
                <a:ea typeface="楷体_GB2312"/>
              </a:rPr>
              <a:t>那么，能由此判定渐渐稳定吗？</a:t>
            </a:r>
            <a:endParaRPr lang="zh-CN" altLang="en-US" dirty="0"/>
          </a:p>
        </p:txBody>
      </p:sp>
      <p:sp>
        <p:nvSpPr>
          <p:cNvPr id="8" name="矩形 7"/>
          <p:cNvSpPr/>
          <p:nvPr/>
        </p:nvSpPr>
        <p:spPr>
          <a:xfrm>
            <a:off x="285720" y="4130109"/>
            <a:ext cx="8858280" cy="1569660"/>
          </a:xfrm>
          <a:prstGeom prst="rect">
            <a:avLst/>
          </a:prstGeom>
        </p:spPr>
        <p:txBody>
          <a:bodyPr wrap="square">
            <a:spAutoFit/>
          </a:bodyPr>
          <a:lstStyle/>
          <a:p>
            <a:pPr algn="l"/>
            <a:r>
              <a:rPr lang="zh-CN" altLang="en-US" sz="3200" b="1" dirty="0" smtClean="0">
                <a:latin typeface="+mn-ea"/>
                <a:ea typeface="+mn-ea"/>
              </a:rPr>
              <a:t>前面已分析：对于引入的能量函数沿系统轨线的导数是半负定的，且确定了除原点外，轨线不能保持在 </a:t>
            </a:r>
            <a:r>
              <a:rPr lang="en-US" sz="3200" b="1" dirty="0" smtClean="0">
                <a:latin typeface="+mn-ea"/>
                <a:ea typeface="+mn-ea"/>
              </a:rPr>
              <a:t>     </a:t>
            </a:r>
            <a:r>
              <a:rPr lang="zh-CN" altLang="en-US" sz="3200" b="1" dirty="0" smtClean="0">
                <a:latin typeface="+mn-ea"/>
                <a:ea typeface="+mn-ea"/>
              </a:rPr>
              <a:t>上</a:t>
            </a:r>
            <a:r>
              <a:rPr lang="zh-CN" altLang="en-US" sz="3200" b="1" dirty="0" smtClean="0">
                <a:latin typeface="+mn-ea"/>
                <a:ea typeface="+mn-ea"/>
              </a:rPr>
              <a:t>，原点就是渐近。</a:t>
            </a:r>
            <a:endParaRPr lang="zh-CN" altLang="en-US" sz="3200" b="1" dirty="0">
              <a:latin typeface="+mn-ea"/>
              <a:ea typeface="+mn-ea"/>
            </a:endParaRPr>
          </a:p>
        </p:txBody>
      </p:sp>
      <p:graphicFrame>
        <p:nvGraphicFramePr>
          <p:cNvPr id="9" name="Object 2"/>
          <p:cNvGraphicFramePr>
            <a:graphicFrameLocks noChangeAspect="1"/>
          </p:cNvGraphicFramePr>
          <p:nvPr/>
        </p:nvGraphicFramePr>
        <p:xfrm>
          <a:off x="1571604" y="5143512"/>
          <a:ext cx="1270000" cy="539750"/>
        </p:xfrm>
        <a:graphic>
          <a:graphicData uri="http://schemas.openxmlformats.org/presentationml/2006/ole">
            <p:oleObj spid="_x0000_s147460" name="Equation" r:id="rId5" imgW="507960" imgH="215640" progId="Equation.DSMT4">
              <p:embed/>
            </p:oleObj>
          </a:graphicData>
        </a:graphic>
      </p:graphicFrame>
      <p:sp>
        <p:nvSpPr>
          <p:cNvPr id="11" name="右箭头 10"/>
          <p:cNvSpPr/>
          <p:nvPr/>
        </p:nvSpPr>
        <p:spPr bwMode="auto">
          <a:xfrm>
            <a:off x="1571604" y="5844621"/>
            <a:ext cx="785818"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矩形 11"/>
          <p:cNvSpPr/>
          <p:nvPr/>
        </p:nvSpPr>
        <p:spPr>
          <a:xfrm>
            <a:off x="2643174" y="5701745"/>
            <a:ext cx="5716630" cy="584775"/>
          </a:xfrm>
          <a:prstGeom prst="rect">
            <a:avLst/>
          </a:prstGeom>
        </p:spPr>
        <p:txBody>
          <a:bodyPr wrap="none">
            <a:spAutoFit/>
          </a:bodyPr>
          <a:lstStyle/>
          <a:p>
            <a:r>
              <a:rPr lang="en-US" altLang="en-US" sz="3200" b="1" dirty="0" smtClean="0">
                <a:solidFill>
                  <a:srgbClr val="000000"/>
                </a:solidFill>
                <a:latin typeface="+mn-ea"/>
                <a:ea typeface="楷体_GB2312"/>
              </a:rPr>
              <a:t>LaSalle</a:t>
            </a:r>
            <a:r>
              <a:rPr lang="zh-CN" altLang="en-US" sz="3200" b="1" dirty="0" smtClean="0">
                <a:solidFill>
                  <a:srgbClr val="000000"/>
                </a:solidFill>
                <a:latin typeface="+mn-ea"/>
                <a:ea typeface="楷体_GB2312"/>
              </a:rPr>
              <a:t>不变集原理思想的来源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几个定义</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考察</a:t>
            </a:r>
            <a:endParaRPr lang="en-US" altLang="zh-CN" dirty="0" smtClean="0"/>
          </a:p>
          <a:p>
            <a:endParaRPr lang="en-US" altLang="zh-CN" dirty="0" smtClean="0"/>
          </a:p>
          <a:p>
            <a:r>
              <a:rPr lang="zh-CN" altLang="en-US" dirty="0" smtClean="0"/>
              <a:t>解的一个正向极限</a:t>
            </a:r>
            <a:endParaRPr lang="en-US" altLang="zh-CN" dirty="0" smtClean="0"/>
          </a:p>
          <a:p>
            <a:pPr>
              <a:buNone/>
            </a:pPr>
            <a:r>
              <a:rPr lang="zh-CN" altLang="en-US" dirty="0" smtClean="0"/>
              <a:t>                                    正向极限集</a:t>
            </a:r>
            <a:endParaRPr lang="en-US" altLang="zh-CN" dirty="0" smtClean="0"/>
          </a:p>
          <a:p>
            <a:r>
              <a:rPr lang="zh-CN" altLang="en-US" dirty="0" smtClean="0"/>
              <a:t>正向不变集</a:t>
            </a:r>
            <a:endParaRPr lang="en-US" altLang="zh-CN" dirty="0" smtClean="0"/>
          </a:p>
          <a:p>
            <a:endParaRPr lang="en-US" altLang="zh-CN" dirty="0" smtClean="0"/>
          </a:p>
          <a:p>
            <a:r>
              <a:rPr lang="zh-CN" altLang="en-US" dirty="0" smtClean="0"/>
              <a:t>正不变集的性质：当</a:t>
            </a:r>
            <a:r>
              <a:rPr lang="en-US" dirty="0" smtClean="0"/>
              <a:t>       </a:t>
            </a:r>
            <a:r>
              <a:rPr lang="zh-CN" altLang="en-US" dirty="0" smtClean="0"/>
              <a:t>时解</a:t>
            </a:r>
            <a:r>
              <a:rPr lang="en-US" dirty="0" smtClean="0"/>
              <a:t>              </a:t>
            </a:r>
            <a:r>
              <a:rPr lang="zh-CN" altLang="en-US" dirty="0" smtClean="0"/>
              <a:t>且有界，那么其正极限集</a:t>
            </a:r>
            <a:r>
              <a:rPr lang="en-US" dirty="0" smtClean="0"/>
              <a:t>    </a:t>
            </a:r>
            <a:r>
              <a:rPr lang="zh-CN" altLang="en-US" dirty="0" smtClean="0"/>
              <a:t>是非空的正向不变紧闭集，且                    </a:t>
            </a:r>
            <a:r>
              <a:rPr lang="en-US" dirty="0" smtClean="0"/>
              <a:t> </a:t>
            </a:r>
            <a:r>
              <a:rPr lang="zh-CN" altLang="en-US" dirty="0" smtClean="0"/>
              <a:t>。</a:t>
            </a:r>
          </a:p>
          <a:p>
            <a:endParaRPr lang="en-US" altLang="zh-CN" dirty="0" smtClean="0"/>
          </a:p>
          <a:p>
            <a:endParaRPr lang="en-US" altLang="zh-CN" dirty="0" smtClean="0"/>
          </a:p>
          <a:p>
            <a:endParaRPr lang="zh-CN" altLang="en-US" dirty="0"/>
          </a:p>
        </p:txBody>
      </p:sp>
      <p:graphicFrame>
        <p:nvGraphicFramePr>
          <p:cNvPr id="148482" name="Object 2"/>
          <p:cNvGraphicFramePr>
            <a:graphicFrameLocks noChangeAspect="1"/>
          </p:cNvGraphicFramePr>
          <p:nvPr/>
        </p:nvGraphicFramePr>
        <p:xfrm>
          <a:off x="2571736" y="1357298"/>
          <a:ext cx="3136900" cy="571500"/>
        </p:xfrm>
        <a:graphic>
          <a:graphicData uri="http://schemas.openxmlformats.org/presentationml/2006/ole">
            <p:oleObj spid="_x0000_s148482" name="Equation" r:id="rId3" imgW="1054080" imgH="203040" progId="Equation.DSMT4">
              <p:embed/>
            </p:oleObj>
          </a:graphicData>
        </a:graphic>
      </p:graphicFrame>
      <p:sp>
        <p:nvSpPr>
          <p:cNvPr id="5" name="右箭头 4"/>
          <p:cNvSpPr/>
          <p:nvPr/>
        </p:nvSpPr>
        <p:spPr bwMode="auto">
          <a:xfrm>
            <a:off x="5929322" y="1571612"/>
            <a:ext cx="571504"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6" name="Object 2"/>
          <p:cNvGraphicFramePr>
            <a:graphicFrameLocks noChangeAspect="1"/>
          </p:cNvGraphicFramePr>
          <p:nvPr/>
        </p:nvGraphicFramePr>
        <p:xfrm>
          <a:off x="6786578" y="1428736"/>
          <a:ext cx="793750" cy="534988"/>
        </p:xfrm>
        <a:graphic>
          <a:graphicData uri="http://schemas.openxmlformats.org/presentationml/2006/ole">
            <p:oleObj spid="_x0000_s148483" name="Equation" r:id="rId4" imgW="266400" imgH="190440" progId="Equation.DSMT4">
              <p:embed/>
            </p:oleObj>
          </a:graphicData>
        </a:graphic>
      </p:graphicFrame>
      <p:graphicFrame>
        <p:nvGraphicFramePr>
          <p:cNvPr id="7" name="Object 2"/>
          <p:cNvGraphicFramePr>
            <a:graphicFrameLocks noChangeAspect="1"/>
          </p:cNvGraphicFramePr>
          <p:nvPr/>
        </p:nvGraphicFramePr>
        <p:xfrm>
          <a:off x="7215206" y="3071810"/>
          <a:ext cx="528638" cy="534988"/>
        </p:xfrm>
        <a:graphic>
          <a:graphicData uri="http://schemas.openxmlformats.org/presentationml/2006/ole">
            <p:oleObj spid="_x0000_s148484" name="Equation" r:id="rId5" imgW="177480" imgH="190440" progId="Equation.DSMT4">
              <p:embed/>
            </p:oleObj>
          </a:graphicData>
        </a:graphic>
      </p:graphicFrame>
      <p:graphicFrame>
        <p:nvGraphicFramePr>
          <p:cNvPr id="8" name="Object 2"/>
          <p:cNvGraphicFramePr>
            <a:graphicFrameLocks noChangeAspect="1"/>
          </p:cNvGraphicFramePr>
          <p:nvPr/>
        </p:nvGraphicFramePr>
        <p:xfrm>
          <a:off x="4519613" y="2589213"/>
          <a:ext cx="490537" cy="357187"/>
        </p:xfrm>
        <a:graphic>
          <a:graphicData uri="http://schemas.openxmlformats.org/presentationml/2006/ole">
            <p:oleObj spid="_x0000_s148485" name="Equation" r:id="rId6" imgW="164880" imgH="126720" progId="Equation.DSMT4">
              <p:embed/>
            </p:oleObj>
          </a:graphicData>
        </a:graphic>
      </p:graphicFrame>
      <p:graphicFrame>
        <p:nvGraphicFramePr>
          <p:cNvPr id="9" name="Object 2"/>
          <p:cNvGraphicFramePr>
            <a:graphicFrameLocks noChangeAspect="1"/>
          </p:cNvGraphicFramePr>
          <p:nvPr/>
        </p:nvGraphicFramePr>
        <p:xfrm>
          <a:off x="5357818" y="2428868"/>
          <a:ext cx="2343150" cy="749300"/>
        </p:xfrm>
        <a:graphic>
          <a:graphicData uri="http://schemas.openxmlformats.org/presentationml/2006/ole">
            <p:oleObj spid="_x0000_s148486" name="Equation" r:id="rId7" imgW="787320" imgH="266400" progId="Equation.DSMT4">
              <p:embed/>
            </p:oleObj>
          </a:graphicData>
        </a:graphic>
      </p:graphicFrame>
      <p:graphicFrame>
        <p:nvGraphicFramePr>
          <p:cNvPr id="10" name="Object 2"/>
          <p:cNvGraphicFramePr>
            <a:graphicFrameLocks noChangeAspect="1"/>
          </p:cNvGraphicFramePr>
          <p:nvPr/>
        </p:nvGraphicFramePr>
        <p:xfrm>
          <a:off x="3286116" y="3786190"/>
          <a:ext cx="528638" cy="428625"/>
        </p:xfrm>
        <a:graphic>
          <a:graphicData uri="http://schemas.openxmlformats.org/presentationml/2006/ole">
            <p:oleObj spid="_x0000_s148487" name="Equation" r:id="rId8" imgW="177480" imgH="152280" progId="Equation.DSMT4">
              <p:embed/>
            </p:oleObj>
          </a:graphicData>
        </a:graphic>
      </p:graphicFrame>
      <p:graphicFrame>
        <p:nvGraphicFramePr>
          <p:cNvPr id="11" name="Object 2"/>
          <p:cNvGraphicFramePr>
            <a:graphicFrameLocks noChangeAspect="1"/>
          </p:cNvGraphicFramePr>
          <p:nvPr/>
        </p:nvGraphicFramePr>
        <p:xfrm>
          <a:off x="3929058" y="3714752"/>
          <a:ext cx="4232275" cy="571500"/>
        </p:xfrm>
        <a:graphic>
          <a:graphicData uri="http://schemas.openxmlformats.org/presentationml/2006/ole">
            <p:oleObj spid="_x0000_s148488" name="Equation" r:id="rId9" imgW="1422360" imgH="203040" progId="Equation.DSMT4">
              <p:embed/>
            </p:oleObj>
          </a:graphicData>
        </a:graphic>
      </p:graphicFrame>
      <p:sp>
        <p:nvSpPr>
          <p:cNvPr id="12" name="右箭头 11"/>
          <p:cNvSpPr/>
          <p:nvPr/>
        </p:nvSpPr>
        <p:spPr bwMode="auto">
          <a:xfrm>
            <a:off x="4572000" y="3214686"/>
            <a:ext cx="571504"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3" name="Object 2"/>
          <p:cNvGraphicFramePr>
            <a:graphicFrameLocks noChangeAspect="1"/>
          </p:cNvGraphicFramePr>
          <p:nvPr/>
        </p:nvGraphicFramePr>
        <p:xfrm>
          <a:off x="4857752" y="4892689"/>
          <a:ext cx="869950" cy="465137"/>
        </p:xfrm>
        <a:graphic>
          <a:graphicData uri="http://schemas.openxmlformats.org/presentationml/2006/ole">
            <p:oleObj spid="_x0000_s148489" name="Equation" r:id="rId10" imgW="291960" imgH="164880" progId="Equation.DSMT4">
              <p:embed/>
            </p:oleObj>
          </a:graphicData>
        </a:graphic>
      </p:graphicFrame>
      <p:graphicFrame>
        <p:nvGraphicFramePr>
          <p:cNvPr id="14" name="Object 2"/>
          <p:cNvGraphicFramePr>
            <a:graphicFrameLocks noChangeAspect="1"/>
          </p:cNvGraphicFramePr>
          <p:nvPr/>
        </p:nvGraphicFramePr>
        <p:xfrm>
          <a:off x="6597675" y="4892689"/>
          <a:ext cx="1474787" cy="536575"/>
        </p:xfrm>
        <a:graphic>
          <a:graphicData uri="http://schemas.openxmlformats.org/presentationml/2006/ole">
            <p:oleObj spid="_x0000_s148490" name="Equation" r:id="rId11" imgW="495000" imgH="190440" progId="Equation.DSMT4">
              <p:embed/>
            </p:oleObj>
          </a:graphicData>
        </a:graphic>
      </p:graphicFrame>
      <p:graphicFrame>
        <p:nvGraphicFramePr>
          <p:cNvPr id="15" name="Object 2"/>
          <p:cNvGraphicFramePr>
            <a:graphicFrameLocks noChangeAspect="1"/>
          </p:cNvGraphicFramePr>
          <p:nvPr/>
        </p:nvGraphicFramePr>
        <p:xfrm>
          <a:off x="5286380" y="5286388"/>
          <a:ext cx="528638" cy="534988"/>
        </p:xfrm>
        <a:graphic>
          <a:graphicData uri="http://schemas.openxmlformats.org/presentationml/2006/ole">
            <p:oleObj spid="_x0000_s148491" name="Equation" r:id="rId12" imgW="177480" imgH="190440" progId="Equation.DSMT4">
              <p:embed/>
            </p:oleObj>
          </a:graphicData>
        </a:graphic>
      </p:graphicFrame>
      <p:sp>
        <p:nvSpPr>
          <p:cNvPr id="14849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Object 2"/>
          <p:cNvGraphicFramePr>
            <a:graphicFrameLocks noChangeAspect="1"/>
          </p:cNvGraphicFramePr>
          <p:nvPr/>
        </p:nvGraphicFramePr>
        <p:xfrm>
          <a:off x="3643306" y="5715016"/>
          <a:ext cx="2609850" cy="642937"/>
        </p:xfrm>
        <a:graphic>
          <a:graphicData uri="http://schemas.openxmlformats.org/presentationml/2006/ole">
            <p:oleObj spid="_x0000_s148494" name="Equation" r:id="rId13" imgW="876240" imgH="22860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几个定义</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例：渐近稳定平衡点和稳定极限环是不变集吗？</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例：求不变集条件</a:t>
            </a:r>
            <a:endParaRPr lang="zh-CN" altLang="en-US" dirty="0"/>
          </a:p>
        </p:txBody>
      </p:sp>
      <p:sp>
        <p:nvSpPr>
          <p:cNvPr id="4" name="页脚占位符 4"/>
          <p:cNvSpPr>
            <a:spLocks noGrp="1"/>
          </p:cNvSpPr>
          <p:nvPr>
            <p:ph type="ftr" sz="quarter" idx="10"/>
          </p:nvPr>
        </p:nvSpPr>
        <p:spPr>
          <a:xfrm>
            <a:off x="0" y="6553200"/>
            <a:ext cx="9144000" cy="304800"/>
          </a:xfrm>
        </p:spPr>
        <p:txBody>
          <a:bodyPr/>
          <a:lstStyle/>
          <a:p>
            <a:r>
              <a:rPr lang="en-US" altLang="zh-CN"/>
              <a:t>ＧuangXi University</a:t>
            </a:r>
          </a:p>
        </p:txBody>
      </p:sp>
      <p:sp>
        <p:nvSpPr>
          <p:cNvPr id="5" name="Rectangle 9"/>
          <p:cNvSpPr>
            <a:spLocks noChangeArrowheads="1"/>
          </p:cNvSpPr>
          <p:nvPr/>
        </p:nvSpPr>
        <p:spPr bwMode="auto">
          <a:xfrm>
            <a:off x="935038" y="2428868"/>
            <a:ext cx="8208962" cy="1728787"/>
          </a:xfrm>
          <a:prstGeom prst="rect">
            <a:avLst/>
          </a:prstGeom>
          <a:noFill/>
          <a:ln w="9525">
            <a:noFill/>
            <a:miter lim="800000"/>
            <a:headEnd/>
            <a:tailEnd/>
          </a:ln>
          <a:effectLst/>
        </p:spPr>
        <p:txBody>
          <a:bodyPr/>
          <a:lstStyle/>
          <a:p>
            <a:pPr algn="l">
              <a:lnSpc>
                <a:spcPct val="90000"/>
              </a:lnSpc>
              <a:spcBef>
                <a:spcPct val="20000"/>
              </a:spcBef>
            </a:pPr>
            <a:r>
              <a:rPr lang="zh-CN" altLang="en-US" sz="2800" b="1" dirty="0">
                <a:solidFill>
                  <a:srgbClr val="FF0000"/>
                </a:solidFill>
              </a:rPr>
              <a:t>渐近稳定平衡点是始于足够接近平衡点的每个解的正极限集</a:t>
            </a:r>
            <a:r>
              <a:rPr lang="zh-CN" altLang="en-US" sz="2800" b="1" dirty="0">
                <a:solidFill>
                  <a:srgbClr val="FF0000"/>
                </a:solidFill>
                <a:sym typeface="Wingdings" pitchFamily="2" charset="2"/>
              </a:rPr>
              <a:t>。</a:t>
            </a:r>
          </a:p>
          <a:p>
            <a:pPr algn="l">
              <a:lnSpc>
                <a:spcPct val="90000"/>
              </a:lnSpc>
              <a:spcBef>
                <a:spcPct val="20000"/>
              </a:spcBef>
            </a:pPr>
            <a:r>
              <a:rPr lang="zh-CN" altLang="en-US" sz="2800" b="1" dirty="0">
                <a:solidFill>
                  <a:srgbClr val="FF0000"/>
                </a:solidFill>
                <a:sym typeface="Wingdings" pitchFamily="2" charset="2"/>
              </a:rPr>
              <a:t>稳定极限环是始于足够接近极限环的每个解的正极限集</a:t>
            </a:r>
            <a:r>
              <a:rPr lang="zh-CN" altLang="en-US" sz="2800" b="1" dirty="0" smtClean="0">
                <a:solidFill>
                  <a:srgbClr val="FF0000"/>
                </a:solidFill>
                <a:sym typeface="Wingdings" pitchFamily="2" charset="2"/>
              </a:rPr>
              <a:t>。</a:t>
            </a:r>
            <a:endParaRPr lang="en-US" altLang="zh-CN" sz="2800" b="1" dirty="0" smtClean="0">
              <a:solidFill>
                <a:srgbClr val="FF0000"/>
              </a:solidFill>
              <a:sym typeface="Wingdings" pitchFamily="2" charset="2"/>
            </a:endParaRPr>
          </a:p>
        </p:txBody>
      </p:sp>
      <p:sp>
        <p:nvSpPr>
          <p:cNvPr id="6" name="Rectangle 11"/>
          <p:cNvSpPr>
            <a:spLocks noChangeArrowheads="1"/>
          </p:cNvSpPr>
          <p:nvPr/>
        </p:nvSpPr>
        <p:spPr bwMode="auto">
          <a:xfrm>
            <a:off x="5500694" y="2500306"/>
            <a:ext cx="2447925" cy="1152525"/>
          </a:xfrm>
          <a:prstGeom prst="rect">
            <a:avLst/>
          </a:prstGeom>
          <a:solidFill>
            <a:schemeClr val="accent1"/>
          </a:solidFill>
          <a:ln w="9525" algn="ctr">
            <a:solidFill>
              <a:schemeClr val="tx1"/>
            </a:solidFill>
            <a:miter lim="800000"/>
            <a:headEnd/>
            <a:tailEnd/>
          </a:ln>
          <a:effectLst/>
        </p:spPr>
        <p:txBody>
          <a:bodyPr wrap="none" anchor="ctr"/>
          <a:lstStyle/>
          <a:p>
            <a:pPr algn="ctr"/>
            <a:r>
              <a:rPr lang="zh-CN" altLang="en-US" sz="2800" b="1" dirty="0"/>
              <a:t>都是不变集</a:t>
            </a:r>
          </a:p>
        </p:txBody>
      </p:sp>
      <p:sp>
        <p:nvSpPr>
          <p:cNvPr id="9" name="Line 14"/>
          <p:cNvSpPr>
            <a:spLocks noChangeShapeType="1"/>
          </p:cNvSpPr>
          <p:nvPr/>
        </p:nvSpPr>
        <p:spPr bwMode="auto">
          <a:xfrm>
            <a:off x="3527425" y="2789230"/>
            <a:ext cx="2016125" cy="288925"/>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0" name="Line 15"/>
          <p:cNvSpPr>
            <a:spLocks noChangeShapeType="1"/>
          </p:cNvSpPr>
          <p:nvPr/>
        </p:nvSpPr>
        <p:spPr bwMode="auto">
          <a:xfrm flipV="1">
            <a:off x="2806700" y="3078155"/>
            <a:ext cx="2736850" cy="28733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2" name="椭圆 11"/>
          <p:cNvSpPr/>
          <p:nvPr/>
        </p:nvSpPr>
        <p:spPr bwMode="auto">
          <a:xfrm>
            <a:off x="714348" y="2428868"/>
            <a:ext cx="2857520"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 name="椭圆 12"/>
          <p:cNvSpPr/>
          <p:nvPr/>
        </p:nvSpPr>
        <p:spPr bwMode="auto">
          <a:xfrm>
            <a:off x="785786" y="3286124"/>
            <a:ext cx="2214578"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9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9505" name="Object 1"/>
          <p:cNvGraphicFramePr>
            <a:graphicFrameLocks noChangeAspect="1"/>
          </p:cNvGraphicFramePr>
          <p:nvPr/>
        </p:nvGraphicFramePr>
        <p:xfrm>
          <a:off x="4643438" y="4786322"/>
          <a:ext cx="3120412" cy="500066"/>
        </p:xfrm>
        <a:graphic>
          <a:graphicData uri="http://schemas.openxmlformats.org/presentationml/2006/ole">
            <p:oleObj spid="_x0000_s149505" name="Equation" r:id="rId3" imgW="1485900" imgH="228600" progId="Equation.DSMT4">
              <p:embed/>
            </p:oleObj>
          </a:graphicData>
        </a:graphic>
      </p:graphicFrame>
      <p:graphicFrame>
        <p:nvGraphicFramePr>
          <p:cNvPr id="16" name="Object 1"/>
          <p:cNvGraphicFramePr>
            <a:graphicFrameLocks noChangeAspect="1"/>
          </p:cNvGraphicFramePr>
          <p:nvPr/>
        </p:nvGraphicFramePr>
        <p:xfrm>
          <a:off x="3214678" y="5715016"/>
          <a:ext cx="2401888" cy="473075"/>
        </p:xfrm>
        <a:graphic>
          <a:graphicData uri="http://schemas.openxmlformats.org/presentationml/2006/ole">
            <p:oleObj spid="_x0000_s149507" name="Equation" r:id="rId4" imgW="114300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49505"/>
                                        </p:tgtEl>
                                        <p:attrNameLst>
                                          <p:attrName>style.visibility</p:attrName>
                                        </p:attrNameLst>
                                      </p:cBhvr>
                                      <p:to>
                                        <p:strVal val="visible"/>
                                      </p:to>
                                    </p:set>
                                    <p:animEffect transition="in" filter="blinds(horizontal)">
                                      <p:cBhvr>
                                        <p:cTn id="37" dur="500"/>
                                        <p:tgtEl>
                                          <p:spTgt spid="1495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4.2LaSalle</a:t>
            </a:r>
            <a:r>
              <a:rPr lang="zh-CN" altLang="en-US" dirty="0" smtClean="0"/>
              <a:t>不变原理与稳定性</a:t>
            </a:r>
            <a:r>
              <a:rPr lang="en-US" altLang="zh-CN" dirty="0" smtClean="0"/>
              <a:t>-1</a:t>
            </a:r>
            <a:endParaRPr lang="zh-CN" altLang="en-US" dirty="0"/>
          </a:p>
        </p:txBody>
      </p:sp>
      <p:sp>
        <p:nvSpPr>
          <p:cNvPr id="3" name="内容占位符 2"/>
          <p:cNvSpPr>
            <a:spLocks noGrp="1"/>
          </p:cNvSpPr>
          <p:nvPr>
            <p:ph idx="1"/>
          </p:nvPr>
        </p:nvSpPr>
        <p:spPr>
          <a:xfrm>
            <a:off x="357158" y="1428736"/>
            <a:ext cx="8597930" cy="4846653"/>
          </a:xfrm>
        </p:spPr>
        <p:txBody>
          <a:bodyPr/>
          <a:lstStyle/>
          <a:p>
            <a:r>
              <a:rPr lang="zh-CN" altLang="en-US" dirty="0" smtClean="0"/>
              <a:t>考察</a:t>
            </a:r>
            <a:endParaRPr lang="en-US" altLang="zh-CN" dirty="0" smtClean="0"/>
          </a:p>
          <a:p>
            <a:r>
              <a:rPr lang="zh-CN" altLang="en-US" dirty="0" smtClean="0"/>
              <a:t>         是有界正向不变紧闭集，若设             </a:t>
            </a:r>
            <a:r>
              <a:rPr lang="en-US" dirty="0" smtClean="0"/>
              <a:t> </a:t>
            </a:r>
            <a:r>
              <a:rPr lang="zh-CN" altLang="en-US" dirty="0" smtClean="0"/>
              <a:t>是连续可微的函数，满足在           </a:t>
            </a:r>
            <a:r>
              <a:rPr lang="en-US" dirty="0" smtClean="0"/>
              <a:t> </a:t>
            </a:r>
            <a:r>
              <a:rPr lang="zh-CN" altLang="en-US" dirty="0" smtClean="0"/>
              <a:t>内</a:t>
            </a:r>
            <a:r>
              <a:rPr lang="en-US" dirty="0" smtClean="0"/>
              <a:t> </a:t>
            </a:r>
            <a:r>
              <a:rPr lang="zh-CN" altLang="en-US" dirty="0" smtClean="0"/>
              <a:t>，那么该系统对应于任意初态 </a:t>
            </a:r>
            <a:r>
              <a:rPr lang="en-US" dirty="0" smtClean="0"/>
              <a:t> </a:t>
            </a:r>
            <a:r>
              <a:rPr lang="zh-CN" altLang="en-US" dirty="0" smtClean="0"/>
              <a:t>        的解有</a:t>
            </a:r>
            <a:endParaRPr lang="en-US" altLang="zh-CN" dirty="0" smtClean="0"/>
          </a:p>
          <a:p>
            <a:endParaRPr lang="en-US" altLang="zh-CN" dirty="0" smtClean="0"/>
          </a:p>
          <a:p>
            <a:endParaRPr lang="zh-CN" altLang="en-US" dirty="0"/>
          </a:p>
        </p:txBody>
      </p:sp>
      <p:graphicFrame>
        <p:nvGraphicFramePr>
          <p:cNvPr id="151554" name="Object 2"/>
          <p:cNvGraphicFramePr>
            <a:graphicFrameLocks noChangeAspect="1"/>
          </p:cNvGraphicFramePr>
          <p:nvPr/>
        </p:nvGraphicFramePr>
        <p:xfrm>
          <a:off x="2571750" y="1428736"/>
          <a:ext cx="3136900" cy="571500"/>
        </p:xfrm>
        <a:graphic>
          <a:graphicData uri="http://schemas.openxmlformats.org/presentationml/2006/ole">
            <p:oleObj spid="_x0000_s151554" name="Equation" r:id="rId3" imgW="1054080" imgH="203040" progId="Equation.DSMT4">
              <p:embed/>
            </p:oleObj>
          </a:graphicData>
        </a:graphic>
      </p:graphicFrame>
      <p:graphicFrame>
        <p:nvGraphicFramePr>
          <p:cNvPr id="5" name="Object 2"/>
          <p:cNvGraphicFramePr>
            <a:graphicFrameLocks noChangeAspect="1"/>
          </p:cNvGraphicFramePr>
          <p:nvPr/>
        </p:nvGraphicFramePr>
        <p:xfrm>
          <a:off x="785786" y="2071678"/>
          <a:ext cx="1133475" cy="428625"/>
        </p:xfrm>
        <a:graphic>
          <a:graphicData uri="http://schemas.openxmlformats.org/presentationml/2006/ole">
            <p:oleObj spid="_x0000_s151555" name="Equation" r:id="rId4" imgW="380880" imgH="152280" progId="Equation.DSMT4">
              <p:embed/>
            </p:oleObj>
          </a:graphicData>
        </a:graphic>
      </p:graphicFrame>
      <p:graphicFrame>
        <p:nvGraphicFramePr>
          <p:cNvPr id="6" name="Object 2"/>
          <p:cNvGraphicFramePr>
            <a:graphicFrameLocks noChangeAspect="1"/>
          </p:cNvGraphicFramePr>
          <p:nvPr/>
        </p:nvGraphicFramePr>
        <p:xfrm>
          <a:off x="7035831" y="2106607"/>
          <a:ext cx="1965325" cy="536575"/>
        </p:xfrm>
        <a:graphic>
          <a:graphicData uri="http://schemas.openxmlformats.org/presentationml/2006/ole">
            <p:oleObj spid="_x0000_s151556" name="Equation" r:id="rId5" imgW="660240" imgH="190440" progId="Equation.DSMT4">
              <p:embed/>
            </p:oleObj>
          </a:graphicData>
        </a:graphic>
      </p:graphicFrame>
      <p:graphicFrame>
        <p:nvGraphicFramePr>
          <p:cNvPr id="7" name="Object 2"/>
          <p:cNvGraphicFramePr>
            <a:graphicFrameLocks noChangeAspect="1"/>
          </p:cNvGraphicFramePr>
          <p:nvPr/>
        </p:nvGraphicFramePr>
        <p:xfrm>
          <a:off x="5670568" y="2606673"/>
          <a:ext cx="1473200" cy="536575"/>
        </p:xfrm>
        <a:graphic>
          <a:graphicData uri="http://schemas.openxmlformats.org/presentationml/2006/ole">
            <p:oleObj spid="_x0000_s151557" name="Equation" r:id="rId6" imgW="495000" imgH="190440" progId="Equation.DSMT4">
              <p:embed/>
            </p:oleObj>
          </a:graphicData>
        </a:graphic>
      </p:graphicFrame>
      <p:graphicFrame>
        <p:nvGraphicFramePr>
          <p:cNvPr id="8" name="Object 2"/>
          <p:cNvGraphicFramePr>
            <a:graphicFrameLocks noChangeAspect="1"/>
          </p:cNvGraphicFramePr>
          <p:nvPr/>
        </p:nvGraphicFramePr>
        <p:xfrm>
          <a:off x="4786314" y="3000372"/>
          <a:ext cx="1246187" cy="573088"/>
        </p:xfrm>
        <a:graphic>
          <a:graphicData uri="http://schemas.openxmlformats.org/presentationml/2006/ole">
            <p:oleObj spid="_x0000_s151558" name="Equation" r:id="rId7" imgW="419040" imgH="203040" progId="Equation.DSMT4">
              <p:embed/>
            </p:oleObj>
          </a:graphicData>
        </a:graphic>
      </p:graphicFrame>
      <p:graphicFrame>
        <p:nvGraphicFramePr>
          <p:cNvPr id="11" name="Object 2"/>
          <p:cNvGraphicFramePr>
            <a:graphicFrameLocks noChangeAspect="1"/>
          </p:cNvGraphicFramePr>
          <p:nvPr/>
        </p:nvGraphicFramePr>
        <p:xfrm>
          <a:off x="1071538" y="3571876"/>
          <a:ext cx="6577012" cy="787400"/>
        </p:xfrm>
        <a:graphic>
          <a:graphicData uri="http://schemas.openxmlformats.org/presentationml/2006/ole">
            <p:oleObj spid="_x0000_s151561" name="Equation" r:id="rId8" imgW="2209680" imgH="279360" progId="Equation.DSMT4">
              <p:embed/>
            </p:oleObj>
          </a:graphicData>
        </a:graphic>
      </p:graphicFrame>
      <p:sp>
        <p:nvSpPr>
          <p:cNvPr id="15156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1562" name="Object 10"/>
          <p:cNvGraphicFramePr>
            <a:graphicFrameLocks noChangeAspect="1"/>
          </p:cNvGraphicFramePr>
          <p:nvPr/>
        </p:nvGraphicFramePr>
        <p:xfrm>
          <a:off x="500034" y="4500570"/>
          <a:ext cx="3282151" cy="2143140"/>
        </p:xfrm>
        <a:graphic>
          <a:graphicData uri="http://schemas.openxmlformats.org/presentationml/2006/ole">
            <p:oleObj spid="_x0000_s151562" name="Visio" r:id="rId9" imgW="3826952" imgH="2512812" progId="Visio.Drawing.11">
              <p:embed/>
            </p:oleObj>
          </a:graphicData>
        </a:graphic>
      </p:graphicFrame>
      <p:sp>
        <p:nvSpPr>
          <p:cNvPr id="14" name="内容占位符 2"/>
          <p:cNvSpPr txBox="1">
            <a:spLocks/>
          </p:cNvSpPr>
          <p:nvPr/>
        </p:nvSpPr>
        <p:spPr bwMode="auto">
          <a:xfrm>
            <a:off x="3929058" y="4214819"/>
            <a:ext cx="5214942" cy="26431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eaLnBrk="0" hangingPunct="0">
              <a:spcBef>
                <a:spcPct val="20000"/>
              </a:spcBef>
              <a:buClr>
                <a:schemeClr val="folHlink"/>
              </a:buClr>
              <a:buSzPct val="60000"/>
              <a:buFont typeface="Wingdings" pitchFamily="2" charset="2"/>
              <a:buChar char="n"/>
            </a:pPr>
            <a:r>
              <a:rPr lang="zh-CN" altLang="en-US" sz="2000" b="1" dirty="0" smtClean="0">
                <a:latin typeface="Times New Roman" pitchFamily="18" charset="0"/>
                <a:cs typeface="Times New Roman" pitchFamily="18" charset="0"/>
              </a:rPr>
              <a:t>若能够断定系统在</a:t>
            </a:r>
            <a:r>
              <a:rPr lang="en-US" altLang="zh-CN" sz="2000" b="1" dirty="0" smtClean="0">
                <a:latin typeface="Times New Roman" pitchFamily="18" charset="0"/>
                <a:cs typeface="Times New Roman" pitchFamily="18" charset="0"/>
              </a:rPr>
              <a:t>E</a:t>
            </a:r>
            <a:r>
              <a:rPr lang="zh-CN" altLang="en-US" sz="2000" b="1" dirty="0" smtClean="0">
                <a:latin typeface="Times New Roman" pitchFamily="18" charset="0"/>
                <a:cs typeface="Times New Roman" pitchFamily="18" charset="0"/>
              </a:rPr>
              <a:t>中的不变集</a:t>
            </a:r>
            <a:r>
              <a:rPr lang="en-US" altLang="zh-CN" sz="2000" b="1" dirty="0" smtClean="0">
                <a:latin typeface="Times New Roman" pitchFamily="18" charset="0"/>
                <a:cs typeface="Times New Roman" pitchFamily="18" charset="0"/>
              </a:rPr>
              <a:t>M</a:t>
            </a:r>
            <a:r>
              <a:rPr lang="zh-CN" altLang="en-US" sz="2000" b="1" dirty="0" smtClean="0">
                <a:latin typeface="Times New Roman" pitchFamily="18" charset="0"/>
                <a:cs typeface="Times New Roman" pitchFamily="18" charset="0"/>
              </a:rPr>
              <a:t>只含有原点，那么即使无法验证</a:t>
            </a:r>
            <a:r>
              <a:rPr lang="en-US" altLang="zh-CN" sz="2000" b="1" i="1" dirty="0" smtClean="0">
                <a:latin typeface="Times New Roman" pitchFamily="18" charset="0"/>
                <a:cs typeface="Times New Roman" pitchFamily="18" charset="0"/>
              </a:rPr>
              <a:t>V</a:t>
            </a:r>
            <a:r>
              <a:rPr lang="en-US" altLang="zh-CN" sz="2000" b="1" dirty="0" smtClean="0">
                <a:latin typeface="Times New Roman" pitchFamily="18" charset="0"/>
                <a:cs typeface="Times New Roman" pitchFamily="18" charset="0"/>
              </a:rPr>
              <a:t>(</a:t>
            </a:r>
            <a:r>
              <a:rPr lang="en-US" altLang="zh-CN" sz="2000" b="1" i="1" dirty="0" smtClean="0">
                <a:latin typeface="Times New Roman" pitchFamily="18" charset="0"/>
                <a:cs typeface="Times New Roman" pitchFamily="18" charset="0"/>
              </a:rPr>
              <a:t>x</a:t>
            </a:r>
            <a:r>
              <a:rPr lang="en-US" altLang="zh-CN" sz="2000" b="1"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zh-CN" altLang="en-US" sz="2000" b="1" dirty="0" smtClean="0">
                <a:latin typeface="Times New Roman" pitchFamily="18" charset="0"/>
                <a:cs typeface="Times New Roman" pitchFamily="18" charset="0"/>
              </a:rPr>
              <a:t>的负定性，也同样可以得到平衡点渐近稳定的结论。</a:t>
            </a:r>
            <a:endParaRPr lang="en-US" altLang="zh-CN" sz="2000" b="1" dirty="0" smtClean="0">
              <a:latin typeface="Times New Roman" pitchFamily="18" charset="0"/>
              <a:cs typeface="Times New Roman" pitchFamily="18" charset="0"/>
            </a:endParaRPr>
          </a:p>
          <a:p>
            <a:pPr marL="342900" lvl="0" indent="-342900" algn="l" eaLnBrk="0" hangingPunct="0">
              <a:spcBef>
                <a:spcPct val="20000"/>
              </a:spcBef>
              <a:buClr>
                <a:schemeClr val="folHlink"/>
              </a:buClr>
              <a:buSzPct val="60000"/>
              <a:buFont typeface="Wingdings" pitchFamily="2" charset="2"/>
              <a:buChar char="n"/>
            </a:pPr>
            <a:r>
              <a:rPr lang="en-US" sz="2000" b="1" dirty="0" smtClean="0">
                <a:latin typeface="Times New Roman" pitchFamily="18" charset="0"/>
                <a:cs typeface="Times New Roman" pitchFamily="18" charset="0"/>
              </a:rPr>
              <a:t>LaSalle</a:t>
            </a:r>
            <a:r>
              <a:rPr lang="zh-CN" altLang="en-US" sz="2000" b="1" dirty="0" smtClean="0">
                <a:latin typeface="Times New Roman" pitchFamily="18" charset="0"/>
                <a:cs typeface="Times New Roman" pitchFamily="18" charset="0"/>
              </a:rPr>
              <a:t>不变集原理不要求</a:t>
            </a:r>
            <a:r>
              <a:rPr lang="en-US" altLang="zh-CN" sz="2000" b="1" i="1" dirty="0" smtClean="0">
                <a:latin typeface="Times New Roman" pitchFamily="18" charset="0"/>
                <a:cs typeface="Times New Roman" pitchFamily="18" charset="0"/>
              </a:rPr>
              <a:t>V</a:t>
            </a:r>
            <a:r>
              <a:rPr lang="en-US" altLang="zh-CN" sz="2000" b="1" dirty="0" smtClean="0">
                <a:latin typeface="Times New Roman" pitchFamily="18" charset="0"/>
                <a:cs typeface="Times New Roman" pitchFamily="18" charset="0"/>
              </a:rPr>
              <a:t>(</a:t>
            </a:r>
            <a:r>
              <a:rPr lang="en-US" altLang="zh-CN" sz="2000" b="1" i="1" dirty="0" smtClean="0">
                <a:latin typeface="Times New Roman" pitchFamily="18" charset="0"/>
                <a:cs typeface="Times New Roman" pitchFamily="18" charset="0"/>
              </a:rPr>
              <a:t>x</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是正定的，适用的范围更宽了。</a:t>
            </a:r>
            <a:endParaRPr lang="en-US" altLang="zh-CN" sz="2000" b="1" dirty="0" smtClean="0">
              <a:latin typeface="Times New Roman" pitchFamily="18" charset="0"/>
              <a:cs typeface="Times New Roman" pitchFamily="18" charset="0"/>
            </a:endParaRPr>
          </a:p>
          <a:p>
            <a:pPr marL="342900" lvl="0" indent="-342900" algn="l" eaLnBrk="0" hangingPunct="0">
              <a:spcBef>
                <a:spcPct val="20000"/>
              </a:spcBef>
              <a:buClr>
                <a:schemeClr val="folHlink"/>
              </a:buClr>
              <a:buSzPct val="60000"/>
              <a:buFont typeface="Wingdings" pitchFamily="2" charset="2"/>
              <a:buChar char="n"/>
            </a:pPr>
            <a:r>
              <a:rPr lang="en-US" altLang="en-US" sz="2000" b="1" dirty="0" smtClean="0">
                <a:latin typeface="Times New Roman" pitchFamily="18" charset="0"/>
                <a:cs typeface="Times New Roman" pitchFamily="18" charset="0"/>
              </a:rPr>
              <a:t>LaSalle</a:t>
            </a:r>
            <a:r>
              <a:rPr lang="zh-CN" altLang="en-US" sz="2000" b="1" dirty="0" smtClean="0">
                <a:latin typeface="Times New Roman" pitchFamily="18" charset="0"/>
                <a:cs typeface="Times New Roman" pitchFamily="18" charset="0"/>
              </a:rPr>
              <a:t>不变集原理可以用于有一个平衡点集的系统中，而不单是只有一个孤立平衡点的系统中。</a:t>
            </a: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62"/>
                                        </p:tgtEl>
                                        <p:attrNameLst>
                                          <p:attrName>style.visibility</p:attrName>
                                        </p:attrNameLst>
                                      </p:cBhvr>
                                      <p:to>
                                        <p:strVal val="visible"/>
                                      </p:to>
                                    </p:set>
                                    <p:animEffect transition="in" filter="blinds(horizontal)">
                                      <p:cBhvr>
                                        <p:cTn id="7" dur="500"/>
                                        <p:tgtEl>
                                          <p:spTgt spid="1515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4.3LaSalle</a:t>
            </a:r>
            <a:r>
              <a:rPr lang="zh-CN" altLang="en-US" dirty="0" smtClean="0"/>
              <a:t>不变原理与稳定性</a:t>
            </a:r>
            <a:r>
              <a:rPr lang="en-US" altLang="zh-CN" dirty="0" smtClean="0"/>
              <a:t>-1</a:t>
            </a:r>
            <a:endParaRPr lang="zh-CN" altLang="en-US" dirty="0"/>
          </a:p>
        </p:txBody>
      </p:sp>
      <p:sp>
        <p:nvSpPr>
          <p:cNvPr id="3" name="内容占位符 2"/>
          <p:cNvSpPr>
            <a:spLocks noGrp="1"/>
          </p:cNvSpPr>
          <p:nvPr>
            <p:ph idx="1"/>
          </p:nvPr>
        </p:nvSpPr>
        <p:spPr>
          <a:xfrm>
            <a:off x="571472" y="1285860"/>
            <a:ext cx="8383616" cy="4846653"/>
          </a:xfrm>
        </p:spPr>
        <p:txBody>
          <a:bodyPr/>
          <a:lstStyle/>
          <a:p>
            <a:r>
              <a:rPr lang="zh-CN" altLang="en-US" dirty="0" smtClean="0"/>
              <a:t>由</a:t>
            </a:r>
            <a:r>
              <a:rPr lang="en-US" dirty="0" smtClean="0"/>
              <a:t>LaSalle</a:t>
            </a:r>
            <a:r>
              <a:rPr lang="zh-CN" altLang="en-US" dirty="0" smtClean="0"/>
              <a:t>不变集原理得到单孤立平衡点系统的</a:t>
            </a:r>
            <a:r>
              <a:rPr lang="en-US" dirty="0" err="1" smtClean="0"/>
              <a:t>Barbashin-Krasovskii</a:t>
            </a:r>
            <a:r>
              <a:rPr lang="zh-CN" altLang="en-US" dirty="0" smtClean="0"/>
              <a:t>判据：在</a:t>
            </a:r>
            <a:r>
              <a:rPr lang="en-US" dirty="0" err="1" smtClean="0"/>
              <a:t>Lyapunov</a:t>
            </a:r>
            <a:r>
              <a:rPr lang="zh-CN" altLang="en-US" dirty="0" smtClean="0"/>
              <a:t>稳定基础上，设</a:t>
            </a:r>
            <a:r>
              <a:rPr lang="en-US" dirty="0" smtClean="0"/>
              <a:t>                     </a:t>
            </a:r>
            <a:r>
              <a:rPr lang="zh-CN" altLang="en-US" dirty="0" smtClean="0"/>
              <a:t>，若除平衡点外，没有其他解同样保持在</a:t>
            </a:r>
            <a:r>
              <a:rPr lang="en-US" dirty="0" smtClean="0"/>
              <a:t>S</a:t>
            </a:r>
            <a:r>
              <a:rPr lang="zh-CN" altLang="en-US" dirty="0" smtClean="0"/>
              <a:t>内，那么原点是渐近稳定的。</a:t>
            </a:r>
            <a:endParaRPr lang="en-US" altLang="zh-CN" dirty="0" smtClean="0"/>
          </a:p>
          <a:p>
            <a:r>
              <a:rPr lang="zh-CN" altLang="en-US" dirty="0" smtClean="0"/>
              <a:t>例 ：利用</a:t>
            </a:r>
            <a:r>
              <a:rPr lang="en-US" altLang="zh-CN" dirty="0" smtClean="0"/>
              <a:t>LaSalle</a:t>
            </a:r>
            <a:r>
              <a:rPr lang="zh-CN" altLang="en-US" dirty="0" smtClean="0"/>
              <a:t>不变集原理判定稳定性。</a:t>
            </a:r>
          </a:p>
          <a:p>
            <a:endParaRPr lang="zh-CN" altLang="en-US" dirty="0"/>
          </a:p>
        </p:txBody>
      </p:sp>
      <p:sp>
        <p:nvSpPr>
          <p:cNvPr id="152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2577" name="Object 1"/>
          <p:cNvGraphicFramePr>
            <a:graphicFrameLocks noChangeAspect="1"/>
          </p:cNvGraphicFramePr>
          <p:nvPr/>
        </p:nvGraphicFramePr>
        <p:xfrm>
          <a:off x="5857884" y="2357430"/>
          <a:ext cx="2609040" cy="428628"/>
        </p:xfrm>
        <a:graphic>
          <a:graphicData uri="http://schemas.openxmlformats.org/presentationml/2006/ole">
            <p:oleObj spid="_x0000_s152577" name="Equation" r:id="rId3" imgW="1333500" imgH="215900" progId="Equation.DSMT4">
              <p:embed/>
            </p:oleObj>
          </a:graphicData>
        </a:graphic>
      </p:graphicFrame>
      <p:graphicFrame>
        <p:nvGraphicFramePr>
          <p:cNvPr id="7" name="Object 8"/>
          <p:cNvGraphicFramePr>
            <a:graphicFrameLocks noChangeAspect="1"/>
          </p:cNvGraphicFramePr>
          <p:nvPr/>
        </p:nvGraphicFramePr>
        <p:xfrm>
          <a:off x="1500166" y="4357694"/>
          <a:ext cx="2806700" cy="946150"/>
        </p:xfrm>
        <a:graphic>
          <a:graphicData uri="http://schemas.openxmlformats.org/presentationml/2006/ole">
            <p:oleObj spid="_x0000_s152579" name="Equation" r:id="rId4" imgW="1168200" imgH="393480" progId="Equation.DSMT4">
              <p:embed/>
            </p:oleObj>
          </a:graphicData>
        </a:graphic>
      </p:graphicFrame>
      <p:sp>
        <p:nvSpPr>
          <p:cNvPr id="8" name="Rectangle 9"/>
          <p:cNvSpPr>
            <a:spLocks noChangeArrowheads="1"/>
          </p:cNvSpPr>
          <p:nvPr/>
        </p:nvSpPr>
        <p:spPr bwMode="auto">
          <a:xfrm>
            <a:off x="4429124" y="4429132"/>
            <a:ext cx="3898901" cy="954107"/>
          </a:xfrm>
          <a:prstGeom prst="rect">
            <a:avLst/>
          </a:prstGeom>
          <a:noFill/>
          <a:ln w="9525" algn="ctr">
            <a:noFill/>
            <a:miter lim="800000"/>
            <a:headEnd/>
            <a:tailEnd/>
          </a:ln>
          <a:effectLst/>
        </p:spPr>
        <p:txBody>
          <a:bodyPr wrap="square">
            <a:spAutoFit/>
          </a:bodyPr>
          <a:lstStyle/>
          <a:p>
            <a:r>
              <a:rPr lang="zh-CN" altLang="en-US" sz="2800" b="1" dirty="0"/>
              <a:t>其中</a:t>
            </a:r>
            <a:r>
              <a:rPr lang="en-US" altLang="zh-CN" sz="2800" b="1" dirty="0"/>
              <a:t>h</a:t>
            </a:r>
            <a:r>
              <a:rPr lang="en-US" altLang="zh-CN" sz="2800" b="1" baseline="-25000" dirty="0"/>
              <a:t>1</a:t>
            </a:r>
            <a:r>
              <a:rPr lang="zh-CN" altLang="en-US" sz="2800" b="1" dirty="0"/>
              <a:t>和</a:t>
            </a:r>
            <a:r>
              <a:rPr lang="en-US" altLang="zh-CN" sz="2800" b="1" dirty="0"/>
              <a:t>h</a:t>
            </a:r>
            <a:r>
              <a:rPr lang="en-US" altLang="zh-CN" sz="2800" b="1" baseline="-25000" dirty="0"/>
              <a:t>2</a:t>
            </a:r>
            <a:r>
              <a:rPr lang="zh-CN" altLang="en-US" sz="2800" b="1" dirty="0"/>
              <a:t>均为局部</a:t>
            </a:r>
            <a:r>
              <a:rPr lang="en-US" altLang="zh-CN" sz="2800" b="1" dirty="0" err="1"/>
              <a:t>Lipschitz</a:t>
            </a:r>
            <a:r>
              <a:rPr lang="zh-CN" altLang="en-US" sz="2800" b="1" dirty="0"/>
              <a:t>的，且满足</a:t>
            </a:r>
          </a:p>
        </p:txBody>
      </p:sp>
      <p:graphicFrame>
        <p:nvGraphicFramePr>
          <p:cNvPr id="9" name="Object 10"/>
          <p:cNvGraphicFramePr>
            <a:graphicFrameLocks noChangeAspect="1"/>
          </p:cNvGraphicFramePr>
          <p:nvPr/>
        </p:nvGraphicFramePr>
        <p:xfrm>
          <a:off x="1785918" y="5429264"/>
          <a:ext cx="5307012" cy="487362"/>
        </p:xfrm>
        <a:graphic>
          <a:graphicData uri="http://schemas.openxmlformats.org/presentationml/2006/ole">
            <p:oleObj spid="_x0000_s152580" name="Equation" r:id="rId5" imgW="2209680" imgH="203040" progId="Equation.DSMT4">
              <p:embed/>
            </p:oleObj>
          </a:graphicData>
        </a:graphic>
      </p:graphicFrame>
      <p:graphicFrame>
        <p:nvGraphicFramePr>
          <p:cNvPr id="11" name="Object 12"/>
          <p:cNvGraphicFramePr>
            <a:graphicFrameLocks noChangeAspect="1"/>
          </p:cNvGraphicFramePr>
          <p:nvPr/>
        </p:nvGraphicFramePr>
        <p:xfrm>
          <a:off x="3428992" y="6003925"/>
          <a:ext cx="3386137" cy="854075"/>
        </p:xfrm>
        <a:graphic>
          <a:graphicData uri="http://schemas.openxmlformats.org/presentationml/2006/ole">
            <p:oleObj spid="_x0000_s152581" name="Equation" r:id="rId6" imgW="1409400" imgH="355320" progId="Equation.DSMT4">
              <p:embed/>
            </p:oleObj>
          </a:graphicData>
        </a:graphic>
      </p:graphicFrame>
      <p:sp>
        <p:nvSpPr>
          <p:cNvPr id="12" name="Rectangle 13"/>
          <p:cNvSpPr>
            <a:spLocks noChangeArrowheads="1"/>
          </p:cNvSpPr>
          <p:nvPr/>
        </p:nvSpPr>
        <p:spPr bwMode="auto">
          <a:xfrm>
            <a:off x="1419217" y="6115060"/>
            <a:ext cx="1255712" cy="519112"/>
          </a:xfrm>
          <a:prstGeom prst="rect">
            <a:avLst/>
          </a:prstGeom>
          <a:noFill/>
          <a:ln w="9525" algn="ctr">
            <a:noFill/>
            <a:miter lim="800000"/>
            <a:headEnd/>
            <a:tailEnd/>
          </a:ln>
          <a:effectLst/>
        </p:spPr>
        <p:txBody>
          <a:bodyPr wrap="none">
            <a:spAutoFit/>
          </a:bodyPr>
          <a:lstStyle/>
          <a:p>
            <a:r>
              <a:rPr lang="zh-CN" altLang="en-US" sz="2800" b="1" dirty="0"/>
              <a:t>提示：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4000" smtClean="0"/>
              <a:t>1</a:t>
            </a:r>
            <a:r>
              <a:rPr lang="zh-CN" altLang="en-US" sz="4000" smtClean="0"/>
              <a:t>引言</a:t>
            </a:r>
          </a:p>
        </p:txBody>
      </p:sp>
      <p:sp>
        <p:nvSpPr>
          <p:cNvPr id="34819" name="内容占位符 6"/>
          <p:cNvSpPr>
            <a:spLocks noGrp="1"/>
          </p:cNvSpPr>
          <p:nvPr>
            <p:ph idx="1"/>
          </p:nvPr>
        </p:nvSpPr>
        <p:spPr>
          <a:xfrm>
            <a:off x="357158" y="1285860"/>
            <a:ext cx="8597930" cy="5572140"/>
          </a:xfrm>
        </p:spPr>
        <p:txBody>
          <a:bodyPr/>
          <a:lstStyle/>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r>
              <a:rPr lang="zh-CN" altLang="en-US" dirty="0" smtClean="0">
                <a:latin typeface="+mn-ea"/>
              </a:rPr>
              <a:t>当系统承受这种干扰之后，能否稳妥地保持预定的运动轨迹或者工作状态</a:t>
            </a:r>
            <a:endParaRPr lang="en-US" altLang="zh-CN" b="1" dirty="0" smtClean="0">
              <a:latin typeface="+mn-ea"/>
            </a:endParaRPr>
          </a:p>
          <a:p>
            <a:pPr eaLnBrk="1" hangingPunct="1"/>
            <a:r>
              <a:rPr lang="zh-CN" altLang="en-US" dirty="0" smtClean="0">
                <a:latin typeface="+mn-ea"/>
              </a:rPr>
              <a:t>稳定性都是针对系统平衡状态而言的，只有对于具有唯一平衡点的系统或者其所有平衡状态为同时稳定</a:t>
            </a:r>
            <a:r>
              <a:rPr lang="en-US" dirty="0" smtClean="0">
                <a:latin typeface="+mn-ea"/>
              </a:rPr>
              <a:t>/</a:t>
            </a:r>
            <a:r>
              <a:rPr lang="zh-CN" altLang="en-US" dirty="0" smtClean="0">
                <a:latin typeface="+mn-ea"/>
              </a:rPr>
              <a:t>不稳定的系统，可以笼统地讲系统的稳定性</a:t>
            </a:r>
            <a:endParaRPr lang="en-US" altLang="zh-CN" b="1" dirty="0" smtClean="0">
              <a:latin typeface="+mn-ea"/>
            </a:endParaRPr>
          </a:p>
          <a:p>
            <a:pPr eaLnBrk="1" hangingPunct="1"/>
            <a:r>
              <a:rPr lang="zh-CN" altLang="en-US" dirty="0" smtClean="0">
                <a:latin typeface="+mn-ea"/>
              </a:rPr>
              <a:t>内部稳定性、</a:t>
            </a:r>
            <a:r>
              <a:rPr lang="en-US" altLang="zh-CN" dirty="0" smtClean="0">
                <a:latin typeface="+mn-ea"/>
              </a:rPr>
              <a:t>IS</a:t>
            </a:r>
            <a:r>
              <a:rPr lang="zh-CN" altLang="en-US" dirty="0" smtClean="0">
                <a:latin typeface="+mn-ea"/>
              </a:rPr>
              <a:t>稳定性、外部稳定性</a:t>
            </a:r>
            <a:r>
              <a:rPr lang="en-US" altLang="zh-CN" dirty="0" smtClean="0">
                <a:latin typeface="+mn-ea"/>
              </a:rPr>
              <a:t>(BIBO)</a:t>
            </a:r>
            <a:endParaRPr lang="zh-CN" altLang="en-US" dirty="0" smtClean="0">
              <a:latin typeface="+mn-ea"/>
            </a:endParaRP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5235" name="Picture 3"/>
          <p:cNvPicPr>
            <a:picLocks noChangeAspect="1" noChangeArrowheads="1"/>
          </p:cNvPicPr>
          <p:nvPr/>
        </p:nvPicPr>
        <p:blipFill>
          <a:blip r:embed="rId3"/>
          <a:srcRect/>
          <a:stretch>
            <a:fillRect/>
          </a:stretch>
        </p:blipFill>
        <p:spPr bwMode="auto">
          <a:xfrm>
            <a:off x="857224" y="1428736"/>
            <a:ext cx="8221450"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358214" cy="1143000"/>
          </a:xfrm>
        </p:spPr>
        <p:txBody>
          <a:bodyPr/>
          <a:lstStyle/>
          <a:p>
            <a:r>
              <a:rPr lang="en-US" altLang="zh-CN" dirty="0" smtClean="0"/>
              <a:t>5</a:t>
            </a:r>
            <a:r>
              <a:rPr lang="zh-CN" altLang="en-US" dirty="0" smtClean="0"/>
              <a:t>显含时间的自治系统的</a:t>
            </a:r>
            <a:r>
              <a:rPr lang="en-US" dirty="0" err="1" smtClean="0"/>
              <a:t>Lyapunov</a:t>
            </a:r>
            <a:r>
              <a:rPr lang="zh-CN" altLang="en-US" dirty="0" smtClean="0"/>
              <a:t>第二法稳定性判据</a:t>
            </a:r>
            <a:endParaRPr lang="zh-CN" altLang="en-US" dirty="0"/>
          </a:p>
        </p:txBody>
      </p:sp>
      <p:sp>
        <p:nvSpPr>
          <p:cNvPr id="3" name="内容占位符 2"/>
          <p:cNvSpPr>
            <a:spLocks noGrp="1"/>
          </p:cNvSpPr>
          <p:nvPr>
            <p:ph idx="1"/>
          </p:nvPr>
        </p:nvSpPr>
        <p:spPr>
          <a:xfrm>
            <a:off x="714348" y="2714620"/>
            <a:ext cx="8169302" cy="4846653"/>
          </a:xfrm>
        </p:spPr>
        <p:txBody>
          <a:bodyPr/>
          <a:lstStyle/>
          <a:p>
            <a:r>
              <a:rPr lang="zh-CN" altLang="en-US" dirty="0" smtClean="0"/>
              <a:t>比较函数与</a:t>
            </a:r>
            <a:r>
              <a:rPr lang="en-US" altLang="zh-CN" dirty="0" err="1" smtClean="0"/>
              <a:t>Lyapunov</a:t>
            </a:r>
            <a:r>
              <a:rPr lang="zh-CN" altLang="en-US" dirty="0" smtClean="0"/>
              <a:t>分析</a:t>
            </a:r>
            <a:endParaRPr lang="en-US" altLang="zh-CN" dirty="0" smtClean="0"/>
          </a:p>
          <a:p>
            <a:endParaRPr lang="en-US" altLang="zh-CN" dirty="0" smtClean="0"/>
          </a:p>
          <a:p>
            <a:r>
              <a:rPr lang="zh-CN" altLang="en-US" dirty="0" smtClean="0"/>
              <a:t>显含时间的自治系统的</a:t>
            </a:r>
            <a:r>
              <a:rPr lang="en-US" altLang="zh-CN" dirty="0" err="1" smtClean="0"/>
              <a:t>Lyapunov</a:t>
            </a:r>
            <a:r>
              <a:rPr lang="zh-CN" altLang="en-US" dirty="0" smtClean="0"/>
              <a:t>第二法稳定性判据</a:t>
            </a:r>
            <a:endParaRPr lang="en-US" altLang="zh-CN" dirty="0" smtClean="0"/>
          </a:p>
          <a:p>
            <a:endParaRPr lang="en-US" altLang="zh-CN" dirty="0" smtClean="0"/>
          </a:p>
          <a:p>
            <a:r>
              <a:rPr lang="zh-CN" altLang="en-US" dirty="0" smtClean="0"/>
              <a:t>显含时间的的自治系统</a:t>
            </a:r>
            <a:r>
              <a:rPr lang="en-US" altLang="zh-CN" dirty="0" err="1" smtClean="0"/>
              <a:t>Chetaev</a:t>
            </a:r>
            <a:r>
              <a:rPr lang="zh-CN" altLang="en-US" dirty="0" smtClean="0"/>
              <a:t>平衡点不稳定性判据</a:t>
            </a:r>
            <a:endParaRPr lang="zh-CN" altLang="en-US" dirty="0"/>
          </a:p>
        </p:txBody>
      </p:sp>
      <p:sp>
        <p:nvSpPr>
          <p:cNvPr id="5" name="矩形 4"/>
          <p:cNvSpPr/>
          <p:nvPr/>
        </p:nvSpPr>
        <p:spPr>
          <a:xfrm>
            <a:off x="785786" y="1214422"/>
            <a:ext cx="8215370" cy="2062103"/>
          </a:xfrm>
          <a:prstGeom prst="rect">
            <a:avLst/>
          </a:prstGeom>
        </p:spPr>
        <p:txBody>
          <a:bodyPr wrap="square">
            <a:spAutoFit/>
          </a:bodyPr>
          <a:lstStyle/>
          <a:p>
            <a:pPr algn="l"/>
            <a:r>
              <a:rPr lang="zh-CN" altLang="en-US" sz="3200" b="1" dirty="0" smtClean="0">
                <a:latin typeface="Times New Roman" pitchFamily="18" charset="0"/>
                <a:ea typeface="+mn-ea"/>
                <a:cs typeface="Times New Roman" pitchFamily="18" charset="0"/>
              </a:rPr>
              <a:t>       显含时间的自治系统的解不仅与</a:t>
            </a:r>
            <a:r>
              <a:rPr lang="en-US" sz="3200" b="1" i="1" dirty="0" smtClean="0">
                <a:latin typeface="Times New Roman" pitchFamily="18" charset="0"/>
                <a:ea typeface="+mn-ea"/>
                <a:cs typeface="Times New Roman" pitchFamily="18" charset="0"/>
              </a:rPr>
              <a:t>t-t</a:t>
            </a:r>
            <a:r>
              <a:rPr lang="en-US" sz="3200" b="1" baseline="-25000" dirty="0" smtClean="0">
                <a:latin typeface="Times New Roman" pitchFamily="18" charset="0"/>
                <a:ea typeface="+mn-ea"/>
                <a:cs typeface="Times New Roman" pitchFamily="18" charset="0"/>
              </a:rPr>
              <a:t>0</a:t>
            </a:r>
            <a:r>
              <a:rPr lang="zh-CN" altLang="en-US" sz="3200" b="1" dirty="0" smtClean="0">
                <a:latin typeface="Times New Roman" pitchFamily="18" charset="0"/>
                <a:ea typeface="+mn-ea"/>
                <a:cs typeface="Times New Roman" pitchFamily="18" charset="0"/>
              </a:rPr>
              <a:t>有关，而且与</a:t>
            </a:r>
            <a:r>
              <a:rPr lang="en-US" sz="3200" b="1" i="1" dirty="0" smtClean="0">
                <a:latin typeface="Times New Roman" pitchFamily="18" charset="0"/>
                <a:ea typeface="+mn-ea"/>
                <a:cs typeface="Times New Roman" pitchFamily="18" charset="0"/>
              </a:rPr>
              <a:t>t</a:t>
            </a:r>
            <a:r>
              <a:rPr lang="en-US" sz="3200" b="1" baseline="-25000" dirty="0" smtClean="0">
                <a:latin typeface="Times New Roman" pitchFamily="18" charset="0"/>
                <a:ea typeface="+mn-ea"/>
                <a:cs typeface="Times New Roman" pitchFamily="18" charset="0"/>
              </a:rPr>
              <a:t>0</a:t>
            </a:r>
            <a:r>
              <a:rPr lang="zh-CN" altLang="en-US" sz="3200" b="1" dirty="0" smtClean="0">
                <a:latin typeface="Times New Roman" pitchFamily="18" charset="0"/>
                <a:ea typeface="+mn-ea"/>
                <a:cs typeface="Times New Roman" pitchFamily="18" charset="0"/>
              </a:rPr>
              <a:t>也有关。能否改进稳定性和渐近稳定性的定义</a:t>
            </a:r>
            <a:r>
              <a:rPr lang="en-US" sz="3200" b="1" dirty="0" smtClean="0">
                <a:latin typeface="Times New Roman" pitchFamily="18" charset="0"/>
                <a:ea typeface="+mn-ea"/>
                <a:cs typeface="Times New Roman" pitchFamily="18" charset="0"/>
              </a:rPr>
              <a:t>,</a:t>
            </a:r>
            <a:r>
              <a:rPr lang="zh-CN" altLang="en-US" sz="3200" b="1" dirty="0" smtClean="0">
                <a:latin typeface="Times New Roman" pitchFamily="18" charset="0"/>
                <a:ea typeface="+mn-ea"/>
                <a:cs typeface="Times New Roman" pitchFamily="18" charset="0"/>
              </a:rPr>
              <a:t>使它们在初始时刻</a:t>
            </a:r>
            <a:r>
              <a:rPr lang="en-US" sz="3200" b="1" i="1" dirty="0" smtClean="0">
                <a:latin typeface="Times New Roman" pitchFamily="18" charset="0"/>
                <a:ea typeface="+mn-ea"/>
                <a:cs typeface="Times New Roman" pitchFamily="18" charset="0"/>
              </a:rPr>
              <a:t>t</a:t>
            </a:r>
            <a:r>
              <a:rPr lang="en-US" sz="3200" b="1" baseline="-25000" dirty="0" smtClean="0">
                <a:latin typeface="Times New Roman" pitchFamily="18" charset="0"/>
                <a:ea typeface="+mn-ea"/>
                <a:cs typeface="Times New Roman" pitchFamily="18" charset="0"/>
              </a:rPr>
              <a:t>0</a:t>
            </a:r>
            <a:r>
              <a:rPr lang="zh-CN" altLang="en-US" sz="3200" b="1" dirty="0" smtClean="0">
                <a:latin typeface="Times New Roman" pitchFamily="18" charset="0"/>
                <a:ea typeface="+mn-ea"/>
                <a:cs typeface="Times New Roman" pitchFamily="18" charset="0"/>
              </a:rPr>
              <a:t>一致成立呢？</a:t>
            </a:r>
            <a:endParaRPr lang="en-US" altLang="zh-CN" sz="3200" b="1" dirty="0" smtClean="0">
              <a:latin typeface="Times New Roman" pitchFamily="18" charset="0"/>
              <a:ea typeface="+mn-ea"/>
              <a:cs typeface="Times New Roman" pitchFamily="18" charset="0"/>
            </a:endParaRPr>
          </a:p>
          <a:p>
            <a:pPr algn="l"/>
            <a:endParaRPr lang="zh-CN" altLang="en-US" sz="3200"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比较函数与</a:t>
            </a:r>
            <a:r>
              <a:rPr lang="en-US" altLang="zh-CN" dirty="0" err="1" smtClean="0"/>
              <a:t>Lyapunov</a:t>
            </a:r>
            <a:r>
              <a:rPr lang="zh-CN" altLang="en-US" dirty="0" smtClean="0"/>
              <a:t>分析</a:t>
            </a:r>
            <a:r>
              <a:rPr lang="en-US" altLang="zh-CN" dirty="0" smtClean="0"/>
              <a:t>-1</a:t>
            </a:r>
            <a:endParaRPr lang="zh-CN" altLang="en-US" dirty="0"/>
          </a:p>
        </p:txBody>
      </p:sp>
      <p:sp>
        <p:nvSpPr>
          <p:cNvPr id="3" name="内容占位符 2"/>
          <p:cNvSpPr>
            <a:spLocks noGrp="1"/>
          </p:cNvSpPr>
          <p:nvPr>
            <p:ph idx="1"/>
          </p:nvPr>
        </p:nvSpPr>
        <p:spPr>
          <a:xfrm>
            <a:off x="500034" y="1071546"/>
            <a:ext cx="8455054" cy="4846653"/>
          </a:xfrm>
        </p:spPr>
        <p:txBody>
          <a:bodyPr/>
          <a:lstStyle/>
          <a:p>
            <a:r>
              <a:rPr lang="en-US" dirty="0" smtClean="0"/>
              <a:t>K</a:t>
            </a:r>
            <a:r>
              <a:rPr lang="en-US" baseline="-25000" dirty="0" smtClean="0"/>
              <a:t>∞</a:t>
            </a:r>
            <a:r>
              <a:rPr lang="zh-CN" altLang="en-US" dirty="0" smtClean="0"/>
              <a:t>类函数</a:t>
            </a:r>
            <a:endParaRPr lang="en-US" altLang="zh-CN" dirty="0" smtClean="0"/>
          </a:p>
          <a:p>
            <a:r>
              <a:rPr lang="en-US" dirty="0" smtClean="0"/>
              <a:t>KL</a:t>
            </a:r>
            <a:r>
              <a:rPr lang="zh-CN" altLang="en-US" dirty="0" smtClean="0"/>
              <a:t>类函数</a:t>
            </a:r>
            <a:endParaRPr lang="en-US" altLang="zh-CN" dirty="0" smtClean="0"/>
          </a:p>
          <a:p>
            <a:r>
              <a:rPr lang="zh-CN" altLang="en-US" dirty="0" smtClean="0">
                <a:latin typeface="Times New Roman" pitchFamily="18" charset="0"/>
                <a:cs typeface="Times New Roman" pitchFamily="18" charset="0"/>
              </a:rPr>
              <a:t>设</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是</a:t>
            </a:r>
            <a:r>
              <a:rPr lang="en-US" dirty="0" smtClean="0">
                <a:latin typeface="Times New Roman" pitchFamily="18" charset="0"/>
                <a:cs typeface="Times New Roman" pitchFamily="18" charset="0"/>
              </a:rPr>
              <a:t>[0,a)</a:t>
            </a:r>
            <a:r>
              <a:rPr lang="zh-CN" altLang="en-US" dirty="0" smtClean="0">
                <a:latin typeface="Times New Roman" pitchFamily="18" charset="0"/>
                <a:cs typeface="Times New Roman" pitchFamily="18" charset="0"/>
              </a:rPr>
              <a:t>上的</a:t>
            </a:r>
            <a:r>
              <a:rPr lang="en-US"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类函数，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是</a:t>
            </a:r>
            <a:r>
              <a:rPr lang="en-US" dirty="0"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类函数，</a:t>
            </a:r>
            <a:r>
              <a:rPr lang="en-US" dirty="0" smtClean="0">
                <a:latin typeface="Times New Roman" pitchFamily="18" charset="0"/>
                <a:cs typeface="Times New Roman" pitchFamily="18" charset="0"/>
              </a:rPr>
              <a:t>β </a:t>
            </a:r>
            <a:r>
              <a:rPr lang="zh-CN" altLang="en-US" dirty="0" smtClean="0">
                <a:latin typeface="Times New Roman" pitchFamily="18" charset="0"/>
                <a:cs typeface="Times New Roman" pitchFamily="18" charset="0"/>
              </a:rPr>
              <a:t>是</a:t>
            </a:r>
            <a:r>
              <a:rPr lang="en-US" dirty="0" smtClean="0">
                <a:latin typeface="Times New Roman" pitchFamily="18" charset="0"/>
                <a:cs typeface="Times New Roman" pitchFamily="18" charset="0"/>
              </a:rPr>
              <a:t>KL</a:t>
            </a:r>
            <a:r>
              <a:rPr lang="zh-CN" altLang="en-US" dirty="0" smtClean="0">
                <a:latin typeface="Times New Roman" pitchFamily="18" charset="0"/>
                <a:cs typeface="Times New Roman" pitchFamily="18" charset="0"/>
              </a:rPr>
              <a:t>类函数，则有性质：</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      是在</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上有定义，且属于</a:t>
            </a:r>
            <a:r>
              <a:rPr lang="en-US"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类函数。</a:t>
            </a:r>
          </a:p>
          <a:p>
            <a:pPr lvl="1"/>
            <a:r>
              <a:rPr lang="zh-CN" altLang="en-US" dirty="0" smtClean="0">
                <a:latin typeface="Times New Roman" pitchFamily="18" charset="0"/>
                <a:cs typeface="Times New Roman" pitchFamily="18" charset="0"/>
              </a:rPr>
              <a:t>      是在</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 </a:t>
            </a:r>
            <a:r>
              <a:rPr lang="zh-CN" altLang="en-US" dirty="0" smtClean="0">
                <a:latin typeface="Times New Roman" pitchFamily="18" charset="0"/>
                <a:cs typeface="Times New Roman" pitchFamily="18" charset="0"/>
              </a:rPr>
              <a:t>上有定义，且属于</a:t>
            </a:r>
            <a:r>
              <a:rPr lang="en-US" dirty="0" smtClean="0">
                <a:latin typeface="Times New Roman" pitchFamily="18" charset="0"/>
                <a:cs typeface="Times New Roman" pitchFamily="18" charset="0"/>
              </a:rPr>
              <a:t>K </a:t>
            </a:r>
            <a:r>
              <a:rPr lang="en-US" baseline="-25000"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类函数</a:t>
            </a:r>
          </a:p>
          <a:p>
            <a:pPr lvl="1"/>
            <a:r>
              <a:rPr lang="zh-CN" altLang="en-US" dirty="0" smtClean="0">
                <a:latin typeface="Times New Roman" pitchFamily="18" charset="0"/>
                <a:cs typeface="Times New Roman" pitchFamily="18" charset="0"/>
              </a:rPr>
              <a:t>           是</a:t>
            </a:r>
            <a:r>
              <a:rPr lang="en-US"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类函数。</a:t>
            </a:r>
          </a:p>
          <a:p>
            <a:pPr lvl="1"/>
            <a:r>
              <a:rPr lang="zh-CN" altLang="en-US" dirty="0" smtClean="0">
                <a:latin typeface="Times New Roman" pitchFamily="18" charset="0"/>
                <a:cs typeface="Times New Roman" pitchFamily="18" charset="0"/>
              </a:rPr>
              <a:t>           是</a:t>
            </a:r>
            <a:r>
              <a:rPr lang="en-US" dirty="0" smtClean="0">
                <a:latin typeface="Times New Roman" pitchFamily="18" charset="0"/>
                <a:cs typeface="Times New Roman" pitchFamily="18" charset="0"/>
              </a:rPr>
              <a:t>K </a:t>
            </a:r>
            <a:r>
              <a:rPr lang="en-US" baseline="-25000"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类函数。</a:t>
            </a:r>
          </a:p>
          <a:p>
            <a:pPr lvl="1"/>
            <a:r>
              <a:rPr lang="zh-CN" altLang="en-US" dirty="0" smtClean="0">
                <a:latin typeface="Times New Roman" pitchFamily="18" charset="0"/>
                <a:cs typeface="Times New Roman" pitchFamily="18" charset="0"/>
              </a:rPr>
              <a:t>                                      是</a:t>
            </a:r>
            <a:r>
              <a:rPr lang="en-US" dirty="0" smtClean="0">
                <a:latin typeface="Times New Roman" pitchFamily="18" charset="0"/>
                <a:cs typeface="Times New Roman" pitchFamily="18" charset="0"/>
              </a:rPr>
              <a:t>KL</a:t>
            </a:r>
            <a:r>
              <a:rPr lang="zh-CN" altLang="en-US" dirty="0" smtClean="0">
                <a:latin typeface="Times New Roman" pitchFamily="18" charset="0"/>
                <a:cs typeface="Times New Roman" pitchFamily="18" charset="0"/>
              </a:rPr>
              <a:t>类函数。</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例：</a:t>
            </a:r>
            <a:r>
              <a:rPr lang="zh-CN" altLang="en-US" dirty="0" smtClean="0"/>
              <a:t>函数属类判为定</a:t>
            </a:r>
            <a:endParaRPr lang="zh-CN" altLang="en-US" dirty="0" smtClean="0">
              <a:latin typeface="Times New Roman" pitchFamily="18" charset="0"/>
              <a:cs typeface="Times New Roman" pitchFamily="18" charset="0"/>
            </a:endParaRPr>
          </a:p>
          <a:p>
            <a:pPr lvl="1"/>
            <a:endParaRPr lang="zh-CN" altLang="en-US" dirty="0"/>
          </a:p>
        </p:txBody>
      </p:sp>
      <p:sp>
        <p:nvSpPr>
          <p:cNvPr id="155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5649" name="Object 1"/>
          <p:cNvGraphicFramePr>
            <a:graphicFrameLocks noChangeAspect="1"/>
          </p:cNvGraphicFramePr>
          <p:nvPr/>
        </p:nvGraphicFramePr>
        <p:xfrm>
          <a:off x="3214678" y="1142984"/>
          <a:ext cx="2838450" cy="500063"/>
        </p:xfrm>
        <a:graphic>
          <a:graphicData uri="http://schemas.openxmlformats.org/presentationml/2006/ole">
            <p:oleObj spid="_x0000_s155649" name="Equation" r:id="rId3" imgW="1117440" imgH="190440" progId="Equation.DSMT4">
              <p:embed/>
            </p:oleObj>
          </a:graphicData>
        </a:graphic>
      </p:graphicFrame>
      <p:graphicFrame>
        <p:nvGraphicFramePr>
          <p:cNvPr id="6" name="Object 1"/>
          <p:cNvGraphicFramePr>
            <a:graphicFrameLocks noChangeAspect="1"/>
          </p:cNvGraphicFramePr>
          <p:nvPr/>
        </p:nvGraphicFramePr>
        <p:xfrm>
          <a:off x="3286116" y="1714492"/>
          <a:ext cx="4129087" cy="500062"/>
        </p:xfrm>
        <a:graphic>
          <a:graphicData uri="http://schemas.openxmlformats.org/presentationml/2006/ole">
            <p:oleObj spid="_x0000_s155651" name="Equation" r:id="rId4" imgW="1625400" imgH="190440" progId="Equation.DSMT4">
              <p:embed/>
            </p:oleObj>
          </a:graphicData>
        </a:graphic>
      </p:graphicFrame>
      <p:graphicFrame>
        <p:nvGraphicFramePr>
          <p:cNvPr id="7" name="Object 1"/>
          <p:cNvGraphicFramePr>
            <a:graphicFrameLocks noChangeAspect="1"/>
          </p:cNvGraphicFramePr>
          <p:nvPr/>
        </p:nvGraphicFramePr>
        <p:xfrm>
          <a:off x="1285852" y="3214686"/>
          <a:ext cx="581025" cy="600075"/>
        </p:xfrm>
        <a:graphic>
          <a:graphicData uri="http://schemas.openxmlformats.org/presentationml/2006/ole">
            <p:oleObj spid="_x0000_s155652" name="Equation" r:id="rId5" imgW="228600" imgH="228600" progId="Equation.DSMT4">
              <p:embed/>
            </p:oleObj>
          </a:graphicData>
        </a:graphic>
      </p:graphicFrame>
      <p:graphicFrame>
        <p:nvGraphicFramePr>
          <p:cNvPr id="8" name="Object 1"/>
          <p:cNvGraphicFramePr>
            <a:graphicFrameLocks noChangeAspect="1"/>
          </p:cNvGraphicFramePr>
          <p:nvPr/>
        </p:nvGraphicFramePr>
        <p:xfrm>
          <a:off x="1285852" y="3714752"/>
          <a:ext cx="581025" cy="600075"/>
        </p:xfrm>
        <a:graphic>
          <a:graphicData uri="http://schemas.openxmlformats.org/presentationml/2006/ole">
            <p:oleObj spid="_x0000_s155653" name="Equation" r:id="rId6" imgW="228600" imgH="228600" progId="Equation.DSMT4">
              <p:embed/>
            </p:oleObj>
          </a:graphicData>
        </a:graphic>
      </p:graphicFrame>
      <p:graphicFrame>
        <p:nvGraphicFramePr>
          <p:cNvPr id="9" name="Object 1"/>
          <p:cNvGraphicFramePr>
            <a:graphicFrameLocks noChangeAspect="1"/>
          </p:cNvGraphicFramePr>
          <p:nvPr/>
        </p:nvGraphicFramePr>
        <p:xfrm>
          <a:off x="1323959" y="4357694"/>
          <a:ext cx="1033463" cy="533400"/>
        </p:xfrm>
        <a:graphic>
          <a:graphicData uri="http://schemas.openxmlformats.org/presentationml/2006/ole">
            <p:oleObj spid="_x0000_s155654" name="Equation" r:id="rId7" imgW="406080" imgH="203040" progId="Equation.DSMT4">
              <p:embed/>
            </p:oleObj>
          </a:graphicData>
        </a:graphic>
      </p:graphicFrame>
      <p:graphicFrame>
        <p:nvGraphicFramePr>
          <p:cNvPr id="10" name="Object 1"/>
          <p:cNvGraphicFramePr>
            <a:graphicFrameLocks noChangeAspect="1"/>
          </p:cNvGraphicFramePr>
          <p:nvPr/>
        </p:nvGraphicFramePr>
        <p:xfrm>
          <a:off x="1252521" y="4857760"/>
          <a:ext cx="1033463" cy="533400"/>
        </p:xfrm>
        <a:graphic>
          <a:graphicData uri="http://schemas.openxmlformats.org/presentationml/2006/ole">
            <p:oleObj spid="_x0000_s155655" name="Equation" r:id="rId8" imgW="406080" imgH="203040" progId="Equation.DSMT4">
              <p:embed/>
            </p:oleObj>
          </a:graphicData>
        </a:graphic>
      </p:graphicFrame>
      <p:graphicFrame>
        <p:nvGraphicFramePr>
          <p:cNvPr id="11" name="Object 1"/>
          <p:cNvGraphicFramePr>
            <a:graphicFrameLocks noChangeAspect="1"/>
          </p:cNvGraphicFramePr>
          <p:nvPr/>
        </p:nvGraphicFramePr>
        <p:xfrm>
          <a:off x="1285852" y="5429264"/>
          <a:ext cx="3390900" cy="533400"/>
        </p:xfrm>
        <a:graphic>
          <a:graphicData uri="http://schemas.openxmlformats.org/presentationml/2006/ole">
            <p:oleObj spid="_x0000_s155656" name="Equation" r:id="rId9" imgW="1333440" imgH="203040" progId="Equation.DSMT4">
              <p:embed/>
            </p:oleObj>
          </a:graphicData>
        </a:graphic>
      </p:graphicFrame>
      <p:graphicFrame>
        <p:nvGraphicFramePr>
          <p:cNvPr id="12" name="Object 1"/>
          <p:cNvGraphicFramePr>
            <a:graphicFrameLocks noChangeAspect="1"/>
          </p:cNvGraphicFramePr>
          <p:nvPr/>
        </p:nvGraphicFramePr>
        <p:xfrm>
          <a:off x="28577" y="6257925"/>
          <a:ext cx="9186893" cy="572949"/>
        </p:xfrm>
        <a:graphic>
          <a:graphicData uri="http://schemas.openxmlformats.org/presentationml/2006/ole">
            <p:oleObj spid="_x0000_s155657" name="Equation" r:id="rId10" imgW="3784320" imgH="228600" progId="Equation.DSMT4">
              <p:embed/>
            </p:oleObj>
          </a:graphicData>
        </a:graphic>
      </p:graphicFrame>
      <p:sp>
        <p:nvSpPr>
          <p:cNvPr id="13" name="圆角矩形标注 12"/>
          <p:cNvSpPr/>
          <p:nvPr/>
        </p:nvSpPr>
        <p:spPr bwMode="auto">
          <a:xfrm>
            <a:off x="2571736" y="5357826"/>
            <a:ext cx="714380" cy="92869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K</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4" name="圆角矩形标注 13"/>
          <p:cNvSpPr/>
          <p:nvPr/>
        </p:nvSpPr>
        <p:spPr bwMode="auto">
          <a:xfrm>
            <a:off x="4786314" y="5357826"/>
            <a:ext cx="714380" cy="92869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KL</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5" name="圆角矩形标注 14"/>
          <p:cNvSpPr/>
          <p:nvPr/>
        </p:nvSpPr>
        <p:spPr bwMode="auto">
          <a:xfrm>
            <a:off x="6858016" y="5357826"/>
            <a:ext cx="714380" cy="92869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KL</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16" name="圆角矩形标注 15"/>
          <p:cNvSpPr/>
          <p:nvPr/>
        </p:nvSpPr>
        <p:spPr bwMode="auto">
          <a:xfrm>
            <a:off x="0" y="5357826"/>
            <a:ext cx="785786" cy="928694"/>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t>K</a:t>
            </a:r>
            <a:r>
              <a:rPr lang="en-US" baseline="-25000" dirty="0" smtClean="0"/>
              <a:t>∞</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linds(horizontal)">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linds(horizontal)">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358214" cy="1143000"/>
          </a:xfrm>
        </p:spPr>
        <p:txBody>
          <a:bodyPr/>
          <a:lstStyle/>
          <a:p>
            <a:r>
              <a:rPr lang="en-US" altLang="zh-CN" dirty="0" smtClean="0"/>
              <a:t>5.1</a:t>
            </a:r>
            <a:r>
              <a:rPr lang="zh-CN" altLang="en-US" dirty="0" smtClean="0"/>
              <a:t>比较函数与</a:t>
            </a:r>
            <a:r>
              <a:rPr lang="en-US" altLang="zh-CN" dirty="0" err="1" smtClean="0"/>
              <a:t>Lyapunov</a:t>
            </a:r>
            <a:r>
              <a:rPr lang="zh-CN" altLang="en-US" dirty="0" smtClean="0"/>
              <a:t>分析</a:t>
            </a:r>
            <a:r>
              <a:rPr lang="en-US" altLang="zh-CN" dirty="0" smtClean="0"/>
              <a:t>-2</a:t>
            </a:r>
            <a:endParaRPr lang="zh-CN" altLang="en-US" dirty="0"/>
          </a:p>
        </p:txBody>
      </p:sp>
      <p:sp>
        <p:nvSpPr>
          <p:cNvPr id="3" name="内容占位符 2"/>
          <p:cNvSpPr>
            <a:spLocks noGrp="1"/>
          </p:cNvSpPr>
          <p:nvPr>
            <p:ph idx="1"/>
          </p:nvPr>
        </p:nvSpPr>
        <p:spPr>
          <a:xfrm>
            <a:off x="0" y="1285861"/>
            <a:ext cx="9144000" cy="2143140"/>
          </a:xfrm>
        </p:spPr>
        <p:txBody>
          <a:bodyPr/>
          <a:lstStyle/>
          <a:p>
            <a:r>
              <a:rPr lang="zh-CN" altLang="en-US" dirty="0" smtClean="0">
                <a:latin typeface="Times New Roman" pitchFamily="18" charset="0"/>
                <a:cs typeface="Times New Roman" pitchFamily="18" charset="0"/>
              </a:rPr>
              <a:t>自治系统能量函数的</a:t>
            </a:r>
            <a:r>
              <a:rPr lang="en-US"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类函数界性：设</a:t>
            </a:r>
            <a:r>
              <a:rPr lang="en-US" i="1"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D→R</a:t>
            </a:r>
            <a:r>
              <a:rPr lang="zh-CN" altLang="en-US" dirty="0" smtClean="0">
                <a:latin typeface="Times New Roman" pitchFamily="18" charset="0"/>
                <a:cs typeface="Times New Roman" pitchFamily="18" charset="0"/>
              </a:rPr>
              <a:t>是定义域为</a:t>
            </a:r>
            <a:r>
              <a:rPr lang="en-US" dirty="0" smtClean="0">
                <a:latin typeface="Times New Roman" pitchFamily="18" charset="0"/>
                <a:cs typeface="Times New Roman" pitchFamily="18" charset="0"/>
              </a:rPr>
              <a:t>D⊂ </a:t>
            </a:r>
            <a:r>
              <a:rPr lang="en-US" dirty="0" err="1" smtClean="0">
                <a:latin typeface="Times New Roman" pitchFamily="18" charset="0"/>
                <a:cs typeface="Times New Roman" pitchFamily="18" charset="0"/>
              </a:rPr>
              <a:t>R</a:t>
            </a:r>
            <a:r>
              <a:rPr lang="en-US" i="1" baseline="30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且包含原点连续正定函数，并设对于某个</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有</a:t>
            </a:r>
            <a:r>
              <a:rPr lang="en-US" dirty="0" smtClean="0">
                <a:latin typeface="Times New Roman" pitchFamily="18" charset="0"/>
                <a:cs typeface="Times New Roman" pitchFamily="18" charset="0"/>
              </a:rPr>
              <a:t>B</a:t>
            </a:r>
            <a:r>
              <a:rPr lang="en-US" i="1" baseline="-25000" dirty="0" smtClean="0">
                <a:latin typeface="Times New Roman" pitchFamily="18" charset="0"/>
                <a:cs typeface="Times New Roman" pitchFamily="18" charset="0"/>
              </a:rPr>
              <a:t>r </a:t>
            </a:r>
            <a:r>
              <a:rPr lang="en-US"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，则对于所有</a:t>
            </a:r>
            <a:r>
              <a:rPr lang="en-US" i="1" dirty="0" smtClean="0">
                <a:latin typeface="Times New Roman" pitchFamily="18" charset="0"/>
                <a:cs typeface="Times New Roman" pitchFamily="18" charset="0"/>
              </a:rPr>
              <a:t>x</a:t>
            </a:r>
            <a:r>
              <a:rPr lang="zh-C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存在定义在</a:t>
            </a:r>
            <a:r>
              <a:rPr lang="en-US"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上的</a:t>
            </a:r>
            <a:r>
              <a:rPr lang="en-US"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类函数</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满足</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153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01" name="Object 1"/>
          <p:cNvGraphicFramePr>
            <a:graphicFrameLocks noChangeAspect="1"/>
          </p:cNvGraphicFramePr>
          <p:nvPr/>
        </p:nvGraphicFramePr>
        <p:xfrm>
          <a:off x="6643702" y="2857496"/>
          <a:ext cx="2500298" cy="402146"/>
        </p:xfrm>
        <a:graphic>
          <a:graphicData uri="http://schemas.openxmlformats.org/presentationml/2006/ole">
            <p:oleObj spid="_x0000_s153601" name="Equation" r:id="rId3" imgW="1358900" imgH="215900" progId="Equation.DSMT4">
              <p:embed/>
            </p:oleObj>
          </a:graphicData>
        </a:graphic>
      </p:graphicFrame>
      <p:sp>
        <p:nvSpPr>
          <p:cNvPr id="153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3603" name="Object 3"/>
          <p:cNvGraphicFramePr>
            <a:graphicFrameLocks noChangeAspect="1"/>
          </p:cNvGraphicFramePr>
          <p:nvPr/>
        </p:nvGraphicFramePr>
        <p:xfrm>
          <a:off x="4286248" y="3143248"/>
          <a:ext cx="4473862" cy="2976175"/>
        </p:xfrm>
        <a:graphic>
          <a:graphicData uri="http://schemas.openxmlformats.org/presentationml/2006/ole">
            <p:oleObj spid="_x0000_s153603" name="Visio" r:id="rId4" imgW="4935329" imgH="3207351" progId="Visio.Drawing.11">
              <p:embed/>
            </p:oleObj>
          </a:graphicData>
        </a:graphic>
      </p:graphicFrame>
      <p:sp>
        <p:nvSpPr>
          <p:cNvPr id="8" name="矩形 7"/>
          <p:cNvSpPr/>
          <p:nvPr/>
        </p:nvSpPr>
        <p:spPr>
          <a:xfrm>
            <a:off x="0" y="3429000"/>
            <a:ext cx="4643438" cy="2554545"/>
          </a:xfrm>
          <a:prstGeom prst="rect">
            <a:avLst/>
          </a:prstGeom>
        </p:spPr>
        <p:txBody>
          <a:bodyPr wrap="square">
            <a:spAutoFit/>
          </a:bodyPr>
          <a:lstStyle/>
          <a:p>
            <a:pPr marL="342900" lvl="0" indent="-342900" algn="l" eaLnBrk="0" hangingPunct="0">
              <a:spcBef>
                <a:spcPct val="20000"/>
              </a:spcBef>
              <a:buClr>
                <a:srgbClr val="3333CC"/>
              </a:buClr>
              <a:buSzPct val="60000"/>
              <a:buFont typeface="Wingdings" pitchFamily="2" charset="2"/>
              <a:buChar char="n"/>
            </a:pPr>
            <a:r>
              <a:rPr lang="zh-CN" altLang="en-US" sz="3200" b="1" kern="0" dirty="0" smtClean="0">
                <a:solidFill>
                  <a:srgbClr val="000000"/>
                </a:solidFill>
                <a:latin typeface="Times New Roman" pitchFamily="18" charset="0"/>
                <a:ea typeface="+mn-ea"/>
                <a:cs typeface="Times New Roman" pitchFamily="18" charset="0"/>
              </a:rPr>
              <a:t>如果</a:t>
            </a:r>
            <a:r>
              <a:rPr lang="en-US" sz="3200" b="1" kern="0" dirty="0" smtClean="0">
                <a:solidFill>
                  <a:srgbClr val="000000"/>
                </a:solidFill>
                <a:latin typeface="Times New Roman" pitchFamily="18" charset="0"/>
                <a:ea typeface="+mn-ea"/>
                <a:cs typeface="Times New Roman" pitchFamily="18" charset="0"/>
              </a:rPr>
              <a:t>D=</a:t>
            </a:r>
            <a:r>
              <a:rPr lang="en-US" sz="3200" b="1" kern="0" dirty="0" err="1" smtClean="0">
                <a:solidFill>
                  <a:srgbClr val="000000"/>
                </a:solidFill>
                <a:latin typeface="Times New Roman" pitchFamily="18" charset="0"/>
                <a:ea typeface="+mn-ea"/>
                <a:cs typeface="Times New Roman" pitchFamily="18" charset="0"/>
              </a:rPr>
              <a:t>R</a:t>
            </a:r>
            <a:r>
              <a:rPr lang="en-US" sz="3200" b="1" kern="0" baseline="30000" dirty="0" err="1" smtClean="0">
                <a:solidFill>
                  <a:srgbClr val="000000"/>
                </a:solidFill>
                <a:latin typeface="Times New Roman" pitchFamily="18" charset="0"/>
                <a:ea typeface="+mn-ea"/>
                <a:cs typeface="Times New Roman" pitchFamily="18" charset="0"/>
              </a:rPr>
              <a:t>n</a:t>
            </a:r>
            <a:r>
              <a:rPr lang="zh-CN" altLang="en-US" sz="3200" b="1" kern="0" dirty="0" smtClean="0">
                <a:solidFill>
                  <a:srgbClr val="000000"/>
                </a:solidFill>
                <a:latin typeface="Times New Roman" pitchFamily="18" charset="0"/>
                <a:ea typeface="+mn-ea"/>
                <a:cs typeface="Times New Roman" pitchFamily="18" charset="0"/>
              </a:rPr>
              <a:t>且</a:t>
            </a:r>
            <a:r>
              <a:rPr lang="en-US" sz="3200" b="1" i="1" kern="0" dirty="0" smtClean="0">
                <a:solidFill>
                  <a:srgbClr val="000000"/>
                </a:solidFill>
                <a:latin typeface="Times New Roman" pitchFamily="18" charset="0"/>
                <a:ea typeface="+mn-ea"/>
                <a:cs typeface="Times New Roman" pitchFamily="18" charset="0"/>
              </a:rPr>
              <a:t>V</a:t>
            </a:r>
            <a:r>
              <a:rPr lang="en-US" sz="3200" b="1" kern="0" dirty="0" smtClean="0">
                <a:solidFill>
                  <a:srgbClr val="000000"/>
                </a:solidFill>
                <a:latin typeface="Times New Roman" pitchFamily="18" charset="0"/>
                <a:ea typeface="+mn-ea"/>
                <a:cs typeface="Times New Roman" pitchFamily="18" charset="0"/>
              </a:rPr>
              <a:t>(</a:t>
            </a:r>
            <a:r>
              <a:rPr lang="en-US" sz="3200" b="1" i="1" kern="0" dirty="0" smtClean="0">
                <a:solidFill>
                  <a:srgbClr val="000000"/>
                </a:solidFill>
                <a:latin typeface="Times New Roman" pitchFamily="18" charset="0"/>
                <a:ea typeface="+mn-ea"/>
                <a:cs typeface="Times New Roman" pitchFamily="18" charset="0"/>
              </a:rPr>
              <a:t>x</a:t>
            </a:r>
            <a:r>
              <a:rPr lang="en-US" sz="3200" b="1" kern="0" dirty="0" smtClean="0">
                <a:solidFill>
                  <a:srgbClr val="000000"/>
                </a:solidFill>
                <a:latin typeface="Times New Roman" pitchFamily="18" charset="0"/>
                <a:ea typeface="+mn-ea"/>
                <a:cs typeface="Times New Roman" pitchFamily="18" charset="0"/>
              </a:rPr>
              <a:t>)</a:t>
            </a:r>
            <a:r>
              <a:rPr lang="zh-CN" altLang="en-US" sz="3200" b="1" kern="0" dirty="0" smtClean="0">
                <a:solidFill>
                  <a:srgbClr val="000000"/>
                </a:solidFill>
                <a:latin typeface="Times New Roman" pitchFamily="18" charset="0"/>
                <a:ea typeface="+mn-ea"/>
                <a:cs typeface="Times New Roman" pitchFamily="18" charset="0"/>
              </a:rPr>
              <a:t>是径向无界的，则存在</a:t>
            </a:r>
            <a:r>
              <a:rPr lang="en-US" sz="3200" b="1" kern="0" dirty="0" smtClean="0">
                <a:solidFill>
                  <a:srgbClr val="000000"/>
                </a:solidFill>
                <a:latin typeface="Times New Roman" pitchFamily="18" charset="0"/>
                <a:ea typeface="+mn-ea"/>
                <a:cs typeface="Times New Roman" pitchFamily="18" charset="0"/>
              </a:rPr>
              <a:t>K</a:t>
            </a:r>
            <a:r>
              <a:rPr lang="en-US" sz="3200" b="1" kern="0" baseline="-25000" dirty="0" smtClean="0">
                <a:solidFill>
                  <a:srgbClr val="000000"/>
                </a:solidFill>
                <a:latin typeface="Times New Roman" pitchFamily="18" charset="0"/>
                <a:ea typeface="+mn-ea"/>
                <a:cs typeface="Times New Roman" pitchFamily="18" charset="0"/>
              </a:rPr>
              <a:t>∞</a:t>
            </a:r>
            <a:r>
              <a:rPr lang="zh-CN" altLang="en-US" sz="3200" b="1" kern="0" dirty="0" smtClean="0">
                <a:solidFill>
                  <a:srgbClr val="000000"/>
                </a:solidFill>
                <a:latin typeface="Times New Roman" pitchFamily="18" charset="0"/>
                <a:ea typeface="+mn-ea"/>
                <a:cs typeface="Times New Roman" pitchFamily="18" charset="0"/>
              </a:rPr>
              <a:t>类函数</a:t>
            </a:r>
            <a:r>
              <a:rPr lang="en-US" sz="3200" b="1" i="1" kern="0" dirty="0" smtClean="0">
                <a:solidFill>
                  <a:srgbClr val="000000"/>
                </a:solidFill>
                <a:latin typeface="Times New Roman" pitchFamily="18" charset="0"/>
                <a:ea typeface="+mn-ea"/>
                <a:cs typeface="Times New Roman" pitchFamily="18" charset="0"/>
              </a:rPr>
              <a:t>α</a:t>
            </a:r>
            <a:r>
              <a:rPr lang="en-US" sz="3200" b="1" kern="0" baseline="-25000" dirty="0" smtClean="0">
                <a:solidFill>
                  <a:srgbClr val="000000"/>
                </a:solidFill>
                <a:latin typeface="Times New Roman" pitchFamily="18" charset="0"/>
                <a:ea typeface="+mn-ea"/>
                <a:cs typeface="Times New Roman" pitchFamily="18" charset="0"/>
              </a:rPr>
              <a:t>1</a:t>
            </a:r>
            <a:r>
              <a:rPr lang="zh-CN" altLang="en-US" sz="3200" b="1" kern="0" dirty="0" smtClean="0">
                <a:solidFill>
                  <a:srgbClr val="000000"/>
                </a:solidFill>
                <a:latin typeface="Times New Roman" pitchFamily="18" charset="0"/>
                <a:ea typeface="+mn-ea"/>
                <a:cs typeface="Times New Roman" pitchFamily="18" charset="0"/>
              </a:rPr>
              <a:t>和</a:t>
            </a:r>
            <a:r>
              <a:rPr lang="en-US" sz="3200" b="1" i="1" kern="0" dirty="0" smtClean="0">
                <a:solidFill>
                  <a:srgbClr val="000000"/>
                </a:solidFill>
                <a:latin typeface="Times New Roman" pitchFamily="18" charset="0"/>
                <a:ea typeface="+mn-ea"/>
                <a:cs typeface="Times New Roman" pitchFamily="18" charset="0"/>
              </a:rPr>
              <a:t>α</a:t>
            </a:r>
            <a:r>
              <a:rPr lang="en-US" sz="3200" b="1" kern="0" baseline="-25000" dirty="0" smtClean="0">
                <a:solidFill>
                  <a:srgbClr val="000000"/>
                </a:solidFill>
                <a:latin typeface="Times New Roman" pitchFamily="18" charset="0"/>
                <a:ea typeface="+mn-ea"/>
                <a:cs typeface="Times New Roman" pitchFamily="18" charset="0"/>
              </a:rPr>
              <a:t>2</a:t>
            </a:r>
            <a:r>
              <a:rPr lang="zh-CN" altLang="en-US" sz="3200" b="1" kern="0" dirty="0" smtClean="0">
                <a:solidFill>
                  <a:srgbClr val="000000"/>
                </a:solidFill>
                <a:latin typeface="Times New Roman" pitchFamily="18" charset="0"/>
                <a:ea typeface="+mn-ea"/>
                <a:cs typeface="Times New Roman" pitchFamily="18" charset="0"/>
              </a:rPr>
              <a:t>在</a:t>
            </a:r>
            <a:r>
              <a:rPr lang="en-US" sz="3200" b="1" kern="0" dirty="0" smtClean="0">
                <a:solidFill>
                  <a:srgbClr val="000000"/>
                </a:solidFill>
                <a:latin typeface="Times New Roman" pitchFamily="18" charset="0"/>
                <a:ea typeface="+mn-ea"/>
                <a:cs typeface="Times New Roman" pitchFamily="18" charset="0"/>
              </a:rPr>
              <a:t>[0, ∞ )</a:t>
            </a:r>
            <a:r>
              <a:rPr lang="zh-CN" altLang="en-US" sz="3200" b="1" kern="0" dirty="0" smtClean="0">
                <a:solidFill>
                  <a:srgbClr val="000000"/>
                </a:solidFill>
                <a:latin typeface="Times New Roman" pitchFamily="18" charset="0"/>
                <a:ea typeface="+mn-ea"/>
                <a:cs typeface="Times New Roman" pitchFamily="18" charset="0"/>
              </a:rPr>
              <a:t>上有定义，使上式对于任意</a:t>
            </a:r>
            <a:r>
              <a:rPr lang="en-US" sz="3200" b="1" i="1" kern="0" dirty="0" smtClean="0">
                <a:solidFill>
                  <a:srgbClr val="000000"/>
                </a:solidFill>
                <a:latin typeface="Times New Roman" pitchFamily="18" charset="0"/>
                <a:ea typeface="+mn-ea"/>
                <a:cs typeface="Times New Roman" pitchFamily="18" charset="0"/>
              </a:rPr>
              <a:t>x</a:t>
            </a:r>
            <a:r>
              <a:rPr lang="en-US" sz="3200" b="1" kern="0" dirty="0" smtClean="0">
                <a:solidFill>
                  <a:srgbClr val="000000"/>
                </a:solidFill>
                <a:latin typeface="Times New Roman" pitchFamily="18" charset="0"/>
                <a:ea typeface="+mn-ea"/>
                <a:cs typeface="Times New Roman" pitchFamily="18" charset="0"/>
              </a:rPr>
              <a:t> </a:t>
            </a:r>
            <a:r>
              <a:rPr lang="zh-CN" altLang="en-US" sz="3200" b="1" kern="0" dirty="0" smtClean="0">
                <a:solidFill>
                  <a:srgbClr val="000000"/>
                </a:solidFill>
                <a:latin typeface="Times New Roman" pitchFamily="18" charset="0"/>
                <a:ea typeface="+mn-ea"/>
                <a:cs typeface="Times New Roman" pitchFamily="18" charset="0"/>
              </a:rPr>
              <a:t>∈</a:t>
            </a:r>
            <a:r>
              <a:rPr lang="en-US" sz="3200" b="1" kern="0" dirty="0" smtClean="0">
                <a:solidFill>
                  <a:srgbClr val="000000"/>
                </a:solidFill>
                <a:latin typeface="Times New Roman" pitchFamily="18" charset="0"/>
                <a:ea typeface="+mn-ea"/>
                <a:cs typeface="Times New Roman" pitchFamily="18" charset="0"/>
              </a:rPr>
              <a:t> </a:t>
            </a:r>
            <a:r>
              <a:rPr lang="en-US" sz="3200" b="1" kern="0" dirty="0" err="1" smtClean="0">
                <a:solidFill>
                  <a:srgbClr val="000000"/>
                </a:solidFill>
                <a:latin typeface="Times New Roman" pitchFamily="18" charset="0"/>
                <a:ea typeface="+mn-ea"/>
                <a:cs typeface="Times New Roman" pitchFamily="18" charset="0"/>
              </a:rPr>
              <a:t>R</a:t>
            </a:r>
            <a:r>
              <a:rPr lang="en-US" sz="3200" b="1" kern="0" baseline="30000" dirty="0" err="1" smtClean="0">
                <a:solidFill>
                  <a:srgbClr val="000000"/>
                </a:solidFill>
                <a:latin typeface="Times New Roman" pitchFamily="18" charset="0"/>
                <a:ea typeface="+mn-ea"/>
                <a:cs typeface="Times New Roman" pitchFamily="18" charset="0"/>
              </a:rPr>
              <a:t>n</a:t>
            </a:r>
            <a:r>
              <a:rPr lang="zh-CN" altLang="en-US" sz="3200" b="1" kern="0" dirty="0" smtClean="0">
                <a:solidFill>
                  <a:srgbClr val="000000"/>
                </a:solidFill>
                <a:latin typeface="Times New Roman" pitchFamily="18" charset="0"/>
                <a:ea typeface="+mn-ea"/>
                <a:cs typeface="Times New Roman" pitchFamily="18" charset="0"/>
              </a:rPr>
              <a:t>都成立。</a:t>
            </a:r>
          </a:p>
        </p:txBody>
      </p:sp>
      <p:sp>
        <p:nvSpPr>
          <p:cNvPr id="9" name="内容占位符 2"/>
          <p:cNvSpPr txBox="1">
            <a:spLocks/>
          </p:cNvSpPr>
          <p:nvPr/>
        </p:nvSpPr>
        <p:spPr bwMode="auto">
          <a:xfrm>
            <a:off x="0" y="5929331"/>
            <a:ext cx="9144000" cy="14287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1" lang="zh-CN" altLang="en-US" sz="3200" b="1" i="0" u="none" strike="noStrike" kern="0" cap="none" spc="0" normalizeH="0" baseline="0" noProof="0" smtClean="0">
                <a:ln>
                  <a:noFill/>
                </a:ln>
                <a:solidFill>
                  <a:schemeClr val="tx1"/>
                </a:solidFill>
                <a:effectLst/>
                <a:uLnTx/>
                <a:uFillTx/>
                <a:latin typeface="Times New Roman" pitchFamily="18" charset="0"/>
                <a:ea typeface="+mn-ea"/>
                <a:cs typeface="Times New Roman" pitchFamily="18" charset="0"/>
              </a:rPr>
              <a:t>例：写出</a:t>
            </a:r>
            <a:r>
              <a:rPr kumimoji="1" lang="zh-CN" altLang="en-US" sz="3200" b="1" i="0" u="none" strike="noStrike" kern="0" cap="none" spc="0" normalizeH="0" baseline="0" noProof="0" smtClean="0">
                <a:ln>
                  <a:noFill/>
                </a:ln>
                <a:solidFill>
                  <a:schemeClr val="tx1"/>
                </a:solidFill>
                <a:effectLst/>
                <a:uLnTx/>
                <a:uFillTx/>
                <a:latin typeface="+mn-lt"/>
                <a:ea typeface="+mn-ea"/>
                <a:cs typeface="+mn-cs"/>
              </a:rPr>
              <a:t>二次正定函数的界性</a:t>
            </a:r>
            <a:endParaRPr kumimoji="1" lang="en-US" altLang="zh-CN" sz="3200" b="1" i="0" u="none" strike="noStrike" kern="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endParaRPr kumimoji="1" lang="en-US" altLang="zh-CN" sz="32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10" name="Object 1"/>
          <p:cNvGraphicFramePr>
            <a:graphicFrameLocks noChangeAspect="1"/>
          </p:cNvGraphicFramePr>
          <p:nvPr/>
        </p:nvGraphicFramePr>
        <p:xfrm>
          <a:off x="2143108" y="6361112"/>
          <a:ext cx="5210175" cy="496888"/>
        </p:xfrm>
        <a:graphic>
          <a:graphicData uri="http://schemas.openxmlformats.org/presentationml/2006/ole">
            <p:oleObj spid="_x0000_s153604" name="Equation" r:id="rId5" imgW="2831760" imgH="266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比较函数与</a:t>
            </a:r>
            <a:r>
              <a:rPr lang="en-US" altLang="zh-CN" dirty="0" err="1" smtClean="0"/>
              <a:t>Lyapunov</a:t>
            </a:r>
            <a:r>
              <a:rPr lang="zh-CN" altLang="en-US" dirty="0" smtClean="0"/>
              <a:t>分析</a:t>
            </a:r>
            <a:r>
              <a:rPr lang="en-US" altLang="zh-CN" dirty="0" smtClean="0"/>
              <a:t>-3</a:t>
            </a:r>
            <a:endParaRPr lang="zh-CN" altLang="en-US" dirty="0"/>
          </a:p>
        </p:txBody>
      </p:sp>
      <p:sp>
        <p:nvSpPr>
          <p:cNvPr id="3" name="内容占位符 2"/>
          <p:cNvSpPr>
            <a:spLocks noGrp="1"/>
          </p:cNvSpPr>
          <p:nvPr>
            <p:ph idx="1"/>
          </p:nvPr>
        </p:nvSpPr>
        <p:spPr>
          <a:xfrm>
            <a:off x="0" y="1285861"/>
            <a:ext cx="8955088" cy="4429156"/>
          </a:xfrm>
        </p:spPr>
        <p:txBody>
          <a:bodyPr/>
          <a:lstStyle/>
          <a:p>
            <a:r>
              <a:rPr lang="zh-CN" altLang="en-US" dirty="0" smtClean="0"/>
              <a:t>为引入基于</a:t>
            </a:r>
            <a:r>
              <a:rPr lang="en-US" dirty="0" smtClean="0"/>
              <a:t>K</a:t>
            </a:r>
            <a:r>
              <a:rPr lang="zh-CN" altLang="en-US" dirty="0" smtClean="0"/>
              <a:t>类函数与</a:t>
            </a:r>
            <a:r>
              <a:rPr lang="en-US" dirty="0" smtClean="0"/>
              <a:t>KL</a:t>
            </a:r>
            <a:r>
              <a:rPr lang="zh-CN" altLang="en-US" dirty="0" smtClean="0"/>
              <a:t>类函数的</a:t>
            </a:r>
            <a:r>
              <a:rPr lang="en-US" dirty="0" err="1" smtClean="0"/>
              <a:t>Lyapunov</a:t>
            </a:r>
            <a:r>
              <a:rPr lang="zh-CN" altLang="en-US" dirty="0" smtClean="0"/>
              <a:t>分析，首先给出一个比较容易理解的结论</a:t>
            </a:r>
            <a:endParaRPr lang="en-US" altLang="zh-CN" dirty="0" smtClean="0"/>
          </a:p>
          <a:p>
            <a:endParaRPr lang="en-US" altLang="zh-CN" dirty="0" smtClean="0"/>
          </a:p>
          <a:p>
            <a:endParaRPr lang="en-US" altLang="zh-CN" dirty="0" smtClean="0"/>
          </a:p>
          <a:p>
            <a:endParaRPr lang="en-US" altLang="zh-CN" dirty="0" smtClean="0"/>
          </a:p>
        </p:txBody>
      </p:sp>
      <p:graphicFrame>
        <p:nvGraphicFramePr>
          <p:cNvPr id="159746" name="Object 2"/>
          <p:cNvGraphicFramePr>
            <a:graphicFrameLocks noChangeAspect="1"/>
          </p:cNvGraphicFramePr>
          <p:nvPr/>
        </p:nvGraphicFramePr>
        <p:xfrm>
          <a:off x="531550" y="3076579"/>
          <a:ext cx="2968880" cy="500066"/>
        </p:xfrm>
        <a:graphic>
          <a:graphicData uri="http://schemas.openxmlformats.org/presentationml/2006/ole">
            <p:oleObj spid="_x0000_s159746" name="Equation" r:id="rId3" imgW="1218960" imgH="203040" progId="Equation.DSMT4">
              <p:embed/>
            </p:oleObj>
          </a:graphicData>
        </a:graphic>
      </p:graphicFrame>
      <p:graphicFrame>
        <p:nvGraphicFramePr>
          <p:cNvPr id="5" name="Object 2"/>
          <p:cNvGraphicFramePr>
            <a:graphicFrameLocks noChangeAspect="1"/>
          </p:cNvGraphicFramePr>
          <p:nvPr/>
        </p:nvGraphicFramePr>
        <p:xfrm>
          <a:off x="4572000" y="3148017"/>
          <a:ext cx="2357454" cy="476699"/>
        </p:xfrm>
        <a:graphic>
          <a:graphicData uri="http://schemas.openxmlformats.org/presentationml/2006/ole">
            <p:oleObj spid="_x0000_s159747" name="Equation" r:id="rId4" imgW="1015920" imgH="203040" progId="Equation.DSMT4">
              <p:embed/>
            </p:oleObj>
          </a:graphicData>
        </a:graphic>
      </p:graphicFrame>
      <p:sp>
        <p:nvSpPr>
          <p:cNvPr id="6" name="右箭头 5"/>
          <p:cNvSpPr/>
          <p:nvPr/>
        </p:nvSpPr>
        <p:spPr bwMode="auto">
          <a:xfrm>
            <a:off x="3571868" y="3290893"/>
            <a:ext cx="714380"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圆角矩形标注 6"/>
          <p:cNvSpPr/>
          <p:nvPr/>
        </p:nvSpPr>
        <p:spPr bwMode="auto">
          <a:xfrm>
            <a:off x="1428728" y="2647951"/>
            <a:ext cx="428628" cy="357190"/>
          </a:xfrm>
          <a:prstGeom prst="wedgeRoundRectCallout">
            <a:avLst>
              <a:gd name="adj1" fmla="val -42561"/>
              <a:gd name="adj2" fmla="val 10872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K</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
        <p:nvSpPr>
          <p:cNvPr id="8" name="圆角矩形标注 7"/>
          <p:cNvSpPr/>
          <p:nvPr/>
        </p:nvSpPr>
        <p:spPr bwMode="auto">
          <a:xfrm>
            <a:off x="5500694" y="2719389"/>
            <a:ext cx="428628" cy="357190"/>
          </a:xfrm>
          <a:prstGeom prst="wedgeRoundRectCallout">
            <a:avLst>
              <a:gd name="adj1" fmla="val -42561"/>
              <a:gd name="adj2" fmla="val 10872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KL</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graphicFrame>
        <p:nvGraphicFramePr>
          <p:cNvPr id="9" name="Object 2"/>
          <p:cNvGraphicFramePr>
            <a:graphicFrameLocks noChangeAspect="1"/>
          </p:cNvGraphicFramePr>
          <p:nvPr/>
        </p:nvGraphicFramePr>
        <p:xfrm>
          <a:off x="531550" y="4291025"/>
          <a:ext cx="2039937" cy="563562"/>
        </p:xfrm>
        <a:graphic>
          <a:graphicData uri="http://schemas.openxmlformats.org/presentationml/2006/ole">
            <p:oleObj spid="_x0000_s159748" name="Equation" r:id="rId5" imgW="838080" imgH="228600" progId="Equation.DSMT4">
              <p:embed/>
            </p:oleObj>
          </a:graphicData>
        </a:graphic>
      </p:graphicFrame>
      <p:graphicFrame>
        <p:nvGraphicFramePr>
          <p:cNvPr id="10" name="Object 2"/>
          <p:cNvGraphicFramePr>
            <a:graphicFrameLocks noChangeAspect="1"/>
          </p:cNvGraphicFramePr>
          <p:nvPr/>
        </p:nvGraphicFramePr>
        <p:xfrm>
          <a:off x="4429124" y="4219587"/>
          <a:ext cx="4360863" cy="923925"/>
        </p:xfrm>
        <a:graphic>
          <a:graphicData uri="http://schemas.openxmlformats.org/presentationml/2006/ole">
            <p:oleObj spid="_x0000_s159749" name="Equation" r:id="rId6" imgW="1879560" imgH="393480" progId="Equation.DSMT4">
              <p:embed/>
            </p:oleObj>
          </a:graphicData>
        </a:graphic>
      </p:graphicFrame>
      <p:sp>
        <p:nvSpPr>
          <p:cNvPr id="11" name="右箭头 10"/>
          <p:cNvSpPr/>
          <p:nvPr/>
        </p:nvSpPr>
        <p:spPr bwMode="auto">
          <a:xfrm>
            <a:off x="3571868" y="4505339"/>
            <a:ext cx="714380"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矩形 16"/>
          <p:cNvSpPr/>
          <p:nvPr/>
        </p:nvSpPr>
        <p:spPr>
          <a:xfrm>
            <a:off x="1000100" y="5715016"/>
            <a:ext cx="6500858" cy="584775"/>
          </a:xfrm>
          <a:prstGeom prst="rect">
            <a:avLst/>
          </a:prstGeom>
        </p:spPr>
        <p:txBody>
          <a:bodyPr wrap="square">
            <a:spAutoFit/>
          </a:bodyPr>
          <a:lstStyle/>
          <a:p>
            <a:pPr algn="l"/>
            <a:r>
              <a:rPr lang="zh-CN" altLang="en-US" sz="3200" b="1" dirty="0" smtClean="0">
                <a:solidFill>
                  <a:srgbClr val="FF0000"/>
                </a:solidFill>
                <a:latin typeface="+mn-ea"/>
                <a:ea typeface="+mn-ea"/>
              </a:rPr>
              <a:t>能否将将此结论应用于</a:t>
            </a:r>
            <a:r>
              <a:rPr lang="en-US" altLang="zh-CN" sz="3200" b="1" dirty="0" smtClean="0">
                <a:solidFill>
                  <a:srgbClr val="FF0000"/>
                </a:solidFill>
                <a:latin typeface="+mn-ea"/>
                <a:ea typeface="+mn-ea"/>
              </a:rPr>
              <a:t>V(x(t))</a:t>
            </a:r>
            <a:r>
              <a:rPr lang="zh-CN" altLang="en-US" sz="3200" b="1" dirty="0" smtClean="0">
                <a:solidFill>
                  <a:srgbClr val="FF0000"/>
                </a:solidFill>
                <a:latin typeface="+mn-ea"/>
                <a:ea typeface="+mn-ea"/>
              </a:rPr>
              <a:t>呢？</a:t>
            </a:r>
            <a:endParaRPr lang="zh-CN" altLang="en-US" sz="3200"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比较函数与</a:t>
            </a:r>
            <a:r>
              <a:rPr lang="en-US" altLang="zh-CN" dirty="0" err="1" smtClean="0"/>
              <a:t>Lyapunov</a:t>
            </a:r>
            <a:r>
              <a:rPr lang="zh-CN" altLang="en-US" dirty="0" smtClean="0"/>
              <a:t>分析</a:t>
            </a:r>
            <a:r>
              <a:rPr lang="en-US" altLang="zh-CN" dirty="0" smtClean="0"/>
              <a:t>-4</a:t>
            </a:r>
            <a:endParaRPr lang="zh-CN" altLang="en-US" dirty="0"/>
          </a:p>
        </p:txBody>
      </p:sp>
      <p:sp>
        <p:nvSpPr>
          <p:cNvPr id="3" name="内容占位符 2"/>
          <p:cNvSpPr>
            <a:spLocks noGrp="1"/>
          </p:cNvSpPr>
          <p:nvPr>
            <p:ph idx="1"/>
          </p:nvPr>
        </p:nvSpPr>
        <p:spPr>
          <a:xfrm>
            <a:off x="0" y="1285860"/>
            <a:ext cx="8955088" cy="4846653"/>
          </a:xfrm>
        </p:spPr>
        <p:txBody>
          <a:bodyPr/>
          <a:lstStyle/>
          <a:p>
            <a:r>
              <a:rPr lang="zh-CN" altLang="en-US" dirty="0" smtClean="0">
                <a:latin typeface="Times New Roman" pitchFamily="18" charset="0"/>
                <a:cs typeface="Times New Roman" pitchFamily="18" charset="0"/>
              </a:rPr>
              <a:t>利用上面的结论证明不显含时间的自治系统稳定性主判据。希望选择</a:t>
            </a:r>
            <a:r>
              <a:rPr lang="en-US" altLang="zh-CN" dirty="0" smtClean="0">
                <a:latin typeface="Times New Roman" pitchFamily="18" charset="0"/>
                <a:cs typeface="Times New Roman" pitchFamily="18" charset="0"/>
              </a:rPr>
              <a:t>β</a:t>
            </a: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δ</a:t>
            </a:r>
            <a:r>
              <a:rPr lang="zh-CN" altLang="en-US" dirty="0" smtClean="0">
                <a:latin typeface="Times New Roman" pitchFamily="18" charset="0"/>
                <a:cs typeface="Times New Roman" pitchFamily="18" charset="0"/>
              </a:rPr>
              <a:t>，满足 </a:t>
            </a:r>
            <a:r>
              <a:rPr lang="en-US" altLang="zh-CN" dirty="0" err="1" smtClean="0">
                <a:latin typeface="Times New Roman" pitchFamily="18" charset="0"/>
                <a:cs typeface="Times New Roman" pitchFamily="18" charset="0"/>
              </a:rPr>
              <a:t>B</a:t>
            </a:r>
            <a:r>
              <a:rPr lang="en-US" altLang="zh-CN" baseline="-25000" dirty="0" err="1" smtClean="0">
                <a:latin typeface="Times New Roman" pitchFamily="18" charset="0"/>
                <a:cs typeface="Times New Roman" pitchFamily="18" charset="0"/>
              </a:rPr>
              <a:t>δ</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Ω</a:t>
            </a:r>
            <a:r>
              <a:rPr lang="en-US" altLang="zh-CN" baseline="-25000" dirty="0" err="1" smtClean="0">
                <a:latin typeface="Times New Roman" pitchFamily="18" charset="0"/>
                <a:cs typeface="Times New Roman" pitchFamily="18" charset="0"/>
              </a:rPr>
              <a:t>β</a:t>
            </a:r>
            <a:r>
              <a:rPr lang="en-US" altLang="zh-CN" dirty="0" err="1" smtClean="0">
                <a:latin typeface="Times New Roman" pitchFamily="18" charset="0"/>
                <a:cs typeface="Times New Roman" pitchFamily="18" charset="0"/>
              </a:rPr>
              <a:t>⊂B</a:t>
            </a:r>
            <a:r>
              <a:rPr lang="en-US" altLang="zh-CN" baseline="-25000" dirty="0" err="1" smtClean="0">
                <a:latin typeface="Times New Roman" pitchFamily="18" charset="0"/>
                <a:cs typeface="Times New Roman" pitchFamily="18" charset="0"/>
              </a:rPr>
              <a:t>r</a:t>
            </a:r>
            <a:r>
              <a:rPr lang="zh-CN" altLang="en-US" dirty="0" smtClean="0">
                <a:latin typeface="Times New Roman" pitchFamily="18" charset="0"/>
                <a:cs typeface="Times New Roman" pitchFamily="18" charset="0"/>
              </a:rPr>
              <a:t>。利用正定函数满足                              ，可选择</a:t>
            </a:r>
          </a:p>
          <a:p>
            <a:endParaRPr lang="zh-CN" altLang="en-US" dirty="0">
              <a:latin typeface="Times New Roman" pitchFamily="18" charset="0"/>
              <a:cs typeface="Times New Roman" pitchFamily="18" charset="0"/>
            </a:endParaRPr>
          </a:p>
        </p:txBody>
      </p:sp>
      <p:graphicFrame>
        <p:nvGraphicFramePr>
          <p:cNvPr id="160770" name="Object 2"/>
          <p:cNvGraphicFramePr>
            <a:graphicFrameLocks noChangeAspect="1"/>
          </p:cNvGraphicFramePr>
          <p:nvPr/>
        </p:nvGraphicFramePr>
        <p:xfrm>
          <a:off x="714348" y="5214950"/>
          <a:ext cx="5307013" cy="595312"/>
        </p:xfrm>
        <a:graphic>
          <a:graphicData uri="http://schemas.openxmlformats.org/presentationml/2006/ole">
            <p:oleObj spid="_x0000_s160770" name="Equation" r:id="rId3" imgW="2184120" imgH="241200" progId="Equation.DSMT4">
              <p:embed/>
            </p:oleObj>
          </a:graphicData>
        </a:graphic>
      </p:graphicFrame>
      <p:graphicFrame>
        <p:nvGraphicFramePr>
          <p:cNvPr id="160771" name="Object 2"/>
          <p:cNvGraphicFramePr>
            <a:graphicFrameLocks noChangeAspect="1"/>
          </p:cNvGraphicFramePr>
          <p:nvPr/>
        </p:nvGraphicFramePr>
        <p:xfrm>
          <a:off x="2293937" y="5643578"/>
          <a:ext cx="6850063" cy="563563"/>
        </p:xfrm>
        <a:graphic>
          <a:graphicData uri="http://schemas.openxmlformats.org/presentationml/2006/ole">
            <p:oleObj spid="_x0000_s160771" name="Equation" r:id="rId4" imgW="2819160" imgH="228600" progId="Equation.DSMT4">
              <p:embed/>
            </p:oleObj>
          </a:graphicData>
        </a:graphic>
      </p:graphicFrame>
      <p:graphicFrame>
        <p:nvGraphicFramePr>
          <p:cNvPr id="160772" name="Object 2"/>
          <p:cNvGraphicFramePr>
            <a:graphicFrameLocks noChangeAspect="1"/>
          </p:cNvGraphicFramePr>
          <p:nvPr/>
        </p:nvGraphicFramePr>
        <p:xfrm>
          <a:off x="2285984" y="6388100"/>
          <a:ext cx="2776538" cy="469900"/>
        </p:xfrm>
        <a:graphic>
          <a:graphicData uri="http://schemas.openxmlformats.org/presentationml/2006/ole">
            <p:oleObj spid="_x0000_s160772" name="Equation" r:id="rId5" imgW="1143000" imgH="190440" progId="Equation.DSMT4">
              <p:embed/>
            </p:oleObj>
          </a:graphicData>
        </a:graphic>
      </p:graphicFrame>
      <p:graphicFrame>
        <p:nvGraphicFramePr>
          <p:cNvPr id="160773" name="Object 2"/>
          <p:cNvGraphicFramePr>
            <a:graphicFrameLocks noChangeAspect="1"/>
          </p:cNvGraphicFramePr>
          <p:nvPr/>
        </p:nvGraphicFramePr>
        <p:xfrm>
          <a:off x="4000496" y="2285992"/>
          <a:ext cx="3303587" cy="531812"/>
        </p:xfrm>
        <a:graphic>
          <a:graphicData uri="http://schemas.openxmlformats.org/presentationml/2006/ole">
            <p:oleObj spid="_x0000_s160773" name="Equation" r:id="rId6" imgW="1358640" imgH="215640" progId="Equation.DSMT4">
              <p:embed/>
            </p:oleObj>
          </a:graphicData>
        </a:graphic>
      </p:graphicFrame>
      <p:sp>
        <p:nvSpPr>
          <p:cNvPr id="8" name="Rectangle 10"/>
          <p:cNvSpPr>
            <a:spLocks noChangeArrowheads="1"/>
          </p:cNvSpPr>
          <p:nvPr/>
        </p:nvSpPr>
        <p:spPr bwMode="auto">
          <a:xfrm>
            <a:off x="500034" y="2714620"/>
            <a:ext cx="8143932" cy="584775"/>
          </a:xfrm>
          <a:prstGeom prst="rect">
            <a:avLst/>
          </a:prstGeom>
          <a:noFill/>
          <a:ln w="9525" algn="ctr">
            <a:noFill/>
            <a:miter lim="800000"/>
            <a:headEnd/>
            <a:tailEnd/>
          </a:ln>
          <a:effectLst/>
        </p:spPr>
        <p:txBody>
          <a:bodyPr wrap="square">
            <a:spAutoFit/>
          </a:bodyPr>
          <a:lstStyle/>
          <a:p>
            <a:pPr algn="l">
              <a:spcBef>
                <a:spcPct val="20000"/>
              </a:spcBef>
            </a:pPr>
            <a:r>
              <a:rPr lang="zh-CN" altLang="en-US" sz="3200" b="1" dirty="0">
                <a:latin typeface="+mn-ea"/>
                <a:ea typeface="+mn-ea"/>
              </a:rPr>
              <a:t>　　　</a:t>
            </a:r>
            <a:r>
              <a:rPr lang="zh-CN" altLang="en-US" sz="3200" b="1" dirty="0" smtClean="0">
                <a:latin typeface="+mn-ea"/>
                <a:ea typeface="+mn-ea"/>
              </a:rPr>
              <a:t>和   </a:t>
            </a:r>
            <a:r>
              <a:rPr lang="zh-CN" altLang="en-US" sz="3200" b="1" dirty="0">
                <a:latin typeface="+mn-ea"/>
                <a:ea typeface="+mn-ea"/>
              </a:rPr>
              <a:t>　　　</a:t>
            </a:r>
            <a:r>
              <a:rPr lang="zh-CN" altLang="en-US" sz="3200" b="1" dirty="0" smtClean="0">
                <a:latin typeface="+mn-ea"/>
                <a:ea typeface="+mn-ea"/>
              </a:rPr>
              <a:t>。</a:t>
            </a:r>
            <a:r>
              <a:rPr lang="zh-CN" altLang="en-US" sz="3200" b="1" dirty="0">
                <a:latin typeface="+mn-ea"/>
                <a:ea typeface="+mn-ea"/>
              </a:rPr>
              <a:t>这是因为</a:t>
            </a:r>
          </a:p>
        </p:txBody>
      </p:sp>
      <p:graphicFrame>
        <p:nvGraphicFramePr>
          <p:cNvPr id="9" name="Object 11"/>
          <p:cNvGraphicFramePr>
            <a:graphicFrameLocks noChangeAspect="1"/>
          </p:cNvGraphicFramePr>
          <p:nvPr/>
        </p:nvGraphicFramePr>
        <p:xfrm>
          <a:off x="1933575" y="3284538"/>
          <a:ext cx="5000625" cy="517525"/>
        </p:xfrm>
        <a:graphic>
          <a:graphicData uri="http://schemas.openxmlformats.org/presentationml/2006/ole">
            <p:oleObj spid="_x0000_s160774" name="Equation" r:id="rId7" imgW="2082600" imgH="215640" progId="Equation.DSMT4">
              <p:embed/>
            </p:oleObj>
          </a:graphicData>
        </a:graphic>
      </p:graphicFrame>
      <p:graphicFrame>
        <p:nvGraphicFramePr>
          <p:cNvPr id="10" name="Object 12"/>
          <p:cNvGraphicFramePr>
            <a:graphicFrameLocks noChangeAspect="1"/>
          </p:cNvGraphicFramePr>
          <p:nvPr/>
        </p:nvGraphicFramePr>
        <p:xfrm>
          <a:off x="2382838" y="3860800"/>
          <a:ext cx="3721100" cy="517525"/>
        </p:xfrm>
        <a:graphic>
          <a:graphicData uri="http://schemas.openxmlformats.org/presentationml/2006/ole">
            <p:oleObj spid="_x0000_s160775" name="Equation" r:id="rId8" imgW="1549080" imgH="215640" progId="Equation.DSMT4">
              <p:embed/>
            </p:oleObj>
          </a:graphicData>
        </a:graphic>
      </p:graphicFrame>
      <p:sp>
        <p:nvSpPr>
          <p:cNvPr id="11" name="Rectangle 13"/>
          <p:cNvSpPr>
            <a:spLocks noChangeArrowheads="1"/>
          </p:cNvSpPr>
          <p:nvPr/>
        </p:nvSpPr>
        <p:spPr bwMode="auto">
          <a:xfrm>
            <a:off x="396907" y="4292600"/>
            <a:ext cx="8675687" cy="1077218"/>
          </a:xfrm>
          <a:prstGeom prst="rect">
            <a:avLst/>
          </a:prstGeom>
          <a:noFill/>
          <a:ln w="9525" algn="ctr">
            <a:noFill/>
            <a:miter lim="800000"/>
            <a:headEnd/>
            <a:tailEnd/>
          </a:ln>
          <a:effectLst/>
        </p:spPr>
        <p:txBody>
          <a:bodyPr>
            <a:spAutoFit/>
          </a:bodyPr>
          <a:lstStyle/>
          <a:p>
            <a:pPr algn="l"/>
            <a:r>
              <a:rPr lang="zh-CN" altLang="en-US" sz="3200" b="1" dirty="0" smtClean="0">
                <a:latin typeface="Times New Roman" pitchFamily="18" charset="0"/>
                <a:ea typeface="+mn-ea"/>
                <a:cs typeface="Times New Roman" pitchFamily="18" charset="0"/>
              </a:rPr>
              <a:t>还</a:t>
            </a:r>
            <a:r>
              <a:rPr lang="zh-CN" altLang="en-US" sz="3200" b="1" dirty="0">
                <a:latin typeface="Times New Roman" pitchFamily="18" charset="0"/>
                <a:ea typeface="+mn-ea"/>
                <a:cs typeface="Times New Roman" pitchFamily="18" charset="0"/>
              </a:rPr>
              <a:t>希望说明当</a:t>
            </a:r>
            <a:r>
              <a:rPr lang="en-US" altLang="zh-CN" sz="3200" b="1" i="1" dirty="0">
                <a:latin typeface="Times New Roman" pitchFamily="18" charset="0"/>
                <a:ea typeface="+mn-ea"/>
                <a:cs typeface="Times New Roman" pitchFamily="18" charset="0"/>
              </a:rPr>
              <a:t>V</a:t>
            </a:r>
            <a:r>
              <a:rPr lang="en-US" altLang="zh-CN" sz="3200" b="1" dirty="0">
                <a:latin typeface="Times New Roman" pitchFamily="18" charset="0"/>
                <a:ea typeface="+mn-ea"/>
                <a:cs typeface="Times New Roman" pitchFamily="18" charset="0"/>
              </a:rPr>
              <a:t>’(</a:t>
            </a:r>
            <a:r>
              <a:rPr lang="en-US" altLang="zh-CN" sz="3200" b="1" i="1" dirty="0">
                <a:latin typeface="Times New Roman" pitchFamily="18" charset="0"/>
                <a:ea typeface="+mn-ea"/>
                <a:cs typeface="Times New Roman" pitchFamily="18" charset="0"/>
              </a:rPr>
              <a:t>x</a:t>
            </a:r>
            <a:r>
              <a:rPr lang="en-US" altLang="zh-CN" sz="3200" b="1" dirty="0">
                <a:latin typeface="Times New Roman" pitchFamily="18" charset="0"/>
                <a:ea typeface="+mn-ea"/>
                <a:cs typeface="Times New Roman" pitchFamily="18" charset="0"/>
              </a:rPr>
              <a:t>)</a:t>
            </a:r>
            <a:r>
              <a:rPr lang="zh-CN" altLang="en-US" sz="3200" b="1" dirty="0">
                <a:latin typeface="Times New Roman" pitchFamily="18" charset="0"/>
                <a:ea typeface="+mn-ea"/>
                <a:cs typeface="Times New Roman" pitchFamily="18" charset="0"/>
              </a:rPr>
              <a:t>负定时，渐近稳定。</a:t>
            </a:r>
            <a:r>
              <a:rPr lang="zh-CN" altLang="en-US" sz="3200" b="1" dirty="0" smtClean="0">
                <a:latin typeface="Times New Roman" pitchFamily="18" charset="0"/>
                <a:ea typeface="+mn-ea"/>
                <a:cs typeface="Times New Roman" pitchFamily="18" charset="0"/>
              </a:rPr>
              <a:t>由上一页的结论知，</a:t>
            </a:r>
            <a:r>
              <a:rPr lang="zh-CN" altLang="en-US" sz="3200" b="1" dirty="0">
                <a:latin typeface="Times New Roman" pitchFamily="18" charset="0"/>
                <a:ea typeface="+mn-ea"/>
                <a:cs typeface="Times New Roman" pitchFamily="18" charset="0"/>
              </a:rPr>
              <a:t>存在</a:t>
            </a:r>
            <a:r>
              <a:rPr lang="en-US" altLang="zh-CN" sz="3200" b="1" dirty="0">
                <a:latin typeface="Times New Roman" pitchFamily="18" charset="0"/>
                <a:ea typeface="+mn-ea"/>
                <a:cs typeface="Times New Roman" pitchFamily="18" charset="0"/>
              </a:rPr>
              <a:t>K</a:t>
            </a:r>
            <a:r>
              <a:rPr lang="zh-CN" altLang="en-US" sz="3200" b="1" dirty="0">
                <a:latin typeface="Times New Roman" pitchFamily="18" charset="0"/>
                <a:ea typeface="+mn-ea"/>
                <a:cs typeface="Times New Roman" pitchFamily="18" charset="0"/>
              </a:rPr>
              <a:t>类函数</a:t>
            </a:r>
            <a:r>
              <a:rPr lang="en-US" altLang="zh-CN" sz="3200" b="1" dirty="0">
                <a:latin typeface="Times New Roman" pitchFamily="18" charset="0"/>
                <a:ea typeface="+mn-ea"/>
                <a:cs typeface="Times New Roman" pitchFamily="18" charset="0"/>
              </a:rPr>
              <a:t>α</a:t>
            </a:r>
            <a:r>
              <a:rPr lang="en-US" altLang="zh-CN" sz="3200" b="1" baseline="-25000" dirty="0">
                <a:latin typeface="Times New Roman" pitchFamily="18" charset="0"/>
                <a:ea typeface="+mn-ea"/>
                <a:cs typeface="Times New Roman" pitchFamily="18" charset="0"/>
              </a:rPr>
              <a:t>3</a:t>
            </a:r>
            <a:r>
              <a:rPr lang="zh-CN" altLang="en-US" sz="3200" b="1" dirty="0">
                <a:latin typeface="Times New Roman" pitchFamily="18" charset="0"/>
                <a:ea typeface="+mn-ea"/>
                <a:cs typeface="Times New Roman" pitchFamily="18" charset="0"/>
              </a:rPr>
              <a:t>，满足</a:t>
            </a:r>
            <a:endParaRPr lang="zh-CN" altLang="en-US" sz="3200" b="1" baseline="-25000" dirty="0">
              <a:latin typeface="Times New Roman" pitchFamily="18" charset="0"/>
              <a:ea typeface="+mn-ea"/>
              <a:cs typeface="Times New Roman" pitchFamily="18" charset="0"/>
            </a:endParaRPr>
          </a:p>
        </p:txBody>
      </p:sp>
      <p:graphicFrame>
        <p:nvGraphicFramePr>
          <p:cNvPr id="13" name="Object 15"/>
          <p:cNvGraphicFramePr>
            <a:graphicFrameLocks noChangeAspect="1"/>
          </p:cNvGraphicFramePr>
          <p:nvPr/>
        </p:nvGraphicFramePr>
        <p:xfrm>
          <a:off x="500034" y="2786058"/>
          <a:ext cx="1341437" cy="487363"/>
        </p:xfrm>
        <a:graphic>
          <a:graphicData uri="http://schemas.openxmlformats.org/presentationml/2006/ole">
            <p:oleObj spid="_x0000_s160777" name="Equation" r:id="rId9" imgW="558720" imgH="203040" progId="Equation.DSMT4">
              <p:embed/>
            </p:oleObj>
          </a:graphicData>
        </a:graphic>
      </p:graphicFrame>
      <p:graphicFrame>
        <p:nvGraphicFramePr>
          <p:cNvPr id="14" name="Object 16"/>
          <p:cNvGraphicFramePr>
            <a:graphicFrameLocks noChangeAspect="1"/>
          </p:cNvGraphicFramePr>
          <p:nvPr/>
        </p:nvGraphicFramePr>
        <p:xfrm>
          <a:off x="2214546" y="2786058"/>
          <a:ext cx="1554163" cy="547688"/>
        </p:xfrm>
        <a:graphic>
          <a:graphicData uri="http://schemas.openxmlformats.org/presentationml/2006/ole">
            <p:oleObj spid="_x0000_s160778" name="Equation" r:id="rId10" imgW="647640" imgH="228600" progId="Equation.DSMT4">
              <p:embed/>
            </p:oleObj>
          </a:graphicData>
        </a:graphic>
      </p:graphicFrame>
      <p:sp>
        <p:nvSpPr>
          <p:cNvPr id="15" name="Rectangle 17"/>
          <p:cNvSpPr>
            <a:spLocks noChangeArrowheads="1"/>
          </p:cNvSpPr>
          <p:nvPr/>
        </p:nvSpPr>
        <p:spPr bwMode="auto">
          <a:xfrm>
            <a:off x="214282" y="5661025"/>
            <a:ext cx="7318365" cy="647700"/>
          </a:xfrm>
          <a:prstGeom prst="rect">
            <a:avLst/>
          </a:prstGeom>
          <a:noFill/>
          <a:ln w="9525">
            <a:noFill/>
            <a:miter lim="800000"/>
            <a:headEnd/>
            <a:tailEnd/>
          </a:ln>
          <a:effectLst/>
        </p:spPr>
        <p:txBody>
          <a:bodyPr/>
          <a:lstStyle/>
          <a:p>
            <a:pPr algn="l">
              <a:spcBef>
                <a:spcPct val="20000"/>
              </a:spcBef>
            </a:pPr>
            <a:r>
              <a:rPr lang="zh-CN" altLang="en-US" sz="3200" b="1" dirty="0">
                <a:latin typeface="Times New Roman" pitchFamily="18" charset="0"/>
                <a:ea typeface="+mn-ea"/>
                <a:cs typeface="Times New Roman" pitchFamily="18" charset="0"/>
              </a:rPr>
              <a:t>由比较</a:t>
            </a:r>
            <a:r>
              <a:rPr lang="zh-CN" altLang="en-US" sz="3200" b="1" dirty="0" smtClean="0">
                <a:latin typeface="Times New Roman" pitchFamily="18" charset="0"/>
                <a:ea typeface="+mn-ea"/>
                <a:cs typeface="Times New Roman" pitchFamily="18" charset="0"/>
              </a:rPr>
              <a:t>引理</a:t>
            </a:r>
            <a:endParaRPr lang="zh-CN" altLang="en-US" sz="3200" b="1" dirty="0">
              <a:latin typeface="Times New Roman" pitchFamily="18" charset="0"/>
              <a:ea typeface="+mn-ea"/>
              <a:cs typeface="Times New Roman" pitchFamily="18" charset="0"/>
            </a:endParaRPr>
          </a:p>
        </p:txBody>
      </p:sp>
      <p:sp>
        <p:nvSpPr>
          <p:cNvPr id="17" name="圆角矩形标注 16"/>
          <p:cNvSpPr/>
          <p:nvPr/>
        </p:nvSpPr>
        <p:spPr bwMode="auto">
          <a:xfrm>
            <a:off x="5929322" y="6286520"/>
            <a:ext cx="500066" cy="571480"/>
          </a:xfrm>
          <a:prstGeom prst="wedgeRoundRectCallout">
            <a:avLst>
              <a:gd name="adj1" fmla="val -231766"/>
              <a:gd name="adj2" fmla="val -16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ahoma" pitchFamily="34" charset="0"/>
                <a:ea typeface="宋体" pitchFamily="2" charset="-122"/>
              </a:rPr>
              <a:t>KL</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a:t>
            </a:r>
            <a:r>
              <a:rPr lang="zh-CN" altLang="en-US" dirty="0" smtClean="0"/>
              <a:t>比较函数与</a:t>
            </a:r>
            <a:r>
              <a:rPr lang="en-US" altLang="zh-CN" dirty="0" err="1" smtClean="0"/>
              <a:t>Lyapunov</a:t>
            </a:r>
            <a:r>
              <a:rPr lang="zh-CN" altLang="en-US" dirty="0" smtClean="0"/>
              <a:t>分析</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也可以从</a:t>
            </a:r>
            <a:r>
              <a:rPr lang="en-US" altLang="zh-CN" dirty="0" smtClean="0">
                <a:latin typeface="Times New Roman" pitchFamily="18" charset="0"/>
                <a:cs typeface="Times New Roman" pitchFamily="18" charset="0"/>
              </a:rPr>
              <a:t>||x||</a:t>
            </a:r>
            <a:r>
              <a:rPr lang="zh-CN" altLang="en-US" dirty="0" smtClean="0">
                <a:latin typeface="Times New Roman" pitchFamily="18" charset="0"/>
                <a:cs typeface="Times New Roman" pitchFamily="18" charset="0"/>
              </a:rPr>
              <a:t>的估计值的角度来证明不显含时间的自治系统稳定性主判据。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a:xfrm>
            <a:off x="-228631" y="5605472"/>
            <a:ext cx="9144000" cy="304800"/>
          </a:xfrm>
        </p:spPr>
        <p:txBody>
          <a:bodyPr/>
          <a:lstStyle/>
          <a:p>
            <a:r>
              <a:rPr lang="en-US" altLang="zh-CN"/>
              <a:t>ＧuangXi University</a:t>
            </a:r>
          </a:p>
        </p:txBody>
      </p:sp>
      <p:graphicFrame>
        <p:nvGraphicFramePr>
          <p:cNvPr id="6" name="Object 10"/>
          <p:cNvGraphicFramePr>
            <a:graphicFrameLocks noChangeAspect="1"/>
          </p:cNvGraphicFramePr>
          <p:nvPr/>
        </p:nvGraphicFramePr>
        <p:xfrm>
          <a:off x="-117475" y="2714620"/>
          <a:ext cx="9093200" cy="1062037"/>
        </p:xfrm>
        <a:graphic>
          <a:graphicData uri="http://schemas.openxmlformats.org/presentationml/2006/ole">
            <p:oleObj spid="_x0000_s162818" name="Equation" r:id="rId3" imgW="3936960" imgH="444240" progId="Equation.DSMT4">
              <p:embed/>
            </p:oleObj>
          </a:graphicData>
        </a:graphic>
      </p:graphicFrame>
      <p:graphicFrame>
        <p:nvGraphicFramePr>
          <p:cNvPr id="7" name="Object 25"/>
          <p:cNvGraphicFramePr>
            <a:graphicFrameLocks noChangeAspect="1"/>
          </p:cNvGraphicFramePr>
          <p:nvPr/>
        </p:nvGraphicFramePr>
        <p:xfrm>
          <a:off x="90488" y="4786313"/>
          <a:ext cx="8842375" cy="1062037"/>
        </p:xfrm>
        <a:graphic>
          <a:graphicData uri="http://schemas.openxmlformats.org/presentationml/2006/ole">
            <p:oleObj spid="_x0000_s162819" name="Equation" r:id="rId4" imgW="4279680" imgH="444240" progId="Equation.DSMT4">
              <p:embed/>
            </p:oleObj>
          </a:graphicData>
        </a:graphic>
      </p:graphicFrame>
      <p:sp>
        <p:nvSpPr>
          <p:cNvPr id="8" name="AutoShape 26"/>
          <p:cNvSpPr>
            <a:spLocks noChangeArrowheads="1"/>
          </p:cNvSpPr>
          <p:nvPr/>
        </p:nvSpPr>
        <p:spPr bwMode="auto">
          <a:xfrm>
            <a:off x="785786" y="3929066"/>
            <a:ext cx="5500726" cy="647700"/>
          </a:xfrm>
          <a:prstGeom prst="wedgeRoundRectCallout">
            <a:avLst>
              <a:gd name="adj1" fmla="val 47350"/>
              <a:gd name="adj2" fmla="val -93872"/>
              <a:gd name="adj3" fmla="val 16667"/>
            </a:avLst>
          </a:prstGeom>
          <a:solidFill>
            <a:schemeClr val="accent1"/>
          </a:solidFill>
          <a:ln w="9525" algn="ctr">
            <a:solidFill>
              <a:schemeClr val="tx1"/>
            </a:solidFill>
            <a:miter lim="800000"/>
            <a:headEnd/>
            <a:tailEnd/>
          </a:ln>
          <a:effectLst/>
        </p:spPr>
        <p:txBody>
          <a:bodyPr/>
          <a:lstStyle/>
          <a:p>
            <a:pPr algn="ctr"/>
            <a:r>
              <a:rPr lang="en-US" altLang="zh-CN" sz="2800" b="1" dirty="0"/>
              <a:t>K</a:t>
            </a:r>
            <a:r>
              <a:rPr lang="zh-CN" altLang="en-US" sz="2800" b="1" dirty="0"/>
              <a:t>类函数不能足以说明渐近稳定</a:t>
            </a:r>
          </a:p>
        </p:txBody>
      </p:sp>
      <p:sp>
        <p:nvSpPr>
          <p:cNvPr id="9" name="AutoShape 27"/>
          <p:cNvSpPr>
            <a:spLocks noChangeArrowheads="1"/>
          </p:cNvSpPr>
          <p:nvPr/>
        </p:nvSpPr>
        <p:spPr bwMode="auto">
          <a:xfrm>
            <a:off x="928662" y="6210300"/>
            <a:ext cx="4535487" cy="647700"/>
          </a:xfrm>
          <a:prstGeom prst="wedgeRoundRectCallout">
            <a:avLst>
              <a:gd name="adj1" fmla="val 71176"/>
              <a:gd name="adj2" fmla="val -109803"/>
              <a:gd name="adj3" fmla="val 16667"/>
            </a:avLst>
          </a:prstGeom>
          <a:solidFill>
            <a:schemeClr val="accent1"/>
          </a:solidFill>
          <a:ln w="9525" algn="ctr">
            <a:solidFill>
              <a:schemeClr val="tx1"/>
            </a:solidFill>
            <a:miter lim="800000"/>
            <a:headEnd/>
            <a:tailEnd/>
          </a:ln>
          <a:effectLst/>
        </p:spPr>
        <p:txBody>
          <a:bodyPr/>
          <a:lstStyle/>
          <a:p>
            <a:pPr algn="ctr"/>
            <a:r>
              <a:rPr lang="en-US" altLang="zh-CN" sz="2800" b="1" dirty="0"/>
              <a:t>KL</a:t>
            </a:r>
            <a:r>
              <a:rPr lang="zh-CN" altLang="en-US" sz="2800" b="1" dirty="0"/>
              <a:t>类函数说明渐近稳定</a:t>
            </a:r>
          </a:p>
        </p:txBody>
      </p:sp>
      <p:sp>
        <p:nvSpPr>
          <p:cNvPr id="12" name="椭圆 11"/>
          <p:cNvSpPr/>
          <p:nvPr/>
        </p:nvSpPr>
        <p:spPr bwMode="auto">
          <a:xfrm>
            <a:off x="5786446" y="3238510"/>
            <a:ext cx="2143140" cy="500066"/>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3" name="椭圆 12"/>
          <p:cNvSpPr/>
          <p:nvPr/>
        </p:nvSpPr>
        <p:spPr bwMode="auto">
          <a:xfrm>
            <a:off x="5500694" y="5286388"/>
            <a:ext cx="2357454" cy="571504"/>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显含时间的自治系统的</a:t>
            </a:r>
            <a:r>
              <a:rPr lang="en-US" altLang="zh-CN" dirty="0" err="1" smtClean="0"/>
              <a:t>Lyapunov</a:t>
            </a:r>
            <a:r>
              <a:rPr lang="zh-CN" altLang="en-US" dirty="0" smtClean="0"/>
              <a:t>第二法稳定性判据</a:t>
            </a:r>
            <a:r>
              <a:rPr lang="en-US" altLang="zh-CN" dirty="0" smtClean="0"/>
              <a:t>-1</a:t>
            </a:r>
            <a:endParaRPr lang="zh-CN" altLang="en-US" dirty="0"/>
          </a:p>
        </p:txBody>
      </p:sp>
      <p:sp>
        <p:nvSpPr>
          <p:cNvPr id="4" name="内容占位符 2"/>
          <p:cNvSpPr txBox="1">
            <a:spLocks/>
          </p:cNvSpPr>
          <p:nvPr/>
        </p:nvSpPr>
        <p:spPr bwMode="auto">
          <a:xfrm>
            <a:off x="0" y="1214422"/>
            <a:ext cx="9144000"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eaLnBrk="0" hangingPunct="0">
              <a:spcBef>
                <a:spcPct val="20000"/>
              </a:spcBef>
              <a:buClr>
                <a:schemeClr val="folHlink"/>
              </a:buClr>
              <a:buSzPct val="60000"/>
              <a:buFont typeface="Wingdings" pitchFamily="2" charset="2"/>
              <a:buChar char="n"/>
            </a:pPr>
            <a:r>
              <a:rPr lang="zh-CN" altLang="en-US" sz="3200" b="1" dirty="0" smtClean="0">
                <a:latin typeface="+mn-ea"/>
                <a:ea typeface="+mn-ea"/>
              </a:rPr>
              <a:t>用</a:t>
            </a:r>
            <a:r>
              <a:rPr lang="en-US" altLang="en-US" sz="3200" b="1" dirty="0" smtClean="0">
                <a:latin typeface="+mn-ea"/>
                <a:ea typeface="+mn-ea"/>
              </a:rPr>
              <a:t>K</a:t>
            </a:r>
            <a:r>
              <a:rPr lang="zh-CN" altLang="en-US" sz="3200" b="1" dirty="0" smtClean="0">
                <a:latin typeface="+mn-ea"/>
                <a:ea typeface="+mn-ea"/>
              </a:rPr>
              <a:t>类和</a:t>
            </a:r>
            <a:r>
              <a:rPr lang="en-US" altLang="en-US" sz="3200" b="1" dirty="0" smtClean="0">
                <a:latin typeface="+mn-ea"/>
                <a:ea typeface="+mn-ea"/>
              </a:rPr>
              <a:t>KL</a:t>
            </a:r>
            <a:r>
              <a:rPr lang="zh-CN" altLang="en-US" sz="3200" b="1" dirty="0" smtClean="0">
                <a:latin typeface="+mn-ea"/>
                <a:ea typeface="+mn-ea"/>
              </a:rPr>
              <a:t>类函数定义一致</a:t>
            </a:r>
            <a:r>
              <a:rPr lang="en-US" altLang="zh-CN" sz="3200" b="1" dirty="0" smtClean="0">
                <a:latin typeface="+mn-ea"/>
                <a:ea typeface="+mn-ea"/>
              </a:rPr>
              <a:t>(</a:t>
            </a:r>
            <a:r>
              <a:rPr lang="zh-CN" altLang="en-US" sz="3200" b="1" dirty="0" smtClean="0">
                <a:latin typeface="+mn-ea"/>
                <a:ea typeface="+mn-ea"/>
              </a:rPr>
              <a:t>渐近</a:t>
            </a:r>
            <a:r>
              <a:rPr lang="en-US" altLang="zh-CN" sz="3200" b="1" dirty="0" smtClean="0">
                <a:latin typeface="+mn-ea"/>
                <a:ea typeface="+mn-ea"/>
              </a:rPr>
              <a:t>)</a:t>
            </a:r>
            <a:r>
              <a:rPr lang="zh-CN" altLang="en-US" sz="3200" b="1" dirty="0" smtClean="0">
                <a:latin typeface="+mn-ea"/>
                <a:ea typeface="+mn-ea"/>
              </a:rPr>
              <a:t>稳定性</a:t>
            </a:r>
            <a:endParaRPr lang="en-US" altLang="zh-CN" sz="3200" b="1" dirty="0" smtClean="0">
              <a:latin typeface="+mn-ea"/>
              <a:ea typeface="+mn-ea"/>
            </a:endParaRPr>
          </a:p>
          <a:p>
            <a:pPr marL="342900" lvl="0" indent="-342900" algn="l" eaLnBrk="0" hangingPunct="0">
              <a:spcBef>
                <a:spcPct val="20000"/>
              </a:spcBef>
              <a:buClr>
                <a:schemeClr val="folHlink"/>
              </a:buClr>
              <a:buSzPct val="60000"/>
            </a:pP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考察 </a:t>
            </a:r>
            <a:r>
              <a:rPr lang="en-US" altLang="zh-CN" sz="3200" b="1" kern="0" dirty="0" smtClean="0">
                <a:latin typeface="+mn-ea"/>
                <a:ea typeface="+mn-ea"/>
              </a:rPr>
              <a:t>                                          </a:t>
            </a:r>
            <a:r>
              <a:rPr lang="zh-CN" altLang="en-US" sz="3200" b="1" kern="0" dirty="0" smtClean="0">
                <a:latin typeface="+mn-ea"/>
                <a:ea typeface="+mn-ea"/>
              </a:rPr>
              <a:t>平衡</a:t>
            </a:r>
            <a:r>
              <a:rPr lang="zh-CN" altLang="en-US" sz="3200" b="1" kern="0" dirty="0" smtClean="0">
                <a:latin typeface="Times New Roman" pitchFamily="18" charset="0"/>
                <a:ea typeface="+mn-ea"/>
                <a:cs typeface="Times New Roman" pitchFamily="18" charset="0"/>
              </a:rPr>
              <a:t>点为</a:t>
            </a:r>
            <a:r>
              <a:rPr lang="en-US" altLang="en-US" sz="3200" b="1" i="1" kern="0" dirty="0" smtClean="0">
                <a:latin typeface="Times New Roman" pitchFamily="18" charset="0"/>
                <a:ea typeface="+mn-ea"/>
                <a:cs typeface="Times New Roman" pitchFamily="18" charset="0"/>
              </a:rPr>
              <a:t>x</a:t>
            </a:r>
            <a:r>
              <a:rPr lang="en-US" altLang="en-US" sz="3200" b="1" kern="0" dirty="0" smtClean="0">
                <a:latin typeface="Times New Roman" pitchFamily="18" charset="0"/>
                <a:ea typeface="+mn-ea"/>
                <a:cs typeface="Times New Roman" pitchFamily="18" charset="0"/>
              </a:rPr>
              <a:t>=0</a:t>
            </a:r>
          </a:p>
          <a:p>
            <a:pPr marL="800100" lvl="1" indent="-342900" algn="l" eaLnBrk="0" hangingPunct="0">
              <a:spcBef>
                <a:spcPct val="20000"/>
              </a:spcBef>
              <a:buClr>
                <a:schemeClr val="folHlink"/>
              </a:buClr>
              <a:buSzPct val="60000"/>
              <a:buFont typeface="Wingdings" pitchFamily="2" charset="2"/>
              <a:buChar char="n"/>
            </a:pPr>
            <a:r>
              <a:rPr lang="zh-CN" altLang="en-US" b="1" dirty="0" smtClean="0">
                <a:latin typeface="Times New Roman" pitchFamily="18" charset="0"/>
                <a:ea typeface="+mn-ea"/>
                <a:cs typeface="Times New Roman" pitchFamily="18" charset="0"/>
              </a:rPr>
              <a:t>当且仅当存在一个</a:t>
            </a:r>
            <a:r>
              <a:rPr lang="en-US" b="1" dirty="0" smtClean="0">
                <a:latin typeface="Times New Roman" pitchFamily="18" charset="0"/>
                <a:ea typeface="+mn-ea"/>
                <a:cs typeface="Times New Roman" pitchFamily="18" charset="0"/>
              </a:rPr>
              <a:t>K</a:t>
            </a:r>
            <a:r>
              <a:rPr lang="zh-CN" altLang="en-US" b="1" dirty="0" smtClean="0">
                <a:latin typeface="Times New Roman" pitchFamily="18" charset="0"/>
                <a:ea typeface="+mn-ea"/>
                <a:cs typeface="Times New Roman" pitchFamily="18" charset="0"/>
              </a:rPr>
              <a:t>类函数和独立于</a:t>
            </a:r>
            <a:r>
              <a:rPr lang="en-US" b="1" i="1" dirty="0" smtClean="0">
                <a:latin typeface="Times New Roman" pitchFamily="18" charset="0"/>
                <a:ea typeface="+mn-ea"/>
                <a:cs typeface="Times New Roman" pitchFamily="18" charset="0"/>
              </a:rPr>
              <a:t>t</a:t>
            </a:r>
            <a:r>
              <a:rPr lang="en-US" b="1" baseline="-25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的正常数</a:t>
            </a:r>
            <a:r>
              <a:rPr lang="en-US" b="1" i="1" dirty="0" smtClean="0">
                <a:latin typeface="Times New Roman" pitchFamily="18" charset="0"/>
                <a:ea typeface="+mn-ea"/>
                <a:cs typeface="Times New Roman" pitchFamily="18" charset="0"/>
              </a:rPr>
              <a:t>c</a:t>
            </a:r>
            <a:r>
              <a:rPr lang="zh-CN" altLang="en-US" b="1" dirty="0" smtClean="0">
                <a:latin typeface="Times New Roman" pitchFamily="18" charset="0"/>
                <a:ea typeface="+mn-ea"/>
                <a:cs typeface="Times New Roman" pitchFamily="18" charset="0"/>
              </a:rPr>
              <a:t>，满足下面不等式，平衡点一致稳定。</a:t>
            </a:r>
            <a:endParaRPr lang="en-US" altLang="zh-CN" b="1" dirty="0" smtClean="0">
              <a:latin typeface="Times New Roman" pitchFamily="18" charset="0"/>
              <a:ea typeface="+mn-ea"/>
              <a:cs typeface="Times New Roman" pitchFamily="18" charset="0"/>
            </a:endParaRPr>
          </a:p>
          <a:p>
            <a:pPr marL="800100" lvl="1" indent="-342900" algn="l" eaLnBrk="0" hangingPunct="0">
              <a:spcBef>
                <a:spcPct val="20000"/>
              </a:spcBef>
              <a:buClr>
                <a:schemeClr val="folHlink"/>
              </a:buClr>
              <a:buSzPct val="60000"/>
              <a:buFont typeface="Wingdings" pitchFamily="2" charset="2"/>
              <a:buChar char="n"/>
            </a:pPr>
            <a:endParaRPr lang="en-US" altLang="zh-CN" b="1" dirty="0" smtClean="0">
              <a:latin typeface="Times New Roman" pitchFamily="18" charset="0"/>
              <a:ea typeface="+mn-ea"/>
              <a:cs typeface="Times New Roman" pitchFamily="18" charset="0"/>
            </a:endParaRPr>
          </a:p>
          <a:p>
            <a:pPr marL="800100" lvl="1" indent="-342900" algn="l" eaLnBrk="0" hangingPunct="0">
              <a:spcBef>
                <a:spcPct val="20000"/>
              </a:spcBef>
              <a:buClr>
                <a:schemeClr val="folHlink"/>
              </a:buClr>
              <a:buSzPct val="60000"/>
              <a:buFont typeface="Wingdings" pitchFamily="2" charset="2"/>
              <a:buChar char="n"/>
            </a:pPr>
            <a:r>
              <a:rPr lang="zh-CN" altLang="en-US" b="1" dirty="0" smtClean="0">
                <a:latin typeface="Times New Roman" pitchFamily="18" charset="0"/>
                <a:ea typeface="+mn-ea"/>
                <a:cs typeface="Times New Roman" pitchFamily="18" charset="0"/>
              </a:rPr>
              <a:t>当且仅当存在一个</a:t>
            </a:r>
            <a:r>
              <a:rPr lang="en-US" b="1" dirty="0" smtClean="0">
                <a:latin typeface="Times New Roman" pitchFamily="18" charset="0"/>
                <a:ea typeface="+mn-ea"/>
                <a:cs typeface="Times New Roman" pitchFamily="18" charset="0"/>
              </a:rPr>
              <a:t>KL</a:t>
            </a:r>
            <a:r>
              <a:rPr lang="zh-CN" altLang="en-US" b="1" dirty="0" smtClean="0">
                <a:latin typeface="Times New Roman" pitchFamily="18" charset="0"/>
                <a:ea typeface="+mn-ea"/>
                <a:cs typeface="Times New Roman" pitchFamily="18" charset="0"/>
              </a:rPr>
              <a:t>函数和独立于</a:t>
            </a:r>
            <a:r>
              <a:rPr lang="en-US" b="1" i="1" dirty="0" smtClean="0">
                <a:latin typeface="Times New Roman" pitchFamily="18" charset="0"/>
                <a:ea typeface="+mn-ea"/>
                <a:cs typeface="Times New Roman" pitchFamily="18" charset="0"/>
              </a:rPr>
              <a:t>t</a:t>
            </a:r>
            <a:r>
              <a:rPr lang="en-US" b="1" baseline="-25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的正常数</a:t>
            </a:r>
            <a:r>
              <a:rPr lang="en-US" b="1" i="1" dirty="0" smtClean="0">
                <a:latin typeface="Times New Roman" pitchFamily="18" charset="0"/>
                <a:ea typeface="+mn-ea"/>
                <a:cs typeface="Times New Roman" pitchFamily="18" charset="0"/>
              </a:rPr>
              <a:t>c</a:t>
            </a:r>
            <a:r>
              <a:rPr lang="zh-CN" altLang="en-US" b="1" dirty="0" smtClean="0">
                <a:latin typeface="Times New Roman" pitchFamily="18" charset="0"/>
                <a:ea typeface="+mn-ea"/>
                <a:cs typeface="Times New Roman" pitchFamily="18" charset="0"/>
              </a:rPr>
              <a:t>，满足下面不等式，平衡点一致渐近稳定。</a:t>
            </a:r>
            <a:endParaRPr lang="en-US" altLang="zh-CN" b="1" dirty="0" smtClean="0">
              <a:latin typeface="Times New Roman" pitchFamily="18" charset="0"/>
              <a:ea typeface="+mn-ea"/>
              <a:cs typeface="Times New Roman" pitchFamily="18" charset="0"/>
            </a:endParaRPr>
          </a:p>
          <a:p>
            <a:pPr marL="800100" lvl="1" indent="-342900" algn="l" eaLnBrk="0" hangingPunct="0">
              <a:spcBef>
                <a:spcPct val="20000"/>
              </a:spcBef>
              <a:buClr>
                <a:schemeClr val="folHlink"/>
              </a:buClr>
              <a:buSzPct val="60000"/>
              <a:buFont typeface="Wingdings" pitchFamily="2" charset="2"/>
              <a:buChar char="n"/>
            </a:pPr>
            <a:endParaRPr lang="en-US" altLang="zh-CN" b="1" dirty="0" smtClean="0">
              <a:latin typeface="Times New Roman" pitchFamily="18" charset="0"/>
              <a:ea typeface="+mn-ea"/>
              <a:cs typeface="Times New Roman" pitchFamily="18" charset="0"/>
            </a:endParaRPr>
          </a:p>
          <a:p>
            <a:pPr marL="800100" lvl="1" indent="-342900" algn="l" eaLnBrk="0" hangingPunct="0">
              <a:spcBef>
                <a:spcPct val="20000"/>
              </a:spcBef>
              <a:buClr>
                <a:schemeClr val="folHlink"/>
              </a:buClr>
              <a:buSzPct val="60000"/>
              <a:buFont typeface="Wingdings" pitchFamily="2" charset="2"/>
              <a:buChar char="n"/>
            </a:pPr>
            <a:r>
              <a:rPr lang="zh-CN" altLang="en-US" b="1" dirty="0" smtClean="0">
                <a:latin typeface="Times New Roman" pitchFamily="18" charset="0"/>
                <a:ea typeface="+mn-ea"/>
                <a:cs typeface="Times New Roman" pitchFamily="18" charset="0"/>
              </a:rPr>
              <a:t>当且仅当上面不等式，对于任意初始状态</a:t>
            </a:r>
            <a:r>
              <a:rPr lang="en-US" b="1" i="1" dirty="0" smtClean="0">
                <a:latin typeface="Times New Roman" pitchFamily="18" charset="0"/>
                <a:ea typeface="+mn-ea"/>
                <a:cs typeface="Times New Roman" pitchFamily="18" charset="0"/>
              </a:rPr>
              <a:t>x</a:t>
            </a:r>
            <a:r>
              <a:rPr lang="en-US" b="1" dirty="0" smtClean="0">
                <a:latin typeface="Times New Roman" pitchFamily="18" charset="0"/>
                <a:ea typeface="+mn-ea"/>
                <a:cs typeface="Times New Roman" pitchFamily="18" charset="0"/>
              </a:rPr>
              <a:t>(</a:t>
            </a:r>
            <a:r>
              <a:rPr lang="en-US" b="1" i="1" dirty="0" smtClean="0">
                <a:latin typeface="Times New Roman" pitchFamily="18" charset="0"/>
                <a:ea typeface="+mn-ea"/>
                <a:cs typeface="Times New Roman" pitchFamily="18" charset="0"/>
              </a:rPr>
              <a:t>t</a:t>
            </a:r>
            <a:r>
              <a:rPr lang="en-US" b="1" baseline="-25000" dirty="0" smtClean="0">
                <a:latin typeface="Times New Roman" pitchFamily="18" charset="0"/>
                <a:ea typeface="+mn-ea"/>
                <a:cs typeface="Times New Roman" pitchFamily="18" charset="0"/>
              </a:rPr>
              <a:t>0</a:t>
            </a:r>
            <a:r>
              <a:rPr lang="en-US" b="1" dirty="0" smtClean="0">
                <a:latin typeface="Times New Roman" pitchFamily="18" charset="0"/>
                <a:ea typeface="+mn-ea"/>
                <a:cs typeface="Times New Roman" pitchFamily="18" charset="0"/>
              </a:rPr>
              <a:t>)</a:t>
            </a:r>
            <a:r>
              <a:rPr lang="zh-CN" altLang="en-US" b="1" dirty="0" smtClean="0">
                <a:latin typeface="Times New Roman" pitchFamily="18" charset="0"/>
                <a:ea typeface="+mn-ea"/>
                <a:cs typeface="Times New Roman" pitchFamily="18" charset="0"/>
              </a:rPr>
              <a:t>都成立时，平衡点全局一致渐近稳定。</a:t>
            </a:r>
            <a:endParaRPr lang="en-US" altLang="zh-CN" b="1" dirty="0" smtClean="0">
              <a:latin typeface="Times New Roman" pitchFamily="18" charset="0"/>
              <a:ea typeface="+mn-ea"/>
              <a:cs typeface="Times New Roman" pitchFamily="18" charset="0"/>
            </a:endParaRPr>
          </a:p>
          <a:p>
            <a:pPr marL="800100" lvl="1" indent="-342900" algn="l" eaLnBrk="0" hangingPunct="0">
              <a:spcBef>
                <a:spcPct val="20000"/>
              </a:spcBef>
              <a:buClr>
                <a:schemeClr val="folHlink"/>
              </a:buClr>
              <a:buSzPct val="60000"/>
              <a:buFont typeface="Wingdings" pitchFamily="2" charset="2"/>
              <a:buChar char="n"/>
            </a:pPr>
            <a:r>
              <a:rPr lang="zh-CN" altLang="en-US" b="1" dirty="0" smtClean="0">
                <a:latin typeface="Times New Roman" pitchFamily="18" charset="0"/>
                <a:ea typeface="+mn-ea"/>
                <a:cs typeface="Times New Roman" pitchFamily="18" charset="0"/>
              </a:rPr>
              <a:t>当</a:t>
            </a:r>
            <a:r>
              <a:rPr lang="en-US" b="1" dirty="0" smtClean="0">
                <a:latin typeface="Times New Roman" pitchFamily="18" charset="0"/>
                <a:ea typeface="+mn-ea"/>
                <a:cs typeface="Times New Roman" pitchFamily="18" charset="0"/>
              </a:rPr>
              <a:t>KL</a:t>
            </a:r>
            <a:r>
              <a:rPr lang="zh-CN" altLang="en-US" b="1" dirty="0" smtClean="0">
                <a:latin typeface="Times New Roman" pitchFamily="18" charset="0"/>
                <a:ea typeface="+mn-ea"/>
                <a:cs typeface="Times New Roman" pitchFamily="18" charset="0"/>
              </a:rPr>
              <a:t>函数满足取                 </a:t>
            </a:r>
            <a:r>
              <a:rPr lang="en-US"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的形式时，平衡点是指数稳定的。同样有局部与全局之分。</a:t>
            </a:r>
            <a:endParaRPr lang="en-US" altLang="zh-CN" b="1" kern="0" dirty="0" smtClean="0">
              <a:latin typeface="Times New Roman" pitchFamily="18" charset="0"/>
              <a:ea typeface="+mn-ea"/>
              <a:cs typeface="Times New Roman" pitchFamily="18" charset="0"/>
            </a:endParaRPr>
          </a:p>
          <a:p>
            <a:pPr marL="342900" lvl="0" indent="-342900" algn="l" eaLnBrk="0" hangingPunct="0">
              <a:spcBef>
                <a:spcPct val="20000"/>
              </a:spcBef>
              <a:buClr>
                <a:schemeClr val="folHlink"/>
              </a:buClr>
              <a:buSzPct val="60000"/>
              <a:buFont typeface="Wingdings" pitchFamily="2" charset="2"/>
              <a:buChar char="n"/>
            </a:pPr>
            <a:endParaRPr kumimoji="1" lang="zh-CN" altLang="en-US" sz="32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65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5889" name="Object 1"/>
          <p:cNvGraphicFramePr>
            <a:graphicFrameLocks noChangeAspect="1"/>
          </p:cNvGraphicFramePr>
          <p:nvPr/>
        </p:nvGraphicFramePr>
        <p:xfrm>
          <a:off x="857224" y="1785926"/>
          <a:ext cx="5357850" cy="614835"/>
        </p:xfrm>
        <a:graphic>
          <a:graphicData uri="http://schemas.openxmlformats.org/presentationml/2006/ole">
            <p:oleObj spid="_x0000_s165889" name="Equation" r:id="rId3" imgW="1739900" imgH="203200" progId="Equation.DSMT4">
              <p:embed/>
            </p:oleObj>
          </a:graphicData>
        </a:graphic>
      </p:graphicFrame>
      <p:graphicFrame>
        <p:nvGraphicFramePr>
          <p:cNvPr id="8" name="Object 1"/>
          <p:cNvGraphicFramePr>
            <a:graphicFrameLocks noChangeAspect="1"/>
          </p:cNvGraphicFramePr>
          <p:nvPr/>
        </p:nvGraphicFramePr>
        <p:xfrm>
          <a:off x="1285852" y="3582994"/>
          <a:ext cx="5786478" cy="530643"/>
        </p:xfrm>
        <a:graphic>
          <a:graphicData uri="http://schemas.openxmlformats.org/presentationml/2006/ole">
            <p:oleObj spid="_x0000_s165891" name="Equation" r:id="rId4" imgW="2311200" imgH="215640" progId="Equation.DSMT4">
              <p:embed/>
            </p:oleObj>
          </a:graphicData>
        </a:graphic>
      </p:graphicFrame>
      <p:graphicFrame>
        <p:nvGraphicFramePr>
          <p:cNvPr id="9" name="Object 1"/>
          <p:cNvGraphicFramePr>
            <a:graphicFrameLocks noChangeAspect="1"/>
          </p:cNvGraphicFramePr>
          <p:nvPr/>
        </p:nvGraphicFramePr>
        <p:xfrm>
          <a:off x="1285852" y="4868877"/>
          <a:ext cx="6572296" cy="529893"/>
        </p:xfrm>
        <a:graphic>
          <a:graphicData uri="http://schemas.openxmlformats.org/presentationml/2006/ole">
            <p:oleObj spid="_x0000_s165892" name="Equation" r:id="rId5" imgW="2628720" imgH="215640" progId="Equation.DSMT4">
              <p:embed/>
            </p:oleObj>
          </a:graphicData>
        </a:graphic>
      </p:graphicFrame>
      <p:graphicFrame>
        <p:nvGraphicFramePr>
          <p:cNvPr id="10" name="Object 1"/>
          <p:cNvGraphicFramePr>
            <a:graphicFrameLocks noChangeAspect="1"/>
          </p:cNvGraphicFramePr>
          <p:nvPr/>
        </p:nvGraphicFramePr>
        <p:xfrm>
          <a:off x="3143240" y="6083323"/>
          <a:ext cx="2159000" cy="560387"/>
        </p:xfrm>
        <a:graphic>
          <a:graphicData uri="http://schemas.openxmlformats.org/presentationml/2006/ole">
            <p:oleObj spid="_x0000_s165893" name="Equation" r:id="rId6" imgW="86328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linds(horizontal)">
                                      <p:cBhvr>
                                        <p:cTn id="15" dur="500"/>
                                        <p:tgtEl>
                                          <p:spTgt spid="4">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blinds(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显含时间的自治系统的</a:t>
            </a:r>
            <a:r>
              <a:rPr lang="en-US" altLang="zh-CN" dirty="0" err="1" smtClean="0"/>
              <a:t>Lyapunov</a:t>
            </a:r>
            <a:r>
              <a:rPr lang="zh-CN" altLang="en-US" dirty="0" smtClean="0"/>
              <a:t>第二法稳定性判据</a:t>
            </a:r>
            <a:r>
              <a:rPr lang="en-US" altLang="zh-CN" dirty="0" smtClean="0"/>
              <a:t>-2</a:t>
            </a:r>
            <a:endParaRPr lang="zh-CN" altLang="en-US" dirty="0"/>
          </a:p>
        </p:txBody>
      </p:sp>
      <p:sp>
        <p:nvSpPr>
          <p:cNvPr id="4" name="内容占位符 2"/>
          <p:cNvSpPr txBox="1">
            <a:spLocks/>
          </p:cNvSpPr>
          <p:nvPr/>
        </p:nvSpPr>
        <p:spPr bwMode="auto">
          <a:xfrm>
            <a:off x="714348" y="1214422"/>
            <a:ext cx="8429652"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0" hangingPunct="0">
              <a:spcBef>
                <a:spcPct val="20000"/>
              </a:spcBef>
              <a:buClr>
                <a:schemeClr val="folHlink"/>
              </a:buClr>
              <a:buSzPct val="60000"/>
              <a:buFont typeface="Wingdings" pitchFamily="2" charset="2"/>
              <a:buChar char="n"/>
            </a:pPr>
            <a:r>
              <a:rPr lang="zh-CN" altLang="en-US" sz="3200" b="1" kern="0" dirty="0" smtClean="0">
                <a:latin typeface="Times New Roman" pitchFamily="18" charset="0"/>
                <a:ea typeface="+mn-ea"/>
                <a:cs typeface="Times New Roman" pitchFamily="18" charset="0"/>
              </a:rPr>
              <a:t>考察 </a:t>
            </a:r>
            <a:r>
              <a:rPr lang="en-US" altLang="zh-CN" sz="3200" b="1" kern="0" dirty="0" smtClean="0">
                <a:latin typeface="Times New Roman" pitchFamily="18" charset="0"/>
                <a:ea typeface="+mn-ea"/>
                <a:cs typeface="Times New Roman" pitchFamily="18" charset="0"/>
              </a:rPr>
              <a:t>                                          </a:t>
            </a:r>
            <a:r>
              <a:rPr lang="zh-CN" altLang="en-US" sz="3200" b="1" kern="0" dirty="0" smtClean="0">
                <a:latin typeface="Times New Roman" pitchFamily="18" charset="0"/>
                <a:ea typeface="+mn-ea"/>
                <a:cs typeface="Times New Roman" pitchFamily="18" charset="0"/>
              </a:rPr>
              <a:t>    平衡点为</a:t>
            </a:r>
            <a:r>
              <a:rPr lang="en-US" altLang="en-US" sz="3200" b="1" kern="0" dirty="0" smtClean="0">
                <a:latin typeface="Times New Roman" pitchFamily="18" charset="0"/>
                <a:ea typeface="+mn-ea"/>
                <a:cs typeface="Times New Roman" pitchFamily="18" charset="0"/>
              </a:rPr>
              <a:t>x=0</a:t>
            </a:r>
          </a:p>
          <a:p>
            <a:pPr marL="342900" indent="-342900" algn="l" eaLnBrk="0" hangingPunct="0">
              <a:spcBef>
                <a:spcPct val="20000"/>
              </a:spcBef>
              <a:buClr>
                <a:schemeClr val="folHlink"/>
              </a:buClr>
              <a:buSzPct val="60000"/>
              <a:buFont typeface="Wingdings" pitchFamily="2" charset="2"/>
              <a:buChar char="n"/>
            </a:pPr>
            <a:r>
              <a:rPr lang="zh-CN" altLang="en-US" sz="3200" b="1" dirty="0" smtClean="0">
                <a:latin typeface="+mn-ea"/>
                <a:ea typeface="+mn-ea"/>
              </a:rPr>
              <a:t>一致稳定判据</a:t>
            </a:r>
            <a:endParaRPr lang="en-US" altLang="zh-CN" sz="3200" b="1" dirty="0" smtClean="0">
              <a:latin typeface="+mn-ea"/>
              <a:ea typeface="+mn-ea"/>
            </a:endParaRPr>
          </a:p>
          <a:p>
            <a:pPr marL="342900" indent="-342900" algn="l" eaLnBrk="0" hangingPunct="0">
              <a:spcBef>
                <a:spcPct val="20000"/>
              </a:spcBef>
              <a:buClr>
                <a:schemeClr val="folHlink"/>
              </a:buClr>
              <a:buSzPct val="60000"/>
              <a:buFont typeface="Wingdings" pitchFamily="2" charset="2"/>
              <a:buChar char="n"/>
            </a:pPr>
            <a:endParaRPr lang="en-US" altLang="en-US" sz="3200" b="1" kern="0" dirty="0" smtClean="0">
              <a:latin typeface="+mn-ea"/>
              <a:ea typeface="+mn-ea"/>
              <a:cs typeface="Times New Roman" pitchFamily="18" charset="0"/>
            </a:endParaRPr>
          </a:p>
          <a:p>
            <a:pPr marL="342900" indent="-342900" algn="l" eaLnBrk="0" hangingPunct="0">
              <a:spcBef>
                <a:spcPct val="20000"/>
              </a:spcBef>
              <a:buClr>
                <a:schemeClr val="folHlink"/>
              </a:buClr>
              <a:buSzPct val="60000"/>
              <a:buFont typeface="Wingdings" pitchFamily="2" charset="2"/>
              <a:buChar char="n"/>
            </a:pPr>
            <a:endParaRPr lang="en-US" altLang="en-US" sz="3200" b="1" kern="0" dirty="0" smtClean="0">
              <a:latin typeface="+mn-ea"/>
              <a:ea typeface="+mn-ea"/>
              <a:cs typeface="Times New Roman" pitchFamily="18" charset="0"/>
            </a:endParaRPr>
          </a:p>
          <a:p>
            <a:pPr marL="342900" indent="-342900" algn="l" eaLnBrk="0" hangingPunct="0">
              <a:spcBef>
                <a:spcPct val="20000"/>
              </a:spcBef>
              <a:buClr>
                <a:schemeClr val="folHlink"/>
              </a:buClr>
              <a:buSzPct val="60000"/>
              <a:buFont typeface="Wingdings" pitchFamily="2" charset="2"/>
              <a:buChar char="n"/>
            </a:pPr>
            <a:r>
              <a:rPr lang="zh-CN" altLang="en-US" sz="3200" b="1" dirty="0" smtClean="0">
                <a:latin typeface="+mn-ea"/>
                <a:ea typeface="+mn-ea"/>
              </a:rPr>
              <a:t>一致渐近稳定判据</a:t>
            </a:r>
            <a:endParaRPr lang="en-US" altLang="zh-CN" sz="3200" b="1" dirty="0" smtClean="0">
              <a:latin typeface="+mn-ea"/>
              <a:ea typeface="+mn-ea"/>
            </a:endParaRPr>
          </a:p>
          <a:p>
            <a:pPr marL="342900" indent="-342900" algn="l" eaLnBrk="0" hangingPunct="0">
              <a:spcBef>
                <a:spcPct val="20000"/>
              </a:spcBef>
              <a:buClr>
                <a:schemeClr val="folHlink"/>
              </a:buClr>
              <a:buSzPct val="60000"/>
              <a:buFont typeface="Wingdings" pitchFamily="2" charset="2"/>
              <a:buChar char="n"/>
            </a:pPr>
            <a:endParaRPr lang="en-US" altLang="en-US" sz="3200" b="1" kern="0" dirty="0" smtClean="0">
              <a:latin typeface="+mn-ea"/>
              <a:ea typeface="+mn-ea"/>
              <a:cs typeface="Times New Roman" pitchFamily="18" charset="0"/>
            </a:endParaRPr>
          </a:p>
          <a:p>
            <a:pPr marL="342900" indent="-342900" algn="l" eaLnBrk="0" hangingPunct="0">
              <a:spcBef>
                <a:spcPct val="20000"/>
              </a:spcBef>
              <a:buClr>
                <a:schemeClr val="folHlink"/>
              </a:buClr>
              <a:buSzPct val="60000"/>
              <a:buFont typeface="Wingdings" pitchFamily="2" charset="2"/>
              <a:buChar char="n"/>
            </a:pPr>
            <a:endParaRPr lang="en-US" altLang="en-US" sz="3200" b="1" kern="0" dirty="0" smtClean="0">
              <a:latin typeface="+mn-ea"/>
              <a:ea typeface="+mn-ea"/>
              <a:cs typeface="Times New Roman" pitchFamily="18" charset="0"/>
            </a:endParaRPr>
          </a:p>
          <a:p>
            <a:pPr marL="342900" indent="-342900" algn="l" eaLnBrk="0" hangingPunct="0">
              <a:spcBef>
                <a:spcPct val="20000"/>
              </a:spcBef>
              <a:buClr>
                <a:schemeClr val="folHlink"/>
              </a:buClr>
              <a:buSzPct val="60000"/>
              <a:buFont typeface="Wingdings" pitchFamily="2" charset="2"/>
              <a:buChar char="n"/>
            </a:pPr>
            <a:r>
              <a:rPr lang="zh-CN" altLang="en-US" sz="3200" b="1" kern="0" dirty="0" smtClean="0">
                <a:latin typeface="+mn-ea"/>
                <a:ea typeface="+mn-ea"/>
                <a:cs typeface="Times New Roman" pitchFamily="18" charset="0"/>
              </a:rPr>
              <a:t>指数稳定</a:t>
            </a:r>
            <a:endParaRPr lang="en-US" altLang="en-US" sz="3200" b="1" kern="0" dirty="0" smtClean="0">
              <a:latin typeface="+mn-ea"/>
              <a:ea typeface="+mn-ea"/>
              <a:cs typeface="Times New Roman" pitchFamily="18" charset="0"/>
            </a:endParaRPr>
          </a:p>
        </p:txBody>
      </p:sp>
      <p:sp>
        <p:nvSpPr>
          <p:cNvPr id="165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5889" name="Object 1"/>
          <p:cNvGraphicFramePr>
            <a:graphicFrameLocks noChangeAspect="1"/>
          </p:cNvGraphicFramePr>
          <p:nvPr/>
        </p:nvGraphicFramePr>
        <p:xfrm>
          <a:off x="1857356" y="1214422"/>
          <a:ext cx="4929222" cy="565648"/>
        </p:xfrm>
        <a:graphic>
          <a:graphicData uri="http://schemas.openxmlformats.org/presentationml/2006/ole">
            <p:oleObj spid="_x0000_s166914" name="Equation" r:id="rId3" imgW="1739900" imgH="203200" progId="Equation.DSMT4">
              <p:embed/>
            </p:oleObj>
          </a:graphicData>
        </a:graphic>
      </p:graphicFrame>
      <p:graphicFrame>
        <p:nvGraphicFramePr>
          <p:cNvPr id="11" name="Object 1"/>
          <p:cNvGraphicFramePr>
            <a:graphicFrameLocks noChangeAspect="1"/>
          </p:cNvGraphicFramePr>
          <p:nvPr/>
        </p:nvGraphicFramePr>
        <p:xfrm>
          <a:off x="4357686" y="1857364"/>
          <a:ext cx="3741737" cy="565150"/>
        </p:xfrm>
        <a:graphic>
          <a:graphicData uri="http://schemas.openxmlformats.org/presentationml/2006/ole">
            <p:oleObj spid="_x0000_s166918" name="Equation" r:id="rId4" imgW="1320480" imgH="203040" progId="Equation.DSMT4">
              <p:embed/>
            </p:oleObj>
          </a:graphicData>
        </a:graphic>
      </p:graphicFrame>
      <p:graphicFrame>
        <p:nvGraphicFramePr>
          <p:cNvPr id="12" name="Object 1"/>
          <p:cNvGraphicFramePr>
            <a:graphicFrameLocks noChangeAspect="1"/>
          </p:cNvGraphicFramePr>
          <p:nvPr/>
        </p:nvGraphicFramePr>
        <p:xfrm>
          <a:off x="3929058" y="2500306"/>
          <a:ext cx="4570412" cy="989012"/>
        </p:xfrm>
        <a:graphic>
          <a:graphicData uri="http://schemas.openxmlformats.org/presentationml/2006/ole">
            <p:oleObj spid="_x0000_s166919" name="Equation" r:id="rId5" imgW="1612800" imgH="355320" progId="Equation.DSMT4">
              <p:embed/>
            </p:oleObj>
          </a:graphicData>
        </a:graphic>
      </p:graphicFrame>
      <p:graphicFrame>
        <p:nvGraphicFramePr>
          <p:cNvPr id="13" name="Object 1"/>
          <p:cNvGraphicFramePr>
            <a:graphicFrameLocks noChangeAspect="1"/>
          </p:cNvGraphicFramePr>
          <p:nvPr/>
        </p:nvGraphicFramePr>
        <p:xfrm>
          <a:off x="4500562" y="3500438"/>
          <a:ext cx="3741737" cy="565150"/>
        </p:xfrm>
        <a:graphic>
          <a:graphicData uri="http://schemas.openxmlformats.org/presentationml/2006/ole">
            <p:oleObj spid="_x0000_s166920" name="Equation" r:id="rId6" imgW="1320480" imgH="203040" progId="Equation.DSMT4">
              <p:embed/>
            </p:oleObj>
          </a:graphicData>
        </a:graphic>
      </p:graphicFrame>
      <p:graphicFrame>
        <p:nvGraphicFramePr>
          <p:cNvPr id="14" name="Object 1"/>
          <p:cNvGraphicFramePr>
            <a:graphicFrameLocks noChangeAspect="1"/>
          </p:cNvGraphicFramePr>
          <p:nvPr/>
        </p:nvGraphicFramePr>
        <p:xfrm>
          <a:off x="3929058" y="4143380"/>
          <a:ext cx="4570412" cy="989012"/>
        </p:xfrm>
        <a:graphic>
          <a:graphicData uri="http://schemas.openxmlformats.org/presentationml/2006/ole">
            <p:oleObj spid="_x0000_s166921" name="Equation" r:id="rId7" imgW="1612800" imgH="355320" progId="Equation.DSMT4">
              <p:embed/>
            </p:oleObj>
          </a:graphicData>
        </a:graphic>
      </p:graphicFrame>
      <p:graphicFrame>
        <p:nvGraphicFramePr>
          <p:cNvPr id="15" name="Object 1"/>
          <p:cNvGraphicFramePr>
            <a:graphicFrameLocks noChangeAspect="1"/>
          </p:cNvGraphicFramePr>
          <p:nvPr/>
        </p:nvGraphicFramePr>
        <p:xfrm>
          <a:off x="1571604" y="5929330"/>
          <a:ext cx="7375525" cy="706438"/>
        </p:xfrm>
        <a:graphic>
          <a:graphicData uri="http://schemas.openxmlformats.org/presentationml/2006/ole">
            <p:oleObj spid="_x0000_s166922" name="Equation" r:id="rId8" imgW="2603160" imgH="253800" progId="Equation.DSMT4">
              <p:embed/>
            </p:oleObj>
          </a:graphicData>
        </a:graphic>
      </p:graphicFrame>
      <p:sp>
        <p:nvSpPr>
          <p:cNvPr id="16" name="矩形 15"/>
          <p:cNvSpPr/>
          <p:nvPr/>
        </p:nvSpPr>
        <p:spPr>
          <a:xfrm>
            <a:off x="4929190" y="5286388"/>
            <a:ext cx="3068469" cy="584775"/>
          </a:xfrm>
          <a:prstGeom prst="rect">
            <a:avLst/>
          </a:prstGeom>
        </p:spPr>
        <p:txBody>
          <a:bodyPr wrap="none">
            <a:spAutoFit/>
          </a:bodyPr>
          <a:lstStyle/>
          <a:p>
            <a:r>
              <a:rPr lang="zh-CN" altLang="en-US" sz="3200" b="1" smtClean="0">
                <a:solidFill>
                  <a:srgbClr val="FF0000"/>
                </a:solidFill>
                <a:latin typeface="Times New Roman" pitchFamily="18" charset="0"/>
                <a:cs typeface="Times New Roman" pitchFamily="18" charset="0"/>
              </a:rPr>
              <a:t>局部与全局之分</a:t>
            </a:r>
            <a:endParaRPr lang="zh-CN" altLang="en-US" sz="32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a:t>
            </a:r>
            <a:r>
              <a:rPr lang="zh-CN" altLang="en-US" dirty="0" smtClean="0"/>
              <a:t>显含时间的自治系统的</a:t>
            </a:r>
            <a:r>
              <a:rPr lang="en-US" altLang="zh-CN" dirty="0" err="1" smtClean="0"/>
              <a:t>Lyapunov</a:t>
            </a:r>
            <a:r>
              <a:rPr lang="zh-CN" altLang="en-US" dirty="0" smtClean="0"/>
              <a:t>第二法稳定性判据</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例：判定稳定性</a:t>
            </a:r>
            <a:endParaRPr lang="en-US" altLang="zh-CN" dirty="0" smtClean="0"/>
          </a:p>
          <a:p>
            <a:endParaRPr lang="en-US" altLang="zh-CN" dirty="0" smtClean="0"/>
          </a:p>
          <a:p>
            <a:endParaRPr lang="en-US" altLang="zh-CN" dirty="0" smtClean="0"/>
          </a:p>
          <a:p>
            <a:endParaRPr lang="en-US" altLang="zh-CN" dirty="0" smtClean="0"/>
          </a:p>
          <a:p>
            <a:r>
              <a:rPr lang="zh-CN" altLang="en-US" dirty="0" smtClean="0"/>
              <a:t>例：判定稳定性</a:t>
            </a:r>
            <a:endParaRPr lang="zh-CN" altLang="en-US" dirty="0"/>
          </a:p>
        </p:txBody>
      </p:sp>
      <p:graphicFrame>
        <p:nvGraphicFramePr>
          <p:cNvPr id="19" name="Object 4"/>
          <p:cNvGraphicFramePr>
            <a:graphicFrameLocks noChangeAspect="1"/>
          </p:cNvGraphicFramePr>
          <p:nvPr/>
        </p:nvGraphicFramePr>
        <p:xfrm>
          <a:off x="1357290" y="1857364"/>
          <a:ext cx="6892925" cy="611187"/>
        </p:xfrm>
        <a:graphic>
          <a:graphicData uri="http://schemas.openxmlformats.org/presentationml/2006/ole">
            <p:oleObj spid="_x0000_s168967" name="Equation" r:id="rId3" imgW="2577960" imgH="228600" progId="Equation.DSMT4">
              <p:embed/>
            </p:oleObj>
          </a:graphicData>
        </a:graphic>
      </p:graphicFrame>
      <p:graphicFrame>
        <p:nvGraphicFramePr>
          <p:cNvPr id="20" name="Object 5"/>
          <p:cNvGraphicFramePr>
            <a:graphicFrameLocks noChangeAspect="1"/>
          </p:cNvGraphicFramePr>
          <p:nvPr/>
        </p:nvGraphicFramePr>
        <p:xfrm>
          <a:off x="1912933" y="2576513"/>
          <a:ext cx="1217612" cy="852487"/>
        </p:xfrm>
        <a:graphic>
          <a:graphicData uri="http://schemas.openxmlformats.org/presentationml/2006/ole">
            <p:oleObj spid="_x0000_s168968" name="Equation" r:id="rId4" imgW="507960" imgH="355320" progId="Equation.DSMT4">
              <p:embed/>
            </p:oleObj>
          </a:graphicData>
        </a:graphic>
      </p:graphicFrame>
      <p:sp>
        <p:nvSpPr>
          <p:cNvPr id="21" name="Rectangle 8"/>
          <p:cNvSpPr>
            <a:spLocks noChangeArrowheads="1"/>
          </p:cNvSpPr>
          <p:nvPr/>
        </p:nvSpPr>
        <p:spPr bwMode="auto">
          <a:xfrm>
            <a:off x="5076825" y="5810270"/>
            <a:ext cx="2374900" cy="519113"/>
          </a:xfrm>
          <a:prstGeom prst="rect">
            <a:avLst/>
          </a:prstGeom>
          <a:noFill/>
          <a:ln w="9525" algn="ctr">
            <a:noFill/>
            <a:miter lim="800000"/>
            <a:headEnd/>
            <a:tailEnd/>
          </a:ln>
          <a:effectLst/>
        </p:spPr>
        <p:txBody>
          <a:bodyPr>
            <a:spAutoFit/>
          </a:bodyPr>
          <a:lstStyle/>
          <a:p>
            <a:r>
              <a:rPr lang="zh-CN" altLang="en-US" sz="2800" b="1"/>
              <a:t>全局指数稳定</a:t>
            </a:r>
            <a:endParaRPr lang="zh-CN" altLang="en-US" b="1"/>
          </a:p>
        </p:txBody>
      </p:sp>
      <p:sp>
        <p:nvSpPr>
          <p:cNvPr id="24" name="Rectangle 11"/>
          <p:cNvSpPr>
            <a:spLocks noChangeArrowheads="1"/>
          </p:cNvSpPr>
          <p:nvPr/>
        </p:nvSpPr>
        <p:spPr bwMode="auto">
          <a:xfrm>
            <a:off x="3929058" y="2720975"/>
            <a:ext cx="3041650" cy="519113"/>
          </a:xfrm>
          <a:prstGeom prst="rect">
            <a:avLst/>
          </a:prstGeom>
          <a:noFill/>
          <a:ln w="9525" algn="ctr">
            <a:noFill/>
            <a:miter lim="800000"/>
            <a:headEnd/>
            <a:tailEnd/>
          </a:ln>
          <a:effectLst/>
        </p:spPr>
        <p:txBody>
          <a:bodyPr wrap="none">
            <a:spAutoFit/>
          </a:bodyPr>
          <a:lstStyle/>
          <a:p>
            <a:r>
              <a:rPr lang="zh-CN" altLang="en-US" sz="2800" b="1"/>
              <a:t>全局一致渐近稳定</a:t>
            </a:r>
          </a:p>
        </p:txBody>
      </p:sp>
      <p:graphicFrame>
        <p:nvGraphicFramePr>
          <p:cNvPr id="26" name="Object 13"/>
          <p:cNvGraphicFramePr>
            <a:graphicFrameLocks noChangeAspect="1"/>
          </p:cNvGraphicFramePr>
          <p:nvPr/>
        </p:nvGraphicFramePr>
        <p:xfrm>
          <a:off x="990600" y="4357694"/>
          <a:ext cx="8153400" cy="1052512"/>
        </p:xfrm>
        <a:graphic>
          <a:graphicData uri="http://schemas.openxmlformats.org/presentationml/2006/ole">
            <p:oleObj spid="_x0000_s168969" name="Equation" r:id="rId5" imgW="3047760" imgH="393480" progId="Equation.DSMT4">
              <p:embed/>
            </p:oleObj>
          </a:graphicData>
        </a:graphic>
      </p:graphicFrame>
      <p:graphicFrame>
        <p:nvGraphicFramePr>
          <p:cNvPr id="31" name="Object 20"/>
          <p:cNvGraphicFramePr>
            <a:graphicFrameLocks noChangeAspect="1"/>
          </p:cNvGraphicFramePr>
          <p:nvPr/>
        </p:nvGraphicFramePr>
        <p:xfrm>
          <a:off x="1765300" y="5810270"/>
          <a:ext cx="2709863" cy="547688"/>
        </p:xfrm>
        <a:graphic>
          <a:graphicData uri="http://schemas.openxmlformats.org/presentationml/2006/ole">
            <p:oleObj spid="_x0000_s168971" name="Equation" r:id="rId6" imgW="11300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1+#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5.3</a:t>
            </a:r>
            <a:r>
              <a:rPr lang="zh-CN" altLang="en-US" dirty="0" smtClean="0"/>
              <a:t>显含时间的自治系统</a:t>
            </a:r>
            <a:r>
              <a:rPr lang="en-US" altLang="zh-CN" dirty="0" err="1" smtClean="0"/>
              <a:t>Chetaev</a:t>
            </a:r>
            <a:r>
              <a:rPr lang="zh-CN" altLang="en-US" dirty="0" smtClean="0"/>
              <a:t>平衡点不稳定性判据</a:t>
            </a:r>
            <a:endParaRPr lang="zh-CN" altLang="en-US" dirty="0"/>
          </a:p>
        </p:txBody>
      </p:sp>
      <p:sp>
        <p:nvSpPr>
          <p:cNvPr id="3" name="内容占位符 2"/>
          <p:cNvSpPr>
            <a:spLocks noGrp="1"/>
          </p:cNvSpPr>
          <p:nvPr>
            <p:ph idx="1"/>
          </p:nvPr>
        </p:nvSpPr>
        <p:spPr>
          <a:xfrm>
            <a:off x="-142908" y="1082661"/>
            <a:ext cx="9429816" cy="3632207"/>
          </a:xfrm>
        </p:spPr>
        <p:txBody>
          <a:bodyPr/>
          <a:lstStyle/>
          <a:p>
            <a:r>
              <a:rPr lang="zh-CN" altLang="en-US" dirty="0" smtClean="0">
                <a:latin typeface="Times New Roman" pitchFamily="18" charset="0"/>
                <a:cs typeface="Times New Roman" pitchFamily="18" charset="0"/>
              </a:rPr>
              <a:t>考察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平衡点为</a:t>
            </a:r>
            <a:r>
              <a:rPr lang="en-US" altLang="en-US" dirty="0" smtClean="0">
                <a:latin typeface="Times New Roman" pitchFamily="18" charset="0"/>
                <a:cs typeface="Times New Roman" pitchFamily="18" charset="0"/>
              </a:rPr>
              <a:t>x=0</a:t>
            </a:r>
          </a:p>
          <a:p>
            <a:pPr lvl="0"/>
            <a:r>
              <a:rPr lang="en-US" altLang="zh-CN" dirty="0" err="1" smtClean="0">
                <a:solidFill>
                  <a:srgbClr val="FF0000"/>
                </a:solidFill>
                <a:latin typeface="Times New Roman" pitchFamily="18" charset="0"/>
                <a:cs typeface="Times New Roman" pitchFamily="18" charset="0"/>
              </a:rPr>
              <a:t>Chetaev</a:t>
            </a:r>
            <a:r>
              <a:rPr lang="en-US" altLang="zh-CN" dirty="0" smtClean="0">
                <a:solidFill>
                  <a:srgbClr val="FF0000"/>
                </a:solidFill>
                <a:latin typeface="Times New Roman" pitchFamily="18" charset="0"/>
                <a:cs typeface="Times New Roman" pitchFamily="18" charset="0"/>
              </a:rPr>
              <a:t> </a:t>
            </a:r>
            <a:r>
              <a:rPr lang="zh-CN" altLang="en-US" dirty="0" smtClean="0">
                <a:solidFill>
                  <a:srgbClr val="FF0000"/>
                </a:solidFill>
                <a:latin typeface="Times New Roman" pitchFamily="18" charset="0"/>
                <a:cs typeface="Times New Roman" pitchFamily="18" charset="0"/>
              </a:rPr>
              <a:t>不稳定判据：</a:t>
            </a:r>
            <a:r>
              <a:rPr lang="zh-CN" altLang="en-US" dirty="0" smtClean="0">
                <a:latin typeface="Times New Roman" pitchFamily="18" charset="0"/>
                <a:cs typeface="Times New Roman" pitchFamily="18" charset="0"/>
              </a:rPr>
              <a:t>设                       是连续可微函数，满足</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，且存在任接近平衡点的某一点</a:t>
            </a:r>
            <a:r>
              <a:rPr lang="en-US" altLang="zh-CN" i="1" dirty="0" smtClean="0">
                <a:latin typeface="Times New Roman" pitchFamily="18" charset="0"/>
                <a:cs typeface="Times New Roman" pitchFamily="18" charset="0"/>
              </a:rPr>
              <a:t>x</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满足</a:t>
            </a:r>
            <a:r>
              <a:rPr lang="en-US" i="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。选择</a:t>
            </a:r>
            <a:r>
              <a:rPr lang="en-US" altLang="zh-CN" dirty="0" smtClean="0">
                <a:latin typeface="Times New Roman" pitchFamily="18" charset="0"/>
                <a:cs typeface="Times New Roman" pitchFamily="18" charset="0"/>
              </a:rPr>
              <a:t>r&gt;0,</a:t>
            </a:r>
            <a:r>
              <a:rPr lang="zh-CN" altLang="en-US" dirty="0" smtClean="0">
                <a:latin typeface="Times New Roman" pitchFamily="18" charset="0"/>
                <a:cs typeface="Times New Roman" pitchFamily="18" charset="0"/>
              </a:rPr>
              <a:t>使</a:t>
            </a:r>
            <a:r>
              <a:rPr lang="en-US" altLang="zh-CN" dirty="0" smtClean="0">
                <a:latin typeface="Times New Roman" pitchFamily="18" charset="0"/>
                <a:cs typeface="Times New Roman" pitchFamily="18" charset="0"/>
              </a:rPr>
              <a:t>B</a:t>
            </a:r>
            <a:r>
              <a:rPr lang="en-US" altLang="zh-CN" i="1" baseline="-25000"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x</a:t>
            </a:r>
            <a:r>
              <a:rPr lang="en-US" altLang="en-US" dirty="0" err="1"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a:t>
            </a:r>
            <a:r>
              <a:rPr lang="en-US" altLang="zh-CN" i="1" baseline="30000" dirty="0" err="1"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包含在</a:t>
            </a:r>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内，并设 </a:t>
            </a:r>
            <a:r>
              <a:rPr lang="en-US" altLang="zh-CN" dirty="0" smtClean="0">
                <a:latin typeface="Times New Roman" pitchFamily="18" charset="0"/>
                <a:cs typeface="Times New Roman" pitchFamily="18" charset="0"/>
              </a:rPr>
              <a:t>U={</a:t>
            </a:r>
            <a:r>
              <a:rPr lang="en-US" altLang="zh-CN" i="1" dirty="0" err="1" smtClean="0">
                <a:latin typeface="Times New Roman" pitchFamily="18" charset="0"/>
                <a:cs typeface="Times New Roman" pitchFamily="18" charset="0"/>
              </a:rPr>
              <a:t>x</a:t>
            </a:r>
            <a:r>
              <a:rPr lang="en-US" altLang="en-US" dirty="0" err="1"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B</a:t>
            </a:r>
            <a:r>
              <a:rPr lang="en-US" altLang="zh-CN" i="1" baseline="-25000" dirty="0" err="1" smtClean="0">
                <a:latin typeface="Times New Roman" pitchFamily="18" charset="0"/>
                <a:cs typeface="Times New Roman" pitchFamily="18" charset="0"/>
              </a:rPr>
              <a:t>r</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x,t</a:t>
            </a:r>
            <a:r>
              <a:rPr lang="en-US" altLang="zh-CN"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如果在</a:t>
            </a:r>
            <a:r>
              <a:rPr lang="en-US" altLang="zh-CN" dirty="0" smtClean="0">
                <a:latin typeface="Times New Roman" pitchFamily="18" charset="0"/>
                <a:cs typeface="Times New Roman" pitchFamily="18" charset="0"/>
              </a:rPr>
              <a:t>U</a:t>
            </a:r>
            <a:r>
              <a:rPr lang="zh-CN" altLang="en-US" dirty="0" smtClean="0">
                <a:latin typeface="Times New Roman" pitchFamily="18" charset="0"/>
                <a:cs typeface="Times New Roman" pitchFamily="18" charset="0"/>
              </a:rPr>
              <a:t>内有</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x,t</a:t>
            </a:r>
            <a:r>
              <a:rPr lang="en-US" altLang="zh-CN"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那么</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就是非稳定平衡点 。</a:t>
            </a:r>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p:txBody>
      </p:sp>
      <p:graphicFrame>
        <p:nvGraphicFramePr>
          <p:cNvPr id="164865" name="Object 1"/>
          <p:cNvGraphicFramePr>
            <a:graphicFrameLocks noChangeAspect="1"/>
          </p:cNvGraphicFramePr>
          <p:nvPr/>
        </p:nvGraphicFramePr>
        <p:xfrm>
          <a:off x="1214448" y="1149338"/>
          <a:ext cx="4929188" cy="565150"/>
        </p:xfrm>
        <a:graphic>
          <a:graphicData uri="http://schemas.openxmlformats.org/presentationml/2006/ole">
            <p:oleObj spid="_x0000_s164865" name="Equation" r:id="rId3" imgW="1739900" imgH="203200" progId="Equation.DSMT4">
              <p:embed/>
            </p:oleObj>
          </a:graphicData>
        </a:graphic>
      </p:graphicFrame>
      <p:sp>
        <p:nvSpPr>
          <p:cNvPr id="5" name="内容占位符 2"/>
          <p:cNvSpPr txBox="1">
            <a:spLocks/>
          </p:cNvSpPr>
          <p:nvPr/>
        </p:nvSpPr>
        <p:spPr bwMode="auto">
          <a:xfrm>
            <a:off x="546070" y="5929330"/>
            <a:ext cx="8597930" cy="48466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endParaRPr kumimoji="1" lang="zh-CN" altLang="en-US" sz="32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6" name="Object 4"/>
          <p:cNvGraphicFramePr>
            <a:graphicFrameLocks noChangeAspect="1"/>
          </p:cNvGraphicFramePr>
          <p:nvPr/>
        </p:nvGraphicFramePr>
        <p:xfrm>
          <a:off x="4857752" y="1785926"/>
          <a:ext cx="2308225" cy="458788"/>
        </p:xfrm>
        <a:graphic>
          <a:graphicData uri="http://schemas.openxmlformats.org/presentationml/2006/ole">
            <p:oleObj spid="_x0000_s164866" name="Equation" r:id="rId4" imgW="965160" imgH="190440" progId="Equation.DSMT4">
              <p:embed/>
            </p:oleObj>
          </a:graphicData>
        </a:graphic>
      </p:graphicFrame>
      <p:sp>
        <p:nvSpPr>
          <p:cNvPr id="7" name="Rectangle 5"/>
          <p:cNvSpPr>
            <a:spLocks noChangeArrowheads="1"/>
          </p:cNvSpPr>
          <p:nvPr/>
        </p:nvSpPr>
        <p:spPr bwMode="auto">
          <a:xfrm>
            <a:off x="0" y="4214818"/>
            <a:ext cx="9144000" cy="2246769"/>
          </a:xfrm>
          <a:prstGeom prst="rect">
            <a:avLst/>
          </a:prstGeom>
          <a:noFill/>
          <a:ln w="9525" algn="ctr">
            <a:noFill/>
            <a:miter lim="800000"/>
            <a:headEnd/>
            <a:tailEnd/>
          </a:ln>
          <a:effectLst/>
        </p:spPr>
        <p:txBody>
          <a:bodyPr wrap="square">
            <a:spAutoFit/>
          </a:bodyPr>
          <a:lstStyle/>
          <a:p>
            <a:pPr algn="l"/>
            <a:r>
              <a:rPr lang="zh-CN" altLang="en-US" sz="2800" b="1" dirty="0">
                <a:latin typeface="+mn-ea"/>
                <a:ea typeface="+mn-ea"/>
              </a:rPr>
              <a:t>说明</a:t>
            </a:r>
            <a:r>
              <a:rPr lang="zh-CN" altLang="en-US" sz="2800" b="1" dirty="0" smtClean="0">
                <a:latin typeface="+mn-ea"/>
                <a:ea typeface="+mn-ea"/>
              </a:rPr>
              <a:t>：</a:t>
            </a:r>
            <a:endParaRPr lang="en-US" altLang="zh-CN" sz="2800" b="1" dirty="0" smtClean="0">
              <a:latin typeface="+mn-ea"/>
              <a:ea typeface="+mn-ea"/>
            </a:endParaRPr>
          </a:p>
          <a:p>
            <a:pPr lvl="1" algn="l">
              <a:buFont typeface="Wingdings" pitchFamily="2" charset="2"/>
              <a:buChar char="u"/>
            </a:pPr>
            <a:r>
              <a:rPr lang="zh-CN" altLang="en-US" sz="2800" b="1" dirty="0" smtClean="0">
                <a:latin typeface="Times New Roman" pitchFamily="18" charset="0"/>
                <a:ea typeface="+mn-ea"/>
                <a:cs typeface="Times New Roman" pitchFamily="18" charset="0"/>
              </a:rPr>
              <a:t>集合</a:t>
            </a:r>
            <a:r>
              <a:rPr lang="zh-CN" altLang="en-US" sz="2800" b="1" dirty="0">
                <a:latin typeface="Times New Roman" pitchFamily="18" charset="0"/>
                <a:ea typeface="+mn-ea"/>
                <a:cs typeface="Times New Roman" pitchFamily="18" charset="0"/>
              </a:rPr>
              <a:t>是包含在</a:t>
            </a:r>
            <a:r>
              <a:rPr lang="en-US" altLang="zh-CN" sz="2800" b="1" dirty="0">
                <a:latin typeface="Times New Roman" pitchFamily="18" charset="0"/>
                <a:ea typeface="+mn-ea"/>
                <a:cs typeface="Times New Roman" pitchFamily="18" charset="0"/>
              </a:rPr>
              <a:t>B</a:t>
            </a:r>
            <a:r>
              <a:rPr lang="en-US" altLang="zh-CN" sz="2800" b="1" i="1" baseline="-25000"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内的非空集，其边界是</a:t>
            </a:r>
            <a:r>
              <a:rPr lang="zh-CN" altLang="en-US" sz="2800" b="1" dirty="0" smtClean="0">
                <a:latin typeface="Times New Roman" pitchFamily="18" charset="0"/>
                <a:ea typeface="+mn-ea"/>
                <a:cs typeface="Times New Roman" pitchFamily="18" charset="0"/>
              </a:rPr>
              <a:t>曲面</a:t>
            </a:r>
            <a:r>
              <a:rPr lang="en-US" sz="2800" b="1" i="1" dirty="0" smtClean="0">
                <a:latin typeface="Times New Roman" pitchFamily="18" charset="0"/>
                <a:cs typeface="Times New Roman" pitchFamily="18" charset="0"/>
              </a:rPr>
              <a:t>V</a:t>
            </a:r>
            <a:r>
              <a:rPr lang="en-US" sz="2800" dirty="0" smtClean="0">
                <a:latin typeface="Times New Roman" pitchFamily="18" charset="0"/>
                <a:cs typeface="Times New Roman" pitchFamily="18" charset="0"/>
              </a:rPr>
              <a:t>(</a:t>
            </a:r>
            <a:r>
              <a:rPr lang="en-US" sz="2800" b="1"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t</a:t>
            </a:r>
            <a:r>
              <a:rPr lang="en-US" sz="2800" dirty="0" smtClean="0">
                <a:latin typeface="Times New Roman" pitchFamily="18" charset="0"/>
                <a:cs typeface="Times New Roman" pitchFamily="18" charset="0"/>
              </a:rPr>
              <a:t>)=0</a:t>
            </a:r>
            <a:r>
              <a:rPr lang="zh-CN" altLang="en-US" sz="2800" b="1" dirty="0" smtClean="0">
                <a:latin typeface="Times New Roman" pitchFamily="18" charset="0"/>
                <a:ea typeface="+mn-ea"/>
                <a:cs typeface="Times New Roman" pitchFamily="18" charset="0"/>
              </a:rPr>
              <a:t>和</a:t>
            </a:r>
            <a:r>
              <a:rPr lang="zh-CN" altLang="en-US" sz="2800" b="1" dirty="0">
                <a:latin typeface="Times New Roman" pitchFamily="18" charset="0"/>
                <a:ea typeface="+mn-ea"/>
                <a:cs typeface="Times New Roman" pitchFamily="18" charset="0"/>
              </a:rPr>
              <a:t>球</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。由于</a:t>
            </a:r>
            <a:r>
              <a:rPr lang="en-US" altLang="zh-CN" sz="2800" b="1" i="1" dirty="0">
                <a:latin typeface="Times New Roman" pitchFamily="18" charset="0"/>
                <a:ea typeface="+mn-ea"/>
                <a:cs typeface="Times New Roman" pitchFamily="18" charset="0"/>
              </a:rPr>
              <a:t>V</a:t>
            </a:r>
            <a:r>
              <a:rPr lang="en-US" altLang="zh-CN" sz="2800" b="1" dirty="0">
                <a:latin typeface="Times New Roman" pitchFamily="18" charset="0"/>
                <a:ea typeface="+mn-ea"/>
                <a:cs typeface="Times New Roman" pitchFamily="18" charset="0"/>
              </a:rPr>
              <a:t>(0)=0,</a:t>
            </a:r>
            <a:r>
              <a:rPr lang="zh-CN" altLang="en-US" sz="2800" b="1" dirty="0">
                <a:latin typeface="Times New Roman" pitchFamily="18" charset="0"/>
                <a:ea typeface="+mn-ea"/>
                <a:cs typeface="Times New Roman" pitchFamily="18" charset="0"/>
              </a:rPr>
              <a:t>所以原点在</a:t>
            </a:r>
            <a:r>
              <a:rPr lang="en-US" altLang="zh-CN" sz="2800" b="1" dirty="0">
                <a:latin typeface="Times New Roman" pitchFamily="18" charset="0"/>
                <a:ea typeface="+mn-ea"/>
                <a:cs typeface="Times New Roman" pitchFamily="18" charset="0"/>
              </a:rPr>
              <a:t>B</a:t>
            </a:r>
            <a:r>
              <a:rPr lang="en-US" altLang="zh-CN" sz="2800" b="1" i="1" baseline="-25000" dirty="0">
                <a:latin typeface="Times New Roman" pitchFamily="18" charset="0"/>
                <a:ea typeface="+mn-ea"/>
                <a:cs typeface="Times New Roman" pitchFamily="18" charset="0"/>
              </a:rPr>
              <a:t>r</a:t>
            </a:r>
            <a:r>
              <a:rPr lang="zh-CN" altLang="en-US" sz="2800" b="1" dirty="0">
                <a:latin typeface="Times New Roman" pitchFamily="18" charset="0"/>
                <a:ea typeface="+mn-ea"/>
                <a:cs typeface="Times New Roman" pitchFamily="18" charset="0"/>
              </a:rPr>
              <a:t>内的非空集，位于</a:t>
            </a:r>
            <a:r>
              <a:rPr lang="en-US" altLang="zh-CN" sz="2800" b="1" dirty="0">
                <a:latin typeface="Times New Roman" pitchFamily="18" charset="0"/>
                <a:ea typeface="+mn-ea"/>
                <a:cs typeface="Times New Roman" pitchFamily="18" charset="0"/>
              </a:rPr>
              <a:t>U</a:t>
            </a:r>
            <a:r>
              <a:rPr lang="zh-CN" altLang="en-US" sz="2800" b="1" dirty="0">
                <a:latin typeface="Times New Roman" pitchFamily="18" charset="0"/>
                <a:ea typeface="+mn-ea"/>
                <a:cs typeface="Times New Roman" pitchFamily="18" charset="0"/>
              </a:rPr>
              <a:t>的边界上</a:t>
            </a:r>
            <a:r>
              <a:rPr lang="zh-CN" altLang="en-US" sz="2800" b="1" dirty="0" smtClean="0">
                <a:latin typeface="Times New Roman" pitchFamily="18" charset="0"/>
                <a:ea typeface="+mn-ea"/>
                <a:cs typeface="Times New Roman" pitchFamily="18" charset="0"/>
              </a:rPr>
              <a:t>。</a:t>
            </a:r>
            <a:r>
              <a:rPr lang="en-US" altLang="zh-CN" sz="2800" b="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可能含</a:t>
            </a:r>
            <a:r>
              <a:rPr lang="zh-CN" altLang="en-US" sz="2800" b="1" dirty="0">
                <a:latin typeface="Times New Roman" pitchFamily="18" charset="0"/>
                <a:ea typeface="+mn-ea"/>
                <a:cs typeface="Times New Roman" pitchFamily="18" charset="0"/>
              </a:rPr>
              <a:t>不止一个区域</a:t>
            </a:r>
            <a:r>
              <a:rPr lang="zh-CN" altLang="en-US" sz="2800" b="1" dirty="0" smtClean="0">
                <a:latin typeface="Times New Roman" pitchFamily="18" charset="0"/>
                <a:ea typeface="+mn-ea"/>
                <a:cs typeface="Times New Roman" pitchFamily="18" charset="0"/>
              </a:rPr>
              <a:t>。</a:t>
            </a:r>
            <a:endParaRPr lang="en-US" altLang="zh-CN" sz="2800" b="1" dirty="0" smtClean="0">
              <a:latin typeface="Times New Roman" pitchFamily="18" charset="0"/>
              <a:ea typeface="+mn-ea"/>
              <a:cs typeface="Times New Roman" pitchFamily="18" charset="0"/>
            </a:endParaRPr>
          </a:p>
          <a:p>
            <a:pPr lvl="1" algn="l">
              <a:buFont typeface="Wingdings" pitchFamily="2" charset="2"/>
              <a:buChar char="u"/>
            </a:pPr>
            <a:r>
              <a:rPr lang="en-US" altLang="zh-CN" sz="2800" b="1" dirty="0" smtClean="0">
                <a:latin typeface="+mn-ea"/>
                <a:ea typeface="+mn-ea"/>
              </a:rPr>
              <a:t> </a:t>
            </a:r>
          </a:p>
        </p:txBody>
      </p:sp>
      <p:graphicFrame>
        <p:nvGraphicFramePr>
          <p:cNvPr id="8" name="Object 2"/>
          <p:cNvGraphicFramePr>
            <a:graphicFrameLocks noChangeAspect="1"/>
          </p:cNvGraphicFramePr>
          <p:nvPr/>
        </p:nvGraphicFramePr>
        <p:xfrm>
          <a:off x="1071538" y="5996009"/>
          <a:ext cx="6369050" cy="504825"/>
        </p:xfrm>
        <a:graphic>
          <a:graphicData uri="http://schemas.openxmlformats.org/presentationml/2006/ole">
            <p:oleObj spid="_x0000_s164867" name="Equation" r:id="rId5" imgW="2781000" imgH="215640" progId="Equation.DSMT4">
              <p:embed/>
            </p:oleObj>
          </a:graphicData>
        </a:graphic>
      </p:graphicFrame>
      <p:sp>
        <p:nvSpPr>
          <p:cNvPr id="1648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87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zh-CN" sz="4000" dirty="0" smtClean="0"/>
              <a:t>2</a:t>
            </a:r>
            <a:r>
              <a:rPr lang="zh-CN" altLang="en-US" dirty="0" smtClean="0"/>
              <a:t>内部稳定性的基本概念</a:t>
            </a:r>
            <a:r>
              <a:rPr lang="en-US" altLang="zh-CN" dirty="0" smtClean="0"/>
              <a:t>-1</a:t>
            </a:r>
            <a:endParaRPr lang="zh-CN" altLang="en-US" sz="4000" dirty="0" smtClean="0"/>
          </a:p>
        </p:txBody>
      </p:sp>
      <p:sp>
        <p:nvSpPr>
          <p:cNvPr id="125955" name="Rectangle 3"/>
          <p:cNvSpPr>
            <a:spLocks noGrp="1" noChangeArrowheads="1"/>
          </p:cNvSpPr>
          <p:nvPr>
            <p:ph idx="1"/>
          </p:nvPr>
        </p:nvSpPr>
        <p:spPr>
          <a:xfrm>
            <a:off x="688978" y="1285861"/>
            <a:ext cx="8169302" cy="642942"/>
          </a:xfrm>
        </p:spPr>
        <p:txBody>
          <a:bodyPr/>
          <a:lstStyle/>
          <a:p>
            <a:pPr eaLnBrk="1" hangingPunct="1">
              <a:lnSpc>
                <a:spcPct val="90000"/>
              </a:lnSpc>
              <a:defRPr/>
            </a:pPr>
            <a:r>
              <a:rPr lang="zh-CN" altLang="en-US" dirty="0" smtClean="0"/>
              <a:t>自治与非自治系统</a:t>
            </a:r>
            <a:endParaRPr lang="en-US" altLang="zh-CN" b="1" dirty="0" smtClean="0">
              <a:latin typeface="+mn-ea"/>
            </a:endParaRPr>
          </a:p>
        </p:txBody>
      </p:sp>
      <p:sp>
        <p:nvSpPr>
          <p:cNvPr id="10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2357422" y="2071678"/>
          <a:ext cx="4560888" cy="528637"/>
        </p:xfrm>
        <a:graphic>
          <a:graphicData uri="http://schemas.openxmlformats.org/presentationml/2006/ole">
            <p:oleObj spid="_x0000_s1026" name="Equation" r:id="rId3" imgW="1739880" imgH="203040" progId="Equation.DSMT4">
              <p:embed/>
            </p:oleObj>
          </a:graphicData>
        </a:graphic>
      </p:graphicFrame>
      <p:sp>
        <p:nvSpPr>
          <p:cNvPr id="7" name="Rectangle 3"/>
          <p:cNvSpPr txBox="1">
            <a:spLocks noChangeArrowheads="1"/>
          </p:cNvSpPr>
          <p:nvPr/>
        </p:nvSpPr>
        <p:spPr bwMode="auto">
          <a:xfrm>
            <a:off x="825534" y="5518171"/>
            <a:ext cx="8604250" cy="839787"/>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60000"/>
              <a:buFont typeface="Wingdings" pitchFamily="2" charset="2"/>
              <a:buChar char="n"/>
              <a:defRPr/>
            </a:pPr>
            <a:r>
              <a:rPr lang="zh-CN" altLang="en-US" sz="3200" b="1" dirty="0" smtClean="0">
                <a:latin typeface="+mn-lt"/>
                <a:ea typeface="+mn-ea"/>
              </a:rPr>
              <a:t>内部稳定性的研究限于研究自治系统的稳定性问题。</a:t>
            </a:r>
            <a:endParaRPr lang="en-US" altLang="zh-CN" sz="3200" b="1" dirty="0">
              <a:latin typeface="+mn-lt"/>
              <a:ea typeface="+mn-ea"/>
            </a:endParaRPr>
          </a:p>
        </p:txBody>
      </p:sp>
      <p:sp>
        <p:nvSpPr>
          <p:cNvPr id="103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3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2" name="Picture 4" descr="http://imgt0.bdstatic.com/it/u=2626072140,1775362678&amp;fm=21&amp;gp=0.jpg"/>
          <p:cNvPicPr>
            <a:picLocks noChangeAspect="1" noChangeArrowheads="1"/>
          </p:cNvPicPr>
          <p:nvPr/>
        </p:nvPicPr>
        <p:blipFill>
          <a:blip r:embed="rId4"/>
          <a:srcRect/>
          <a:stretch>
            <a:fillRect/>
          </a:stretch>
        </p:blipFill>
        <p:spPr bwMode="auto">
          <a:xfrm>
            <a:off x="6500826" y="2857496"/>
            <a:ext cx="2124075" cy="1466851"/>
          </a:xfrm>
          <a:prstGeom prst="rect">
            <a:avLst/>
          </a:prstGeom>
          <a:noFill/>
          <a:effectLst>
            <a:outerShdw blurRad="50800" dist="50800" dir="5400000" algn="ctr" rotWithShape="0">
              <a:srgbClr val="000000">
                <a:alpha val="0"/>
              </a:srgbClr>
            </a:outerShdw>
          </a:effectLst>
        </p:spPr>
      </p:pic>
      <p:sp>
        <p:nvSpPr>
          <p:cNvPr id="9" name="矩形 8"/>
          <p:cNvSpPr/>
          <p:nvPr/>
        </p:nvSpPr>
        <p:spPr>
          <a:xfrm>
            <a:off x="1785918" y="3857628"/>
            <a:ext cx="4865436" cy="584775"/>
          </a:xfrm>
          <a:prstGeom prst="rect">
            <a:avLst/>
          </a:prstGeom>
        </p:spPr>
        <p:txBody>
          <a:bodyPr wrap="none">
            <a:spAutoFit/>
          </a:bodyPr>
          <a:lstStyle/>
          <a:p>
            <a:r>
              <a:rPr lang="zh-CN" altLang="en-US" sz="3200" b="1" kern="0" dirty="0" smtClean="0">
                <a:solidFill>
                  <a:srgbClr val="FF0000"/>
                </a:solidFill>
                <a:latin typeface="Tahoma"/>
                <a:ea typeface="楷体_GB2312"/>
              </a:rPr>
              <a:t>根本区别</a:t>
            </a:r>
            <a:r>
              <a:rPr lang="en-US" altLang="zh-CN" sz="3200" b="1" kern="0" dirty="0" smtClean="0">
                <a:solidFill>
                  <a:srgbClr val="FF0000"/>
                </a:solidFill>
                <a:latin typeface="Tahoma"/>
                <a:ea typeface="楷体_GB2312"/>
              </a:rPr>
              <a:t>:</a:t>
            </a:r>
            <a:r>
              <a:rPr lang="zh-CN" altLang="en-US" sz="3200" b="1" kern="0" dirty="0" smtClean="0">
                <a:solidFill>
                  <a:srgbClr val="FF0000"/>
                </a:solidFill>
                <a:latin typeface="Tahoma"/>
                <a:ea typeface="楷体_GB2312"/>
              </a:rPr>
              <a:t>有没有外部作用</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显含时间的自治系统的类不变性原理与稳定性</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en-US" dirty="0" err="1" smtClean="0"/>
              <a:t>Barbalat</a:t>
            </a:r>
            <a:r>
              <a:rPr lang="zh-CN" altLang="en-US" dirty="0" smtClean="0"/>
              <a:t>引理弥补了不变集原理和</a:t>
            </a:r>
            <a:r>
              <a:rPr lang="en-US" dirty="0" err="1" smtClean="0"/>
              <a:t>Lyapunov</a:t>
            </a:r>
            <a:r>
              <a:rPr lang="zh-CN" altLang="en-US" dirty="0" smtClean="0"/>
              <a:t>稳定理论的不足。在此基础上还可得到针对显含时间的类不变性原理。</a:t>
            </a:r>
            <a:endParaRPr lang="en-US" altLang="zh-CN" dirty="0" smtClean="0"/>
          </a:p>
          <a:p>
            <a:endParaRPr lang="en-US" altLang="zh-CN" dirty="0" smtClean="0"/>
          </a:p>
          <a:p>
            <a:r>
              <a:rPr lang="en-US" altLang="zh-CN" dirty="0" err="1" smtClean="0"/>
              <a:t>Barbalat</a:t>
            </a:r>
            <a:r>
              <a:rPr lang="zh-CN" altLang="en-US" dirty="0" smtClean="0"/>
              <a:t>引理与变形及其稳定性分析表述</a:t>
            </a:r>
            <a:endParaRPr lang="en-US" altLang="zh-CN" dirty="0" smtClean="0"/>
          </a:p>
          <a:p>
            <a:endParaRPr lang="en-US" altLang="zh-CN" dirty="0" smtClean="0"/>
          </a:p>
          <a:p>
            <a:r>
              <a:rPr lang="zh-CN" altLang="en-US" dirty="0" smtClean="0"/>
              <a:t>类不变性原理</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6.1Barbalat</a:t>
            </a:r>
            <a:r>
              <a:rPr lang="zh-CN" altLang="en-US" dirty="0" smtClean="0"/>
              <a:t>引理与变形及其稳定性分析表述</a:t>
            </a:r>
            <a:endParaRPr lang="zh-CN" altLang="en-US" dirty="0"/>
          </a:p>
        </p:txBody>
      </p:sp>
      <p:sp>
        <p:nvSpPr>
          <p:cNvPr id="3" name="内容占位符 2"/>
          <p:cNvSpPr>
            <a:spLocks noGrp="1"/>
          </p:cNvSpPr>
          <p:nvPr>
            <p:ph idx="1"/>
          </p:nvPr>
        </p:nvSpPr>
        <p:spPr/>
        <p:txBody>
          <a:bodyPr/>
          <a:lstStyle/>
          <a:p>
            <a:r>
              <a:rPr lang="en-US" altLang="zh-CN" dirty="0" err="1" smtClean="0"/>
              <a:t>Barbalat</a:t>
            </a:r>
            <a:r>
              <a:rPr lang="zh-CN" altLang="en-US" dirty="0" smtClean="0"/>
              <a:t>引理基本形式</a:t>
            </a:r>
            <a:endParaRPr lang="en-US" altLang="zh-CN" dirty="0" smtClean="0"/>
          </a:p>
          <a:p>
            <a:pPr lvl="1"/>
            <a:r>
              <a:rPr lang="zh-CN" altLang="en-US" dirty="0" smtClean="0"/>
              <a:t>设</a:t>
            </a:r>
            <a:r>
              <a:rPr lang="en-US" dirty="0" smtClean="0"/>
              <a:t>                   </a:t>
            </a:r>
            <a:r>
              <a:rPr lang="zh-CN" altLang="en-US" dirty="0" smtClean="0"/>
              <a:t>一阶连续可导，且当</a:t>
            </a:r>
            <a:r>
              <a:rPr lang="en-US" dirty="0" smtClean="0"/>
              <a:t>          </a:t>
            </a:r>
            <a:r>
              <a:rPr lang="zh-CN" altLang="en-US" dirty="0" smtClean="0"/>
              <a:t>时有极限，则如果</a:t>
            </a:r>
            <a:r>
              <a:rPr lang="en-US" dirty="0" smtClean="0"/>
              <a:t>         </a:t>
            </a:r>
            <a:r>
              <a:rPr lang="zh-CN" altLang="en-US" dirty="0" smtClean="0"/>
              <a:t>           一致连续，那么</a:t>
            </a:r>
            <a:r>
              <a:rPr lang="en-US" dirty="0" smtClean="0"/>
              <a:t>                        </a:t>
            </a:r>
          </a:p>
          <a:p>
            <a:pPr lvl="1"/>
            <a:endParaRPr lang="en-US" altLang="zh-CN" dirty="0" smtClean="0"/>
          </a:p>
          <a:p>
            <a:pPr lvl="1"/>
            <a:r>
              <a:rPr lang="zh-CN" altLang="en-US" dirty="0" smtClean="0"/>
              <a:t>设</a:t>
            </a:r>
            <a:r>
              <a:rPr lang="en-US" dirty="0" smtClean="0"/>
              <a:t>                   </a:t>
            </a:r>
            <a:r>
              <a:rPr lang="zh-CN" altLang="en-US" dirty="0" smtClean="0"/>
              <a:t>一阶连续可导，且当</a:t>
            </a:r>
            <a:r>
              <a:rPr lang="en-US" dirty="0" smtClean="0"/>
              <a:t>          </a:t>
            </a:r>
            <a:r>
              <a:rPr lang="zh-CN" altLang="en-US" dirty="0" smtClean="0"/>
              <a:t>时有极限，则如果          </a:t>
            </a:r>
            <a:r>
              <a:rPr lang="en-US" dirty="0" smtClean="0"/>
              <a:t>          </a:t>
            </a:r>
            <a:r>
              <a:rPr lang="zh-CN" altLang="en-US" dirty="0" smtClean="0"/>
              <a:t>存在且有界，那么</a:t>
            </a:r>
            <a:endParaRPr lang="en-US" altLang="zh-CN" dirty="0" smtClean="0"/>
          </a:p>
          <a:p>
            <a:pPr lvl="1"/>
            <a:r>
              <a:rPr lang="zh-CN" altLang="en-US" dirty="0" smtClean="0"/>
              <a:t>若</a:t>
            </a:r>
            <a:r>
              <a:rPr lang="en-US" dirty="0" smtClean="0"/>
              <a:t>                   </a:t>
            </a:r>
            <a:r>
              <a:rPr lang="zh-CN" altLang="en-US" dirty="0" smtClean="0"/>
              <a:t>一致连续，并且      </a:t>
            </a:r>
            <a:r>
              <a:rPr lang="en-US" dirty="0" smtClean="0"/>
              <a:t>             </a:t>
            </a:r>
            <a:r>
              <a:rPr lang="zh-CN" altLang="en-US" dirty="0" smtClean="0"/>
              <a:t>存在且有界，那么</a:t>
            </a:r>
            <a:r>
              <a:rPr lang="en-US" dirty="0" smtClean="0"/>
              <a:t> </a:t>
            </a:r>
            <a:endParaRPr lang="zh-CN" altLang="en-US" dirty="0" smtClean="0"/>
          </a:p>
          <a:p>
            <a:pPr lvl="1"/>
            <a:endParaRPr lang="en-US" altLang="zh-CN" dirty="0" smtClean="0"/>
          </a:p>
          <a:p>
            <a:endParaRPr lang="zh-CN" altLang="en-US"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nvGraphicFramePr>
        <p:xfrm>
          <a:off x="1944688" y="1928813"/>
          <a:ext cx="2041525" cy="500062"/>
        </p:xfrm>
        <a:graphic>
          <a:graphicData uri="http://schemas.openxmlformats.org/presentationml/2006/ole">
            <p:oleObj spid="_x0000_s171009" name="Equation" r:id="rId3" imgW="774360" imgH="190440" progId="Equation.DSMT4">
              <p:embed/>
            </p:oleObj>
          </a:graphicData>
        </a:graphic>
      </p:graphicFrame>
      <p:sp>
        <p:nvSpPr>
          <p:cNvPr id="171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11" name="Object 3"/>
          <p:cNvGraphicFramePr>
            <a:graphicFrameLocks noChangeAspect="1"/>
          </p:cNvGraphicFramePr>
          <p:nvPr/>
        </p:nvGraphicFramePr>
        <p:xfrm>
          <a:off x="7143768" y="1928802"/>
          <a:ext cx="1071570" cy="401839"/>
        </p:xfrm>
        <a:graphic>
          <a:graphicData uri="http://schemas.openxmlformats.org/presentationml/2006/ole">
            <p:oleObj spid="_x0000_s171011" name="Equation" r:id="rId4" imgW="380835" imgH="139639" progId="Equation.DSMT4">
              <p:embed/>
            </p:oleObj>
          </a:graphicData>
        </a:graphic>
      </p:graphicFrame>
      <p:graphicFrame>
        <p:nvGraphicFramePr>
          <p:cNvPr id="8" name="Object 1"/>
          <p:cNvGraphicFramePr>
            <a:graphicFrameLocks noChangeAspect="1"/>
          </p:cNvGraphicFramePr>
          <p:nvPr/>
        </p:nvGraphicFramePr>
        <p:xfrm>
          <a:off x="4117975" y="2357438"/>
          <a:ext cx="2008188" cy="500062"/>
        </p:xfrm>
        <a:graphic>
          <a:graphicData uri="http://schemas.openxmlformats.org/presentationml/2006/ole">
            <p:oleObj spid="_x0000_s171013" name="Equation" r:id="rId5" imgW="761760" imgH="190440" progId="Equation.DSMT4">
              <p:embed/>
            </p:oleObj>
          </a:graphicData>
        </a:graphic>
      </p:graphicFrame>
      <p:graphicFrame>
        <p:nvGraphicFramePr>
          <p:cNvPr id="9" name="Object 1"/>
          <p:cNvGraphicFramePr>
            <a:graphicFrameLocks noChangeAspect="1"/>
          </p:cNvGraphicFramePr>
          <p:nvPr/>
        </p:nvGraphicFramePr>
        <p:xfrm>
          <a:off x="1587500" y="2714625"/>
          <a:ext cx="1739900" cy="700088"/>
        </p:xfrm>
        <a:graphic>
          <a:graphicData uri="http://schemas.openxmlformats.org/presentationml/2006/ole">
            <p:oleObj spid="_x0000_s171014" name="Equation" r:id="rId6" imgW="660240" imgH="266400" progId="Equation.DSMT4">
              <p:embed/>
            </p:oleObj>
          </a:graphicData>
        </a:graphic>
      </p:graphicFrame>
      <p:graphicFrame>
        <p:nvGraphicFramePr>
          <p:cNvPr id="10" name="Object 1"/>
          <p:cNvGraphicFramePr>
            <a:graphicFrameLocks noChangeAspect="1"/>
          </p:cNvGraphicFramePr>
          <p:nvPr/>
        </p:nvGraphicFramePr>
        <p:xfrm>
          <a:off x="1944688" y="3357563"/>
          <a:ext cx="2041525" cy="500062"/>
        </p:xfrm>
        <a:graphic>
          <a:graphicData uri="http://schemas.openxmlformats.org/presentationml/2006/ole">
            <p:oleObj spid="_x0000_s171015" name="Equation" r:id="rId7" imgW="774360" imgH="190440" progId="Equation.DSMT4">
              <p:embed/>
            </p:oleObj>
          </a:graphicData>
        </a:graphic>
      </p:graphicFrame>
      <p:graphicFrame>
        <p:nvGraphicFramePr>
          <p:cNvPr id="11" name="Object 3"/>
          <p:cNvGraphicFramePr>
            <a:graphicFrameLocks noChangeAspect="1"/>
          </p:cNvGraphicFramePr>
          <p:nvPr/>
        </p:nvGraphicFramePr>
        <p:xfrm>
          <a:off x="7143768" y="3357562"/>
          <a:ext cx="1071570" cy="401839"/>
        </p:xfrm>
        <a:graphic>
          <a:graphicData uri="http://schemas.openxmlformats.org/presentationml/2006/ole">
            <p:oleObj spid="_x0000_s171016" name="Equation" r:id="rId8" imgW="380835" imgH="139639" progId="Equation.DSMT4">
              <p:embed/>
            </p:oleObj>
          </a:graphicData>
        </a:graphic>
      </p:graphicFrame>
      <p:graphicFrame>
        <p:nvGraphicFramePr>
          <p:cNvPr id="12" name="Object 1"/>
          <p:cNvGraphicFramePr>
            <a:graphicFrameLocks noChangeAspect="1"/>
          </p:cNvGraphicFramePr>
          <p:nvPr/>
        </p:nvGraphicFramePr>
        <p:xfrm>
          <a:off x="4159250" y="3786188"/>
          <a:ext cx="2008188" cy="500062"/>
        </p:xfrm>
        <a:graphic>
          <a:graphicData uri="http://schemas.openxmlformats.org/presentationml/2006/ole">
            <p:oleObj spid="_x0000_s171017" name="Equation" r:id="rId9" imgW="761760" imgH="190440" progId="Equation.DSMT4">
              <p:embed/>
            </p:oleObj>
          </a:graphicData>
        </a:graphic>
      </p:graphicFrame>
      <p:graphicFrame>
        <p:nvGraphicFramePr>
          <p:cNvPr id="13" name="Object 1"/>
          <p:cNvGraphicFramePr>
            <a:graphicFrameLocks noChangeAspect="1"/>
          </p:cNvGraphicFramePr>
          <p:nvPr/>
        </p:nvGraphicFramePr>
        <p:xfrm>
          <a:off x="2016125" y="4157663"/>
          <a:ext cx="1739900" cy="700087"/>
        </p:xfrm>
        <a:graphic>
          <a:graphicData uri="http://schemas.openxmlformats.org/presentationml/2006/ole">
            <p:oleObj spid="_x0000_s171018" name="Equation" r:id="rId10" imgW="660240" imgH="266400" progId="Equation.DSMT4">
              <p:embed/>
            </p:oleObj>
          </a:graphicData>
        </a:graphic>
      </p:graphicFrame>
      <p:graphicFrame>
        <p:nvGraphicFramePr>
          <p:cNvPr id="14" name="Object 1"/>
          <p:cNvGraphicFramePr>
            <a:graphicFrameLocks noChangeAspect="1"/>
          </p:cNvGraphicFramePr>
          <p:nvPr/>
        </p:nvGraphicFramePr>
        <p:xfrm>
          <a:off x="1944688" y="4714875"/>
          <a:ext cx="2041525" cy="500063"/>
        </p:xfrm>
        <a:graphic>
          <a:graphicData uri="http://schemas.openxmlformats.org/presentationml/2006/ole">
            <p:oleObj spid="_x0000_s171019" name="Equation" r:id="rId11" imgW="774360" imgH="190440" progId="Equation.DSMT4">
              <p:embed/>
            </p:oleObj>
          </a:graphicData>
        </a:graphic>
      </p:graphicFrame>
      <p:graphicFrame>
        <p:nvGraphicFramePr>
          <p:cNvPr id="15" name="Object 1"/>
          <p:cNvGraphicFramePr>
            <a:graphicFrameLocks noChangeAspect="1"/>
          </p:cNvGraphicFramePr>
          <p:nvPr/>
        </p:nvGraphicFramePr>
        <p:xfrm>
          <a:off x="6445250" y="4491038"/>
          <a:ext cx="1941513" cy="866775"/>
        </p:xfrm>
        <a:graphic>
          <a:graphicData uri="http://schemas.openxmlformats.org/presentationml/2006/ole">
            <p:oleObj spid="_x0000_s171020" name="Equation" r:id="rId12" imgW="736560" imgH="330120" progId="Equation.DSMT4">
              <p:embed/>
            </p:oleObj>
          </a:graphicData>
        </a:graphic>
      </p:graphicFrame>
      <p:graphicFrame>
        <p:nvGraphicFramePr>
          <p:cNvPr id="16" name="Object 1"/>
          <p:cNvGraphicFramePr>
            <a:graphicFrameLocks noChangeAspect="1"/>
          </p:cNvGraphicFramePr>
          <p:nvPr/>
        </p:nvGraphicFramePr>
        <p:xfrm>
          <a:off x="4159250" y="5157788"/>
          <a:ext cx="1739900" cy="700087"/>
        </p:xfrm>
        <a:graphic>
          <a:graphicData uri="http://schemas.openxmlformats.org/presentationml/2006/ole">
            <p:oleObj spid="_x0000_s171021" name="Equation" r:id="rId13" imgW="660240" imgH="266400" progId="Equation.DSMT4">
              <p:embed/>
            </p:oleObj>
          </a:graphicData>
        </a:graphic>
      </p:graphicFrame>
      <p:sp>
        <p:nvSpPr>
          <p:cNvPr id="17" name="矩形 16"/>
          <p:cNvSpPr/>
          <p:nvPr/>
        </p:nvSpPr>
        <p:spPr>
          <a:xfrm>
            <a:off x="752614" y="5780782"/>
            <a:ext cx="8391386" cy="1077218"/>
          </a:xfrm>
          <a:prstGeom prst="rect">
            <a:avLst/>
          </a:prstGeom>
        </p:spPr>
        <p:txBody>
          <a:bodyPr wrap="square">
            <a:spAutoFit/>
          </a:bodyPr>
          <a:lstStyle/>
          <a:p>
            <a:pPr algn="l"/>
            <a:r>
              <a:rPr lang="zh-CN" altLang="en-US" sz="3200" b="1" dirty="0" smtClean="0">
                <a:latin typeface="+mn-ea"/>
                <a:ea typeface="+mn-ea"/>
              </a:rPr>
              <a:t>      基本形式不易与</a:t>
            </a:r>
            <a:r>
              <a:rPr lang="en-US" sz="3200" b="1" dirty="0" err="1" smtClean="0">
                <a:latin typeface="+mn-ea"/>
                <a:ea typeface="+mn-ea"/>
              </a:rPr>
              <a:t>Lyapunov</a:t>
            </a:r>
            <a:r>
              <a:rPr lang="zh-CN" altLang="en-US" sz="3200" b="1" dirty="0" smtClean="0">
                <a:latin typeface="+mn-ea"/>
                <a:ea typeface="+mn-ea"/>
              </a:rPr>
              <a:t>理论相结合，故在实际应用中具有一定的局限性。</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6.1Barbalat</a:t>
            </a:r>
            <a:r>
              <a:rPr lang="zh-CN" altLang="en-US" dirty="0" smtClean="0"/>
              <a:t>引理与变形及其稳定性分析表述</a:t>
            </a:r>
            <a:endParaRPr lang="zh-CN" altLang="en-US" dirty="0"/>
          </a:p>
        </p:txBody>
      </p:sp>
      <p:sp>
        <p:nvSpPr>
          <p:cNvPr id="3" name="内容占位符 2"/>
          <p:cNvSpPr>
            <a:spLocks noGrp="1"/>
          </p:cNvSpPr>
          <p:nvPr>
            <p:ph idx="1"/>
          </p:nvPr>
        </p:nvSpPr>
        <p:spPr/>
        <p:txBody>
          <a:bodyPr/>
          <a:lstStyle/>
          <a:p>
            <a:r>
              <a:rPr lang="en-US" altLang="zh-CN" dirty="0" err="1" smtClean="0"/>
              <a:t>Barbalat</a:t>
            </a:r>
            <a:r>
              <a:rPr lang="zh-CN" altLang="en-US" dirty="0" smtClean="0"/>
              <a:t>引理变形式</a:t>
            </a:r>
            <a:endParaRPr lang="en-US" altLang="zh-CN" dirty="0" smtClean="0"/>
          </a:p>
          <a:p>
            <a:endParaRPr lang="en-US" altLang="zh-CN" dirty="0" smtClean="0"/>
          </a:p>
          <a:p>
            <a:pPr lvl="1"/>
            <a:r>
              <a:rPr lang="zh-CN" altLang="en-US" dirty="0" smtClean="0"/>
              <a:t>设</a:t>
            </a:r>
            <a:r>
              <a:rPr lang="en-US" dirty="0" smtClean="0"/>
              <a:t>                   </a:t>
            </a:r>
            <a:r>
              <a:rPr lang="zh-CN" altLang="en-US" dirty="0" smtClean="0"/>
              <a:t>一致连续，且</a:t>
            </a:r>
            <a:r>
              <a:rPr lang="en-US" dirty="0" smtClean="0"/>
              <a:t>            </a:t>
            </a:r>
            <a:r>
              <a:rPr lang="zh-CN" altLang="en-US" dirty="0" smtClean="0"/>
              <a:t>有极限，则</a:t>
            </a:r>
            <a:endParaRPr lang="en-US" dirty="0" smtClean="0"/>
          </a:p>
          <a:p>
            <a:pPr lvl="1"/>
            <a:r>
              <a:rPr lang="zh-CN" altLang="en-US" dirty="0" smtClean="0"/>
              <a:t>设</a:t>
            </a:r>
            <a:r>
              <a:rPr lang="en-US" dirty="0" smtClean="0"/>
              <a:t>                   </a:t>
            </a:r>
            <a:r>
              <a:rPr lang="zh-CN" altLang="en-US" dirty="0" smtClean="0"/>
              <a:t>，          ，且                    时有极限，则</a:t>
            </a:r>
            <a:endParaRPr lang="en-US" altLang="zh-CN" dirty="0" smtClean="0"/>
          </a:p>
          <a:p>
            <a:pPr lvl="1"/>
            <a:r>
              <a:rPr lang="zh-CN" altLang="en-US" dirty="0" smtClean="0"/>
              <a:t>若</a:t>
            </a:r>
            <a:r>
              <a:rPr lang="en-US" dirty="0" smtClean="0"/>
              <a:t>                   </a:t>
            </a:r>
            <a:r>
              <a:rPr lang="zh-CN" altLang="en-US" dirty="0" smtClean="0"/>
              <a:t>绝对连续，         ，且      </a:t>
            </a:r>
            <a:r>
              <a:rPr lang="en-US" dirty="0" smtClean="0"/>
              <a:t>             </a:t>
            </a:r>
            <a:r>
              <a:rPr lang="zh-CN" altLang="en-US" dirty="0" smtClean="0"/>
              <a:t>对任意                一致局部可积，则</a:t>
            </a:r>
            <a:endParaRPr lang="en-US" altLang="zh-CN" dirty="0" smtClean="0"/>
          </a:p>
          <a:p>
            <a:pPr lvl="1"/>
            <a:r>
              <a:rPr lang="zh-CN" altLang="en-US" dirty="0" smtClean="0"/>
              <a:t>若</a:t>
            </a:r>
            <a:r>
              <a:rPr lang="en-US" dirty="0" smtClean="0"/>
              <a:t>                   </a:t>
            </a:r>
            <a:r>
              <a:rPr lang="zh-CN" altLang="en-US" dirty="0" smtClean="0"/>
              <a:t>连续、非减，且仅当         时，则如果                  为一致连续且                                ，那么                         ，进而</a:t>
            </a:r>
          </a:p>
          <a:p>
            <a:pPr lvl="1"/>
            <a:endParaRPr lang="en-US" altLang="zh-CN" dirty="0" smtClean="0"/>
          </a:p>
          <a:p>
            <a:endParaRPr lang="zh-CN" altLang="en-US"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nvGraphicFramePr>
        <p:xfrm>
          <a:off x="1944688" y="2500313"/>
          <a:ext cx="2041525" cy="500062"/>
        </p:xfrm>
        <a:graphic>
          <a:graphicData uri="http://schemas.openxmlformats.org/presentationml/2006/ole">
            <p:oleObj spid="_x0000_s173058" name="Equation" r:id="rId3" imgW="774360" imgH="190440" progId="Equation.DSMT4">
              <p:embed/>
            </p:oleObj>
          </a:graphicData>
        </a:graphic>
      </p:graphicFrame>
      <p:sp>
        <p:nvSpPr>
          <p:cNvPr id="171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11" name="Object 3"/>
          <p:cNvGraphicFramePr>
            <a:graphicFrameLocks noChangeAspect="1"/>
          </p:cNvGraphicFramePr>
          <p:nvPr/>
        </p:nvGraphicFramePr>
        <p:xfrm>
          <a:off x="6161088" y="2414588"/>
          <a:ext cx="1108075" cy="657225"/>
        </p:xfrm>
        <a:graphic>
          <a:graphicData uri="http://schemas.openxmlformats.org/presentationml/2006/ole">
            <p:oleObj spid="_x0000_s173059" name="Equation" r:id="rId4" imgW="393480" imgH="228600" progId="Equation.DSMT4">
              <p:embed/>
            </p:oleObj>
          </a:graphicData>
        </a:graphic>
      </p:graphicFrame>
      <p:graphicFrame>
        <p:nvGraphicFramePr>
          <p:cNvPr id="8" name="Object 1"/>
          <p:cNvGraphicFramePr>
            <a:graphicFrameLocks noChangeAspect="1"/>
          </p:cNvGraphicFramePr>
          <p:nvPr/>
        </p:nvGraphicFramePr>
        <p:xfrm>
          <a:off x="2000232" y="2943226"/>
          <a:ext cx="1773237" cy="700088"/>
        </p:xfrm>
        <a:graphic>
          <a:graphicData uri="http://schemas.openxmlformats.org/presentationml/2006/ole">
            <p:oleObj spid="_x0000_s173060" name="Equation" r:id="rId5" imgW="672840" imgH="266400" progId="Equation.DSMT4">
              <p:embed/>
            </p:oleObj>
          </a:graphicData>
        </a:graphic>
      </p:graphicFrame>
      <p:graphicFrame>
        <p:nvGraphicFramePr>
          <p:cNvPr id="10" name="Object 1"/>
          <p:cNvGraphicFramePr>
            <a:graphicFrameLocks noChangeAspect="1"/>
          </p:cNvGraphicFramePr>
          <p:nvPr/>
        </p:nvGraphicFramePr>
        <p:xfrm>
          <a:off x="1944688" y="3429000"/>
          <a:ext cx="2041525" cy="500063"/>
        </p:xfrm>
        <a:graphic>
          <a:graphicData uri="http://schemas.openxmlformats.org/presentationml/2006/ole">
            <p:oleObj spid="_x0000_s173062" name="Equation" r:id="rId6" imgW="774360" imgH="190440" progId="Equation.DSMT4">
              <p:embed/>
            </p:oleObj>
          </a:graphicData>
        </a:graphic>
      </p:graphicFrame>
      <p:graphicFrame>
        <p:nvGraphicFramePr>
          <p:cNvPr id="12" name="Object 1"/>
          <p:cNvGraphicFramePr>
            <a:graphicFrameLocks noChangeAspect="1"/>
          </p:cNvGraphicFramePr>
          <p:nvPr/>
        </p:nvGraphicFramePr>
        <p:xfrm>
          <a:off x="6088063" y="3429000"/>
          <a:ext cx="2008187" cy="500063"/>
        </p:xfrm>
        <a:graphic>
          <a:graphicData uri="http://schemas.openxmlformats.org/presentationml/2006/ole">
            <p:oleObj spid="_x0000_s173064" name="Equation" r:id="rId7" imgW="761760" imgH="190440" progId="Equation.DSMT4">
              <p:embed/>
            </p:oleObj>
          </a:graphicData>
        </a:graphic>
      </p:graphicFrame>
      <p:graphicFrame>
        <p:nvGraphicFramePr>
          <p:cNvPr id="13" name="Object 1"/>
          <p:cNvGraphicFramePr>
            <a:graphicFrameLocks noChangeAspect="1"/>
          </p:cNvGraphicFramePr>
          <p:nvPr/>
        </p:nvGraphicFramePr>
        <p:xfrm>
          <a:off x="3444875" y="3871913"/>
          <a:ext cx="1739900" cy="700087"/>
        </p:xfrm>
        <a:graphic>
          <a:graphicData uri="http://schemas.openxmlformats.org/presentationml/2006/ole">
            <p:oleObj spid="_x0000_s173065" name="Equation" r:id="rId8" imgW="660240" imgH="266400" progId="Equation.DSMT4">
              <p:embed/>
            </p:oleObj>
          </a:graphicData>
        </a:graphic>
      </p:graphicFrame>
      <p:sp>
        <p:nvSpPr>
          <p:cNvPr id="17307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3069" name="Object 13"/>
          <p:cNvGraphicFramePr>
            <a:graphicFrameLocks noChangeAspect="1"/>
          </p:cNvGraphicFramePr>
          <p:nvPr/>
        </p:nvGraphicFramePr>
        <p:xfrm>
          <a:off x="1885950" y="1785938"/>
          <a:ext cx="6721475" cy="714375"/>
        </p:xfrm>
        <a:graphic>
          <a:graphicData uri="http://schemas.openxmlformats.org/presentationml/2006/ole">
            <p:oleObj spid="_x0000_s173069" name="Equation" r:id="rId9" imgW="2958840" imgH="317160" progId="Equation.DSMT4">
              <p:embed/>
            </p:oleObj>
          </a:graphicData>
        </a:graphic>
      </p:graphicFrame>
      <p:graphicFrame>
        <p:nvGraphicFramePr>
          <p:cNvPr id="20" name="Object 3"/>
          <p:cNvGraphicFramePr>
            <a:graphicFrameLocks noChangeAspect="1"/>
          </p:cNvGraphicFramePr>
          <p:nvPr/>
        </p:nvGraphicFramePr>
        <p:xfrm>
          <a:off x="4232275" y="3357563"/>
          <a:ext cx="1108075" cy="657225"/>
        </p:xfrm>
        <a:graphic>
          <a:graphicData uri="http://schemas.openxmlformats.org/presentationml/2006/ole">
            <p:oleObj spid="_x0000_s173071" name="Equation" r:id="rId10" imgW="393480" imgH="228600" progId="Equation.DSMT4">
              <p:embed/>
            </p:oleObj>
          </a:graphicData>
        </a:graphic>
      </p:graphicFrame>
      <p:graphicFrame>
        <p:nvGraphicFramePr>
          <p:cNvPr id="21" name="Object 1"/>
          <p:cNvGraphicFramePr>
            <a:graphicFrameLocks noChangeAspect="1"/>
          </p:cNvGraphicFramePr>
          <p:nvPr/>
        </p:nvGraphicFramePr>
        <p:xfrm>
          <a:off x="1944688" y="4429125"/>
          <a:ext cx="2041525" cy="500063"/>
        </p:xfrm>
        <a:graphic>
          <a:graphicData uri="http://schemas.openxmlformats.org/presentationml/2006/ole">
            <p:oleObj spid="_x0000_s173072" name="Equation" r:id="rId11" imgW="774360" imgH="190440" progId="Equation.DSMT4">
              <p:embed/>
            </p:oleObj>
          </a:graphicData>
        </a:graphic>
      </p:graphicFrame>
      <p:graphicFrame>
        <p:nvGraphicFramePr>
          <p:cNvPr id="22" name="Object 3"/>
          <p:cNvGraphicFramePr>
            <a:graphicFrameLocks noChangeAspect="1"/>
          </p:cNvGraphicFramePr>
          <p:nvPr/>
        </p:nvGraphicFramePr>
        <p:xfrm>
          <a:off x="5589588" y="4271963"/>
          <a:ext cx="1108075" cy="657225"/>
        </p:xfrm>
        <a:graphic>
          <a:graphicData uri="http://schemas.openxmlformats.org/presentationml/2006/ole">
            <p:oleObj spid="_x0000_s173073" name="Equation" r:id="rId12" imgW="393480" imgH="228600" progId="Equation.DSMT4">
              <p:embed/>
            </p:oleObj>
          </a:graphicData>
        </a:graphic>
      </p:graphicFrame>
      <p:graphicFrame>
        <p:nvGraphicFramePr>
          <p:cNvPr id="23" name="Object 1"/>
          <p:cNvGraphicFramePr>
            <a:graphicFrameLocks noChangeAspect="1"/>
          </p:cNvGraphicFramePr>
          <p:nvPr/>
        </p:nvGraphicFramePr>
        <p:xfrm>
          <a:off x="7261225" y="4357688"/>
          <a:ext cx="2008188" cy="500062"/>
        </p:xfrm>
        <a:graphic>
          <a:graphicData uri="http://schemas.openxmlformats.org/presentationml/2006/ole">
            <p:oleObj spid="_x0000_s173074" name="Equation" r:id="rId13" imgW="761760" imgH="190440" progId="Equation.DSMT4">
              <p:embed/>
            </p:oleObj>
          </a:graphicData>
        </a:graphic>
      </p:graphicFrame>
      <p:graphicFrame>
        <p:nvGraphicFramePr>
          <p:cNvPr id="24" name="Object 3"/>
          <p:cNvGraphicFramePr>
            <a:graphicFrameLocks noChangeAspect="1"/>
          </p:cNvGraphicFramePr>
          <p:nvPr/>
        </p:nvGraphicFramePr>
        <p:xfrm>
          <a:off x="2714623" y="4786322"/>
          <a:ext cx="1643063" cy="547687"/>
        </p:xfrm>
        <a:graphic>
          <a:graphicData uri="http://schemas.openxmlformats.org/presentationml/2006/ole">
            <p:oleObj spid="_x0000_s173075" name="Equation" r:id="rId14" imgW="583920" imgH="190440" progId="Equation.DSMT4">
              <p:embed/>
            </p:oleObj>
          </a:graphicData>
        </a:graphic>
      </p:graphicFrame>
      <p:graphicFrame>
        <p:nvGraphicFramePr>
          <p:cNvPr id="25" name="Object 1"/>
          <p:cNvGraphicFramePr>
            <a:graphicFrameLocks noChangeAspect="1"/>
          </p:cNvGraphicFramePr>
          <p:nvPr/>
        </p:nvGraphicFramePr>
        <p:xfrm>
          <a:off x="7231063" y="4800600"/>
          <a:ext cx="1739900" cy="700088"/>
        </p:xfrm>
        <a:graphic>
          <a:graphicData uri="http://schemas.openxmlformats.org/presentationml/2006/ole">
            <p:oleObj spid="_x0000_s173076" name="Equation" r:id="rId15" imgW="660240" imgH="266400" progId="Equation.DSMT4">
              <p:embed/>
            </p:oleObj>
          </a:graphicData>
        </a:graphic>
      </p:graphicFrame>
      <p:graphicFrame>
        <p:nvGraphicFramePr>
          <p:cNvPr id="26" name="Object 1"/>
          <p:cNvGraphicFramePr>
            <a:graphicFrameLocks noChangeAspect="1"/>
          </p:cNvGraphicFramePr>
          <p:nvPr/>
        </p:nvGraphicFramePr>
        <p:xfrm>
          <a:off x="2066925" y="5270500"/>
          <a:ext cx="1939925" cy="533400"/>
        </p:xfrm>
        <a:graphic>
          <a:graphicData uri="http://schemas.openxmlformats.org/presentationml/2006/ole">
            <p:oleObj spid="_x0000_s173077" name="Equation" r:id="rId16" imgW="736560" imgH="203040" progId="Equation.DSMT4">
              <p:embed/>
            </p:oleObj>
          </a:graphicData>
        </a:graphic>
      </p:graphicFrame>
      <p:graphicFrame>
        <p:nvGraphicFramePr>
          <p:cNvPr id="27" name="Object 1"/>
          <p:cNvGraphicFramePr>
            <a:graphicFrameLocks noChangeAspect="1"/>
          </p:cNvGraphicFramePr>
          <p:nvPr/>
        </p:nvGraphicFramePr>
        <p:xfrm>
          <a:off x="7215206" y="5286388"/>
          <a:ext cx="835026" cy="433387"/>
        </p:xfrm>
        <a:graphic>
          <a:graphicData uri="http://schemas.openxmlformats.org/presentationml/2006/ole">
            <p:oleObj spid="_x0000_s173078" name="Equation" r:id="rId17" imgW="317160" imgH="164880" progId="Equation.DSMT4">
              <p:embed/>
            </p:oleObj>
          </a:graphicData>
        </a:graphic>
      </p:graphicFrame>
      <p:graphicFrame>
        <p:nvGraphicFramePr>
          <p:cNvPr id="28" name="Object 1"/>
          <p:cNvGraphicFramePr>
            <a:graphicFrameLocks noChangeAspect="1"/>
          </p:cNvGraphicFramePr>
          <p:nvPr/>
        </p:nvGraphicFramePr>
        <p:xfrm>
          <a:off x="2643174" y="5715016"/>
          <a:ext cx="2041525" cy="500063"/>
        </p:xfrm>
        <a:graphic>
          <a:graphicData uri="http://schemas.openxmlformats.org/presentationml/2006/ole">
            <p:oleObj spid="_x0000_s173079" name="Equation" r:id="rId18" imgW="774360" imgH="190440" progId="Equation.DSMT4">
              <p:embed/>
            </p:oleObj>
          </a:graphicData>
        </a:graphic>
      </p:graphicFrame>
      <p:graphicFrame>
        <p:nvGraphicFramePr>
          <p:cNvPr id="29" name="Object 1"/>
          <p:cNvGraphicFramePr>
            <a:graphicFrameLocks noChangeAspect="1"/>
          </p:cNvGraphicFramePr>
          <p:nvPr/>
        </p:nvGraphicFramePr>
        <p:xfrm>
          <a:off x="6713538" y="5770563"/>
          <a:ext cx="2074862" cy="533400"/>
        </p:xfrm>
        <a:graphic>
          <a:graphicData uri="http://schemas.openxmlformats.org/presentationml/2006/ole">
            <p:oleObj spid="_x0000_s173080" name="Equation" r:id="rId19" imgW="787320" imgH="203040" progId="Equation.DSMT4">
              <p:embed/>
            </p:oleObj>
          </a:graphicData>
        </a:graphic>
      </p:graphicFrame>
      <p:graphicFrame>
        <p:nvGraphicFramePr>
          <p:cNvPr id="30" name="Object 3"/>
          <p:cNvGraphicFramePr>
            <a:graphicFrameLocks noChangeAspect="1"/>
          </p:cNvGraphicFramePr>
          <p:nvPr/>
        </p:nvGraphicFramePr>
        <p:xfrm>
          <a:off x="2697163" y="6091238"/>
          <a:ext cx="2643187" cy="766762"/>
        </p:xfrm>
        <a:graphic>
          <a:graphicData uri="http://schemas.openxmlformats.org/presentationml/2006/ole">
            <p:oleObj spid="_x0000_s173081" name="Equation" r:id="rId20" imgW="939600" imgH="266400" progId="Equation.DSMT4">
              <p:embed/>
            </p:oleObj>
          </a:graphicData>
        </a:graphic>
      </p:graphicFrame>
      <p:graphicFrame>
        <p:nvGraphicFramePr>
          <p:cNvPr id="31" name="Object 1"/>
          <p:cNvGraphicFramePr>
            <a:graphicFrameLocks noChangeAspect="1"/>
          </p:cNvGraphicFramePr>
          <p:nvPr/>
        </p:nvGraphicFramePr>
        <p:xfrm>
          <a:off x="6373813" y="6157913"/>
          <a:ext cx="1739900" cy="700087"/>
        </p:xfrm>
        <a:graphic>
          <a:graphicData uri="http://schemas.openxmlformats.org/presentationml/2006/ole">
            <p:oleObj spid="_x0000_s173082" name="Equation" r:id="rId21" imgW="660240" imgH="266400" progId="Equation.DSMT4">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6.1Barbalat</a:t>
            </a:r>
            <a:r>
              <a:rPr lang="zh-CN" altLang="en-US" dirty="0" smtClean="0"/>
              <a:t>引理与变形及其稳定性分析表述</a:t>
            </a:r>
            <a:endParaRPr lang="zh-CN" altLang="en-US" dirty="0"/>
          </a:p>
        </p:txBody>
      </p:sp>
      <p:sp>
        <p:nvSpPr>
          <p:cNvPr id="5" name="内容占位符 4"/>
          <p:cNvSpPr>
            <a:spLocks noGrp="1"/>
          </p:cNvSpPr>
          <p:nvPr>
            <p:ph idx="1"/>
          </p:nvPr>
        </p:nvSpPr>
        <p:spPr/>
        <p:txBody>
          <a:bodyPr/>
          <a:lstStyle/>
          <a:p>
            <a:r>
              <a:rPr lang="en-US" dirty="0" err="1" smtClean="0"/>
              <a:t>Barbalat</a:t>
            </a:r>
            <a:r>
              <a:rPr lang="zh-CN" altLang="en-US" dirty="0" smtClean="0"/>
              <a:t>引理在显含时间自治系统稳定性分析中的表述</a:t>
            </a:r>
            <a:endParaRPr lang="en-US" altLang="zh-CN" dirty="0" smtClean="0"/>
          </a:p>
          <a:p>
            <a:pPr lvl="1"/>
            <a:r>
              <a:rPr lang="zh-CN" altLang="en-US" dirty="0" smtClean="0"/>
              <a:t>如果连续可导的二元函数 </a:t>
            </a:r>
            <a:r>
              <a:rPr lang="en-US" dirty="0" smtClean="0"/>
              <a:t>                          </a:t>
            </a:r>
            <a:r>
              <a:rPr lang="zh-CN" altLang="en-US" dirty="0" smtClean="0"/>
              <a:t>有下界，</a:t>
            </a:r>
            <a:r>
              <a:rPr lang="en-US" dirty="0" smtClean="0"/>
              <a:t> </a:t>
            </a:r>
            <a:r>
              <a:rPr lang="zh-CN" altLang="en-US" dirty="0" smtClean="0"/>
              <a:t>半负定，且</a:t>
            </a:r>
            <a:r>
              <a:rPr lang="en-US" dirty="0" smtClean="0"/>
              <a:t>          </a:t>
            </a:r>
            <a:r>
              <a:rPr lang="zh-CN" altLang="en-US" dirty="0" smtClean="0"/>
              <a:t>关于时间</a:t>
            </a:r>
            <a:r>
              <a:rPr lang="en-US" dirty="0" smtClean="0"/>
              <a:t> </a:t>
            </a:r>
            <a:r>
              <a:rPr lang="zh-CN" altLang="en-US" dirty="0" smtClean="0"/>
              <a:t>是一致连续的，那么                    。</a:t>
            </a:r>
            <a:endParaRPr lang="zh-CN" altLang="en-US" dirty="0"/>
          </a:p>
        </p:txBody>
      </p:sp>
      <p:graphicFrame>
        <p:nvGraphicFramePr>
          <p:cNvPr id="175106" name="Object 1"/>
          <p:cNvGraphicFramePr>
            <a:graphicFrameLocks noChangeAspect="1"/>
          </p:cNvGraphicFramePr>
          <p:nvPr/>
        </p:nvGraphicFramePr>
        <p:xfrm>
          <a:off x="4643445" y="2786058"/>
          <a:ext cx="1071563" cy="566737"/>
        </p:xfrm>
        <a:graphic>
          <a:graphicData uri="http://schemas.openxmlformats.org/presentationml/2006/ole">
            <p:oleObj spid="_x0000_s175106" name="Equation" r:id="rId3" imgW="406080" imgH="215640" progId="Equation.DSMT4">
              <p:embed/>
            </p:oleObj>
          </a:graphicData>
        </a:graphic>
      </p:graphicFrame>
      <p:graphicFrame>
        <p:nvGraphicFramePr>
          <p:cNvPr id="7" name="Object 1"/>
          <p:cNvGraphicFramePr>
            <a:graphicFrameLocks noChangeAspect="1"/>
          </p:cNvGraphicFramePr>
          <p:nvPr/>
        </p:nvGraphicFramePr>
        <p:xfrm>
          <a:off x="5586439" y="2328859"/>
          <a:ext cx="2843213" cy="600075"/>
        </p:xfrm>
        <a:graphic>
          <a:graphicData uri="http://schemas.openxmlformats.org/presentationml/2006/ole">
            <p:oleObj spid="_x0000_s175107" name="Equation" r:id="rId4" imgW="1079280" imgH="228600" progId="Equation.DSMT4">
              <p:embed/>
            </p:oleObj>
          </a:graphicData>
        </a:graphic>
      </p:graphicFrame>
      <p:graphicFrame>
        <p:nvGraphicFramePr>
          <p:cNvPr id="8" name="Object 1"/>
          <p:cNvGraphicFramePr>
            <a:graphicFrameLocks noChangeAspect="1"/>
          </p:cNvGraphicFramePr>
          <p:nvPr/>
        </p:nvGraphicFramePr>
        <p:xfrm>
          <a:off x="3360744" y="3214686"/>
          <a:ext cx="2139950" cy="733425"/>
        </p:xfrm>
        <a:graphic>
          <a:graphicData uri="http://schemas.openxmlformats.org/presentationml/2006/ole">
            <p:oleObj spid="_x0000_s175108" name="Equation" r:id="rId5" imgW="812520" imgH="279360" progId="Equation.DSMT4">
              <p:embed/>
            </p:oleObj>
          </a:graphicData>
        </a:graphic>
      </p:graphicFrame>
      <p:sp>
        <p:nvSpPr>
          <p:cNvPr id="9" name="矩形 8"/>
          <p:cNvSpPr/>
          <p:nvPr/>
        </p:nvSpPr>
        <p:spPr>
          <a:xfrm>
            <a:off x="1000100" y="4714884"/>
            <a:ext cx="7786742" cy="1077218"/>
          </a:xfrm>
          <a:prstGeom prst="rect">
            <a:avLst/>
          </a:prstGeom>
        </p:spPr>
        <p:txBody>
          <a:bodyPr wrap="square">
            <a:spAutoFit/>
          </a:bodyPr>
          <a:lstStyle/>
          <a:p>
            <a:pPr algn="l"/>
            <a:r>
              <a:rPr lang="en-US" sz="3200" b="1" dirty="0" err="1" smtClean="0">
                <a:latin typeface="+mn-ea"/>
                <a:ea typeface="+mn-ea"/>
              </a:rPr>
              <a:t>Barbalat</a:t>
            </a:r>
            <a:r>
              <a:rPr lang="zh-CN" altLang="en-US" sz="3200" b="1" dirty="0" smtClean="0">
                <a:latin typeface="+mn-ea"/>
                <a:ea typeface="+mn-ea"/>
              </a:rPr>
              <a:t>引理与</a:t>
            </a:r>
            <a:r>
              <a:rPr lang="en-US" sz="3200" b="1" dirty="0" err="1" smtClean="0">
                <a:latin typeface="+mn-ea"/>
                <a:ea typeface="+mn-ea"/>
              </a:rPr>
              <a:t>Lyapunov</a:t>
            </a:r>
            <a:r>
              <a:rPr lang="zh-CN" altLang="en-US" sz="3200" b="1" dirty="0" smtClean="0">
                <a:latin typeface="+mn-ea"/>
                <a:ea typeface="+mn-ea"/>
              </a:rPr>
              <a:t>稳定性定理的不同之处在哪里？</a:t>
            </a:r>
            <a:endParaRPr lang="zh-CN" altLang="en-US"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6.1Barbalat</a:t>
            </a:r>
            <a:r>
              <a:rPr lang="zh-CN" altLang="en-US" dirty="0" smtClean="0"/>
              <a:t>引理与变形及其稳定性分析表述</a:t>
            </a:r>
            <a:endParaRPr lang="zh-CN" altLang="en-US" dirty="0"/>
          </a:p>
        </p:txBody>
      </p:sp>
      <p:sp>
        <p:nvSpPr>
          <p:cNvPr id="3" name="内容占位符 2"/>
          <p:cNvSpPr>
            <a:spLocks noGrp="1"/>
          </p:cNvSpPr>
          <p:nvPr>
            <p:ph idx="1"/>
          </p:nvPr>
        </p:nvSpPr>
        <p:spPr/>
        <p:txBody>
          <a:bodyPr/>
          <a:lstStyle/>
          <a:p>
            <a:r>
              <a:rPr lang="zh-CN" altLang="en-US" dirty="0" smtClean="0"/>
              <a:t>例：判定稳定性</a:t>
            </a:r>
            <a:endParaRPr lang="zh-CN" altLang="en-US" dirty="0"/>
          </a:p>
        </p:txBody>
      </p:sp>
      <p:sp>
        <p:nvSpPr>
          <p:cNvPr id="176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6129" name="Object 1"/>
          <p:cNvGraphicFramePr>
            <a:graphicFrameLocks noChangeAspect="1"/>
          </p:cNvGraphicFramePr>
          <p:nvPr/>
        </p:nvGraphicFramePr>
        <p:xfrm>
          <a:off x="642910" y="2000240"/>
          <a:ext cx="3347133" cy="1214446"/>
        </p:xfrm>
        <a:graphic>
          <a:graphicData uri="http://schemas.openxmlformats.org/presentationml/2006/ole">
            <p:oleObj spid="_x0000_s176129" name="Equation" r:id="rId3" imgW="1079032" imgH="393529" progId="Equation.DSMT4">
              <p:embed/>
            </p:oleObj>
          </a:graphicData>
        </a:graphic>
      </p:graphicFrame>
      <p:graphicFrame>
        <p:nvGraphicFramePr>
          <p:cNvPr id="6" name="Object 1"/>
          <p:cNvGraphicFramePr>
            <a:graphicFrameLocks noChangeAspect="1"/>
          </p:cNvGraphicFramePr>
          <p:nvPr/>
        </p:nvGraphicFramePr>
        <p:xfrm>
          <a:off x="5143504" y="2071678"/>
          <a:ext cx="2795587" cy="1292225"/>
        </p:xfrm>
        <a:graphic>
          <a:graphicData uri="http://schemas.openxmlformats.org/presentationml/2006/ole">
            <p:oleObj spid="_x0000_s176131" name="Equation" r:id="rId4" imgW="901440" imgH="419040" progId="Equation.DSMT4">
              <p:embed/>
            </p:oleObj>
          </a:graphicData>
        </a:graphic>
      </p:graphicFrame>
      <p:graphicFrame>
        <p:nvGraphicFramePr>
          <p:cNvPr id="7" name="Object 1"/>
          <p:cNvGraphicFramePr>
            <a:graphicFrameLocks noChangeAspect="1"/>
          </p:cNvGraphicFramePr>
          <p:nvPr/>
        </p:nvGraphicFramePr>
        <p:xfrm>
          <a:off x="642910" y="3500438"/>
          <a:ext cx="2441575" cy="704850"/>
        </p:xfrm>
        <a:graphic>
          <a:graphicData uri="http://schemas.openxmlformats.org/presentationml/2006/ole">
            <p:oleObj spid="_x0000_s176132" name="Equation" r:id="rId5" imgW="787320" imgH="228600" progId="Equation.DSMT4">
              <p:embed/>
            </p:oleObj>
          </a:graphicData>
        </a:graphic>
      </p:graphicFrame>
      <p:graphicFrame>
        <p:nvGraphicFramePr>
          <p:cNvPr id="8" name="Object 1"/>
          <p:cNvGraphicFramePr>
            <a:graphicFrameLocks noChangeAspect="1"/>
          </p:cNvGraphicFramePr>
          <p:nvPr/>
        </p:nvGraphicFramePr>
        <p:xfrm>
          <a:off x="714348" y="4429132"/>
          <a:ext cx="8074026" cy="704850"/>
        </p:xfrm>
        <a:graphic>
          <a:graphicData uri="http://schemas.openxmlformats.org/presentationml/2006/ole">
            <p:oleObj spid="_x0000_s176133" name="Equation" r:id="rId6" imgW="2603160" imgH="228600" progId="Equation.DSMT4">
              <p:embed/>
            </p:oleObj>
          </a:graphicData>
        </a:graphic>
      </p:graphicFrame>
      <p:sp>
        <p:nvSpPr>
          <p:cNvPr id="9" name="矩形 8"/>
          <p:cNvSpPr/>
          <p:nvPr/>
        </p:nvSpPr>
        <p:spPr>
          <a:xfrm>
            <a:off x="1000100" y="5643578"/>
            <a:ext cx="6763390" cy="584775"/>
          </a:xfrm>
          <a:prstGeom prst="rect">
            <a:avLst/>
          </a:prstGeom>
        </p:spPr>
        <p:txBody>
          <a:bodyPr wrap="none">
            <a:spAutoFit/>
          </a:bodyPr>
          <a:lstStyle/>
          <a:p>
            <a:r>
              <a:rPr lang="zh-CN" altLang="en-US" sz="3200" b="1" dirty="0" smtClean="0">
                <a:latin typeface="+mn-ea"/>
                <a:ea typeface="+mn-ea"/>
              </a:rPr>
              <a:t>接下来就是</a:t>
            </a:r>
            <a:r>
              <a:rPr lang="en-US" altLang="zh-CN" sz="3200" b="1" dirty="0" err="1" smtClean="0">
                <a:latin typeface="+mn-ea"/>
                <a:ea typeface="+mn-ea"/>
              </a:rPr>
              <a:t>Barbalat</a:t>
            </a:r>
            <a:r>
              <a:rPr lang="zh-CN" altLang="en-US" sz="3200" b="1" dirty="0" smtClean="0">
                <a:latin typeface="+mn-ea"/>
                <a:ea typeface="+mn-ea"/>
              </a:rPr>
              <a:t>引理的应用</a:t>
            </a:r>
            <a:r>
              <a:rPr lang="en-US" altLang="zh-CN" sz="3200" b="1" dirty="0" smtClean="0">
                <a:latin typeface="+mn-ea"/>
                <a:ea typeface="+mn-ea"/>
              </a:rPr>
              <a:t>……</a:t>
            </a:r>
            <a:endParaRPr lang="zh-CN" altLang="en-US" sz="3200" b="1" dirty="0">
              <a:latin typeface="+mn-ea"/>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类不变性原理</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显含时间情况下的不变集</a:t>
            </a:r>
            <a:endParaRPr lang="zh-CN" altLang="en-US" dirty="0"/>
          </a:p>
        </p:txBody>
      </p:sp>
      <p:graphicFrame>
        <p:nvGraphicFramePr>
          <p:cNvPr id="181249" name="Object 1"/>
          <p:cNvGraphicFramePr>
            <a:graphicFrameLocks noChangeAspect="1"/>
          </p:cNvGraphicFramePr>
          <p:nvPr/>
        </p:nvGraphicFramePr>
        <p:xfrm>
          <a:off x="71406" y="2071678"/>
          <a:ext cx="3286148" cy="502033"/>
        </p:xfrm>
        <a:graphic>
          <a:graphicData uri="http://schemas.openxmlformats.org/presentationml/2006/ole">
            <p:oleObj spid="_x0000_s181249" name="Equation" r:id="rId3" imgW="1320480" imgH="203040" progId="Equation.DSMT4">
              <p:embed/>
            </p:oleObj>
          </a:graphicData>
        </a:graphic>
      </p:graphicFrame>
      <p:graphicFrame>
        <p:nvGraphicFramePr>
          <p:cNvPr id="5" name="Object 1"/>
          <p:cNvGraphicFramePr>
            <a:graphicFrameLocks noChangeAspect="1"/>
          </p:cNvGraphicFramePr>
          <p:nvPr/>
        </p:nvGraphicFramePr>
        <p:xfrm>
          <a:off x="71406" y="2857496"/>
          <a:ext cx="4857784" cy="906068"/>
        </p:xfrm>
        <a:graphic>
          <a:graphicData uri="http://schemas.openxmlformats.org/presentationml/2006/ole">
            <p:oleObj spid="_x0000_s181250" name="Equation" r:id="rId4" imgW="1892160" imgH="355320" progId="Equation.DSMT4">
              <p:embed/>
            </p:oleObj>
          </a:graphicData>
        </a:graphic>
      </p:graphicFrame>
      <p:graphicFrame>
        <p:nvGraphicFramePr>
          <p:cNvPr id="7" name="Object 1"/>
          <p:cNvGraphicFramePr>
            <a:graphicFrameLocks noChangeAspect="1"/>
          </p:cNvGraphicFramePr>
          <p:nvPr/>
        </p:nvGraphicFramePr>
        <p:xfrm>
          <a:off x="0" y="4000504"/>
          <a:ext cx="5867396" cy="723946"/>
        </p:xfrm>
        <a:graphic>
          <a:graphicData uri="http://schemas.openxmlformats.org/presentationml/2006/ole">
            <p:oleObj spid="_x0000_s181252" name="Equation" r:id="rId5" imgW="2349360" imgH="291960" progId="Equation.DSMT4">
              <p:embed/>
            </p:oleObj>
          </a:graphicData>
        </a:graphic>
      </p:graphicFrame>
      <p:graphicFrame>
        <p:nvGraphicFramePr>
          <p:cNvPr id="8" name="Object 1"/>
          <p:cNvGraphicFramePr>
            <a:graphicFrameLocks noChangeAspect="1"/>
          </p:cNvGraphicFramePr>
          <p:nvPr/>
        </p:nvGraphicFramePr>
        <p:xfrm>
          <a:off x="6072198" y="2714620"/>
          <a:ext cx="2216150" cy="558800"/>
        </p:xfrm>
        <a:graphic>
          <a:graphicData uri="http://schemas.openxmlformats.org/presentationml/2006/ole">
            <p:oleObj spid="_x0000_s181253" name="Equation" r:id="rId6" imgW="799920" imgH="203040" progId="Equation.DSMT4">
              <p:embed/>
            </p:oleObj>
          </a:graphicData>
        </a:graphic>
      </p:graphicFrame>
      <p:sp>
        <p:nvSpPr>
          <p:cNvPr id="12" name="右箭头 11"/>
          <p:cNvSpPr/>
          <p:nvPr/>
        </p:nvSpPr>
        <p:spPr bwMode="auto">
          <a:xfrm>
            <a:off x="5214942" y="3071810"/>
            <a:ext cx="928694"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矩形 15"/>
          <p:cNvSpPr/>
          <p:nvPr/>
        </p:nvSpPr>
        <p:spPr>
          <a:xfrm>
            <a:off x="8241189" y="2786058"/>
            <a:ext cx="902811" cy="523220"/>
          </a:xfrm>
          <a:prstGeom prst="rect">
            <a:avLst/>
          </a:prstGeom>
        </p:spPr>
        <p:txBody>
          <a:bodyPr wrap="none">
            <a:spAutoFit/>
          </a:bodyPr>
          <a:lstStyle/>
          <a:p>
            <a:r>
              <a:rPr lang="zh-CN" altLang="en-US" sz="2800" b="1" dirty="0" smtClean="0">
                <a:latin typeface="+mn-ea"/>
                <a:ea typeface="+mn-ea"/>
              </a:rPr>
              <a:t>有界</a:t>
            </a:r>
            <a:endParaRPr lang="zh-CN" altLang="en-US" sz="2800" b="1" dirty="0">
              <a:latin typeface="+mn-ea"/>
              <a:ea typeface="+mn-ea"/>
            </a:endParaRPr>
          </a:p>
        </p:txBody>
      </p:sp>
      <p:graphicFrame>
        <p:nvGraphicFramePr>
          <p:cNvPr id="17" name="Object 1"/>
          <p:cNvGraphicFramePr>
            <a:graphicFrameLocks noChangeAspect="1"/>
          </p:cNvGraphicFramePr>
          <p:nvPr/>
        </p:nvGraphicFramePr>
        <p:xfrm>
          <a:off x="6143636" y="3429000"/>
          <a:ext cx="2039937" cy="523875"/>
        </p:xfrm>
        <a:graphic>
          <a:graphicData uri="http://schemas.openxmlformats.org/presentationml/2006/ole">
            <p:oleObj spid="_x0000_s181254" name="Equation" r:id="rId7" imgW="736560" imgH="190440" progId="Equation.DSMT4">
              <p:embed/>
            </p:oleObj>
          </a:graphicData>
        </a:graphic>
      </p:graphicFrame>
      <p:graphicFrame>
        <p:nvGraphicFramePr>
          <p:cNvPr id="18" name="Object 1"/>
          <p:cNvGraphicFramePr>
            <a:graphicFrameLocks noChangeAspect="1"/>
          </p:cNvGraphicFramePr>
          <p:nvPr/>
        </p:nvGraphicFramePr>
        <p:xfrm>
          <a:off x="6143636" y="2357430"/>
          <a:ext cx="1055688" cy="384175"/>
        </p:xfrm>
        <a:graphic>
          <a:graphicData uri="http://schemas.openxmlformats.org/presentationml/2006/ole">
            <p:oleObj spid="_x0000_s181255" name="Equation" r:id="rId8" imgW="380880" imgH="139680" progId="Equation.DSMT4">
              <p:embed/>
            </p:oleObj>
          </a:graphicData>
        </a:graphic>
      </p:graphicFrame>
      <p:graphicFrame>
        <p:nvGraphicFramePr>
          <p:cNvPr id="19" name="Object 1"/>
          <p:cNvGraphicFramePr>
            <a:graphicFrameLocks noChangeAspect="1"/>
          </p:cNvGraphicFramePr>
          <p:nvPr/>
        </p:nvGraphicFramePr>
        <p:xfrm>
          <a:off x="285720" y="5214950"/>
          <a:ext cx="2803553" cy="426150"/>
        </p:xfrm>
        <a:graphic>
          <a:graphicData uri="http://schemas.openxmlformats.org/presentationml/2006/ole">
            <p:oleObj spid="_x0000_s181256" name="Equation" r:id="rId9" imgW="1244520" imgH="190440" progId="Equation.DSMT4">
              <p:embed/>
            </p:oleObj>
          </a:graphicData>
        </a:graphic>
      </p:graphicFrame>
      <p:sp>
        <p:nvSpPr>
          <p:cNvPr id="22" name="右箭头 21"/>
          <p:cNvSpPr/>
          <p:nvPr/>
        </p:nvSpPr>
        <p:spPr bwMode="auto">
          <a:xfrm>
            <a:off x="0" y="5572140"/>
            <a:ext cx="3786214"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3" name="矩形 22"/>
          <p:cNvSpPr/>
          <p:nvPr/>
        </p:nvSpPr>
        <p:spPr>
          <a:xfrm>
            <a:off x="3714744" y="5500702"/>
            <a:ext cx="5014514" cy="523220"/>
          </a:xfrm>
          <a:prstGeom prst="rect">
            <a:avLst/>
          </a:prstGeom>
        </p:spPr>
        <p:txBody>
          <a:bodyPr wrap="none">
            <a:spAutoFit/>
          </a:bodyPr>
          <a:lstStyle/>
          <a:p>
            <a:r>
              <a:rPr lang="zh-CN" altLang="en-US" sz="2800" b="1" dirty="0" smtClean="0">
                <a:latin typeface="Times New Roman" pitchFamily="18" charset="0"/>
                <a:cs typeface="Times New Roman" pitchFamily="18" charset="0"/>
              </a:rPr>
              <a:t>当  </a:t>
            </a:r>
            <a:r>
              <a:rPr lang="en-US"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         时，</a:t>
            </a:r>
            <a:r>
              <a:rPr lang="en-US"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都趋近于</a:t>
            </a:r>
            <a:r>
              <a:rPr lang="en-US" altLang="zh-CN" sz="2800" b="1" dirty="0" smtClean="0">
                <a:latin typeface="Times New Roman" pitchFamily="18" charset="0"/>
                <a:cs typeface="Times New Roman" pitchFamily="18" charset="0"/>
              </a:rPr>
              <a:t>E</a:t>
            </a:r>
            <a:r>
              <a:rPr lang="zh-CN" altLang="en-US" sz="2800" b="1" dirty="0" smtClean="0">
                <a:latin typeface="Times New Roman" pitchFamily="18" charset="0"/>
                <a:cs typeface="Times New Roman" pitchFamily="18" charset="0"/>
              </a:rPr>
              <a:t>内</a:t>
            </a:r>
            <a:endParaRPr lang="zh-CN" altLang="en-US" sz="2800" b="1" dirty="0">
              <a:latin typeface="Times New Roman" pitchFamily="18" charset="0"/>
              <a:ea typeface="+mn-ea"/>
              <a:cs typeface="Times New Roman" pitchFamily="18" charset="0"/>
            </a:endParaRPr>
          </a:p>
        </p:txBody>
      </p:sp>
      <p:graphicFrame>
        <p:nvGraphicFramePr>
          <p:cNvPr id="24" name="Object 1"/>
          <p:cNvGraphicFramePr>
            <a:graphicFrameLocks noChangeAspect="1"/>
          </p:cNvGraphicFramePr>
          <p:nvPr/>
        </p:nvGraphicFramePr>
        <p:xfrm>
          <a:off x="5832489" y="5548331"/>
          <a:ext cx="739775" cy="523875"/>
        </p:xfrm>
        <a:graphic>
          <a:graphicData uri="http://schemas.openxmlformats.org/presentationml/2006/ole">
            <p:oleObj spid="_x0000_s181257" name="Equation" r:id="rId10" imgW="266400" imgH="190440" progId="Equation.DSMT4">
              <p:embed/>
            </p:oleObj>
          </a:graphicData>
        </a:graphic>
      </p:graphicFrame>
      <p:graphicFrame>
        <p:nvGraphicFramePr>
          <p:cNvPr id="25" name="Object 1"/>
          <p:cNvGraphicFramePr>
            <a:graphicFrameLocks noChangeAspect="1"/>
          </p:cNvGraphicFramePr>
          <p:nvPr/>
        </p:nvGraphicFramePr>
        <p:xfrm>
          <a:off x="4230692" y="5616593"/>
          <a:ext cx="1055688" cy="384175"/>
        </p:xfrm>
        <a:graphic>
          <a:graphicData uri="http://schemas.openxmlformats.org/presentationml/2006/ole">
            <p:oleObj spid="_x0000_s181258" name="Equation" r:id="rId11" imgW="380880" imgH="139680" progId="Equation.DSMT4">
              <p:embed/>
            </p:oleObj>
          </a:graphicData>
        </a:graphic>
      </p:graphicFrame>
      <p:sp>
        <p:nvSpPr>
          <p:cNvPr id="1812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1259" name="Object 11"/>
          <p:cNvGraphicFramePr>
            <a:graphicFrameLocks noChangeAspect="1"/>
          </p:cNvGraphicFramePr>
          <p:nvPr/>
        </p:nvGraphicFramePr>
        <p:xfrm>
          <a:off x="6143636" y="1357298"/>
          <a:ext cx="1675221" cy="500066"/>
        </p:xfrm>
        <a:graphic>
          <a:graphicData uri="http://schemas.openxmlformats.org/presentationml/2006/ole">
            <p:oleObj spid="_x0000_s181259" name="Equation" r:id="rId12" imgW="634725" imgH="190417"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49"/>
                                        </p:tgtEl>
                                        <p:attrNameLst>
                                          <p:attrName>style.visibility</p:attrName>
                                        </p:attrNameLst>
                                      </p:cBhvr>
                                      <p:to>
                                        <p:strVal val="visible"/>
                                      </p:to>
                                    </p:set>
                                    <p:animEffect transition="in" filter="blinds(horizontal)">
                                      <p:cBhvr>
                                        <p:cTn id="7" dur="500"/>
                                        <p:tgtEl>
                                          <p:spTgt spid="181249"/>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22" grpId="0" animBg="1"/>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类不变性原理</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显含时间自治系统的一个渐近稳定性判据</a:t>
            </a:r>
            <a:endParaRPr lang="zh-CN" altLang="en-US" dirty="0"/>
          </a:p>
        </p:txBody>
      </p:sp>
      <p:graphicFrame>
        <p:nvGraphicFramePr>
          <p:cNvPr id="4" name="Object 1"/>
          <p:cNvGraphicFramePr>
            <a:graphicFrameLocks noChangeAspect="1"/>
          </p:cNvGraphicFramePr>
          <p:nvPr/>
        </p:nvGraphicFramePr>
        <p:xfrm>
          <a:off x="1341431" y="2071678"/>
          <a:ext cx="3286148" cy="502033"/>
        </p:xfrm>
        <a:graphic>
          <a:graphicData uri="http://schemas.openxmlformats.org/presentationml/2006/ole">
            <p:oleObj spid="_x0000_s196609" name="Equation" r:id="rId4" imgW="1320480" imgH="203040" progId="Equation.DSMT4">
              <p:embed/>
            </p:oleObj>
          </a:graphicData>
        </a:graphic>
      </p:graphicFrame>
      <p:graphicFrame>
        <p:nvGraphicFramePr>
          <p:cNvPr id="5" name="Object 1"/>
          <p:cNvGraphicFramePr>
            <a:graphicFrameLocks noChangeAspect="1"/>
          </p:cNvGraphicFramePr>
          <p:nvPr/>
        </p:nvGraphicFramePr>
        <p:xfrm>
          <a:off x="1341431" y="2857496"/>
          <a:ext cx="4857784" cy="906068"/>
        </p:xfrm>
        <a:graphic>
          <a:graphicData uri="http://schemas.openxmlformats.org/presentationml/2006/ole">
            <p:oleObj spid="_x0000_s196610" name="Equation" r:id="rId5" imgW="1892160" imgH="355320" progId="Equation.DSMT4">
              <p:embed/>
            </p:oleObj>
          </a:graphicData>
        </a:graphic>
      </p:graphicFrame>
      <p:graphicFrame>
        <p:nvGraphicFramePr>
          <p:cNvPr id="6" name="Object 1"/>
          <p:cNvGraphicFramePr>
            <a:graphicFrameLocks noChangeAspect="1"/>
          </p:cNvGraphicFramePr>
          <p:nvPr/>
        </p:nvGraphicFramePr>
        <p:xfrm>
          <a:off x="1270025" y="4143380"/>
          <a:ext cx="6945313" cy="473075"/>
        </p:xfrm>
        <a:graphic>
          <a:graphicData uri="http://schemas.openxmlformats.org/presentationml/2006/ole">
            <p:oleObj spid="_x0000_s196611" name="Equation" r:id="rId6" imgW="2781000" imgH="190440" progId="Equation.DSMT4">
              <p:embed/>
            </p:oleObj>
          </a:graphicData>
        </a:graphic>
      </p:graphicFrame>
      <p:graphicFrame>
        <p:nvGraphicFramePr>
          <p:cNvPr id="7" name="Object 1"/>
          <p:cNvGraphicFramePr>
            <a:graphicFrameLocks noChangeAspect="1"/>
          </p:cNvGraphicFramePr>
          <p:nvPr/>
        </p:nvGraphicFramePr>
        <p:xfrm>
          <a:off x="3413133" y="5357826"/>
          <a:ext cx="2427287" cy="523875"/>
        </p:xfrm>
        <a:graphic>
          <a:graphicData uri="http://schemas.openxmlformats.org/presentationml/2006/ole">
            <p:oleObj spid="_x0000_s196612" name="Equation" r:id="rId7" imgW="876240" imgH="190440" progId="Equation.DSMT4">
              <p:embed/>
            </p:oleObj>
          </a:graphicData>
        </a:graphic>
      </p:graphicFrame>
      <p:sp>
        <p:nvSpPr>
          <p:cNvPr id="8" name="右箭头 7"/>
          <p:cNvSpPr/>
          <p:nvPr/>
        </p:nvSpPr>
        <p:spPr bwMode="auto">
          <a:xfrm>
            <a:off x="1841497" y="5357826"/>
            <a:ext cx="928694"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 name="矩形 8"/>
          <p:cNvSpPr/>
          <p:nvPr/>
        </p:nvSpPr>
        <p:spPr>
          <a:xfrm>
            <a:off x="3341695" y="5786454"/>
            <a:ext cx="2348720" cy="523220"/>
          </a:xfrm>
          <a:prstGeom prst="rect">
            <a:avLst/>
          </a:prstGeom>
        </p:spPr>
        <p:txBody>
          <a:bodyPr wrap="none">
            <a:spAutoFit/>
          </a:bodyPr>
          <a:lstStyle/>
          <a:p>
            <a:r>
              <a:rPr lang="zh-CN" altLang="en-US" sz="2800" b="1" dirty="0" smtClean="0">
                <a:latin typeface="+mn-ea"/>
                <a:ea typeface="+mn-ea"/>
              </a:rPr>
              <a:t>一致渐近稳定</a:t>
            </a:r>
            <a:endParaRPr lang="zh-CN" altLang="en-US" sz="2800" b="1" dirty="0">
              <a:latin typeface="+mn-ea"/>
              <a:ea typeface="+mn-ea"/>
            </a:endParaRPr>
          </a:p>
        </p:txBody>
      </p:sp>
      <p:graphicFrame>
        <p:nvGraphicFramePr>
          <p:cNvPr id="11" name="Object 1"/>
          <p:cNvGraphicFramePr>
            <a:graphicFrameLocks noChangeAspect="1"/>
          </p:cNvGraphicFramePr>
          <p:nvPr/>
        </p:nvGraphicFramePr>
        <p:xfrm>
          <a:off x="3484571" y="5000636"/>
          <a:ext cx="1055688" cy="384175"/>
        </p:xfrm>
        <a:graphic>
          <a:graphicData uri="http://schemas.openxmlformats.org/presentationml/2006/ole">
            <p:oleObj spid="_x0000_s196614" name="Equation" r:id="rId8" imgW="380880" imgH="139680" progId="Equation.DSMT4">
              <p:embed/>
            </p:oleObj>
          </a:graphicData>
        </a:graphic>
      </p:graphicFrame>
      <p:graphicFrame>
        <p:nvGraphicFramePr>
          <p:cNvPr id="17" name="Object 11"/>
          <p:cNvGraphicFramePr>
            <a:graphicFrameLocks noChangeAspect="1"/>
          </p:cNvGraphicFramePr>
          <p:nvPr/>
        </p:nvGraphicFramePr>
        <p:xfrm>
          <a:off x="6858016" y="857232"/>
          <a:ext cx="1675221" cy="500066"/>
        </p:xfrm>
        <a:graphic>
          <a:graphicData uri="http://schemas.openxmlformats.org/presentationml/2006/ole">
            <p:oleObj spid="_x0000_s196618" name="Equation" r:id="rId9" imgW="634725" imgH="190417"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类不变性原理</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a:t>
            </a:r>
            <a:r>
              <a:rPr lang="zh-CN" altLang="en-US" dirty="0" smtClean="0"/>
              <a:t>分析稳定性</a:t>
            </a:r>
            <a:r>
              <a:rPr lang="en-US" altLang="zh-CN" dirty="0" smtClean="0"/>
              <a:t>----</a:t>
            </a:r>
            <a:r>
              <a:rPr lang="zh-CN" altLang="en-US" dirty="0" smtClean="0"/>
              <a:t>考虑线性时变系统</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197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7633" name="Object 1"/>
          <p:cNvGraphicFramePr>
            <a:graphicFrameLocks noChangeAspect="1"/>
          </p:cNvGraphicFramePr>
          <p:nvPr/>
        </p:nvGraphicFramePr>
        <p:xfrm>
          <a:off x="642910" y="1928802"/>
          <a:ext cx="1307315" cy="428628"/>
        </p:xfrm>
        <a:graphic>
          <a:graphicData uri="http://schemas.openxmlformats.org/presentationml/2006/ole">
            <p:oleObj spid="_x0000_s197633" name="Equation" r:id="rId3" imgW="583947" imgH="190417" progId="Equation.DSMT4">
              <p:embed/>
            </p:oleObj>
          </a:graphicData>
        </a:graphic>
      </p:graphicFrame>
      <p:graphicFrame>
        <p:nvGraphicFramePr>
          <p:cNvPr id="6" name="Object 1"/>
          <p:cNvGraphicFramePr>
            <a:graphicFrameLocks noChangeAspect="1"/>
          </p:cNvGraphicFramePr>
          <p:nvPr/>
        </p:nvGraphicFramePr>
        <p:xfrm>
          <a:off x="3643306" y="1785926"/>
          <a:ext cx="2357438" cy="457200"/>
        </p:xfrm>
        <a:graphic>
          <a:graphicData uri="http://schemas.openxmlformats.org/presentationml/2006/ole">
            <p:oleObj spid="_x0000_s197635" name="Equation" r:id="rId4" imgW="1054080" imgH="203040" progId="Equation.DSMT4">
              <p:embed/>
            </p:oleObj>
          </a:graphicData>
        </a:graphic>
      </p:graphicFrame>
      <p:graphicFrame>
        <p:nvGraphicFramePr>
          <p:cNvPr id="7" name="Object 1"/>
          <p:cNvGraphicFramePr>
            <a:graphicFrameLocks noChangeAspect="1"/>
          </p:cNvGraphicFramePr>
          <p:nvPr/>
        </p:nvGraphicFramePr>
        <p:xfrm>
          <a:off x="3643306" y="2214554"/>
          <a:ext cx="5141913" cy="514350"/>
        </p:xfrm>
        <a:graphic>
          <a:graphicData uri="http://schemas.openxmlformats.org/presentationml/2006/ole">
            <p:oleObj spid="_x0000_s197636" name="Equation" r:id="rId5" imgW="2298600" imgH="228600" progId="Equation.DSMT4">
              <p:embed/>
            </p:oleObj>
          </a:graphicData>
        </a:graphic>
      </p:graphicFrame>
      <p:graphicFrame>
        <p:nvGraphicFramePr>
          <p:cNvPr id="8" name="Object 1"/>
          <p:cNvGraphicFramePr>
            <a:graphicFrameLocks noChangeAspect="1"/>
          </p:cNvGraphicFramePr>
          <p:nvPr/>
        </p:nvGraphicFramePr>
        <p:xfrm>
          <a:off x="500034" y="3000372"/>
          <a:ext cx="2244725" cy="514350"/>
        </p:xfrm>
        <a:graphic>
          <a:graphicData uri="http://schemas.openxmlformats.org/presentationml/2006/ole">
            <p:oleObj spid="_x0000_s197637" name="Equation" r:id="rId6" imgW="1002960" imgH="228600" progId="Equation.DSMT4">
              <p:embed/>
            </p:oleObj>
          </a:graphicData>
        </a:graphic>
      </p:graphicFrame>
      <p:graphicFrame>
        <p:nvGraphicFramePr>
          <p:cNvPr id="9" name="Object 1"/>
          <p:cNvGraphicFramePr>
            <a:graphicFrameLocks noChangeAspect="1"/>
          </p:cNvGraphicFramePr>
          <p:nvPr/>
        </p:nvGraphicFramePr>
        <p:xfrm>
          <a:off x="428596" y="3643314"/>
          <a:ext cx="3551238" cy="514350"/>
        </p:xfrm>
        <a:graphic>
          <a:graphicData uri="http://schemas.openxmlformats.org/presentationml/2006/ole">
            <p:oleObj spid="_x0000_s197638" name="Equation" r:id="rId7" imgW="1587240" imgH="228600" progId="Equation.DSMT4">
              <p:embed/>
            </p:oleObj>
          </a:graphicData>
        </a:graphic>
      </p:graphicFrame>
      <p:graphicFrame>
        <p:nvGraphicFramePr>
          <p:cNvPr id="10" name="Object 1"/>
          <p:cNvGraphicFramePr>
            <a:graphicFrameLocks noChangeAspect="1"/>
          </p:cNvGraphicFramePr>
          <p:nvPr/>
        </p:nvGraphicFramePr>
        <p:xfrm>
          <a:off x="500034" y="2500306"/>
          <a:ext cx="2386013" cy="428625"/>
        </p:xfrm>
        <a:graphic>
          <a:graphicData uri="http://schemas.openxmlformats.org/presentationml/2006/ole">
            <p:oleObj spid="_x0000_s197639" name="Equation" r:id="rId8" imgW="1066680" imgH="190440" progId="Equation.DSMT4">
              <p:embed/>
            </p:oleObj>
          </a:graphicData>
        </a:graphic>
      </p:graphicFrame>
      <p:graphicFrame>
        <p:nvGraphicFramePr>
          <p:cNvPr id="11" name="Object 1"/>
          <p:cNvGraphicFramePr>
            <a:graphicFrameLocks noChangeAspect="1"/>
          </p:cNvGraphicFramePr>
          <p:nvPr/>
        </p:nvGraphicFramePr>
        <p:xfrm>
          <a:off x="436593" y="4114818"/>
          <a:ext cx="8636001" cy="1885950"/>
        </p:xfrm>
        <a:graphic>
          <a:graphicData uri="http://schemas.openxmlformats.org/presentationml/2006/ole">
            <p:oleObj spid="_x0000_s197640" name="Equation" r:id="rId9" imgW="3860640" imgH="838080" progId="Equation.DSMT4">
              <p:embed/>
            </p:oleObj>
          </a:graphicData>
        </a:graphic>
      </p:graphicFrame>
      <p:graphicFrame>
        <p:nvGraphicFramePr>
          <p:cNvPr id="12" name="Object 1"/>
          <p:cNvGraphicFramePr>
            <a:graphicFrameLocks noChangeAspect="1"/>
          </p:cNvGraphicFramePr>
          <p:nvPr/>
        </p:nvGraphicFramePr>
        <p:xfrm>
          <a:off x="409591" y="5929336"/>
          <a:ext cx="6448425" cy="857250"/>
        </p:xfrm>
        <a:graphic>
          <a:graphicData uri="http://schemas.openxmlformats.org/presentationml/2006/ole">
            <p:oleObj spid="_x0000_s197641" name="Equation" r:id="rId10" imgW="2882880" imgH="380880" progId="Equation.DSMT4">
              <p:embed/>
            </p:oleObj>
          </a:graphicData>
        </a:graphic>
      </p:graphicFrame>
      <p:sp>
        <p:nvSpPr>
          <p:cNvPr id="13" name="矩形 12"/>
          <p:cNvSpPr/>
          <p:nvPr/>
        </p:nvSpPr>
        <p:spPr>
          <a:xfrm>
            <a:off x="6858000" y="5780782"/>
            <a:ext cx="2286000" cy="954107"/>
          </a:xfrm>
          <a:prstGeom prst="rect">
            <a:avLst/>
          </a:prstGeom>
        </p:spPr>
        <p:txBody>
          <a:bodyPr>
            <a:spAutoFit/>
          </a:bodyPr>
          <a:lstStyle/>
          <a:p>
            <a:r>
              <a:rPr lang="zh-CN" altLang="en-US" sz="2800" b="1" dirty="0" smtClean="0">
                <a:latin typeface="+mn-ea"/>
                <a:ea typeface="+mn-ea"/>
              </a:rPr>
              <a:t>原点是全局指数稳定的</a:t>
            </a:r>
            <a:endParaRPr lang="zh-CN" altLang="en-US"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150227" cy="1143000"/>
          </a:xfrm>
        </p:spPr>
        <p:txBody>
          <a:bodyPr/>
          <a:lstStyle/>
          <a:p>
            <a:r>
              <a:rPr lang="en-US" altLang="zh-CN" dirty="0" smtClean="0"/>
              <a:t>7</a:t>
            </a:r>
            <a:r>
              <a:rPr lang="zh-CN" altLang="en-US" dirty="0" smtClean="0"/>
              <a:t>自治系统构造</a:t>
            </a:r>
            <a:r>
              <a:rPr lang="en-US" dirty="0" err="1" smtClean="0"/>
              <a:t>Lyapunov</a:t>
            </a:r>
            <a:r>
              <a:rPr lang="zh-CN" altLang="en-US" dirty="0" smtClean="0"/>
              <a:t>函数的方法</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t>用Ｌ</a:t>
            </a:r>
            <a:r>
              <a:rPr lang="en-US" altLang="zh-CN" dirty="0" err="1" smtClean="0"/>
              <a:t>yapunov</a:t>
            </a:r>
            <a:r>
              <a:rPr lang="zh-CN" altLang="en-US" dirty="0" smtClean="0"/>
              <a:t>分析稳定性关键在于构造一个有效的</a:t>
            </a:r>
            <a:r>
              <a:rPr lang="en-US" altLang="zh-CN" dirty="0" smtClean="0"/>
              <a:t>L</a:t>
            </a:r>
            <a:r>
              <a:rPr lang="zh-CN" altLang="en-US" dirty="0" smtClean="0"/>
              <a:t>氏函数，目前并没有通用的方法，不过针对系统的平衡状态为原点的自治系统，已出现两种指导性方法：</a:t>
            </a:r>
          </a:p>
          <a:p>
            <a:endParaRPr lang="en-US" altLang="zh-CN" dirty="0" smtClean="0"/>
          </a:p>
          <a:p>
            <a:pPr lvl="1"/>
            <a:r>
              <a:rPr lang="zh-CN" altLang="en-US" dirty="0" smtClean="0"/>
              <a:t>克拉索夫斯基法</a:t>
            </a:r>
            <a:r>
              <a:rPr lang="en-US" altLang="zh-CN" dirty="0" smtClean="0"/>
              <a:t>---- </a:t>
            </a:r>
            <a:r>
              <a:rPr lang="en-US" altLang="zh-CN" dirty="0" err="1" smtClean="0"/>
              <a:t>Jacobian</a:t>
            </a:r>
            <a:r>
              <a:rPr lang="zh-CN" altLang="en-US" dirty="0" smtClean="0"/>
              <a:t>矩阵法</a:t>
            </a:r>
          </a:p>
          <a:p>
            <a:pPr lvl="1"/>
            <a:endParaRPr lang="zh-CN" altLang="en-US" dirty="0" smtClean="0"/>
          </a:p>
          <a:p>
            <a:pPr lvl="1"/>
            <a:r>
              <a:rPr lang="zh-CN" altLang="en-US" dirty="0" smtClean="0"/>
              <a:t>舒茨</a:t>
            </a:r>
            <a:r>
              <a:rPr lang="en-US" altLang="zh-CN" dirty="0" smtClean="0"/>
              <a:t>-</a:t>
            </a:r>
            <a:r>
              <a:rPr lang="zh-CN" altLang="en-US" dirty="0" smtClean="0"/>
              <a:t>基布逊法</a:t>
            </a:r>
            <a:r>
              <a:rPr lang="en-US" altLang="zh-CN" dirty="0" smtClean="0"/>
              <a:t>----</a:t>
            </a:r>
            <a:r>
              <a:rPr lang="zh-CN" altLang="en-US" dirty="0" smtClean="0"/>
              <a:t>变量梯度法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358214" cy="1143000"/>
          </a:xfrm>
        </p:spPr>
        <p:txBody>
          <a:bodyPr/>
          <a:lstStyle/>
          <a:p>
            <a:r>
              <a:rPr lang="en-US" dirty="0" smtClean="0"/>
              <a:t>7.1Krasovski</a:t>
            </a:r>
            <a:r>
              <a:rPr lang="zh-CN" altLang="en-US" dirty="0" smtClean="0"/>
              <a:t>法</a:t>
            </a:r>
            <a:r>
              <a:rPr lang="en-US" altLang="zh-CN" dirty="0" smtClean="0"/>
              <a:t>--</a:t>
            </a:r>
            <a:r>
              <a:rPr lang="en-US" altLang="zh-CN" dirty="0" err="1" smtClean="0"/>
              <a:t>Jacobian</a:t>
            </a:r>
            <a:r>
              <a:rPr lang="zh-CN" altLang="en-US" dirty="0" smtClean="0"/>
              <a:t>矩阵法</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针对不显含时间的自治系统</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K</a:t>
            </a:r>
            <a:r>
              <a:rPr lang="zh-CN" altLang="en-US" dirty="0" smtClean="0">
                <a:latin typeface="Times New Roman" pitchFamily="18" charset="0"/>
                <a:cs typeface="Times New Roman" pitchFamily="18" charset="0"/>
              </a:rPr>
              <a:t>氏建议构造</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用</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而不用</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即</a:t>
            </a:r>
          </a:p>
          <a:p>
            <a:endParaRPr lang="zh-CN" altLang="en-US" dirty="0" smtClean="0"/>
          </a:p>
          <a:p>
            <a:endParaRPr lang="zh-CN" altLang="en-US" dirty="0"/>
          </a:p>
        </p:txBody>
      </p:sp>
      <p:sp>
        <p:nvSpPr>
          <p:cNvPr id="179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9201" name="Object 1"/>
          <p:cNvGraphicFramePr>
            <a:graphicFrameLocks noChangeAspect="1"/>
          </p:cNvGraphicFramePr>
          <p:nvPr/>
        </p:nvGraphicFramePr>
        <p:xfrm>
          <a:off x="1357290" y="1785926"/>
          <a:ext cx="4524407" cy="666170"/>
        </p:xfrm>
        <a:graphic>
          <a:graphicData uri="http://schemas.openxmlformats.org/presentationml/2006/ole">
            <p:oleObj spid="_x0000_s179201" name="Equation" r:id="rId3" imgW="1549400" imgH="228600" progId="Equation.DSMT4">
              <p:embed/>
            </p:oleObj>
          </a:graphicData>
        </a:graphic>
      </p:graphicFrame>
      <p:graphicFrame>
        <p:nvGraphicFramePr>
          <p:cNvPr id="7" name="Object 1"/>
          <p:cNvGraphicFramePr>
            <a:graphicFrameLocks noChangeAspect="1"/>
          </p:cNvGraphicFramePr>
          <p:nvPr/>
        </p:nvGraphicFramePr>
        <p:xfrm>
          <a:off x="6072198" y="1857364"/>
          <a:ext cx="1112838" cy="592138"/>
        </p:xfrm>
        <a:graphic>
          <a:graphicData uri="http://schemas.openxmlformats.org/presentationml/2006/ole">
            <p:oleObj spid="_x0000_s179204" name="Equation" r:id="rId4" imgW="380880" imgH="203040" progId="Equation.DSMT4">
              <p:embed/>
            </p:oleObj>
          </a:graphicData>
        </a:graphic>
      </p:graphicFrame>
      <p:graphicFrame>
        <p:nvGraphicFramePr>
          <p:cNvPr id="8" name="Object 1"/>
          <p:cNvGraphicFramePr>
            <a:graphicFrameLocks noChangeAspect="1"/>
          </p:cNvGraphicFramePr>
          <p:nvPr/>
        </p:nvGraphicFramePr>
        <p:xfrm>
          <a:off x="1000100" y="2928934"/>
          <a:ext cx="4635500" cy="666750"/>
        </p:xfrm>
        <a:graphic>
          <a:graphicData uri="http://schemas.openxmlformats.org/presentationml/2006/ole">
            <p:oleObj spid="_x0000_s179205" name="Equation" r:id="rId5" imgW="1587240" imgH="228600" progId="Equation.DSMT4">
              <p:embed/>
            </p:oleObj>
          </a:graphicData>
        </a:graphic>
      </p:graphicFrame>
      <p:graphicFrame>
        <p:nvGraphicFramePr>
          <p:cNvPr id="9" name="Object 1"/>
          <p:cNvGraphicFramePr>
            <a:graphicFrameLocks noChangeAspect="1"/>
          </p:cNvGraphicFramePr>
          <p:nvPr/>
        </p:nvGraphicFramePr>
        <p:xfrm>
          <a:off x="1000100" y="3571876"/>
          <a:ext cx="6043612" cy="1963737"/>
        </p:xfrm>
        <a:graphic>
          <a:graphicData uri="http://schemas.openxmlformats.org/presentationml/2006/ole">
            <p:oleObj spid="_x0000_s179206" name="Equation" r:id="rId6" imgW="2070000" imgH="672840" progId="Equation.DSMT4">
              <p:embed/>
            </p:oleObj>
          </a:graphicData>
        </a:graphic>
      </p:graphicFrame>
      <p:sp>
        <p:nvSpPr>
          <p:cNvPr id="12" name="Rectangle 14"/>
          <p:cNvSpPr>
            <a:spLocks noChangeArrowheads="1"/>
          </p:cNvSpPr>
          <p:nvPr/>
        </p:nvSpPr>
        <p:spPr bwMode="auto">
          <a:xfrm>
            <a:off x="179388" y="5470548"/>
            <a:ext cx="8964612" cy="1244600"/>
          </a:xfrm>
          <a:prstGeom prst="rect">
            <a:avLst/>
          </a:prstGeom>
          <a:noFill/>
          <a:ln w="9525" algn="ctr">
            <a:noFill/>
            <a:miter lim="800000"/>
            <a:headEnd/>
            <a:tailEnd/>
          </a:ln>
          <a:effectLst/>
        </p:spPr>
        <p:txBody>
          <a:bodyPr>
            <a:spAutoFit/>
          </a:bodyPr>
          <a:lstStyle/>
          <a:p>
            <a:pPr algn="l">
              <a:lnSpc>
                <a:spcPct val="90000"/>
              </a:lnSpc>
              <a:spcBef>
                <a:spcPct val="20000"/>
              </a:spcBef>
            </a:pPr>
            <a:r>
              <a:rPr lang="zh-CN" altLang="en-US" sz="2800" b="1" dirty="0">
                <a:latin typeface="Times New Roman" pitchFamily="18" charset="0"/>
                <a:cs typeface="Times New Roman" pitchFamily="18" charset="0"/>
              </a:rPr>
              <a:t>很显然，</a:t>
            </a:r>
            <a:r>
              <a:rPr lang="zh-CN" altLang="en-US" sz="2800" b="1" dirty="0" smtClean="0">
                <a:latin typeface="Times New Roman" pitchFamily="18" charset="0"/>
                <a:cs typeface="Times New Roman" pitchFamily="18" charset="0"/>
              </a:rPr>
              <a:t>若</a:t>
            </a:r>
            <a:r>
              <a:rPr lang="en-US" altLang="zh-CN" sz="2800" b="1" i="1" dirty="0" smtClean="0">
                <a:latin typeface="Times New Roman" pitchFamily="18" charset="0"/>
                <a:cs typeface="Times New Roman" pitchFamily="18" charset="0"/>
              </a:rPr>
              <a:t>Q</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是正定</a:t>
            </a:r>
            <a:r>
              <a:rPr lang="zh-CN" altLang="en-US" sz="2800" b="1" dirty="0">
                <a:latin typeface="Times New Roman" pitchFamily="18" charset="0"/>
                <a:cs typeface="Times New Roman" pitchFamily="18" charset="0"/>
              </a:rPr>
              <a:t>的，则</a:t>
            </a:r>
            <a:r>
              <a:rPr lang="en-US" altLang="zh-CN" sz="2800" b="1" i="1" dirty="0">
                <a:latin typeface="Times New Roman" pitchFamily="18" charset="0"/>
                <a:cs typeface="Times New Roman" pitchFamily="18" charset="0"/>
              </a:rPr>
              <a:t>V</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是负定的，而</a:t>
            </a:r>
            <a:r>
              <a:rPr lang="en-US" altLang="zh-CN" sz="2800" b="1" i="1" dirty="0">
                <a:latin typeface="Times New Roman" pitchFamily="18" charset="0"/>
                <a:cs typeface="Times New Roman" pitchFamily="18" charset="0"/>
              </a:rPr>
              <a:t>V</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是正定的，故原点是一致稳定的。若</a:t>
            </a:r>
            <a:r>
              <a:rPr lang="en-US" altLang="zh-CN" sz="2800" b="1" i="1" dirty="0">
                <a:latin typeface="Times New Roman" pitchFamily="18" charset="0"/>
                <a:cs typeface="Times New Roman" pitchFamily="18" charset="0"/>
              </a:rPr>
              <a:t>V</a:t>
            </a:r>
            <a:r>
              <a:rPr lang="en-US" altLang="zh-CN"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再满足径向无界，则是大范围渐近稳定的。但要注意</a:t>
            </a:r>
            <a:endParaRPr lang="zh-CN" altLang="en-US" b="1" dirty="0">
              <a:latin typeface="Times New Roman" pitchFamily="18" charset="0"/>
              <a:cs typeface="Times New Roman" pitchFamily="18" charset="0"/>
            </a:endParaRPr>
          </a:p>
        </p:txBody>
      </p:sp>
      <p:sp>
        <p:nvSpPr>
          <p:cNvPr id="13" name="Rectangle 18"/>
          <p:cNvSpPr>
            <a:spLocks noChangeArrowheads="1"/>
          </p:cNvSpPr>
          <p:nvPr/>
        </p:nvSpPr>
        <p:spPr bwMode="auto">
          <a:xfrm>
            <a:off x="5643570" y="6215082"/>
            <a:ext cx="2914650" cy="476250"/>
          </a:xfrm>
          <a:prstGeom prst="rect">
            <a:avLst/>
          </a:prstGeom>
          <a:noFill/>
          <a:ln w="9525" algn="ctr">
            <a:noFill/>
            <a:miter lim="800000"/>
            <a:headEnd/>
            <a:tailEnd/>
          </a:ln>
          <a:effectLst/>
        </p:spPr>
        <p:txBody>
          <a:bodyPr wrap="none">
            <a:spAutoFit/>
          </a:bodyPr>
          <a:lstStyle/>
          <a:p>
            <a:pPr>
              <a:lnSpc>
                <a:spcPct val="90000"/>
              </a:lnSpc>
              <a:spcBef>
                <a:spcPct val="20000"/>
              </a:spcBef>
            </a:pPr>
            <a:r>
              <a:rPr lang="zh-CN" altLang="en-US" sz="2800" b="1" dirty="0">
                <a:solidFill>
                  <a:srgbClr val="FF0000"/>
                </a:solidFill>
              </a:rPr>
              <a:t>条件仅是充分的</a:t>
            </a:r>
            <a:r>
              <a:rPr lang="zh-CN" altLang="en-US" b="1" dirty="0"/>
              <a:t>。</a:t>
            </a:r>
          </a:p>
        </p:txBody>
      </p:sp>
      <p:sp>
        <p:nvSpPr>
          <p:cNvPr id="14" name="TextBox 13"/>
          <p:cNvSpPr txBox="1"/>
          <p:nvPr/>
        </p:nvSpPr>
        <p:spPr>
          <a:xfrm>
            <a:off x="7215206" y="2357430"/>
            <a:ext cx="1714512" cy="3046988"/>
          </a:xfrm>
          <a:prstGeom prst="rect">
            <a:avLst/>
          </a:prstGeom>
          <a:noFill/>
        </p:spPr>
        <p:txBody>
          <a:bodyPr wrap="square" rtlCol="0">
            <a:spAutoFit/>
          </a:bodyPr>
          <a:lstStyle/>
          <a:p>
            <a:pPr algn="l"/>
            <a:r>
              <a:rPr lang="zh-CN" altLang="en-US" b="1" dirty="0" smtClean="0">
                <a:solidFill>
                  <a:schemeClr val="tx2"/>
                </a:solidFill>
                <a:latin typeface="+mn-ea"/>
                <a:ea typeface="+mn-ea"/>
              </a:rPr>
              <a:t>思考</a:t>
            </a:r>
            <a:r>
              <a:rPr lang="en-US" altLang="zh-CN" b="1" dirty="0" smtClean="0">
                <a:solidFill>
                  <a:schemeClr val="tx2"/>
                </a:solidFill>
                <a:latin typeface="+mn-ea"/>
                <a:ea typeface="+mn-ea"/>
              </a:rPr>
              <a:t>:</a:t>
            </a:r>
            <a:r>
              <a:rPr lang="zh-CN" altLang="en-US" b="1" dirty="0" smtClean="0">
                <a:solidFill>
                  <a:schemeClr val="tx2"/>
                </a:solidFill>
                <a:latin typeface="+mn-ea"/>
                <a:ea typeface="+mn-ea"/>
              </a:rPr>
              <a:t>要使</a:t>
            </a:r>
            <a:r>
              <a:rPr lang="en-US" altLang="zh-CN" b="1" i="1" dirty="0" smtClean="0">
                <a:solidFill>
                  <a:schemeClr val="tx2"/>
                </a:solidFill>
                <a:latin typeface="Times New Roman" pitchFamily="18" charset="0"/>
                <a:cs typeface="Times New Roman" pitchFamily="18" charset="0"/>
              </a:rPr>
              <a:t>Q</a:t>
            </a:r>
            <a:r>
              <a:rPr lang="en-US" altLang="zh-CN" b="1" dirty="0" smtClean="0">
                <a:solidFill>
                  <a:schemeClr val="tx2"/>
                </a:solidFill>
                <a:latin typeface="Times New Roman" pitchFamily="18" charset="0"/>
                <a:cs typeface="Times New Roman" pitchFamily="18" charset="0"/>
              </a:rPr>
              <a:t>(</a:t>
            </a:r>
            <a:r>
              <a:rPr lang="en-US" altLang="zh-CN" b="1" i="1" dirty="0" smtClean="0">
                <a:solidFill>
                  <a:schemeClr val="tx2"/>
                </a:solidFill>
                <a:latin typeface="Times New Roman" pitchFamily="18" charset="0"/>
                <a:cs typeface="Times New Roman" pitchFamily="18" charset="0"/>
              </a:rPr>
              <a:t>x</a:t>
            </a:r>
            <a:r>
              <a:rPr lang="en-US" altLang="zh-CN" b="1" dirty="0" smtClean="0">
                <a:solidFill>
                  <a:schemeClr val="tx2"/>
                </a:solidFill>
                <a:latin typeface="Times New Roman" pitchFamily="18" charset="0"/>
                <a:cs typeface="Times New Roman" pitchFamily="18" charset="0"/>
              </a:rPr>
              <a:t>)</a:t>
            </a:r>
            <a:r>
              <a:rPr lang="zh-CN" altLang="en-US" b="1" dirty="0" smtClean="0">
                <a:solidFill>
                  <a:schemeClr val="tx2"/>
                </a:solidFill>
                <a:latin typeface="Times New Roman" pitchFamily="18" charset="0"/>
                <a:cs typeface="Times New Roman" pitchFamily="18" charset="0"/>
              </a:rPr>
              <a:t>是正定的</a:t>
            </a:r>
            <a:r>
              <a:rPr lang="en-US" altLang="zh-CN" b="1" dirty="0" smtClean="0">
                <a:solidFill>
                  <a:schemeClr val="tx2"/>
                </a:solidFill>
                <a:latin typeface="Times New Roman" pitchFamily="18" charset="0"/>
                <a:cs typeface="Times New Roman" pitchFamily="18" charset="0"/>
              </a:rPr>
              <a:t>,</a:t>
            </a:r>
            <a:r>
              <a:rPr lang="en-US" altLang="zh-CN" b="1" i="1" dirty="0" smtClean="0">
                <a:solidFill>
                  <a:schemeClr val="tx2"/>
                </a:solidFill>
                <a:latin typeface="Times New Roman" pitchFamily="18" charset="0"/>
                <a:cs typeface="Times New Roman" pitchFamily="18" charset="0"/>
              </a:rPr>
              <a:t>J</a:t>
            </a:r>
            <a:r>
              <a:rPr lang="en-US" altLang="zh-CN" b="1" dirty="0" smtClean="0">
                <a:solidFill>
                  <a:schemeClr val="tx2"/>
                </a:solidFill>
                <a:latin typeface="Times New Roman" pitchFamily="18" charset="0"/>
                <a:cs typeface="Times New Roman" pitchFamily="18" charset="0"/>
              </a:rPr>
              <a:t>(</a:t>
            </a:r>
            <a:r>
              <a:rPr lang="en-US" altLang="zh-CN" b="1" i="1" dirty="0" smtClean="0">
                <a:solidFill>
                  <a:schemeClr val="tx2"/>
                </a:solidFill>
                <a:latin typeface="Times New Roman" pitchFamily="18" charset="0"/>
                <a:cs typeface="Times New Roman" pitchFamily="18" charset="0"/>
              </a:rPr>
              <a:t>x</a:t>
            </a:r>
            <a:r>
              <a:rPr lang="en-US" altLang="zh-CN" b="1" dirty="0" smtClean="0">
                <a:solidFill>
                  <a:schemeClr val="tx2"/>
                </a:solidFill>
                <a:latin typeface="Times New Roman" pitchFamily="18" charset="0"/>
                <a:cs typeface="Times New Roman" pitchFamily="18" charset="0"/>
              </a:rPr>
              <a:t>)</a:t>
            </a:r>
            <a:r>
              <a:rPr lang="zh-CN" altLang="en-US" b="1" dirty="0" smtClean="0">
                <a:solidFill>
                  <a:schemeClr val="tx2"/>
                </a:solidFill>
                <a:latin typeface="Times New Roman" pitchFamily="18" charset="0"/>
                <a:cs typeface="Times New Roman" pitchFamily="18" charset="0"/>
              </a:rPr>
              <a:t>的形式是什么</a:t>
            </a:r>
            <a:r>
              <a:rPr lang="en-US" altLang="zh-CN" b="1" dirty="0" smtClean="0">
                <a:solidFill>
                  <a:schemeClr val="tx2"/>
                </a:solidFill>
                <a:latin typeface="Times New Roman" pitchFamily="18" charset="0"/>
                <a:cs typeface="Times New Roman" pitchFamily="18" charset="0"/>
              </a:rPr>
              <a:t>?</a:t>
            </a:r>
            <a:r>
              <a:rPr lang="zh-CN" altLang="en-US" b="1" dirty="0" smtClean="0">
                <a:solidFill>
                  <a:schemeClr val="tx2"/>
                </a:solidFill>
                <a:latin typeface="Times New Roman" pitchFamily="18" charset="0"/>
                <a:ea typeface="+mn-ea"/>
                <a:cs typeface="Times New Roman" pitchFamily="18" charset="0"/>
              </a:rPr>
              <a:t>要求</a:t>
            </a:r>
            <a:r>
              <a:rPr lang="en-US" altLang="zh-CN" b="1" i="1" dirty="0" smtClean="0">
                <a:solidFill>
                  <a:schemeClr val="tx2"/>
                </a:solidFill>
                <a:latin typeface="Times New Roman" pitchFamily="18" charset="0"/>
                <a:ea typeface="+mn-ea"/>
                <a:cs typeface="Times New Roman" pitchFamily="18" charset="0"/>
              </a:rPr>
              <a:t>f</a:t>
            </a:r>
            <a:r>
              <a:rPr lang="en-US" altLang="zh-CN" b="1" dirty="0" smtClean="0">
                <a:solidFill>
                  <a:schemeClr val="tx2"/>
                </a:solidFill>
                <a:latin typeface="Times New Roman" pitchFamily="18" charset="0"/>
                <a:ea typeface="+mn-ea"/>
                <a:cs typeface="Times New Roman" pitchFamily="18" charset="0"/>
              </a:rPr>
              <a:t>(</a:t>
            </a:r>
            <a:r>
              <a:rPr lang="en-US" altLang="zh-CN" b="1" i="1" dirty="0" smtClean="0">
                <a:solidFill>
                  <a:schemeClr val="tx2"/>
                </a:solidFill>
                <a:latin typeface="Times New Roman" pitchFamily="18" charset="0"/>
                <a:ea typeface="+mn-ea"/>
                <a:cs typeface="Times New Roman" pitchFamily="18" charset="0"/>
              </a:rPr>
              <a:t>x</a:t>
            </a:r>
            <a:r>
              <a:rPr lang="en-US" altLang="zh-CN" b="1" dirty="0" smtClean="0">
                <a:solidFill>
                  <a:schemeClr val="tx2"/>
                </a:solidFill>
                <a:latin typeface="Times New Roman" pitchFamily="18" charset="0"/>
                <a:ea typeface="+mn-ea"/>
                <a:cs typeface="Times New Roman" pitchFamily="18" charset="0"/>
              </a:rPr>
              <a:t>)</a:t>
            </a:r>
            <a:r>
              <a:rPr lang="zh-CN" altLang="en-US" b="1" dirty="0" smtClean="0">
                <a:solidFill>
                  <a:schemeClr val="tx2"/>
                </a:solidFill>
                <a:latin typeface="Times New Roman" pitchFamily="18" charset="0"/>
                <a:ea typeface="+mn-ea"/>
                <a:cs typeface="Times New Roman" pitchFamily="18" charset="0"/>
              </a:rPr>
              <a:t>应该到少满足什么要求</a:t>
            </a:r>
            <a:r>
              <a:rPr lang="en-US" altLang="zh-CN" b="1" dirty="0" smtClean="0">
                <a:solidFill>
                  <a:schemeClr val="tx2"/>
                </a:solidFill>
                <a:latin typeface="Times New Roman" pitchFamily="18" charset="0"/>
                <a:ea typeface="+mn-ea"/>
                <a:cs typeface="Times New Roman" pitchFamily="18" charset="0"/>
              </a:rPr>
              <a:t>?</a:t>
            </a:r>
            <a:endParaRPr lang="zh-CN" altLang="en-US" b="1" dirty="0">
              <a:solidFill>
                <a:schemeClr val="tx2"/>
              </a:solidFill>
              <a:latin typeface="Times New Roman" pitchFamily="18" charset="0"/>
              <a:ea typeface="+mn-ea"/>
              <a:cs typeface="Times New Roman" pitchFamily="18" charset="0"/>
            </a:endParaRPr>
          </a:p>
        </p:txBody>
      </p:sp>
      <p:graphicFrame>
        <p:nvGraphicFramePr>
          <p:cNvPr id="179209" name="Object 1"/>
          <p:cNvGraphicFramePr>
            <a:graphicFrameLocks noChangeAspect="1"/>
          </p:cNvGraphicFramePr>
          <p:nvPr/>
        </p:nvGraphicFramePr>
        <p:xfrm>
          <a:off x="285720" y="4500570"/>
          <a:ext cx="868362" cy="398463"/>
        </p:xfrm>
        <a:graphic>
          <a:graphicData uri="http://schemas.openxmlformats.org/presentationml/2006/ole">
            <p:oleObj spid="_x0000_s179209" name="Equation" r:id="rId7" imgW="330120" imgH="1522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9209"/>
                                        </p:tgtEl>
                                        <p:attrNameLst>
                                          <p:attrName>style.visibility</p:attrName>
                                        </p:attrNameLst>
                                      </p:cBhvr>
                                      <p:to>
                                        <p:strVal val="visible"/>
                                      </p:to>
                                    </p:set>
                                    <p:animEffect transition="in" filter="blinds(horizontal)">
                                      <p:cBhvr>
                                        <p:cTn id="20" dur="500"/>
                                        <p:tgtEl>
                                          <p:spTgt spid="17920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1071538" y="0"/>
            <a:ext cx="8072462" cy="1143000"/>
          </a:xfrm>
        </p:spPr>
        <p:txBody>
          <a:bodyPr/>
          <a:lstStyle/>
          <a:p>
            <a:pPr eaLnBrk="1" hangingPunct="1"/>
            <a:r>
              <a:rPr lang="en-US" altLang="zh-CN" dirty="0" smtClean="0"/>
              <a:t>2</a:t>
            </a:r>
            <a:r>
              <a:rPr lang="zh-CN" altLang="en-US" dirty="0" smtClean="0"/>
              <a:t>内部稳定性的基本概念</a:t>
            </a:r>
            <a:r>
              <a:rPr lang="en-US" altLang="zh-CN" dirty="0" smtClean="0"/>
              <a:t>-2</a:t>
            </a:r>
            <a:endParaRPr lang="zh-CN" altLang="en-US" sz="4000" dirty="0" smtClean="0"/>
          </a:p>
        </p:txBody>
      </p:sp>
      <p:sp>
        <p:nvSpPr>
          <p:cNvPr id="14" name="内容占位符 13"/>
          <p:cNvSpPr>
            <a:spLocks noGrp="1"/>
          </p:cNvSpPr>
          <p:nvPr>
            <p:ph idx="1"/>
          </p:nvPr>
        </p:nvSpPr>
        <p:spPr/>
        <p:txBody>
          <a:bodyPr/>
          <a:lstStyle/>
          <a:p>
            <a:pPr>
              <a:defRPr/>
            </a:pPr>
            <a:r>
              <a:rPr lang="zh-CN" altLang="en-US" dirty="0" smtClean="0">
                <a:latin typeface="+mn-ea"/>
              </a:rPr>
              <a:t>平衡点</a:t>
            </a:r>
            <a:endParaRPr lang="en-US" altLang="zh-CN" dirty="0" smtClean="0">
              <a:latin typeface="+mn-ea"/>
            </a:endParaRPr>
          </a:p>
          <a:p>
            <a:pPr>
              <a:defRPr/>
            </a:pPr>
            <a:endParaRPr lang="en-US" altLang="zh-CN" dirty="0" smtClean="0">
              <a:latin typeface="+mn-ea"/>
            </a:endParaRPr>
          </a:p>
          <a:p>
            <a:pPr lvl="1">
              <a:defRPr/>
            </a:pPr>
            <a:r>
              <a:rPr lang="zh-CN" altLang="en-US" dirty="0" smtClean="0">
                <a:latin typeface="宋体" pitchFamily="2" charset="-122"/>
              </a:rPr>
              <a:t>对于一个任意系统，不一定都存在平衡状态</a:t>
            </a:r>
            <a:endParaRPr lang="en-US" altLang="zh-CN" dirty="0" smtClean="0">
              <a:latin typeface="宋体" pitchFamily="2" charset="-122"/>
            </a:endParaRPr>
          </a:p>
          <a:p>
            <a:pPr lvl="1">
              <a:defRPr/>
            </a:pPr>
            <a:r>
              <a:rPr lang="zh-CN" altLang="en-US" dirty="0" smtClean="0">
                <a:latin typeface="+mn-ea"/>
              </a:rPr>
              <a:t>平衡点可能有多个</a:t>
            </a:r>
            <a:endParaRPr lang="en-US" altLang="zh-CN" dirty="0" smtClean="0">
              <a:latin typeface="+mn-ea"/>
            </a:endParaRPr>
          </a:p>
          <a:p>
            <a:pPr>
              <a:defRPr/>
            </a:pPr>
            <a:endParaRPr lang="en-US" altLang="zh-CN" dirty="0" smtClean="0">
              <a:latin typeface="+mn-ea"/>
            </a:endParaRPr>
          </a:p>
          <a:p>
            <a:pPr>
              <a:defRPr/>
            </a:pPr>
            <a:r>
              <a:rPr lang="zh-CN" altLang="en-US" dirty="0" smtClean="0">
                <a:latin typeface="+mn-ea"/>
              </a:rPr>
              <a:t>例：求平衡点</a:t>
            </a:r>
            <a:endParaRPr lang="zh-CN" altLang="en-US" dirty="0">
              <a:latin typeface="+mn-ea"/>
            </a:endParaRPr>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4" name="Object 13"/>
          <p:cNvGraphicFramePr>
            <a:graphicFrameLocks noChangeAspect="1"/>
          </p:cNvGraphicFramePr>
          <p:nvPr/>
        </p:nvGraphicFramePr>
        <p:xfrm>
          <a:off x="3857620" y="1928802"/>
          <a:ext cx="1720850" cy="528638"/>
        </p:xfrm>
        <a:graphic>
          <a:graphicData uri="http://schemas.openxmlformats.org/presentationml/2006/ole">
            <p:oleObj spid="_x0000_s2054" name="Equation" r:id="rId3" imgW="660240" imgH="203040" progId="Equation.DSMT4">
              <p:embed/>
            </p:oleObj>
          </a:graphicData>
        </a:graphic>
      </p:graphicFrame>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13"/>
          <p:cNvGraphicFramePr>
            <a:graphicFrameLocks noChangeAspect="1"/>
          </p:cNvGraphicFramePr>
          <p:nvPr/>
        </p:nvGraphicFramePr>
        <p:xfrm>
          <a:off x="3500430" y="4643446"/>
          <a:ext cx="2844800" cy="1090613"/>
        </p:xfrm>
        <a:graphic>
          <a:graphicData uri="http://schemas.openxmlformats.org/presentationml/2006/ole">
            <p:oleObj spid="_x0000_s2057" name="Equation" r:id="rId4" imgW="1091880" imgH="419040" progId="Equation.DSMT4">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8429652" cy="1143000"/>
          </a:xfrm>
        </p:spPr>
        <p:txBody>
          <a:bodyPr/>
          <a:lstStyle/>
          <a:p>
            <a:r>
              <a:rPr lang="en-US" dirty="0" smtClean="0"/>
              <a:t>7.1Krasovski</a:t>
            </a:r>
            <a:r>
              <a:rPr lang="zh-CN" altLang="en-US" dirty="0" smtClean="0"/>
              <a:t>法</a:t>
            </a:r>
            <a:r>
              <a:rPr lang="en-US" altLang="zh-CN" dirty="0" smtClean="0"/>
              <a:t>--</a:t>
            </a:r>
            <a:r>
              <a:rPr lang="en-US" altLang="zh-CN" dirty="0" err="1" smtClean="0"/>
              <a:t>Jacobian</a:t>
            </a:r>
            <a:r>
              <a:rPr lang="zh-CN" altLang="en-US" dirty="0" smtClean="0"/>
              <a:t>矩阵法</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例 ：利用</a:t>
            </a:r>
            <a:r>
              <a:rPr lang="en-US" dirty="0" err="1" smtClean="0"/>
              <a:t>Krasovski</a:t>
            </a:r>
            <a:r>
              <a:rPr lang="zh-CN" altLang="en-US" dirty="0" smtClean="0"/>
              <a:t>法分析稳定性</a:t>
            </a:r>
            <a:endParaRPr lang="zh-CN" altLang="en-US" dirty="0"/>
          </a:p>
        </p:txBody>
      </p:sp>
      <p:sp>
        <p:nvSpPr>
          <p:cNvPr id="182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1"/>
          <p:cNvGraphicFramePr>
            <a:graphicFrameLocks noChangeAspect="1"/>
          </p:cNvGraphicFramePr>
          <p:nvPr/>
        </p:nvGraphicFramePr>
        <p:xfrm>
          <a:off x="4357686" y="1857364"/>
          <a:ext cx="4572032" cy="1165868"/>
        </p:xfrm>
        <a:graphic>
          <a:graphicData uri="http://schemas.openxmlformats.org/presentationml/2006/ole">
            <p:oleObj spid="_x0000_s182277" name="Equation" r:id="rId3" imgW="1739880" imgH="444240" progId="Equation.DSMT4">
              <p:embed/>
            </p:oleObj>
          </a:graphicData>
        </a:graphic>
      </p:graphicFrame>
      <p:graphicFrame>
        <p:nvGraphicFramePr>
          <p:cNvPr id="11" name="Object 1"/>
          <p:cNvGraphicFramePr>
            <a:graphicFrameLocks noChangeAspect="1"/>
          </p:cNvGraphicFramePr>
          <p:nvPr/>
        </p:nvGraphicFramePr>
        <p:xfrm>
          <a:off x="3071802" y="2143116"/>
          <a:ext cx="1001713" cy="531812"/>
        </p:xfrm>
        <a:graphic>
          <a:graphicData uri="http://schemas.openxmlformats.org/presentationml/2006/ole">
            <p:oleObj spid="_x0000_s182280" name="Equation" r:id="rId4" imgW="380880" imgH="203040" progId="Equation.DSMT4">
              <p:embed/>
            </p:oleObj>
          </a:graphicData>
        </a:graphic>
      </p:graphicFrame>
      <p:graphicFrame>
        <p:nvGraphicFramePr>
          <p:cNvPr id="12" name="Object 1"/>
          <p:cNvGraphicFramePr>
            <a:graphicFrameLocks noChangeAspect="1"/>
          </p:cNvGraphicFramePr>
          <p:nvPr/>
        </p:nvGraphicFramePr>
        <p:xfrm>
          <a:off x="357158" y="1857364"/>
          <a:ext cx="2370137" cy="1130300"/>
        </p:xfrm>
        <a:graphic>
          <a:graphicData uri="http://schemas.openxmlformats.org/presentationml/2006/ole">
            <p:oleObj spid="_x0000_s182281" name="Equation" r:id="rId5" imgW="901440" imgH="431640" progId="Equation.DSMT4">
              <p:embed/>
            </p:oleObj>
          </a:graphicData>
        </a:graphic>
      </p:graphicFrame>
      <p:graphicFrame>
        <p:nvGraphicFramePr>
          <p:cNvPr id="14" name="Object 1"/>
          <p:cNvGraphicFramePr>
            <a:graphicFrameLocks noChangeAspect="1"/>
          </p:cNvGraphicFramePr>
          <p:nvPr/>
        </p:nvGraphicFramePr>
        <p:xfrm>
          <a:off x="357158" y="3214686"/>
          <a:ext cx="8380413" cy="2360612"/>
        </p:xfrm>
        <a:graphic>
          <a:graphicData uri="http://schemas.openxmlformats.org/presentationml/2006/ole">
            <p:oleObj spid="_x0000_s182283" name="Equation" r:id="rId6" imgW="3187440" imgH="901440" progId="Equation.DSMT4">
              <p:embed/>
            </p:oleObj>
          </a:graphicData>
        </a:graphic>
      </p:graphicFrame>
      <p:sp>
        <p:nvSpPr>
          <p:cNvPr id="15" name="矩形 14"/>
          <p:cNvSpPr/>
          <p:nvPr/>
        </p:nvSpPr>
        <p:spPr>
          <a:xfrm>
            <a:off x="1071538" y="4572008"/>
            <a:ext cx="742511" cy="584775"/>
          </a:xfrm>
          <a:prstGeom prst="rect">
            <a:avLst/>
          </a:prstGeom>
        </p:spPr>
        <p:txBody>
          <a:bodyPr wrap="none">
            <a:spAutoFit/>
          </a:bodyPr>
          <a:lstStyle/>
          <a:p>
            <a:r>
              <a:rPr lang="en-US" altLang="zh-CN" sz="3200" b="1" kern="0" dirty="0" err="1" smtClean="0">
                <a:solidFill>
                  <a:srgbClr val="FF0000"/>
                </a:solidFill>
                <a:latin typeface="Times New Roman" pitchFamily="18" charset="0"/>
                <a:ea typeface="楷体_GB2312"/>
                <a:cs typeface="Times New Roman" pitchFamily="18" charset="0"/>
              </a:rPr>
              <a:t>p.d</a:t>
            </a:r>
            <a:endParaRPr lang="zh-CN" altLang="en-US" dirty="0">
              <a:solidFill>
                <a:srgbClr val="FF0000"/>
              </a:solidFill>
              <a:latin typeface="Times New Roman" pitchFamily="18" charset="0"/>
              <a:cs typeface="Times New Roman" pitchFamily="18" charset="0"/>
            </a:endParaRPr>
          </a:p>
        </p:txBody>
      </p:sp>
      <p:graphicFrame>
        <p:nvGraphicFramePr>
          <p:cNvPr id="17" name="Object 1"/>
          <p:cNvGraphicFramePr>
            <a:graphicFrameLocks noChangeAspect="1"/>
          </p:cNvGraphicFramePr>
          <p:nvPr/>
        </p:nvGraphicFramePr>
        <p:xfrm>
          <a:off x="500034" y="5786454"/>
          <a:ext cx="3840163" cy="598487"/>
        </p:xfrm>
        <a:graphic>
          <a:graphicData uri="http://schemas.openxmlformats.org/presentationml/2006/ole">
            <p:oleObj spid="_x0000_s182284" name="Equation" r:id="rId7" imgW="1460160" imgH="228600" progId="Equation.DSMT4">
              <p:embed/>
            </p:oleObj>
          </a:graphicData>
        </a:graphic>
      </p:graphicFrame>
      <p:sp>
        <p:nvSpPr>
          <p:cNvPr id="18" name="矩形 17"/>
          <p:cNvSpPr/>
          <p:nvPr/>
        </p:nvSpPr>
        <p:spPr>
          <a:xfrm>
            <a:off x="7000892" y="5857892"/>
            <a:ext cx="1988045" cy="523220"/>
          </a:xfrm>
          <a:prstGeom prst="rect">
            <a:avLst/>
          </a:prstGeom>
        </p:spPr>
        <p:txBody>
          <a:bodyPr wrap="none">
            <a:spAutoFit/>
          </a:bodyPr>
          <a:lstStyle/>
          <a:p>
            <a:r>
              <a:rPr lang="zh-CN" altLang="en-US" sz="2800" b="1" dirty="0" smtClean="0">
                <a:solidFill>
                  <a:srgbClr val="FF0000"/>
                </a:solidFill>
                <a:latin typeface="+mn-ea"/>
                <a:ea typeface="+mn-ea"/>
              </a:rPr>
              <a:t>大范围稳定</a:t>
            </a:r>
            <a:endParaRPr lang="zh-CN" altLang="en-US" sz="2800" b="1" dirty="0">
              <a:solidFill>
                <a:srgbClr val="FF0000"/>
              </a:solidFill>
              <a:latin typeface="+mn-ea"/>
              <a:ea typeface="+mn-ea"/>
            </a:endParaRPr>
          </a:p>
        </p:txBody>
      </p:sp>
      <p:sp>
        <p:nvSpPr>
          <p:cNvPr id="19" name="矩形 18"/>
          <p:cNvSpPr/>
          <p:nvPr/>
        </p:nvSpPr>
        <p:spPr>
          <a:xfrm>
            <a:off x="4500562" y="5857892"/>
            <a:ext cx="2529860" cy="523220"/>
          </a:xfrm>
          <a:prstGeom prst="rect">
            <a:avLst/>
          </a:prstGeom>
        </p:spPr>
        <p:txBody>
          <a:bodyPr wrap="none">
            <a:spAutoFit/>
          </a:bodyPr>
          <a:lstStyle/>
          <a:p>
            <a:r>
              <a:rPr lang="zh-CN" altLang="en-US" sz="2800" b="1" dirty="0" smtClean="0">
                <a:solidFill>
                  <a:schemeClr val="tx2"/>
                </a:solidFill>
                <a:latin typeface="+mn-ea"/>
                <a:ea typeface="+mn-ea"/>
              </a:rPr>
              <a:t>大范围稳定吗</a:t>
            </a:r>
            <a:r>
              <a:rPr lang="en-US" altLang="zh-CN" sz="2800" b="1" dirty="0" smtClean="0">
                <a:solidFill>
                  <a:schemeClr val="tx2"/>
                </a:solidFill>
                <a:latin typeface="+mn-ea"/>
                <a:ea typeface="+mn-ea"/>
              </a:rPr>
              <a:t>?</a:t>
            </a:r>
            <a:endParaRPr lang="zh-CN" altLang="en-US" sz="2800" b="1" dirty="0">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643998" cy="1143000"/>
          </a:xfrm>
        </p:spPr>
        <p:txBody>
          <a:bodyPr/>
          <a:lstStyle/>
          <a:p>
            <a:r>
              <a:rPr lang="en-US" dirty="0" smtClean="0"/>
              <a:t>7.2Shultz—Gibson</a:t>
            </a:r>
            <a:r>
              <a:rPr lang="zh-CN" altLang="en-US" dirty="0" smtClean="0"/>
              <a:t>法</a:t>
            </a:r>
            <a:r>
              <a:rPr lang="en-US" dirty="0" smtClean="0"/>
              <a:t>--</a:t>
            </a:r>
            <a:r>
              <a:rPr lang="zh-CN" altLang="en-US" dirty="0" smtClean="0"/>
              <a:t>变量梯度法</a:t>
            </a:r>
            <a:r>
              <a:rPr lang="en-US" altLang="zh-CN" dirty="0" smtClean="0"/>
              <a:t>-1</a:t>
            </a:r>
            <a:endParaRPr lang="zh-CN" altLang="en-US" dirty="0"/>
          </a:p>
        </p:txBody>
      </p:sp>
      <p:sp>
        <p:nvSpPr>
          <p:cNvPr id="3" name="内容占位符 2"/>
          <p:cNvSpPr>
            <a:spLocks noGrp="1"/>
          </p:cNvSpPr>
          <p:nvPr>
            <p:ph idx="1"/>
          </p:nvPr>
        </p:nvSpPr>
        <p:spPr>
          <a:xfrm>
            <a:off x="0" y="1285860"/>
            <a:ext cx="9144000" cy="4846653"/>
          </a:xfrm>
        </p:spPr>
        <p:txBody>
          <a:bodyPr/>
          <a:lstStyle/>
          <a:p>
            <a:r>
              <a:rPr lang="en-US" altLang="zh-CN" dirty="0" smtClean="0"/>
              <a:t>S_G</a:t>
            </a:r>
            <a:r>
              <a:rPr lang="zh-CN" altLang="en-US" dirty="0" smtClean="0"/>
              <a:t>法基于如下事实：如果存在一个特定的</a:t>
            </a:r>
            <a:r>
              <a:rPr lang="en-US" altLang="zh-CN" dirty="0" smtClean="0"/>
              <a:t>L</a:t>
            </a:r>
            <a:r>
              <a:rPr lang="zh-CN" altLang="en-US" dirty="0" smtClean="0"/>
              <a:t>氏函数，它能确定系统平衡状态的</a:t>
            </a:r>
            <a:r>
              <a:rPr lang="zh-CN" altLang="en-US" dirty="0" smtClean="0">
                <a:latin typeface="Times New Roman" pitchFamily="18" charset="0"/>
                <a:cs typeface="Times New Roman" pitchFamily="18" charset="0"/>
              </a:rPr>
              <a:t>稳定性，该函数必具有唯一的梯度。当选定</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的期望梯度后，</a:t>
            </a:r>
            <a:r>
              <a:rPr lang="en-US" altLang="zh-CN" i="1" dirty="0" smtClean="0">
                <a:latin typeface="Times New Roman" pitchFamily="18" charset="0"/>
                <a:cs typeface="Times New Roman" pitchFamily="18" charset="0"/>
              </a:rPr>
              <a:t> 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可由其线积分求得，进而根据</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和</a:t>
            </a:r>
            <a:r>
              <a:rPr lang="en-US" altLang="zh-CN" i="1" dirty="0" smtClean="0">
                <a:latin typeface="Times New Roman" pitchFamily="18" charset="0"/>
                <a:cs typeface="Times New Roman" pitchFamily="18" charset="0"/>
              </a:rPr>
              <a:t>V</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的定号性且符号相反的要求求未知系数。</a:t>
            </a:r>
            <a:endParaRPr lang="zh-CN" altLang="en-US" dirty="0">
              <a:latin typeface="Times New Roman" pitchFamily="18" charset="0"/>
              <a:cs typeface="Times New Roman" pitchFamily="18" charset="0"/>
            </a:endParaRPr>
          </a:p>
        </p:txBody>
      </p:sp>
      <p:graphicFrame>
        <p:nvGraphicFramePr>
          <p:cNvPr id="5" name="Object 14"/>
          <p:cNvGraphicFramePr>
            <a:graphicFrameLocks noChangeAspect="1"/>
          </p:cNvGraphicFramePr>
          <p:nvPr/>
        </p:nvGraphicFramePr>
        <p:xfrm>
          <a:off x="811213" y="4651375"/>
          <a:ext cx="2559050" cy="554038"/>
        </p:xfrm>
        <a:graphic>
          <a:graphicData uri="http://schemas.openxmlformats.org/presentationml/2006/ole">
            <p:oleObj spid="_x0000_s178177" name="Equation" r:id="rId3" imgW="1054080" imgH="228600" progId="Equation.DSMT4">
              <p:embed/>
            </p:oleObj>
          </a:graphicData>
        </a:graphic>
      </p:graphicFrame>
      <p:graphicFrame>
        <p:nvGraphicFramePr>
          <p:cNvPr id="6" name="Object 16"/>
          <p:cNvGraphicFramePr>
            <a:graphicFrameLocks noChangeAspect="1"/>
          </p:cNvGraphicFramePr>
          <p:nvPr/>
        </p:nvGraphicFramePr>
        <p:xfrm>
          <a:off x="857224" y="3643314"/>
          <a:ext cx="7100887" cy="1096962"/>
        </p:xfrm>
        <a:graphic>
          <a:graphicData uri="http://schemas.openxmlformats.org/presentationml/2006/ole">
            <p:oleObj spid="_x0000_s178178" name="Equation" r:id="rId4" imgW="2958840" imgH="457200" progId="Equation.DSMT4">
              <p:embed/>
            </p:oleObj>
          </a:graphicData>
        </a:graphic>
      </p:graphicFrame>
      <p:graphicFrame>
        <p:nvGraphicFramePr>
          <p:cNvPr id="7" name="Object 17"/>
          <p:cNvGraphicFramePr>
            <a:graphicFrameLocks noChangeAspect="1"/>
          </p:cNvGraphicFramePr>
          <p:nvPr/>
        </p:nvGraphicFramePr>
        <p:xfrm>
          <a:off x="857224" y="5227638"/>
          <a:ext cx="7985125" cy="768350"/>
        </p:xfrm>
        <a:graphic>
          <a:graphicData uri="http://schemas.openxmlformats.org/presentationml/2006/ole">
            <p:oleObj spid="_x0000_s178179" name="Equation" r:id="rId5" imgW="3288960" imgH="317160" progId="Equation.DSMT4">
              <p:embed/>
            </p:oleObj>
          </a:graphicData>
        </a:graphic>
      </p:graphicFrame>
      <p:sp>
        <p:nvSpPr>
          <p:cNvPr id="8" name="Line 18"/>
          <p:cNvSpPr>
            <a:spLocks noChangeShapeType="1"/>
          </p:cNvSpPr>
          <p:nvPr/>
        </p:nvSpPr>
        <p:spPr bwMode="auto">
          <a:xfrm>
            <a:off x="4284663" y="4867301"/>
            <a:ext cx="503237" cy="647700"/>
          </a:xfrm>
          <a:prstGeom prst="line">
            <a:avLst/>
          </a:prstGeom>
          <a:noFill/>
          <a:ln w="9525">
            <a:solidFill>
              <a:schemeClr val="tx1"/>
            </a:solidFill>
            <a:miter lim="800000"/>
            <a:headEnd/>
            <a:tailEnd type="triangle" w="med" len="med"/>
          </a:ln>
          <a:effectLst/>
        </p:spPr>
        <p:txBody>
          <a:bodyPr wrap="none"/>
          <a:lstStyle/>
          <a:p>
            <a:pPr algn="l"/>
            <a:endParaRPr lang="zh-CN" altLang="en-US"/>
          </a:p>
        </p:txBody>
      </p:sp>
      <p:sp>
        <p:nvSpPr>
          <p:cNvPr id="9" name="Line 19"/>
          <p:cNvSpPr>
            <a:spLocks noChangeShapeType="1"/>
          </p:cNvSpPr>
          <p:nvPr/>
        </p:nvSpPr>
        <p:spPr bwMode="auto">
          <a:xfrm>
            <a:off x="5508625" y="4794276"/>
            <a:ext cx="503238" cy="647700"/>
          </a:xfrm>
          <a:prstGeom prst="line">
            <a:avLst/>
          </a:prstGeom>
          <a:noFill/>
          <a:ln w="9525">
            <a:solidFill>
              <a:schemeClr val="tx1"/>
            </a:solidFill>
            <a:miter lim="800000"/>
            <a:headEnd/>
            <a:tailEnd type="triangle" w="med" len="med"/>
          </a:ln>
          <a:effectLst/>
        </p:spPr>
        <p:txBody>
          <a:bodyPr wrap="none"/>
          <a:lstStyle/>
          <a:p>
            <a:pPr algn="l"/>
            <a:endParaRPr lang="zh-CN" altLang="en-US"/>
          </a:p>
        </p:txBody>
      </p:sp>
      <p:sp>
        <p:nvSpPr>
          <p:cNvPr id="10" name="Line 20"/>
          <p:cNvSpPr>
            <a:spLocks noChangeShapeType="1"/>
          </p:cNvSpPr>
          <p:nvPr/>
        </p:nvSpPr>
        <p:spPr bwMode="auto">
          <a:xfrm>
            <a:off x="7380288" y="4794276"/>
            <a:ext cx="503237" cy="647700"/>
          </a:xfrm>
          <a:prstGeom prst="line">
            <a:avLst/>
          </a:prstGeom>
          <a:noFill/>
          <a:ln w="9525">
            <a:solidFill>
              <a:schemeClr val="tx1"/>
            </a:solidFill>
            <a:miter lim="800000"/>
            <a:headEnd/>
            <a:tailEnd type="triangle" w="med" len="med"/>
          </a:ln>
          <a:effectLst/>
        </p:spPr>
        <p:txBody>
          <a:bodyPr wrap="none"/>
          <a:lstStyle/>
          <a:p>
            <a:pPr algn="l"/>
            <a:endParaRPr lang="zh-CN" altLang="en-US"/>
          </a:p>
        </p:txBody>
      </p:sp>
      <p:sp>
        <p:nvSpPr>
          <p:cNvPr id="11" name="Rectangle 21"/>
          <p:cNvSpPr>
            <a:spLocks noChangeArrowheads="1"/>
          </p:cNvSpPr>
          <p:nvPr/>
        </p:nvSpPr>
        <p:spPr bwMode="auto">
          <a:xfrm>
            <a:off x="34925" y="6019826"/>
            <a:ext cx="9074150" cy="523220"/>
          </a:xfrm>
          <a:prstGeom prst="rect">
            <a:avLst/>
          </a:prstGeom>
          <a:noFill/>
          <a:ln w="9525" algn="ctr">
            <a:solidFill>
              <a:schemeClr val="tx1"/>
            </a:solidFill>
            <a:miter lim="800000"/>
            <a:headEnd/>
            <a:tailEnd/>
          </a:ln>
          <a:effectLst/>
        </p:spPr>
        <p:txBody>
          <a:bodyPr>
            <a:spAutoFit/>
          </a:bodyPr>
          <a:lstStyle/>
          <a:p>
            <a:pPr algn="l"/>
            <a:r>
              <a:rPr lang="zh-CN" altLang="en-US" sz="2800" b="1" dirty="0"/>
              <a:t>求它是</a:t>
            </a:r>
            <a:r>
              <a:rPr lang="zh-CN" altLang="en-US" sz="2800" b="1" dirty="0">
                <a:latin typeface="Times New Roman" pitchFamily="18" charset="0"/>
                <a:cs typeface="Times New Roman" pitchFamily="18" charset="0"/>
              </a:rPr>
              <a:t>关键</a:t>
            </a:r>
            <a:r>
              <a:rPr lang="zh-CN" altLang="en-US" sz="2800" b="1" dirty="0" smtClean="0">
                <a:latin typeface="Times New Roman" pitchFamily="18" charset="0"/>
                <a:cs typeface="Times New Roman" pitchFamily="18" charset="0"/>
              </a:rPr>
              <a:t>，</a:t>
            </a:r>
            <a:r>
              <a:rPr lang="zh-CN" altLang="en-US" sz="2800" b="1" dirty="0" smtClean="0">
                <a:latin typeface="Times New Roman" pitchFamily="18" charset="0"/>
                <a:ea typeface="+mn-ea"/>
                <a:cs typeface="Times New Roman" pitchFamily="18" charset="0"/>
              </a:rPr>
              <a:t>满足</a:t>
            </a:r>
            <a:r>
              <a:rPr lang="en-US" altLang="zh-CN" sz="2800" b="1"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)=0,</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=0;</a:t>
            </a:r>
            <a:r>
              <a:rPr lang="en-US" altLang="zh-CN" sz="2800" dirty="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V</a:t>
            </a:r>
            <a:r>
              <a:rPr lang="en-US" altLang="zh-CN" sz="2800" dirty="0" smtClean="0">
                <a:latin typeface="Times New Roman" pitchFamily="18" charset="0"/>
                <a:cs typeface="Times New Roman" pitchFamily="18" charset="0"/>
              </a:rPr>
              <a:t> ´</a:t>
            </a:r>
            <a:r>
              <a:rPr lang="en-US" altLang="zh-CN" sz="2800" b="1" dirty="0" smtClean="0">
                <a:latin typeface="Times New Roman" pitchFamily="18" charset="0"/>
                <a:ea typeface="+mn-ea"/>
                <a:cs typeface="Times New Roman" pitchFamily="18" charset="0"/>
              </a:rPr>
              <a:t>(</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)&lt;0,</a:t>
            </a:r>
            <a:r>
              <a:rPr lang="en-US" altLang="zh-CN" sz="2800" b="1" i="1" dirty="0">
                <a:latin typeface="Times New Roman" pitchFamily="18" charset="0"/>
                <a:ea typeface="+mn-ea"/>
                <a:cs typeface="Times New Roman" pitchFamily="18" charset="0"/>
              </a:rPr>
              <a:t>x</a:t>
            </a:r>
            <a:r>
              <a:rPr lang="en-US" altLang="zh-CN" sz="2800" b="1"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 </a:t>
            </a:r>
            <a:r>
              <a:rPr lang="en-US" altLang="zh-CN" sz="2800" b="1" dirty="0">
                <a:latin typeface="Times New Roman" pitchFamily="18" charset="0"/>
                <a:ea typeface="+mn-ea"/>
                <a:cs typeface="Times New Roman" pitchFamily="18" charset="0"/>
              </a:rPr>
              <a:t>0</a:t>
            </a:r>
            <a:r>
              <a:rPr lang="zh-CN" altLang="en-US" sz="2800" dirty="0">
                <a:latin typeface="Times New Roman" pitchFamily="18" charset="0"/>
                <a:ea typeface="+mn-ea"/>
                <a:cs typeface="Times New Roman" pitchFamily="18" charset="0"/>
              </a:rPr>
              <a:t>下</a:t>
            </a:r>
            <a:r>
              <a:rPr lang="en-US" altLang="zh-CN" sz="2800" b="1" dirty="0">
                <a:latin typeface="Times New Roman" pitchFamily="18" charset="0"/>
                <a:ea typeface="+mn-ea"/>
                <a:cs typeface="Times New Roman" pitchFamily="18" charset="0"/>
              </a:rPr>
              <a:t>, </a:t>
            </a:r>
            <a:r>
              <a:rPr lang="zh-CN" altLang="en-US" sz="2800" b="1" dirty="0">
                <a:solidFill>
                  <a:schemeClr val="tx2"/>
                </a:solidFill>
                <a:latin typeface="Times New Roman" pitchFamily="18" charset="0"/>
                <a:ea typeface="+mn-ea"/>
                <a:cs typeface="Times New Roman" pitchFamily="18" charset="0"/>
              </a:rPr>
              <a:t>如何求呢</a:t>
            </a:r>
            <a:r>
              <a:rPr lang="zh-CN" altLang="en-US" sz="2800" b="1" dirty="0" smtClean="0">
                <a:solidFill>
                  <a:schemeClr val="tx2"/>
                </a:solidFill>
                <a:latin typeface="Times New Roman" pitchFamily="18" charset="0"/>
                <a:ea typeface="+mn-ea"/>
                <a:cs typeface="Times New Roman" pitchFamily="18" charset="0"/>
              </a:rPr>
              <a:t>？</a:t>
            </a:r>
            <a:endParaRPr lang="zh-CN" altLang="en-US" sz="2800" b="1" dirty="0">
              <a:solidFill>
                <a:schemeClr val="tx2"/>
              </a:solidFill>
              <a:latin typeface="Times New Roman" pitchFamily="18" charset="0"/>
              <a:ea typeface="+mn-ea"/>
              <a:cs typeface="Times New Roman" pitchFamily="18" charset="0"/>
            </a:endParaRPr>
          </a:p>
        </p:txBody>
      </p:sp>
      <p:sp>
        <p:nvSpPr>
          <p:cNvPr id="13" name="椭圆 12"/>
          <p:cNvSpPr/>
          <p:nvPr/>
        </p:nvSpPr>
        <p:spPr bwMode="auto">
          <a:xfrm>
            <a:off x="2214546" y="5357826"/>
            <a:ext cx="1071570"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ahoma" pitchFamily="34" charset="0"/>
              <a:ea typeface="宋体" pitchFamily="2" charset="-122"/>
            </a:endParaRPr>
          </a:p>
        </p:txBody>
      </p:sp>
      <p:cxnSp>
        <p:nvCxnSpPr>
          <p:cNvPr id="15" name="直接箭头连接符 14"/>
          <p:cNvCxnSpPr/>
          <p:nvPr/>
        </p:nvCxnSpPr>
        <p:spPr bwMode="auto">
          <a:xfrm rot="10800000" flipV="1">
            <a:off x="785786" y="5786454"/>
            <a:ext cx="1785950"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643998" cy="1143000"/>
          </a:xfrm>
        </p:spPr>
        <p:txBody>
          <a:bodyPr/>
          <a:lstStyle/>
          <a:p>
            <a:r>
              <a:rPr lang="en-US" dirty="0" smtClean="0"/>
              <a:t>7.2Shultz—Gibson</a:t>
            </a:r>
            <a:r>
              <a:rPr lang="zh-CN" altLang="en-US" dirty="0" smtClean="0"/>
              <a:t>法</a:t>
            </a:r>
            <a:r>
              <a:rPr lang="en-US" dirty="0" smtClean="0"/>
              <a:t>--</a:t>
            </a:r>
            <a:r>
              <a:rPr lang="zh-CN" altLang="en-US" dirty="0" smtClean="0"/>
              <a:t>变量梯度法</a:t>
            </a:r>
            <a:r>
              <a:rPr lang="en-US" altLang="zh-CN" dirty="0" smtClean="0"/>
              <a:t>-2</a:t>
            </a:r>
            <a:endParaRPr lang="zh-CN" altLang="en-US" dirty="0"/>
          </a:p>
        </p:txBody>
      </p:sp>
      <p:sp>
        <p:nvSpPr>
          <p:cNvPr id="5" name="Rectangle 3"/>
          <p:cNvSpPr txBox="1">
            <a:spLocks noChangeArrowheads="1"/>
          </p:cNvSpPr>
          <p:nvPr/>
        </p:nvSpPr>
        <p:spPr bwMode="auto">
          <a:xfrm>
            <a:off x="985824" y="1484337"/>
            <a:ext cx="8158176" cy="1008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选取：</a:t>
            </a:r>
            <a:endPar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endParaRPr lang="en-US" altLang="zh-CN" sz="2800" b="1" kern="0" dirty="0" smtClean="0">
              <a:latin typeface="Times New Roman" pitchFamily="18" charset="0"/>
              <a:ea typeface="+mn-ea"/>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endPar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r>
              <a:rPr lang="en-US" altLang="zh-CN" sz="2800" b="1" dirty="0" smtClean="0">
                <a:latin typeface="Times New Roman" pitchFamily="18" charset="0"/>
                <a:ea typeface="+mn-ea"/>
                <a:cs typeface="Times New Roman" pitchFamily="18" charset="0"/>
              </a:rPr>
              <a:t>(2)</a:t>
            </a:r>
            <a:r>
              <a:rPr lang="zh-CN" altLang="en-US" sz="2800" b="1" dirty="0" smtClean="0">
                <a:latin typeface="Times New Roman" pitchFamily="18" charset="0"/>
                <a:ea typeface="+mn-ea"/>
                <a:cs typeface="Times New Roman" pitchFamily="18" charset="0"/>
              </a:rPr>
              <a:t>求：</a:t>
            </a: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r>
              <a:rPr lang="en-US" altLang="zh-CN" sz="2800" b="1" dirty="0" smtClean="0">
                <a:latin typeface="Times New Roman" pitchFamily="18" charset="0"/>
                <a:ea typeface="+mn-ea"/>
                <a:cs typeface="Times New Roman" pitchFamily="18" charset="0"/>
              </a:rPr>
              <a:t>(3) </a:t>
            </a:r>
            <a:r>
              <a:rPr lang="zh-CN" altLang="en-US" sz="2800" b="1" dirty="0" smtClean="0">
                <a:latin typeface="Times New Roman" pitchFamily="18" charset="0"/>
                <a:ea typeface="+mn-ea"/>
                <a:cs typeface="Times New Roman" pitchFamily="18" charset="0"/>
              </a:rPr>
              <a:t>使</a:t>
            </a:r>
            <a:r>
              <a:rPr lang="en-US" altLang="zh-CN" sz="2800"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x</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负定，进一步确定</a:t>
            </a: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r>
              <a:rPr lang="en-US" altLang="zh-CN" sz="2800" b="1" dirty="0" smtClean="0">
                <a:latin typeface="Times New Roman" pitchFamily="18" charset="0"/>
                <a:ea typeface="+mn-ea"/>
                <a:cs typeface="Times New Roman" pitchFamily="18" charset="0"/>
              </a:rPr>
              <a:t>(4)</a:t>
            </a:r>
            <a:r>
              <a:rPr lang="zh-CN" altLang="en-US" sz="2800" b="1" dirty="0" smtClean="0">
                <a:latin typeface="Times New Roman" pitchFamily="18" charset="0"/>
                <a:ea typeface="+mn-ea"/>
                <a:cs typeface="Times New Roman" pitchFamily="18" charset="0"/>
              </a:rPr>
              <a:t>由于       是位势场、保守场，所以</a:t>
            </a: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pPr>
            <a:r>
              <a:rPr lang="zh-CN" altLang="en-US" sz="2800" b="1" dirty="0" smtClean="0">
                <a:latin typeface="Times New Roman" pitchFamily="18" charset="0"/>
                <a:ea typeface="+mn-ea"/>
                <a:cs typeface="Times New Roman" pitchFamily="18" charset="0"/>
              </a:rPr>
              <a:t>这意味着       的</a:t>
            </a:r>
            <a:r>
              <a:rPr lang="en-US" altLang="zh-CN" sz="2800" b="1" dirty="0" smtClean="0">
                <a:latin typeface="Times New Roman" pitchFamily="18" charset="0"/>
                <a:ea typeface="+mn-ea"/>
                <a:cs typeface="Times New Roman" pitchFamily="18" charset="0"/>
              </a:rPr>
              <a:t>Jacobi</a:t>
            </a:r>
            <a:r>
              <a:rPr lang="zh-CN" altLang="en-US" sz="2800" b="1" dirty="0" smtClean="0">
                <a:latin typeface="Times New Roman" pitchFamily="18" charset="0"/>
                <a:ea typeface="+mn-ea"/>
                <a:cs typeface="Times New Roman" pitchFamily="18" charset="0"/>
              </a:rPr>
              <a:t>矩阵必是对称的。由此又得到</a:t>
            </a:r>
            <a:r>
              <a:rPr lang="en-US" altLang="zh-CN" sz="2800" b="1" dirty="0" smtClean="0">
                <a:latin typeface="Times New Roman" pitchFamily="18" charset="0"/>
                <a:ea typeface="+mn-ea"/>
                <a:cs typeface="Times New Roman" pitchFamily="18" charset="0"/>
              </a:rPr>
              <a:t>n(n-1)/2</a:t>
            </a:r>
            <a:r>
              <a:rPr lang="zh-CN" altLang="en-US" sz="2800" b="1" dirty="0" smtClean="0">
                <a:latin typeface="Times New Roman" pitchFamily="18" charset="0"/>
                <a:ea typeface="+mn-ea"/>
                <a:cs typeface="Times New Roman" pitchFamily="18" charset="0"/>
              </a:rPr>
              <a:t>个方程，确定</a:t>
            </a:r>
            <a:r>
              <a:rPr lang="en-US" altLang="zh-CN" sz="2800" b="1" dirty="0" smtClean="0">
                <a:latin typeface="Times New Roman" pitchFamily="18" charset="0"/>
                <a:ea typeface="+mn-ea"/>
                <a:cs typeface="Times New Roman" pitchFamily="18" charset="0"/>
              </a:rPr>
              <a:t>n(n-1)/2</a:t>
            </a:r>
            <a:r>
              <a:rPr lang="zh-CN" altLang="en-US" sz="2800" b="1" dirty="0" smtClean="0">
                <a:latin typeface="Times New Roman" pitchFamily="18" charset="0"/>
                <a:ea typeface="+mn-ea"/>
                <a:cs typeface="Times New Roman" pitchFamily="18" charset="0"/>
              </a:rPr>
              <a:t>个系数。这时重新检验其负定性。</a:t>
            </a: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r>
              <a:rPr lang="en-US" altLang="zh-CN" sz="2800" b="1" dirty="0" smtClean="0">
                <a:latin typeface="Times New Roman" pitchFamily="18" charset="0"/>
                <a:ea typeface="+mn-ea"/>
                <a:cs typeface="Times New Roman" pitchFamily="18" charset="0"/>
              </a:rPr>
              <a:t>(5)</a:t>
            </a:r>
            <a:r>
              <a:rPr lang="zh-CN" altLang="en-US" sz="2800" b="1" dirty="0" smtClean="0">
                <a:latin typeface="Times New Roman" pitchFamily="18" charset="0"/>
                <a:ea typeface="+mn-ea"/>
                <a:cs typeface="Times New Roman" pitchFamily="18" charset="0"/>
              </a:rPr>
              <a:t>按                                    积分</a:t>
            </a: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r>
              <a:rPr lang="en-US" altLang="zh-CN" sz="2800" b="1" dirty="0" smtClean="0">
                <a:latin typeface="Times New Roman" pitchFamily="18" charset="0"/>
                <a:ea typeface="+mn-ea"/>
                <a:cs typeface="Times New Roman" pitchFamily="18" charset="0"/>
              </a:rPr>
              <a:t>(6)</a:t>
            </a:r>
            <a:r>
              <a:rPr lang="zh-CN" altLang="en-US" sz="2800" b="1" dirty="0" smtClean="0">
                <a:latin typeface="Times New Roman" pitchFamily="18" charset="0"/>
                <a:ea typeface="+mn-ea"/>
                <a:cs typeface="Times New Roman" pitchFamily="18" charset="0"/>
              </a:rPr>
              <a:t>整理</a:t>
            </a:r>
            <a:r>
              <a:rPr lang="en-US" altLang="zh-CN" sz="2800"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判定稳定性</a:t>
            </a:r>
          </a:p>
          <a:p>
            <a:pPr algn="l" eaLnBrk="0" hangingPunct="0">
              <a:spcBef>
                <a:spcPct val="20000"/>
              </a:spcBef>
              <a:buClr>
                <a:schemeClr val="folHlink"/>
              </a:buClr>
              <a:buSzPct val="60000"/>
              <a:buFont typeface="Wingdings" pitchFamily="2" charset="2"/>
              <a:buChar char="n"/>
            </a:pPr>
            <a:endParaRPr lang="en-US" altLang="zh-CN"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endParaRPr lang="zh-CN" altLang="en-US" sz="2800" b="1" dirty="0" smtClean="0"/>
          </a:p>
          <a:p>
            <a:pPr algn="l" eaLnBrk="0" hangingPunct="0">
              <a:spcBef>
                <a:spcPct val="20000"/>
              </a:spcBef>
              <a:buClr>
                <a:schemeClr val="folHlink"/>
              </a:buClr>
              <a:buSzPct val="60000"/>
              <a:buFont typeface="Wingdings" pitchFamily="2" charset="2"/>
              <a:buChar char="n"/>
            </a:pPr>
            <a:endParaRPr lang="zh-CN" altLang="en-US" sz="2800" b="1" dirty="0" smtClean="0">
              <a:latin typeface="Times New Roman" pitchFamily="18" charset="0"/>
              <a:ea typeface="+mn-ea"/>
              <a:cs typeface="Times New Roman" pitchFamily="18" charset="0"/>
            </a:endParaRPr>
          </a:p>
          <a:p>
            <a:pPr algn="l" eaLnBrk="0" hangingPunct="0">
              <a:spcBef>
                <a:spcPct val="20000"/>
              </a:spcBef>
              <a:buClr>
                <a:schemeClr val="folHlink"/>
              </a:buClr>
              <a:buSzPct val="60000"/>
              <a:buFont typeface="Wingdings" pitchFamily="2" charset="2"/>
              <a:buChar char="n"/>
            </a:pPr>
            <a:endParaRPr lang="zh-CN" altLang="en-US" sz="2800" b="1" dirty="0" smtClean="0"/>
          </a:p>
          <a:p>
            <a:pPr algn="l" eaLnBrk="0" hangingPunct="0">
              <a:spcBef>
                <a:spcPct val="20000"/>
              </a:spcBef>
              <a:buClr>
                <a:schemeClr val="folHlink"/>
              </a:buClr>
              <a:buSzPct val="60000"/>
              <a:buFont typeface="Wingdings" pitchFamily="2" charset="2"/>
              <a:buChar char="n"/>
            </a:pPr>
            <a:endParaRPr lang="zh-CN" altLang="en-US" sz="2800" b="1" dirty="0" smtClean="0"/>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tabLst/>
              <a:defRPr/>
            </a:pP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Object 4"/>
          <p:cNvGraphicFramePr>
            <a:graphicFrameLocks noChangeAspect="1"/>
          </p:cNvGraphicFramePr>
          <p:nvPr/>
        </p:nvGraphicFramePr>
        <p:xfrm>
          <a:off x="3071802" y="1142984"/>
          <a:ext cx="4425950" cy="1982788"/>
        </p:xfrm>
        <a:graphic>
          <a:graphicData uri="http://schemas.openxmlformats.org/presentationml/2006/ole">
            <p:oleObj spid="_x0000_s183298" name="Equation" r:id="rId3" imgW="1841400" imgH="825480" progId="Equation.DSMT4">
              <p:embed/>
            </p:oleObj>
          </a:graphicData>
        </a:graphic>
      </p:graphicFrame>
      <p:sp>
        <p:nvSpPr>
          <p:cNvPr id="7" name="Rectangle 7"/>
          <p:cNvSpPr>
            <a:spLocks noChangeArrowheads="1"/>
          </p:cNvSpPr>
          <p:nvPr/>
        </p:nvSpPr>
        <p:spPr bwMode="auto">
          <a:xfrm>
            <a:off x="1058849" y="3141687"/>
            <a:ext cx="2160587" cy="504825"/>
          </a:xfrm>
          <a:prstGeom prst="rect">
            <a:avLst/>
          </a:prstGeom>
          <a:noFill/>
          <a:ln w="9525">
            <a:noFill/>
            <a:miter lim="800000"/>
            <a:headEnd/>
            <a:tailEnd/>
          </a:ln>
          <a:effectLst/>
        </p:spPr>
        <p:txBody>
          <a:bodyPr/>
          <a:lstStyle/>
          <a:p>
            <a:pPr>
              <a:lnSpc>
                <a:spcPct val="90000"/>
              </a:lnSpc>
              <a:spcBef>
                <a:spcPct val="20000"/>
              </a:spcBef>
            </a:pPr>
            <a:endParaRPr lang="zh-CN" altLang="en-US" sz="2800" b="1" dirty="0"/>
          </a:p>
        </p:txBody>
      </p:sp>
      <p:graphicFrame>
        <p:nvGraphicFramePr>
          <p:cNvPr id="8" name="Object 8"/>
          <p:cNvGraphicFramePr>
            <a:graphicFrameLocks noChangeAspect="1"/>
          </p:cNvGraphicFramePr>
          <p:nvPr/>
        </p:nvGraphicFramePr>
        <p:xfrm>
          <a:off x="2143108" y="3071810"/>
          <a:ext cx="2522537" cy="546100"/>
        </p:xfrm>
        <a:graphic>
          <a:graphicData uri="http://schemas.openxmlformats.org/presentationml/2006/ole">
            <p:oleObj spid="_x0000_s183299" name="Equation" r:id="rId4" imgW="1054080" imgH="228600" progId="Equation.DSMT4">
              <p:embed/>
            </p:oleObj>
          </a:graphicData>
        </a:graphic>
      </p:graphicFrame>
      <p:graphicFrame>
        <p:nvGraphicFramePr>
          <p:cNvPr id="12" name="Object 13"/>
          <p:cNvGraphicFramePr>
            <a:graphicFrameLocks noChangeAspect="1"/>
          </p:cNvGraphicFramePr>
          <p:nvPr/>
        </p:nvGraphicFramePr>
        <p:xfrm>
          <a:off x="5786446" y="3643314"/>
          <a:ext cx="641350" cy="396875"/>
        </p:xfrm>
        <a:graphic>
          <a:graphicData uri="http://schemas.openxmlformats.org/presentationml/2006/ole">
            <p:oleObj spid="_x0000_s183301" name="Equation" r:id="rId5" imgW="266400" imgH="164880" progId="Equation.DSMT4">
              <p:embed/>
            </p:oleObj>
          </a:graphicData>
        </a:graphic>
      </p:graphicFrame>
      <p:graphicFrame>
        <p:nvGraphicFramePr>
          <p:cNvPr id="19" name="Object 20"/>
          <p:cNvGraphicFramePr>
            <a:graphicFrameLocks noChangeAspect="1"/>
          </p:cNvGraphicFramePr>
          <p:nvPr/>
        </p:nvGraphicFramePr>
        <p:xfrm>
          <a:off x="2128838" y="5857875"/>
          <a:ext cx="3021012" cy="762000"/>
        </p:xfrm>
        <a:graphic>
          <a:graphicData uri="http://schemas.openxmlformats.org/presentationml/2006/ole">
            <p:oleObj spid="_x0000_s183305" name="Equation" r:id="rId6" imgW="1257120" imgH="317160" progId="Equation.DSMT4">
              <p:embed/>
            </p:oleObj>
          </a:graphicData>
        </a:graphic>
      </p:graphicFrame>
      <p:graphicFrame>
        <p:nvGraphicFramePr>
          <p:cNvPr id="22" name="Object 13"/>
          <p:cNvGraphicFramePr>
            <a:graphicFrameLocks noChangeAspect="1"/>
          </p:cNvGraphicFramePr>
          <p:nvPr/>
        </p:nvGraphicFramePr>
        <p:xfrm>
          <a:off x="2357422" y="4143380"/>
          <a:ext cx="641350" cy="396875"/>
        </p:xfrm>
        <a:graphic>
          <a:graphicData uri="http://schemas.openxmlformats.org/presentationml/2006/ole">
            <p:oleObj spid="_x0000_s183306" name="Equation" r:id="rId7" imgW="266400" imgH="164880" progId="Equation.DSMT4">
              <p:embed/>
            </p:oleObj>
          </a:graphicData>
        </a:graphic>
      </p:graphicFrame>
      <p:graphicFrame>
        <p:nvGraphicFramePr>
          <p:cNvPr id="23" name="Object 15"/>
          <p:cNvGraphicFramePr>
            <a:graphicFrameLocks noChangeAspect="1"/>
          </p:cNvGraphicFramePr>
          <p:nvPr/>
        </p:nvGraphicFramePr>
        <p:xfrm>
          <a:off x="6929454" y="4113213"/>
          <a:ext cx="2074863" cy="457200"/>
        </p:xfrm>
        <a:graphic>
          <a:graphicData uri="http://schemas.openxmlformats.org/presentationml/2006/ole">
            <p:oleObj spid="_x0000_s183307" name="Equation" r:id="rId8" imgW="863280" imgH="190440" progId="Equation.DSMT4">
              <p:embed/>
            </p:oleObj>
          </a:graphicData>
        </a:graphic>
      </p:graphicFrame>
      <p:graphicFrame>
        <p:nvGraphicFramePr>
          <p:cNvPr id="24" name="Object 13"/>
          <p:cNvGraphicFramePr>
            <a:graphicFrameLocks noChangeAspect="1"/>
          </p:cNvGraphicFramePr>
          <p:nvPr/>
        </p:nvGraphicFramePr>
        <p:xfrm>
          <a:off x="2500298" y="4643446"/>
          <a:ext cx="641350" cy="396875"/>
        </p:xfrm>
        <a:graphic>
          <a:graphicData uri="http://schemas.openxmlformats.org/presentationml/2006/ole">
            <p:oleObj spid="_x0000_s183308" name="Equation" r:id="rId9" imgW="266400" imgH="164880" progId="Equation.DSMT4">
              <p:embed/>
            </p:oleObj>
          </a:graphicData>
        </a:graphic>
      </p:graphicFrame>
      <p:sp>
        <p:nvSpPr>
          <p:cNvPr id="25" name="矩形 24"/>
          <p:cNvSpPr/>
          <p:nvPr/>
        </p:nvSpPr>
        <p:spPr>
          <a:xfrm>
            <a:off x="0" y="1500174"/>
            <a:ext cx="1035861" cy="523220"/>
          </a:xfrm>
          <a:prstGeom prst="rect">
            <a:avLst/>
          </a:prstGeom>
        </p:spPr>
        <p:txBody>
          <a:bodyPr wrap="none">
            <a:spAutoFit/>
          </a:bodyPr>
          <a:lstStyle/>
          <a:p>
            <a:r>
              <a:rPr lang="zh-CN" altLang="en-US" sz="2800" b="1" kern="0" smtClean="0">
                <a:solidFill>
                  <a:srgbClr val="000000"/>
                </a:solidFill>
                <a:latin typeface="Tahoma"/>
                <a:ea typeface="楷体_GB2312"/>
              </a:rPr>
              <a:t>步骤</a:t>
            </a:r>
            <a:r>
              <a:rPr lang="en-US" altLang="zh-CN" sz="2800" b="1" kern="0" dirty="0" smtClean="0">
                <a:solidFill>
                  <a:srgbClr val="000000"/>
                </a:solidFill>
                <a:latin typeface="Tahoma"/>
                <a:ea typeface="楷体_GB2312"/>
              </a:rPr>
              <a:t>:</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858312" cy="1143000"/>
          </a:xfrm>
        </p:spPr>
        <p:txBody>
          <a:bodyPr/>
          <a:lstStyle/>
          <a:p>
            <a:r>
              <a:rPr lang="en-US" dirty="0" smtClean="0"/>
              <a:t>7.2Shultz—Gibson</a:t>
            </a:r>
            <a:r>
              <a:rPr lang="zh-CN" altLang="en-US" dirty="0" smtClean="0"/>
              <a:t>法</a:t>
            </a:r>
            <a:r>
              <a:rPr lang="en-US" dirty="0" smtClean="0"/>
              <a:t>--</a:t>
            </a:r>
            <a:r>
              <a:rPr lang="zh-CN" altLang="en-US" dirty="0" smtClean="0"/>
              <a:t>变量梯度法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 ：利用</a:t>
            </a:r>
            <a:r>
              <a:rPr lang="en-US" dirty="0" smtClean="0"/>
              <a:t>Shultz-Gibson</a:t>
            </a:r>
            <a:r>
              <a:rPr lang="zh-CN" altLang="en-US" dirty="0" smtClean="0"/>
              <a:t>法分析稳定性</a:t>
            </a:r>
            <a:endParaRPr lang="zh-CN" altLang="en-US" dirty="0"/>
          </a:p>
        </p:txBody>
      </p:sp>
      <p:graphicFrame>
        <p:nvGraphicFramePr>
          <p:cNvPr id="184322" name="Object 2"/>
          <p:cNvGraphicFramePr>
            <a:graphicFrameLocks noChangeAspect="1"/>
          </p:cNvGraphicFramePr>
          <p:nvPr/>
        </p:nvGraphicFramePr>
        <p:xfrm>
          <a:off x="285720" y="1785926"/>
          <a:ext cx="1922462" cy="1036638"/>
        </p:xfrm>
        <a:graphic>
          <a:graphicData uri="http://schemas.openxmlformats.org/presentationml/2006/ole">
            <p:oleObj spid="_x0000_s184322" name="Equation" r:id="rId3" imgW="799920" imgH="431640" progId="Equation.DSMT4">
              <p:embed/>
            </p:oleObj>
          </a:graphicData>
        </a:graphic>
      </p:graphicFrame>
      <p:graphicFrame>
        <p:nvGraphicFramePr>
          <p:cNvPr id="5" name="Object 2"/>
          <p:cNvGraphicFramePr>
            <a:graphicFrameLocks noChangeAspect="1"/>
          </p:cNvGraphicFramePr>
          <p:nvPr/>
        </p:nvGraphicFramePr>
        <p:xfrm>
          <a:off x="2786050" y="2000240"/>
          <a:ext cx="915987" cy="487362"/>
        </p:xfrm>
        <a:graphic>
          <a:graphicData uri="http://schemas.openxmlformats.org/presentationml/2006/ole">
            <p:oleObj spid="_x0000_s184323" name="Equation" r:id="rId4" imgW="380880" imgH="203040" progId="Equation.DSMT4">
              <p:embed/>
            </p:oleObj>
          </a:graphicData>
        </a:graphic>
      </p:graphicFrame>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2"/>
          <p:cNvGraphicFramePr>
            <a:graphicFrameLocks noChangeAspect="1"/>
          </p:cNvGraphicFramePr>
          <p:nvPr/>
        </p:nvGraphicFramePr>
        <p:xfrm>
          <a:off x="5214942" y="1928802"/>
          <a:ext cx="2838450" cy="1006475"/>
        </p:xfrm>
        <a:graphic>
          <a:graphicData uri="http://schemas.openxmlformats.org/presentationml/2006/ole">
            <p:oleObj spid="_x0000_s184326" name="Equation" r:id="rId5" imgW="1180800" imgH="419040" progId="Equation.DSMT4">
              <p:embed/>
            </p:oleObj>
          </a:graphicData>
        </a:graphic>
      </p:graphicFrame>
      <p:graphicFrame>
        <p:nvGraphicFramePr>
          <p:cNvPr id="9" name="Object 2"/>
          <p:cNvGraphicFramePr>
            <a:graphicFrameLocks noChangeAspect="1"/>
          </p:cNvGraphicFramePr>
          <p:nvPr/>
        </p:nvGraphicFramePr>
        <p:xfrm>
          <a:off x="0" y="2928934"/>
          <a:ext cx="8759826" cy="1616075"/>
        </p:xfrm>
        <a:graphic>
          <a:graphicData uri="http://schemas.openxmlformats.org/presentationml/2006/ole">
            <p:oleObj spid="_x0000_s184327" name="Equation" r:id="rId6" imgW="3644640" imgH="672840" progId="Equation.DSMT4">
              <p:embed/>
            </p:oleObj>
          </a:graphicData>
        </a:graphic>
      </p:graphicFrame>
      <p:graphicFrame>
        <p:nvGraphicFramePr>
          <p:cNvPr id="10" name="Object 2"/>
          <p:cNvGraphicFramePr>
            <a:graphicFrameLocks noChangeAspect="1"/>
          </p:cNvGraphicFramePr>
          <p:nvPr/>
        </p:nvGraphicFramePr>
        <p:xfrm>
          <a:off x="71406" y="4621346"/>
          <a:ext cx="2357454" cy="318968"/>
        </p:xfrm>
        <a:graphic>
          <a:graphicData uri="http://schemas.openxmlformats.org/presentationml/2006/ole">
            <p:oleObj spid="_x0000_s184328" name="Equation" r:id="rId7" imgW="1498320" imgH="203040" progId="Equation.DSMT4">
              <p:embed/>
            </p:oleObj>
          </a:graphicData>
        </a:graphic>
      </p:graphicFrame>
      <p:graphicFrame>
        <p:nvGraphicFramePr>
          <p:cNvPr id="11" name="Object 2"/>
          <p:cNvGraphicFramePr>
            <a:graphicFrameLocks noChangeAspect="1"/>
          </p:cNvGraphicFramePr>
          <p:nvPr/>
        </p:nvGraphicFramePr>
        <p:xfrm>
          <a:off x="3244863" y="4654562"/>
          <a:ext cx="3113087" cy="549275"/>
        </p:xfrm>
        <a:graphic>
          <a:graphicData uri="http://schemas.openxmlformats.org/presentationml/2006/ole">
            <p:oleObj spid="_x0000_s184329" name="Equation" r:id="rId8" imgW="1295280" imgH="228600" progId="Equation.DSMT4">
              <p:embed/>
            </p:oleObj>
          </a:graphicData>
        </a:graphic>
      </p:graphicFrame>
      <p:graphicFrame>
        <p:nvGraphicFramePr>
          <p:cNvPr id="14" name="Object 2"/>
          <p:cNvGraphicFramePr>
            <a:graphicFrameLocks noChangeAspect="1"/>
          </p:cNvGraphicFramePr>
          <p:nvPr/>
        </p:nvGraphicFramePr>
        <p:xfrm>
          <a:off x="6911966" y="4726000"/>
          <a:ext cx="946150" cy="488950"/>
        </p:xfrm>
        <a:graphic>
          <a:graphicData uri="http://schemas.openxmlformats.org/presentationml/2006/ole">
            <p:oleObj spid="_x0000_s184330" name="Equation" r:id="rId9" imgW="393480" imgH="203040" progId="Equation.DSMT4">
              <p:embed/>
            </p:oleObj>
          </a:graphicData>
        </a:graphic>
      </p:graphicFrame>
      <p:sp>
        <p:nvSpPr>
          <p:cNvPr id="15" name="右箭头 14"/>
          <p:cNvSpPr/>
          <p:nvPr/>
        </p:nvSpPr>
        <p:spPr bwMode="auto">
          <a:xfrm>
            <a:off x="6429388" y="4940314"/>
            <a:ext cx="357190"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右箭头 15"/>
          <p:cNvSpPr/>
          <p:nvPr/>
        </p:nvSpPr>
        <p:spPr bwMode="auto">
          <a:xfrm>
            <a:off x="-32" y="4940314"/>
            <a:ext cx="3214710"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7" name="矩形 16"/>
          <p:cNvSpPr/>
          <p:nvPr/>
        </p:nvSpPr>
        <p:spPr>
          <a:xfrm>
            <a:off x="214282" y="6143644"/>
            <a:ext cx="3057247" cy="584775"/>
          </a:xfrm>
          <a:prstGeom prst="rect">
            <a:avLst/>
          </a:prstGeom>
        </p:spPr>
        <p:txBody>
          <a:bodyPr wrap="none">
            <a:spAutoFit/>
          </a:bodyPr>
          <a:lstStyle/>
          <a:p>
            <a:r>
              <a:rPr lang="zh-CN" altLang="en-US" sz="3200" b="1" dirty="0" smtClean="0">
                <a:latin typeface="+mn-ea"/>
                <a:ea typeface="+mn-ea"/>
                <a:cs typeface="Times New Roman" pitchFamily="18" charset="0"/>
              </a:rPr>
              <a:t>均满足旋度方程</a:t>
            </a:r>
            <a:endParaRPr lang="zh-CN" altLang="en-US" b="1" dirty="0">
              <a:latin typeface="+mn-ea"/>
              <a:ea typeface="+mn-ea"/>
              <a:cs typeface="Times New Roman" pitchFamily="18" charset="0"/>
            </a:endParaRPr>
          </a:p>
        </p:txBody>
      </p:sp>
      <p:graphicFrame>
        <p:nvGraphicFramePr>
          <p:cNvPr id="18" name="Object 2"/>
          <p:cNvGraphicFramePr>
            <a:graphicFrameLocks noChangeAspect="1"/>
          </p:cNvGraphicFramePr>
          <p:nvPr/>
        </p:nvGraphicFramePr>
        <p:xfrm>
          <a:off x="3214678" y="5942012"/>
          <a:ext cx="1862138" cy="915988"/>
        </p:xfrm>
        <a:graphic>
          <a:graphicData uri="http://schemas.openxmlformats.org/presentationml/2006/ole">
            <p:oleObj spid="_x0000_s184331" name="Equation" r:id="rId10" imgW="774360" imgH="380880" progId="Equation.DSMT4">
              <p:embed/>
            </p:oleObj>
          </a:graphicData>
        </a:graphic>
      </p:graphicFrame>
      <p:graphicFrame>
        <p:nvGraphicFramePr>
          <p:cNvPr id="19" name="Object 2"/>
          <p:cNvGraphicFramePr>
            <a:graphicFrameLocks noChangeAspect="1"/>
          </p:cNvGraphicFramePr>
          <p:nvPr/>
        </p:nvGraphicFramePr>
        <p:xfrm>
          <a:off x="71406" y="5286388"/>
          <a:ext cx="2928958" cy="321414"/>
        </p:xfrm>
        <a:graphic>
          <a:graphicData uri="http://schemas.openxmlformats.org/presentationml/2006/ole">
            <p:oleObj spid="_x0000_s184332" name="Equation" r:id="rId11" imgW="2082600" imgH="228600" progId="Equation.DSMT4">
              <p:embed/>
            </p:oleObj>
          </a:graphicData>
        </a:graphic>
      </p:graphicFrame>
      <p:graphicFrame>
        <p:nvGraphicFramePr>
          <p:cNvPr id="20" name="Object 2"/>
          <p:cNvGraphicFramePr>
            <a:graphicFrameLocks noChangeAspect="1"/>
          </p:cNvGraphicFramePr>
          <p:nvPr/>
        </p:nvGraphicFramePr>
        <p:xfrm>
          <a:off x="3071802" y="5429264"/>
          <a:ext cx="4579937" cy="641350"/>
        </p:xfrm>
        <a:graphic>
          <a:graphicData uri="http://schemas.openxmlformats.org/presentationml/2006/ole">
            <p:oleObj spid="_x0000_s184333" name="Equation" r:id="rId12" imgW="1904760" imgH="266400" progId="Equation.DSMT4">
              <p:embed/>
            </p:oleObj>
          </a:graphicData>
        </a:graphic>
      </p:graphicFrame>
      <p:sp>
        <p:nvSpPr>
          <p:cNvPr id="21" name="右箭头 20"/>
          <p:cNvSpPr/>
          <p:nvPr/>
        </p:nvSpPr>
        <p:spPr bwMode="auto">
          <a:xfrm>
            <a:off x="-32" y="5643578"/>
            <a:ext cx="3143272"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22" name="右箭头 21"/>
          <p:cNvSpPr/>
          <p:nvPr/>
        </p:nvSpPr>
        <p:spPr bwMode="auto">
          <a:xfrm>
            <a:off x="7572396" y="5703877"/>
            <a:ext cx="357190" cy="15401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3" name="Object 2"/>
          <p:cNvGraphicFramePr>
            <a:graphicFrameLocks noChangeAspect="1"/>
          </p:cNvGraphicFramePr>
          <p:nvPr/>
        </p:nvGraphicFramePr>
        <p:xfrm>
          <a:off x="7929586" y="5416549"/>
          <a:ext cx="1203325" cy="730250"/>
        </p:xfrm>
        <a:graphic>
          <a:graphicData uri="http://schemas.openxmlformats.org/presentationml/2006/ole">
            <p:oleObj spid="_x0000_s184334" name="Equation" r:id="rId13" imgW="583920" imgH="355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par>
                                <p:cTn id="48" presetID="3" presetClass="entr" presetSubtype="1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8715436" cy="1143000"/>
          </a:xfrm>
        </p:spPr>
        <p:txBody>
          <a:bodyPr/>
          <a:lstStyle/>
          <a:p>
            <a:r>
              <a:rPr lang="en-US" dirty="0" smtClean="0"/>
              <a:t>7.2Shultz—Gibson</a:t>
            </a:r>
            <a:r>
              <a:rPr lang="zh-CN" altLang="en-US" dirty="0" smtClean="0"/>
              <a:t>法</a:t>
            </a:r>
            <a:r>
              <a:rPr lang="en-US" dirty="0" smtClean="0"/>
              <a:t>--</a:t>
            </a:r>
            <a:r>
              <a:rPr lang="zh-CN" altLang="en-US" dirty="0" smtClean="0"/>
              <a:t>变量梯度法</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例续</a:t>
            </a:r>
          </a:p>
          <a:p>
            <a:endParaRPr lang="zh-CN" altLang="en-US" dirty="0"/>
          </a:p>
        </p:txBody>
      </p:sp>
      <p:graphicFrame>
        <p:nvGraphicFramePr>
          <p:cNvPr id="185346" name="Object 2"/>
          <p:cNvGraphicFramePr>
            <a:graphicFrameLocks noChangeAspect="1"/>
          </p:cNvGraphicFramePr>
          <p:nvPr/>
        </p:nvGraphicFramePr>
        <p:xfrm>
          <a:off x="3143240" y="1428736"/>
          <a:ext cx="946150" cy="488950"/>
        </p:xfrm>
        <a:graphic>
          <a:graphicData uri="http://schemas.openxmlformats.org/presentationml/2006/ole">
            <p:oleObj spid="_x0000_s185346" name="Equation" r:id="rId3" imgW="393480" imgH="203040" progId="Equation.DSMT4">
              <p:embed/>
            </p:oleObj>
          </a:graphicData>
        </a:graphic>
      </p:graphicFrame>
      <p:graphicFrame>
        <p:nvGraphicFramePr>
          <p:cNvPr id="185347" name="Object 3"/>
          <p:cNvGraphicFramePr>
            <a:graphicFrameLocks noChangeAspect="1"/>
          </p:cNvGraphicFramePr>
          <p:nvPr/>
        </p:nvGraphicFramePr>
        <p:xfrm>
          <a:off x="5857884" y="1285860"/>
          <a:ext cx="1203325" cy="730250"/>
        </p:xfrm>
        <a:graphic>
          <a:graphicData uri="http://schemas.openxmlformats.org/presentationml/2006/ole">
            <p:oleObj spid="_x0000_s185347" name="Equation" r:id="rId4" imgW="583920" imgH="355320" progId="Equation.DSMT4">
              <p:embed/>
            </p:oleObj>
          </a:graphicData>
        </a:graphic>
      </p:graphicFrame>
      <p:sp>
        <p:nvSpPr>
          <p:cNvPr id="1853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5349" name="Object 5"/>
          <p:cNvGraphicFramePr>
            <a:graphicFrameLocks noChangeAspect="1"/>
          </p:cNvGraphicFramePr>
          <p:nvPr/>
        </p:nvGraphicFramePr>
        <p:xfrm>
          <a:off x="1357290" y="1955257"/>
          <a:ext cx="5643602" cy="4902743"/>
        </p:xfrm>
        <a:graphic>
          <a:graphicData uri="http://schemas.openxmlformats.org/presentationml/2006/ole">
            <p:oleObj spid="_x0000_s185349" name="Visio" r:id="rId5" imgW="4223212" imgH="3657022" progId="Visio.Drawing.11">
              <p:embed/>
            </p:oleObj>
          </a:graphicData>
        </a:graphic>
      </p:graphicFrame>
      <p:sp>
        <p:nvSpPr>
          <p:cNvPr id="10" name="矩形 9"/>
          <p:cNvSpPr/>
          <p:nvPr/>
        </p:nvSpPr>
        <p:spPr>
          <a:xfrm>
            <a:off x="5429256" y="5214950"/>
            <a:ext cx="3371715" cy="1384995"/>
          </a:xfrm>
          <a:prstGeom prst="rect">
            <a:avLst/>
          </a:prstGeom>
        </p:spPr>
        <p:txBody>
          <a:bodyPr wrap="square">
            <a:spAutoFit/>
          </a:bodyPr>
          <a:lstStyle/>
          <a:p>
            <a:pPr algn="l"/>
            <a:r>
              <a:rPr lang="zh-CN" altLang="en-US" sz="2800" b="1" smtClean="0">
                <a:solidFill>
                  <a:schemeClr val="tx2"/>
                </a:solidFill>
                <a:latin typeface="+mn-ea"/>
                <a:ea typeface="+mn-ea"/>
              </a:rPr>
              <a:t>思考</a:t>
            </a:r>
            <a:r>
              <a:rPr lang="en-US" altLang="zh-CN" sz="2800" b="1" dirty="0" smtClean="0">
                <a:solidFill>
                  <a:schemeClr val="tx2"/>
                </a:solidFill>
                <a:latin typeface="+mn-ea"/>
                <a:ea typeface="+mn-ea"/>
              </a:rPr>
              <a:t>:</a:t>
            </a:r>
            <a:r>
              <a:rPr lang="zh-CN" altLang="en-US" sz="2800" b="1" dirty="0" smtClean="0">
                <a:solidFill>
                  <a:schemeClr val="tx2"/>
                </a:solidFill>
                <a:latin typeface="+mn-ea"/>
                <a:ea typeface="+mn-ea"/>
              </a:rPr>
              <a:t>两种不同系数得到的稳定区域不一样</a:t>
            </a:r>
            <a:r>
              <a:rPr lang="en-US" altLang="zh-CN" sz="2800" b="1" dirty="0" smtClean="0">
                <a:solidFill>
                  <a:schemeClr val="tx2"/>
                </a:solidFill>
                <a:latin typeface="+mn-ea"/>
                <a:ea typeface="+mn-ea"/>
              </a:rPr>
              <a:t>,</a:t>
            </a:r>
            <a:r>
              <a:rPr lang="zh-CN" altLang="en-US" sz="2800" b="1" dirty="0" smtClean="0">
                <a:solidFill>
                  <a:schemeClr val="tx2"/>
                </a:solidFill>
                <a:latin typeface="+mn-ea"/>
                <a:ea typeface="+mn-ea"/>
              </a:rPr>
              <a:t>说明什么问题</a:t>
            </a:r>
            <a:r>
              <a:rPr lang="en-US" altLang="zh-CN" sz="2800" b="1" dirty="0" smtClean="0">
                <a:solidFill>
                  <a:schemeClr val="tx2"/>
                </a:solidFill>
                <a:latin typeface="+mn-ea"/>
                <a:ea typeface="+mn-ea"/>
              </a:rPr>
              <a:t>?</a:t>
            </a:r>
            <a:endParaRPr lang="zh-CN" altLang="en-US" sz="2800" b="1" dirty="0">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85346">
                                            <p:subSp spid="_x0000_s185346"/>
                                          </p:spTgt>
                                        </p:tgtEl>
                                        <p:attrNameLst>
                                          <p:attrName>style.visibility</p:attrName>
                                        </p:attrNameLst>
                                      </p:cBhvr>
                                      <p:to>
                                        <p:strVal val="visible"/>
                                      </p:to>
                                    </p:set>
                                    <p:animEffect transition="in" filter="blinds(horizontal)">
                                      <p:cBhvr>
                                        <p:cTn id="7" dur="500"/>
                                        <p:tgtEl>
                                          <p:spTgt spid="185346">
                                            <p:subSp spid="_x0000_s185346"/>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5347">
                                            <p:subSp spid="_x0000_s185347"/>
                                          </p:spTgt>
                                        </p:tgtEl>
                                        <p:attrNameLst>
                                          <p:attrName>style.visibility</p:attrName>
                                        </p:attrNameLst>
                                      </p:cBhvr>
                                      <p:to>
                                        <p:strVal val="visible"/>
                                      </p:to>
                                    </p:set>
                                    <p:animEffect transition="in" filter="blinds(horizontal)">
                                      <p:cBhvr>
                                        <p:cTn id="11" dur="500"/>
                                        <p:tgtEl>
                                          <p:spTgt spid="185347">
                                            <p:subSp spid="_x0000_s185347"/>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线性系统的状态运动稳定性判据</a:t>
            </a:r>
            <a:endParaRPr lang="zh-CN" altLang="en-US" dirty="0"/>
          </a:p>
        </p:txBody>
      </p:sp>
      <p:sp>
        <p:nvSpPr>
          <p:cNvPr id="3" name="内容占位符 2"/>
          <p:cNvSpPr>
            <a:spLocks noGrp="1"/>
          </p:cNvSpPr>
          <p:nvPr>
            <p:ph idx="1"/>
          </p:nvPr>
        </p:nvSpPr>
        <p:spPr/>
        <p:txBody>
          <a:bodyPr/>
          <a:lstStyle/>
          <a:p>
            <a:r>
              <a:rPr lang="zh-CN" altLang="en-US" dirty="0" smtClean="0"/>
              <a:t>考虑线性系统</a:t>
            </a:r>
            <a:endParaRPr lang="en-US" altLang="zh-CN" dirty="0" smtClean="0"/>
          </a:p>
          <a:p>
            <a:endParaRPr lang="en-US" altLang="zh-CN" dirty="0" smtClean="0"/>
          </a:p>
          <a:p>
            <a:endParaRPr lang="en-US" altLang="zh-CN" dirty="0" smtClean="0"/>
          </a:p>
          <a:p>
            <a:pPr lvl="1"/>
            <a:r>
              <a:rPr lang="zh-CN" altLang="en-US" dirty="0" smtClean="0"/>
              <a:t>线性系统的运动稳定等价性</a:t>
            </a:r>
            <a:endParaRPr lang="en-US" altLang="zh-CN" dirty="0" smtClean="0"/>
          </a:p>
          <a:p>
            <a:pPr lvl="1"/>
            <a:endParaRPr lang="en-US" altLang="zh-CN" dirty="0" smtClean="0"/>
          </a:p>
          <a:p>
            <a:pPr lvl="1"/>
            <a:r>
              <a:rPr lang="zh-CN" altLang="en-US" dirty="0" smtClean="0"/>
              <a:t>线性定常系统的稳定性特征值判据</a:t>
            </a:r>
            <a:endParaRPr lang="en-US" altLang="zh-CN" dirty="0" smtClean="0"/>
          </a:p>
          <a:p>
            <a:pPr lvl="1"/>
            <a:endParaRPr lang="zh-CN" altLang="en-US" dirty="0" smtClean="0"/>
          </a:p>
          <a:p>
            <a:pPr lvl="1"/>
            <a:r>
              <a:rPr lang="zh-CN" altLang="en-US" dirty="0" smtClean="0"/>
              <a:t>线性时变系统的稳定性转移矩阵判据</a:t>
            </a:r>
            <a:endParaRPr lang="en-US" altLang="zh-CN" dirty="0" smtClean="0"/>
          </a:p>
          <a:p>
            <a:pPr lvl="1"/>
            <a:endParaRPr lang="zh-CN" altLang="en-US" dirty="0" smtClean="0"/>
          </a:p>
          <a:p>
            <a:pPr lvl="1"/>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p>
          <a:p>
            <a:pPr lvl="1"/>
            <a:endParaRPr lang="zh-CN" altLang="en-US" dirty="0"/>
          </a:p>
        </p:txBody>
      </p:sp>
      <p:graphicFrame>
        <p:nvGraphicFramePr>
          <p:cNvPr id="186370" name="Object 2"/>
          <p:cNvGraphicFramePr>
            <a:graphicFrameLocks noChangeAspect="1"/>
          </p:cNvGraphicFramePr>
          <p:nvPr/>
        </p:nvGraphicFramePr>
        <p:xfrm>
          <a:off x="2249503" y="1928802"/>
          <a:ext cx="4608513" cy="487363"/>
        </p:xfrm>
        <a:graphic>
          <a:graphicData uri="http://schemas.openxmlformats.org/presentationml/2006/ole">
            <p:oleObj spid="_x0000_s186370" name="Equation" r:id="rId3" imgW="1917360" imgH="203040" progId="Equation.DSMT4">
              <p:embed/>
            </p:oleObj>
          </a:graphicData>
        </a:graphic>
      </p:graphicFrame>
      <p:graphicFrame>
        <p:nvGraphicFramePr>
          <p:cNvPr id="5" name="Object 2"/>
          <p:cNvGraphicFramePr>
            <a:graphicFrameLocks noChangeAspect="1"/>
          </p:cNvGraphicFramePr>
          <p:nvPr/>
        </p:nvGraphicFramePr>
        <p:xfrm>
          <a:off x="2236799" y="2500306"/>
          <a:ext cx="3906837" cy="487362"/>
        </p:xfrm>
        <a:graphic>
          <a:graphicData uri="http://schemas.openxmlformats.org/presentationml/2006/ole">
            <p:oleObj spid="_x0000_s186371" name="Equation" r:id="rId4" imgW="1625400" imgH="203040" progId="Equation.DSMT4">
              <p:embed/>
            </p:oleObj>
          </a:graphicData>
        </a:graphic>
      </p:graphicFrame>
      <p:graphicFrame>
        <p:nvGraphicFramePr>
          <p:cNvPr id="6" name="Object 2"/>
          <p:cNvGraphicFramePr>
            <a:graphicFrameLocks noChangeAspect="1"/>
          </p:cNvGraphicFramePr>
          <p:nvPr/>
        </p:nvGraphicFramePr>
        <p:xfrm>
          <a:off x="7286644" y="2357430"/>
          <a:ext cx="762000" cy="396875"/>
        </p:xfrm>
        <a:graphic>
          <a:graphicData uri="http://schemas.openxmlformats.org/presentationml/2006/ole">
            <p:oleObj spid="_x0000_s186372" name="Equation" r:id="rId5" imgW="317160" imgH="1648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blinds(horizontal)">
                                      <p:cBhvr>
                                        <p:cTn id="7" dur="500"/>
                                        <p:tgtEl>
                                          <p:spTgt spid="186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4000" b="1" dirty="0" smtClean="0">
                <a:latin typeface="+mn-ea"/>
                <a:ea typeface="+mn-ea"/>
                <a:cs typeface="+mj-cs"/>
              </a:rPr>
              <a:t>8.1</a:t>
            </a:r>
            <a:r>
              <a:rPr lang="zh-CN" altLang="en-US" sz="4000" b="1" dirty="0" smtClean="0">
                <a:latin typeface="+mn-ea"/>
                <a:ea typeface="+mn-ea"/>
                <a:cs typeface="+mj-cs"/>
              </a:rPr>
              <a:t>线性系统的运动稳定等价性</a:t>
            </a:r>
          </a:p>
        </p:txBody>
      </p:sp>
      <p:sp>
        <p:nvSpPr>
          <p:cNvPr id="3" name="内容占位符 2"/>
          <p:cNvSpPr>
            <a:spLocks noGrp="1"/>
          </p:cNvSpPr>
          <p:nvPr>
            <p:ph idx="1"/>
          </p:nvPr>
        </p:nvSpPr>
        <p:spPr>
          <a:xfrm>
            <a:off x="142844" y="1285860"/>
            <a:ext cx="8812244" cy="4846653"/>
          </a:xfrm>
        </p:spPr>
        <p:txBody>
          <a:bodyPr/>
          <a:lstStyle/>
          <a:p>
            <a:r>
              <a:rPr lang="zh-CN" altLang="en-US" dirty="0" smtClean="0"/>
              <a:t>所有的运动都可以等价于关于零解的稳定性</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非齐次线性系统在输入作用下任一实际运动的稳定性等价于其齐次方程关于零解的稳定性</a:t>
            </a:r>
            <a:endParaRPr lang="en-US" altLang="zh-CN" dirty="0" smtClean="0"/>
          </a:p>
          <a:p>
            <a:r>
              <a:rPr lang="zh-CN" altLang="en-US" dirty="0" smtClean="0"/>
              <a:t>例</a:t>
            </a:r>
            <a:r>
              <a:rPr lang="en-US" altLang="zh-CN" dirty="0" smtClean="0"/>
              <a:t>:</a:t>
            </a:r>
            <a:r>
              <a:rPr lang="zh-CN" altLang="en-US" dirty="0" smtClean="0"/>
              <a:t>讨论稳定性</a:t>
            </a:r>
            <a:endParaRPr lang="zh-CN" altLang="en-US" dirty="0"/>
          </a:p>
        </p:txBody>
      </p:sp>
      <p:sp>
        <p:nvSpPr>
          <p:cNvPr id="195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5585" name="Object 1"/>
          <p:cNvGraphicFramePr>
            <a:graphicFrameLocks noChangeAspect="1"/>
          </p:cNvGraphicFramePr>
          <p:nvPr/>
        </p:nvGraphicFramePr>
        <p:xfrm>
          <a:off x="928662" y="2071678"/>
          <a:ext cx="3043880" cy="500066"/>
        </p:xfrm>
        <a:graphic>
          <a:graphicData uri="http://schemas.openxmlformats.org/presentationml/2006/ole">
            <p:oleObj spid="_x0000_s195585" name="Equation" r:id="rId3" imgW="1346200" imgH="215900" progId="Equation.DSMT4">
              <p:embed/>
            </p:oleObj>
          </a:graphicData>
        </a:graphic>
      </p:graphicFrame>
      <p:graphicFrame>
        <p:nvGraphicFramePr>
          <p:cNvPr id="6" name="Object 1"/>
          <p:cNvGraphicFramePr>
            <a:graphicFrameLocks noChangeAspect="1"/>
          </p:cNvGraphicFramePr>
          <p:nvPr/>
        </p:nvGraphicFramePr>
        <p:xfrm>
          <a:off x="942971" y="2786061"/>
          <a:ext cx="2986087" cy="500063"/>
        </p:xfrm>
        <a:graphic>
          <a:graphicData uri="http://schemas.openxmlformats.org/presentationml/2006/ole">
            <p:oleObj spid="_x0000_s195587" name="Equation" r:id="rId4" imgW="1320480" imgH="215640" progId="Equation.DSMT4">
              <p:embed/>
            </p:oleObj>
          </a:graphicData>
        </a:graphic>
      </p:graphicFrame>
      <p:graphicFrame>
        <p:nvGraphicFramePr>
          <p:cNvPr id="7" name="Object 1"/>
          <p:cNvGraphicFramePr>
            <a:graphicFrameLocks noChangeAspect="1"/>
          </p:cNvGraphicFramePr>
          <p:nvPr/>
        </p:nvGraphicFramePr>
        <p:xfrm>
          <a:off x="928662" y="3429000"/>
          <a:ext cx="8069263" cy="471488"/>
        </p:xfrm>
        <a:graphic>
          <a:graphicData uri="http://schemas.openxmlformats.org/presentationml/2006/ole">
            <p:oleObj spid="_x0000_s195588" name="Equation" r:id="rId5" imgW="3568680" imgH="203040" progId="Equation.DSMT4">
              <p:embed/>
            </p:oleObj>
          </a:graphicData>
        </a:graphic>
      </p:graphicFrame>
      <p:graphicFrame>
        <p:nvGraphicFramePr>
          <p:cNvPr id="8" name="Object 1"/>
          <p:cNvGraphicFramePr>
            <a:graphicFrameLocks noChangeAspect="1"/>
          </p:cNvGraphicFramePr>
          <p:nvPr/>
        </p:nvGraphicFramePr>
        <p:xfrm>
          <a:off x="928662" y="4000504"/>
          <a:ext cx="1924050" cy="501650"/>
        </p:xfrm>
        <a:graphic>
          <a:graphicData uri="http://schemas.openxmlformats.org/presentationml/2006/ole">
            <p:oleObj spid="_x0000_s195589" name="Equation" r:id="rId6" imgW="850680" imgH="215640" progId="Equation.DSMT4">
              <p:embed/>
            </p:oleObj>
          </a:graphicData>
        </a:graphic>
      </p:graphicFrame>
      <p:graphicFrame>
        <p:nvGraphicFramePr>
          <p:cNvPr id="9" name="Object 1"/>
          <p:cNvGraphicFramePr>
            <a:graphicFrameLocks noChangeAspect="1"/>
          </p:cNvGraphicFramePr>
          <p:nvPr/>
        </p:nvGraphicFramePr>
        <p:xfrm>
          <a:off x="3398852" y="5929330"/>
          <a:ext cx="3244850" cy="471487"/>
        </p:xfrm>
        <a:graphic>
          <a:graphicData uri="http://schemas.openxmlformats.org/presentationml/2006/ole">
            <p:oleObj spid="_x0000_s195590" name="Equation" r:id="rId7" imgW="1434960" imgH="203040" progId="Equation.DSMT4">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358346" cy="1143000"/>
          </a:xfrm>
        </p:spPr>
        <p:txBody>
          <a:bodyPr/>
          <a:lstStyle/>
          <a:p>
            <a:pPr lvl="1"/>
            <a:r>
              <a:rPr lang="en-US" altLang="zh-CN" sz="4000" b="1" dirty="0" smtClean="0">
                <a:latin typeface="+mn-ea"/>
                <a:ea typeface="+mn-ea"/>
                <a:cs typeface="+mj-cs"/>
              </a:rPr>
              <a:t>8.2</a:t>
            </a:r>
            <a:r>
              <a:rPr lang="zh-CN" altLang="en-US" sz="4000" b="1" dirty="0" smtClean="0">
                <a:latin typeface="+mn-ea"/>
                <a:ea typeface="+mn-ea"/>
                <a:cs typeface="+mj-cs"/>
              </a:rPr>
              <a:t>线性定常系统的稳定性特征值判据</a:t>
            </a:r>
            <a:r>
              <a:rPr lang="en-US" altLang="zh-CN" sz="4000" b="1" dirty="0" smtClean="0">
                <a:latin typeface="+mn-ea"/>
                <a:ea typeface="+mn-ea"/>
                <a:cs typeface="+mj-cs"/>
              </a:rPr>
              <a:t>-1</a:t>
            </a:r>
            <a:endParaRPr lang="zh-CN" altLang="en-US" sz="4000" b="1" dirty="0" smtClean="0">
              <a:latin typeface="+mn-ea"/>
              <a:ea typeface="+mn-ea"/>
              <a:cs typeface="+mj-cs"/>
            </a:endParaRPr>
          </a:p>
        </p:txBody>
      </p:sp>
      <p:sp>
        <p:nvSpPr>
          <p:cNvPr id="3" name="内容占位符 2"/>
          <p:cNvSpPr>
            <a:spLocks noGrp="1"/>
          </p:cNvSpPr>
          <p:nvPr>
            <p:ph idx="1"/>
          </p:nvPr>
        </p:nvSpPr>
        <p:spPr/>
        <p:txBody>
          <a:bodyPr/>
          <a:lstStyle/>
          <a:p>
            <a:r>
              <a:rPr lang="zh-CN" altLang="en-US" dirty="0" smtClean="0"/>
              <a:t>运动模式及其收敛、发散、有界的条件</a:t>
            </a:r>
            <a:endParaRPr lang="en-US" altLang="zh-CN" dirty="0" smtClean="0"/>
          </a:p>
          <a:p>
            <a:endParaRPr lang="en-US" altLang="zh-CN" dirty="0" smtClean="0"/>
          </a:p>
        </p:txBody>
      </p:sp>
      <p:sp>
        <p:nvSpPr>
          <p:cNvPr id="194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63" name="Object 3"/>
          <p:cNvGraphicFramePr>
            <a:graphicFrameLocks noChangeAspect="1"/>
          </p:cNvGraphicFramePr>
          <p:nvPr/>
        </p:nvGraphicFramePr>
        <p:xfrm>
          <a:off x="-15072" y="1928802"/>
          <a:ext cx="4944262" cy="1428760"/>
        </p:xfrm>
        <a:graphic>
          <a:graphicData uri="http://schemas.openxmlformats.org/presentationml/2006/ole">
            <p:oleObj spid="_x0000_s194563" name="Equation" r:id="rId3" imgW="2501900" imgH="723900" progId="Equation.DSMT4">
              <p:embed/>
            </p:oleObj>
          </a:graphicData>
        </a:graphic>
      </p:graphicFrame>
      <p:graphicFrame>
        <p:nvGraphicFramePr>
          <p:cNvPr id="9" name="Object 3"/>
          <p:cNvGraphicFramePr>
            <a:graphicFrameLocks noChangeAspect="1"/>
          </p:cNvGraphicFramePr>
          <p:nvPr/>
        </p:nvGraphicFramePr>
        <p:xfrm>
          <a:off x="-32" y="3357562"/>
          <a:ext cx="5068887" cy="1428750"/>
        </p:xfrm>
        <a:graphic>
          <a:graphicData uri="http://schemas.openxmlformats.org/presentationml/2006/ole">
            <p:oleObj spid="_x0000_s194565" name="Equation" r:id="rId4" imgW="2565360" imgH="723600" progId="Equation.DSMT4">
              <p:embed/>
            </p:oleObj>
          </a:graphicData>
        </a:graphic>
      </p:graphicFrame>
      <p:graphicFrame>
        <p:nvGraphicFramePr>
          <p:cNvPr id="10" name="Object 3"/>
          <p:cNvGraphicFramePr>
            <a:graphicFrameLocks noChangeAspect="1"/>
          </p:cNvGraphicFramePr>
          <p:nvPr/>
        </p:nvGraphicFramePr>
        <p:xfrm>
          <a:off x="-32" y="5143512"/>
          <a:ext cx="5570537" cy="1428750"/>
        </p:xfrm>
        <a:graphic>
          <a:graphicData uri="http://schemas.openxmlformats.org/presentationml/2006/ole">
            <p:oleObj spid="_x0000_s194566" name="Equation" r:id="rId5" imgW="2819160" imgH="723600" progId="Equation.DSMT4">
              <p:embed/>
            </p:oleObj>
          </a:graphicData>
        </a:graphic>
      </p:graphicFrame>
      <p:sp>
        <p:nvSpPr>
          <p:cNvPr id="194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67" name="Object 7"/>
          <p:cNvGraphicFramePr>
            <a:graphicFrameLocks noChangeAspect="1"/>
          </p:cNvGraphicFramePr>
          <p:nvPr/>
        </p:nvGraphicFramePr>
        <p:xfrm>
          <a:off x="6357950" y="1928802"/>
          <a:ext cx="1577351" cy="428628"/>
        </p:xfrm>
        <a:graphic>
          <a:graphicData uri="http://schemas.openxmlformats.org/presentationml/2006/ole">
            <p:oleObj spid="_x0000_s194567" name="Equation" r:id="rId6" imgW="876300" imgH="228600" progId="Equation.DSMT4">
              <p:embed/>
            </p:oleObj>
          </a:graphicData>
        </a:graphic>
      </p:graphicFrame>
      <p:sp>
        <p:nvSpPr>
          <p:cNvPr id="32" name="矩形 31"/>
          <p:cNvSpPr/>
          <p:nvPr/>
        </p:nvSpPr>
        <p:spPr>
          <a:xfrm>
            <a:off x="5214942" y="2285992"/>
            <a:ext cx="3929058" cy="4401205"/>
          </a:xfrm>
          <a:prstGeom prst="rect">
            <a:avLst/>
          </a:prstGeom>
        </p:spPr>
        <p:txBody>
          <a:bodyPr wrap="square">
            <a:spAutoFit/>
          </a:bodyPr>
          <a:lstStyle/>
          <a:p>
            <a:pPr algn="l"/>
            <a:r>
              <a:rPr lang="zh-CN" altLang="en-US" sz="2800" b="1" dirty="0" smtClean="0"/>
              <a:t>结论</a:t>
            </a:r>
            <a:r>
              <a:rPr lang="en-US" altLang="zh-CN" sz="2800" b="1" dirty="0" smtClean="0"/>
              <a:t>:</a:t>
            </a:r>
          </a:p>
          <a:p>
            <a:pPr lvl="1" algn="l">
              <a:buFont typeface="Wingdings" pitchFamily="2" charset="2"/>
              <a:buChar char="n"/>
            </a:pPr>
            <a:r>
              <a:rPr lang="zh-CN" altLang="en-US" sz="2000" b="1" dirty="0" smtClean="0"/>
              <a:t>特征根负实部</a:t>
            </a:r>
            <a:r>
              <a:rPr lang="en-US" altLang="zh-CN" sz="2000" b="1" dirty="0" smtClean="0"/>
              <a:t>,</a:t>
            </a:r>
            <a:r>
              <a:rPr lang="zh-CN" altLang="en-US" sz="2000" b="1" dirty="0" smtClean="0"/>
              <a:t>对应的所有运动模式收敛</a:t>
            </a:r>
            <a:r>
              <a:rPr lang="en-US" sz="2000" b="1" dirty="0" smtClean="0"/>
              <a:t>(</a:t>
            </a:r>
            <a:r>
              <a:rPr lang="zh-CN" altLang="en-US" sz="2000" b="1" dirty="0" smtClean="0"/>
              <a:t>趋于零</a:t>
            </a:r>
            <a:r>
              <a:rPr lang="en-US" sz="2000" b="1" dirty="0" smtClean="0"/>
              <a:t>)</a:t>
            </a:r>
          </a:p>
          <a:p>
            <a:pPr lvl="1" algn="l">
              <a:buFont typeface="Wingdings" pitchFamily="2" charset="2"/>
              <a:buChar char="n"/>
            </a:pPr>
            <a:r>
              <a:rPr lang="zh-CN" altLang="en-US" sz="2000" b="1" dirty="0" smtClean="0"/>
              <a:t>特征根正实部</a:t>
            </a:r>
            <a:r>
              <a:rPr lang="en-US" altLang="zh-CN" sz="2000" b="1" dirty="0" smtClean="0"/>
              <a:t>,</a:t>
            </a:r>
            <a:r>
              <a:rPr lang="zh-CN" altLang="en-US" sz="2000" b="1" dirty="0" smtClean="0"/>
              <a:t>对应的所有运动模式发散</a:t>
            </a:r>
            <a:r>
              <a:rPr lang="en-US" sz="2000" b="1" dirty="0" smtClean="0"/>
              <a:t>(</a:t>
            </a:r>
            <a:r>
              <a:rPr lang="zh-CN" altLang="en-US" sz="2000" b="1" dirty="0" smtClean="0"/>
              <a:t>趋于无穷</a:t>
            </a:r>
            <a:r>
              <a:rPr lang="en-US" sz="2000" b="1" dirty="0" smtClean="0"/>
              <a:t>)</a:t>
            </a:r>
            <a:r>
              <a:rPr lang="zh-CN" altLang="en-US" sz="2000" b="1" dirty="0" smtClean="0"/>
              <a:t>，并且是按指数规律发散。</a:t>
            </a:r>
            <a:endParaRPr lang="en-US" altLang="zh-CN" sz="2000" b="1" dirty="0" smtClean="0"/>
          </a:p>
          <a:p>
            <a:pPr lvl="1" algn="l">
              <a:buFont typeface="Wingdings" pitchFamily="2" charset="2"/>
              <a:buChar char="n"/>
            </a:pPr>
            <a:r>
              <a:rPr lang="zh-CN" altLang="en-US" sz="2000" b="1" dirty="0" smtClean="0"/>
              <a:t>特征根实部等于</a:t>
            </a:r>
            <a:r>
              <a:rPr lang="en-US" altLang="zh-CN" sz="2000" b="1" dirty="0" smtClean="0"/>
              <a:t>0,</a:t>
            </a:r>
          </a:p>
          <a:p>
            <a:pPr lvl="2" algn="l">
              <a:buFont typeface="Wingdings" pitchFamily="2" charset="2"/>
              <a:buChar char="n"/>
            </a:pPr>
            <a:r>
              <a:rPr lang="zh-CN" altLang="en-US" sz="1800" b="1" dirty="0" smtClean="0"/>
              <a:t>代数重数与几何重数一致时，运动模式既不会发散，也不会收敛，而是有界的</a:t>
            </a:r>
            <a:endParaRPr lang="en-US" altLang="zh-CN" sz="1800" b="1" dirty="0" smtClean="0"/>
          </a:p>
          <a:p>
            <a:pPr lvl="2" algn="l">
              <a:buFont typeface="Wingdings" pitchFamily="2" charset="2"/>
              <a:buChar char="n"/>
            </a:pPr>
            <a:r>
              <a:rPr lang="zh-CN" altLang="en-US" sz="1800" b="1" dirty="0" smtClean="0"/>
              <a:t>几何重数小于代数重数时，</a:t>
            </a:r>
            <a:r>
              <a:rPr lang="en-US" sz="1800" b="1" dirty="0" smtClean="0"/>
              <a:t> </a:t>
            </a:r>
            <a:r>
              <a:rPr lang="zh-CN" altLang="en-US" sz="1800" b="1" dirty="0" smtClean="0"/>
              <a:t>运动模式发散，但发散是按时间的幂函数规律。</a:t>
            </a:r>
            <a:endParaRPr lang="en-US" altLang="zh-CN" sz="1800" b="1" dirty="0" smtClean="0"/>
          </a:p>
          <a:p>
            <a:pPr lvl="1" algn="l">
              <a:buFont typeface="Wingdings" pitchFamily="2" charset="2"/>
              <a:buChar char="n"/>
            </a:pP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0"/>
            <a:ext cx="9215502" cy="1143000"/>
          </a:xfrm>
        </p:spPr>
        <p:txBody>
          <a:bodyPr/>
          <a:lstStyle/>
          <a:p>
            <a:pPr lvl="1"/>
            <a:r>
              <a:rPr lang="en-US" altLang="zh-CN" sz="4000" b="1" dirty="0" smtClean="0">
                <a:latin typeface="+mn-ea"/>
                <a:ea typeface="+mn-ea"/>
                <a:cs typeface="+mj-cs"/>
              </a:rPr>
              <a:t>8.2</a:t>
            </a:r>
            <a:r>
              <a:rPr lang="zh-CN" altLang="en-US" sz="4000" b="1" dirty="0" smtClean="0">
                <a:latin typeface="+mn-ea"/>
                <a:ea typeface="+mn-ea"/>
                <a:cs typeface="+mj-cs"/>
              </a:rPr>
              <a:t>线性定常系统的稳定性特征值判据</a:t>
            </a:r>
            <a:r>
              <a:rPr lang="en-US" altLang="zh-CN" sz="4000" b="1" dirty="0" smtClean="0">
                <a:latin typeface="+mn-ea"/>
                <a:ea typeface="+mn-ea"/>
                <a:cs typeface="+mj-cs"/>
              </a:rPr>
              <a:t>-2</a:t>
            </a:r>
            <a:endParaRPr lang="zh-CN" altLang="en-US" sz="4000" b="1" dirty="0" smtClean="0">
              <a:latin typeface="+mn-ea"/>
              <a:ea typeface="+mn-ea"/>
              <a:cs typeface="+mj-cs"/>
            </a:endParaRPr>
          </a:p>
        </p:txBody>
      </p:sp>
      <p:sp>
        <p:nvSpPr>
          <p:cNvPr id="3" name="内容占位符 2"/>
          <p:cNvSpPr>
            <a:spLocks noGrp="1"/>
          </p:cNvSpPr>
          <p:nvPr>
            <p:ph idx="1"/>
          </p:nvPr>
        </p:nvSpPr>
        <p:spPr>
          <a:xfrm>
            <a:off x="357158" y="1285860"/>
            <a:ext cx="8597930" cy="4846653"/>
          </a:xfrm>
        </p:spPr>
        <p:txBody>
          <a:bodyPr/>
          <a:lstStyle/>
          <a:p>
            <a:r>
              <a:rPr lang="zh-CN" altLang="en-US" dirty="0" smtClean="0">
                <a:latin typeface="Times New Roman" pitchFamily="18" charset="0"/>
                <a:cs typeface="Times New Roman" pitchFamily="18" charset="0"/>
              </a:rPr>
              <a:t>稳定性特征值判据</a:t>
            </a:r>
            <a:endParaRPr lang="en-US" altLang="zh-CN"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稳定</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det</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I</a:t>
            </a:r>
            <a:r>
              <a:rPr lang="en-US" altLang="zh-CN" dirty="0" err="1" smtClean="0">
                <a:latin typeface="Times New Roman" pitchFamily="18" charset="0"/>
                <a:cs typeface="Times New Roman" pitchFamily="18" charset="0"/>
                <a:sym typeface="Euclid Symbol" pitchFamily="18" charset="2"/>
              </a:rPr>
              <a:t></a:t>
            </a:r>
            <a:r>
              <a:rPr lang="en-US" altLang="zh-CN" i="1" dirty="0" err="1"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实部为零的根对应的初等因子是一次</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或与之等价的说法</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，且其余根均具负实部。</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渐近稳定</a:t>
            </a:r>
            <a:r>
              <a:rPr lang="en-US" altLang="zh-CN" dirty="0" smtClean="0">
                <a:latin typeface="Times New Roman" pitchFamily="18" charset="0"/>
                <a:cs typeface="Times New Roman" pitchFamily="18" charset="0"/>
              </a:rPr>
              <a:t>:</a:t>
            </a:r>
            <a:r>
              <a:rPr lang="zh-CN" altLang="en-US"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det</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sym typeface="Euclid Symbol" pitchFamily="18" charset="2"/>
              </a:rPr>
              <a:t></a:t>
            </a:r>
            <a:r>
              <a:rPr lang="en-US" altLang="zh-CN" i="1" dirty="0" smtClean="0">
                <a:latin typeface="Times New Roman" pitchFamily="18" charset="0"/>
                <a:cs typeface="Times New Roman" pitchFamily="18" charset="0"/>
              </a:rPr>
              <a:t> A</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的所有根均具负实部。</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不稳定</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det</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s</a:t>
            </a:r>
            <a:r>
              <a:rPr lang="en-US" altLang="zh-CN"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sym typeface="Euclid Symbol" pitchFamily="18" charset="2"/>
              </a:rPr>
              <a:t></a:t>
            </a:r>
            <a:r>
              <a:rPr lang="en-US" altLang="zh-CN" i="1" dirty="0" smtClean="0">
                <a:latin typeface="Times New Roman" pitchFamily="18" charset="0"/>
                <a:cs typeface="Times New Roman" pitchFamily="18" charset="0"/>
              </a:rPr>
              <a:t> A</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有正实部的根或实部为零的根对应的初等因子不是一次。</a:t>
            </a:r>
            <a:endParaRPr lang="en-US" altLang="zh-C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358346" cy="1143000"/>
          </a:xfrm>
        </p:spPr>
        <p:txBody>
          <a:bodyPr/>
          <a:lstStyle/>
          <a:p>
            <a:pPr lvl="1"/>
            <a:r>
              <a:rPr lang="en-US" altLang="zh-CN" sz="4000" b="1" dirty="0" smtClean="0">
                <a:latin typeface="+mn-ea"/>
                <a:ea typeface="+mn-ea"/>
                <a:cs typeface="+mj-cs"/>
              </a:rPr>
              <a:t>8.2</a:t>
            </a:r>
            <a:r>
              <a:rPr lang="zh-CN" altLang="en-US" sz="4000" b="1" dirty="0" smtClean="0">
                <a:latin typeface="+mn-ea"/>
                <a:ea typeface="+mn-ea"/>
                <a:cs typeface="+mj-cs"/>
              </a:rPr>
              <a:t>线性定常系统的稳定性特征值判据</a:t>
            </a:r>
            <a:r>
              <a:rPr lang="en-US" altLang="zh-CN" sz="4000" b="1" dirty="0" smtClean="0">
                <a:latin typeface="+mn-ea"/>
                <a:ea typeface="+mn-ea"/>
                <a:cs typeface="+mj-cs"/>
              </a:rPr>
              <a:t>-3</a:t>
            </a:r>
            <a:endParaRPr lang="zh-CN" altLang="en-US" sz="4000" b="1" dirty="0" smtClean="0">
              <a:latin typeface="+mn-ea"/>
              <a:ea typeface="+mn-ea"/>
              <a:cs typeface="+mj-cs"/>
            </a:endParaRPr>
          </a:p>
        </p:txBody>
      </p:sp>
      <p:sp>
        <p:nvSpPr>
          <p:cNvPr id="3" name="内容占位符 2"/>
          <p:cNvSpPr>
            <a:spLocks noGrp="1"/>
          </p:cNvSpPr>
          <p:nvPr>
            <p:ph idx="1"/>
          </p:nvPr>
        </p:nvSpPr>
        <p:spPr>
          <a:xfrm>
            <a:off x="357158" y="1285860"/>
            <a:ext cx="8597930" cy="4846653"/>
          </a:xfrm>
        </p:spPr>
        <p:txBody>
          <a:bodyPr/>
          <a:lstStyle/>
          <a:p>
            <a:r>
              <a:rPr lang="zh-CN" altLang="en-US" dirty="0" smtClean="0">
                <a:latin typeface="Times New Roman" pitchFamily="18" charset="0"/>
                <a:cs typeface="Times New Roman" pitchFamily="18" charset="0"/>
              </a:rPr>
              <a:t>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系统方程如下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式中</a:t>
            </a:r>
            <a:r>
              <a:rPr lang="en-US" altLang="zh-CN"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为实常数，写出</a:t>
            </a:r>
            <a:r>
              <a:rPr lang="en-US" altLang="zh-CN" i="1" dirty="0" smtClean="0">
                <a:latin typeface="Times New Roman" pitchFamily="18" charset="0"/>
                <a:cs typeface="Times New Roman" pitchFamily="18" charset="0"/>
              </a:rPr>
              <a:t>x</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李氏稳定时</a:t>
            </a:r>
            <a:r>
              <a:rPr lang="en-US" altLang="zh-CN"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的取值条件。</a:t>
            </a:r>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zh-CN" altLang="en-US" dirty="0" smtClean="0"/>
              <a:t>例</a:t>
            </a:r>
            <a:r>
              <a:rPr lang="en-US" altLang="zh-CN" dirty="0" smtClean="0"/>
              <a:t>:</a:t>
            </a:r>
            <a:r>
              <a:rPr lang="zh-CN" altLang="en-US" dirty="0" smtClean="0"/>
              <a:t>两个相同的系统并联和串联，两个系统的状态模型是一样的</a:t>
            </a:r>
            <a:r>
              <a:rPr lang="en-US" dirty="0" smtClean="0"/>
              <a:t>(</a:t>
            </a:r>
            <a:r>
              <a:rPr lang="zh-CN" altLang="en-US" dirty="0" smtClean="0"/>
              <a:t>如下</a:t>
            </a:r>
            <a:r>
              <a:rPr lang="en-US" dirty="0" smtClean="0"/>
              <a:t>)</a:t>
            </a:r>
            <a:r>
              <a:rPr lang="zh-CN" altLang="en-US" dirty="0" smtClean="0"/>
              <a:t>，说明其稳定性。</a:t>
            </a:r>
          </a:p>
          <a:p>
            <a:endParaRPr lang="en-US" altLang="zh-CN" dirty="0" smtClean="0">
              <a:latin typeface="Times New Roman" pitchFamily="18" charset="0"/>
              <a:cs typeface="Times New Roman" pitchFamily="18" charset="0"/>
            </a:endParaRPr>
          </a:p>
        </p:txBody>
      </p:sp>
      <p:graphicFrame>
        <p:nvGraphicFramePr>
          <p:cNvPr id="201730" name="Object 2"/>
          <p:cNvGraphicFramePr>
            <a:graphicFrameLocks noChangeAspect="1"/>
          </p:cNvGraphicFramePr>
          <p:nvPr/>
        </p:nvGraphicFramePr>
        <p:xfrm>
          <a:off x="911225" y="2373313"/>
          <a:ext cx="2320925" cy="1235075"/>
        </p:xfrm>
        <a:graphic>
          <a:graphicData uri="http://schemas.openxmlformats.org/presentationml/2006/ole">
            <p:oleObj spid="_x0000_s201730" name="Equation" r:id="rId3" imgW="1168200" imgH="622080" progId="Equation.DSMT4">
              <p:embed/>
            </p:oleObj>
          </a:graphicData>
        </a:graphic>
      </p:graphicFrame>
      <p:graphicFrame>
        <p:nvGraphicFramePr>
          <p:cNvPr id="5" name="Object 2"/>
          <p:cNvGraphicFramePr>
            <a:graphicFrameLocks noChangeAspect="1"/>
          </p:cNvGraphicFramePr>
          <p:nvPr/>
        </p:nvGraphicFramePr>
        <p:xfrm>
          <a:off x="4000496" y="2214554"/>
          <a:ext cx="4254528" cy="1527084"/>
        </p:xfrm>
        <a:graphic>
          <a:graphicData uri="http://schemas.openxmlformats.org/presentationml/2006/ole">
            <p:oleObj spid="_x0000_s201731" name="Equation" r:id="rId4" imgW="1981080" imgH="711000" progId="Equation.DSMT4">
              <p:embed/>
            </p:oleObj>
          </a:graphicData>
        </a:graphic>
      </p:graphicFrame>
      <p:graphicFrame>
        <p:nvGraphicFramePr>
          <p:cNvPr id="6" name="Object 2"/>
          <p:cNvGraphicFramePr>
            <a:graphicFrameLocks noChangeAspect="1"/>
          </p:cNvGraphicFramePr>
          <p:nvPr/>
        </p:nvGraphicFramePr>
        <p:xfrm>
          <a:off x="8072463" y="3000372"/>
          <a:ext cx="758014" cy="785818"/>
        </p:xfrm>
        <a:graphic>
          <a:graphicData uri="http://schemas.openxmlformats.org/presentationml/2006/ole">
            <p:oleObj spid="_x0000_s201732" name="Equation" r:id="rId5" imgW="342720" imgH="355320" progId="Equation.DSMT4">
              <p:embed/>
            </p:oleObj>
          </a:graphicData>
        </a:graphic>
      </p:graphicFrame>
      <p:sp>
        <p:nvSpPr>
          <p:cNvPr id="7" name="右箭头 6"/>
          <p:cNvSpPr/>
          <p:nvPr/>
        </p:nvSpPr>
        <p:spPr bwMode="auto">
          <a:xfrm>
            <a:off x="7000892" y="3500438"/>
            <a:ext cx="857256"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 name="矩形 7"/>
          <p:cNvSpPr/>
          <p:nvPr/>
        </p:nvSpPr>
        <p:spPr>
          <a:xfrm>
            <a:off x="6572264" y="3071810"/>
            <a:ext cx="1478289" cy="400110"/>
          </a:xfrm>
          <a:prstGeom prst="rect">
            <a:avLst/>
          </a:prstGeom>
        </p:spPr>
        <p:txBody>
          <a:bodyPr wrap="none">
            <a:spAutoFit/>
          </a:bodyPr>
          <a:lstStyle/>
          <a:p>
            <a:r>
              <a:rPr lang="en-US" altLang="zh-CN" sz="2000" b="1" kern="0" dirty="0" err="1" smtClean="0">
                <a:solidFill>
                  <a:srgbClr val="000000"/>
                </a:solidFill>
                <a:latin typeface="Tahoma"/>
                <a:ea typeface="楷体_GB2312"/>
              </a:rPr>
              <a:t>Routh</a:t>
            </a:r>
            <a:r>
              <a:rPr lang="zh-CN" altLang="en-US" sz="2000" b="1" kern="0" dirty="0" smtClean="0">
                <a:solidFill>
                  <a:srgbClr val="000000"/>
                </a:solidFill>
                <a:latin typeface="Tahoma"/>
                <a:ea typeface="楷体_GB2312"/>
              </a:rPr>
              <a:t>判据</a:t>
            </a:r>
            <a:endParaRPr lang="zh-CN" altLang="en-US" sz="2000" dirty="0"/>
          </a:p>
        </p:txBody>
      </p:sp>
      <p:graphicFrame>
        <p:nvGraphicFramePr>
          <p:cNvPr id="9" name="Object 2"/>
          <p:cNvGraphicFramePr>
            <a:graphicFrameLocks noChangeAspect="1"/>
          </p:cNvGraphicFramePr>
          <p:nvPr/>
        </p:nvGraphicFramePr>
        <p:xfrm>
          <a:off x="214281" y="4733922"/>
          <a:ext cx="2599939" cy="1338284"/>
        </p:xfrm>
        <a:graphic>
          <a:graphicData uri="http://schemas.openxmlformats.org/presentationml/2006/ole">
            <p:oleObj spid="_x0000_s201733" name="Equation" r:id="rId6" imgW="1257120" imgH="647640" progId="Equation.DSMT4">
              <p:embed/>
            </p:oleObj>
          </a:graphicData>
        </a:graphic>
      </p:graphicFrame>
      <p:graphicFrame>
        <p:nvGraphicFramePr>
          <p:cNvPr id="10" name="Object 2"/>
          <p:cNvGraphicFramePr>
            <a:graphicFrameLocks noChangeAspect="1"/>
          </p:cNvGraphicFramePr>
          <p:nvPr/>
        </p:nvGraphicFramePr>
        <p:xfrm>
          <a:off x="3071802" y="4429132"/>
          <a:ext cx="5307040" cy="1758504"/>
        </p:xfrm>
        <a:graphic>
          <a:graphicData uri="http://schemas.openxmlformats.org/presentationml/2006/ole">
            <p:oleObj spid="_x0000_s201734" name="Equation" r:id="rId7" imgW="2450880" imgH="812520" progId="Equation.DSMT4">
              <p:embed/>
            </p:oleObj>
          </a:graphicData>
        </a:graphic>
      </p:graphicFrame>
      <p:sp>
        <p:nvSpPr>
          <p:cNvPr id="11" name="矩形 10"/>
          <p:cNvSpPr/>
          <p:nvPr/>
        </p:nvSpPr>
        <p:spPr>
          <a:xfrm>
            <a:off x="0" y="6286520"/>
            <a:ext cx="2286000" cy="461665"/>
          </a:xfrm>
          <a:prstGeom prst="rect">
            <a:avLst/>
          </a:prstGeom>
        </p:spPr>
        <p:txBody>
          <a:bodyPr>
            <a:spAutoFit/>
          </a:bodyPr>
          <a:lstStyle/>
          <a:p>
            <a:r>
              <a:rPr lang="zh-CN" altLang="en-US" b="1" dirty="0" smtClean="0"/>
              <a:t>特征根</a:t>
            </a:r>
            <a:r>
              <a:rPr lang="en-US" b="1" dirty="0" smtClean="0"/>
              <a:t>±</a:t>
            </a:r>
            <a:r>
              <a:rPr lang="en-US" b="1" i="1" dirty="0" smtClean="0"/>
              <a:t> </a:t>
            </a:r>
            <a:r>
              <a:rPr lang="en-US" i="1" dirty="0" smtClean="0">
                <a:latin typeface="Times New Roman" pitchFamily="18" charset="0"/>
                <a:cs typeface="Times New Roman" pitchFamily="18" charset="0"/>
              </a:rPr>
              <a:t>j</a:t>
            </a:r>
            <a:endParaRPr lang="zh-CN" altLang="en-US" i="1" dirty="0">
              <a:latin typeface="Times New Roman" pitchFamily="18" charset="0"/>
              <a:cs typeface="Times New Roman" pitchFamily="18" charset="0"/>
            </a:endParaRPr>
          </a:p>
        </p:txBody>
      </p:sp>
      <p:graphicFrame>
        <p:nvGraphicFramePr>
          <p:cNvPr id="13" name="Object 2"/>
          <p:cNvGraphicFramePr>
            <a:graphicFrameLocks noChangeAspect="1"/>
          </p:cNvGraphicFramePr>
          <p:nvPr/>
        </p:nvGraphicFramePr>
        <p:xfrm>
          <a:off x="2285984" y="6310313"/>
          <a:ext cx="3349625" cy="547687"/>
        </p:xfrm>
        <a:graphic>
          <a:graphicData uri="http://schemas.openxmlformats.org/presentationml/2006/ole">
            <p:oleObj spid="_x0000_s201735" name="Equation" r:id="rId8" imgW="1396800" imgH="228600" progId="Equation.DSMT4">
              <p:embed/>
            </p:oleObj>
          </a:graphicData>
        </a:graphic>
      </p:graphicFrame>
      <p:graphicFrame>
        <p:nvGraphicFramePr>
          <p:cNvPr id="14" name="Object 2"/>
          <p:cNvGraphicFramePr>
            <a:graphicFrameLocks noChangeAspect="1"/>
          </p:cNvGraphicFramePr>
          <p:nvPr/>
        </p:nvGraphicFramePr>
        <p:xfrm>
          <a:off x="5826125" y="6299223"/>
          <a:ext cx="3317875" cy="487363"/>
        </p:xfrm>
        <a:graphic>
          <a:graphicData uri="http://schemas.openxmlformats.org/presentationml/2006/ole">
            <p:oleObj spid="_x0000_s201736" name="Equation" r:id="rId9" imgW="1384200" imgH="203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dirty="0" smtClean="0"/>
              <a:t>2</a:t>
            </a:r>
            <a:r>
              <a:rPr lang="zh-CN" altLang="en-US" dirty="0" smtClean="0"/>
              <a:t>内部稳定性的基本概念</a:t>
            </a:r>
            <a:r>
              <a:rPr lang="en-US" altLang="zh-CN" dirty="0" smtClean="0"/>
              <a:t>-3</a:t>
            </a:r>
            <a:endParaRPr lang="zh-CN" altLang="en-US" dirty="0" smtClean="0"/>
          </a:p>
        </p:txBody>
      </p:sp>
      <p:sp>
        <p:nvSpPr>
          <p:cNvPr id="9" name="内容占位符 8"/>
          <p:cNvSpPr>
            <a:spLocks noGrp="1"/>
          </p:cNvSpPr>
          <p:nvPr>
            <p:ph idx="1"/>
          </p:nvPr>
        </p:nvSpPr>
        <p:spPr>
          <a:xfrm>
            <a:off x="785786" y="1285861"/>
            <a:ext cx="8169302" cy="642942"/>
          </a:xfrm>
        </p:spPr>
        <p:txBody>
          <a:bodyPr/>
          <a:lstStyle/>
          <a:p>
            <a:r>
              <a:rPr lang="zh-CN" altLang="en-US" dirty="0" smtClean="0"/>
              <a:t>受扰运动</a:t>
            </a:r>
            <a:endParaRPr lang="zh-CN" altLang="en-US" dirty="0"/>
          </a:p>
        </p:txBody>
      </p:sp>
      <p:sp>
        <p:nvSpPr>
          <p:cNvPr id="30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5" name="Object 7"/>
          <p:cNvGraphicFramePr>
            <a:graphicFrameLocks noChangeAspect="1"/>
          </p:cNvGraphicFramePr>
          <p:nvPr/>
        </p:nvGraphicFramePr>
        <p:xfrm>
          <a:off x="1214438" y="2000240"/>
          <a:ext cx="7021512" cy="2932112"/>
        </p:xfrm>
        <a:graphic>
          <a:graphicData uri="http://schemas.openxmlformats.org/presentationml/2006/ole">
            <p:oleObj spid="_x0000_s3075" name="Equation" r:id="rId4" imgW="2654280" imgH="1130040" progId="Equation.DSMT4">
              <p:embed/>
            </p:oleObj>
          </a:graphicData>
        </a:graphic>
      </p:graphicFrame>
      <p:sp>
        <p:nvSpPr>
          <p:cNvPr id="10" name="内容占位符 8"/>
          <p:cNvSpPr txBox="1">
            <a:spLocks/>
          </p:cNvSpPr>
          <p:nvPr/>
        </p:nvSpPr>
        <p:spPr bwMode="auto">
          <a:xfrm>
            <a:off x="928662" y="4929198"/>
            <a:ext cx="8169302" cy="157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eaLnBrk="0" hangingPunct="0">
              <a:spcBef>
                <a:spcPct val="20000"/>
              </a:spcBef>
              <a:buClr>
                <a:schemeClr val="folHlink"/>
              </a:buClr>
              <a:buSzPct val="60000"/>
              <a:buFont typeface="Wingdings" pitchFamily="2" charset="2"/>
              <a:buChar char="n"/>
            </a:pPr>
            <a:r>
              <a:rPr lang="zh-CN" altLang="en-US" sz="3200" b="1" dirty="0" smtClean="0">
                <a:latin typeface="+mn-lt"/>
                <a:ea typeface="+mn-ea"/>
              </a:rPr>
              <a:t>稳定性就是研究偏离平衡状态的受扰运动能否只靠系统内部结构因素而返回到平衡状态，或者限制在一个有限的邻域内。</a:t>
            </a:r>
            <a:endParaRPr lang="zh-CN" altLang="en-US" sz="3200" b="1" dirty="0">
              <a:latin typeface="+mn-lt"/>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8572560" cy="1143000"/>
          </a:xfrm>
        </p:spPr>
        <p:txBody>
          <a:bodyPr/>
          <a:lstStyle/>
          <a:p>
            <a:pPr lvl="1"/>
            <a:r>
              <a:rPr lang="en-US" altLang="zh-CN" sz="4000" b="1" dirty="0" smtClean="0">
                <a:latin typeface="+mn-ea"/>
                <a:ea typeface="+mn-ea"/>
                <a:cs typeface="+mj-cs"/>
              </a:rPr>
              <a:t>8.3</a:t>
            </a:r>
            <a:r>
              <a:rPr lang="zh-CN" altLang="en-US" sz="4000" b="1" dirty="0" smtClean="0">
                <a:latin typeface="+mn-ea"/>
                <a:ea typeface="+mn-ea"/>
              </a:rPr>
              <a:t>线性时变系统的稳定性转移矩阵判据</a:t>
            </a:r>
            <a:r>
              <a:rPr lang="en-US" altLang="zh-CN" sz="4000" b="1" dirty="0" smtClean="0">
                <a:latin typeface="+mn-ea"/>
                <a:ea typeface="+mn-ea"/>
              </a:rPr>
              <a:t>-1</a:t>
            </a:r>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不能使用</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的特征值</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而要用与系统运动关系密切的状态转移矩阵讨论稳定性</a:t>
            </a:r>
            <a:r>
              <a:rPr lang="en-US" altLang="zh-CN" dirty="0" smtClean="0">
                <a:latin typeface="Times New Roman" pitchFamily="18" charset="0"/>
                <a:cs typeface="Times New Roman" pitchFamily="18" charset="0"/>
              </a:rPr>
              <a:t>.</a:t>
            </a:r>
          </a:p>
          <a:p>
            <a:r>
              <a:rPr lang="zh-CN" altLang="en-US" dirty="0" smtClean="0"/>
              <a:t>例</a:t>
            </a:r>
            <a:r>
              <a:rPr lang="en-US" altLang="zh-CN" dirty="0" smtClean="0"/>
              <a:t>:</a:t>
            </a:r>
            <a:r>
              <a:rPr lang="zh-CN" altLang="en-US" dirty="0" smtClean="0"/>
              <a:t>讨论稳定性</a:t>
            </a:r>
            <a:endParaRPr lang="zh-CN" altLang="en-US" dirty="0"/>
          </a:p>
        </p:txBody>
      </p:sp>
      <p:sp>
        <p:nvSpPr>
          <p:cNvPr id="205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825" name="Object 1"/>
          <p:cNvGraphicFramePr>
            <a:graphicFrameLocks noChangeAspect="1"/>
          </p:cNvGraphicFramePr>
          <p:nvPr/>
        </p:nvGraphicFramePr>
        <p:xfrm>
          <a:off x="4286248" y="2285992"/>
          <a:ext cx="1785950" cy="922414"/>
        </p:xfrm>
        <a:graphic>
          <a:graphicData uri="http://schemas.openxmlformats.org/presentationml/2006/ole">
            <p:oleObj spid="_x0000_s205825" name="Equation" r:id="rId3" imgW="889000" imgH="444500" progId="Equation.DSMT4">
              <p:embed/>
            </p:oleObj>
          </a:graphicData>
        </a:graphic>
      </p:graphicFrame>
      <p:sp>
        <p:nvSpPr>
          <p:cNvPr id="6" name="Text Box 6"/>
          <p:cNvSpPr txBox="1">
            <a:spLocks noChangeArrowheads="1"/>
          </p:cNvSpPr>
          <p:nvPr/>
        </p:nvSpPr>
        <p:spPr bwMode="auto">
          <a:xfrm>
            <a:off x="6643702" y="2285992"/>
            <a:ext cx="2124075" cy="15875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800" b="1" dirty="0">
                <a:latin typeface="Euclid" pitchFamily="18" charset="0"/>
              </a:rPr>
              <a:t>A</a:t>
            </a:r>
            <a:r>
              <a:rPr kumimoji="1" lang="zh-CN" altLang="en-US" sz="2800" b="1" dirty="0">
                <a:latin typeface="Euclid" pitchFamily="18" charset="0"/>
              </a:rPr>
              <a:t>的特征值为 </a:t>
            </a:r>
            <a:r>
              <a:rPr kumimoji="1" lang="zh-CN" altLang="en-US" sz="2800" b="1" dirty="0">
                <a:latin typeface="Euclid" pitchFamily="18" charset="0"/>
                <a:sym typeface="Symbol" pitchFamily="18" charset="2"/>
              </a:rPr>
              <a:t></a:t>
            </a:r>
            <a:r>
              <a:rPr kumimoji="1" lang="en-US" altLang="zh-CN" sz="2800" b="1" dirty="0">
                <a:latin typeface="Euclid" pitchFamily="18" charset="0"/>
              </a:rPr>
              <a:t>1</a:t>
            </a:r>
            <a:r>
              <a:rPr kumimoji="1" lang="zh-CN" altLang="en-US" sz="2800" b="1" dirty="0">
                <a:latin typeface="Euclid" pitchFamily="18" charset="0"/>
              </a:rPr>
              <a:t>， </a:t>
            </a:r>
            <a:r>
              <a:rPr kumimoji="1" lang="zh-CN" altLang="en-US" sz="2800" b="1" dirty="0">
                <a:latin typeface="Euclid" pitchFamily="18" charset="0"/>
                <a:sym typeface="Symbol" pitchFamily="18" charset="2"/>
              </a:rPr>
              <a:t></a:t>
            </a:r>
            <a:r>
              <a:rPr kumimoji="1" lang="en-US" altLang="zh-CN" sz="2800" b="1" dirty="0">
                <a:latin typeface="Euclid" pitchFamily="18" charset="0"/>
              </a:rPr>
              <a:t>1           </a:t>
            </a:r>
          </a:p>
          <a:p>
            <a:pPr eaLnBrk="1" hangingPunct="1">
              <a:spcBef>
                <a:spcPct val="50000"/>
              </a:spcBef>
            </a:pPr>
            <a:r>
              <a:rPr kumimoji="1" lang="zh-CN" altLang="en-US" sz="2800" b="1" dirty="0">
                <a:latin typeface="Euclid" pitchFamily="18" charset="0"/>
                <a:sym typeface="Wingdings" pitchFamily="2" charset="2"/>
              </a:rPr>
              <a:t>系统稳定</a:t>
            </a:r>
            <a:r>
              <a:rPr kumimoji="1" lang="zh-CN" altLang="en-US" sz="2800" b="1" dirty="0">
                <a:latin typeface="Times New Roman" pitchFamily="18" charset="0"/>
              </a:rPr>
              <a:t> </a:t>
            </a:r>
          </a:p>
        </p:txBody>
      </p:sp>
      <p:grpSp>
        <p:nvGrpSpPr>
          <p:cNvPr id="7" name="Group 10"/>
          <p:cNvGrpSpPr>
            <a:grpSpLocks/>
          </p:cNvGrpSpPr>
          <p:nvPr/>
        </p:nvGrpSpPr>
        <p:grpSpPr bwMode="auto">
          <a:xfrm>
            <a:off x="7219965" y="3006717"/>
            <a:ext cx="576262" cy="457200"/>
            <a:chOff x="4785" y="2115"/>
            <a:chExt cx="363" cy="288"/>
          </a:xfrm>
        </p:grpSpPr>
        <p:graphicFrame>
          <p:nvGraphicFramePr>
            <p:cNvPr id="8" name="Object 11"/>
            <p:cNvGraphicFramePr>
              <a:graphicFrameLocks noChangeAspect="1"/>
            </p:cNvGraphicFramePr>
            <p:nvPr/>
          </p:nvGraphicFramePr>
          <p:xfrm>
            <a:off x="4876" y="2115"/>
            <a:ext cx="193" cy="288"/>
          </p:xfrm>
          <a:graphic>
            <a:graphicData uri="http://schemas.openxmlformats.org/presentationml/2006/ole">
              <p:oleObj spid="_x0000_s205827" name="Equation" r:id="rId4" imgW="126720" imgH="190440" progId="Equation.DSMT4">
                <p:embed/>
              </p:oleObj>
            </a:graphicData>
          </a:graphic>
        </p:graphicFrame>
        <p:sp>
          <p:nvSpPr>
            <p:cNvPr id="9" name="Line 12"/>
            <p:cNvSpPr>
              <a:spLocks noChangeShapeType="1"/>
            </p:cNvSpPr>
            <p:nvPr/>
          </p:nvSpPr>
          <p:spPr bwMode="auto">
            <a:xfrm flipV="1">
              <a:off x="4785" y="2205"/>
              <a:ext cx="363" cy="91"/>
            </a:xfrm>
            <a:prstGeom prst="line">
              <a:avLst/>
            </a:prstGeom>
            <a:noFill/>
            <a:ln w="9525">
              <a:solidFill>
                <a:schemeClr val="tx1"/>
              </a:solidFill>
              <a:miter lim="800000"/>
              <a:headEnd/>
              <a:tailEnd/>
            </a:ln>
            <a:effectLst/>
          </p:spPr>
          <p:txBody>
            <a:bodyPr wrap="none"/>
            <a:lstStyle/>
            <a:p>
              <a:endParaRPr lang="zh-CN" altLang="en-US"/>
            </a:p>
          </p:txBody>
        </p:sp>
      </p:grpSp>
      <p:graphicFrame>
        <p:nvGraphicFramePr>
          <p:cNvPr id="10" name="Object 1"/>
          <p:cNvGraphicFramePr>
            <a:graphicFrameLocks noChangeAspect="1"/>
          </p:cNvGraphicFramePr>
          <p:nvPr/>
        </p:nvGraphicFramePr>
        <p:xfrm>
          <a:off x="990600" y="3332163"/>
          <a:ext cx="2806700" cy="974725"/>
        </p:xfrm>
        <a:graphic>
          <a:graphicData uri="http://schemas.openxmlformats.org/presentationml/2006/ole">
            <p:oleObj spid="_x0000_s205828" name="Equation" r:id="rId5" imgW="1396800" imgH="469800" progId="Equation.DSMT4">
              <p:embed/>
            </p:oleObj>
          </a:graphicData>
        </a:graphic>
      </p:graphicFrame>
      <p:graphicFrame>
        <p:nvGraphicFramePr>
          <p:cNvPr id="11" name="Object 1"/>
          <p:cNvGraphicFramePr>
            <a:graphicFrameLocks noChangeAspect="1"/>
          </p:cNvGraphicFramePr>
          <p:nvPr/>
        </p:nvGraphicFramePr>
        <p:xfrm>
          <a:off x="928662" y="4500570"/>
          <a:ext cx="5765801" cy="1081087"/>
        </p:xfrm>
        <a:graphic>
          <a:graphicData uri="http://schemas.openxmlformats.org/presentationml/2006/ole">
            <p:oleObj spid="_x0000_s205829" name="Equation" r:id="rId6" imgW="2869920" imgH="520560" progId="Equation.DSMT4">
              <p:embed/>
            </p:oleObj>
          </a:graphicData>
        </a:graphic>
      </p:graphicFrame>
      <p:sp>
        <p:nvSpPr>
          <p:cNvPr id="12" name="Rectangle 8"/>
          <p:cNvSpPr>
            <a:spLocks noChangeArrowheads="1"/>
          </p:cNvSpPr>
          <p:nvPr/>
        </p:nvSpPr>
        <p:spPr bwMode="auto">
          <a:xfrm>
            <a:off x="0" y="5661025"/>
            <a:ext cx="9144000" cy="946150"/>
          </a:xfrm>
          <a:prstGeom prst="rect">
            <a:avLst/>
          </a:prstGeom>
          <a:noFill/>
          <a:ln w="9525">
            <a:noFill/>
            <a:miter lim="800000"/>
            <a:headEnd/>
            <a:tailEnd/>
          </a:ln>
          <a:effectLst/>
        </p:spPr>
        <p:txBody>
          <a:bodyPr>
            <a:spAutoFit/>
          </a:bodyPr>
          <a:lstStyle/>
          <a:p>
            <a:pPr algn="just" eaLnBrk="1" hangingPunct="1">
              <a:tabLst>
                <a:tab pos="266700" algn="l"/>
                <a:tab pos="571500" algn="l"/>
              </a:tabLst>
            </a:pPr>
            <a:r>
              <a:rPr kumimoji="1" lang="zh-CN" altLang="en-US" sz="2800" b="1" dirty="0">
                <a:latin typeface="Euclid" pitchFamily="18" charset="0"/>
              </a:rPr>
              <a:t>当</a:t>
            </a:r>
            <a:r>
              <a:rPr kumimoji="1" lang="en-US" altLang="zh-CN" sz="2800" b="1" i="1" dirty="0">
                <a:latin typeface="Euclid" pitchFamily="18" charset="0"/>
              </a:rPr>
              <a:t>t</a:t>
            </a:r>
            <a:r>
              <a:rPr kumimoji="1" lang="en-US" altLang="zh-CN" sz="2800" b="1" dirty="0">
                <a:latin typeface="Euclid" pitchFamily="18" charset="0"/>
                <a:sym typeface="Symbol" pitchFamily="18" charset="2"/>
              </a:rPr>
              <a:t></a:t>
            </a:r>
            <a:r>
              <a:rPr kumimoji="1" lang="zh-CN" altLang="en-US" sz="2800" b="1" dirty="0">
                <a:latin typeface="Euclid" pitchFamily="18" charset="0"/>
              </a:rPr>
              <a:t>时，只要 </a:t>
            </a:r>
            <a:r>
              <a:rPr kumimoji="1" lang="en-US" altLang="zh-CN" sz="2800" b="1" i="1" dirty="0">
                <a:latin typeface="Euclid" pitchFamily="18" charset="0"/>
              </a:rPr>
              <a:t>x</a:t>
            </a:r>
            <a:r>
              <a:rPr kumimoji="1" lang="en-US" altLang="zh-CN" sz="2800" b="1" baseline="-25000" dirty="0">
                <a:latin typeface="Euclid" pitchFamily="18" charset="0"/>
              </a:rPr>
              <a:t>2</a:t>
            </a:r>
            <a:r>
              <a:rPr kumimoji="1" lang="en-US" altLang="zh-CN" sz="2800" b="1" dirty="0">
                <a:latin typeface="Euclid" pitchFamily="18" charset="0"/>
              </a:rPr>
              <a:t>(0)</a:t>
            </a:r>
            <a:r>
              <a:rPr kumimoji="1" lang="en-US" altLang="zh-CN" sz="2800" b="1" dirty="0">
                <a:latin typeface="Euclid" pitchFamily="18" charset="0"/>
                <a:sym typeface="Symbol" pitchFamily="18" charset="2"/>
              </a:rPr>
              <a:t>0</a:t>
            </a:r>
            <a:r>
              <a:rPr kumimoji="1" lang="en-US" altLang="zh-CN" sz="2800" b="1" dirty="0">
                <a:latin typeface="Euclid" pitchFamily="18" charset="0"/>
              </a:rPr>
              <a:t> </a:t>
            </a:r>
            <a:r>
              <a:rPr kumimoji="1" lang="zh-CN" altLang="en-US" sz="2800" b="1" dirty="0">
                <a:latin typeface="Euclid" pitchFamily="18" charset="0"/>
              </a:rPr>
              <a:t>，就有</a:t>
            </a:r>
            <a:r>
              <a:rPr kumimoji="1" lang="en-US" altLang="zh-CN" sz="2800" b="1" dirty="0">
                <a:latin typeface="Euclid" pitchFamily="18" charset="0"/>
              </a:rPr>
              <a:t>‖</a:t>
            </a:r>
            <a:r>
              <a:rPr kumimoji="1" lang="en-US" altLang="zh-CN" sz="2800" b="1" i="1" dirty="0">
                <a:latin typeface="Euclid" pitchFamily="18" charset="0"/>
              </a:rPr>
              <a:t>x</a:t>
            </a:r>
            <a:r>
              <a:rPr kumimoji="1" lang="en-US" altLang="zh-CN" sz="2800" b="1" dirty="0">
                <a:latin typeface="Euclid" pitchFamily="18" charset="0"/>
              </a:rPr>
              <a:t>(</a:t>
            </a:r>
            <a:r>
              <a:rPr kumimoji="1" lang="en-US" altLang="zh-CN" sz="2800" b="1" i="1" dirty="0">
                <a:latin typeface="Euclid" pitchFamily="18" charset="0"/>
              </a:rPr>
              <a:t>t</a:t>
            </a:r>
            <a:r>
              <a:rPr kumimoji="1" lang="en-US" altLang="zh-CN" sz="2800" b="1" dirty="0">
                <a:latin typeface="Euclid" pitchFamily="18" charset="0"/>
              </a:rPr>
              <a:t>)‖</a:t>
            </a:r>
            <a:r>
              <a:rPr kumimoji="1" lang="zh-CN" altLang="en-US" sz="2800" b="1" dirty="0">
                <a:latin typeface="Euclid" pitchFamily="18" charset="0"/>
              </a:rPr>
              <a:t>趋于无穷，故零解不稳定。因此，由特征值来判断将导致错误的结论。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线性时变系统的稳定性转移矩阵判据</a:t>
            </a:r>
            <a:r>
              <a:rPr lang="en-US" altLang="zh-CN" dirty="0" smtClean="0"/>
              <a:t>-2</a:t>
            </a:r>
            <a:endParaRPr lang="zh-CN" altLang="en-US" dirty="0"/>
          </a:p>
        </p:txBody>
      </p:sp>
      <p:sp>
        <p:nvSpPr>
          <p:cNvPr id="5" name="Text Box 5"/>
          <p:cNvSpPr txBox="1">
            <a:spLocks noChangeArrowheads="1"/>
          </p:cNvSpPr>
          <p:nvPr/>
        </p:nvSpPr>
        <p:spPr bwMode="auto">
          <a:xfrm>
            <a:off x="381000" y="1265238"/>
            <a:ext cx="8583613" cy="946150"/>
          </a:xfrm>
          <a:prstGeom prst="rect">
            <a:avLst/>
          </a:prstGeom>
          <a:noFill/>
          <a:ln w="9525">
            <a:noFill/>
            <a:miter lim="800000"/>
            <a:headEnd/>
            <a:tailEnd/>
          </a:ln>
          <a:effectLst/>
        </p:spPr>
        <p:txBody>
          <a:bodyPr>
            <a:spAutoFit/>
          </a:bodyPr>
          <a:lstStyle/>
          <a:p>
            <a:pPr algn="l" eaLnBrk="1" hangingPunct="1">
              <a:spcBef>
                <a:spcPct val="50000"/>
              </a:spcBef>
              <a:buFont typeface="Wingdings" pitchFamily="2" charset="2"/>
              <a:buChar char="n"/>
            </a:pPr>
            <a:r>
              <a:rPr kumimoji="1" lang="zh-CN" altLang="en-US" sz="2800" b="1" dirty="0" smtClean="0">
                <a:latin typeface="Euclid" pitchFamily="18" charset="0"/>
              </a:rPr>
              <a:t>设</a:t>
            </a:r>
            <a:r>
              <a:rPr kumimoji="1" lang="en-US" altLang="zh-CN" sz="2800" b="1" dirty="0">
                <a:latin typeface="Euclid" pitchFamily="18" charset="0"/>
              </a:rPr>
              <a:t>A(</a:t>
            </a:r>
            <a:r>
              <a:rPr kumimoji="1" lang="en-US" altLang="zh-CN" sz="2800" b="1" i="1" dirty="0">
                <a:latin typeface="Euclid" pitchFamily="18" charset="0"/>
              </a:rPr>
              <a:t>t</a:t>
            </a:r>
            <a:r>
              <a:rPr kumimoji="1" lang="en-US" altLang="zh-CN" sz="2800" b="1" dirty="0">
                <a:latin typeface="Euclid" pitchFamily="18" charset="0"/>
              </a:rPr>
              <a:t>)</a:t>
            </a:r>
            <a:r>
              <a:rPr kumimoji="1" lang="zh-CN" altLang="en-US" sz="2800" b="1" dirty="0">
                <a:latin typeface="Euclid" pitchFamily="18" charset="0"/>
              </a:rPr>
              <a:t>是连续（或分段连续）的函数矩阵，则有以下充分必要条件成立： </a:t>
            </a:r>
          </a:p>
        </p:txBody>
      </p:sp>
      <p:sp>
        <p:nvSpPr>
          <p:cNvPr id="6" name="Rectangle 8"/>
          <p:cNvSpPr>
            <a:spLocks noChangeArrowheads="1"/>
          </p:cNvSpPr>
          <p:nvPr/>
        </p:nvSpPr>
        <p:spPr bwMode="auto">
          <a:xfrm>
            <a:off x="395288" y="4149725"/>
            <a:ext cx="8001000" cy="519113"/>
          </a:xfrm>
          <a:prstGeom prst="rect">
            <a:avLst/>
          </a:prstGeom>
          <a:noFill/>
          <a:ln w="9525">
            <a:noFill/>
            <a:miter lim="800000"/>
            <a:headEnd/>
            <a:tailEnd/>
          </a:ln>
          <a:effectLst/>
        </p:spPr>
        <p:txBody>
          <a:bodyPr>
            <a:spAutoFit/>
          </a:bodyPr>
          <a:lstStyle/>
          <a:p>
            <a:pPr marL="457200" indent="-457200" algn="l" eaLnBrk="1" hangingPunct="1">
              <a:buFontTx/>
              <a:buAutoNum type="arabicParenR" startAt="3"/>
            </a:pPr>
            <a:r>
              <a:rPr kumimoji="1" lang="zh-CN" altLang="en-US" sz="2800" b="1" dirty="0"/>
              <a:t>齐次时变线性系统</a:t>
            </a:r>
            <a:r>
              <a:rPr kumimoji="1" lang="zh-CN" altLang="en-US" sz="2800" b="1" dirty="0">
                <a:latin typeface="Times New Roman" pitchFamily="18" charset="0"/>
              </a:rPr>
              <a:t>渐近稳定</a:t>
            </a:r>
          </a:p>
        </p:txBody>
      </p:sp>
      <p:graphicFrame>
        <p:nvGraphicFramePr>
          <p:cNvPr id="7" name="Object 9"/>
          <p:cNvGraphicFramePr>
            <a:graphicFrameLocks noChangeAspect="1"/>
          </p:cNvGraphicFramePr>
          <p:nvPr/>
        </p:nvGraphicFramePr>
        <p:xfrm>
          <a:off x="5130800" y="4119563"/>
          <a:ext cx="3927475" cy="641350"/>
        </p:xfrm>
        <a:graphic>
          <a:graphicData uri="http://schemas.openxmlformats.org/presentationml/2006/ole">
            <p:oleObj spid="_x0000_s209922" name="Equation" r:id="rId3" imgW="1117440" imgH="266400" progId="Equation.DSMT4">
              <p:embed/>
            </p:oleObj>
          </a:graphicData>
        </a:graphic>
      </p:graphicFrame>
      <p:sp>
        <p:nvSpPr>
          <p:cNvPr id="8" name="Text Box 11"/>
          <p:cNvSpPr txBox="1">
            <a:spLocks noChangeArrowheads="1"/>
          </p:cNvSpPr>
          <p:nvPr/>
        </p:nvSpPr>
        <p:spPr bwMode="auto">
          <a:xfrm>
            <a:off x="381000" y="2205038"/>
            <a:ext cx="8305800" cy="946150"/>
          </a:xfrm>
          <a:prstGeom prst="rect">
            <a:avLst/>
          </a:prstGeom>
          <a:noFill/>
          <a:ln w="9525">
            <a:noFill/>
            <a:miter lim="800000"/>
            <a:headEnd/>
            <a:tailEnd/>
          </a:ln>
          <a:effectLst/>
        </p:spPr>
        <p:txBody>
          <a:bodyPr>
            <a:spAutoFit/>
          </a:bodyPr>
          <a:lstStyle/>
          <a:p>
            <a:pPr marL="457200" indent="-457200" algn="just" eaLnBrk="1" hangingPunct="1">
              <a:spcBef>
                <a:spcPct val="50000"/>
              </a:spcBef>
              <a:buFontTx/>
              <a:buAutoNum type="arabicParenR"/>
            </a:pPr>
            <a:r>
              <a:rPr kumimoji="1" lang="zh-CN" altLang="en-US" sz="2800" b="1">
                <a:latin typeface="Euclid" pitchFamily="18" charset="0"/>
              </a:rPr>
              <a:t>齐次时变线性系统稳定</a:t>
            </a:r>
            <a:r>
              <a:rPr kumimoji="1" lang="zh-CN" altLang="en-US" sz="2800" b="1">
                <a:latin typeface="Euclid" pitchFamily="18" charset="0"/>
                <a:sym typeface="Symbol" pitchFamily="18" charset="2"/>
              </a:rPr>
              <a:t></a:t>
            </a:r>
            <a:r>
              <a:rPr kumimoji="1" lang="zh-CN" altLang="en-US" sz="2800" b="1">
                <a:latin typeface="Euclid" pitchFamily="18" charset="0"/>
              </a:rPr>
              <a:t>存在某常数</a:t>
            </a:r>
            <a:r>
              <a:rPr kumimoji="1" lang="en-US" altLang="zh-CN" sz="2800" b="1" i="1">
                <a:latin typeface="Euclid" pitchFamily="18" charset="0"/>
              </a:rPr>
              <a:t>N</a:t>
            </a:r>
            <a:r>
              <a:rPr kumimoji="1" lang="en-US" altLang="zh-CN" sz="2800" b="1">
                <a:latin typeface="Euclid" pitchFamily="18" charset="0"/>
              </a:rPr>
              <a:t>(</a:t>
            </a:r>
            <a:r>
              <a:rPr kumimoji="1" lang="en-US" altLang="zh-CN" sz="2800" b="1" i="1">
                <a:latin typeface="Euclid" pitchFamily="18" charset="0"/>
              </a:rPr>
              <a:t>t</a:t>
            </a:r>
            <a:r>
              <a:rPr kumimoji="1" lang="en-US" altLang="zh-CN" sz="2800" b="1" baseline="-12000">
                <a:latin typeface="Euclid" pitchFamily="18" charset="0"/>
              </a:rPr>
              <a:t>0</a:t>
            </a:r>
            <a:r>
              <a:rPr kumimoji="1" lang="en-US" altLang="zh-CN" sz="2800" b="1">
                <a:latin typeface="Euclid" pitchFamily="18" charset="0"/>
              </a:rPr>
              <a:t>)</a:t>
            </a:r>
            <a:r>
              <a:rPr kumimoji="1" lang="zh-CN" altLang="en-US" sz="2800" b="1">
                <a:latin typeface="Euclid" pitchFamily="18" charset="0"/>
              </a:rPr>
              <a:t>，使得对于任意的</a:t>
            </a:r>
            <a:r>
              <a:rPr kumimoji="1" lang="en-US" altLang="zh-CN" sz="2800" b="1" i="1">
                <a:latin typeface="Euclid" pitchFamily="18" charset="0"/>
              </a:rPr>
              <a:t>t</a:t>
            </a:r>
            <a:r>
              <a:rPr kumimoji="1" lang="en-US" altLang="zh-CN" sz="2800" b="1" baseline="-12000">
                <a:latin typeface="Euclid" pitchFamily="18" charset="0"/>
              </a:rPr>
              <a:t>0</a:t>
            </a:r>
            <a:r>
              <a:rPr kumimoji="1" lang="zh-CN" altLang="en-US" sz="2800" b="1">
                <a:latin typeface="Euclid" pitchFamily="18" charset="0"/>
              </a:rPr>
              <a:t>和</a:t>
            </a:r>
            <a:r>
              <a:rPr kumimoji="1" lang="en-US" altLang="zh-CN" sz="2800" b="1" i="1">
                <a:latin typeface="Euclid" pitchFamily="18" charset="0"/>
                <a:sym typeface="Symbol" pitchFamily="18" charset="2"/>
              </a:rPr>
              <a:t>t</a:t>
            </a:r>
            <a:r>
              <a:rPr kumimoji="1" lang="en-US" altLang="zh-CN" sz="2800" b="1">
                <a:latin typeface="Euclid" pitchFamily="18" charset="0"/>
                <a:sym typeface="Symbol" pitchFamily="18" charset="2"/>
              </a:rPr>
              <a:t>≥ </a:t>
            </a:r>
            <a:r>
              <a:rPr kumimoji="1" lang="en-US" altLang="zh-CN" sz="2800" b="1" i="1">
                <a:latin typeface="Euclid" pitchFamily="18" charset="0"/>
              </a:rPr>
              <a:t>t</a:t>
            </a:r>
            <a:r>
              <a:rPr kumimoji="1" lang="en-US" altLang="zh-CN" sz="2800" b="1" baseline="-12000">
                <a:latin typeface="Euclid" pitchFamily="18" charset="0"/>
              </a:rPr>
              <a:t>0</a:t>
            </a:r>
            <a:r>
              <a:rPr kumimoji="1" lang="zh-CN" altLang="en-US" sz="2800" b="1">
                <a:latin typeface="Euclid" pitchFamily="18" charset="0"/>
              </a:rPr>
              <a:t>有</a:t>
            </a:r>
            <a:r>
              <a:rPr kumimoji="1" lang="en-US" altLang="zh-CN" sz="2800" b="1">
                <a:latin typeface="Euclid" pitchFamily="18" charset="0"/>
              </a:rPr>
              <a:t>‖</a:t>
            </a:r>
            <a:r>
              <a:rPr kumimoji="1" lang="en-US" altLang="zh-CN" sz="2800" b="1">
                <a:latin typeface="Euclid" pitchFamily="18" charset="0"/>
                <a:sym typeface="Symbol" pitchFamily="18" charset="2"/>
              </a:rPr>
              <a:t></a:t>
            </a:r>
            <a:r>
              <a:rPr kumimoji="1" lang="en-US" altLang="zh-CN" sz="2800" b="1">
                <a:latin typeface="Euclid" pitchFamily="18" charset="0"/>
                <a:cs typeface="Times New Roman" pitchFamily="18" charset="0"/>
                <a:sym typeface="Symbol" pitchFamily="18" charset="2"/>
              </a:rPr>
              <a:t>Φ(</a:t>
            </a:r>
            <a:r>
              <a:rPr kumimoji="1" lang="en-US" altLang="zh-CN" sz="2800" b="1" i="1">
                <a:latin typeface="Euclid" pitchFamily="18" charset="0"/>
              </a:rPr>
              <a:t>t</a:t>
            </a:r>
            <a:r>
              <a:rPr kumimoji="1" lang="en-US" altLang="zh-CN" sz="2800" b="1">
                <a:latin typeface="Euclid" pitchFamily="18" charset="0"/>
              </a:rPr>
              <a:t>,</a:t>
            </a:r>
            <a:r>
              <a:rPr kumimoji="1" lang="en-US" altLang="zh-CN" sz="2800" b="1" i="1">
                <a:latin typeface="Euclid" pitchFamily="18" charset="0"/>
              </a:rPr>
              <a:t>t</a:t>
            </a:r>
            <a:r>
              <a:rPr kumimoji="1" lang="en-US" altLang="zh-CN" sz="2800" b="1" baseline="-12000">
                <a:latin typeface="Euclid" pitchFamily="18" charset="0"/>
              </a:rPr>
              <a:t>0</a:t>
            </a:r>
            <a:r>
              <a:rPr kumimoji="1" lang="en-US" altLang="zh-CN" sz="2800" b="1">
                <a:latin typeface="Euclid" pitchFamily="18" charset="0"/>
              </a:rPr>
              <a:t>) ‖≤ </a:t>
            </a:r>
            <a:r>
              <a:rPr kumimoji="1" lang="en-US" altLang="zh-CN" sz="2800" b="1" i="1">
                <a:latin typeface="Euclid" pitchFamily="18" charset="0"/>
              </a:rPr>
              <a:t>N</a:t>
            </a:r>
            <a:r>
              <a:rPr kumimoji="1" lang="en-US" altLang="zh-CN" sz="2800" b="1">
                <a:latin typeface="Euclid" pitchFamily="18" charset="0"/>
              </a:rPr>
              <a:t>(</a:t>
            </a:r>
            <a:r>
              <a:rPr kumimoji="1" lang="en-US" altLang="zh-CN" sz="2800" b="1" i="1">
                <a:latin typeface="Euclid" pitchFamily="18" charset="0"/>
              </a:rPr>
              <a:t>t</a:t>
            </a:r>
            <a:r>
              <a:rPr kumimoji="1" lang="en-US" altLang="zh-CN" sz="2800" b="1" baseline="-12000">
                <a:latin typeface="Euclid" pitchFamily="18" charset="0"/>
              </a:rPr>
              <a:t>0</a:t>
            </a:r>
            <a:r>
              <a:rPr kumimoji="1" lang="en-US" altLang="zh-CN" sz="2800" b="1">
                <a:latin typeface="Euclid" pitchFamily="18" charset="0"/>
              </a:rPr>
              <a:t>)</a:t>
            </a:r>
          </a:p>
        </p:txBody>
      </p:sp>
      <p:sp>
        <p:nvSpPr>
          <p:cNvPr id="9" name="Rectangle 13"/>
          <p:cNvSpPr>
            <a:spLocks noChangeArrowheads="1"/>
          </p:cNvSpPr>
          <p:nvPr/>
        </p:nvSpPr>
        <p:spPr bwMode="auto">
          <a:xfrm>
            <a:off x="395288" y="3429000"/>
            <a:ext cx="8829675" cy="519113"/>
          </a:xfrm>
          <a:prstGeom prst="rect">
            <a:avLst/>
          </a:prstGeom>
          <a:noFill/>
          <a:ln w="9525">
            <a:noFill/>
            <a:miter lim="800000"/>
            <a:headEnd/>
            <a:tailEnd/>
          </a:ln>
          <a:effectLst/>
        </p:spPr>
        <p:txBody>
          <a:bodyPr wrap="none">
            <a:spAutoFit/>
          </a:bodyPr>
          <a:lstStyle/>
          <a:p>
            <a:pPr marL="457200" indent="-457200" eaLnBrk="1" hangingPunct="1">
              <a:buFontTx/>
              <a:buAutoNum type="arabicParenR" startAt="2"/>
            </a:pPr>
            <a:r>
              <a:rPr kumimoji="1" lang="zh-CN" altLang="en-US" sz="2800" b="1"/>
              <a:t>齐次时变线性系统</a:t>
            </a:r>
            <a:r>
              <a:rPr kumimoji="1" lang="zh-CN" altLang="en-US" sz="2800" b="1">
                <a:latin typeface="Euclid" pitchFamily="18" charset="0"/>
              </a:rPr>
              <a:t>一致稳定</a:t>
            </a:r>
            <a:r>
              <a:rPr kumimoji="1" lang="zh-CN" altLang="en-US" sz="2800" b="1">
                <a:latin typeface="Euclid" pitchFamily="18" charset="0"/>
                <a:sym typeface="Symbol" pitchFamily="18" charset="2"/>
              </a:rPr>
              <a:t> </a:t>
            </a:r>
            <a:r>
              <a:rPr kumimoji="1" lang="en-US" altLang="zh-CN" sz="2800" b="1">
                <a:latin typeface="Euclid" pitchFamily="18" charset="0"/>
              </a:rPr>
              <a:t>1)</a:t>
            </a:r>
            <a:r>
              <a:rPr kumimoji="1" lang="zh-CN" altLang="en-US" sz="2800" b="1">
                <a:latin typeface="Euclid" pitchFamily="18" charset="0"/>
              </a:rPr>
              <a:t>中的</a:t>
            </a:r>
            <a:r>
              <a:rPr kumimoji="1" lang="en-US" altLang="zh-CN" sz="2800" b="1" i="1">
                <a:latin typeface="Euclid" pitchFamily="18" charset="0"/>
              </a:rPr>
              <a:t>N</a:t>
            </a:r>
            <a:r>
              <a:rPr kumimoji="1" lang="en-US" altLang="zh-CN" sz="2800" b="1">
                <a:latin typeface="Euclid" pitchFamily="18" charset="0"/>
              </a:rPr>
              <a:t>(</a:t>
            </a:r>
            <a:r>
              <a:rPr kumimoji="1" lang="en-US" altLang="zh-CN" sz="2800" b="1" i="1">
                <a:latin typeface="Euclid" pitchFamily="18" charset="0"/>
              </a:rPr>
              <a:t>t</a:t>
            </a:r>
            <a:r>
              <a:rPr kumimoji="1" lang="en-US" altLang="zh-CN" sz="2800" b="1" baseline="-12000">
                <a:latin typeface="Euclid" pitchFamily="18" charset="0"/>
              </a:rPr>
              <a:t>0</a:t>
            </a:r>
            <a:r>
              <a:rPr kumimoji="1" lang="en-US" altLang="zh-CN" sz="2800" b="1">
                <a:latin typeface="Euclid" pitchFamily="18" charset="0"/>
              </a:rPr>
              <a:t>)</a:t>
            </a:r>
            <a:r>
              <a:rPr kumimoji="1" lang="zh-CN" altLang="en-US" sz="2800" b="1">
                <a:latin typeface="Euclid" pitchFamily="18" charset="0"/>
              </a:rPr>
              <a:t>与 </a:t>
            </a:r>
            <a:r>
              <a:rPr kumimoji="1" lang="en-US" altLang="zh-CN" sz="2800" b="1" i="1">
                <a:latin typeface="Euclid" pitchFamily="18" charset="0"/>
              </a:rPr>
              <a:t>t</a:t>
            </a:r>
            <a:r>
              <a:rPr kumimoji="1" lang="en-US" altLang="zh-CN" sz="2800" b="1" baseline="-12000">
                <a:latin typeface="Euclid" pitchFamily="18" charset="0"/>
              </a:rPr>
              <a:t>0 </a:t>
            </a:r>
            <a:r>
              <a:rPr kumimoji="1" lang="zh-CN" altLang="en-US" sz="2800" b="1">
                <a:latin typeface="Euclid" pitchFamily="18" charset="0"/>
              </a:rPr>
              <a:t>无关</a:t>
            </a:r>
          </a:p>
        </p:txBody>
      </p:sp>
      <p:sp>
        <p:nvSpPr>
          <p:cNvPr id="10" name="Text Box 14"/>
          <p:cNvSpPr txBox="1">
            <a:spLocks noChangeArrowheads="1"/>
          </p:cNvSpPr>
          <p:nvPr/>
        </p:nvSpPr>
        <p:spPr bwMode="auto">
          <a:xfrm>
            <a:off x="395288" y="5146675"/>
            <a:ext cx="8077200" cy="946150"/>
          </a:xfrm>
          <a:prstGeom prst="rect">
            <a:avLst/>
          </a:prstGeom>
          <a:noFill/>
          <a:ln w="9525">
            <a:noFill/>
            <a:miter lim="800000"/>
            <a:headEnd/>
            <a:tailEnd/>
          </a:ln>
          <a:effectLst/>
        </p:spPr>
        <p:txBody>
          <a:bodyPr>
            <a:spAutoFit/>
          </a:bodyPr>
          <a:lstStyle/>
          <a:p>
            <a:pPr marL="457200" indent="-457200" algn="just" eaLnBrk="1" hangingPunct="1">
              <a:spcBef>
                <a:spcPct val="50000"/>
              </a:spcBef>
              <a:buFontTx/>
              <a:buAutoNum type="arabicParenR" startAt="4"/>
            </a:pPr>
            <a:r>
              <a:rPr kumimoji="1" lang="zh-CN" altLang="en-US" sz="2800" b="1"/>
              <a:t>齐次时变线性系统</a:t>
            </a:r>
            <a:r>
              <a:rPr kumimoji="1" lang="zh-CN" altLang="en-US" sz="2800" b="1">
                <a:latin typeface="Euclid" pitchFamily="18" charset="0"/>
              </a:rPr>
              <a:t>一致渐近稳定</a:t>
            </a:r>
            <a:r>
              <a:rPr kumimoji="1" lang="zh-CN" altLang="en-US" sz="2800" b="1">
                <a:latin typeface="Euclid" pitchFamily="18" charset="0"/>
                <a:sym typeface="Symbol" pitchFamily="18" charset="2"/>
              </a:rPr>
              <a:t></a:t>
            </a:r>
            <a:r>
              <a:rPr kumimoji="1" lang="zh-CN" altLang="en-US" sz="2800" b="1">
                <a:latin typeface="Euclid" pitchFamily="18" charset="0"/>
              </a:rPr>
              <a:t>存在</a:t>
            </a:r>
            <a:r>
              <a:rPr kumimoji="1" lang="en-US" altLang="zh-CN" sz="2800" b="1" i="1">
                <a:latin typeface="Euclid" pitchFamily="18" charset="0"/>
              </a:rPr>
              <a:t>N</a:t>
            </a:r>
            <a:r>
              <a:rPr kumimoji="1" lang="zh-CN" altLang="en-US" sz="2800" b="1">
                <a:latin typeface="Euclid" pitchFamily="18" charset="0"/>
              </a:rPr>
              <a:t>、</a:t>
            </a:r>
            <a:r>
              <a:rPr kumimoji="1" lang="en-US" altLang="zh-CN" sz="2800" b="1">
                <a:latin typeface="Euclid" pitchFamily="18" charset="0"/>
              </a:rPr>
              <a:t>C &gt;0</a:t>
            </a:r>
            <a:r>
              <a:rPr kumimoji="1" lang="zh-CN" altLang="en-US" sz="2800" b="1">
                <a:latin typeface="Euclid" pitchFamily="18" charset="0"/>
              </a:rPr>
              <a:t>，使得对于任意的</a:t>
            </a:r>
            <a:r>
              <a:rPr kumimoji="1" lang="en-US" altLang="zh-CN" sz="2800" b="1" i="1">
                <a:latin typeface="Euclid" pitchFamily="18" charset="0"/>
              </a:rPr>
              <a:t>t</a:t>
            </a:r>
            <a:r>
              <a:rPr kumimoji="1" lang="en-US" altLang="zh-CN" sz="2800" b="1" baseline="-12000">
                <a:latin typeface="Euclid" pitchFamily="18" charset="0"/>
              </a:rPr>
              <a:t>0</a:t>
            </a:r>
            <a:r>
              <a:rPr kumimoji="1" lang="zh-CN" altLang="en-US" sz="2800" b="1">
                <a:latin typeface="Euclid" pitchFamily="18" charset="0"/>
              </a:rPr>
              <a:t>和</a:t>
            </a:r>
            <a:r>
              <a:rPr kumimoji="1" lang="en-US" altLang="zh-CN" sz="2800" b="1" i="1">
                <a:latin typeface="Euclid" pitchFamily="18" charset="0"/>
                <a:sym typeface="Symbol" pitchFamily="18" charset="2"/>
              </a:rPr>
              <a:t>t</a:t>
            </a:r>
            <a:r>
              <a:rPr kumimoji="1" lang="en-US" altLang="zh-CN" sz="2800" b="1">
                <a:latin typeface="Euclid" pitchFamily="18" charset="0"/>
                <a:sym typeface="Symbol" pitchFamily="18" charset="2"/>
              </a:rPr>
              <a:t>≥ </a:t>
            </a:r>
            <a:r>
              <a:rPr kumimoji="1" lang="en-US" altLang="zh-CN" sz="2800" b="1" i="1">
                <a:latin typeface="Euclid" pitchFamily="18" charset="0"/>
              </a:rPr>
              <a:t>t</a:t>
            </a:r>
            <a:r>
              <a:rPr kumimoji="1" lang="en-US" altLang="zh-CN" sz="2800" b="1" baseline="-12000">
                <a:latin typeface="Euclid" pitchFamily="18" charset="0"/>
              </a:rPr>
              <a:t>0</a:t>
            </a:r>
            <a:r>
              <a:rPr kumimoji="1" lang="zh-CN" altLang="en-US" sz="2800" b="1">
                <a:latin typeface="Euclid" pitchFamily="18" charset="0"/>
              </a:rPr>
              <a:t>有</a:t>
            </a:r>
          </a:p>
        </p:txBody>
      </p:sp>
      <p:graphicFrame>
        <p:nvGraphicFramePr>
          <p:cNvPr id="11" name="Object 15"/>
          <p:cNvGraphicFramePr>
            <a:graphicFrameLocks noChangeAspect="1"/>
          </p:cNvGraphicFramePr>
          <p:nvPr>
            <p:ph idx="1"/>
          </p:nvPr>
        </p:nvGraphicFramePr>
        <p:xfrm>
          <a:off x="6156325" y="5526106"/>
          <a:ext cx="2584450" cy="546100"/>
        </p:xfrm>
        <a:graphic>
          <a:graphicData uri="http://schemas.openxmlformats.org/presentationml/2006/ole">
            <p:oleObj spid="_x0000_s209923" name="Equation" r:id="rId4" imgW="1143000" imgH="241200" progId="Equation.DSMT4">
              <p:embed/>
            </p:oleObj>
          </a:graphicData>
        </a:graphic>
      </p:graphicFrame>
      <p:sp>
        <p:nvSpPr>
          <p:cNvPr id="12" name="AutoShape 18"/>
          <p:cNvSpPr>
            <a:spLocks noChangeArrowheads="1"/>
          </p:cNvSpPr>
          <p:nvPr/>
        </p:nvSpPr>
        <p:spPr bwMode="auto">
          <a:xfrm>
            <a:off x="1654175" y="1357298"/>
            <a:ext cx="7489825" cy="576262"/>
          </a:xfrm>
          <a:prstGeom prst="wedgeRoundRectCallout">
            <a:avLst>
              <a:gd name="adj1" fmla="val -8500"/>
              <a:gd name="adj2" fmla="val 125481"/>
              <a:gd name="adj3" fmla="val 16667"/>
            </a:avLst>
          </a:prstGeom>
          <a:solidFill>
            <a:schemeClr val="accent1"/>
          </a:solidFill>
          <a:ln w="9525" algn="ctr">
            <a:solidFill>
              <a:schemeClr val="tx1"/>
            </a:solidFill>
            <a:miter lim="800000"/>
            <a:headEnd/>
            <a:tailEnd/>
          </a:ln>
          <a:effectLst/>
        </p:spPr>
        <p:txBody>
          <a:bodyPr/>
          <a:lstStyle/>
          <a:p>
            <a:pPr algn="ctr"/>
            <a:r>
              <a:rPr kumimoji="1" lang="zh-CN" altLang="en-US" sz="2800"/>
              <a:t>李氏稳定等价于状态转移矩阵范数的有界性</a:t>
            </a:r>
          </a:p>
        </p:txBody>
      </p:sp>
      <p:sp>
        <p:nvSpPr>
          <p:cNvPr id="13" name="AutoShape 19"/>
          <p:cNvSpPr>
            <a:spLocks noChangeArrowheads="1"/>
          </p:cNvSpPr>
          <p:nvPr/>
        </p:nvSpPr>
        <p:spPr bwMode="auto">
          <a:xfrm>
            <a:off x="684213" y="2636838"/>
            <a:ext cx="8459787" cy="576262"/>
          </a:xfrm>
          <a:prstGeom prst="wedgeRoundRectCallout">
            <a:avLst>
              <a:gd name="adj1" fmla="val 5769"/>
              <a:gd name="adj2" fmla="val 125481"/>
              <a:gd name="adj3" fmla="val 16667"/>
            </a:avLst>
          </a:prstGeom>
          <a:solidFill>
            <a:schemeClr val="accent1"/>
          </a:solidFill>
          <a:ln w="9525" algn="ctr">
            <a:solidFill>
              <a:schemeClr val="tx1"/>
            </a:solidFill>
            <a:miter lim="800000"/>
            <a:headEnd/>
            <a:tailEnd/>
          </a:ln>
          <a:effectLst/>
        </p:spPr>
        <p:txBody>
          <a:bodyPr/>
          <a:lstStyle/>
          <a:p>
            <a:pPr algn="ctr"/>
            <a:r>
              <a:rPr kumimoji="1" lang="zh-CN" altLang="en-US" sz="2800"/>
              <a:t>一致稳定等价于状态转移矩阵范数的一致有界性</a:t>
            </a:r>
          </a:p>
        </p:txBody>
      </p:sp>
      <p:sp>
        <p:nvSpPr>
          <p:cNvPr id="14" name="AutoShape 20"/>
          <p:cNvSpPr>
            <a:spLocks noChangeArrowheads="1"/>
          </p:cNvSpPr>
          <p:nvPr/>
        </p:nvSpPr>
        <p:spPr bwMode="auto">
          <a:xfrm>
            <a:off x="1042988" y="3429000"/>
            <a:ext cx="7489825" cy="576263"/>
          </a:xfrm>
          <a:prstGeom prst="wedgeRoundRectCallout">
            <a:avLst>
              <a:gd name="adj1" fmla="val 9176"/>
              <a:gd name="adj2" fmla="val 99310"/>
              <a:gd name="adj3" fmla="val 16667"/>
            </a:avLst>
          </a:prstGeom>
          <a:solidFill>
            <a:schemeClr val="accent1"/>
          </a:solidFill>
          <a:ln w="9525" algn="ctr">
            <a:solidFill>
              <a:schemeClr val="tx1"/>
            </a:solidFill>
            <a:miter lim="800000"/>
            <a:headEnd/>
            <a:tailEnd/>
          </a:ln>
          <a:effectLst/>
        </p:spPr>
        <p:txBody>
          <a:bodyPr/>
          <a:lstStyle/>
          <a:p>
            <a:pPr algn="ctr"/>
            <a:r>
              <a:rPr kumimoji="1" lang="zh-CN" altLang="en-US" sz="2800"/>
              <a:t>渐近稳定等价于状态转移矩阵范数趋向于零</a:t>
            </a:r>
          </a:p>
        </p:txBody>
      </p:sp>
      <p:sp>
        <p:nvSpPr>
          <p:cNvPr id="15" name="AutoShape 21"/>
          <p:cNvSpPr>
            <a:spLocks noChangeArrowheads="1"/>
          </p:cNvSpPr>
          <p:nvPr/>
        </p:nvSpPr>
        <p:spPr bwMode="auto">
          <a:xfrm>
            <a:off x="0" y="4365625"/>
            <a:ext cx="9144000" cy="576263"/>
          </a:xfrm>
          <a:prstGeom prst="wedgeRoundRectCallout">
            <a:avLst>
              <a:gd name="adj1" fmla="val 20833"/>
              <a:gd name="adj2" fmla="val 117769"/>
              <a:gd name="adj3" fmla="val 16667"/>
            </a:avLst>
          </a:prstGeom>
          <a:solidFill>
            <a:schemeClr val="accent1"/>
          </a:solidFill>
          <a:ln w="9525" algn="ctr">
            <a:solidFill>
              <a:schemeClr val="tx1"/>
            </a:solidFill>
            <a:miter lim="800000"/>
            <a:headEnd/>
            <a:tailEnd/>
          </a:ln>
          <a:effectLst/>
        </p:spPr>
        <p:txBody>
          <a:bodyPr/>
          <a:lstStyle/>
          <a:p>
            <a:pPr algn="ctr"/>
            <a:r>
              <a:rPr kumimoji="1" lang="zh-CN" altLang="en-US" sz="2800"/>
              <a:t>一致渐近稳定等价于状态转移矩阵按指数规律稳定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线性时变系统的稳定性转移矩阵判据</a:t>
            </a:r>
            <a:r>
              <a:rPr lang="en-US" altLang="zh-CN" dirty="0" smtClean="0"/>
              <a:t>-2</a:t>
            </a:r>
            <a:endParaRPr lang="zh-CN" altLang="en-US" dirty="0"/>
          </a:p>
        </p:txBody>
      </p:sp>
      <p:sp>
        <p:nvSpPr>
          <p:cNvPr id="3" name="内容占位符 2"/>
          <p:cNvSpPr>
            <a:spLocks noGrp="1"/>
          </p:cNvSpPr>
          <p:nvPr>
            <p:ph idx="1"/>
          </p:nvPr>
        </p:nvSpPr>
        <p:spPr>
          <a:xfrm>
            <a:off x="500034" y="1142984"/>
            <a:ext cx="8455054" cy="4846653"/>
          </a:xfrm>
        </p:spPr>
        <p:txBody>
          <a:bodyPr/>
          <a:lstStyle/>
          <a:p>
            <a:r>
              <a:rPr lang="zh-CN" altLang="en-US" dirty="0" smtClean="0"/>
              <a:t>对上页判据说明几点</a:t>
            </a:r>
            <a:r>
              <a:rPr lang="en-US" altLang="zh-CN" dirty="0" smtClean="0"/>
              <a:t>:</a:t>
            </a:r>
          </a:p>
          <a:p>
            <a:pPr lvl="1"/>
            <a:r>
              <a:rPr lang="zh-CN" altLang="en-US" dirty="0" smtClean="0"/>
              <a:t>状态转移阵决定了解的一切性质</a:t>
            </a:r>
            <a:r>
              <a:rPr lang="en-US" altLang="zh-CN" dirty="0" smtClean="0"/>
              <a:t>，</a:t>
            </a:r>
            <a:r>
              <a:rPr lang="zh-CN" altLang="en-US" dirty="0" smtClean="0"/>
              <a:t>这对一般非线性系统是不成立的。</a:t>
            </a:r>
            <a:endParaRPr lang="en-US" altLang="zh-CN" dirty="0" smtClean="0"/>
          </a:p>
          <a:p>
            <a:pPr lvl="1"/>
            <a:r>
              <a:rPr lang="zh-CN" altLang="en-US" dirty="0" smtClean="0"/>
              <a:t>“系数冻结法”的可用性</a:t>
            </a:r>
            <a:endParaRPr lang="en-US" altLang="zh-CN" dirty="0" smtClean="0"/>
          </a:p>
          <a:p>
            <a:pPr lvl="1"/>
            <a:r>
              <a:rPr lang="zh-CN" altLang="en-US" dirty="0" smtClean="0"/>
              <a:t>线性系统的稳定性具有全局性</a:t>
            </a:r>
            <a:endParaRPr lang="en-US" altLang="zh-CN" dirty="0" smtClean="0"/>
          </a:p>
          <a:p>
            <a:pPr lvl="1"/>
            <a:r>
              <a:rPr lang="zh-CN" altLang="en-US" dirty="0" smtClean="0"/>
              <a:t>对于线性系统而言，零解的吸引性蕴涵其稳定性，而一般的非线性系统则不具备这一性质。</a:t>
            </a:r>
            <a:endParaRPr lang="en-US" altLang="zh-CN" dirty="0" smtClean="0"/>
          </a:p>
          <a:p>
            <a:pPr lvl="1"/>
            <a:r>
              <a:rPr lang="zh-CN" altLang="en-US" dirty="0" smtClean="0">
                <a:latin typeface="Euclid" pitchFamily="18" charset="0"/>
              </a:rPr>
              <a:t>可以得到一个推论：对于带输入的线性系统，若</a:t>
            </a:r>
            <a:r>
              <a:rPr lang="zh-CN" altLang="en-US" dirty="0" smtClean="0">
                <a:sym typeface="Wingdings" pitchFamily="2" charset="2"/>
              </a:rPr>
              <a:t>稳定，则它的所有解或同时有界，或同时无界。</a:t>
            </a:r>
            <a:endParaRPr lang="en-US" altLang="zh-CN" dirty="0" smtClean="0"/>
          </a:p>
          <a:p>
            <a:pPr lvl="1"/>
            <a:endParaRPr lang="zh-CN" altLang="en-US" dirty="0"/>
          </a:p>
        </p:txBody>
      </p:sp>
      <p:sp>
        <p:nvSpPr>
          <p:cNvPr id="210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0945" name="Object 1"/>
          <p:cNvGraphicFramePr>
            <a:graphicFrameLocks noChangeAspect="1"/>
          </p:cNvGraphicFramePr>
          <p:nvPr/>
        </p:nvGraphicFramePr>
        <p:xfrm>
          <a:off x="5214942" y="2357430"/>
          <a:ext cx="3200422" cy="500066"/>
        </p:xfrm>
        <a:graphic>
          <a:graphicData uri="http://schemas.openxmlformats.org/presentationml/2006/ole">
            <p:oleObj spid="_x0000_s210945" name="Equation" r:id="rId3" imgW="1219200" imgH="203200" progId="Equation.DSMT4">
              <p:embed/>
            </p:oleObj>
          </a:graphicData>
        </a:graphic>
      </p:graphicFrame>
      <p:sp>
        <p:nvSpPr>
          <p:cNvPr id="210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1"/>
          <p:cNvGraphicFramePr>
            <a:graphicFrameLocks noChangeAspect="1"/>
          </p:cNvGraphicFramePr>
          <p:nvPr/>
        </p:nvGraphicFramePr>
        <p:xfrm>
          <a:off x="2143108" y="5572140"/>
          <a:ext cx="6000750" cy="1062038"/>
        </p:xfrm>
        <a:graphic>
          <a:graphicData uri="http://schemas.openxmlformats.org/presentationml/2006/ole">
            <p:oleObj spid="_x0000_s210949" name="Equation" r:id="rId4" imgW="2286000" imgH="43164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线性时变系统的稳定性转移矩阵判据</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线性系统</a:t>
            </a:r>
            <a:r>
              <a:rPr lang="en-US" dirty="0" err="1" smtClean="0"/>
              <a:t>Lyapunov</a:t>
            </a:r>
            <a:r>
              <a:rPr lang="zh-CN" altLang="en-US" dirty="0" smtClean="0"/>
              <a:t>各种稳定性间的关系</a:t>
            </a:r>
            <a:endParaRPr lang="zh-CN" altLang="en-US" dirty="0"/>
          </a:p>
        </p:txBody>
      </p:sp>
      <p:sp>
        <p:nvSpPr>
          <p:cNvPr id="2119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1969" name="Object 1"/>
          <p:cNvGraphicFramePr>
            <a:graphicFrameLocks noChangeAspect="1"/>
          </p:cNvGraphicFramePr>
          <p:nvPr/>
        </p:nvGraphicFramePr>
        <p:xfrm>
          <a:off x="571472" y="2285992"/>
          <a:ext cx="8392085" cy="2571768"/>
        </p:xfrm>
        <a:graphic>
          <a:graphicData uri="http://schemas.openxmlformats.org/presentationml/2006/ole">
            <p:oleObj spid="_x0000_s211969" name="Equation" r:id="rId3" imgW="3200400" imgH="1003300" progId="Equation.DSMT4">
              <p:embed/>
            </p:oleObj>
          </a:graphicData>
        </a:graphic>
      </p:graphicFrame>
      <p:sp>
        <p:nvSpPr>
          <p:cNvPr id="8" name="矩形 7"/>
          <p:cNvSpPr/>
          <p:nvPr/>
        </p:nvSpPr>
        <p:spPr>
          <a:xfrm>
            <a:off x="500034" y="5429264"/>
            <a:ext cx="8424101" cy="584775"/>
          </a:xfrm>
          <a:prstGeom prst="rect">
            <a:avLst/>
          </a:prstGeom>
        </p:spPr>
        <p:txBody>
          <a:bodyPr wrap="none">
            <a:spAutoFit/>
          </a:bodyPr>
          <a:lstStyle/>
          <a:p>
            <a:r>
              <a:rPr lang="zh-CN" altLang="en-US" sz="3200" b="1" kern="0" smtClean="0">
                <a:solidFill>
                  <a:srgbClr val="000000"/>
                </a:solidFill>
                <a:latin typeface="Tahoma"/>
                <a:ea typeface="楷体_GB2312"/>
              </a:rPr>
              <a:t>注：要会使用语言表述各种稳定性间的关系！</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142860"/>
            <a:ext cx="8501122" cy="1143000"/>
          </a:xfrm>
        </p:spPr>
        <p:txBody>
          <a:bodyPr/>
          <a:lstStyle/>
          <a:p>
            <a:pPr lvl="1"/>
            <a:r>
              <a:rPr lang="en-US" altLang="zh-CN" dirty="0" smtClean="0">
                <a:latin typeface="Times New Roman" pitchFamily="18" charset="0"/>
                <a:ea typeface="+mn-ea"/>
                <a:cs typeface="Times New Roman" pitchFamily="18" charset="0"/>
              </a:rPr>
              <a:t>8.4</a:t>
            </a:r>
            <a:r>
              <a:rPr lang="zh-CN" altLang="en-US" b="1" dirty="0" smtClean="0">
                <a:latin typeface="Times New Roman" pitchFamily="18" charset="0"/>
                <a:ea typeface="+mn-ea"/>
                <a:cs typeface="Times New Roman" pitchFamily="18" charset="0"/>
              </a:rPr>
              <a:t>线性系统的稳定性</a:t>
            </a:r>
            <a:r>
              <a:rPr lang="en-US" altLang="zh-CN" b="1" dirty="0" err="1" smtClean="0">
                <a:latin typeface="Times New Roman" pitchFamily="18" charset="0"/>
                <a:ea typeface="+mn-ea"/>
                <a:cs typeface="Times New Roman" pitchFamily="18" charset="0"/>
              </a:rPr>
              <a:t>Lyapunov</a:t>
            </a:r>
            <a:r>
              <a:rPr lang="zh-CN" altLang="en-US" b="1" dirty="0" smtClean="0">
                <a:latin typeface="Times New Roman" pitchFamily="18" charset="0"/>
                <a:ea typeface="+mn-ea"/>
                <a:cs typeface="Times New Roman" pitchFamily="18" charset="0"/>
              </a:rPr>
              <a:t>判据</a:t>
            </a:r>
            <a:r>
              <a:rPr lang="en-US" altLang="zh-CN" b="1" dirty="0" smtClean="0">
                <a:latin typeface="Times New Roman" pitchFamily="18" charset="0"/>
                <a:ea typeface="+mn-ea"/>
                <a:cs typeface="Times New Roman" pitchFamily="18" charset="0"/>
              </a:rPr>
              <a:t>-1</a:t>
            </a:r>
            <a:endParaRPr lang="zh-CN" altLang="en-US" b="1" dirty="0">
              <a:latin typeface="Times New Roman" pitchFamily="18" charset="0"/>
              <a:ea typeface="+mn-ea"/>
              <a:cs typeface="Times New Roman" pitchFamily="18" charset="0"/>
            </a:endParaRPr>
          </a:p>
        </p:txBody>
      </p:sp>
      <p:sp>
        <p:nvSpPr>
          <p:cNvPr id="3" name="内容占位符 2"/>
          <p:cNvSpPr>
            <a:spLocks noGrp="1"/>
          </p:cNvSpPr>
          <p:nvPr>
            <p:ph idx="1"/>
          </p:nvPr>
        </p:nvSpPr>
        <p:spPr>
          <a:xfrm>
            <a:off x="428596" y="1285860"/>
            <a:ext cx="8715404" cy="4846653"/>
          </a:xfrm>
        </p:spPr>
        <p:txBody>
          <a:bodyPr/>
          <a:lstStyle/>
          <a:p>
            <a:r>
              <a:rPr lang="zh-CN" altLang="en-US" dirty="0" smtClean="0"/>
              <a:t>线性定常系统的</a:t>
            </a:r>
            <a:r>
              <a:rPr lang="en-US" dirty="0" err="1" smtClean="0"/>
              <a:t>Lyapunov</a:t>
            </a:r>
            <a:r>
              <a:rPr lang="zh-CN" altLang="en-US" dirty="0" smtClean="0"/>
              <a:t>方程与稳定性判据</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渐近稳定的充分必要条件是对给定的任一个正定对称阵</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，都存在唯一的正定对称阵</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，使</a:t>
            </a:r>
            <a:r>
              <a:rPr lang="en-US" altLang="zh-CN" dirty="0" smtClean="0">
                <a:latin typeface="Times New Roman" pitchFamily="18" charset="0"/>
                <a:cs typeface="Times New Roman" pitchFamily="18" charset="0"/>
              </a:rPr>
              <a:t>L</a:t>
            </a:r>
            <a:r>
              <a:rPr lang="zh-CN" altLang="en-US" dirty="0" smtClean="0">
                <a:latin typeface="Times New Roman" pitchFamily="18" charset="0"/>
                <a:cs typeface="Times New Roman" pitchFamily="18" charset="0"/>
              </a:rPr>
              <a:t>氏方程成立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讲解一下证明</a:t>
            </a:r>
            <a:r>
              <a:rPr lang="en-US" altLang="zh-CN" dirty="0" smtClean="0">
                <a:latin typeface="Times New Roman" pitchFamily="18" charset="0"/>
                <a:cs typeface="Times New Roman" pitchFamily="18" charset="0"/>
              </a:rPr>
              <a:t>)</a:t>
            </a:r>
          </a:p>
          <a:p>
            <a:pPr lvl="1"/>
            <a:r>
              <a:rPr lang="zh-CN" altLang="en-US" dirty="0" smtClean="0">
                <a:latin typeface="Times New Roman" pitchFamily="18" charset="0"/>
                <a:cs typeface="Times New Roman" pitchFamily="18" charset="0"/>
              </a:rPr>
              <a:t>渐近稳定的充分必要条件是</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半正定，同时</a:t>
            </a:r>
            <a:r>
              <a:rPr lang="en-US" i="1" dirty="0" err="1" smtClean="0">
                <a:latin typeface="Times New Roman" pitchFamily="18" charset="0"/>
                <a:cs typeface="Times New Roman" pitchFamily="18" charset="0"/>
              </a:rPr>
              <a:t>x</a:t>
            </a:r>
            <a:r>
              <a:rPr lang="en-US" baseline="30000" dirty="0" err="1" smtClean="0">
                <a:latin typeface="Times New Roman" pitchFamily="18" charset="0"/>
                <a:cs typeface="Times New Roman" pitchFamily="18" charset="0"/>
              </a:rPr>
              <a:t>T</a:t>
            </a:r>
            <a:r>
              <a:rPr lang="en-US" i="1" dirty="0" err="1" smtClean="0">
                <a:latin typeface="Times New Roman" pitchFamily="18" charset="0"/>
                <a:cs typeface="Times New Roman" pitchFamily="18" charset="0"/>
              </a:rPr>
              <a:t>Qx</a:t>
            </a:r>
            <a:r>
              <a:rPr lang="zh-CN" altLang="en-US" dirty="0" smtClean="0">
                <a:latin typeface="Times New Roman" pitchFamily="18" charset="0"/>
                <a:cs typeface="Times New Roman" pitchFamily="18" charset="0"/>
              </a:rPr>
              <a:t>沿</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的任意非零解不恒为零，都存在唯一的正定对称阵</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，使</a:t>
            </a:r>
            <a:r>
              <a:rPr lang="en-US" altLang="zh-CN" dirty="0" smtClean="0">
                <a:latin typeface="Times New Roman" pitchFamily="18" charset="0"/>
                <a:cs typeface="Times New Roman" pitchFamily="18" charset="0"/>
              </a:rPr>
              <a:t>L</a:t>
            </a:r>
            <a:r>
              <a:rPr lang="zh-CN" altLang="en-US" dirty="0" smtClean="0">
                <a:latin typeface="Times New Roman" pitchFamily="18" charset="0"/>
                <a:cs typeface="Times New Roman" pitchFamily="18" charset="0"/>
              </a:rPr>
              <a:t>氏方程成立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讲解一下证明</a:t>
            </a:r>
            <a:r>
              <a:rPr lang="en-US" altLang="zh-CN" dirty="0" smtClean="0">
                <a:latin typeface="Times New Roman" pitchFamily="18" charset="0"/>
                <a:cs typeface="Times New Roman" pitchFamily="18" charset="0"/>
              </a:rPr>
              <a:t>)</a:t>
            </a:r>
          </a:p>
          <a:p>
            <a:pPr lvl="1"/>
            <a:r>
              <a:rPr lang="zh-CN" altLang="en-US" dirty="0" smtClean="0">
                <a:latin typeface="Times New Roman" pitchFamily="18" charset="0"/>
                <a:cs typeface="Times New Roman" pitchFamily="18" charset="0"/>
              </a:rPr>
              <a:t>渐近稳定的充分必要条件是在给定</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半正定阵且</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为可观，都存在唯一的正定对称阵</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，使</a:t>
            </a:r>
            <a:r>
              <a:rPr lang="en-US" altLang="zh-CN" dirty="0" smtClean="0">
                <a:latin typeface="Times New Roman" pitchFamily="18" charset="0"/>
                <a:cs typeface="Times New Roman" pitchFamily="18" charset="0"/>
              </a:rPr>
              <a:t>L</a:t>
            </a:r>
            <a:r>
              <a:rPr lang="zh-CN" altLang="en-US" dirty="0" smtClean="0">
                <a:latin typeface="Times New Roman" pitchFamily="18" charset="0"/>
                <a:cs typeface="Times New Roman" pitchFamily="18" charset="0"/>
              </a:rPr>
              <a:t>氏方程成立</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讲解一下证明</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204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01" name="Object 1"/>
          <p:cNvGraphicFramePr>
            <a:graphicFrameLocks noChangeAspect="1"/>
          </p:cNvGraphicFramePr>
          <p:nvPr/>
        </p:nvGraphicFramePr>
        <p:xfrm>
          <a:off x="785786" y="1928802"/>
          <a:ext cx="1305728" cy="500066"/>
        </p:xfrm>
        <a:graphic>
          <a:graphicData uri="http://schemas.openxmlformats.org/presentationml/2006/ole">
            <p:oleObj spid="_x0000_s204801" name="Equation" r:id="rId3" imgW="444693" imgH="165172" progId="Equation.DSMT4">
              <p:embed/>
            </p:oleObj>
          </a:graphicData>
        </a:graphic>
      </p:graphicFrame>
      <p:graphicFrame>
        <p:nvGraphicFramePr>
          <p:cNvPr id="6" name="Object 1"/>
          <p:cNvGraphicFramePr>
            <a:graphicFrameLocks noChangeAspect="1"/>
          </p:cNvGraphicFramePr>
          <p:nvPr/>
        </p:nvGraphicFramePr>
        <p:xfrm>
          <a:off x="2357422" y="1928803"/>
          <a:ext cx="1037786" cy="571503"/>
        </p:xfrm>
        <a:graphic>
          <a:graphicData uri="http://schemas.openxmlformats.org/presentationml/2006/ole">
            <p:oleObj spid="_x0000_s204803" name="Equation" r:id="rId4" imgW="380880" imgH="203040" progId="Equation.DSMT4">
              <p:embed/>
            </p:oleObj>
          </a:graphicData>
        </a:graphic>
      </p:graphicFrame>
      <p:sp>
        <p:nvSpPr>
          <p:cNvPr id="2048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4"/>
          <p:cNvGraphicFramePr>
            <a:graphicFrameLocks noChangeAspect="1"/>
          </p:cNvGraphicFramePr>
          <p:nvPr/>
        </p:nvGraphicFramePr>
        <p:xfrm>
          <a:off x="6429388" y="1891905"/>
          <a:ext cx="2214578" cy="608401"/>
        </p:xfrm>
        <a:graphic>
          <a:graphicData uri="http://schemas.openxmlformats.org/presentationml/2006/ole">
            <p:oleObj spid="_x0000_s204805" name="Equation" r:id="rId5" imgW="889000" imgH="228600" progId="Equation.DSMT4">
              <p:embed/>
            </p:oleObj>
          </a:graphicData>
        </a:graphic>
      </p:graphicFrame>
      <p:sp>
        <p:nvSpPr>
          <p:cNvPr id="10" name="矩形 9"/>
          <p:cNvSpPr/>
          <p:nvPr/>
        </p:nvSpPr>
        <p:spPr>
          <a:xfrm>
            <a:off x="4000495" y="1977110"/>
            <a:ext cx="2714644" cy="523220"/>
          </a:xfrm>
          <a:prstGeom prst="rect">
            <a:avLst/>
          </a:prstGeom>
        </p:spPr>
        <p:txBody>
          <a:bodyPr wrap="square">
            <a:spAutoFit/>
          </a:bodyPr>
          <a:lstStyle/>
          <a:p>
            <a:pPr algn="l"/>
            <a:r>
              <a:rPr lang="en-US" sz="2800" b="1" kern="0" dirty="0" err="1" smtClean="0">
                <a:solidFill>
                  <a:srgbClr val="000000"/>
                </a:solidFill>
                <a:latin typeface="Times New Roman" pitchFamily="18" charset="0"/>
                <a:ea typeface="楷体_GB2312"/>
                <a:cs typeface="Times New Roman" pitchFamily="18" charset="0"/>
              </a:rPr>
              <a:t>Lyapunov</a:t>
            </a:r>
            <a:r>
              <a:rPr lang="zh-CN" altLang="en-US" sz="2800" b="1" kern="0" dirty="0" smtClean="0">
                <a:solidFill>
                  <a:srgbClr val="000000"/>
                </a:solidFill>
                <a:latin typeface="Times New Roman" pitchFamily="18" charset="0"/>
                <a:ea typeface="楷体_GB2312"/>
                <a:cs typeface="Times New Roman" pitchFamily="18" charset="0"/>
              </a:rPr>
              <a:t>方程</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-2</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zh-CN" altLang="en-US" dirty="0" smtClean="0"/>
              <a:t>说明几点：</a:t>
            </a:r>
            <a:endParaRPr lang="en-US" altLang="zh-CN" dirty="0" smtClean="0"/>
          </a:p>
          <a:p>
            <a:pPr lvl="1"/>
            <a:r>
              <a:rPr lang="zh-CN" altLang="en-US" dirty="0" smtClean="0">
                <a:latin typeface="Times New Roman" pitchFamily="18" charset="0"/>
                <a:cs typeface="Times New Roman" pitchFamily="18" charset="0"/>
              </a:rPr>
              <a:t>利用该判据不仅可以判定定常线性系统的稳定性，同时也给出了构造一个二次型</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函数的具体途径，在指定</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半</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正定对称</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阵后可求解所定义</a:t>
            </a:r>
            <a:r>
              <a:rPr lang="en-US" i="1" dirty="0" smtClean="0">
                <a:latin typeface="Times New Roman" pitchFamily="18" charset="0"/>
                <a:cs typeface="Times New Roman" pitchFamily="18" charset="0"/>
              </a:rPr>
              <a:t>P。</a:t>
            </a:r>
          </a:p>
          <a:p>
            <a:pPr lvl="1"/>
            <a:r>
              <a:rPr lang="zh-CN" altLang="en-US" dirty="0" smtClean="0">
                <a:latin typeface="Times New Roman" pitchFamily="18" charset="0"/>
                <a:cs typeface="Times New Roman" pitchFamily="18" charset="0"/>
              </a:rPr>
              <a:t>判据表明</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若渐近稳定，这个</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有唯一解存在。</a:t>
            </a:r>
            <a:endParaRPr lang="en-US" altLang="zh-CN"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阵选取不影响稳定性判据可以取得较简单些，如正定的</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I。</a:t>
            </a:r>
          </a:p>
          <a:p>
            <a:pPr lvl="1"/>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中含未确定参数时，先指定</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阵，后求解</a:t>
            </a:r>
            <a:r>
              <a:rPr lang="en-US" dirty="0" smtClean="0">
                <a:latin typeface="Times New Roman" pitchFamily="18" charset="0"/>
                <a:cs typeface="Times New Roman" pitchFamily="18" charset="0"/>
              </a:rPr>
              <a:t>L</a:t>
            </a:r>
            <a:r>
              <a:rPr lang="zh-CN" altLang="en-US" dirty="0" smtClean="0">
                <a:latin typeface="Times New Roman" pitchFamily="18" charset="0"/>
                <a:cs typeface="Times New Roman" pitchFamily="18" charset="0"/>
              </a:rPr>
              <a:t>氏方程，对称</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阵正定的条件就是</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中的待定参数应满足的条件。注意，这些待定参数应满足的条件是和</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阵的选择无关的。</a:t>
            </a:r>
            <a:endParaRPr lang="en-US" dirty="0" smtClean="0">
              <a:latin typeface="Times New Roman" pitchFamily="18" charset="0"/>
              <a:cs typeface="Times New Roman" pitchFamily="18" charset="0"/>
            </a:endParaRPr>
          </a:p>
        </p:txBody>
      </p:sp>
      <p:graphicFrame>
        <p:nvGraphicFramePr>
          <p:cNvPr id="4" name="Object 4"/>
          <p:cNvGraphicFramePr>
            <a:graphicFrameLocks noChangeAspect="1"/>
          </p:cNvGraphicFramePr>
          <p:nvPr/>
        </p:nvGraphicFramePr>
        <p:xfrm>
          <a:off x="5643570" y="571480"/>
          <a:ext cx="2214578" cy="608401"/>
        </p:xfrm>
        <a:graphic>
          <a:graphicData uri="http://schemas.openxmlformats.org/presentationml/2006/ole">
            <p:oleObj spid="_x0000_s218114" name="Equation" r:id="rId3" imgW="889000" imgH="228600" progId="Equation.DSMT4">
              <p:embed/>
            </p:oleObj>
          </a:graphicData>
        </a:graphic>
      </p:graphicFrame>
      <p:sp>
        <p:nvSpPr>
          <p:cNvPr id="5" name="矩形 4"/>
          <p:cNvSpPr/>
          <p:nvPr/>
        </p:nvSpPr>
        <p:spPr>
          <a:xfrm>
            <a:off x="3214677" y="656685"/>
            <a:ext cx="2714644" cy="523220"/>
          </a:xfrm>
          <a:prstGeom prst="rect">
            <a:avLst/>
          </a:prstGeom>
        </p:spPr>
        <p:txBody>
          <a:bodyPr wrap="square">
            <a:spAutoFit/>
          </a:bodyPr>
          <a:lstStyle/>
          <a:p>
            <a:pPr algn="l"/>
            <a:r>
              <a:rPr lang="en-US" sz="2800" b="1" kern="0" dirty="0" err="1" smtClean="0">
                <a:solidFill>
                  <a:srgbClr val="000000"/>
                </a:solidFill>
                <a:latin typeface="Times New Roman" pitchFamily="18" charset="0"/>
                <a:ea typeface="楷体_GB2312"/>
                <a:cs typeface="Times New Roman" pitchFamily="18" charset="0"/>
              </a:rPr>
              <a:t>Lyapunov</a:t>
            </a:r>
            <a:r>
              <a:rPr lang="zh-CN" altLang="en-US" sz="2800" b="1" kern="0" dirty="0" smtClean="0">
                <a:solidFill>
                  <a:srgbClr val="000000"/>
                </a:solidFill>
                <a:latin typeface="Times New Roman" pitchFamily="18" charset="0"/>
                <a:ea typeface="楷体_GB2312"/>
                <a:cs typeface="Times New Roman" pitchFamily="18" charset="0"/>
              </a:rPr>
              <a:t>方程</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-3</a:t>
            </a:r>
            <a:endParaRPr lang="zh-CN" altLang="en-US" dirty="0"/>
          </a:p>
        </p:txBody>
      </p:sp>
      <p:sp>
        <p:nvSpPr>
          <p:cNvPr id="3" name="内容占位符 2"/>
          <p:cNvSpPr>
            <a:spLocks noGrp="1"/>
          </p:cNvSpPr>
          <p:nvPr>
            <p:ph idx="1"/>
          </p:nvPr>
        </p:nvSpPr>
        <p:spPr/>
        <p:txBody>
          <a:bodyPr/>
          <a:lstStyle/>
          <a:p>
            <a:r>
              <a:rPr lang="zh-CN" altLang="en-US" dirty="0" smtClean="0"/>
              <a:t>例：分析下面命题正确否</a:t>
            </a:r>
            <a:endParaRPr lang="en-US" altLang="zh-CN" dirty="0" smtClean="0"/>
          </a:p>
          <a:p>
            <a:pPr lvl="1"/>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渐近稳定，</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正定，由</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方程所得的</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一定正定。</a:t>
            </a:r>
            <a:endParaRPr lang="en-US" altLang="zh-CN"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渐近稳定，</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半正定，由</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方程所得</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不能保证正定。</a:t>
            </a:r>
          </a:p>
          <a:p>
            <a:pPr lvl="1"/>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半正定，</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正定，由</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方程所得</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不能保证渐近稳定。</a:t>
            </a:r>
          </a:p>
          <a:p>
            <a:pPr lvl="1"/>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渐近稳定，</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半正定，且</a:t>
            </a:r>
            <a:r>
              <a:rPr lang="en-US" i="1" dirty="0" err="1" smtClean="0">
                <a:latin typeface="Times New Roman" pitchFamily="18" charset="0"/>
                <a:cs typeface="Times New Roman" pitchFamily="18" charset="0"/>
              </a:rPr>
              <a:t>x</a:t>
            </a:r>
            <a:r>
              <a:rPr lang="en-US" baseline="30000" dirty="0" err="1" smtClean="0">
                <a:latin typeface="Times New Roman" pitchFamily="18" charset="0"/>
                <a:cs typeface="Times New Roman" pitchFamily="18" charset="0"/>
              </a:rPr>
              <a:t>T</a:t>
            </a:r>
            <a:r>
              <a:rPr lang="en-US" i="1" dirty="0" err="1" smtClean="0">
                <a:latin typeface="Times New Roman" pitchFamily="18" charset="0"/>
                <a:cs typeface="Times New Roman" pitchFamily="18" charset="0"/>
              </a:rPr>
              <a:t>Qx</a:t>
            </a:r>
            <a:r>
              <a:rPr lang="zh-CN" altLang="en-US" dirty="0" smtClean="0">
                <a:latin typeface="Times New Roman" pitchFamily="18" charset="0"/>
                <a:cs typeface="Times New Roman" pitchFamily="18" charset="0"/>
              </a:rPr>
              <a:t>沿方程的非零解不恒为零，由</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方程所得</a:t>
            </a:r>
            <a:r>
              <a:rPr lang="en-US" i="1"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正定。</a:t>
            </a:r>
            <a:endParaRPr lang="zh-CN" altLang="en-US" dirty="0">
              <a:latin typeface="Times New Roman" pitchFamily="18" charset="0"/>
              <a:cs typeface="Times New Roman" pitchFamily="18" charset="0"/>
            </a:endParaRPr>
          </a:p>
        </p:txBody>
      </p:sp>
      <p:sp>
        <p:nvSpPr>
          <p:cNvPr id="4" name="矩形 3"/>
          <p:cNvSpPr/>
          <p:nvPr/>
        </p:nvSpPr>
        <p:spPr>
          <a:xfrm>
            <a:off x="4071934" y="2285992"/>
            <a:ext cx="596637" cy="584775"/>
          </a:xfrm>
          <a:prstGeom prst="rect">
            <a:avLst/>
          </a:prstGeom>
        </p:spPr>
        <p:txBody>
          <a:bodyPr wrap="none">
            <a:spAutoFit/>
          </a:bodyPr>
          <a:lstStyle/>
          <a:p>
            <a:r>
              <a:rPr lang="en-US" altLang="zh-CN" sz="3200" b="1" kern="0" dirty="0" smtClean="0">
                <a:solidFill>
                  <a:srgbClr val="FF0000"/>
                </a:solidFill>
                <a:latin typeface="Times New Roman" pitchFamily="18" charset="0"/>
                <a:ea typeface="楷体_GB2312"/>
                <a:cs typeface="Times New Roman" pitchFamily="18" charset="0"/>
              </a:rPr>
              <a:t>×</a:t>
            </a:r>
            <a:endParaRPr lang="zh-CN" altLang="en-US" dirty="0">
              <a:solidFill>
                <a:srgbClr val="FF0000"/>
              </a:solidFill>
            </a:endParaRPr>
          </a:p>
        </p:txBody>
      </p:sp>
      <p:sp>
        <p:nvSpPr>
          <p:cNvPr id="5" name="矩形 4"/>
          <p:cNvSpPr/>
          <p:nvPr/>
        </p:nvSpPr>
        <p:spPr>
          <a:xfrm>
            <a:off x="4286248" y="3214686"/>
            <a:ext cx="410689" cy="584775"/>
          </a:xfrm>
          <a:prstGeom prst="rect">
            <a:avLst/>
          </a:prstGeom>
        </p:spPr>
        <p:txBody>
          <a:bodyPr wrap="none">
            <a:spAutoFit/>
          </a:bodyPr>
          <a:lstStyle/>
          <a:p>
            <a:r>
              <a:rPr lang="en-US" altLang="zh-CN" sz="3200" b="1" kern="0" dirty="0" smtClean="0">
                <a:solidFill>
                  <a:srgbClr val="FF0000"/>
                </a:solidFill>
                <a:latin typeface="Times New Roman" pitchFamily="18" charset="0"/>
                <a:ea typeface="楷体_GB2312"/>
                <a:cs typeface="Times New Roman" pitchFamily="18" charset="0"/>
              </a:rPr>
              <a:t>√</a:t>
            </a:r>
            <a:endParaRPr lang="zh-CN" altLang="en-US" dirty="0">
              <a:solidFill>
                <a:srgbClr val="FF0000"/>
              </a:solidFill>
            </a:endParaRPr>
          </a:p>
        </p:txBody>
      </p:sp>
      <p:sp>
        <p:nvSpPr>
          <p:cNvPr id="7" name="矩形 6"/>
          <p:cNvSpPr/>
          <p:nvPr/>
        </p:nvSpPr>
        <p:spPr>
          <a:xfrm>
            <a:off x="8215338" y="5143512"/>
            <a:ext cx="410689" cy="584775"/>
          </a:xfrm>
          <a:prstGeom prst="rect">
            <a:avLst/>
          </a:prstGeom>
        </p:spPr>
        <p:txBody>
          <a:bodyPr wrap="none">
            <a:spAutoFit/>
          </a:bodyPr>
          <a:lstStyle/>
          <a:p>
            <a:r>
              <a:rPr lang="en-US" altLang="zh-CN" sz="3200" b="1" kern="0" dirty="0" smtClean="0">
                <a:solidFill>
                  <a:srgbClr val="FF0000"/>
                </a:solidFill>
                <a:latin typeface="Times New Roman" pitchFamily="18" charset="0"/>
                <a:ea typeface="楷体_GB2312"/>
                <a:cs typeface="Times New Roman" pitchFamily="18" charset="0"/>
              </a:rPr>
              <a:t>√</a:t>
            </a:r>
            <a:endParaRPr lang="zh-CN" altLang="en-US" sz="3200" dirty="0">
              <a:solidFill>
                <a:srgbClr val="FF0000"/>
              </a:solidFill>
            </a:endParaRPr>
          </a:p>
        </p:txBody>
      </p:sp>
      <p:sp>
        <p:nvSpPr>
          <p:cNvPr id="8" name="矩形 7"/>
          <p:cNvSpPr/>
          <p:nvPr/>
        </p:nvSpPr>
        <p:spPr>
          <a:xfrm>
            <a:off x="4500562" y="4143380"/>
            <a:ext cx="410689" cy="584775"/>
          </a:xfrm>
          <a:prstGeom prst="rect">
            <a:avLst/>
          </a:prstGeom>
        </p:spPr>
        <p:txBody>
          <a:bodyPr wrap="none">
            <a:spAutoFit/>
          </a:bodyPr>
          <a:lstStyle/>
          <a:p>
            <a:r>
              <a:rPr lang="en-US" altLang="zh-CN" sz="3200" b="1" kern="0" dirty="0" smtClean="0">
                <a:solidFill>
                  <a:srgbClr val="FF0000"/>
                </a:solidFill>
                <a:latin typeface="Times New Roman" pitchFamily="18" charset="0"/>
                <a:ea typeface="楷体_GB2312"/>
                <a:cs typeface="Times New Roman" pitchFamily="18" charset="0"/>
              </a:rPr>
              <a:t>√</a:t>
            </a:r>
            <a:endParaRPr lang="zh-CN" altLang="en-US" dirty="0">
              <a:solidFill>
                <a:srgbClr val="FF0000"/>
              </a:solidFill>
            </a:endParaRPr>
          </a:p>
        </p:txBody>
      </p:sp>
      <p:sp>
        <p:nvSpPr>
          <p:cNvPr id="9" name="矩形 8"/>
          <p:cNvSpPr/>
          <p:nvPr/>
        </p:nvSpPr>
        <p:spPr>
          <a:xfrm>
            <a:off x="2071670" y="5857892"/>
            <a:ext cx="4512775" cy="523220"/>
          </a:xfrm>
          <a:prstGeom prst="rect">
            <a:avLst/>
          </a:prstGeom>
        </p:spPr>
        <p:txBody>
          <a:bodyPr wrap="none">
            <a:spAutoFit/>
          </a:bodyPr>
          <a:lstStyle/>
          <a:p>
            <a:r>
              <a:rPr lang="zh-CN" altLang="en-US" sz="2800" b="1" dirty="0" smtClean="0">
                <a:solidFill>
                  <a:schemeClr val="tx2"/>
                </a:solidFill>
                <a:latin typeface="+mn-ea"/>
                <a:ea typeface="+mn-ea"/>
              </a:rPr>
              <a:t>让我们用后脑勺想一想</a:t>
            </a:r>
            <a:r>
              <a:rPr lang="en-US" altLang="zh-CN" sz="2800" b="1" dirty="0" smtClean="0">
                <a:solidFill>
                  <a:schemeClr val="tx2"/>
                </a:solidFill>
                <a:latin typeface="+mn-ea"/>
                <a:ea typeface="+mn-ea"/>
              </a:rPr>
              <a:t>……</a:t>
            </a:r>
            <a:endParaRPr lang="zh-CN" altLang="en-US" sz="2800" b="1" dirty="0">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-4</a:t>
            </a:r>
            <a:endParaRPr lang="zh-CN" altLang="en-US" dirty="0"/>
          </a:p>
        </p:txBody>
      </p:sp>
      <p:sp>
        <p:nvSpPr>
          <p:cNvPr id="3" name="内容占位符 2"/>
          <p:cNvSpPr>
            <a:spLocks noGrp="1"/>
          </p:cNvSpPr>
          <p:nvPr>
            <p:ph idx="1"/>
          </p:nvPr>
        </p:nvSpPr>
        <p:spPr/>
        <p:txBody>
          <a:bodyPr/>
          <a:lstStyle/>
          <a:p>
            <a:r>
              <a:rPr lang="zh-CN" altLang="en-US" dirty="0" smtClean="0"/>
              <a:t>例 ：利用</a:t>
            </a:r>
            <a:r>
              <a:rPr lang="en-US" dirty="0" err="1" smtClean="0"/>
              <a:t>Lyapunov</a:t>
            </a:r>
            <a:r>
              <a:rPr lang="zh-CN" altLang="en-US" dirty="0" smtClean="0"/>
              <a:t>方程判定稳定性</a:t>
            </a:r>
          </a:p>
          <a:p>
            <a:endParaRPr lang="en-US" altLang="zh-CN" dirty="0" smtClean="0"/>
          </a:p>
          <a:p>
            <a:endParaRPr lang="en-US" altLang="zh-CN" dirty="0" smtClean="0"/>
          </a:p>
          <a:p>
            <a:endParaRPr lang="en-US" altLang="zh-CN" dirty="0" smtClean="0"/>
          </a:p>
          <a:p>
            <a:r>
              <a:rPr lang="zh-CN" altLang="en-US" dirty="0" smtClean="0"/>
              <a:t>例：求稳定性条件</a:t>
            </a:r>
            <a:endParaRPr lang="zh-CN" altLang="en-US" dirty="0"/>
          </a:p>
        </p:txBody>
      </p:sp>
      <p:sp>
        <p:nvSpPr>
          <p:cNvPr id="219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9137" name="Object 1"/>
          <p:cNvGraphicFramePr>
            <a:graphicFrameLocks noChangeAspect="1"/>
          </p:cNvGraphicFramePr>
          <p:nvPr/>
        </p:nvGraphicFramePr>
        <p:xfrm>
          <a:off x="3463925" y="2000250"/>
          <a:ext cx="2359025" cy="1182688"/>
        </p:xfrm>
        <a:graphic>
          <a:graphicData uri="http://schemas.openxmlformats.org/presentationml/2006/ole">
            <p:oleObj spid="_x0000_s219137" name="Equation" r:id="rId3" imgW="825480" imgH="419040" progId="Equation.DSMT4">
              <p:embed/>
            </p:oleObj>
          </a:graphicData>
        </a:graphic>
      </p:graphicFrame>
      <p:graphicFrame>
        <p:nvGraphicFramePr>
          <p:cNvPr id="6" name="Object 1"/>
          <p:cNvGraphicFramePr>
            <a:graphicFrameLocks noChangeAspect="1"/>
          </p:cNvGraphicFramePr>
          <p:nvPr/>
        </p:nvGraphicFramePr>
        <p:xfrm>
          <a:off x="2000232" y="4170363"/>
          <a:ext cx="5622925" cy="2687637"/>
        </p:xfrm>
        <a:graphic>
          <a:graphicData uri="http://schemas.openxmlformats.org/presentationml/2006/ole">
            <p:oleObj spid="_x0000_s219139" name="Equation" r:id="rId4" imgW="1968480" imgH="952200" progId="Equation.DSMT4">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-5</a:t>
            </a:r>
            <a:endParaRPr lang="zh-CN" altLang="en-US" dirty="0"/>
          </a:p>
        </p:txBody>
      </p:sp>
      <p:sp>
        <p:nvSpPr>
          <p:cNvPr id="3" name="内容占位符 2"/>
          <p:cNvSpPr>
            <a:spLocks noGrp="1"/>
          </p:cNvSpPr>
          <p:nvPr>
            <p:ph idx="1"/>
          </p:nvPr>
        </p:nvSpPr>
        <p:spPr>
          <a:xfrm>
            <a:off x="0" y="1285860"/>
            <a:ext cx="9144000" cy="4846653"/>
          </a:xfrm>
        </p:spPr>
        <p:txBody>
          <a:bodyPr/>
          <a:lstStyle/>
          <a:p>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的特征值实部小于某个负实数的</a:t>
            </a:r>
            <a:r>
              <a:rPr lang="en-US" dirty="0" smtClean="0">
                <a:latin typeface="Times New Roman" pitchFamily="18" charset="0"/>
                <a:cs typeface="Times New Roman" pitchFamily="18" charset="0"/>
              </a:rPr>
              <a:t>L</a:t>
            </a:r>
            <a:r>
              <a:rPr lang="zh-CN" altLang="en-US" dirty="0" smtClean="0">
                <a:latin typeface="Times New Roman" pitchFamily="18" charset="0"/>
                <a:cs typeface="Times New Roman" pitchFamily="18" charset="0"/>
              </a:rPr>
              <a:t>氏判据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定常线性系统方程</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的状态矩阵</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的所有特征值均小于负实值</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σ</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的充要条件是对任意给定的一个正定对称矩阵</a:t>
            </a:r>
            <a:r>
              <a:rPr lang="en-US" i="1" dirty="0" smtClean="0">
                <a:latin typeface="Times New Roman" pitchFamily="18" charset="0"/>
                <a:cs typeface="Times New Roman" pitchFamily="18" charset="0"/>
              </a:rPr>
              <a:t>Q</a:t>
            </a:r>
            <a:r>
              <a:rPr lang="zh-CN" altLang="en-US" dirty="0" smtClean="0">
                <a:latin typeface="Times New Roman" pitchFamily="18" charset="0"/>
                <a:cs typeface="Times New Roman" pitchFamily="18" charset="0"/>
              </a:rPr>
              <a:t>，如下的推广</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方程有唯一正定对称阵</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p>
          <a:p>
            <a:pPr lvl="1"/>
            <a:endParaRPr lang="zh-CN" altLang="en-US" dirty="0">
              <a:latin typeface="Times New Roman" pitchFamily="18" charset="0"/>
              <a:cs typeface="Times New Roman" pitchFamily="18" charset="0"/>
            </a:endParaRPr>
          </a:p>
        </p:txBody>
      </p:sp>
      <p:sp>
        <p:nvSpPr>
          <p:cNvPr id="215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1" name="Object 1"/>
          <p:cNvGraphicFramePr>
            <a:graphicFrameLocks noChangeAspect="1"/>
          </p:cNvGraphicFramePr>
          <p:nvPr/>
        </p:nvGraphicFramePr>
        <p:xfrm>
          <a:off x="3786182" y="1928802"/>
          <a:ext cx="1214446" cy="465107"/>
        </p:xfrm>
        <a:graphic>
          <a:graphicData uri="http://schemas.openxmlformats.org/presentationml/2006/ole">
            <p:oleObj spid="_x0000_s215041" name="Equation" r:id="rId3" imgW="444114" imgH="164957" progId="Equation.DSMT4">
              <p:embed/>
            </p:oleObj>
          </a:graphicData>
        </a:graphic>
      </p:graphicFrame>
      <p:graphicFrame>
        <p:nvGraphicFramePr>
          <p:cNvPr id="6" name="Object 1"/>
          <p:cNvGraphicFramePr>
            <a:graphicFrameLocks noChangeAspect="1"/>
          </p:cNvGraphicFramePr>
          <p:nvPr/>
        </p:nvGraphicFramePr>
        <p:xfrm>
          <a:off x="2857488" y="3643314"/>
          <a:ext cx="3505200" cy="644525"/>
        </p:xfrm>
        <a:graphic>
          <a:graphicData uri="http://schemas.openxmlformats.org/presentationml/2006/ole">
            <p:oleObj spid="_x0000_s215043" name="Equation" r:id="rId4" imgW="1282680" imgH="228600" progId="Equation.DSMT4">
              <p:embed/>
            </p:oleObj>
          </a:graphicData>
        </a:graphic>
      </p:graphicFrame>
      <p:graphicFrame>
        <p:nvGraphicFramePr>
          <p:cNvPr id="7" name="Object 1"/>
          <p:cNvGraphicFramePr>
            <a:graphicFrameLocks noChangeAspect="1"/>
          </p:cNvGraphicFramePr>
          <p:nvPr/>
        </p:nvGraphicFramePr>
        <p:xfrm>
          <a:off x="328612" y="4786322"/>
          <a:ext cx="8815388" cy="1252538"/>
        </p:xfrm>
        <a:graphic>
          <a:graphicData uri="http://schemas.openxmlformats.org/presentationml/2006/ole">
            <p:oleObj spid="_x0000_s215044" name="Equation" r:id="rId5" imgW="322560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-6</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zh-CN" altLang="en-US" dirty="0" smtClean="0"/>
              <a:t>线性时变系统</a:t>
            </a:r>
            <a:r>
              <a:rPr lang="en-US" dirty="0" err="1" smtClean="0"/>
              <a:t>Lyapunov</a:t>
            </a:r>
            <a:r>
              <a:rPr lang="zh-CN" altLang="en-US" dirty="0" smtClean="0"/>
              <a:t>方程与稳定性判据</a:t>
            </a:r>
            <a:endParaRPr lang="en-US" altLang="zh-CN" dirty="0" smtClean="0"/>
          </a:p>
          <a:p>
            <a:pPr lvl="1"/>
            <a:r>
              <a:rPr lang="zh-CN" altLang="en-US" dirty="0" smtClean="0">
                <a:latin typeface="Times New Roman" pitchFamily="18" charset="0"/>
                <a:cs typeface="Times New Roman" pitchFamily="18" charset="0"/>
              </a:rPr>
              <a:t>设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是系统   </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的平衡点，</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各元素为分段连续的一致有界函数。则原平衡点指数</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一致渐近</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稳定平衡点的充要条件是对任意给定的一个连续、实对称、一致有界和一致正定的时变矩阵</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即存在正实数</a:t>
            </a:r>
            <a:r>
              <a:rPr lang="en-US" i="1" dirty="0" smtClean="0">
                <a:latin typeface="Times New Roman" pitchFamily="18" charset="0"/>
                <a:cs typeface="Times New Roman" pitchFamily="18" charset="0"/>
              </a:rPr>
              <a:t>β</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&gt;</a:t>
            </a:r>
            <a:r>
              <a:rPr lang="en-US" i="1" dirty="0" smtClean="0">
                <a:latin typeface="Times New Roman" pitchFamily="18" charset="0"/>
                <a:cs typeface="Times New Roman" pitchFamily="18" charset="0"/>
              </a:rPr>
              <a:t>β</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使</a:t>
            </a:r>
            <a:r>
              <a:rPr lang="en-US" i="1" dirty="0" smtClean="0">
                <a:latin typeface="Times New Roman" pitchFamily="18" charset="0"/>
                <a:cs typeface="Times New Roman" pitchFamily="18" charset="0"/>
              </a:rPr>
              <a:t>β</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I≥ </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(t) ≥ </a:t>
            </a:r>
            <a:r>
              <a:rPr lang="en-US" i="1" dirty="0" smtClean="0">
                <a:latin typeface="Times New Roman" pitchFamily="18" charset="0"/>
                <a:cs typeface="Times New Roman" pitchFamily="18" charset="0"/>
              </a:rPr>
              <a:t>β</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I&gt;0</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成立</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，如下形式的</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buNone/>
            </a:pPr>
            <a:r>
              <a:rPr lang="zh-CN" altLang="en-US" dirty="0" smtClean="0">
                <a:latin typeface="Times New Roman" pitchFamily="18" charset="0"/>
                <a:cs typeface="Times New Roman" pitchFamily="18" charset="0"/>
              </a:rPr>
              <a:t>  有唯一连续、实对称、一致有界和一致正定的矩阵</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即存在实数</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&gt;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使成立</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I≥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I&gt;0</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p>
          <a:p>
            <a:pPr lvl="1"/>
            <a:endParaRPr lang="zh-CN" altLang="en-US" dirty="0" smtClean="0"/>
          </a:p>
          <a:p>
            <a:endParaRPr lang="zh-CN" altLang="en-US" dirty="0"/>
          </a:p>
        </p:txBody>
      </p:sp>
      <p:sp>
        <p:nvSpPr>
          <p:cNvPr id="223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3233" name="Object 1"/>
          <p:cNvGraphicFramePr>
            <a:graphicFrameLocks noChangeAspect="1"/>
          </p:cNvGraphicFramePr>
          <p:nvPr/>
        </p:nvGraphicFramePr>
        <p:xfrm>
          <a:off x="1357290" y="1928802"/>
          <a:ext cx="833443" cy="428628"/>
        </p:xfrm>
        <a:graphic>
          <a:graphicData uri="http://schemas.openxmlformats.org/presentationml/2006/ole">
            <p:oleObj spid="_x0000_s223233" name="Equation" r:id="rId3" imgW="330057" imgH="165028" progId="Equation.DSMT4">
              <p:embed/>
            </p:oleObj>
          </a:graphicData>
        </a:graphic>
      </p:graphicFrame>
      <p:graphicFrame>
        <p:nvGraphicFramePr>
          <p:cNvPr id="6" name="Object 1"/>
          <p:cNvGraphicFramePr>
            <a:graphicFrameLocks noChangeAspect="1"/>
          </p:cNvGraphicFramePr>
          <p:nvPr/>
        </p:nvGraphicFramePr>
        <p:xfrm>
          <a:off x="3282956" y="1935155"/>
          <a:ext cx="2146300" cy="493713"/>
        </p:xfrm>
        <a:graphic>
          <a:graphicData uri="http://schemas.openxmlformats.org/presentationml/2006/ole">
            <p:oleObj spid="_x0000_s223235" name="Equation" r:id="rId4" imgW="850680" imgH="190440" progId="Equation.DSMT4">
              <p:embed/>
            </p:oleObj>
          </a:graphicData>
        </a:graphic>
      </p:graphicFrame>
      <p:graphicFrame>
        <p:nvGraphicFramePr>
          <p:cNvPr id="7" name="Object 1"/>
          <p:cNvGraphicFramePr>
            <a:graphicFrameLocks noChangeAspect="1"/>
          </p:cNvGraphicFramePr>
          <p:nvPr/>
        </p:nvGraphicFramePr>
        <p:xfrm>
          <a:off x="1779611" y="4500570"/>
          <a:ext cx="6149975" cy="592137"/>
        </p:xfrm>
        <a:graphic>
          <a:graphicData uri="http://schemas.openxmlformats.org/presentationml/2006/ole">
            <p:oleObj spid="_x0000_s223236" name="Equation" r:id="rId5" imgW="2438280" imgH="22860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1071538" y="0"/>
            <a:ext cx="8072462" cy="1143000"/>
          </a:xfrm>
        </p:spPr>
        <p:txBody>
          <a:bodyPr/>
          <a:lstStyle/>
          <a:p>
            <a:pPr eaLnBrk="1" hangingPunct="1"/>
            <a:r>
              <a:rPr lang="en-US" altLang="zh-CN" dirty="0" smtClean="0"/>
              <a:t>2</a:t>
            </a:r>
            <a:r>
              <a:rPr lang="zh-CN" altLang="en-US" dirty="0" smtClean="0"/>
              <a:t>内部稳定性的基本概念</a:t>
            </a:r>
            <a:r>
              <a:rPr lang="en-US" altLang="zh-CN" dirty="0" smtClean="0"/>
              <a:t>-4</a:t>
            </a:r>
            <a:endParaRPr lang="zh-CN" altLang="en-US" sz="4000" dirty="0" smtClean="0"/>
          </a:p>
        </p:txBody>
      </p:sp>
      <p:sp>
        <p:nvSpPr>
          <p:cNvPr id="14" name="内容占位符 13"/>
          <p:cNvSpPr>
            <a:spLocks noGrp="1"/>
          </p:cNvSpPr>
          <p:nvPr>
            <p:ph idx="1"/>
          </p:nvPr>
        </p:nvSpPr>
        <p:spPr/>
        <p:txBody>
          <a:bodyPr/>
          <a:lstStyle/>
          <a:p>
            <a:pPr>
              <a:defRPr/>
            </a:pPr>
            <a:r>
              <a:rPr lang="zh-CN" altLang="en-US" dirty="0" smtClean="0">
                <a:latin typeface="+mn-ea"/>
              </a:rPr>
              <a:t>例：简单的定量例子</a:t>
            </a:r>
            <a:endParaRPr lang="en-US" altLang="zh-CN" dirty="0" smtClean="0">
              <a:latin typeface="+mn-ea"/>
            </a:endParaRPr>
          </a:p>
          <a:p>
            <a:pPr>
              <a:defRPr/>
            </a:pPr>
            <a:endParaRPr lang="en-US" altLang="zh-CN" dirty="0" smtClean="0">
              <a:latin typeface="+mn-ea"/>
            </a:endParaRPr>
          </a:p>
          <a:p>
            <a:pPr>
              <a:defRPr/>
            </a:pPr>
            <a:endParaRPr lang="en-US" altLang="zh-CN" dirty="0" smtClean="0">
              <a:latin typeface="+mn-ea"/>
            </a:endParaRPr>
          </a:p>
          <a:p>
            <a:pPr>
              <a:defRPr/>
            </a:pPr>
            <a:endParaRPr lang="en-US" altLang="zh-CN" dirty="0" smtClean="0">
              <a:latin typeface="+mn-ea"/>
            </a:endParaRPr>
          </a:p>
          <a:p>
            <a:pPr>
              <a:defRPr/>
            </a:pPr>
            <a:r>
              <a:rPr lang="en-US" altLang="zh-CN" dirty="0" err="1" smtClean="0">
                <a:latin typeface="Times New Roman" pitchFamily="18" charset="0"/>
              </a:rPr>
              <a:t>Lyapunov</a:t>
            </a:r>
            <a:r>
              <a:rPr lang="zh-CN" altLang="en-US" dirty="0" smtClean="0">
                <a:latin typeface="Times New Roman" pitchFamily="18" charset="0"/>
              </a:rPr>
              <a:t>稳定性研究解在</a:t>
            </a:r>
            <a:r>
              <a:rPr lang="en-US" altLang="zh-CN" dirty="0" smtClean="0">
                <a:latin typeface="Times New Roman" pitchFamily="18" charset="0"/>
              </a:rPr>
              <a:t>[</a:t>
            </a:r>
            <a:r>
              <a:rPr lang="en-US" altLang="zh-CN" i="1" dirty="0" smtClean="0">
                <a:latin typeface="Times New Roman" pitchFamily="18" charset="0"/>
              </a:rPr>
              <a:t>t</a:t>
            </a:r>
            <a:r>
              <a:rPr lang="en-US" altLang="zh-CN" baseline="-12000" dirty="0" smtClean="0">
                <a:latin typeface="Times New Roman" pitchFamily="18" charset="0"/>
              </a:rPr>
              <a:t>0</a:t>
            </a:r>
            <a:r>
              <a:rPr lang="en-US" altLang="zh-CN" dirty="0" smtClean="0">
                <a:latin typeface="Times New Roman" pitchFamily="18" charset="0"/>
              </a:rPr>
              <a:t>, +</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zh-CN" altLang="en-US" dirty="0" smtClean="0">
                <a:latin typeface="Times New Roman" pitchFamily="18" charset="0"/>
              </a:rPr>
              <a:t>上的有界性。根据微分方程解对初值的连续依赖性质，可知只要</a:t>
            </a:r>
            <a:r>
              <a:rPr lang="en-US" altLang="zh-CN" i="1" dirty="0" smtClean="0">
                <a:latin typeface="Times New Roman" pitchFamily="18" charset="0"/>
              </a:rPr>
              <a:t>x</a:t>
            </a:r>
            <a:r>
              <a:rPr lang="en-US" altLang="zh-CN" baseline="-12000" dirty="0" smtClean="0">
                <a:latin typeface="Times New Roman" pitchFamily="18" charset="0"/>
              </a:rPr>
              <a:t>0</a:t>
            </a:r>
            <a:r>
              <a:rPr lang="zh-CN" altLang="en-US" dirty="0" smtClean="0">
                <a:latin typeface="Times New Roman" pitchFamily="18" charset="0"/>
              </a:rPr>
              <a:t>充分小，对于</a:t>
            </a:r>
            <a:r>
              <a:rPr lang="en-US" altLang="zh-CN" dirty="0" smtClean="0">
                <a:latin typeface="Times New Roman" pitchFamily="18" charset="0"/>
              </a:rPr>
              <a:t>[</a:t>
            </a:r>
            <a:r>
              <a:rPr lang="en-US" altLang="zh-CN" i="1" dirty="0" smtClean="0">
                <a:latin typeface="Times New Roman" pitchFamily="18" charset="0"/>
              </a:rPr>
              <a:t>t</a:t>
            </a:r>
            <a:r>
              <a:rPr lang="en-US" altLang="zh-CN" baseline="-12000" dirty="0" smtClean="0">
                <a:latin typeface="Times New Roman" pitchFamily="18" charset="0"/>
              </a:rPr>
              <a:t>0</a:t>
            </a:r>
            <a:r>
              <a:rPr lang="en-US" altLang="zh-CN" dirty="0" smtClean="0">
                <a:latin typeface="Times New Roman" pitchFamily="18" charset="0"/>
              </a:rPr>
              <a:t>,T] </a:t>
            </a:r>
            <a:r>
              <a:rPr lang="zh-CN" altLang="en-US" dirty="0" smtClean="0">
                <a:latin typeface="Times New Roman" pitchFamily="18" charset="0"/>
              </a:rPr>
              <a:t>之间的任一时刻，</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t</a:t>
            </a:r>
            <a:r>
              <a:rPr lang="en-US" altLang="zh-CN" dirty="0" smtClean="0">
                <a:latin typeface="Times New Roman" pitchFamily="18" charset="0"/>
              </a:rPr>
              <a:t>,</a:t>
            </a:r>
            <a:r>
              <a:rPr lang="en-US" altLang="zh-CN" i="1" dirty="0" smtClean="0">
                <a:latin typeface="Times New Roman" pitchFamily="18" charset="0"/>
              </a:rPr>
              <a:t>t</a:t>
            </a:r>
            <a:r>
              <a:rPr lang="en-US" altLang="zh-CN" baseline="-12000" dirty="0" smtClean="0">
                <a:latin typeface="Times New Roman" pitchFamily="18" charset="0"/>
              </a:rPr>
              <a:t>0</a:t>
            </a:r>
            <a:r>
              <a:rPr lang="en-US" altLang="zh-CN" dirty="0" smtClean="0">
                <a:latin typeface="Times New Roman" pitchFamily="18" charset="0"/>
              </a:rPr>
              <a:t>,</a:t>
            </a:r>
            <a:r>
              <a:rPr lang="en-US" altLang="zh-CN" i="1" dirty="0" smtClean="0">
                <a:latin typeface="Times New Roman" pitchFamily="18" charset="0"/>
              </a:rPr>
              <a:t>x</a:t>
            </a:r>
            <a:r>
              <a:rPr lang="en-US" altLang="zh-CN" baseline="-12000" dirty="0" smtClean="0">
                <a:latin typeface="Times New Roman" pitchFamily="18" charset="0"/>
              </a:rPr>
              <a:t>0</a:t>
            </a:r>
            <a:r>
              <a:rPr lang="en-US" altLang="zh-CN" dirty="0" smtClean="0">
                <a:latin typeface="Times New Roman" pitchFamily="18" charset="0"/>
              </a:rPr>
              <a:t>) </a:t>
            </a:r>
            <a:r>
              <a:rPr lang="zh-CN" altLang="en-US" dirty="0" smtClean="0">
                <a:latin typeface="Times New Roman" pitchFamily="18" charset="0"/>
              </a:rPr>
              <a:t>偏离</a:t>
            </a:r>
            <a:r>
              <a:rPr lang="en-US" altLang="zh-CN" i="1" dirty="0" err="1" smtClean="0">
                <a:latin typeface="Times New Roman" pitchFamily="18" charset="0"/>
              </a:rPr>
              <a:t>x</a:t>
            </a:r>
            <a:r>
              <a:rPr lang="en-US" altLang="zh-CN" baseline="-25000" dirty="0" err="1" smtClean="0">
                <a:latin typeface="Times New Roman" pitchFamily="18" charset="0"/>
              </a:rPr>
              <a:t>e</a:t>
            </a:r>
            <a:r>
              <a:rPr lang="en-US" altLang="zh-CN" dirty="0" smtClean="0">
                <a:latin typeface="Times New Roman" pitchFamily="18" charset="0"/>
              </a:rPr>
              <a:t>=0</a:t>
            </a:r>
            <a:r>
              <a:rPr lang="zh-CN" altLang="en-US" dirty="0" smtClean="0">
                <a:latin typeface="Times New Roman" pitchFamily="18" charset="0"/>
              </a:rPr>
              <a:t>（</a:t>
            </a:r>
            <a:r>
              <a:rPr lang="zh-CN" altLang="en-US" dirty="0" smtClean="0">
                <a:solidFill>
                  <a:srgbClr val="FF0000"/>
                </a:solidFill>
                <a:latin typeface="Times New Roman" pitchFamily="18" charset="0"/>
              </a:rPr>
              <a:t>平衡状态</a:t>
            </a:r>
            <a:r>
              <a:rPr lang="zh-CN" altLang="en-US" dirty="0" smtClean="0">
                <a:latin typeface="Times New Roman" pitchFamily="18" charset="0"/>
              </a:rPr>
              <a:t>）也可以任意小。</a:t>
            </a:r>
            <a:r>
              <a:rPr lang="en-US" altLang="zh-CN" dirty="0" err="1" smtClean="0">
                <a:latin typeface="Times New Roman" pitchFamily="18" charset="0"/>
              </a:rPr>
              <a:t>Lyapunov</a:t>
            </a:r>
            <a:r>
              <a:rPr lang="zh-CN" altLang="en-US" dirty="0" smtClean="0">
                <a:latin typeface="Times New Roman" pitchFamily="18" charset="0"/>
              </a:rPr>
              <a:t>将这一性质在</a:t>
            </a:r>
            <a:r>
              <a:rPr lang="en-US" altLang="zh-CN" dirty="0" smtClean="0">
                <a:latin typeface="Times New Roman" pitchFamily="18" charset="0"/>
              </a:rPr>
              <a:t>[</a:t>
            </a:r>
            <a:r>
              <a:rPr lang="en-US" altLang="zh-CN" i="1" dirty="0" smtClean="0">
                <a:latin typeface="Times New Roman" pitchFamily="18" charset="0"/>
              </a:rPr>
              <a:t>t</a:t>
            </a:r>
            <a:r>
              <a:rPr lang="en-US" altLang="zh-CN" baseline="-12000" dirty="0" smtClean="0">
                <a:latin typeface="Times New Roman" pitchFamily="18" charset="0"/>
              </a:rPr>
              <a:t>0</a:t>
            </a:r>
            <a:r>
              <a:rPr lang="en-US" altLang="zh-CN" dirty="0" smtClean="0">
                <a:latin typeface="Times New Roman" pitchFamily="18" charset="0"/>
              </a:rPr>
              <a:t>, +</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zh-CN" altLang="en-US" dirty="0" smtClean="0">
                <a:latin typeface="Times New Roman" pitchFamily="18" charset="0"/>
              </a:rPr>
              <a:t>上均成立称为稳定性</a:t>
            </a:r>
            <a:r>
              <a:rPr lang="en-US" altLang="zh-CN" dirty="0" smtClean="0">
                <a:latin typeface="Times New Roman" pitchFamily="18" charset="0"/>
              </a:rPr>
              <a:t>。</a:t>
            </a:r>
            <a:endParaRPr lang="en-US" altLang="zh-CN" dirty="0" smtClean="0">
              <a:latin typeface="+mn-ea"/>
            </a:endParaRPr>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4" name="Object 13"/>
          <p:cNvGraphicFramePr>
            <a:graphicFrameLocks noChangeAspect="1"/>
          </p:cNvGraphicFramePr>
          <p:nvPr/>
        </p:nvGraphicFramePr>
        <p:xfrm>
          <a:off x="1071538" y="2357430"/>
          <a:ext cx="2813050" cy="496887"/>
        </p:xfrm>
        <a:graphic>
          <a:graphicData uri="http://schemas.openxmlformats.org/presentationml/2006/ole">
            <p:oleObj spid="_x0000_s114690" name="Equation" r:id="rId3" imgW="1079280" imgH="190440" progId="Equation.DSMT4">
              <p:embed/>
            </p:oleObj>
          </a:graphicData>
        </a:graphic>
      </p:graphicFrame>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13"/>
          <p:cNvGraphicFramePr>
            <a:graphicFrameLocks noChangeAspect="1"/>
          </p:cNvGraphicFramePr>
          <p:nvPr/>
        </p:nvGraphicFramePr>
        <p:xfrm>
          <a:off x="4929190" y="2362196"/>
          <a:ext cx="2746375" cy="495300"/>
        </p:xfrm>
        <a:graphic>
          <a:graphicData uri="http://schemas.openxmlformats.org/presentationml/2006/ole">
            <p:oleObj spid="_x0000_s114691" name="Equation" r:id="rId4" imgW="1054080" imgH="190440" progId="Equation.DSMT4">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715404" cy="1143000"/>
          </a:xfrm>
        </p:spPr>
        <p:txBody>
          <a:bodyPr/>
          <a:lstStyle/>
          <a:p>
            <a:r>
              <a:rPr lang="en-US" altLang="zh-CN" dirty="0" smtClean="0">
                <a:latin typeface="Times New Roman" pitchFamily="18" charset="0"/>
                <a:cs typeface="Times New Roman" pitchFamily="18" charset="0"/>
              </a:rPr>
              <a:t>8.4</a:t>
            </a:r>
            <a:r>
              <a:rPr lang="zh-CN" altLang="en-US" dirty="0" smtClean="0">
                <a:latin typeface="Times New Roman" pitchFamily="18" charset="0"/>
                <a:cs typeface="Times New Roman" pitchFamily="18" charset="0"/>
              </a:rPr>
              <a:t>线性系统的稳定性</a:t>
            </a:r>
            <a:r>
              <a:rPr lang="en-US" altLang="zh-CN"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r>
              <a:rPr lang="en-US" altLang="zh-CN" dirty="0" smtClean="0">
                <a:latin typeface="Times New Roman" pitchFamily="18" charset="0"/>
                <a:cs typeface="Times New Roman" pitchFamily="18" charset="0"/>
              </a:rPr>
              <a:t>-7</a:t>
            </a:r>
            <a:endParaRPr lang="zh-CN" altLang="en-US" dirty="0"/>
          </a:p>
        </p:txBody>
      </p:sp>
      <p:sp>
        <p:nvSpPr>
          <p:cNvPr id="3" name="内容占位符 2"/>
          <p:cNvSpPr>
            <a:spLocks noGrp="1"/>
          </p:cNvSpPr>
          <p:nvPr>
            <p:ph idx="1"/>
          </p:nvPr>
        </p:nvSpPr>
        <p:spPr>
          <a:xfrm>
            <a:off x="285720" y="1285860"/>
            <a:ext cx="8858280" cy="4846653"/>
          </a:xfrm>
        </p:spPr>
        <p:txBody>
          <a:bodyPr/>
          <a:lstStyle/>
          <a:p>
            <a:r>
              <a:rPr lang="zh-CN" altLang="en-US" dirty="0" smtClean="0"/>
              <a:t>利用</a:t>
            </a:r>
            <a:r>
              <a:rPr lang="en-US" dirty="0" err="1" smtClean="0"/>
              <a:t>Lyapunov</a:t>
            </a:r>
            <a:r>
              <a:rPr lang="zh-CN" altLang="en-US" dirty="0" smtClean="0"/>
              <a:t>第二法对线性系统进行稳定性分析的特点总结</a:t>
            </a:r>
            <a:endParaRPr lang="en-US" altLang="zh-CN" dirty="0" smtClean="0"/>
          </a:p>
          <a:p>
            <a:pPr lvl="1"/>
            <a:r>
              <a:rPr lang="zh-CN" altLang="en-US" dirty="0" smtClean="0">
                <a:latin typeface="Times New Roman" pitchFamily="18" charset="0"/>
                <a:cs typeface="Times New Roman" pitchFamily="18" charset="0"/>
              </a:rPr>
              <a:t>所有的判据都是充要条件，而非仅充分条件。</a:t>
            </a:r>
          </a:p>
          <a:p>
            <a:pPr lvl="1"/>
            <a:r>
              <a:rPr lang="zh-CN" altLang="en-US" dirty="0" smtClean="0">
                <a:latin typeface="Times New Roman" pitchFamily="18" charset="0"/>
                <a:cs typeface="Times New Roman" pitchFamily="18" charset="0"/>
              </a:rPr>
              <a:t>渐近稳定性等价于</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方程的存在性，且必存在在二次型</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函数。</a:t>
            </a:r>
          </a:p>
          <a:p>
            <a:pPr lvl="1"/>
            <a:r>
              <a:rPr lang="zh-CN" altLang="en-US" dirty="0" smtClean="0">
                <a:latin typeface="Times New Roman" pitchFamily="18" charset="0"/>
                <a:cs typeface="Times New Roman" pitchFamily="18" charset="0"/>
              </a:rPr>
              <a:t>对于线性定常系统，当系统矩阵</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非奇异时，仅有原点唯一个平衡点。</a:t>
            </a:r>
          </a:p>
          <a:p>
            <a:pPr lvl="1"/>
            <a:r>
              <a:rPr lang="zh-CN" altLang="en-US" dirty="0" smtClean="0">
                <a:latin typeface="Times New Roman" pitchFamily="18" charset="0"/>
                <a:cs typeface="Times New Roman" pitchFamily="18" charset="0"/>
              </a:rPr>
              <a:t>渐近稳定就是大范围渐近稳定，两者完全等价。</a:t>
            </a:r>
          </a:p>
          <a:p>
            <a:pPr lvl="1"/>
            <a:r>
              <a:rPr lang="zh-CN" altLang="en-US" dirty="0" smtClean="0">
                <a:latin typeface="Times New Roman" pitchFamily="18" charset="0"/>
                <a:cs typeface="Times New Roman" pitchFamily="18" charset="0"/>
              </a:rPr>
              <a:t>线性系统的</a:t>
            </a:r>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稳定性方法是一种代数方法，也不要求把特征多项式进行因式分解，而且可进一步应用于求解某些最优控制问题。</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线性系统稳定自由运动的衰减性能估计</a:t>
            </a:r>
            <a:r>
              <a:rPr lang="en-US" altLang="zh-CN" dirty="0" smtClean="0"/>
              <a:t>-1</a:t>
            </a:r>
            <a:endParaRPr lang="zh-CN" altLang="en-US" dirty="0"/>
          </a:p>
        </p:txBody>
      </p:sp>
      <p:sp>
        <p:nvSpPr>
          <p:cNvPr id="3" name="内容占位符 2"/>
          <p:cNvSpPr>
            <a:spLocks noGrp="1"/>
          </p:cNvSpPr>
          <p:nvPr>
            <p:ph idx="1"/>
          </p:nvPr>
        </p:nvSpPr>
        <p:spPr/>
        <p:txBody>
          <a:bodyPr/>
          <a:lstStyle/>
          <a:p>
            <a:pPr>
              <a:buNone/>
            </a:pPr>
            <a:r>
              <a:rPr lang="zh-CN" altLang="en-US" dirty="0" smtClean="0"/>
              <a:t>渐近稳定的线性自治系统 </a:t>
            </a:r>
            <a:endParaRPr lang="en-US" altLang="zh-CN" dirty="0" smtClean="0"/>
          </a:p>
          <a:p>
            <a:r>
              <a:rPr lang="zh-CN" altLang="en-US" dirty="0" smtClean="0"/>
              <a:t>衰减系数</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衰减系数是自由运动状态</a:t>
            </a:r>
            <a:r>
              <a:rPr lang="en-US" dirty="0" smtClean="0"/>
              <a:t> </a:t>
            </a:r>
            <a:r>
              <a:rPr lang="zh-CN" altLang="en-US" dirty="0" smtClean="0"/>
              <a:t>的一个标量函数</a:t>
            </a:r>
            <a:endParaRPr lang="en-US" altLang="zh-CN" dirty="0" smtClean="0"/>
          </a:p>
          <a:p>
            <a:pPr lvl="1"/>
            <a:r>
              <a:rPr lang="zh-CN" altLang="en-US" dirty="0" smtClean="0"/>
              <a:t>衰减系数的量纲就为</a:t>
            </a:r>
            <a:r>
              <a:rPr lang="en-US" dirty="0" smtClean="0"/>
              <a:t>1/s</a:t>
            </a:r>
          </a:p>
          <a:p>
            <a:pPr lvl="1"/>
            <a:r>
              <a:rPr lang="zh-CN" altLang="en-US" dirty="0" smtClean="0"/>
              <a:t>衰减系数大小直观地表征运动衰减的快慢</a:t>
            </a:r>
            <a:endParaRPr lang="zh-CN" altLang="en-US" dirty="0"/>
          </a:p>
        </p:txBody>
      </p:sp>
      <p:sp>
        <p:nvSpPr>
          <p:cNvPr id="226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6305" name="Object 1"/>
          <p:cNvGraphicFramePr>
            <a:graphicFrameLocks noChangeAspect="1"/>
          </p:cNvGraphicFramePr>
          <p:nvPr/>
        </p:nvGraphicFramePr>
        <p:xfrm>
          <a:off x="5500694" y="1428736"/>
          <a:ext cx="3156260" cy="428628"/>
        </p:xfrm>
        <a:graphic>
          <a:graphicData uri="http://schemas.openxmlformats.org/presentationml/2006/ole">
            <p:oleObj spid="_x0000_s226305" name="Equation" r:id="rId3" imgW="1536033" imgH="203112" progId="Equation.DSMT4">
              <p:embed/>
            </p:oleObj>
          </a:graphicData>
        </a:graphic>
      </p:graphicFrame>
      <p:graphicFrame>
        <p:nvGraphicFramePr>
          <p:cNvPr id="6" name="Object 1"/>
          <p:cNvGraphicFramePr>
            <a:graphicFrameLocks noChangeAspect="1"/>
          </p:cNvGraphicFramePr>
          <p:nvPr/>
        </p:nvGraphicFramePr>
        <p:xfrm>
          <a:off x="3357554" y="2857496"/>
          <a:ext cx="2035175" cy="830262"/>
        </p:xfrm>
        <a:graphic>
          <a:graphicData uri="http://schemas.openxmlformats.org/presentationml/2006/ole">
            <p:oleObj spid="_x0000_s226307" name="Equation" r:id="rId4" imgW="990360" imgH="39348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线性系统稳定自由运动的衰减性能估计</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自由运动衰减快慢的估计</a:t>
            </a:r>
            <a:endParaRPr lang="zh-CN" altLang="en-US" dirty="0"/>
          </a:p>
        </p:txBody>
      </p:sp>
      <p:sp>
        <p:nvSpPr>
          <p:cNvPr id="230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0401" name="Object 1"/>
          <p:cNvGraphicFramePr>
            <a:graphicFrameLocks noChangeAspect="1"/>
          </p:cNvGraphicFramePr>
          <p:nvPr/>
        </p:nvGraphicFramePr>
        <p:xfrm>
          <a:off x="-58180" y="1928802"/>
          <a:ext cx="9130774" cy="857256"/>
        </p:xfrm>
        <a:graphic>
          <a:graphicData uri="http://schemas.openxmlformats.org/presentationml/2006/ole">
            <p:oleObj spid="_x0000_s230401" name="Equation" r:id="rId3" imgW="4368800" imgH="406400" progId="Equation.DSMT4">
              <p:embed/>
            </p:oleObj>
          </a:graphicData>
        </a:graphic>
      </p:graphicFrame>
      <p:graphicFrame>
        <p:nvGraphicFramePr>
          <p:cNvPr id="6" name="Object 1"/>
          <p:cNvGraphicFramePr>
            <a:graphicFrameLocks noChangeAspect="1"/>
          </p:cNvGraphicFramePr>
          <p:nvPr/>
        </p:nvGraphicFramePr>
        <p:xfrm>
          <a:off x="0" y="2928934"/>
          <a:ext cx="7286644" cy="702519"/>
        </p:xfrm>
        <a:graphic>
          <a:graphicData uri="http://schemas.openxmlformats.org/presentationml/2006/ole">
            <p:oleObj spid="_x0000_s230403" name="Equation" r:id="rId4" imgW="3327120" imgH="317160" progId="Equation.DSMT4">
              <p:embed/>
            </p:oleObj>
          </a:graphicData>
        </a:graphic>
      </p:graphicFrame>
      <p:graphicFrame>
        <p:nvGraphicFramePr>
          <p:cNvPr id="7" name="Object 1"/>
          <p:cNvGraphicFramePr>
            <a:graphicFrameLocks noChangeAspect="1"/>
          </p:cNvGraphicFramePr>
          <p:nvPr/>
        </p:nvGraphicFramePr>
        <p:xfrm>
          <a:off x="4429124" y="3714752"/>
          <a:ext cx="3000396" cy="859050"/>
        </p:xfrm>
        <a:graphic>
          <a:graphicData uri="http://schemas.openxmlformats.org/presentationml/2006/ole">
            <p:oleObj spid="_x0000_s230404" name="Equation" r:id="rId5" imgW="1523880" imgH="431640" progId="Equation.DSMT4">
              <p:embed/>
            </p:oleObj>
          </a:graphicData>
        </a:graphic>
      </p:graphicFrame>
      <p:sp>
        <p:nvSpPr>
          <p:cNvPr id="8" name="矩形 7"/>
          <p:cNvSpPr/>
          <p:nvPr/>
        </p:nvSpPr>
        <p:spPr>
          <a:xfrm>
            <a:off x="285720" y="4586318"/>
            <a:ext cx="8358246" cy="1384995"/>
          </a:xfrm>
          <a:prstGeom prst="rect">
            <a:avLst/>
          </a:prstGeom>
        </p:spPr>
        <p:txBody>
          <a:bodyPr wrap="square">
            <a:spAutoFit/>
          </a:bodyPr>
          <a:lstStyle/>
          <a:p>
            <a:pPr algn="l"/>
            <a:r>
              <a:rPr lang="zh-CN" altLang="en-US" sz="2800" b="1" dirty="0" smtClean="0">
                <a:latin typeface="Times New Roman" pitchFamily="18" charset="0"/>
                <a:ea typeface="+mn-ea"/>
                <a:cs typeface="Times New Roman" pitchFamily="18" charset="0"/>
              </a:rPr>
              <a:t>对渐近稳定的线性定常系统，给定任意正定对称阵</a:t>
            </a:r>
            <a:r>
              <a:rPr lang="en-US" altLang="zh-CN" sz="2800" b="1" dirty="0" smtClean="0">
                <a:latin typeface="Times New Roman" pitchFamily="18" charset="0"/>
                <a:ea typeface="+mn-ea"/>
                <a:cs typeface="Times New Roman" pitchFamily="18" charset="0"/>
              </a:rPr>
              <a:t>Q</a:t>
            </a:r>
            <a:r>
              <a:rPr lang="zh-CN" altLang="en-US" sz="2800" b="1" dirty="0" smtClean="0">
                <a:latin typeface="Times New Roman" pitchFamily="18" charset="0"/>
                <a:ea typeface="+mn-ea"/>
                <a:cs typeface="Times New Roman" pitchFamily="18" charset="0"/>
              </a:rPr>
              <a:t>，</a:t>
            </a:r>
            <a:r>
              <a:rPr lang="en-US" altLang="zh-CN" sz="2800" b="1" dirty="0" smtClean="0">
                <a:latin typeface="Times New Roman" pitchFamily="18" charset="0"/>
                <a:ea typeface="+mn-ea"/>
                <a:cs typeface="Times New Roman" pitchFamily="18" charset="0"/>
              </a:rPr>
              <a:t>L Eq.</a:t>
            </a:r>
            <a:r>
              <a:rPr lang="zh-CN" altLang="en-US" sz="2800" b="1" dirty="0" smtClean="0">
                <a:latin typeface="Times New Roman" pitchFamily="18" charset="0"/>
                <a:ea typeface="+mn-ea"/>
                <a:cs typeface="Times New Roman" pitchFamily="18" charset="0"/>
              </a:rPr>
              <a:t>的解阵</a:t>
            </a:r>
            <a:r>
              <a:rPr lang="en-US" sz="2800" b="1" i="1" dirty="0" smtClean="0">
                <a:latin typeface="Times New Roman" pitchFamily="18" charset="0"/>
                <a:ea typeface="+mn-ea"/>
                <a:cs typeface="Times New Roman" pitchFamily="18" charset="0"/>
              </a:rPr>
              <a:t>P</a:t>
            </a:r>
            <a:r>
              <a:rPr lang="zh-CN" altLang="en-US" sz="2800" b="1" dirty="0" smtClean="0">
                <a:latin typeface="Times New Roman" pitchFamily="18" charset="0"/>
                <a:ea typeface="+mn-ea"/>
                <a:cs typeface="Times New Roman" pitchFamily="18" charset="0"/>
              </a:rPr>
              <a:t>唯一存在且为正定对称。则对最小衰减系数进行规范化，有</a:t>
            </a:r>
            <a:endParaRPr lang="zh-CN" altLang="en-US" sz="2800" b="1" dirty="0">
              <a:latin typeface="Times New Roman" pitchFamily="18" charset="0"/>
              <a:ea typeface="+mn-ea"/>
              <a:cs typeface="Times New Roman" pitchFamily="18" charset="0"/>
            </a:endParaRPr>
          </a:p>
        </p:txBody>
      </p:sp>
      <p:graphicFrame>
        <p:nvGraphicFramePr>
          <p:cNvPr id="9" name="Object 1"/>
          <p:cNvGraphicFramePr>
            <a:graphicFrameLocks noChangeAspect="1"/>
          </p:cNvGraphicFramePr>
          <p:nvPr/>
        </p:nvGraphicFramePr>
        <p:xfrm>
          <a:off x="714348" y="5929330"/>
          <a:ext cx="8026434" cy="898100"/>
        </p:xfrm>
        <a:graphic>
          <a:graphicData uri="http://schemas.openxmlformats.org/presentationml/2006/ole">
            <p:oleObj spid="_x0000_s230405" name="Equation" r:id="rId6" imgW="4012920" imgH="444240" progId="Equation.DSMT4">
              <p:embed/>
            </p:oleObj>
          </a:graphicData>
        </a:graphic>
      </p:graphicFrame>
      <p:sp>
        <p:nvSpPr>
          <p:cNvPr id="11" name="右箭头 10"/>
          <p:cNvSpPr/>
          <p:nvPr/>
        </p:nvSpPr>
        <p:spPr bwMode="auto">
          <a:xfrm>
            <a:off x="3071802" y="4071942"/>
            <a:ext cx="1214446"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graphicFrame>
        <p:nvGraphicFramePr>
          <p:cNvPr id="230406" name="Object 1"/>
          <p:cNvGraphicFramePr>
            <a:graphicFrameLocks noChangeAspect="1"/>
          </p:cNvGraphicFramePr>
          <p:nvPr/>
        </p:nvGraphicFramePr>
        <p:xfrm>
          <a:off x="6215074" y="1142984"/>
          <a:ext cx="2035175" cy="830263"/>
        </p:xfrm>
        <a:graphic>
          <a:graphicData uri="http://schemas.openxmlformats.org/presentationml/2006/ole">
            <p:oleObj spid="_x0000_s230406" name="Equation" r:id="rId7" imgW="99036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Effect transition="in" filter="blinds(horizontal)">
                                      <p:cBhvr>
                                        <p:cTn id="7" dur="500"/>
                                        <p:tgtEl>
                                          <p:spTgt spid="2304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线性系统稳定自由运动的衰减性能估计</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例 ：求能量转移响应时间上界</a:t>
            </a:r>
            <a:endParaRPr lang="zh-CN" altLang="en-US" dirty="0"/>
          </a:p>
        </p:txBody>
      </p:sp>
      <p:sp>
        <p:nvSpPr>
          <p:cNvPr id="2252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281" name="Object 1"/>
          <p:cNvGraphicFramePr>
            <a:graphicFrameLocks noChangeAspect="1"/>
          </p:cNvGraphicFramePr>
          <p:nvPr/>
        </p:nvGraphicFramePr>
        <p:xfrm>
          <a:off x="3071802" y="1928802"/>
          <a:ext cx="2909475" cy="1000132"/>
        </p:xfrm>
        <a:graphic>
          <a:graphicData uri="http://schemas.openxmlformats.org/presentationml/2006/ole">
            <p:oleObj spid="_x0000_s225281" name="Equation" r:id="rId3" imgW="1219200" imgH="419100" progId="Equation.DSMT4">
              <p:embed/>
            </p:oleObj>
          </a:graphicData>
        </a:graphic>
      </p:graphicFrame>
      <p:graphicFrame>
        <p:nvGraphicFramePr>
          <p:cNvPr id="6" name="Object 1"/>
          <p:cNvGraphicFramePr>
            <a:graphicFrameLocks noChangeAspect="1"/>
          </p:cNvGraphicFramePr>
          <p:nvPr/>
        </p:nvGraphicFramePr>
        <p:xfrm>
          <a:off x="2643174" y="3214686"/>
          <a:ext cx="3606800" cy="1000125"/>
        </p:xfrm>
        <a:graphic>
          <a:graphicData uri="http://schemas.openxmlformats.org/presentationml/2006/ole">
            <p:oleObj spid="_x0000_s225283" name="Equation" r:id="rId4" imgW="1511280" imgH="419040" progId="Equation.DSMT4">
              <p:embed/>
            </p:oleObj>
          </a:graphicData>
        </a:graphic>
      </p:graphicFrame>
      <p:graphicFrame>
        <p:nvGraphicFramePr>
          <p:cNvPr id="225284" name="Object 4"/>
          <p:cNvGraphicFramePr>
            <a:graphicFrameLocks noChangeAspect="1"/>
          </p:cNvGraphicFramePr>
          <p:nvPr/>
        </p:nvGraphicFramePr>
        <p:xfrm>
          <a:off x="6215074" y="642918"/>
          <a:ext cx="2214562" cy="608013"/>
        </p:xfrm>
        <a:graphic>
          <a:graphicData uri="http://schemas.openxmlformats.org/presentationml/2006/ole">
            <p:oleObj spid="_x0000_s225284" name="Equation" r:id="rId5" imgW="889000" imgH="228600" progId="Equation.DSMT4">
              <p:embed/>
            </p:oleObj>
          </a:graphicData>
        </a:graphic>
      </p:graphicFrame>
      <p:graphicFrame>
        <p:nvGraphicFramePr>
          <p:cNvPr id="8" name="Object 1"/>
          <p:cNvGraphicFramePr>
            <a:graphicFrameLocks noChangeAspect="1"/>
          </p:cNvGraphicFramePr>
          <p:nvPr/>
        </p:nvGraphicFramePr>
        <p:xfrm>
          <a:off x="642910" y="4214818"/>
          <a:ext cx="7788275" cy="847725"/>
        </p:xfrm>
        <a:graphic>
          <a:graphicData uri="http://schemas.openxmlformats.org/presentationml/2006/ole">
            <p:oleObj spid="_x0000_s225285" name="Equation" r:id="rId6" imgW="3263760" imgH="355320" progId="Equation.DSMT4">
              <p:embed/>
            </p:oleObj>
          </a:graphicData>
        </a:graphic>
      </p:graphicFrame>
      <p:graphicFrame>
        <p:nvGraphicFramePr>
          <p:cNvPr id="9" name="Object 1"/>
          <p:cNvGraphicFramePr>
            <a:graphicFrameLocks noChangeAspect="1"/>
          </p:cNvGraphicFramePr>
          <p:nvPr/>
        </p:nvGraphicFramePr>
        <p:xfrm>
          <a:off x="2714612" y="5143512"/>
          <a:ext cx="3302000" cy="544513"/>
        </p:xfrm>
        <a:graphic>
          <a:graphicData uri="http://schemas.openxmlformats.org/presentationml/2006/ole">
            <p:oleObj spid="_x0000_s225286" name="Equation" r:id="rId7" imgW="1384200" imgH="228600" progId="Equation.DSMT4">
              <p:embed/>
            </p:oleObj>
          </a:graphicData>
        </a:graphic>
      </p:graphicFrame>
      <p:graphicFrame>
        <p:nvGraphicFramePr>
          <p:cNvPr id="10" name="Object 1"/>
          <p:cNvGraphicFramePr>
            <a:graphicFrameLocks noChangeAspect="1"/>
          </p:cNvGraphicFramePr>
          <p:nvPr/>
        </p:nvGraphicFramePr>
        <p:xfrm>
          <a:off x="2071670" y="5919787"/>
          <a:ext cx="4999038" cy="938213"/>
        </p:xfrm>
        <a:graphic>
          <a:graphicData uri="http://schemas.openxmlformats.org/presentationml/2006/ole">
            <p:oleObj spid="_x0000_s225287" name="Equation" r:id="rId8" imgW="20952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自治系统的</a:t>
            </a:r>
            <a:r>
              <a:rPr lang="en-US" dirty="0" err="1" smtClean="0"/>
              <a:t>Lyapunov</a:t>
            </a:r>
            <a:r>
              <a:rPr lang="zh-CN" altLang="en-US" dirty="0" smtClean="0"/>
              <a:t>第一法稳定性判据</a:t>
            </a:r>
            <a:r>
              <a:rPr lang="en-US" altLang="zh-CN" dirty="0" smtClean="0"/>
              <a:t>-1</a:t>
            </a:r>
            <a:endParaRPr lang="zh-CN" altLang="en-US" dirty="0"/>
          </a:p>
        </p:txBody>
      </p:sp>
      <p:sp>
        <p:nvSpPr>
          <p:cNvPr id="3" name="内容占位符 2"/>
          <p:cNvSpPr>
            <a:spLocks noGrp="1"/>
          </p:cNvSpPr>
          <p:nvPr>
            <p:ph idx="1"/>
          </p:nvPr>
        </p:nvSpPr>
        <p:spPr>
          <a:xfrm>
            <a:off x="785786" y="1285860"/>
            <a:ext cx="8169302" cy="5429288"/>
          </a:xfrm>
        </p:spPr>
        <p:txBody>
          <a:bodyPr/>
          <a:lstStyle/>
          <a:p>
            <a:r>
              <a:rPr lang="en-US" dirty="0" err="1" smtClean="0"/>
              <a:t>Lyapunov</a:t>
            </a:r>
            <a:r>
              <a:rPr lang="zh-CN" altLang="en-US" dirty="0" smtClean="0"/>
              <a:t>第一法的基本思路</a:t>
            </a:r>
            <a:r>
              <a:rPr lang="en-US" altLang="zh-CN" dirty="0" smtClean="0"/>
              <a:t>：</a:t>
            </a:r>
            <a:r>
              <a:rPr lang="zh-CN" altLang="en-US" dirty="0" smtClean="0"/>
              <a:t>通过系统状态方程的解来判别系统的稳定性。</a:t>
            </a:r>
            <a:endParaRPr lang="en-US" altLang="zh-CN" dirty="0" smtClean="0"/>
          </a:p>
          <a:p>
            <a:pPr lvl="1"/>
            <a:r>
              <a:rPr lang="zh-CN" altLang="en-US" dirty="0" smtClean="0"/>
              <a:t>对于线性定常系统，只需解出</a:t>
            </a:r>
            <a:r>
              <a:rPr lang="zh-CN" altLang="en-US" dirty="0" smtClean="0">
                <a:solidFill>
                  <a:srgbClr val="FF0000"/>
                </a:solidFill>
              </a:rPr>
              <a:t>特征方程的根</a:t>
            </a:r>
            <a:r>
              <a:rPr lang="zh-CN" altLang="en-US" dirty="0" smtClean="0"/>
              <a:t>即可作出稳定性判断，而对于</a:t>
            </a:r>
            <a:r>
              <a:rPr lang="zh-CN" altLang="en-US" dirty="0" smtClean="0">
                <a:solidFill>
                  <a:srgbClr val="FF0000"/>
                </a:solidFill>
              </a:rPr>
              <a:t>非线性不很严重</a:t>
            </a:r>
            <a:r>
              <a:rPr lang="zh-CN" altLang="en-US" dirty="0" smtClean="0"/>
              <a:t>的不显含时间的系统，则可通过</a:t>
            </a:r>
            <a:r>
              <a:rPr lang="zh-CN" altLang="en-US" dirty="0" smtClean="0">
                <a:solidFill>
                  <a:srgbClr val="FF0000"/>
                </a:solidFill>
              </a:rPr>
              <a:t>线性化处理</a:t>
            </a:r>
            <a:r>
              <a:rPr lang="zh-CN" altLang="en-US" dirty="0" smtClean="0"/>
              <a:t>，取其</a:t>
            </a:r>
            <a:r>
              <a:rPr lang="zh-CN" altLang="en-US" dirty="0" smtClean="0">
                <a:solidFill>
                  <a:srgbClr val="FF0000"/>
                </a:solidFill>
              </a:rPr>
              <a:t>一次近似</a:t>
            </a:r>
            <a:r>
              <a:rPr lang="zh-CN" altLang="en-US" dirty="0" smtClean="0"/>
              <a:t>得到线性化方程，然后再根据其特征根来判断系统的稳定性。</a:t>
            </a:r>
            <a:endParaRPr lang="en-US" altLang="zh-CN" dirty="0" smtClean="0"/>
          </a:p>
          <a:p>
            <a:pPr lvl="1"/>
            <a:r>
              <a:rPr lang="zh-CN" altLang="en-US" dirty="0" smtClean="0"/>
              <a:t>对于线性时变系统，根据其</a:t>
            </a:r>
            <a:r>
              <a:rPr lang="zh-CN" altLang="en-US" dirty="0" smtClean="0">
                <a:solidFill>
                  <a:srgbClr val="FF0000"/>
                </a:solidFill>
              </a:rPr>
              <a:t>转移矩阵</a:t>
            </a:r>
            <a:r>
              <a:rPr lang="zh-CN" altLang="en-US" dirty="0" smtClean="0"/>
              <a:t>特性进行判定，而对于</a:t>
            </a:r>
            <a:r>
              <a:rPr lang="zh-CN" altLang="en-US" dirty="0" smtClean="0">
                <a:solidFill>
                  <a:srgbClr val="FF0000"/>
                </a:solidFill>
              </a:rPr>
              <a:t>非线性不很严重</a:t>
            </a:r>
            <a:r>
              <a:rPr lang="zh-CN" altLang="en-US" dirty="0" smtClean="0"/>
              <a:t>的显含时间的系统，则可通过</a:t>
            </a:r>
            <a:r>
              <a:rPr lang="zh-CN" altLang="en-US" dirty="0" smtClean="0">
                <a:solidFill>
                  <a:srgbClr val="FF0000"/>
                </a:solidFill>
              </a:rPr>
              <a:t>线性化处理</a:t>
            </a:r>
            <a:r>
              <a:rPr lang="zh-CN" altLang="en-US" dirty="0" smtClean="0"/>
              <a:t>，取</a:t>
            </a:r>
            <a:r>
              <a:rPr lang="zh-CN" altLang="en-US" dirty="0" smtClean="0">
                <a:solidFill>
                  <a:srgbClr val="FF0000"/>
                </a:solidFill>
              </a:rPr>
              <a:t>其一次近似</a:t>
            </a:r>
            <a:r>
              <a:rPr lang="zh-CN" altLang="en-US" dirty="0" smtClean="0"/>
              <a:t>得到线性化方程，然后再根据其转移矩阵特性判断系统的稳定性。</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自治系统的</a:t>
            </a:r>
            <a:r>
              <a:rPr lang="en-US" dirty="0" err="1" smtClean="0"/>
              <a:t>Lyapunov</a:t>
            </a:r>
            <a:r>
              <a:rPr lang="zh-CN" altLang="en-US" dirty="0" smtClean="0"/>
              <a:t>第一法稳定性判据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考察系统                                    的线性化</a:t>
            </a:r>
            <a:endParaRPr lang="zh-CN" altLang="en-US" dirty="0"/>
          </a:p>
        </p:txBody>
      </p:sp>
      <p:sp>
        <p:nvSpPr>
          <p:cNvPr id="232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2449" name="Object 1"/>
          <p:cNvGraphicFramePr>
            <a:graphicFrameLocks noChangeAspect="1"/>
          </p:cNvGraphicFramePr>
          <p:nvPr/>
        </p:nvGraphicFramePr>
        <p:xfrm>
          <a:off x="2928926" y="1357299"/>
          <a:ext cx="4214842" cy="460638"/>
        </p:xfrm>
        <a:graphic>
          <a:graphicData uri="http://schemas.openxmlformats.org/presentationml/2006/ole">
            <p:oleObj spid="_x0000_s232449" name="Equation" r:id="rId3" imgW="1739900" imgH="203200" progId="Equation.DSMT4">
              <p:embed/>
            </p:oleObj>
          </a:graphicData>
        </a:graphic>
      </p:graphicFrame>
      <p:sp>
        <p:nvSpPr>
          <p:cNvPr id="232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2451" name="Object 3"/>
          <p:cNvGraphicFramePr>
            <a:graphicFrameLocks noChangeAspect="1"/>
          </p:cNvGraphicFramePr>
          <p:nvPr/>
        </p:nvGraphicFramePr>
        <p:xfrm>
          <a:off x="1428728" y="2285992"/>
          <a:ext cx="7135557" cy="1000132"/>
        </p:xfrm>
        <a:graphic>
          <a:graphicData uri="http://schemas.openxmlformats.org/presentationml/2006/ole">
            <p:oleObj spid="_x0000_s232451" name="Equation" r:id="rId4" imgW="3556000" imgH="495300" progId="Equation.DSMT4">
              <p:embed/>
            </p:oleObj>
          </a:graphicData>
        </a:graphic>
      </p:graphicFrame>
      <p:sp>
        <p:nvSpPr>
          <p:cNvPr id="8" name="矩形 7"/>
          <p:cNvSpPr/>
          <p:nvPr/>
        </p:nvSpPr>
        <p:spPr>
          <a:xfrm>
            <a:off x="0" y="1785926"/>
            <a:ext cx="2536272" cy="523220"/>
          </a:xfrm>
          <a:prstGeom prst="rect">
            <a:avLst/>
          </a:prstGeom>
        </p:spPr>
        <p:txBody>
          <a:bodyPr wrap="none">
            <a:spAutoFit/>
          </a:bodyPr>
          <a:lstStyle/>
          <a:p>
            <a:r>
              <a:rPr lang="en-US" sz="2800" b="1" dirty="0" err="1" smtClean="0">
                <a:latin typeface="+mn-ea"/>
                <a:ea typeface="+mn-ea"/>
              </a:rPr>
              <a:t>Lipschitz</a:t>
            </a:r>
            <a:r>
              <a:rPr lang="zh-CN" altLang="en-US" sz="2800" b="1" dirty="0" smtClean="0">
                <a:latin typeface="+mn-ea"/>
                <a:ea typeface="+mn-ea"/>
              </a:rPr>
              <a:t>条件</a:t>
            </a:r>
            <a:endParaRPr lang="zh-CN" altLang="en-US" sz="2800" b="1" dirty="0">
              <a:latin typeface="+mn-ea"/>
              <a:ea typeface="+mn-ea"/>
            </a:endParaRPr>
          </a:p>
        </p:txBody>
      </p:sp>
      <p:sp>
        <p:nvSpPr>
          <p:cNvPr id="10" name="矩形 9"/>
          <p:cNvSpPr/>
          <p:nvPr/>
        </p:nvSpPr>
        <p:spPr>
          <a:xfrm>
            <a:off x="0" y="3357562"/>
            <a:ext cx="1627369" cy="523220"/>
          </a:xfrm>
          <a:prstGeom prst="rect">
            <a:avLst/>
          </a:prstGeom>
        </p:spPr>
        <p:txBody>
          <a:bodyPr wrap="none">
            <a:spAutoFit/>
          </a:bodyPr>
          <a:lstStyle/>
          <a:p>
            <a:r>
              <a:rPr lang="zh-CN" altLang="en-US" sz="2800" b="1" dirty="0" smtClean="0">
                <a:latin typeface="+mn-ea"/>
                <a:ea typeface="+mn-ea"/>
              </a:rPr>
              <a:t>中值定理</a:t>
            </a:r>
            <a:endParaRPr lang="zh-CN" altLang="en-US" sz="2800" b="1" dirty="0">
              <a:latin typeface="+mn-ea"/>
              <a:ea typeface="+mn-ea"/>
            </a:endParaRPr>
          </a:p>
        </p:txBody>
      </p:sp>
      <p:graphicFrame>
        <p:nvGraphicFramePr>
          <p:cNvPr id="11" name="Object 3"/>
          <p:cNvGraphicFramePr>
            <a:graphicFrameLocks noChangeAspect="1"/>
          </p:cNvGraphicFramePr>
          <p:nvPr/>
        </p:nvGraphicFramePr>
        <p:xfrm>
          <a:off x="69849" y="3857628"/>
          <a:ext cx="9074151" cy="795337"/>
        </p:xfrm>
        <a:graphic>
          <a:graphicData uri="http://schemas.openxmlformats.org/presentationml/2006/ole">
            <p:oleObj spid="_x0000_s232454" name="Equation" r:id="rId5" imgW="4520880" imgH="393480" progId="Equation.DSMT4">
              <p:embed/>
            </p:oleObj>
          </a:graphicData>
        </a:graphic>
      </p:graphicFrame>
      <p:sp>
        <p:nvSpPr>
          <p:cNvPr id="12" name="矩形 11"/>
          <p:cNvSpPr/>
          <p:nvPr/>
        </p:nvSpPr>
        <p:spPr>
          <a:xfrm>
            <a:off x="0" y="4643446"/>
            <a:ext cx="1988045" cy="523220"/>
          </a:xfrm>
          <a:prstGeom prst="rect">
            <a:avLst/>
          </a:prstGeom>
        </p:spPr>
        <p:txBody>
          <a:bodyPr wrap="none">
            <a:spAutoFit/>
          </a:bodyPr>
          <a:lstStyle/>
          <a:p>
            <a:r>
              <a:rPr lang="zh-CN" altLang="en-US" sz="2800" b="1" dirty="0" smtClean="0">
                <a:latin typeface="+mn-ea"/>
                <a:ea typeface="+mn-ea"/>
              </a:rPr>
              <a:t>原系统变成</a:t>
            </a:r>
            <a:endParaRPr lang="zh-CN" altLang="en-US" sz="2800" b="1" dirty="0">
              <a:latin typeface="+mn-ea"/>
              <a:ea typeface="+mn-ea"/>
            </a:endParaRPr>
          </a:p>
        </p:txBody>
      </p:sp>
      <p:graphicFrame>
        <p:nvGraphicFramePr>
          <p:cNvPr id="13" name="Object 3"/>
          <p:cNvGraphicFramePr>
            <a:graphicFrameLocks noChangeAspect="1"/>
          </p:cNvGraphicFramePr>
          <p:nvPr/>
        </p:nvGraphicFramePr>
        <p:xfrm>
          <a:off x="2643174" y="4786322"/>
          <a:ext cx="3135312" cy="384175"/>
        </p:xfrm>
        <a:graphic>
          <a:graphicData uri="http://schemas.openxmlformats.org/presentationml/2006/ole">
            <p:oleObj spid="_x0000_s232455" name="Equation" r:id="rId6" imgW="1562040" imgH="190440" progId="Equation.DSMT4">
              <p:embed/>
            </p:oleObj>
          </a:graphicData>
        </a:graphic>
      </p:graphicFrame>
      <p:sp>
        <p:nvSpPr>
          <p:cNvPr id="14" name="矩形 13"/>
          <p:cNvSpPr/>
          <p:nvPr/>
        </p:nvSpPr>
        <p:spPr>
          <a:xfrm>
            <a:off x="0" y="5286388"/>
            <a:ext cx="6316153" cy="523220"/>
          </a:xfrm>
          <a:prstGeom prst="rect">
            <a:avLst/>
          </a:prstGeom>
        </p:spPr>
        <p:txBody>
          <a:bodyPr wrap="none">
            <a:spAutoFit/>
          </a:bodyPr>
          <a:lstStyle/>
          <a:p>
            <a:r>
              <a:rPr lang="zh-CN" altLang="en-US" sz="2800" b="1" dirty="0" smtClean="0">
                <a:latin typeface="+mn-ea"/>
                <a:ea typeface="+mn-ea"/>
              </a:rPr>
              <a:t>在平衡点的小邻域近似误差动力学方程</a:t>
            </a:r>
            <a:endParaRPr lang="zh-CN" altLang="en-US" sz="2800" b="1" dirty="0">
              <a:latin typeface="+mn-ea"/>
              <a:ea typeface="+mn-ea"/>
            </a:endParaRPr>
          </a:p>
        </p:txBody>
      </p:sp>
      <p:graphicFrame>
        <p:nvGraphicFramePr>
          <p:cNvPr id="15" name="Object 3"/>
          <p:cNvGraphicFramePr>
            <a:graphicFrameLocks noChangeAspect="1"/>
          </p:cNvGraphicFramePr>
          <p:nvPr/>
        </p:nvGraphicFramePr>
        <p:xfrm>
          <a:off x="6858016" y="5357826"/>
          <a:ext cx="1171575" cy="384175"/>
        </p:xfrm>
        <a:graphic>
          <a:graphicData uri="http://schemas.openxmlformats.org/presentationml/2006/ole">
            <p:oleObj spid="_x0000_s232456" name="Equation" r:id="rId7" imgW="583920" imgH="190440" progId="Equation.DSMT4">
              <p:embed/>
            </p:oleObj>
          </a:graphicData>
        </a:graphic>
      </p:graphicFrame>
      <p:sp>
        <p:nvSpPr>
          <p:cNvPr id="16" name="矩形 15"/>
          <p:cNvSpPr/>
          <p:nvPr/>
        </p:nvSpPr>
        <p:spPr>
          <a:xfrm>
            <a:off x="1142976" y="5903893"/>
            <a:ext cx="7332702" cy="954107"/>
          </a:xfrm>
          <a:prstGeom prst="rect">
            <a:avLst/>
          </a:prstGeom>
        </p:spPr>
        <p:txBody>
          <a:bodyPr wrap="square">
            <a:spAutoFit/>
          </a:bodyPr>
          <a:lstStyle/>
          <a:p>
            <a:pPr algn="l"/>
            <a:r>
              <a:rPr lang="zh-CN" altLang="en-US" sz="2800" b="1" dirty="0" smtClean="0">
                <a:solidFill>
                  <a:schemeClr val="tx2"/>
                </a:solidFill>
                <a:latin typeface="Times New Roman" pitchFamily="18" charset="0"/>
                <a:ea typeface="+mn-ea"/>
                <a:cs typeface="Times New Roman" pitchFamily="18" charset="0"/>
              </a:rPr>
              <a:t>平衡点</a:t>
            </a:r>
            <a:r>
              <a:rPr lang="en-US" altLang="zh-CN" sz="2800" b="1" i="1" dirty="0" smtClean="0">
                <a:solidFill>
                  <a:schemeClr val="tx2"/>
                </a:solidFill>
                <a:latin typeface="Times New Roman" pitchFamily="18" charset="0"/>
                <a:ea typeface="+mn-ea"/>
                <a:cs typeface="Times New Roman" pitchFamily="18" charset="0"/>
              </a:rPr>
              <a:t>x</a:t>
            </a:r>
            <a:r>
              <a:rPr lang="en-US" altLang="zh-CN" sz="2800" b="1" dirty="0" smtClean="0">
                <a:solidFill>
                  <a:schemeClr val="tx2"/>
                </a:solidFill>
                <a:latin typeface="Times New Roman" pitchFamily="18" charset="0"/>
                <a:ea typeface="+mn-ea"/>
                <a:cs typeface="Times New Roman" pitchFamily="18" charset="0"/>
              </a:rPr>
              <a:t>=0</a:t>
            </a:r>
            <a:r>
              <a:rPr lang="zh-CN" altLang="en-US" sz="2800" b="1" dirty="0" smtClean="0">
                <a:solidFill>
                  <a:schemeClr val="tx2"/>
                </a:solidFill>
                <a:latin typeface="Times New Roman" pitchFamily="18" charset="0"/>
                <a:ea typeface="+mn-ea"/>
                <a:cs typeface="Times New Roman" pitchFamily="18" charset="0"/>
              </a:rPr>
              <a:t>处的稳定性与原非线性系统在</a:t>
            </a:r>
            <a:r>
              <a:rPr lang="en-US" altLang="zh-CN" sz="2800" b="1" i="1" dirty="0" err="1" smtClean="0">
                <a:solidFill>
                  <a:schemeClr val="tx2"/>
                </a:solidFill>
                <a:latin typeface="Times New Roman" pitchFamily="18" charset="0"/>
                <a:ea typeface="+mn-ea"/>
                <a:cs typeface="Times New Roman" pitchFamily="18" charset="0"/>
              </a:rPr>
              <a:t>x</a:t>
            </a:r>
            <a:r>
              <a:rPr lang="en-US" altLang="zh-CN" sz="2800" b="1" baseline="-25000" dirty="0" err="1" smtClean="0">
                <a:solidFill>
                  <a:schemeClr val="tx2"/>
                </a:solidFill>
                <a:latin typeface="Times New Roman" pitchFamily="18" charset="0"/>
                <a:ea typeface="+mn-ea"/>
                <a:cs typeface="Times New Roman" pitchFamily="18" charset="0"/>
              </a:rPr>
              <a:t>e</a:t>
            </a:r>
            <a:r>
              <a:rPr lang="en-US" sz="2800" b="1" dirty="0" smtClean="0">
                <a:solidFill>
                  <a:schemeClr val="tx2"/>
                </a:solidFill>
                <a:latin typeface="Times New Roman" pitchFamily="18" charset="0"/>
                <a:ea typeface="+mn-ea"/>
                <a:cs typeface="Times New Roman" pitchFamily="18" charset="0"/>
              </a:rPr>
              <a:t> </a:t>
            </a:r>
            <a:r>
              <a:rPr lang="zh-CN" altLang="en-US" sz="2800" b="1" dirty="0" smtClean="0">
                <a:solidFill>
                  <a:schemeClr val="tx2"/>
                </a:solidFill>
                <a:latin typeface="Times New Roman" pitchFamily="18" charset="0"/>
                <a:ea typeface="+mn-ea"/>
                <a:cs typeface="Times New Roman" pitchFamily="18" charset="0"/>
              </a:rPr>
              <a:t>处的稳定性间的关系是什么？</a:t>
            </a:r>
            <a:endParaRPr lang="zh-CN" altLang="en-US" b="1" dirty="0">
              <a:solidFill>
                <a:schemeClr val="tx2"/>
              </a:solidFill>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自治系统的</a:t>
            </a:r>
            <a:r>
              <a:rPr lang="en-US" dirty="0" err="1" smtClean="0"/>
              <a:t>Lyapunov</a:t>
            </a:r>
            <a:r>
              <a:rPr lang="zh-CN" altLang="en-US" dirty="0" smtClean="0"/>
              <a:t>第一法稳定性判据</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         不显含时间时，线性误差动力学的</a:t>
            </a:r>
            <a:r>
              <a:rPr lang="zh-CN" altLang="en-US" dirty="0" smtClean="0">
                <a:latin typeface="Times New Roman" pitchFamily="18" charset="0"/>
                <a:cs typeface="Times New Roman" pitchFamily="18" charset="0"/>
              </a:rPr>
              <a:t>状态方程的系统矩阵是定常的</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则判据为</a:t>
            </a:r>
            <a:endParaRPr lang="en-US"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如果</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的所有特征值</a:t>
            </a:r>
            <a:r>
              <a:rPr lang="en-US" dirty="0" err="1" smtClean="0">
                <a:latin typeface="Times New Roman" pitchFamily="18" charset="0"/>
                <a:cs typeface="Times New Roman" pitchFamily="18" charset="0"/>
              </a:rPr>
              <a:t>λ</a:t>
            </a:r>
            <a:r>
              <a:rPr lang="en-US" baseline="-25000" dirty="0" err="1"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满足</a:t>
            </a:r>
            <a:r>
              <a:rPr lang="en-US" dirty="0" err="1" smtClean="0">
                <a:latin typeface="Times New Roman" pitchFamily="18" charset="0"/>
                <a:cs typeface="Times New Roman" pitchFamily="18" charset="0"/>
              </a:rPr>
              <a:t>Reλ</a:t>
            </a:r>
            <a:r>
              <a:rPr lang="en-US"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&lt;0</a:t>
            </a:r>
            <a:r>
              <a:rPr lang="zh-CN" altLang="en-US" dirty="0" smtClean="0">
                <a:latin typeface="Times New Roman" pitchFamily="18" charset="0"/>
                <a:cs typeface="Times New Roman" pitchFamily="18" charset="0"/>
              </a:rPr>
              <a:t>，则原非线性平衡状态</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是渐近稳定的。 </a:t>
            </a:r>
          </a:p>
          <a:p>
            <a:pPr lvl="1"/>
            <a:r>
              <a:rPr lang="zh-CN" altLang="en-US" dirty="0" smtClean="0">
                <a:latin typeface="Times New Roman" pitchFamily="18" charset="0"/>
                <a:cs typeface="Times New Roman" pitchFamily="18" charset="0"/>
              </a:rPr>
              <a:t>如果</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至少有一个特征值</a:t>
            </a:r>
            <a:r>
              <a:rPr lang="en-US" dirty="0" err="1" smtClean="0">
                <a:latin typeface="Times New Roman" pitchFamily="18" charset="0"/>
                <a:cs typeface="Times New Roman" pitchFamily="18" charset="0"/>
              </a:rPr>
              <a:t>λ</a:t>
            </a:r>
            <a:r>
              <a:rPr lang="en-US" baseline="-25000" dirty="0" err="1"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满足</a:t>
            </a:r>
            <a:r>
              <a:rPr lang="en-US" dirty="0" err="1" smtClean="0">
                <a:latin typeface="Times New Roman" pitchFamily="18" charset="0"/>
                <a:cs typeface="Times New Roman" pitchFamily="18" charset="0"/>
              </a:rPr>
              <a:t>Reλ</a:t>
            </a:r>
            <a:r>
              <a:rPr lang="en-US"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&gt;0</a:t>
            </a:r>
            <a:r>
              <a:rPr lang="zh-CN" altLang="en-US" dirty="0" smtClean="0">
                <a:latin typeface="Times New Roman" pitchFamily="18" charset="0"/>
                <a:cs typeface="Times New Roman" pitchFamily="18" charset="0"/>
              </a:rPr>
              <a:t>，则原非线性平衡状态</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是不稳定的。</a:t>
            </a:r>
          </a:p>
          <a:p>
            <a:pPr lvl="1"/>
            <a:r>
              <a:rPr lang="zh-CN" altLang="en-US" dirty="0" smtClean="0">
                <a:latin typeface="Times New Roman" pitchFamily="18" charset="0"/>
                <a:cs typeface="Times New Roman" pitchFamily="18" charset="0"/>
              </a:rPr>
              <a:t>如果</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的特征值，至少有一个的实部为零，则原非线性系统的平衡状态</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的稳定性将取决于线性化过程中忽略的高阶导数项。</a:t>
            </a:r>
            <a:endParaRPr lang="zh-CN" altLang="en-US" dirty="0">
              <a:latin typeface="Times New Roman" pitchFamily="18" charset="0"/>
              <a:cs typeface="Times New Roman" pitchFamily="18" charset="0"/>
            </a:endParaRPr>
          </a:p>
        </p:txBody>
      </p:sp>
      <p:graphicFrame>
        <p:nvGraphicFramePr>
          <p:cNvPr id="235522" name="Object 2"/>
          <p:cNvGraphicFramePr>
            <a:graphicFrameLocks noChangeAspect="1"/>
          </p:cNvGraphicFramePr>
          <p:nvPr/>
        </p:nvGraphicFramePr>
        <p:xfrm>
          <a:off x="4500562" y="571480"/>
          <a:ext cx="4214812" cy="460375"/>
        </p:xfrm>
        <a:graphic>
          <a:graphicData uri="http://schemas.openxmlformats.org/presentationml/2006/ole">
            <p:oleObj spid="_x0000_s235522" name="Equation" r:id="rId3" imgW="1739900" imgH="203200" progId="Equation.DSMT4">
              <p:embed/>
            </p:oleObj>
          </a:graphicData>
        </a:graphic>
      </p:graphicFrame>
      <p:graphicFrame>
        <p:nvGraphicFramePr>
          <p:cNvPr id="6" name="Object 2"/>
          <p:cNvGraphicFramePr>
            <a:graphicFrameLocks noChangeAspect="1"/>
          </p:cNvGraphicFramePr>
          <p:nvPr/>
        </p:nvGraphicFramePr>
        <p:xfrm>
          <a:off x="1285852" y="1428736"/>
          <a:ext cx="954087" cy="431800"/>
        </p:xfrm>
        <a:graphic>
          <a:graphicData uri="http://schemas.openxmlformats.org/presentationml/2006/ole">
            <p:oleObj spid="_x0000_s235523" name="Equation" r:id="rId4" imgW="393480" imgH="190440" progId="Equation.DSMT4">
              <p:embed/>
            </p:oleObj>
          </a:graphicData>
        </a:graphic>
      </p:graphicFrame>
      <p:sp>
        <p:nvSpPr>
          <p:cNvPr id="7" name="矩形 6"/>
          <p:cNvSpPr/>
          <p:nvPr/>
        </p:nvSpPr>
        <p:spPr>
          <a:xfrm>
            <a:off x="857224" y="5715016"/>
            <a:ext cx="7786742" cy="1077218"/>
          </a:xfrm>
          <a:prstGeom prst="rect">
            <a:avLst/>
          </a:prstGeom>
        </p:spPr>
        <p:txBody>
          <a:bodyPr wrap="square">
            <a:spAutoFit/>
          </a:bodyPr>
          <a:lstStyle/>
          <a:p>
            <a:pPr algn="l"/>
            <a:r>
              <a:rPr lang="zh-CN" altLang="en-US" sz="3200" b="1" kern="0" dirty="0" smtClean="0">
                <a:solidFill>
                  <a:srgbClr val="C00000"/>
                </a:solidFill>
                <a:latin typeface="Times New Roman" pitchFamily="18" charset="0"/>
                <a:ea typeface="楷体_GB2312"/>
                <a:cs typeface="Times New Roman" pitchFamily="18" charset="0"/>
              </a:rPr>
              <a:t>系统矩阵利用</a:t>
            </a:r>
            <a:r>
              <a:rPr lang="en-US" altLang="zh-CN" sz="3200" b="1" kern="0" dirty="0" err="1" smtClean="0">
                <a:solidFill>
                  <a:srgbClr val="C00000"/>
                </a:solidFill>
                <a:latin typeface="Times New Roman" pitchFamily="18" charset="0"/>
                <a:ea typeface="楷体_GB2312"/>
                <a:cs typeface="Times New Roman" pitchFamily="18" charset="0"/>
              </a:rPr>
              <a:t>Lyapunov</a:t>
            </a:r>
            <a:r>
              <a:rPr lang="zh-CN" altLang="en-US" sz="3200" b="1" kern="0" dirty="0" smtClean="0">
                <a:solidFill>
                  <a:srgbClr val="C00000"/>
                </a:solidFill>
                <a:latin typeface="Times New Roman" pitchFamily="18" charset="0"/>
                <a:ea typeface="楷体_GB2312"/>
                <a:cs typeface="Times New Roman" pitchFamily="18" charset="0"/>
              </a:rPr>
              <a:t>第二法可以证明上述前两个结论！</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自治系统的</a:t>
            </a:r>
            <a:r>
              <a:rPr lang="en-US" dirty="0" err="1" smtClean="0"/>
              <a:t>Lyapunov</a:t>
            </a:r>
            <a:r>
              <a:rPr lang="zh-CN" altLang="en-US" dirty="0" smtClean="0"/>
              <a:t>第一法稳定性判据</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例：分析系统在平衡点处的稳定性</a:t>
            </a:r>
            <a:endParaRPr lang="zh-CN" altLang="en-US" dirty="0"/>
          </a:p>
        </p:txBody>
      </p:sp>
      <p:sp>
        <p:nvSpPr>
          <p:cNvPr id="2365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6547" name="Object 3"/>
          <p:cNvGraphicFramePr>
            <a:graphicFrameLocks noChangeAspect="1"/>
          </p:cNvGraphicFramePr>
          <p:nvPr/>
        </p:nvGraphicFramePr>
        <p:xfrm>
          <a:off x="928662" y="2000240"/>
          <a:ext cx="4090987" cy="892175"/>
        </p:xfrm>
        <a:graphic>
          <a:graphicData uri="http://schemas.openxmlformats.org/presentationml/2006/ole">
            <p:oleObj spid="_x0000_s236547" name="Equation" r:id="rId3" imgW="1688760" imgH="393480" progId="Equation.DSMT4">
              <p:embed/>
            </p:oleObj>
          </a:graphicData>
        </a:graphic>
      </p:graphicFrame>
      <p:sp>
        <p:nvSpPr>
          <p:cNvPr id="8" name="矩形 7"/>
          <p:cNvSpPr/>
          <p:nvPr/>
        </p:nvSpPr>
        <p:spPr>
          <a:xfrm>
            <a:off x="5865537" y="3929066"/>
            <a:ext cx="3278463" cy="461665"/>
          </a:xfrm>
          <a:prstGeom prst="rect">
            <a:avLst/>
          </a:prstGeom>
        </p:spPr>
        <p:txBody>
          <a:bodyPr wrap="none">
            <a:spAutoFit/>
          </a:bodyPr>
          <a:lstStyle/>
          <a:p>
            <a:r>
              <a:rPr lang="zh-CN" altLang="en-US" b="1" dirty="0" smtClean="0">
                <a:latin typeface="+mn-ea"/>
                <a:ea typeface="+mn-ea"/>
              </a:rPr>
              <a:t>代入平衡点，算特征根</a:t>
            </a:r>
            <a:endParaRPr lang="zh-CN" altLang="en-US" b="1" dirty="0">
              <a:latin typeface="+mn-ea"/>
              <a:ea typeface="+mn-ea"/>
            </a:endParaRPr>
          </a:p>
        </p:txBody>
      </p:sp>
      <p:graphicFrame>
        <p:nvGraphicFramePr>
          <p:cNvPr id="9" name="Object 3"/>
          <p:cNvGraphicFramePr>
            <a:graphicFrameLocks noChangeAspect="1"/>
          </p:cNvGraphicFramePr>
          <p:nvPr/>
        </p:nvGraphicFramePr>
        <p:xfrm>
          <a:off x="5715008" y="2500306"/>
          <a:ext cx="1538288" cy="431800"/>
        </p:xfrm>
        <a:graphic>
          <a:graphicData uri="http://schemas.openxmlformats.org/presentationml/2006/ole">
            <p:oleObj spid="_x0000_s236549" name="Equation" r:id="rId4" imgW="634680" imgH="190440" progId="Equation.DSMT4">
              <p:embed/>
            </p:oleObj>
          </a:graphicData>
        </a:graphic>
      </p:graphicFrame>
      <p:graphicFrame>
        <p:nvGraphicFramePr>
          <p:cNvPr id="10" name="Object 3"/>
          <p:cNvGraphicFramePr>
            <a:graphicFrameLocks noChangeAspect="1"/>
          </p:cNvGraphicFramePr>
          <p:nvPr/>
        </p:nvGraphicFramePr>
        <p:xfrm>
          <a:off x="1000100" y="3286124"/>
          <a:ext cx="4799013" cy="1812925"/>
        </p:xfrm>
        <a:graphic>
          <a:graphicData uri="http://schemas.openxmlformats.org/presentationml/2006/ole">
            <p:oleObj spid="_x0000_s236550" name="Equation" r:id="rId5" imgW="1981080" imgH="799920" progId="Equation.DSMT4">
              <p:embed/>
            </p:oleObj>
          </a:graphicData>
        </a:graphic>
      </p:graphicFrame>
      <p:sp>
        <p:nvSpPr>
          <p:cNvPr id="11" name="矩形 10"/>
          <p:cNvSpPr/>
          <p:nvPr/>
        </p:nvSpPr>
        <p:spPr>
          <a:xfrm>
            <a:off x="5715008" y="1928802"/>
            <a:ext cx="1731564" cy="461665"/>
          </a:xfrm>
          <a:prstGeom prst="rect">
            <a:avLst/>
          </a:prstGeom>
        </p:spPr>
        <p:txBody>
          <a:bodyPr wrap="none">
            <a:spAutoFit/>
          </a:bodyPr>
          <a:lstStyle/>
          <a:p>
            <a:r>
              <a:rPr lang="zh-CN" altLang="en-US" b="1" smtClean="0">
                <a:solidFill>
                  <a:srgbClr val="000000"/>
                </a:solidFill>
                <a:latin typeface="楷体_GB2312"/>
                <a:ea typeface="楷体_GB2312"/>
              </a:rPr>
              <a:t>两个平衡点</a:t>
            </a:r>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自治系统的</a:t>
            </a:r>
            <a:r>
              <a:rPr lang="en-US" dirty="0" err="1" smtClean="0"/>
              <a:t>Lyapunov</a:t>
            </a:r>
            <a:r>
              <a:rPr lang="zh-CN" altLang="en-US" dirty="0" smtClean="0"/>
              <a:t>第一法稳定性判据</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         </a:t>
            </a:r>
            <a:r>
              <a:rPr lang="zh-CN" altLang="en-US" dirty="0" smtClean="0">
                <a:latin typeface="Times New Roman" pitchFamily="18" charset="0"/>
                <a:cs typeface="Times New Roman" pitchFamily="18" charset="0"/>
              </a:rPr>
              <a:t>显含时间时，线性误差动力学的状态方程的系统矩阵是时变的</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则判据为</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若</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矩阵有</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界，且  </a:t>
            </a:r>
            <a:r>
              <a:rPr lang="en-US" i="1" dirty="0" smtClean="0">
                <a:latin typeface="Times New Roman" pitchFamily="18" charset="0"/>
                <a:cs typeface="Times New Roman" pitchFamily="18" charset="0"/>
              </a:rPr>
              <a:t> </a:t>
            </a:r>
            <a:r>
              <a:rPr lang="zh-CN" altLang="en-US" i="1"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在</a:t>
            </a:r>
            <a:r>
              <a:rPr lang="en-US"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上是</a:t>
            </a:r>
            <a:r>
              <a:rPr lang="en-US" dirty="0" err="1" smtClean="0">
                <a:latin typeface="Times New Roman" pitchFamily="18" charset="0"/>
                <a:cs typeface="Times New Roman" pitchFamily="18" charset="0"/>
              </a:rPr>
              <a:t>Lipschitz</a:t>
            </a:r>
            <a:r>
              <a:rPr lang="zh-CN" altLang="en-US" dirty="0" smtClean="0">
                <a:latin typeface="Times New Roman" pitchFamily="18" charset="0"/>
                <a:cs typeface="Times New Roman" pitchFamily="18" charset="0"/>
              </a:rPr>
              <a:t>的，对</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一致，则若线性误差动力学的线性状态方程</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在原点是指数稳定，则原非线性系统在平衡状态</a:t>
            </a:r>
            <a:r>
              <a:rPr lang="en-US" i="1"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处是指数稳定。</a:t>
            </a:r>
            <a:endParaRPr lang="zh-CN" altLang="en-US" dirty="0">
              <a:latin typeface="Times New Roman" pitchFamily="18" charset="0"/>
              <a:cs typeface="Times New Roman" pitchFamily="18" charset="0"/>
            </a:endParaRPr>
          </a:p>
        </p:txBody>
      </p:sp>
      <p:graphicFrame>
        <p:nvGraphicFramePr>
          <p:cNvPr id="237569" name="Object 2"/>
          <p:cNvGraphicFramePr>
            <a:graphicFrameLocks noChangeAspect="1"/>
          </p:cNvGraphicFramePr>
          <p:nvPr/>
        </p:nvGraphicFramePr>
        <p:xfrm>
          <a:off x="1285875" y="1428750"/>
          <a:ext cx="954088" cy="431800"/>
        </p:xfrm>
        <a:graphic>
          <a:graphicData uri="http://schemas.openxmlformats.org/presentationml/2006/ole">
            <p:oleObj spid="_x0000_s237569" name="Equation" r:id="rId3" imgW="393480" imgH="190440" progId="Equation.DSMT4">
              <p:embed/>
            </p:oleObj>
          </a:graphicData>
        </a:graphic>
      </p:graphicFrame>
      <p:graphicFrame>
        <p:nvGraphicFramePr>
          <p:cNvPr id="5" name="Object 2"/>
          <p:cNvGraphicFramePr>
            <a:graphicFrameLocks noChangeAspect="1"/>
          </p:cNvGraphicFramePr>
          <p:nvPr/>
        </p:nvGraphicFramePr>
        <p:xfrm>
          <a:off x="4832358" y="2428868"/>
          <a:ext cx="954088" cy="431800"/>
        </p:xfrm>
        <a:graphic>
          <a:graphicData uri="http://schemas.openxmlformats.org/presentationml/2006/ole">
            <p:oleObj spid="_x0000_s237570" name="Equation" r:id="rId4" imgW="393480" imgH="190440" progId="Equation.DSMT4">
              <p:embed/>
            </p:oleObj>
          </a:graphicData>
        </a:graphic>
      </p:graphicFrame>
      <p:sp>
        <p:nvSpPr>
          <p:cNvPr id="6" name="矩形 5"/>
          <p:cNvSpPr/>
          <p:nvPr/>
        </p:nvSpPr>
        <p:spPr>
          <a:xfrm>
            <a:off x="857224" y="5072074"/>
            <a:ext cx="7786742" cy="1077218"/>
          </a:xfrm>
          <a:prstGeom prst="rect">
            <a:avLst/>
          </a:prstGeom>
        </p:spPr>
        <p:txBody>
          <a:bodyPr wrap="square">
            <a:spAutoFit/>
          </a:bodyPr>
          <a:lstStyle/>
          <a:p>
            <a:pPr algn="l"/>
            <a:r>
              <a:rPr lang="zh-CN" altLang="en-US" sz="3200" b="1" kern="0" dirty="0" smtClean="0">
                <a:solidFill>
                  <a:srgbClr val="C00000"/>
                </a:solidFill>
                <a:latin typeface="Times New Roman" pitchFamily="18" charset="0"/>
                <a:ea typeface="楷体_GB2312"/>
                <a:cs typeface="Times New Roman" pitchFamily="18" charset="0"/>
              </a:rPr>
              <a:t>系统矩阵利用</a:t>
            </a:r>
            <a:r>
              <a:rPr lang="en-US" altLang="zh-CN" sz="3200" b="1" kern="0" dirty="0" err="1" smtClean="0">
                <a:solidFill>
                  <a:srgbClr val="C00000"/>
                </a:solidFill>
                <a:latin typeface="Times New Roman" pitchFamily="18" charset="0"/>
                <a:ea typeface="楷体_GB2312"/>
                <a:cs typeface="Times New Roman" pitchFamily="18" charset="0"/>
              </a:rPr>
              <a:t>Lyapunov</a:t>
            </a:r>
            <a:r>
              <a:rPr lang="zh-CN" altLang="en-US" sz="3200" b="1" kern="0" dirty="0" smtClean="0">
                <a:solidFill>
                  <a:srgbClr val="C00000"/>
                </a:solidFill>
                <a:latin typeface="Times New Roman" pitchFamily="18" charset="0"/>
                <a:ea typeface="楷体_GB2312"/>
                <a:cs typeface="Times New Roman" pitchFamily="18" charset="0"/>
              </a:rPr>
              <a:t>第二法可以证明上述结论！</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典型二阶动力学系统的稳定性</a:t>
            </a:r>
            <a:endParaRPr lang="zh-CN" altLang="en-US" dirty="0"/>
          </a:p>
        </p:txBody>
      </p:sp>
      <p:sp>
        <p:nvSpPr>
          <p:cNvPr id="3" name="内容占位符 2"/>
          <p:cNvSpPr>
            <a:spLocks noGrp="1"/>
          </p:cNvSpPr>
          <p:nvPr>
            <p:ph idx="1"/>
          </p:nvPr>
        </p:nvSpPr>
        <p:spPr/>
        <p:txBody>
          <a:bodyPr/>
          <a:lstStyle/>
          <a:p>
            <a:r>
              <a:rPr lang="zh-CN" altLang="en-US" dirty="0" smtClean="0"/>
              <a:t>机械振动、机器人和飞行器等诸多领域的对象均可抽象成下述二阶动力学系统</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典型二阶动力系统稳定的充分条件</a:t>
            </a:r>
            <a:endParaRPr lang="zh-CN" altLang="en-US" dirty="0"/>
          </a:p>
        </p:txBody>
      </p:sp>
      <p:sp>
        <p:nvSpPr>
          <p:cNvPr id="224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4257" name="Object 1"/>
          <p:cNvGraphicFramePr>
            <a:graphicFrameLocks noChangeAspect="1"/>
          </p:cNvGraphicFramePr>
          <p:nvPr/>
        </p:nvGraphicFramePr>
        <p:xfrm>
          <a:off x="2571736" y="2500306"/>
          <a:ext cx="3000396" cy="500066"/>
        </p:xfrm>
        <a:graphic>
          <a:graphicData uri="http://schemas.openxmlformats.org/presentationml/2006/ole">
            <p:oleObj spid="_x0000_s224257" name="Equation" r:id="rId3" imgW="1143000" imgH="190500" progId="Equation.DSMT4">
              <p:embed/>
            </p:oleObj>
          </a:graphicData>
        </a:graphic>
      </p:graphicFrame>
      <p:sp>
        <p:nvSpPr>
          <p:cNvPr id="2242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4259" name="Object 3"/>
          <p:cNvGraphicFramePr>
            <a:graphicFrameLocks noChangeAspect="1"/>
          </p:cNvGraphicFramePr>
          <p:nvPr/>
        </p:nvGraphicFramePr>
        <p:xfrm>
          <a:off x="4071934" y="3214686"/>
          <a:ext cx="4717949" cy="1143008"/>
        </p:xfrm>
        <a:graphic>
          <a:graphicData uri="http://schemas.openxmlformats.org/presentationml/2006/ole">
            <p:oleObj spid="_x0000_s224259" name="Equation" r:id="rId4" imgW="1866090" imgH="444307" progId="Equation.DSMT4">
              <p:embed/>
            </p:oleObj>
          </a:graphicData>
        </a:graphic>
      </p:graphicFrame>
      <p:graphicFrame>
        <p:nvGraphicFramePr>
          <p:cNvPr id="8" name="Object 3"/>
          <p:cNvGraphicFramePr>
            <a:graphicFrameLocks noChangeAspect="1"/>
          </p:cNvGraphicFramePr>
          <p:nvPr/>
        </p:nvGraphicFramePr>
        <p:xfrm>
          <a:off x="2643174" y="3143248"/>
          <a:ext cx="1428761" cy="1169195"/>
        </p:xfrm>
        <a:graphic>
          <a:graphicData uri="http://schemas.openxmlformats.org/presentationml/2006/ole">
            <p:oleObj spid="_x0000_s224261" name="Equation" r:id="rId5" imgW="520560" imgH="419040" progId="Equation.DSMT4">
              <p:embed/>
            </p:oleObj>
          </a:graphicData>
        </a:graphic>
      </p:graphicFrame>
      <p:sp>
        <p:nvSpPr>
          <p:cNvPr id="2242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4262" name="Object 6"/>
          <p:cNvGraphicFramePr>
            <a:graphicFrameLocks noChangeAspect="1"/>
          </p:cNvGraphicFramePr>
          <p:nvPr/>
        </p:nvGraphicFramePr>
        <p:xfrm>
          <a:off x="2714612" y="5572140"/>
          <a:ext cx="3857652" cy="571504"/>
        </p:xfrm>
        <a:graphic>
          <a:graphicData uri="http://schemas.openxmlformats.org/presentationml/2006/ole">
            <p:oleObj spid="_x0000_s224262" name="Equation" r:id="rId6" imgW="1562100" imgH="22860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1071538" y="0"/>
            <a:ext cx="8072462" cy="1143000"/>
          </a:xfrm>
        </p:spPr>
        <p:txBody>
          <a:bodyPr/>
          <a:lstStyle/>
          <a:p>
            <a:pPr eaLnBrk="1" hangingPunct="1"/>
            <a:r>
              <a:rPr lang="en-US" altLang="zh-CN" dirty="0" smtClean="0"/>
              <a:t>2</a:t>
            </a:r>
            <a:r>
              <a:rPr lang="zh-CN" altLang="en-US" dirty="0" smtClean="0"/>
              <a:t>内部稳定性的基本概念</a:t>
            </a:r>
            <a:r>
              <a:rPr lang="en-US" altLang="zh-CN" dirty="0" smtClean="0"/>
              <a:t>-5</a:t>
            </a:r>
            <a:endParaRPr lang="zh-CN" altLang="en-US" sz="4000" dirty="0" smtClean="0"/>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 Box 11"/>
          <p:cNvSpPr txBox="1">
            <a:spLocks noChangeArrowheads="1"/>
          </p:cNvSpPr>
          <p:nvPr/>
        </p:nvSpPr>
        <p:spPr bwMode="auto">
          <a:xfrm>
            <a:off x="395288" y="1125538"/>
            <a:ext cx="8305800" cy="523220"/>
          </a:xfrm>
          <a:prstGeom prst="rect">
            <a:avLst/>
          </a:prstGeom>
          <a:noFill/>
          <a:ln w="9525">
            <a:noFill/>
            <a:miter lim="800000"/>
            <a:headEnd/>
            <a:tailEnd/>
          </a:ln>
          <a:effectLst/>
        </p:spPr>
        <p:txBody>
          <a:bodyPr>
            <a:spAutoFit/>
          </a:bodyPr>
          <a:lstStyle/>
          <a:p>
            <a:pPr algn="just" eaLnBrk="1" hangingPunct="1">
              <a:spcBef>
                <a:spcPct val="50000"/>
              </a:spcBef>
            </a:pPr>
            <a:r>
              <a:rPr kumimoji="1" lang="en-US" altLang="zh-CN" sz="2800" b="1" dirty="0" smtClean="0">
                <a:latin typeface="Times New Roman" pitchFamily="18" charset="0"/>
              </a:rPr>
              <a:t>        </a:t>
            </a:r>
            <a:endParaRPr kumimoji="1" lang="zh-CN" altLang="en-US" sz="2800" b="1" dirty="0">
              <a:latin typeface="Times New Roman" pitchFamily="18" charset="0"/>
            </a:endParaRPr>
          </a:p>
        </p:txBody>
      </p:sp>
      <p:sp>
        <p:nvSpPr>
          <p:cNvPr id="25" name="Text Box 14"/>
          <p:cNvSpPr txBox="1">
            <a:spLocks noChangeArrowheads="1"/>
          </p:cNvSpPr>
          <p:nvPr/>
        </p:nvSpPr>
        <p:spPr bwMode="auto">
          <a:xfrm>
            <a:off x="463550" y="1428736"/>
            <a:ext cx="8285163" cy="1569660"/>
          </a:xfrm>
          <a:prstGeom prst="rect">
            <a:avLst/>
          </a:prstGeom>
          <a:noFill/>
          <a:ln w="9525">
            <a:noFill/>
            <a:miter lim="800000"/>
            <a:headEnd/>
            <a:tailEnd/>
          </a:ln>
          <a:effectLst/>
        </p:spPr>
        <p:txBody>
          <a:bodyPr>
            <a:spAutoFit/>
          </a:bodyPr>
          <a:lstStyle/>
          <a:p>
            <a:pPr algn="just" eaLnBrk="1" hangingPunct="1">
              <a:spcBef>
                <a:spcPct val="50000"/>
              </a:spcBef>
              <a:buFont typeface="Wingdings" pitchFamily="2" charset="2"/>
              <a:buChar char="n"/>
            </a:pPr>
            <a:r>
              <a:rPr kumimoji="1" lang="zh-CN" altLang="en-US" sz="3200" b="1" dirty="0">
                <a:latin typeface="Times New Roman" pitchFamily="18" charset="0"/>
                <a:ea typeface="+mn-ea"/>
                <a:cs typeface="Times New Roman" pitchFamily="18" charset="0"/>
              </a:rPr>
              <a:t>定义</a:t>
            </a:r>
            <a:r>
              <a:rPr kumimoji="1" lang="en-US" altLang="zh-CN" sz="3200" b="1" dirty="0">
                <a:latin typeface="Times New Roman" pitchFamily="18" charset="0"/>
                <a:ea typeface="+mn-ea"/>
                <a:cs typeface="Times New Roman" pitchFamily="18" charset="0"/>
              </a:rPr>
              <a:t>(</a:t>
            </a:r>
            <a:r>
              <a:rPr kumimoji="1" lang="en-US" altLang="zh-CN" sz="3200" b="1" dirty="0" err="1">
                <a:latin typeface="Times New Roman" pitchFamily="18" charset="0"/>
                <a:ea typeface="+mn-ea"/>
                <a:cs typeface="Times New Roman" pitchFamily="18" charset="0"/>
              </a:rPr>
              <a:t>Lyapunov</a:t>
            </a:r>
            <a:r>
              <a:rPr kumimoji="1" lang="zh-CN" altLang="en-US" sz="3200" b="1" dirty="0">
                <a:latin typeface="Times New Roman" pitchFamily="18" charset="0"/>
                <a:ea typeface="+mn-ea"/>
                <a:cs typeface="Times New Roman" pitchFamily="18" charset="0"/>
              </a:rPr>
              <a:t>意义下</a:t>
            </a:r>
            <a:r>
              <a:rPr kumimoji="1" lang="en-US" altLang="zh-CN" sz="3200" b="1" dirty="0">
                <a:latin typeface="Times New Roman" pitchFamily="18" charset="0"/>
                <a:ea typeface="+mn-ea"/>
                <a:cs typeface="Times New Roman" pitchFamily="18" charset="0"/>
              </a:rPr>
              <a:t>)</a:t>
            </a:r>
            <a:r>
              <a:rPr kumimoji="1" lang="zh-CN" altLang="en-US" sz="3200" b="1" dirty="0">
                <a:solidFill>
                  <a:srgbClr val="FF0000"/>
                </a:solidFill>
                <a:latin typeface="Times New Roman" pitchFamily="18" charset="0"/>
                <a:ea typeface="+mn-ea"/>
                <a:cs typeface="Times New Roman" pitchFamily="18" charset="0"/>
              </a:rPr>
              <a:t>稳定</a:t>
            </a:r>
            <a:r>
              <a:rPr kumimoji="1" lang="en-US" altLang="zh-CN" sz="3200" b="1" dirty="0">
                <a:solidFill>
                  <a:srgbClr val="FF0000"/>
                </a:solidFill>
                <a:latin typeface="Times New Roman" pitchFamily="18" charset="0"/>
                <a:ea typeface="+mn-ea"/>
                <a:cs typeface="Times New Roman" pitchFamily="18" charset="0"/>
              </a:rPr>
              <a:t>:</a:t>
            </a:r>
            <a:r>
              <a:rPr kumimoji="1" lang="zh-CN" altLang="en-US" sz="3200" b="1" dirty="0">
                <a:latin typeface="Times New Roman" pitchFamily="18" charset="0"/>
                <a:ea typeface="+mn-ea"/>
                <a:cs typeface="Times New Roman" pitchFamily="18" charset="0"/>
              </a:rPr>
              <a:t>对于任意的</a:t>
            </a:r>
            <a:r>
              <a:rPr kumimoji="1" lang="zh-CN" altLang="en-US" sz="3200" b="1" i="1" dirty="0">
                <a:latin typeface="Times New Roman" pitchFamily="18" charset="0"/>
                <a:ea typeface="+mn-ea"/>
                <a:cs typeface="Times New Roman" pitchFamily="18" charset="0"/>
                <a:sym typeface="Symbol" pitchFamily="18" charset="2"/>
              </a:rPr>
              <a:t></a:t>
            </a:r>
            <a:r>
              <a:rPr kumimoji="1" lang="zh-CN" altLang="en-US" sz="3200" b="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0</a:t>
            </a:r>
            <a:r>
              <a:rPr kumimoji="1" lang="zh-CN" altLang="en-US" sz="3200" b="1" dirty="0">
                <a:latin typeface="Times New Roman" pitchFamily="18" charset="0"/>
                <a:ea typeface="+mn-ea"/>
                <a:cs typeface="Times New Roman" pitchFamily="18" charset="0"/>
              </a:rPr>
              <a:t>，都存在</a:t>
            </a:r>
            <a:r>
              <a:rPr kumimoji="1" lang="zh-CN" altLang="en-US"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)0</a:t>
            </a:r>
            <a:r>
              <a:rPr kumimoji="1" lang="zh-CN" altLang="en-US" sz="3200" b="1" dirty="0">
                <a:latin typeface="Times New Roman" pitchFamily="18" charset="0"/>
                <a:ea typeface="+mn-ea"/>
                <a:cs typeface="Times New Roman" pitchFamily="18" charset="0"/>
              </a:rPr>
              <a:t>，使得当</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x</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 ‖≤ </a:t>
            </a:r>
            <a:r>
              <a:rPr kumimoji="1" lang="en-US" altLang="zh-CN" sz="3200" b="1" i="1" dirty="0">
                <a:latin typeface="Times New Roman" pitchFamily="18" charset="0"/>
                <a:ea typeface="+mn-ea"/>
                <a:cs typeface="Times New Roman" pitchFamily="18" charset="0"/>
                <a:sym typeface="Symbol" pitchFamily="18" charset="2"/>
              </a:rPr>
              <a:t> </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sym typeface="Symbol" pitchFamily="18" charset="2"/>
              </a:rPr>
              <a:t>, </a:t>
            </a:r>
            <a:r>
              <a:rPr kumimoji="1" lang="en-US" altLang="zh-CN"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a:t>
            </a:r>
            <a:r>
              <a:rPr kumimoji="1" lang="zh-CN" altLang="en-US" sz="3200" b="1" dirty="0">
                <a:latin typeface="Times New Roman" pitchFamily="18" charset="0"/>
                <a:ea typeface="+mn-ea"/>
                <a:cs typeface="Times New Roman" pitchFamily="18" charset="0"/>
              </a:rPr>
              <a:t>时有</a:t>
            </a:r>
          </a:p>
        </p:txBody>
      </p:sp>
      <p:sp>
        <p:nvSpPr>
          <p:cNvPr id="26" name="Rectangle 15"/>
          <p:cNvSpPr>
            <a:spLocks noChangeArrowheads="1"/>
          </p:cNvSpPr>
          <p:nvPr/>
        </p:nvSpPr>
        <p:spPr bwMode="auto">
          <a:xfrm>
            <a:off x="2000232" y="3571876"/>
            <a:ext cx="6400800" cy="58477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3200" dirty="0">
                <a:latin typeface="Times New Roman" pitchFamily="18" charset="0"/>
                <a:ea typeface="+mn-ea"/>
                <a:cs typeface="Times New Roman" pitchFamily="18" charset="0"/>
              </a:rPr>
              <a:t> </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x</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t,</a:t>
            </a:r>
            <a:r>
              <a:rPr kumimoji="1" lang="en-US" altLang="zh-CN" sz="3200" b="1" dirty="0">
                <a:latin typeface="Times New Roman" pitchFamily="18" charset="0"/>
                <a:ea typeface="+mn-ea"/>
                <a:cs typeface="Times New Roman" pitchFamily="18" charset="0"/>
              </a:rPr>
              <a:t> </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 x</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 ‖≤ </a:t>
            </a:r>
            <a:r>
              <a:rPr kumimoji="1" lang="en-US" altLang="zh-CN"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         </a:t>
            </a:r>
            <a:r>
              <a:rPr kumimoji="1" lang="en-US" altLang="zh-CN" sz="3200" b="1" i="1" dirty="0">
                <a:latin typeface="Times New Roman" pitchFamily="18" charset="0"/>
                <a:ea typeface="+mn-ea"/>
                <a:cs typeface="Times New Roman" pitchFamily="18" charset="0"/>
                <a:sym typeface="Symbol" pitchFamily="18" charset="2"/>
              </a:rPr>
              <a:t>t</a:t>
            </a:r>
            <a:r>
              <a:rPr kumimoji="1" lang="en-US" altLang="zh-CN" sz="3200" b="1" dirty="0">
                <a:latin typeface="Times New Roman" pitchFamily="18" charset="0"/>
                <a:ea typeface="+mn-ea"/>
                <a:cs typeface="Times New Roman" pitchFamily="18" charset="0"/>
                <a:sym typeface="Symbol" pitchFamily="18" charset="2"/>
              </a:rPr>
              <a:t>≥ </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endParaRPr kumimoji="1" lang="en-US" altLang="zh-CN" sz="3200" b="1" dirty="0">
              <a:latin typeface="Times New Roman" pitchFamily="18" charset="0"/>
              <a:ea typeface="+mn-ea"/>
              <a:cs typeface="Times New Roman" pitchFamily="18" charset="0"/>
            </a:endParaRPr>
          </a:p>
        </p:txBody>
      </p:sp>
      <p:sp>
        <p:nvSpPr>
          <p:cNvPr id="27" name="Text Box 16"/>
          <p:cNvSpPr txBox="1">
            <a:spLocks noChangeArrowheads="1"/>
          </p:cNvSpPr>
          <p:nvPr/>
        </p:nvSpPr>
        <p:spPr bwMode="auto">
          <a:xfrm>
            <a:off x="534988" y="3382949"/>
            <a:ext cx="8609012" cy="3046988"/>
          </a:xfrm>
          <a:prstGeom prst="rect">
            <a:avLst/>
          </a:prstGeom>
          <a:noFill/>
          <a:ln w="9525">
            <a:noFill/>
            <a:miter lim="800000"/>
            <a:headEnd/>
            <a:tailEnd/>
          </a:ln>
          <a:effectLst/>
        </p:spPr>
        <p:txBody>
          <a:bodyPr>
            <a:spAutoFit/>
          </a:bodyPr>
          <a:lstStyle/>
          <a:p>
            <a:pPr algn="l" eaLnBrk="1" hangingPunct="1">
              <a:spcBef>
                <a:spcPct val="50000"/>
              </a:spcBef>
            </a:pPr>
            <a:endParaRPr kumimoji="1" lang="en-US" altLang="zh-CN" sz="3200" b="1" dirty="0" smtClean="0">
              <a:latin typeface="Times New Roman" pitchFamily="18" charset="0"/>
              <a:ea typeface="+mn-ea"/>
              <a:cs typeface="Times New Roman" pitchFamily="18" charset="0"/>
            </a:endParaRPr>
          </a:p>
          <a:p>
            <a:pPr algn="l" eaLnBrk="1" hangingPunct="1">
              <a:spcBef>
                <a:spcPct val="50000"/>
              </a:spcBef>
            </a:pPr>
            <a:r>
              <a:rPr kumimoji="1" lang="zh-CN" altLang="en-US" sz="3200" b="1" dirty="0" smtClean="0">
                <a:latin typeface="Times New Roman" pitchFamily="18" charset="0"/>
                <a:ea typeface="+mn-ea"/>
                <a:cs typeface="Times New Roman" pitchFamily="18" charset="0"/>
              </a:rPr>
              <a:t>成立</a:t>
            </a:r>
            <a:r>
              <a:rPr kumimoji="1" lang="zh-CN" altLang="en-US" sz="3200" b="1" dirty="0">
                <a:latin typeface="Times New Roman" pitchFamily="18" charset="0"/>
                <a:ea typeface="+mn-ea"/>
                <a:cs typeface="Times New Roman" pitchFamily="18" charset="0"/>
              </a:rPr>
              <a:t>。则称系统关于平衡状态（或原点） </a:t>
            </a:r>
            <a:r>
              <a:rPr kumimoji="1" lang="en-US" altLang="zh-CN" sz="3200" b="1" i="1" dirty="0">
                <a:latin typeface="Times New Roman" pitchFamily="18" charset="0"/>
                <a:ea typeface="+mn-ea"/>
                <a:cs typeface="Times New Roman" pitchFamily="18" charset="0"/>
              </a:rPr>
              <a:t>x</a:t>
            </a:r>
            <a:r>
              <a:rPr kumimoji="1" lang="en-US" altLang="zh-CN" sz="3200" b="1" dirty="0">
                <a:latin typeface="Times New Roman" pitchFamily="18" charset="0"/>
                <a:ea typeface="+mn-ea"/>
                <a:cs typeface="Times New Roman" pitchFamily="18" charset="0"/>
              </a:rPr>
              <a:t>=0 </a:t>
            </a:r>
            <a:r>
              <a:rPr kumimoji="1" lang="zh-CN" altLang="en-US" sz="3200" b="1" dirty="0">
                <a:latin typeface="Times New Roman" pitchFamily="18" charset="0"/>
                <a:ea typeface="+mn-ea"/>
                <a:cs typeface="Times New Roman" pitchFamily="18" charset="0"/>
              </a:rPr>
              <a:t>是稳定的</a:t>
            </a:r>
            <a:r>
              <a:rPr kumimoji="1" lang="en-US" altLang="zh-CN" sz="3200" b="1" dirty="0">
                <a:latin typeface="Times New Roman" pitchFamily="18" charset="0"/>
                <a:ea typeface="+mn-ea"/>
                <a:cs typeface="Times New Roman" pitchFamily="18" charset="0"/>
              </a:rPr>
              <a:t>(</a:t>
            </a:r>
            <a:r>
              <a:rPr kumimoji="1" lang="en-US" altLang="zh-CN" sz="3200" b="1" dirty="0" err="1">
                <a:latin typeface="Times New Roman" pitchFamily="18" charset="0"/>
                <a:ea typeface="+mn-ea"/>
                <a:cs typeface="Times New Roman" pitchFamily="18" charset="0"/>
              </a:rPr>
              <a:t>Lyapunov</a:t>
            </a:r>
            <a:r>
              <a:rPr kumimoji="1" lang="zh-CN" altLang="en-US" sz="3200" b="1" dirty="0">
                <a:latin typeface="Times New Roman" pitchFamily="18" charset="0"/>
                <a:ea typeface="+mn-ea"/>
                <a:cs typeface="Times New Roman" pitchFamily="18" charset="0"/>
              </a:rPr>
              <a:t>意义下</a:t>
            </a:r>
            <a:r>
              <a:rPr kumimoji="1" lang="en-US" altLang="zh-CN" sz="3200" b="1" dirty="0">
                <a:latin typeface="Times New Roman" pitchFamily="18" charset="0"/>
                <a:ea typeface="+mn-ea"/>
                <a:cs typeface="Times New Roman" pitchFamily="18" charset="0"/>
              </a:rPr>
              <a:t>) </a:t>
            </a:r>
            <a:r>
              <a:rPr kumimoji="1" lang="zh-CN" altLang="en-US" sz="3200" b="1" dirty="0" smtClean="0">
                <a:latin typeface="Times New Roman" pitchFamily="18" charset="0"/>
                <a:ea typeface="+mn-ea"/>
                <a:cs typeface="Times New Roman" pitchFamily="18" charset="0"/>
              </a:rPr>
              <a:t>。</a:t>
            </a:r>
            <a:endParaRPr kumimoji="1" lang="en-US" altLang="zh-CN" sz="3200" b="1" dirty="0" smtClean="0">
              <a:latin typeface="Times New Roman" pitchFamily="18" charset="0"/>
              <a:ea typeface="+mn-ea"/>
              <a:cs typeface="Times New Roman" pitchFamily="18" charset="0"/>
            </a:endParaRPr>
          </a:p>
          <a:p>
            <a:pPr algn="l" eaLnBrk="1" hangingPunct="1">
              <a:spcBef>
                <a:spcPct val="50000"/>
              </a:spcBef>
              <a:buFont typeface="Wingdings" pitchFamily="2" charset="2"/>
              <a:buChar char="n"/>
            </a:pPr>
            <a:r>
              <a:rPr kumimoji="1" lang="zh-CN" altLang="en-US" sz="3200" b="1" dirty="0" smtClean="0">
                <a:latin typeface="Times New Roman" pitchFamily="18" charset="0"/>
                <a:ea typeface="+mn-ea"/>
                <a:cs typeface="Times New Roman" pitchFamily="18" charset="0"/>
              </a:rPr>
              <a:t>若</a:t>
            </a:r>
            <a:r>
              <a:rPr kumimoji="1" lang="zh-CN" altLang="en-US" sz="3200" b="1" dirty="0">
                <a:latin typeface="Times New Roman" pitchFamily="18" charset="0"/>
                <a:ea typeface="+mn-ea"/>
                <a:cs typeface="Times New Roman" pitchFamily="18" charset="0"/>
              </a:rPr>
              <a:t>上述定义中的</a:t>
            </a:r>
            <a:r>
              <a:rPr kumimoji="1" lang="zh-CN" altLang="en-US" sz="3200" b="1" i="1" dirty="0">
                <a:latin typeface="Times New Roman" pitchFamily="18" charset="0"/>
                <a:ea typeface="+mn-ea"/>
                <a:cs typeface="Times New Roman" pitchFamily="18" charset="0"/>
                <a:sym typeface="Symbol" pitchFamily="18" charset="2"/>
              </a:rPr>
              <a:t></a:t>
            </a:r>
            <a:r>
              <a:rPr kumimoji="1" lang="zh-CN" altLang="en-US" sz="3200" b="1" dirty="0">
                <a:latin typeface="Times New Roman" pitchFamily="18" charset="0"/>
                <a:ea typeface="+mn-ea"/>
                <a:cs typeface="Times New Roman" pitchFamily="18" charset="0"/>
              </a:rPr>
              <a:t> </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i="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rPr>
              <a:t> </a:t>
            </a:r>
            <a:r>
              <a:rPr kumimoji="1" lang="zh-CN" altLang="en-US" sz="3200" b="1" dirty="0">
                <a:latin typeface="Times New Roman" pitchFamily="18" charset="0"/>
                <a:ea typeface="+mn-ea"/>
                <a:cs typeface="Times New Roman" pitchFamily="18" charset="0"/>
              </a:rPr>
              <a:t>，即</a:t>
            </a:r>
            <a:r>
              <a:rPr kumimoji="1" lang="zh-CN" altLang="en-US" sz="3200" b="1" i="1" dirty="0">
                <a:latin typeface="Times New Roman" pitchFamily="18" charset="0"/>
                <a:ea typeface="+mn-ea"/>
                <a:cs typeface="Times New Roman" pitchFamily="18" charset="0"/>
                <a:sym typeface="Symbol" pitchFamily="18" charset="2"/>
              </a:rPr>
              <a:t> </a:t>
            </a:r>
            <a:r>
              <a:rPr kumimoji="1" lang="zh-CN" altLang="en-US" sz="3200" b="1" dirty="0">
                <a:latin typeface="Times New Roman" pitchFamily="18" charset="0"/>
                <a:ea typeface="+mn-ea"/>
                <a:cs typeface="Times New Roman" pitchFamily="18" charset="0"/>
              </a:rPr>
              <a:t>与 </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 </a:t>
            </a:r>
            <a:r>
              <a:rPr kumimoji="1" lang="zh-CN" altLang="en-US" sz="3200" b="1" dirty="0">
                <a:latin typeface="Times New Roman" pitchFamily="18" charset="0"/>
                <a:ea typeface="+mn-ea"/>
                <a:cs typeface="Times New Roman" pitchFamily="18" charset="0"/>
              </a:rPr>
              <a:t>无关</a:t>
            </a:r>
            <a:r>
              <a:rPr kumimoji="1" lang="en-US" altLang="zh-CN" sz="3200" b="1" dirty="0">
                <a:latin typeface="Times New Roman" pitchFamily="18" charset="0"/>
                <a:ea typeface="+mn-ea"/>
                <a:cs typeface="Times New Roman" pitchFamily="18" charset="0"/>
              </a:rPr>
              <a:t>(</a:t>
            </a:r>
            <a:r>
              <a:rPr kumimoji="1" lang="zh-CN" altLang="en-US" sz="3200" b="1" dirty="0">
                <a:latin typeface="Times New Roman" pitchFamily="18" charset="0"/>
                <a:ea typeface="+mn-ea"/>
                <a:cs typeface="Times New Roman" pitchFamily="18" charset="0"/>
              </a:rPr>
              <a:t>关于</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 </a:t>
            </a:r>
            <a:r>
              <a:rPr kumimoji="1" lang="zh-CN" altLang="en-US" sz="3200" b="1" dirty="0">
                <a:latin typeface="Times New Roman" pitchFamily="18" charset="0"/>
                <a:ea typeface="+mn-ea"/>
                <a:cs typeface="Times New Roman" pitchFamily="18" charset="0"/>
              </a:rPr>
              <a:t>一致</a:t>
            </a:r>
            <a:r>
              <a:rPr kumimoji="1" lang="en-US" altLang="zh-CN" sz="3200" b="1" dirty="0">
                <a:latin typeface="Times New Roman" pitchFamily="18" charset="0"/>
                <a:ea typeface="+mn-ea"/>
                <a:cs typeface="Times New Roman" pitchFamily="18" charset="0"/>
              </a:rPr>
              <a:t>)</a:t>
            </a:r>
            <a:r>
              <a:rPr kumimoji="1" lang="zh-CN" altLang="en-US" sz="3200" b="1" dirty="0">
                <a:latin typeface="Times New Roman" pitchFamily="18" charset="0"/>
                <a:ea typeface="+mn-ea"/>
                <a:cs typeface="Times New Roman" pitchFamily="18" charset="0"/>
              </a:rPr>
              <a:t>，则称所定义的稳定为</a:t>
            </a:r>
            <a:r>
              <a:rPr kumimoji="1" lang="zh-CN" altLang="en-US" sz="3200" b="1" dirty="0">
                <a:solidFill>
                  <a:srgbClr val="FF0000"/>
                </a:solidFill>
                <a:latin typeface="Times New Roman" pitchFamily="18" charset="0"/>
                <a:ea typeface="+mn-ea"/>
                <a:cs typeface="Times New Roman" pitchFamily="18" charset="0"/>
              </a:rPr>
              <a:t>一致稳定</a:t>
            </a:r>
            <a:r>
              <a:rPr kumimoji="1" lang="zh-CN" altLang="en-US" sz="3200" b="1" dirty="0">
                <a:latin typeface="Times New Roman" pitchFamily="18" charset="0"/>
                <a:ea typeface="+mn-ea"/>
                <a:cs typeface="Times New Roman" pitchFamily="18" charset="0"/>
              </a:rPr>
              <a:t>。</a:t>
            </a:r>
          </a:p>
        </p:txBody>
      </p:sp>
      <p:grpSp>
        <p:nvGrpSpPr>
          <p:cNvPr id="28" name="Group 24"/>
          <p:cNvGrpSpPr>
            <a:grpSpLocks/>
          </p:cNvGrpSpPr>
          <p:nvPr/>
        </p:nvGrpSpPr>
        <p:grpSpPr bwMode="auto">
          <a:xfrm>
            <a:off x="928662" y="2357427"/>
            <a:ext cx="4657724" cy="1155700"/>
            <a:chOff x="405" y="2421"/>
            <a:chExt cx="2934" cy="728"/>
          </a:xfrm>
        </p:grpSpPr>
        <p:sp>
          <p:nvSpPr>
            <p:cNvPr id="29" name="Text Box 19"/>
            <p:cNvSpPr txBox="1">
              <a:spLocks noChangeArrowheads="1"/>
            </p:cNvSpPr>
            <p:nvPr/>
          </p:nvSpPr>
          <p:spPr bwMode="auto">
            <a:xfrm>
              <a:off x="405" y="2781"/>
              <a:ext cx="1594" cy="368"/>
            </a:xfrm>
            <a:prstGeom prst="rect">
              <a:avLst/>
            </a:prstGeom>
            <a:noFill/>
            <a:ln w="9525">
              <a:solidFill>
                <a:schemeClr val="tx1"/>
              </a:solidFill>
              <a:miter lim="800000"/>
              <a:headEnd/>
              <a:tailEnd/>
            </a:ln>
            <a:effectLst/>
          </p:spPr>
          <p:txBody>
            <a:bodyPr wrap="square">
              <a:spAutoFit/>
            </a:bodyPr>
            <a:lstStyle/>
            <a:p>
              <a:pPr eaLnBrk="1" hangingPunct="1">
                <a:spcBef>
                  <a:spcPct val="50000"/>
                </a:spcBef>
              </a:pP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x</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rPr>
                <a:t>0‖</a:t>
              </a:r>
            </a:p>
          </p:txBody>
        </p:sp>
        <p:sp>
          <p:nvSpPr>
            <p:cNvPr id="30" name="Line 20"/>
            <p:cNvSpPr>
              <a:spLocks noChangeShapeType="1"/>
            </p:cNvSpPr>
            <p:nvPr/>
          </p:nvSpPr>
          <p:spPr bwMode="auto">
            <a:xfrm flipV="1">
              <a:off x="2025" y="2421"/>
              <a:ext cx="1314" cy="450"/>
            </a:xfrm>
            <a:prstGeom prst="line">
              <a:avLst/>
            </a:prstGeom>
            <a:noFill/>
            <a:ln w="9525">
              <a:solidFill>
                <a:schemeClr val="tx1"/>
              </a:solidFill>
              <a:round/>
              <a:headEnd/>
              <a:tailEnd type="triangle" w="med" len="med"/>
            </a:ln>
            <a:effectLst/>
          </p:spPr>
          <p:txBody>
            <a:bodyPr/>
            <a:lstStyle/>
            <a:p>
              <a:endParaRPr lang="zh-CN" altLang="en-US">
                <a:latin typeface="Times New Roman" pitchFamily="18" charset="0"/>
                <a:ea typeface="+mn-ea"/>
                <a:cs typeface="Times New Roman" pitchFamily="18" charset="0"/>
              </a:endParaRPr>
            </a:p>
          </p:txBody>
        </p:sp>
      </p:grpSp>
      <p:grpSp>
        <p:nvGrpSpPr>
          <p:cNvPr id="31" name="Group 21"/>
          <p:cNvGrpSpPr>
            <a:grpSpLocks/>
          </p:cNvGrpSpPr>
          <p:nvPr/>
        </p:nvGrpSpPr>
        <p:grpSpPr bwMode="auto">
          <a:xfrm>
            <a:off x="4357690" y="2857489"/>
            <a:ext cx="4572001" cy="728663"/>
            <a:chOff x="3164" y="2269"/>
            <a:chExt cx="2880" cy="459"/>
          </a:xfrm>
        </p:grpSpPr>
        <p:sp>
          <p:nvSpPr>
            <p:cNvPr id="32" name="Text Box 22"/>
            <p:cNvSpPr txBox="1">
              <a:spLocks noChangeArrowheads="1"/>
            </p:cNvSpPr>
            <p:nvPr/>
          </p:nvSpPr>
          <p:spPr bwMode="auto">
            <a:xfrm>
              <a:off x="3524" y="2269"/>
              <a:ext cx="2520" cy="368"/>
            </a:xfrm>
            <a:prstGeom prst="rect">
              <a:avLst/>
            </a:prstGeom>
            <a:noFill/>
            <a:ln w="9525">
              <a:solidFill>
                <a:schemeClr val="tx1"/>
              </a:solidFill>
              <a:miter lim="800000"/>
              <a:headEnd/>
              <a:tailEnd/>
            </a:ln>
            <a:effectLst/>
          </p:spPr>
          <p:txBody>
            <a:bodyPr wrap="square">
              <a:spAutoFit/>
            </a:bodyPr>
            <a:lstStyle/>
            <a:p>
              <a:pPr eaLnBrk="1" hangingPunct="1">
                <a:spcBef>
                  <a:spcPct val="50000"/>
                </a:spcBef>
              </a:pP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x</a:t>
              </a:r>
              <a:r>
                <a:rPr kumimoji="1" lang="en-US" altLang="zh-CN" sz="3200" b="1" dirty="0">
                  <a:latin typeface="Times New Roman" pitchFamily="18" charset="0"/>
                  <a:ea typeface="+mn-ea"/>
                  <a:cs typeface="Times New Roman" pitchFamily="18" charset="0"/>
                </a:rPr>
                <a:t>(</a:t>
              </a:r>
              <a:r>
                <a:rPr kumimoji="1" lang="en-US" altLang="zh-CN" sz="3200" b="1" i="1" dirty="0">
                  <a:latin typeface="Times New Roman" pitchFamily="18" charset="0"/>
                  <a:ea typeface="+mn-ea"/>
                  <a:cs typeface="Times New Roman" pitchFamily="18" charset="0"/>
                </a:rPr>
                <a:t>t,</a:t>
              </a:r>
              <a:r>
                <a:rPr kumimoji="1" lang="en-US" altLang="zh-CN" sz="3200" b="1" dirty="0">
                  <a:latin typeface="Times New Roman" pitchFamily="18" charset="0"/>
                  <a:ea typeface="+mn-ea"/>
                  <a:cs typeface="Times New Roman" pitchFamily="18" charset="0"/>
                </a:rPr>
                <a:t> </a:t>
              </a:r>
              <a:r>
                <a:rPr kumimoji="1" lang="en-US" altLang="zh-CN" sz="3200" b="1" i="1" dirty="0">
                  <a:latin typeface="Times New Roman" pitchFamily="18" charset="0"/>
                  <a:ea typeface="+mn-ea"/>
                  <a:cs typeface="Times New Roman" pitchFamily="18" charset="0"/>
                </a:rPr>
                <a:t>t</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 </a:t>
              </a:r>
              <a:r>
                <a:rPr kumimoji="1" lang="en-US" altLang="zh-CN" sz="3200" b="1" i="1" dirty="0">
                  <a:latin typeface="Times New Roman" pitchFamily="18" charset="0"/>
                  <a:ea typeface="+mn-ea"/>
                  <a:cs typeface="Times New Roman" pitchFamily="18" charset="0"/>
                </a:rPr>
                <a:t>x</a:t>
              </a:r>
              <a:r>
                <a:rPr kumimoji="1" lang="en-US" altLang="zh-CN" sz="3200" b="1" baseline="-12000" dirty="0">
                  <a:latin typeface="Times New Roman" pitchFamily="18" charset="0"/>
                  <a:ea typeface="+mn-ea"/>
                  <a:cs typeface="Times New Roman" pitchFamily="18" charset="0"/>
                </a:rPr>
                <a:t>0</a:t>
              </a:r>
              <a:r>
                <a:rPr kumimoji="1" lang="en-US" altLang="zh-CN" sz="3200" b="1" dirty="0">
                  <a:latin typeface="Times New Roman" pitchFamily="18" charset="0"/>
                  <a:ea typeface="+mn-ea"/>
                  <a:cs typeface="Times New Roman" pitchFamily="18" charset="0"/>
                </a:rPr>
                <a:t>)</a:t>
              </a:r>
              <a:r>
                <a:rPr kumimoji="1" lang="en-US" altLang="zh-CN" sz="3200" b="1" dirty="0">
                  <a:latin typeface="Times New Roman" pitchFamily="18" charset="0"/>
                  <a:ea typeface="+mn-ea"/>
                  <a:cs typeface="Times New Roman" pitchFamily="18" charset="0"/>
                  <a:sym typeface="Symbol" pitchFamily="18" charset="2"/>
                </a:rPr>
                <a:t></a:t>
              </a:r>
              <a:r>
                <a:rPr kumimoji="1" lang="en-US" altLang="zh-CN" sz="3200" b="1" dirty="0">
                  <a:latin typeface="Times New Roman" pitchFamily="18" charset="0"/>
                  <a:ea typeface="+mn-ea"/>
                  <a:cs typeface="Times New Roman" pitchFamily="18" charset="0"/>
                </a:rPr>
                <a:t>0‖≤ </a:t>
              </a:r>
              <a:r>
                <a:rPr kumimoji="1" lang="en-US" altLang="zh-CN" sz="3200" b="1" i="1" dirty="0">
                  <a:latin typeface="Times New Roman" pitchFamily="18" charset="0"/>
                  <a:ea typeface="+mn-ea"/>
                  <a:cs typeface="Times New Roman" pitchFamily="18" charset="0"/>
                  <a:sym typeface="Symbol" pitchFamily="18" charset="2"/>
                </a:rPr>
                <a:t></a:t>
              </a:r>
            </a:p>
          </p:txBody>
        </p:sp>
        <p:sp>
          <p:nvSpPr>
            <p:cNvPr id="33" name="Line 23"/>
            <p:cNvSpPr>
              <a:spLocks noChangeShapeType="1"/>
            </p:cNvSpPr>
            <p:nvPr/>
          </p:nvSpPr>
          <p:spPr bwMode="auto">
            <a:xfrm flipH="1">
              <a:off x="3164" y="2584"/>
              <a:ext cx="336" cy="144"/>
            </a:xfrm>
            <a:prstGeom prst="line">
              <a:avLst/>
            </a:prstGeom>
            <a:noFill/>
            <a:ln w="9525">
              <a:solidFill>
                <a:schemeClr val="tx1"/>
              </a:solidFill>
              <a:round/>
              <a:headEnd/>
              <a:tailEnd type="triangle" w="med" len="med"/>
            </a:ln>
            <a:effectLst/>
          </p:spPr>
          <p:txBody>
            <a:bodyPr/>
            <a:lstStyle/>
            <a:p>
              <a:endParaRPr lang="zh-CN" altLang="en-US">
                <a:latin typeface="Times New Roman" pitchFamily="18" charset="0"/>
                <a:ea typeface="+mn-ea"/>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ppt_x"/>
                                          </p:val>
                                        </p:tav>
                                        <p:tav tm="100000">
                                          <p:val>
                                            <p:strVal val="#ppt_x"/>
                                          </p:val>
                                        </p:tav>
                                      </p:tavLst>
                                    </p:anim>
                                    <p:anim calcmode="lin" valueType="num">
                                      <p:cBhvr additive="base">
                                        <p:cTn id="1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up)">
                                      <p:cBhvr>
                                        <p:cTn id="2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r>
              <a:rPr lang="zh-CN" altLang="en-US" dirty="0" smtClean="0"/>
              <a:t>自治离散系统的稳定性定义与判据</a:t>
            </a:r>
            <a:endParaRPr lang="zh-CN" altLang="en-US" dirty="0"/>
          </a:p>
        </p:txBody>
      </p:sp>
      <p:sp>
        <p:nvSpPr>
          <p:cNvPr id="3" name="内容占位符 2"/>
          <p:cNvSpPr>
            <a:spLocks noGrp="1"/>
          </p:cNvSpPr>
          <p:nvPr>
            <p:ph idx="1"/>
          </p:nvPr>
        </p:nvSpPr>
        <p:spPr/>
        <p:txBody>
          <a:bodyPr/>
          <a:lstStyle/>
          <a:p>
            <a:r>
              <a:rPr lang="zh-CN" altLang="en-US" dirty="0" smtClean="0"/>
              <a:t>考虑</a:t>
            </a:r>
            <a:endParaRPr lang="en-US" altLang="zh-CN" dirty="0" smtClean="0"/>
          </a:p>
          <a:p>
            <a:endParaRPr lang="en-US" altLang="zh-CN" dirty="0" smtClean="0"/>
          </a:p>
          <a:p>
            <a:endParaRPr lang="en-US" altLang="zh-CN" dirty="0" smtClean="0"/>
          </a:p>
          <a:p>
            <a:pPr lvl="1"/>
            <a:r>
              <a:rPr lang="zh-CN" altLang="en-US" dirty="0" smtClean="0"/>
              <a:t>稳定性定义</a:t>
            </a:r>
            <a:endParaRPr lang="en-US" altLang="zh-CN" dirty="0" smtClean="0"/>
          </a:p>
          <a:p>
            <a:pPr lvl="1"/>
            <a:endParaRPr lang="zh-CN" altLang="en-US" dirty="0" smtClean="0"/>
          </a:p>
          <a:p>
            <a:pPr lvl="1"/>
            <a:r>
              <a:rPr lang="zh-CN" altLang="en-US" dirty="0" smtClean="0"/>
              <a:t>离散系统的稳定性判据</a:t>
            </a:r>
            <a:endParaRPr lang="en-US" altLang="zh-CN" dirty="0" smtClean="0"/>
          </a:p>
          <a:p>
            <a:pPr lvl="1"/>
            <a:endParaRPr lang="zh-CN" altLang="en-US" dirty="0" smtClean="0"/>
          </a:p>
          <a:p>
            <a:pPr lvl="1"/>
            <a:r>
              <a:rPr lang="zh-CN" altLang="en-US" dirty="0" smtClean="0"/>
              <a:t>线性离散系统的稳定性判据</a:t>
            </a:r>
          </a:p>
          <a:p>
            <a:pPr lvl="1"/>
            <a:endParaRPr lang="zh-CN" altLang="en-US" dirty="0"/>
          </a:p>
        </p:txBody>
      </p:sp>
      <p:sp>
        <p:nvSpPr>
          <p:cNvPr id="188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8417" name="Object 1"/>
          <p:cNvGraphicFramePr>
            <a:graphicFrameLocks noChangeAspect="1"/>
          </p:cNvGraphicFramePr>
          <p:nvPr/>
        </p:nvGraphicFramePr>
        <p:xfrm>
          <a:off x="3071802" y="1357298"/>
          <a:ext cx="3214710" cy="527002"/>
        </p:xfrm>
        <a:graphic>
          <a:graphicData uri="http://schemas.openxmlformats.org/presentationml/2006/ole">
            <p:oleObj spid="_x0000_s188417" name="Equation" r:id="rId3" imgW="1155700" imgH="190500" progId="Equation.DSMT4">
              <p:embed/>
            </p:oleObj>
          </a:graphicData>
        </a:graphic>
      </p:graphicFrame>
      <p:graphicFrame>
        <p:nvGraphicFramePr>
          <p:cNvPr id="6" name="Object 1"/>
          <p:cNvGraphicFramePr>
            <a:graphicFrameLocks noChangeAspect="1"/>
          </p:cNvGraphicFramePr>
          <p:nvPr/>
        </p:nvGraphicFramePr>
        <p:xfrm>
          <a:off x="3143240" y="2071678"/>
          <a:ext cx="2895600" cy="527050"/>
        </p:xfrm>
        <a:graphic>
          <a:graphicData uri="http://schemas.openxmlformats.org/presentationml/2006/ole">
            <p:oleObj spid="_x0000_s188419" name="Equation" r:id="rId4" imgW="1041120" imgH="19044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4000" b="1" dirty="0" smtClean="0">
                <a:latin typeface="+mn-ea"/>
                <a:ea typeface="+mn-ea"/>
                <a:cs typeface="+mj-cs"/>
              </a:rPr>
              <a:t>12.1</a:t>
            </a:r>
            <a:r>
              <a:rPr lang="zh-CN" altLang="en-US" sz="4000" b="1" dirty="0" smtClean="0">
                <a:latin typeface="+mn-ea"/>
                <a:ea typeface="+mn-ea"/>
                <a:cs typeface="+mj-cs"/>
              </a:rPr>
              <a:t>稳定性定义</a:t>
            </a:r>
          </a:p>
        </p:txBody>
      </p:sp>
      <p:sp>
        <p:nvSpPr>
          <p:cNvPr id="3" name="内容占位符 2"/>
          <p:cNvSpPr>
            <a:spLocks noGrp="1"/>
          </p:cNvSpPr>
          <p:nvPr>
            <p:ph idx="1"/>
          </p:nvPr>
        </p:nvSpPr>
        <p:spPr>
          <a:xfrm>
            <a:off x="571472" y="1285860"/>
            <a:ext cx="8383616" cy="4846653"/>
          </a:xfrm>
        </p:spPr>
        <p:txBody>
          <a:bodyPr/>
          <a:lstStyle/>
          <a:p>
            <a:r>
              <a:rPr lang="zh-CN" altLang="en-US" dirty="0" smtClean="0"/>
              <a:t>稳定、渐近稳定、一致渐近稳定、指数稳定</a:t>
            </a:r>
            <a:endParaRPr lang="en-US" altLang="zh-CN" dirty="0" smtClean="0"/>
          </a:p>
          <a:p>
            <a:endParaRPr lang="en-US" altLang="zh-CN" dirty="0" smtClean="0"/>
          </a:p>
          <a:p>
            <a:r>
              <a:rPr lang="zh-CN" altLang="en-US" dirty="0" smtClean="0"/>
              <a:t>不稳定</a:t>
            </a:r>
            <a:endParaRPr lang="en-US" altLang="zh-CN" dirty="0" smtClean="0"/>
          </a:p>
          <a:p>
            <a:endParaRPr lang="en-US" altLang="zh-CN" dirty="0" smtClean="0"/>
          </a:p>
          <a:p>
            <a:r>
              <a:rPr lang="zh-CN" altLang="en-US" dirty="0" smtClean="0"/>
              <a:t>一致有界</a:t>
            </a:r>
            <a:endParaRPr lang="en-US" altLang="zh-CN" dirty="0" smtClean="0"/>
          </a:p>
          <a:p>
            <a:endParaRPr lang="en-US" altLang="zh-CN" dirty="0" smtClean="0"/>
          </a:p>
          <a:p>
            <a:r>
              <a:rPr lang="zh-CN" altLang="en-US" dirty="0" smtClean="0"/>
              <a:t>大范围稳定、一致渐近稳定、指数稳定</a:t>
            </a:r>
            <a:endParaRPr lang="en-US" altLang="zh-CN" dirty="0" smtClean="0"/>
          </a:p>
          <a:p>
            <a:endParaRPr lang="en-US" altLang="zh-CN" dirty="0" smtClean="0"/>
          </a:p>
          <a:p>
            <a:endParaRPr lang="zh-CN" altLang="en-US" dirty="0"/>
          </a:p>
        </p:txBody>
      </p:sp>
      <p:sp>
        <p:nvSpPr>
          <p:cNvPr id="4" name="矩形 3"/>
          <p:cNvSpPr/>
          <p:nvPr/>
        </p:nvSpPr>
        <p:spPr>
          <a:xfrm>
            <a:off x="1071538" y="5715016"/>
            <a:ext cx="7571304" cy="584775"/>
          </a:xfrm>
          <a:prstGeom prst="rect">
            <a:avLst/>
          </a:prstGeom>
        </p:spPr>
        <p:txBody>
          <a:bodyPr wrap="none">
            <a:spAutoFit/>
          </a:bodyPr>
          <a:lstStyle/>
          <a:p>
            <a:r>
              <a:rPr lang="zh-CN" altLang="en-US" sz="3200" b="1" smtClean="0">
                <a:solidFill>
                  <a:srgbClr val="C00000"/>
                </a:solidFill>
                <a:latin typeface="+mn-ea"/>
                <a:ea typeface="+mn-ea"/>
              </a:rPr>
              <a:t>注意这些概念与连续情况进行类比理解！</a:t>
            </a:r>
            <a:endParaRPr lang="zh-CN" altLang="en-US" sz="3200" b="1" dirty="0">
              <a:solidFill>
                <a:srgbClr val="C00000"/>
              </a:solidFill>
              <a:latin typeface="+mn-ea"/>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a:t>
            </a:r>
            <a:r>
              <a:rPr lang="zh-CN" altLang="en-US" dirty="0" smtClean="0"/>
              <a:t>离散系统的稳定性判据</a:t>
            </a:r>
            <a:r>
              <a:rPr lang="en-US" altLang="zh-CN" dirty="0" smtClean="0"/>
              <a:t>-1</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不</a:t>
            </a:r>
            <a:r>
              <a:rPr lang="zh-CN" altLang="en-US" dirty="0" smtClean="0"/>
              <a:t>显含时间离散自治系统的</a:t>
            </a:r>
            <a:r>
              <a:rPr lang="zh-CN" altLang="en-US" dirty="0" smtClean="0"/>
              <a:t>稳定性判据</a:t>
            </a:r>
            <a:endParaRPr lang="en-US" altLang="zh-CN" dirty="0" smtClean="0"/>
          </a:p>
          <a:p>
            <a:pPr lvl="1"/>
            <a:r>
              <a:rPr lang="zh-CN" altLang="en-US" dirty="0" smtClean="0"/>
              <a:t>平衡状态渐</a:t>
            </a:r>
            <a:r>
              <a:rPr lang="zh-CN" altLang="en-US" dirty="0" smtClean="0"/>
              <a:t>近</a:t>
            </a:r>
            <a:r>
              <a:rPr lang="zh-CN" altLang="en-US" dirty="0" smtClean="0"/>
              <a:t>稳定判据</a:t>
            </a:r>
            <a:endParaRPr lang="en-US" altLang="zh-CN" dirty="0" smtClean="0"/>
          </a:p>
          <a:p>
            <a:pPr lvl="2"/>
            <a:r>
              <a:rPr lang="zh-CN" altLang="en-US" dirty="0" smtClean="0"/>
              <a:t> </a:t>
            </a:r>
            <a:r>
              <a:rPr lang="zh-CN" altLang="en-US" dirty="0" smtClean="0"/>
              <a:t>           为正定</a:t>
            </a:r>
            <a:endParaRPr lang="en-US" altLang="zh-CN" dirty="0" smtClean="0"/>
          </a:p>
          <a:p>
            <a:pPr lvl="2"/>
            <a:r>
              <a:rPr lang="zh-CN" altLang="en-US" dirty="0" smtClean="0"/>
              <a:t> </a:t>
            </a:r>
            <a:r>
              <a:rPr lang="zh-CN" altLang="en-US" dirty="0" smtClean="0"/>
              <a:t>  </a:t>
            </a:r>
            <a:r>
              <a:rPr lang="zh-CN" altLang="en-US" dirty="0" smtClean="0"/>
              <a:t>         </a:t>
            </a:r>
            <a:r>
              <a:rPr lang="zh-CN" altLang="en-US" dirty="0" smtClean="0"/>
              <a:t>为负定</a:t>
            </a:r>
            <a:endParaRPr lang="en-US" altLang="zh-CN" dirty="0" smtClean="0"/>
          </a:p>
          <a:p>
            <a:pPr lvl="2"/>
            <a:endParaRPr lang="en-US" altLang="zh-CN" dirty="0" smtClean="0"/>
          </a:p>
          <a:p>
            <a:pPr lvl="2"/>
            <a:endParaRPr lang="en-US" altLang="zh-CN" dirty="0" smtClean="0"/>
          </a:p>
          <a:p>
            <a:pPr lvl="1"/>
            <a:r>
              <a:rPr lang="zh-CN" altLang="en-US" dirty="0" smtClean="0"/>
              <a:t>平衡状态全局渐近稳定判据</a:t>
            </a:r>
            <a:endParaRPr lang="en-US" altLang="zh-CN" dirty="0" smtClean="0"/>
          </a:p>
          <a:p>
            <a:pPr lvl="2"/>
            <a:r>
              <a:rPr lang="zh-CN" altLang="en-US" dirty="0" smtClean="0"/>
              <a:t>附加</a:t>
            </a:r>
            <a:r>
              <a:rPr lang="en-US" altLang="zh-CN" dirty="0" smtClean="0"/>
              <a:t>：</a:t>
            </a:r>
            <a:r>
              <a:rPr lang="zh-CN" altLang="en-US" dirty="0" smtClean="0"/>
              <a:t>径向无界条件</a:t>
            </a:r>
            <a:endParaRPr lang="en-US" altLang="zh-CN" dirty="0" smtClean="0"/>
          </a:p>
          <a:p>
            <a:pPr lvl="1"/>
            <a:r>
              <a:rPr lang="zh-CN" altLang="en-US" dirty="0" smtClean="0"/>
              <a:t>更易用的判据：</a:t>
            </a:r>
            <a:endParaRPr lang="en-US" altLang="zh-CN" dirty="0" smtClean="0"/>
          </a:p>
          <a:p>
            <a:pPr lvl="1"/>
            <a:r>
              <a:rPr lang="zh-CN" altLang="en-US" dirty="0" smtClean="0"/>
              <a:t>同样有对应的</a:t>
            </a:r>
            <a:r>
              <a:rPr lang="en-US" altLang="zh-CN" dirty="0" smtClean="0"/>
              <a:t>LaSalle</a:t>
            </a:r>
            <a:r>
              <a:rPr lang="zh-CN" altLang="en-US" dirty="0" smtClean="0"/>
              <a:t>不变集原理形成的判据</a:t>
            </a:r>
            <a:endParaRPr lang="zh-CN" altLang="en-US" dirty="0"/>
          </a:p>
        </p:txBody>
      </p:sp>
      <p:graphicFrame>
        <p:nvGraphicFramePr>
          <p:cNvPr id="244737" name="Object 1"/>
          <p:cNvGraphicFramePr>
            <a:graphicFrameLocks noChangeAspect="1"/>
          </p:cNvGraphicFramePr>
          <p:nvPr/>
        </p:nvGraphicFramePr>
        <p:xfrm>
          <a:off x="3143240" y="1357298"/>
          <a:ext cx="2895600" cy="527050"/>
        </p:xfrm>
        <a:graphic>
          <a:graphicData uri="http://schemas.openxmlformats.org/presentationml/2006/ole">
            <p:oleObj spid="_x0000_s244737" name="Equation" r:id="rId3" imgW="1041120" imgH="190440" progId="Equation.DSMT4">
              <p:embed/>
            </p:oleObj>
          </a:graphicData>
        </a:graphic>
      </p:graphicFrame>
      <p:graphicFrame>
        <p:nvGraphicFramePr>
          <p:cNvPr id="5" name="Object 1"/>
          <p:cNvGraphicFramePr>
            <a:graphicFrameLocks noChangeAspect="1"/>
          </p:cNvGraphicFramePr>
          <p:nvPr/>
        </p:nvGraphicFramePr>
        <p:xfrm>
          <a:off x="2071670" y="3036049"/>
          <a:ext cx="1000132" cy="392951"/>
        </p:xfrm>
        <a:graphic>
          <a:graphicData uri="http://schemas.openxmlformats.org/presentationml/2006/ole">
            <p:oleObj spid="_x0000_s244738" name="Equation" r:id="rId4" imgW="482400" imgH="190440" progId="Equation.DSMT4">
              <p:embed/>
            </p:oleObj>
          </a:graphicData>
        </a:graphic>
      </p:graphicFrame>
      <p:graphicFrame>
        <p:nvGraphicFramePr>
          <p:cNvPr id="6" name="Object 1"/>
          <p:cNvGraphicFramePr>
            <a:graphicFrameLocks noChangeAspect="1"/>
          </p:cNvGraphicFramePr>
          <p:nvPr/>
        </p:nvGraphicFramePr>
        <p:xfrm>
          <a:off x="1979613" y="3429000"/>
          <a:ext cx="1184275" cy="393700"/>
        </p:xfrm>
        <a:graphic>
          <a:graphicData uri="http://schemas.openxmlformats.org/presentationml/2006/ole">
            <p:oleObj spid="_x0000_s244739" name="Equation" r:id="rId5" imgW="571320" imgH="190440" progId="Equation.DSMT4">
              <p:embed/>
            </p:oleObj>
          </a:graphicData>
        </a:graphic>
      </p:graphicFrame>
      <p:sp>
        <p:nvSpPr>
          <p:cNvPr id="7" name="矩形 6"/>
          <p:cNvSpPr/>
          <p:nvPr/>
        </p:nvSpPr>
        <p:spPr>
          <a:xfrm>
            <a:off x="3500430" y="2926053"/>
            <a:ext cx="5643570" cy="1717393"/>
          </a:xfrm>
          <a:prstGeom prst="rect">
            <a:avLst/>
          </a:prstGeom>
        </p:spPr>
        <p:txBody>
          <a:bodyPr wrap="square">
            <a:spAutoFit/>
          </a:bodyPr>
          <a:lstStyle/>
          <a:p>
            <a:pPr marL="1143000" lvl="2" indent="-228600" algn="l" eaLnBrk="0" hangingPunct="0">
              <a:spcBef>
                <a:spcPct val="20000"/>
              </a:spcBef>
              <a:buClr>
                <a:srgbClr val="3333CC"/>
              </a:buClr>
              <a:buSzPct val="50000"/>
              <a:buFont typeface="Wingdings" pitchFamily="2" charset="2"/>
              <a:buChar char="n"/>
            </a:pPr>
            <a:r>
              <a:rPr lang="zh-CN" altLang="en-US" b="1" kern="0" dirty="0" smtClean="0">
                <a:solidFill>
                  <a:srgbClr val="000000"/>
                </a:solidFill>
                <a:latin typeface="+mn-ea"/>
                <a:ea typeface="+mn-ea"/>
              </a:rPr>
              <a:t>       为</a:t>
            </a:r>
            <a:r>
              <a:rPr lang="zh-CN" altLang="en-US" b="1" kern="0" dirty="0" smtClean="0">
                <a:solidFill>
                  <a:srgbClr val="000000"/>
                </a:solidFill>
                <a:latin typeface="+mn-ea"/>
                <a:ea typeface="+mn-ea"/>
              </a:rPr>
              <a:t>正定</a:t>
            </a:r>
            <a:endParaRPr lang="en-US" altLang="zh-CN" b="1" kern="0" dirty="0" smtClean="0">
              <a:solidFill>
                <a:srgbClr val="000000"/>
              </a:solidFill>
              <a:latin typeface="+mn-ea"/>
              <a:ea typeface="+mn-ea"/>
            </a:endParaRPr>
          </a:p>
          <a:p>
            <a:pPr marL="1143000" lvl="2" indent="-228600" algn="l" eaLnBrk="0" hangingPunct="0">
              <a:spcBef>
                <a:spcPct val="20000"/>
              </a:spcBef>
              <a:buClr>
                <a:srgbClr val="3333CC"/>
              </a:buClr>
              <a:buSzPct val="50000"/>
              <a:buFont typeface="Wingdings" pitchFamily="2" charset="2"/>
              <a:buChar char="n"/>
            </a:pPr>
            <a:r>
              <a:rPr lang="zh-CN" altLang="en-US" b="1" kern="0" dirty="0" smtClean="0">
                <a:solidFill>
                  <a:srgbClr val="000000"/>
                </a:solidFill>
                <a:latin typeface="+mn-ea"/>
                <a:ea typeface="+mn-ea"/>
              </a:rPr>
              <a:t>       </a:t>
            </a:r>
            <a:r>
              <a:rPr lang="zh-CN" altLang="en-US" b="1" kern="0" dirty="0" smtClean="0">
                <a:solidFill>
                  <a:srgbClr val="000000"/>
                </a:solidFill>
                <a:latin typeface="+mn-ea"/>
                <a:ea typeface="+mn-ea"/>
              </a:rPr>
              <a:t>为半负定</a:t>
            </a:r>
            <a:endParaRPr lang="en-US" altLang="zh-CN" b="1" kern="0" dirty="0" smtClean="0">
              <a:solidFill>
                <a:srgbClr val="000000"/>
              </a:solidFill>
              <a:latin typeface="+mn-ea"/>
              <a:ea typeface="+mn-ea"/>
            </a:endParaRPr>
          </a:p>
          <a:p>
            <a:pPr marL="1143000" lvl="2" indent="-228600" algn="l" eaLnBrk="0" hangingPunct="0">
              <a:spcBef>
                <a:spcPct val="20000"/>
              </a:spcBef>
              <a:buClr>
                <a:srgbClr val="3333CC"/>
              </a:buClr>
              <a:buSzPct val="50000"/>
              <a:buFont typeface="Wingdings" pitchFamily="2" charset="2"/>
              <a:buChar char="n"/>
            </a:pPr>
            <a:r>
              <a:rPr lang="zh-CN" altLang="en-US" b="1" dirty="0" smtClean="0">
                <a:latin typeface="+mn-ea"/>
                <a:ea typeface="+mn-ea"/>
              </a:rPr>
              <a:t>对由任意非零</a:t>
            </a:r>
            <a:r>
              <a:rPr lang="zh-CN" altLang="en-US" b="1" dirty="0" smtClean="0">
                <a:latin typeface="+mn-ea"/>
                <a:ea typeface="+mn-ea"/>
              </a:rPr>
              <a:t>初始状态</a:t>
            </a:r>
            <a:r>
              <a:rPr lang="zh-CN" altLang="en-US" b="1" dirty="0" smtClean="0">
                <a:latin typeface="+mn-ea"/>
                <a:ea typeface="+mn-ea"/>
              </a:rPr>
              <a:t>确定的所有自由</a:t>
            </a:r>
            <a:r>
              <a:rPr lang="zh-CN" altLang="en-US" b="1" dirty="0" smtClean="0">
                <a:latin typeface="+mn-ea"/>
                <a:ea typeface="+mn-ea"/>
              </a:rPr>
              <a:t>运动，</a:t>
            </a:r>
            <a:r>
              <a:rPr lang="zh-CN" altLang="en-US" b="1" dirty="0" smtClean="0">
                <a:latin typeface="+mn-ea"/>
                <a:ea typeface="+mn-ea"/>
              </a:rPr>
              <a:t>不恒为零</a:t>
            </a:r>
            <a:endParaRPr lang="zh-CN" altLang="en-US" b="1" dirty="0">
              <a:latin typeface="+mn-ea"/>
              <a:ea typeface="+mn-ea"/>
            </a:endParaRPr>
          </a:p>
        </p:txBody>
      </p:sp>
      <p:graphicFrame>
        <p:nvGraphicFramePr>
          <p:cNvPr id="8" name="Object 1"/>
          <p:cNvGraphicFramePr>
            <a:graphicFrameLocks noChangeAspect="1"/>
          </p:cNvGraphicFramePr>
          <p:nvPr/>
        </p:nvGraphicFramePr>
        <p:xfrm>
          <a:off x="4786314" y="3000372"/>
          <a:ext cx="1000132" cy="392951"/>
        </p:xfrm>
        <a:graphic>
          <a:graphicData uri="http://schemas.openxmlformats.org/presentationml/2006/ole">
            <p:oleObj spid="_x0000_s244740" name="Equation" r:id="rId6" imgW="482400" imgH="190440" progId="Equation.DSMT4">
              <p:embed/>
            </p:oleObj>
          </a:graphicData>
        </a:graphic>
      </p:graphicFrame>
      <p:graphicFrame>
        <p:nvGraphicFramePr>
          <p:cNvPr id="9" name="Object 1"/>
          <p:cNvGraphicFramePr>
            <a:graphicFrameLocks noChangeAspect="1"/>
          </p:cNvGraphicFramePr>
          <p:nvPr/>
        </p:nvGraphicFramePr>
        <p:xfrm>
          <a:off x="4643438" y="3429000"/>
          <a:ext cx="1184275" cy="393700"/>
        </p:xfrm>
        <a:graphic>
          <a:graphicData uri="http://schemas.openxmlformats.org/presentationml/2006/ole">
            <p:oleObj spid="_x0000_s244741" name="Equation" r:id="rId7" imgW="571320" imgH="190440" progId="Equation.DSMT4">
              <p:embed/>
            </p:oleObj>
          </a:graphicData>
        </a:graphic>
      </p:graphicFrame>
      <p:graphicFrame>
        <p:nvGraphicFramePr>
          <p:cNvPr id="10" name="Object 1"/>
          <p:cNvGraphicFramePr>
            <a:graphicFrameLocks noChangeAspect="1"/>
          </p:cNvGraphicFramePr>
          <p:nvPr/>
        </p:nvGraphicFramePr>
        <p:xfrm>
          <a:off x="4214810" y="5715016"/>
          <a:ext cx="3736975" cy="485775"/>
        </p:xfrm>
        <a:graphic>
          <a:graphicData uri="http://schemas.openxmlformats.org/presentationml/2006/ole">
            <p:oleObj spid="_x0000_s244742" name="Equation" r:id="rId8" imgW="1650960" imgH="215640" progId="Equation.DSMT4">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a:t>
            </a:r>
            <a:r>
              <a:rPr lang="zh-CN" altLang="en-US" dirty="0" smtClean="0"/>
              <a:t>离散系统的稳定性判据</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显含时间的离散自治系统的</a:t>
            </a:r>
            <a:r>
              <a:rPr lang="zh-CN" altLang="en-US" dirty="0" smtClean="0"/>
              <a:t>稳定性判据</a:t>
            </a:r>
            <a:endParaRPr lang="en-US" altLang="zh-CN" dirty="0" smtClean="0"/>
          </a:p>
          <a:p>
            <a:pPr lvl="1"/>
            <a:r>
              <a:rPr lang="zh-CN" altLang="en-US" dirty="0" smtClean="0"/>
              <a:t>一致</a:t>
            </a:r>
            <a:r>
              <a:rPr lang="zh-CN" altLang="en-US" dirty="0" smtClean="0"/>
              <a:t>渐近稳定的</a:t>
            </a:r>
            <a:r>
              <a:rPr lang="zh-CN" altLang="en-US" dirty="0" smtClean="0"/>
              <a:t>判据</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一致</a:t>
            </a:r>
            <a:r>
              <a:rPr lang="zh-CN" altLang="en-US" dirty="0" smtClean="0"/>
              <a:t>大范围</a:t>
            </a:r>
            <a:r>
              <a:rPr lang="zh-CN" altLang="en-US" dirty="0" smtClean="0"/>
              <a:t>渐近稳定</a:t>
            </a:r>
            <a:r>
              <a:rPr lang="zh-CN" altLang="en-US" dirty="0" smtClean="0"/>
              <a:t>的</a:t>
            </a:r>
            <a:r>
              <a:rPr lang="zh-CN" altLang="en-US" dirty="0" smtClean="0"/>
              <a:t>判据</a:t>
            </a:r>
            <a:endParaRPr lang="en-US" altLang="zh-CN" dirty="0" smtClean="0"/>
          </a:p>
          <a:p>
            <a:pPr lvl="2"/>
            <a:r>
              <a:rPr lang="zh-CN" altLang="en-US" dirty="0" smtClean="0"/>
              <a:t>附加</a:t>
            </a:r>
            <a:r>
              <a:rPr lang="en-US" altLang="zh-CN" dirty="0" smtClean="0"/>
              <a:t>：  </a:t>
            </a:r>
            <a:r>
              <a:rPr lang="zh-CN" altLang="en-US" dirty="0" smtClean="0"/>
              <a:t>       径向无界</a:t>
            </a:r>
            <a:endParaRPr lang="en-US" altLang="zh-CN" dirty="0" smtClean="0"/>
          </a:p>
          <a:p>
            <a:pPr lvl="2"/>
            <a:endParaRPr lang="en-US" altLang="zh-CN" dirty="0" smtClean="0"/>
          </a:p>
          <a:p>
            <a:pPr lvl="1"/>
            <a:r>
              <a:rPr lang="zh-CN" altLang="en-US" dirty="0" smtClean="0"/>
              <a:t>同样有对应的</a:t>
            </a:r>
            <a:r>
              <a:rPr lang="en-US" altLang="zh-CN" dirty="0" smtClean="0"/>
              <a:t>LaSalle</a:t>
            </a:r>
            <a:r>
              <a:rPr lang="zh-CN" altLang="en-US" dirty="0" smtClean="0"/>
              <a:t>不变集原理形成的判据</a:t>
            </a:r>
          </a:p>
          <a:p>
            <a:pPr lvl="2"/>
            <a:endParaRPr lang="en-US" altLang="zh-CN" dirty="0" smtClean="0"/>
          </a:p>
          <a:p>
            <a:pPr lvl="1"/>
            <a:endParaRPr lang="en-US" altLang="zh-CN" dirty="0" smtClean="0"/>
          </a:p>
          <a:p>
            <a:pPr lvl="1"/>
            <a:endParaRPr lang="zh-CN" altLang="en-US" dirty="0"/>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3713" name="Object 1"/>
          <p:cNvGraphicFramePr>
            <a:graphicFrameLocks noChangeAspect="1"/>
          </p:cNvGraphicFramePr>
          <p:nvPr/>
        </p:nvGraphicFramePr>
        <p:xfrm>
          <a:off x="2500299" y="2714621"/>
          <a:ext cx="3071833" cy="479294"/>
        </p:xfrm>
        <a:graphic>
          <a:graphicData uri="http://schemas.openxmlformats.org/presentationml/2006/ole">
            <p:oleObj spid="_x0000_s243713" name="Equation" r:id="rId3" imgW="1346200" imgH="203200" progId="Equation.DSMT4">
              <p:embed/>
            </p:oleObj>
          </a:graphicData>
        </a:graphic>
      </p:graphicFrame>
      <p:graphicFrame>
        <p:nvGraphicFramePr>
          <p:cNvPr id="6" name="Object 1"/>
          <p:cNvGraphicFramePr>
            <a:graphicFrameLocks noChangeAspect="1"/>
          </p:cNvGraphicFramePr>
          <p:nvPr/>
        </p:nvGraphicFramePr>
        <p:xfrm>
          <a:off x="1428728" y="3429000"/>
          <a:ext cx="5245114" cy="533091"/>
        </p:xfrm>
        <a:graphic>
          <a:graphicData uri="http://schemas.openxmlformats.org/presentationml/2006/ole">
            <p:oleObj spid="_x0000_s243715" name="Equation" r:id="rId4" imgW="2323800" imgH="228600" progId="Equation.DSMT4">
              <p:embed/>
            </p:oleObj>
          </a:graphicData>
        </a:graphic>
      </p:graphicFrame>
      <p:graphicFrame>
        <p:nvGraphicFramePr>
          <p:cNvPr id="7" name="Object 1"/>
          <p:cNvGraphicFramePr>
            <a:graphicFrameLocks noChangeAspect="1"/>
          </p:cNvGraphicFramePr>
          <p:nvPr/>
        </p:nvGraphicFramePr>
        <p:xfrm>
          <a:off x="2830375" y="4679962"/>
          <a:ext cx="812931" cy="463550"/>
        </p:xfrm>
        <a:graphic>
          <a:graphicData uri="http://schemas.openxmlformats.org/presentationml/2006/ole">
            <p:oleObj spid="_x0000_s243716" name="Equation" r:id="rId5" imgW="368280" imgH="20304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8221665" cy="1143000"/>
          </a:xfrm>
        </p:spPr>
        <p:txBody>
          <a:bodyPr/>
          <a:lstStyle/>
          <a:p>
            <a:r>
              <a:rPr lang="en-US" altLang="zh-CN" dirty="0" smtClean="0"/>
              <a:t>12.3</a:t>
            </a:r>
            <a:r>
              <a:rPr lang="zh-CN" altLang="en-US" dirty="0" smtClean="0"/>
              <a:t>线性离散系统的稳定性判据</a:t>
            </a:r>
            <a:r>
              <a:rPr lang="en-US" altLang="zh-CN" dirty="0" smtClean="0"/>
              <a:t>-1</a:t>
            </a:r>
            <a:endParaRPr lang="zh-CN" altLang="en-US" dirty="0"/>
          </a:p>
        </p:txBody>
      </p:sp>
      <p:sp>
        <p:nvSpPr>
          <p:cNvPr id="3" name="内容占位符 2"/>
          <p:cNvSpPr>
            <a:spLocks noGrp="1"/>
          </p:cNvSpPr>
          <p:nvPr>
            <p:ph idx="1"/>
          </p:nvPr>
        </p:nvSpPr>
        <p:spPr>
          <a:xfrm>
            <a:off x="642910" y="2011347"/>
            <a:ext cx="8169302" cy="4846653"/>
          </a:xfrm>
        </p:spPr>
        <p:txBody>
          <a:bodyPr/>
          <a:lstStyle/>
          <a:p>
            <a:r>
              <a:rPr lang="zh-CN" altLang="en-US" dirty="0" smtClean="0">
                <a:latin typeface="Times New Roman" pitchFamily="18" charset="0"/>
                <a:cs typeface="Times New Roman" pitchFamily="18" charset="0"/>
              </a:rPr>
              <a:t>线性定常离散系统渐近稳定判据</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特征值判据：</a:t>
            </a:r>
            <a:r>
              <a:rPr lang="en-US" i="1" dirty="0" smtClean="0">
                <a:latin typeface="Times New Roman" pitchFamily="18" charset="0"/>
                <a:cs typeface="Times New Roman" pitchFamily="18" charset="0"/>
              </a:rPr>
              <a:t> G</a:t>
            </a:r>
            <a:r>
              <a:rPr lang="zh-CN" altLang="en-US" dirty="0" smtClean="0">
                <a:latin typeface="Times New Roman" pitchFamily="18" charset="0"/>
                <a:cs typeface="Times New Roman" pitchFamily="18" charset="0"/>
              </a:rPr>
              <a:t>的全部特征根在单位开圆盘内</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Lyapunov</a:t>
            </a:r>
            <a:r>
              <a:rPr lang="zh-CN" altLang="en-US" dirty="0" smtClean="0">
                <a:latin typeface="Times New Roman" pitchFamily="18" charset="0"/>
                <a:cs typeface="Times New Roman" pitchFamily="18" charset="0"/>
              </a:rPr>
              <a:t>判据</a:t>
            </a:r>
            <a:endParaRPr lang="zh-CN" altLang="en-US" dirty="0">
              <a:latin typeface="Times New Roman" pitchFamily="18" charset="0"/>
              <a:cs typeface="Times New Roman" pitchFamily="18" charset="0"/>
            </a:endParaRPr>
          </a:p>
        </p:txBody>
      </p:sp>
      <p:graphicFrame>
        <p:nvGraphicFramePr>
          <p:cNvPr id="242689" name="Object 1"/>
          <p:cNvGraphicFramePr>
            <a:graphicFrameLocks noChangeAspect="1"/>
          </p:cNvGraphicFramePr>
          <p:nvPr/>
        </p:nvGraphicFramePr>
        <p:xfrm>
          <a:off x="3171825" y="1357313"/>
          <a:ext cx="2085975" cy="493712"/>
        </p:xfrm>
        <a:graphic>
          <a:graphicData uri="http://schemas.openxmlformats.org/presentationml/2006/ole">
            <p:oleObj spid="_x0000_s242689" name="Equation" r:id="rId3" imgW="927000" imgH="215640" progId="Equation.DSMT4">
              <p:embed/>
            </p:oleObj>
          </a:graphicData>
        </a:graphic>
      </p:graphicFrame>
      <p:graphicFrame>
        <p:nvGraphicFramePr>
          <p:cNvPr id="5" name="Object 1"/>
          <p:cNvGraphicFramePr>
            <a:graphicFrameLocks noChangeAspect="1"/>
          </p:cNvGraphicFramePr>
          <p:nvPr/>
        </p:nvGraphicFramePr>
        <p:xfrm>
          <a:off x="3200400" y="5272088"/>
          <a:ext cx="1971675" cy="522287"/>
        </p:xfrm>
        <a:graphic>
          <a:graphicData uri="http://schemas.openxmlformats.org/presentationml/2006/ole">
            <p:oleObj spid="_x0000_s242690" name="Equation" r:id="rId4" imgW="876240" imgH="228600" progId="Equation.DSMT4">
              <p:embed/>
            </p:oleObj>
          </a:graphicData>
        </a:graphic>
      </p:graphicFrame>
      <p:graphicFrame>
        <p:nvGraphicFramePr>
          <p:cNvPr id="6" name="Object 1"/>
          <p:cNvGraphicFramePr>
            <a:graphicFrameLocks noChangeAspect="1"/>
          </p:cNvGraphicFramePr>
          <p:nvPr/>
        </p:nvGraphicFramePr>
        <p:xfrm>
          <a:off x="3714744" y="3214686"/>
          <a:ext cx="4600575" cy="1539875"/>
        </p:xfrm>
        <a:graphic>
          <a:graphicData uri="http://schemas.openxmlformats.org/presentationml/2006/ole">
            <p:oleObj spid="_x0000_s242691" name="Equation" r:id="rId5" imgW="2044440" imgH="672840" progId="Equation.DSMT4">
              <p:embed/>
            </p:oleObj>
          </a:graphicData>
        </a:graphic>
      </p:graphicFrame>
      <p:graphicFrame>
        <p:nvGraphicFramePr>
          <p:cNvPr id="7" name="Object 1"/>
          <p:cNvGraphicFramePr>
            <a:graphicFrameLocks noChangeAspect="1"/>
          </p:cNvGraphicFramePr>
          <p:nvPr/>
        </p:nvGraphicFramePr>
        <p:xfrm>
          <a:off x="5786446" y="5357826"/>
          <a:ext cx="742950" cy="434975"/>
        </p:xfrm>
        <a:graphic>
          <a:graphicData uri="http://schemas.openxmlformats.org/presentationml/2006/ole">
            <p:oleObj spid="_x0000_s242692" name="Equation" r:id="rId6" imgW="330120" imgH="190440" progId="Equation.DSMT4">
              <p:embed/>
            </p:oleObj>
          </a:graphicData>
        </a:graphic>
      </p:graphicFrame>
      <p:sp>
        <p:nvSpPr>
          <p:cNvPr id="2426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1"/>
          <p:cNvGraphicFramePr>
            <a:graphicFrameLocks noChangeAspect="1"/>
          </p:cNvGraphicFramePr>
          <p:nvPr/>
        </p:nvGraphicFramePr>
        <p:xfrm>
          <a:off x="3857620" y="6072206"/>
          <a:ext cx="5000625" cy="522287"/>
        </p:xfrm>
        <a:graphic>
          <a:graphicData uri="http://schemas.openxmlformats.org/presentationml/2006/ole">
            <p:oleObj spid="_x0000_s242695" name="Equation" r:id="rId7" imgW="2222280" imgH="228600" progId="Equation.DSMT4">
              <p:embed/>
            </p:oleObj>
          </a:graphicData>
        </a:graphic>
      </p:graphicFrame>
      <p:graphicFrame>
        <p:nvGraphicFramePr>
          <p:cNvPr id="11" name="Object 1"/>
          <p:cNvGraphicFramePr>
            <a:graphicFrameLocks noChangeAspect="1"/>
          </p:cNvGraphicFramePr>
          <p:nvPr/>
        </p:nvGraphicFramePr>
        <p:xfrm>
          <a:off x="428596" y="6143644"/>
          <a:ext cx="2886075" cy="493712"/>
        </p:xfrm>
        <a:graphic>
          <a:graphicData uri="http://schemas.openxmlformats.org/presentationml/2006/ole">
            <p:oleObj spid="_x0000_s242696" name="Equation" r:id="rId8" imgW="1282680" imgH="215640" progId="Equation.DSMT4">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0"/>
            <a:ext cx="8221665" cy="1143000"/>
          </a:xfrm>
        </p:spPr>
        <p:txBody>
          <a:bodyPr/>
          <a:lstStyle/>
          <a:p>
            <a:r>
              <a:rPr lang="en-US" altLang="zh-CN" dirty="0" smtClean="0"/>
              <a:t>12.3</a:t>
            </a:r>
            <a:r>
              <a:rPr lang="zh-CN" altLang="en-US" dirty="0" smtClean="0"/>
              <a:t>线性离散系统的稳定性判据</a:t>
            </a:r>
            <a:r>
              <a:rPr lang="en-US" altLang="zh-CN" dirty="0" smtClean="0"/>
              <a:t>-2</a:t>
            </a:r>
            <a:endParaRPr lang="zh-CN" altLang="en-US" dirty="0"/>
          </a:p>
        </p:txBody>
      </p:sp>
      <p:sp>
        <p:nvSpPr>
          <p:cNvPr id="3" name="内容占位符 2"/>
          <p:cNvSpPr>
            <a:spLocks noGrp="1"/>
          </p:cNvSpPr>
          <p:nvPr>
            <p:ph idx="1"/>
          </p:nvPr>
        </p:nvSpPr>
        <p:spPr>
          <a:xfrm>
            <a:off x="285720" y="1285860"/>
            <a:ext cx="8669368" cy="4846653"/>
          </a:xfrm>
        </p:spPr>
        <p:txBody>
          <a:bodyPr/>
          <a:lstStyle/>
          <a:p>
            <a:endParaRPr lang="en-US" altLang="zh-CN" dirty="0" smtClean="0"/>
          </a:p>
          <a:p>
            <a:r>
              <a:rPr lang="zh-CN" altLang="en-US" dirty="0" smtClean="0"/>
              <a:t>线性时变离散系统渐近稳定判据</a:t>
            </a:r>
            <a:endParaRPr lang="en-US" altLang="zh-CN" dirty="0" smtClean="0"/>
          </a:p>
          <a:p>
            <a:endParaRPr lang="en-US" altLang="zh-CN" dirty="0" smtClean="0"/>
          </a:p>
          <a:p>
            <a:endParaRPr lang="en-US" altLang="zh-CN" dirty="0" smtClean="0"/>
          </a:p>
          <a:p>
            <a:endParaRPr lang="en-US" altLang="zh-CN" dirty="0" smtClean="0"/>
          </a:p>
          <a:p>
            <a:r>
              <a:rPr lang="zh-CN" altLang="en-US" dirty="0" smtClean="0"/>
              <a:t>线性时变离散系统大范围一致渐近稳定判据的附加条件</a:t>
            </a:r>
            <a:endParaRPr lang="en-US" altLang="zh-CN" dirty="0" smtClean="0"/>
          </a:p>
        </p:txBody>
      </p:sp>
      <p:sp>
        <p:nvSpPr>
          <p:cNvPr id="240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0641" name="Object 1"/>
          <p:cNvGraphicFramePr>
            <a:graphicFrameLocks noChangeAspect="1"/>
          </p:cNvGraphicFramePr>
          <p:nvPr/>
        </p:nvGraphicFramePr>
        <p:xfrm>
          <a:off x="3000364" y="1357298"/>
          <a:ext cx="2428892" cy="494376"/>
        </p:xfrm>
        <a:graphic>
          <a:graphicData uri="http://schemas.openxmlformats.org/presentationml/2006/ole">
            <p:oleObj spid="_x0000_s240641" name="Equation" r:id="rId3" imgW="1079032" imgH="215806" progId="Equation.DSMT4">
              <p:embed/>
            </p:oleObj>
          </a:graphicData>
        </a:graphic>
      </p:graphicFrame>
      <p:graphicFrame>
        <p:nvGraphicFramePr>
          <p:cNvPr id="6" name="Object 1"/>
          <p:cNvGraphicFramePr>
            <a:graphicFrameLocks noChangeAspect="1"/>
          </p:cNvGraphicFramePr>
          <p:nvPr/>
        </p:nvGraphicFramePr>
        <p:xfrm>
          <a:off x="2500298" y="2571744"/>
          <a:ext cx="4143375" cy="522287"/>
        </p:xfrm>
        <a:graphic>
          <a:graphicData uri="http://schemas.openxmlformats.org/presentationml/2006/ole">
            <p:oleObj spid="_x0000_s240643" name="Equation" r:id="rId4" imgW="1841400" imgH="228600" progId="Equation.DSMT4">
              <p:embed/>
            </p:oleObj>
          </a:graphicData>
        </a:graphic>
      </p:graphicFrame>
      <p:graphicFrame>
        <p:nvGraphicFramePr>
          <p:cNvPr id="7" name="Object 1"/>
          <p:cNvGraphicFramePr>
            <a:graphicFrameLocks noChangeAspect="1"/>
          </p:cNvGraphicFramePr>
          <p:nvPr/>
        </p:nvGraphicFramePr>
        <p:xfrm>
          <a:off x="2643174" y="3286124"/>
          <a:ext cx="3543300" cy="522287"/>
        </p:xfrm>
        <a:graphic>
          <a:graphicData uri="http://schemas.openxmlformats.org/presentationml/2006/ole">
            <p:oleObj spid="_x0000_s240644" name="Equation" r:id="rId5" imgW="1574640" imgH="228600" progId="Equation.DSMT4">
              <p:embed/>
            </p:oleObj>
          </a:graphicData>
        </a:graphic>
      </p:graphicFrame>
      <p:graphicFrame>
        <p:nvGraphicFramePr>
          <p:cNvPr id="8" name="Object 1"/>
          <p:cNvGraphicFramePr>
            <a:graphicFrameLocks noChangeAspect="1"/>
          </p:cNvGraphicFramePr>
          <p:nvPr/>
        </p:nvGraphicFramePr>
        <p:xfrm>
          <a:off x="2257425" y="5529263"/>
          <a:ext cx="4171950" cy="463550"/>
        </p:xfrm>
        <a:graphic>
          <a:graphicData uri="http://schemas.openxmlformats.org/presentationml/2006/ole">
            <p:oleObj spid="_x0000_s240645" name="Equation" r:id="rId6" imgW="1854000" imgH="20304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线性系统的输入输出稳定性</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外部稳定：</a:t>
            </a:r>
            <a:r>
              <a:rPr lang="zh-CN" altLang="en-US" dirty="0" smtClean="0">
                <a:latin typeface="Times New Roman" pitchFamily="18" charset="0"/>
                <a:cs typeface="Times New Roman" pitchFamily="18" charset="0"/>
              </a:rPr>
              <a:t>在初始条件为零情况下，如果对任意一个有界输入</a:t>
            </a:r>
            <a:r>
              <a:rPr lang="en-US" i="1" dirty="0" smtClean="0">
                <a:latin typeface="Times New Roman" pitchFamily="18" charset="0"/>
                <a:cs typeface="Times New Roman" pitchFamily="18" charset="0"/>
              </a:rPr>
              <a:t>u</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对应的输出</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均为有界。</a:t>
            </a:r>
            <a:r>
              <a:rPr lang="zh-CN" altLang="en-US" dirty="0" smtClean="0"/>
              <a:t> </a:t>
            </a:r>
            <a:r>
              <a:rPr lang="en-US" altLang="zh-CN" dirty="0" smtClean="0"/>
              <a:t>BIBO</a:t>
            </a:r>
            <a:r>
              <a:rPr lang="zh-CN" altLang="en-US" dirty="0" smtClean="0"/>
              <a:t>稳定性</a:t>
            </a:r>
            <a:endParaRPr lang="en-US" altLang="zh-CN" dirty="0" smtClean="0"/>
          </a:p>
          <a:p>
            <a:r>
              <a:rPr lang="zh-CN" altLang="en-US" dirty="0" smtClean="0"/>
              <a:t>时变线性系统的</a:t>
            </a:r>
            <a:r>
              <a:rPr lang="en-US" dirty="0" smtClean="0"/>
              <a:t>BIBO</a:t>
            </a:r>
            <a:r>
              <a:rPr lang="zh-CN" altLang="en-US" dirty="0" smtClean="0"/>
              <a:t>稳定充要条件</a:t>
            </a:r>
            <a:endParaRPr lang="en-US" altLang="zh-CN" dirty="0" smtClean="0"/>
          </a:p>
          <a:p>
            <a:endParaRPr lang="en-US" altLang="zh-CN" dirty="0" smtClean="0">
              <a:latin typeface="Times New Roman" pitchFamily="18" charset="0"/>
              <a:cs typeface="Times New Roman" pitchFamily="18" charset="0"/>
            </a:endParaRPr>
          </a:p>
          <a:p>
            <a:endParaRPr lang="en-US" altLang="zh-CN" dirty="0" smtClean="0"/>
          </a:p>
          <a:p>
            <a:r>
              <a:rPr lang="zh-CN" altLang="en-US" dirty="0" smtClean="0"/>
              <a:t>定常线性系统的</a:t>
            </a:r>
            <a:r>
              <a:rPr lang="en-US" dirty="0" smtClean="0"/>
              <a:t>BIBO</a:t>
            </a:r>
            <a:r>
              <a:rPr lang="zh-CN" altLang="en-US" dirty="0" smtClean="0"/>
              <a:t>稳定充要条件</a:t>
            </a:r>
            <a:endParaRPr lang="zh-CN" altLang="en-US" dirty="0">
              <a:latin typeface="Times New Roman" pitchFamily="18" charset="0"/>
              <a:cs typeface="Times New Roman" pitchFamily="18" charset="0"/>
            </a:endParaRPr>
          </a:p>
        </p:txBody>
      </p:sp>
      <p:sp>
        <p:nvSpPr>
          <p:cNvPr id="239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9617" name="Object 1"/>
          <p:cNvGraphicFramePr>
            <a:graphicFrameLocks noChangeAspect="1"/>
          </p:cNvGraphicFramePr>
          <p:nvPr/>
        </p:nvGraphicFramePr>
        <p:xfrm>
          <a:off x="3500429" y="3643314"/>
          <a:ext cx="2784041" cy="785818"/>
        </p:xfrm>
        <a:graphic>
          <a:graphicData uri="http://schemas.openxmlformats.org/presentationml/2006/ole">
            <p:oleObj spid="_x0000_s239617" name="Equation" r:id="rId3" imgW="1168400" imgH="330200" progId="Equation.DSMT4">
              <p:embed/>
            </p:oleObj>
          </a:graphicData>
        </a:graphic>
      </p:graphicFrame>
      <p:graphicFrame>
        <p:nvGraphicFramePr>
          <p:cNvPr id="6" name="Object 1"/>
          <p:cNvGraphicFramePr>
            <a:graphicFrameLocks noChangeAspect="1"/>
          </p:cNvGraphicFramePr>
          <p:nvPr/>
        </p:nvGraphicFramePr>
        <p:xfrm>
          <a:off x="3500430" y="5429264"/>
          <a:ext cx="2481263" cy="755650"/>
        </p:xfrm>
        <a:graphic>
          <a:graphicData uri="http://schemas.openxmlformats.org/presentationml/2006/ole">
            <p:oleObj spid="_x0000_s239619" name="Equation" r:id="rId4" imgW="1041120" imgH="317160" progId="Equation.DSMT4">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r>
              <a:rPr lang="zh-CN" altLang="en-US" dirty="0" smtClean="0"/>
              <a:t>线性系统的输入输出稳定性</a:t>
            </a:r>
            <a:r>
              <a:rPr lang="en-US" altLang="zh-CN" dirty="0" smtClean="0"/>
              <a:t>-2</a:t>
            </a:r>
            <a:endParaRPr lang="zh-CN" altLang="en-US" dirty="0"/>
          </a:p>
        </p:txBody>
      </p:sp>
      <p:sp>
        <p:nvSpPr>
          <p:cNvPr id="3" name="内容占位符 2"/>
          <p:cNvSpPr>
            <a:spLocks noGrp="1"/>
          </p:cNvSpPr>
          <p:nvPr>
            <p:ph idx="1"/>
          </p:nvPr>
        </p:nvSpPr>
        <p:spPr>
          <a:xfrm>
            <a:off x="285720" y="1285860"/>
            <a:ext cx="8858280" cy="4846653"/>
          </a:xfrm>
        </p:spPr>
        <p:txBody>
          <a:bodyPr/>
          <a:lstStyle/>
          <a:p>
            <a:r>
              <a:rPr lang="zh-CN" altLang="en-US" dirty="0" smtClean="0"/>
              <a:t>线性定常系统内部稳定性与外部稳定性的关系</a:t>
            </a:r>
            <a:endParaRPr lang="en-US" altLang="zh-CN" dirty="0" smtClean="0"/>
          </a:p>
          <a:p>
            <a:pPr lvl="1"/>
            <a:endParaRPr lang="en-US" altLang="zh-CN" dirty="0" smtClean="0"/>
          </a:p>
          <a:p>
            <a:pPr lvl="1"/>
            <a:r>
              <a:rPr lang="zh-CN" altLang="en-US" dirty="0" smtClean="0"/>
              <a:t>若系统为内部稳定即渐进稳定，则系统必为</a:t>
            </a:r>
            <a:r>
              <a:rPr lang="en-US" altLang="zh-CN" dirty="0" smtClean="0"/>
              <a:t>BIBO</a:t>
            </a:r>
            <a:r>
              <a:rPr lang="zh-CN" altLang="en-US" dirty="0" smtClean="0"/>
              <a:t>稳定即外部稳定。</a:t>
            </a:r>
            <a:endParaRPr lang="en-US" altLang="zh-CN" dirty="0" smtClean="0"/>
          </a:p>
          <a:p>
            <a:pPr lvl="1"/>
            <a:endParaRPr lang="zh-CN" altLang="en-US" dirty="0" smtClean="0"/>
          </a:p>
          <a:p>
            <a:pPr lvl="1"/>
            <a:r>
              <a:rPr lang="zh-CN" altLang="en-US" dirty="0" smtClean="0"/>
              <a:t>系统为</a:t>
            </a:r>
            <a:r>
              <a:rPr lang="en-US" altLang="zh-CN" dirty="0" smtClean="0"/>
              <a:t>BIBO</a:t>
            </a:r>
            <a:r>
              <a:rPr lang="zh-CN" altLang="en-US" dirty="0" smtClean="0"/>
              <a:t>稳定即外部稳定，不能保证系统必为内部稳定即渐进稳定。</a:t>
            </a:r>
            <a:endParaRPr lang="en-US" altLang="zh-CN" dirty="0" smtClean="0"/>
          </a:p>
          <a:p>
            <a:pPr lvl="1"/>
            <a:endParaRPr lang="zh-CN" altLang="en-US" dirty="0" smtClean="0"/>
          </a:p>
          <a:p>
            <a:pPr lvl="1"/>
            <a:r>
              <a:rPr lang="zh-CN" altLang="en-US" dirty="0" smtClean="0"/>
              <a:t>若系统完全能控且完全能观，则系统外部稳定等价于系统内部稳定。</a:t>
            </a:r>
          </a:p>
          <a:p>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That all</a:t>
            </a:r>
            <a:endParaRPr lang="zh-CN" altLang="en-US" dirty="0"/>
          </a:p>
        </p:txBody>
      </p:sp>
      <p:sp>
        <p:nvSpPr>
          <p:cNvPr id="5" name="副标题 4"/>
          <p:cNvSpPr>
            <a:spLocks noGrp="1"/>
          </p:cNvSpPr>
          <p:nvPr>
            <p:ph type="subTitle" idx="1"/>
          </p:nvPr>
        </p:nvSpPr>
        <p:spPr/>
        <p:txBody>
          <a:bodyPr/>
          <a:lstStyle/>
          <a:p>
            <a:r>
              <a:rPr lang="en-US" altLang="zh-CN" dirty="0" smtClean="0"/>
              <a:t>Thank you!</a:t>
            </a:r>
            <a:endParaRPr lang="zh-CN" altLang="en-US" dirty="0"/>
          </a:p>
        </p:txBody>
      </p:sp>
      <p:pic>
        <p:nvPicPr>
          <p:cNvPr id="6" name="Picture 4" descr="0003"/>
          <p:cNvPicPr>
            <a:picLocks noChangeAspect="1" noChangeArrowheads="1" noCrop="1"/>
          </p:cNvPicPr>
          <p:nvPr/>
        </p:nvPicPr>
        <p:blipFill>
          <a:blip r:embed="rId2"/>
          <a:srcRect/>
          <a:stretch>
            <a:fillRect/>
          </a:stretch>
        </p:blipFill>
        <p:spPr bwMode="auto">
          <a:xfrm>
            <a:off x="5643570" y="857232"/>
            <a:ext cx="2857488" cy="2220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1071538" y="0"/>
            <a:ext cx="8072462" cy="1143000"/>
          </a:xfrm>
        </p:spPr>
        <p:txBody>
          <a:bodyPr/>
          <a:lstStyle/>
          <a:p>
            <a:pPr eaLnBrk="1" hangingPunct="1"/>
            <a:r>
              <a:rPr lang="en-US" altLang="zh-CN" dirty="0" smtClean="0"/>
              <a:t>2</a:t>
            </a:r>
            <a:r>
              <a:rPr lang="zh-CN" altLang="en-US" dirty="0" smtClean="0"/>
              <a:t>内部稳定性的基本概念</a:t>
            </a:r>
            <a:r>
              <a:rPr lang="en-US" altLang="zh-CN" dirty="0" smtClean="0"/>
              <a:t>-6</a:t>
            </a:r>
            <a:endParaRPr lang="zh-CN" altLang="en-US" sz="4000" dirty="0" smtClean="0"/>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77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4" name="Object 4"/>
          <p:cNvGraphicFramePr>
            <a:graphicFrameLocks noChangeAspect="1"/>
          </p:cNvGraphicFramePr>
          <p:nvPr/>
        </p:nvGraphicFramePr>
        <p:xfrm>
          <a:off x="357158" y="2214554"/>
          <a:ext cx="3775817" cy="3111210"/>
        </p:xfrm>
        <a:graphic>
          <a:graphicData uri="http://schemas.openxmlformats.org/presentationml/2006/ole">
            <p:oleObj spid="_x0000_s117764" name="Visio" r:id="rId3" imgW="3855126" imgH="3172903" progId="Visio.Drawing.11">
              <p:embed/>
            </p:oleObj>
          </a:graphicData>
        </a:graphic>
      </p:graphicFrame>
      <p:pic>
        <p:nvPicPr>
          <p:cNvPr id="15" name="图片 14"/>
          <p:cNvPicPr>
            <a:picLocks noChangeAspect="1"/>
          </p:cNvPicPr>
          <p:nvPr/>
        </p:nvPicPr>
        <p:blipFill>
          <a:blip r:embed="rId4"/>
          <a:srcRect/>
          <a:stretch>
            <a:fillRect/>
          </a:stretch>
        </p:blipFill>
        <p:spPr bwMode="auto">
          <a:xfrm>
            <a:off x="4286248" y="1214422"/>
            <a:ext cx="4613483" cy="2571768"/>
          </a:xfrm>
          <a:prstGeom prst="rect">
            <a:avLst/>
          </a:prstGeom>
          <a:noFill/>
          <a:ln w="9525">
            <a:noFill/>
            <a:miter lim="800000"/>
            <a:headEnd/>
            <a:tailEnd/>
          </a:ln>
        </p:spPr>
      </p:pic>
      <p:sp>
        <p:nvSpPr>
          <p:cNvPr id="1177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5"/>
          <p:cNvGraphicFramePr>
            <a:graphicFrameLocks noChangeAspect="1"/>
          </p:cNvGraphicFramePr>
          <p:nvPr/>
        </p:nvGraphicFramePr>
        <p:xfrm>
          <a:off x="4286248" y="4000504"/>
          <a:ext cx="4691702" cy="2480125"/>
        </p:xfrm>
        <a:graphic>
          <a:graphicData uri="http://schemas.openxmlformats.org/presentationml/2006/ole">
            <p:oleObj spid="_x0000_s117765" name="Visio" r:id="rId5" imgW="5752830" imgH="3054021" progId="Visio.Drawing.11">
              <p:embed/>
            </p:oleObj>
          </a:graphicData>
        </a:graphic>
      </p:graphicFrame>
      <p:sp>
        <p:nvSpPr>
          <p:cNvPr id="16" name="矩形 15"/>
          <p:cNvSpPr/>
          <p:nvPr/>
        </p:nvSpPr>
        <p:spPr>
          <a:xfrm>
            <a:off x="7786710" y="1142984"/>
            <a:ext cx="1005403" cy="584775"/>
          </a:xfrm>
          <a:prstGeom prst="rect">
            <a:avLst/>
          </a:prstGeom>
        </p:spPr>
        <p:txBody>
          <a:bodyPr wrap="none">
            <a:spAutoFit/>
          </a:bodyPr>
          <a:lstStyle/>
          <a:p>
            <a:r>
              <a:rPr lang="zh-CN" altLang="en-US" sz="3200" b="1" kern="0" dirty="0" smtClean="0">
                <a:solidFill>
                  <a:srgbClr val="000000"/>
                </a:solidFill>
                <a:latin typeface="Times New Roman" pitchFamily="18" charset="0"/>
                <a:ea typeface="楷体_GB2312"/>
                <a:cs typeface="Times New Roman" pitchFamily="18" charset="0"/>
              </a:rPr>
              <a:t>稳定</a:t>
            </a:r>
            <a:endParaRPr lang="zh-CN" altLang="en-US" dirty="0"/>
          </a:p>
        </p:txBody>
      </p:sp>
      <p:sp>
        <p:nvSpPr>
          <p:cNvPr id="17" name="矩形 16"/>
          <p:cNvSpPr/>
          <p:nvPr/>
        </p:nvSpPr>
        <p:spPr>
          <a:xfrm>
            <a:off x="6429388" y="3857628"/>
            <a:ext cx="1826141" cy="584775"/>
          </a:xfrm>
          <a:prstGeom prst="rect">
            <a:avLst/>
          </a:prstGeom>
        </p:spPr>
        <p:txBody>
          <a:bodyPr wrap="none">
            <a:spAutoFit/>
          </a:bodyPr>
          <a:lstStyle/>
          <a:p>
            <a:r>
              <a:rPr lang="zh-CN" altLang="en-US" sz="3200" b="1" kern="0" dirty="0" smtClean="0">
                <a:solidFill>
                  <a:srgbClr val="000000"/>
                </a:solidFill>
                <a:latin typeface="Times New Roman" pitchFamily="18" charset="0"/>
                <a:ea typeface="楷体_GB2312"/>
                <a:cs typeface="Times New Roman" pitchFamily="18" charset="0"/>
              </a:rPr>
              <a:t>一致稳定</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4030</TotalTime>
  <Words>6050</Words>
  <Application>Microsoft PowerPoint</Application>
  <PresentationFormat>全屏显示(4:3)</PresentationFormat>
  <Paragraphs>604</Paragraphs>
  <Slides>88</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92" baseType="lpstr">
      <vt:lpstr>Blends</vt:lpstr>
      <vt:lpstr>Equation</vt:lpstr>
      <vt:lpstr>Visio</vt:lpstr>
      <vt:lpstr>MathType 6.0 Equation</vt:lpstr>
      <vt:lpstr>动态系统的稳定性分析</vt:lpstr>
      <vt:lpstr>本章内容</vt:lpstr>
      <vt:lpstr>1引言</vt:lpstr>
      <vt:lpstr>2内部稳定性的基本概念-1</vt:lpstr>
      <vt:lpstr>2内部稳定性的基本概念-2</vt:lpstr>
      <vt:lpstr>2内部稳定性的基本概念-3</vt:lpstr>
      <vt:lpstr>2内部稳定性的基本概念-4</vt:lpstr>
      <vt:lpstr>2内部稳定性的基本概念-5</vt:lpstr>
      <vt:lpstr>2内部稳定性的基本概念-6</vt:lpstr>
      <vt:lpstr>2内部稳定性的基本概念-7</vt:lpstr>
      <vt:lpstr>2内部稳定性的基本概念-8</vt:lpstr>
      <vt:lpstr>2内部稳定性的基本概念-9</vt:lpstr>
      <vt:lpstr>2内部稳定性的基本概念-8</vt:lpstr>
      <vt:lpstr>2内部稳定性的基本概念-10</vt:lpstr>
      <vt:lpstr>2内部稳定性的基本概念-11</vt:lpstr>
      <vt:lpstr>3不显含时间的自治系统的Lyapunov第二法稳定性判据</vt:lpstr>
      <vt:lpstr>3不显含时间的自治系统的Lyapunov第二法稳定性判据</vt:lpstr>
      <vt:lpstr>3.1不显含时间的自治系统Lyapunov稳定/渐近稳定性主判据-1</vt:lpstr>
      <vt:lpstr>3.1不显含时间的自治系统Lyapunov稳定/渐近稳定性主判据-2</vt:lpstr>
      <vt:lpstr>3.1不显含时间的自治系统Lyapunov稳定/渐近稳定性主判据-3</vt:lpstr>
      <vt:lpstr>3.1不显含时间的自治系统Lyapunov稳定/渐近稳定性主判据-4</vt:lpstr>
      <vt:lpstr>3.1不显含时间的自治系统Lyapunov稳定/渐近稳定性主判据-5</vt:lpstr>
      <vt:lpstr>3.2不显含时间的自治系统Chetaev平衡点不稳定性判据-1</vt:lpstr>
      <vt:lpstr>3.2不显含时间的自治系统Chetaev平衡点不稳定性判据-2</vt:lpstr>
      <vt:lpstr>4不显含时间的自治系统的LaSalle不变集原理与稳定性</vt:lpstr>
      <vt:lpstr>4.1几个定义-1</vt:lpstr>
      <vt:lpstr>4.1几个定义-2</vt:lpstr>
      <vt:lpstr>4.2LaSalle不变原理与稳定性-1</vt:lpstr>
      <vt:lpstr>4.3LaSalle不变原理与稳定性-1</vt:lpstr>
      <vt:lpstr>5显含时间的自治系统的Lyapunov第二法稳定性判据</vt:lpstr>
      <vt:lpstr>5.1比较函数与Lyapunov分析-1</vt:lpstr>
      <vt:lpstr>5.1比较函数与Lyapunov分析-2</vt:lpstr>
      <vt:lpstr>5.1比较函数与Lyapunov分析-3</vt:lpstr>
      <vt:lpstr>5.1比较函数与Lyapunov分析-4</vt:lpstr>
      <vt:lpstr>5.1比较函数与Lyapunov分析-5</vt:lpstr>
      <vt:lpstr>5.2显含时间的自治系统的Lyapunov第二法稳定性判据-1</vt:lpstr>
      <vt:lpstr>5.2显含时间的自治系统的Lyapunov第二法稳定性判据-2</vt:lpstr>
      <vt:lpstr>5.2显含时间的自治系统的Lyapunov第二法稳定性判据-3</vt:lpstr>
      <vt:lpstr>5.3显含时间的自治系统Chetaev平衡点不稳定性判据</vt:lpstr>
      <vt:lpstr>6显含时间的自治系统的类不变性原理与稳定性</vt:lpstr>
      <vt:lpstr>6.1Barbalat引理与变形及其稳定性分析表述</vt:lpstr>
      <vt:lpstr>6.1Barbalat引理与变形及其稳定性分析表述</vt:lpstr>
      <vt:lpstr>6.1Barbalat引理与变形及其稳定性分析表述</vt:lpstr>
      <vt:lpstr>6.1Barbalat引理与变形及其稳定性分析表述</vt:lpstr>
      <vt:lpstr>6.2类不变性原理-1</vt:lpstr>
      <vt:lpstr>6.2类不变性原理-2</vt:lpstr>
      <vt:lpstr>6.2类不变性原理-3</vt:lpstr>
      <vt:lpstr>7自治系统构造Lyapunov函数的方法</vt:lpstr>
      <vt:lpstr>7.1Krasovski法--Jacobian矩阵法-1</vt:lpstr>
      <vt:lpstr>7.1Krasovski法--Jacobian矩阵法-2</vt:lpstr>
      <vt:lpstr>7.2Shultz—Gibson法--变量梯度法-1</vt:lpstr>
      <vt:lpstr>7.2Shultz—Gibson法--变量梯度法-2</vt:lpstr>
      <vt:lpstr>7.2Shultz—Gibson法--变量梯度法-3</vt:lpstr>
      <vt:lpstr>7.2Shultz—Gibson法--变量梯度法-3</vt:lpstr>
      <vt:lpstr>8线性系统的状态运动稳定性判据</vt:lpstr>
      <vt:lpstr>8.1线性系统的运动稳定等价性</vt:lpstr>
      <vt:lpstr>8.2线性定常系统的稳定性特征值判据-1</vt:lpstr>
      <vt:lpstr>8.2线性定常系统的稳定性特征值判据-2</vt:lpstr>
      <vt:lpstr>8.2线性定常系统的稳定性特征值判据-3</vt:lpstr>
      <vt:lpstr>8.3线性时变系统的稳定性转移矩阵判据-1</vt:lpstr>
      <vt:lpstr>8.3线性时变系统的稳定性转移矩阵判据-2</vt:lpstr>
      <vt:lpstr>8.3线性时变系统的稳定性转移矩阵判据-2</vt:lpstr>
      <vt:lpstr>8.3线性时变系统的稳定性转移矩阵判据-3</vt:lpstr>
      <vt:lpstr>8.4线性系统的稳定性Lyapunov判据-1</vt:lpstr>
      <vt:lpstr>8.4线性系统的稳定性Lyapunov判据-2</vt:lpstr>
      <vt:lpstr>8.4线性系统的稳定性Lyapunov判据-3</vt:lpstr>
      <vt:lpstr>8.4线性系统的稳定性Lyapunov判据-4</vt:lpstr>
      <vt:lpstr>8.4线性系统的稳定性Lyapunov判据-5</vt:lpstr>
      <vt:lpstr>8.4线性系统的稳定性Lyapunov判据-6</vt:lpstr>
      <vt:lpstr>8.4线性系统的稳定性Lyapunov判据-7</vt:lpstr>
      <vt:lpstr>9线性系统稳定自由运动的衰减性能估计-1</vt:lpstr>
      <vt:lpstr>9线性系统稳定自由运动的衰减性能估计-2</vt:lpstr>
      <vt:lpstr>9线性系统稳定自由运动的衰减性能估计-3</vt:lpstr>
      <vt:lpstr>10自治系统的Lyapunov第一法稳定性判据-1</vt:lpstr>
      <vt:lpstr>10自治系统的Lyapunov第一法稳定性判据-2</vt:lpstr>
      <vt:lpstr>10自治系统的Lyapunov第一法稳定性判据-3</vt:lpstr>
      <vt:lpstr>10自治系统的Lyapunov第一法稳定性判据-4</vt:lpstr>
      <vt:lpstr>10自治系统的Lyapunov第一法稳定性判据-5</vt:lpstr>
      <vt:lpstr>11典型二阶动力学系统的稳定性</vt:lpstr>
      <vt:lpstr>12自治离散系统的稳定性定义与判据</vt:lpstr>
      <vt:lpstr>12.1稳定性定义</vt:lpstr>
      <vt:lpstr>12.2离散系统的稳定性判据-1</vt:lpstr>
      <vt:lpstr>12.2离散系统的稳定性判据-2</vt:lpstr>
      <vt:lpstr>12.3线性离散系统的稳定性判据-1</vt:lpstr>
      <vt:lpstr>12.3线性离散系统的稳定性判据-2</vt:lpstr>
      <vt:lpstr>13线性系统的输入输出稳定性-1</vt:lpstr>
      <vt:lpstr>13线性系统的输入输出稳定性-2</vt:lpstr>
      <vt:lpstr>That all</vt:lpstr>
    </vt:vector>
  </TitlesOfParts>
  <Company>山东大学计算机科学与技术学院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动态系统的稳定性分析</dc:title>
  <dc:creator>胡立坤</dc:creator>
  <cp:lastModifiedBy>lrd</cp:lastModifiedBy>
  <cp:revision>718</cp:revision>
  <dcterms:created xsi:type="dcterms:W3CDTF">2002-12-18T08:50:00Z</dcterms:created>
  <dcterms:modified xsi:type="dcterms:W3CDTF">2014-04-21T08:04:32Z</dcterms:modified>
</cp:coreProperties>
</file>