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Default Extension="gif" ContentType="image/gif"/>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8"/>
  </p:notesMasterIdLst>
  <p:sldIdLst>
    <p:sldId id="292" r:id="rId2"/>
    <p:sldId id="466" r:id="rId3"/>
    <p:sldId id="377" r:id="rId4"/>
    <p:sldId id="378" r:id="rId5"/>
    <p:sldId id="380" r:id="rId6"/>
    <p:sldId id="382" r:id="rId7"/>
    <p:sldId id="467" r:id="rId8"/>
    <p:sldId id="555" r:id="rId9"/>
    <p:sldId id="383" r:id="rId10"/>
    <p:sldId id="468" r:id="rId11"/>
    <p:sldId id="469" r:id="rId12"/>
    <p:sldId id="471" r:id="rId13"/>
    <p:sldId id="470" r:id="rId14"/>
    <p:sldId id="472" r:id="rId15"/>
    <p:sldId id="473" r:id="rId16"/>
    <p:sldId id="474" r:id="rId17"/>
    <p:sldId id="485" r:id="rId18"/>
    <p:sldId id="475" r:id="rId19"/>
    <p:sldId id="486" r:id="rId20"/>
    <p:sldId id="488" r:id="rId21"/>
    <p:sldId id="487" r:id="rId22"/>
    <p:sldId id="556" r:id="rId23"/>
    <p:sldId id="476" r:id="rId24"/>
    <p:sldId id="557" r:id="rId25"/>
    <p:sldId id="477" r:id="rId26"/>
    <p:sldId id="489" r:id="rId27"/>
    <p:sldId id="490" r:id="rId28"/>
    <p:sldId id="491" r:id="rId29"/>
    <p:sldId id="492" r:id="rId30"/>
    <p:sldId id="494" r:id="rId31"/>
    <p:sldId id="558" r:id="rId32"/>
    <p:sldId id="478" r:id="rId33"/>
    <p:sldId id="495" r:id="rId34"/>
    <p:sldId id="498" r:id="rId35"/>
    <p:sldId id="496" r:id="rId36"/>
    <p:sldId id="497" r:id="rId37"/>
    <p:sldId id="499" r:id="rId38"/>
    <p:sldId id="500" r:id="rId39"/>
    <p:sldId id="502" r:id="rId40"/>
    <p:sldId id="501" r:id="rId41"/>
    <p:sldId id="503" r:id="rId42"/>
    <p:sldId id="559" r:id="rId43"/>
    <p:sldId id="479" r:id="rId44"/>
    <p:sldId id="560" r:id="rId45"/>
    <p:sldId id="480" r:id="rId46"/>
    <p:sldId id="561" r:id="rId47"/>
    <p:sldId id="481" r:id="rId48"/>
    <p:sldId id="517" r:id="rId49"/>
    <p:sldId id="518" r:id="rId50"/>
    <p:sldId id="519" r:id="rId51"/>
    <p:sldId id="521" r:id="rId52"/>
    <p:sldId id="520" r:id="rId53"/>
    <p:sldId id="522" r:id="rId54"/>
    <p:sldId id="516" r:id="rId55"/>
    <p:sldId id="523" r:id="rId56"/>
    <p:sldId id="562" r:id="rId57"/>
    <p:sldId id="482" r:id="rId58"/>
    <p:sldId id="514" r:id="rId59"/>
    <p:sldId id="524" r:id="rId60"/>
    <p:sldId id="515" r:id="rId61"/>
    <p:sldId id="563" r:id="rId62"/>
    <p:sldId id="483" r:id="rId63"/>
    <p:sldId id="509" r:id="rId64"/>
    <p:sldId id="510" r:id="rId65"/>
    <p:sldId id="511" r:id="rId66"/>
    <p:sldId id="527" r:id="rId67"/>
    <p:sldId id="528" r:id="rId68"/>
    <p:sldId id="529" r:id="rId69"/>
    <p:sldId id="525" r:id="rId70"/>
    <p:sldId id="526" r:id="rId71"/>
    <p:sldId id="530" r:id="rId72"/>
    <p:sldId id="531" r:id="rId73"/>
    <p:sldId id="538" r:id="rId74"/>
    <p:sldId id="542" r:id="rId75"/>
    <p:sldId id="541" r:id="rId76"/>
    <p:sldId id="540" r:id="rId77"/>
    <p:sldId id="543" r:id="rId78"/>
    <p:sldId id="539" r:id="rId79"/>
    <p:sldId id="512" r:id="rId80"/>
    <p:sldId id="544" r:id="rId81"/>
    <p:sldId id="564" r:id="rId82"/>
    <p:sldId id="484" r:id="rId83"/>
    <p:sldId id="504" r:id="rId84"/>
    <p:sldId id="505" r:id="rId85"/>
    <p:sldId id="547" r:id="rId86"/>
    <p:sldId id="546" r:id="rId87"/>
    <p:sldId id="506" r:id="rId88"/>
    <p:sldId id="550" r:id="rId89"/>
    <p:sldId id="549" r:id="rId90"/>
    <p:sldId id="507" r:id="rId91"/>
    <p:sldId id="508" r:id="rId92"/>
    <p:sldId id="552" r:id="rId93"/>
    <p:sldId id="553" r:id="rId94"/>
    <p:sldId id="554" r:id="rId95"/>
    <p:sldId id="551" r:id="rId96"/>
    <p:sldId id="375" r:id="rId9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charset="-122"/>
        <a:cs typeface="+mn-cs"/>
      </a:defRPr>
    </a:lvl5pPr>
    <a:lvl6pPr marL="2286000" algn="l" defTabSz="914400" rtl="0" eaLnBrk="1" latinLnBrk="0" hangingPunct="1">
      <a:defRPr kumimoji="1" sz="2400" kern="1200">
        <a:solidFill>
          <a:schemeClr val="tx1"/>
        </a:solidFill>
        <a:latin typeface="Tahoma" pitchFamily="34" charset="0"/>
        <a:ea typeface="宋体" charset="-122"/>
        <a:cs typeface="+mn-cs"/>
      </a:defRPr>
    </a:lvl6pPr>
    <a:lvl7pPr marL="2743200" algn="l" defTabSz="914400" rtl="0" eaLnBrk="1" latinLnBrk="0" hangingPunct="1">
      <a:defRPr kumimoji="1" sz="2400" kern="1200">
        <a:solidFill>
          <a:schemeClr val="tx1"/>
        </a:solidFill>
        <a:latin typeface="Tahoma" pitchFamily="34" charset="0"/>
        <a:ea typeface="宋体" charset="-122"/>
        <a:cs typeface="+mn-cs"/>
      </a:defRPr>
    </a:lvl7pPr>
    <a:lvl8pPr marL="3200400" algn="l" defTabSz="914400" rtl="0" eaLnBrk="1" latinLnBrk="0" hangingPunct="1">
      <a:defRPr kumimoji="1" sz="2400" kern="1200">
        <a:solidFill>
          <a:schemeClr val="tx1"/>
        </a:solidFill>
        <a:latin typeface="Tahoma" pitchFamily="34" charset="0"/>
        <a:ea typeface="宋体" charset="-122"/>
        <a:cs typeface="+mn-cs"/>
      </a:defRPr>
    </a:lvl8pPr>
    <a:lvl9pPr marL="3657600" algn="l" defTabSz="914400" rtl="0" eaLnBrk="1" latinLnBrk="0" hangingPunct="1">
      <a:defRPr kumimoji="1" sz="2400"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9" autoAdjust="0"/>
    <p:restoredTop sz="94683"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72212-1B3C-459D-8767-EB122A50A5D5}" type="doc">
      <dgm:prSet loTypeId="urn:microsoft.com/office/officeart/2005/8/layout/hProcess9" loCatId="process" qsTypeId="urn:microsoft.com/office/officeart/2005/8/quickstyle/simple1#1" qsCatId="simple" csTypeId="urn:microsoft.com/office/officeart/2005/8/colors/accent1_2#1" csCatId="accent1"/>
      <dgm:spPr/>
      <dgm:t>
        <a:bodyPr/>
        <a:lstStyle/>
        <a:p>
          <a:endParaRPr lang="zh-CN" altLang="en-US"/>
        </a:p>
      </dgm:t>
    </dgm:pt>
    <dgm:pt modelId="{D188CAAB-2203-4EF8-AE0A-24CF23BB81C2}">
      <dgm:prSet custT="1"/>
      <dgm:spPr/>
      <dgm:t>
        <a:bodyPr/>
        <a:lstStyle/>
        <a:p>
          <a:pPr rtl="0"/>
          <a:r>
            <a:rPr kumimoji="1" lang="zh-CN" sz="2400" baseline="0" dirty="0" smtClean="0">
              <a:solidFill>
                <a:srgbClr val="0070C0"/>
              </a:solidFill>
            </a:rPr>
            <a:t>感性认识</a:t>
          </a:r>
          <a:r>
            <a:rPr kumimoji="1" lang="en-US" sz="2400" baseline="0" dirty="0" smtClean="0">
              <a:solidFill>
                <a:srgbClr val="0070C0"/>
              </a:solidFill>
            </a:rPr>
            <a:t>----</a:t>
          </a:r>
          <a:r>
            <a:rPr kumimoji="1" lang="zh-CN" sz="2400" baseline="0" dirty="0" smtClean="0">
              <a:solidFill>
                <a:srgbClr val="0070C0"/>
              </a:solidFill>
            </a:rPr>
            <a:t>理性思考</a:t>
          </a:r>
          <a:endParaRPr kumimoji="1" lang="zh-CN" sz="2400" baseline="0" dirty="0">
            <a:solidFill>
              <a:srgbClr val="0070C0"/>
            </a:solidFill>
          </a:endParaRPr>
        </a:p>
      </dgm:t>
    </dgm:pt>
    <dgm:pt modelId="{D3F5863B-0D0D-4C11-8C5E-42DD44AAB022}" type="parTrans" cxnId="{D6E25986-5941-498D-8392-58144A27672F}">
      <dgm:prSet/>
      <dgm:spPr/>
      <dgm:t>
        <a:bodyPr/>
        <a:lstStyle/>
        <a:p>
          <a:endParaRPr lang="zh-CN" altLang="en-US" sz="2400"/>
        </a:p>
      </dgm:t>
    </dgm:pt>
    <dgm:pt modelId="{860E478D-8AAC-44E5-953E-B076910A0327}" type="sibTrans" cxnId="{D6E25986-5941-498D-8392-58144A27672F}">
      <dgm:prSet/>
      <dgm:spPr/>
      <dgm:t>
        <a:bodyPr/>
        <a:lstStyle/>
        <a:p>
          <a:endParaRPr lang="zh-CN" altLang="en-US" sz="2400"/>
        </a:p>
      </dgm:t>
    </dgm:pt>
    <dgm:pt modelId="{D8D91883-8CDE-4B20-ACAE-3BAD993C893B}" type="pres">
      <dgm:prSet presAssocID="{CAF72212-1B3C-459D-8767-EB122A50A5D5}" presName="CompostProcess" presStyleCnt="0">
        <dgm:presLayoutVars>
          <dgm:dir/>
          <dgm:resizeHandles val="exact"/>
        </dgm:presLayoutVars>
      </dgm:prSet>
      <dgm:spPr/>
      <dgm:t>
        <a:bodyPr/>
        <a:lstStyle/>
        <a:p>
          <a:endParaRPr lang="zh-CN" altLang="en-US"/>
        </a:p>
      </dgm:t>
    </dgm:pt>
    <dgm:pt modelId="{A268E9E1-2941-415A-9365-7EF271C1F2AF}" type="pres">
      <dgm:prSet presAssocID="{CAF72212-1B3C-459D-8767-EB122A50A5D5}" presName="arrow" presStyleLbl="bgShp" presStyleIdx="0" presStyleCnt="1"/>
      <dgm:spPr/>
    </dgm:pt>
    <dgm:pt modelId="{01A66733-6E48-475A-8EFA-34248F0315CA}" type="pres">
      <dgm:prSet presAssocID="{CAF72212-1B3C-459D-8767-EB122A50A5D5}" presName="linearProcess" presStyleCnt="0"/>
      <dgm:spPr/>
    </dgm:pt>
    <dgm:pt modelId="{BAB97696-6167-4A01-A882-F14FB76F7B7C}" type="pres">
      <dgm:prSet presAssocID="{D188CAAB-2203-4EF8-AE0A-24CF23BB81C2}" presName="textNode" presStyleLbl="node1" presStyleIdx="0" presStyleCnt="1">
        <dgm:presLayoutVars>
          <dgm:bulletEnabled val="1"/>
        </dgm:presLayoutVars>
      </dgm:prSet>
      <dgm:spPr/>
      <dgm:t>
        <a:bodyPr/>
        <a:lstStyle/>
        <a:p>
          <a:endParaRPr lang="zh-CN" altLang="en-US"/>
        </a:p>
      </dgm:t>
    </dgm:pt>
  </dgm:ptLst>
  <dgm:cxnLst>
    <dgm:cxn modelId="{D6E25986-5941-498D-8392-58144A27672F}" srcId="{CAF72212-1B3C-459D-8767-EB122A50A5D5}" destId="{D188CAAB-2203-4EF8-AE0A-24CF23BB81C2}" srcOrd="0" destOrd="0" parTransId="{D3F5863B-0D0D-4C11-8C5E-42DD44AAB022}" sibTransId="{860E478D-8AAC-44E5-953E-B076910A0327}"/>
    <dgm:cxn modelId="{946CDD6F-F9B0-4D0C-9774-D24EA19E1E33}" type="presOf" srcId="{CAF72212-1B3C-459D-8767-EB122A50A5D5}" destId="{D8D91883-8CDE-4B20-ACAE-3BAD993C893B}" srcOrd="0" destOrd="0" presId="urn:microsoft.com/office/officeart/2005/8/layout/hProcess9"/>
    <dgm:cxn modelId="{EF8E94C8-9B48-48FE-B059-FF827C7324C7}" type="presOf" srcId="{D188CAAB-2203-4EF8-AE0A-24CF23BB81C2}" destId="{BAB97696-6167-4A01-A882-F14FB76F7B7C}" srcOrd="0" destOrd="0" presId="urn:microsoft.com/office/officeart/2005/8/layout/hProcess9"/>
    <dgm:cxn modelId="{FACA7267-E2E8-4587-8A5F-D49492F0B356}" type="presParOf" srcId="{D8D91883-8CDE-4B20-ACAE-3BAD993C893B}" destId="{A268E9E1-2941-415A-9365-7EF271C1F2AF}" srcOrd="0" destOrd="0" presId="urn:microsoft.com/office/officeart/2005/8/layout/hProcess9"/>
    <dgm:cxn modelId="{E81EC893-5432-4666-A8E2-7EB52035FA19}" type="presParOf" srcId="{D8D91883-8CDE-4B20-ACAE-3BAD993C893B}" destId="{01A66733-6E48-475A-8EFA-34248F0315CA}" srcOrd="1" destOrd="0" presId="urn:microsoft.com/office/officeart/2005/8/layout/hProcess9"/>
    <dgm:cxn modelId="{DDB2B8EB-68BA-46DA-B044-E3BE6410A8D2}" type="presParOf" srcId="{01A66733-6E48-475A-8EFA-34248F0315CA}" destId="{BAB97696-6167-4A01-A882-F14FB76F7B7C}" srcOrd="0" destOrd="0" presId="urn:microsoft.com/office/officeart/2005/8/layout/hProcess9"/>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8.emf"/><Relationship Id="rId2" Type="http://schemas.openxmlformats.org/officeDocument/2006/relationships/image" Target="../media/image27.wmf"/><Relationship Id="rId1" Type="http://schemas.openxmlformats.org/officeDocument/2006/relationships/image" Target="../media/image54.wmf"/><Relationship Id="rId6" Type="http://schemas.openxmlformats.org/officeDocument/2006/relationships/image" Target="../media/image31.wmf"/><Relationship Id="rId5" Type="http://schemas.openxmlformats.org/officeDocument/2006/relationships/image" Target="../media/image57.wmf"/><Relationship Id="rId4"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e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9" Type="http://schemas.openxmlformats.org/officeDocument/2006/relationships/image" Target="../media/image6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0.wmf"/><Relationship Id="rId7" Type="http://schemas.openxmlformats.org/officeDocument/2006/relationships/image" Target="../media/image73.wmf"/><Relationship Id="rId2" Type="http://schemas.openxmlformats.org/officeDocument/2006/relationships/image" Target="../media/image69.wmf"/><Relationship Id="rId1" Type="http://schemas.openxmlformats.org/officeDocument/2006/relationships/image" Target="../media/image60.e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6.wmf"/><Relationship Id="rId7" Type="http://schemas.openxmlformats.org/officeDocument/2006/relationships/image" Target="../media/image79.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8.wmf"/><Relationship Id="rId5" Type="http://schemas.openxmlformats.org/officeDocument/2006/relationships/image" Target="../media/image77.wmf"/><Relationship Id="rId10" Type="http://schemas.openxmlformats.org/officeDocument/2006/relationships/image" Target="../media/image82.wmf"/><Relationship Id="rId4" Type="http://schemas.openxmlformats.org/officeDocument/2006/relationships/image" Target="../media/image60.emf"/><Relationship Id="rId9" Type="http://schemas.openxmlformats.org/officeDocument/2006/relationships/image" Target="../media/image8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60.e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 Id="rId9" Type="http://schemas.openxmlformats.org/officeDocument/2006/relationships/image" Target="../media/image9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60.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image" Target="../media/image104.wmf"/><Relationship Id="rId3" Type="http://schemas.openxmlformats.org/officeDocument/2006/relationships/image" Target="../media/image94.wmf"/><Relationship Id="rId7" Type="http://schemas.openxmlformats.org/officeDocument/2006/relationships/image" Target="../media/image98.wmf"/><Relationship Id="rId12" Type="http://schemas.openxmlformats.org/officeDocument/2006/relationships/image" Target="../media/image103.wmf"/><Relationship Id="rId2" Type="http://schemas.openxmlformats.org/officeDocument/2006/relationships/image" Target="../media/image93.wmf"/><Relationship Id="rId16" Type="http://schemas.openxmlformats.org/officeDocument/2006/relationships/image" Target="../media/image107.wmf"/><Relationship Id="rId1" Type="http://schemas.openxmlformats.org/officeDocument/2006/relationships/image" Target="../media/image92.wmf"/><Relationship Id="rId6" Type="http://schemas.openxmlformats.org/officeDocument/2006/relationships/image" Target="../media/image97.wmf"/><Relationship Id="rId11" Type="http://schemas.openxmlformats.org/officeDocument/2006/relationships/image" Target="../media/image102.wmf"/><Relationship Id="rId5" Type="http://schemas.openxmlformats.org/officeDocument/2006/relationships/image" Target="../media/image96.wmf"/><Relationship Id="rId15" Type="http://schemas.openxmlformats.org/officeDocument/2006/relationships/image" Target="../media/image106.wmf"/><Relationship Id="rId10" Type="http://schemas.openxmlformats.org/officeDocument/2006/relationships/image" Target="../media/image101.wmf"/><Relationship Id="rId4" Type="http://schemas.openxmlformats.org/officeDocument/2006/relationships/image" Target="../media/image95.wmf"/><Relationship Id="rId9" Type="http://schemas.openxmlformats.org/officeDocument/2006/relationships/image" Target="../media/image100.wmf"/><Relationship Id="rId14" Type="http://schemas.openxmlformats.org/officeDocument/2006/relationships/image" Target="../media/image10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image" Target="../media/image108.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0.wmf"/><Relationship Id="rId7" Type="http://schemas.openxmlformats.org/officeDocument/2006/relationships/image" Target="../media/image124.emf"/><Relationship Id="rId2" Type="http://schemas.openxmlformats.org/officeDocument/2006/relationships/image" Target="../media/image119.e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image" Target="../media/image127.wmf"/><Relationship Id="rId7" Type="http://schemas.openxmlformats.org/officeDocument/2006/relationships/image" Target="../media/image131.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 Id="rId9" Type="http://schemas.openxmlformats.org/officeDocument/2006/relationships/image" Target="../media/image13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5" Type="http://schemas.openxmlformats.org/officeDocument/2006/relationships/image" Target="../media/image138.wmf"/><Relationship Id="rId4" Type="http://schemas.openxmlformats.org/officeDocument/2006/relationships/image" Target="../media/image13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5" Type="http://schemas.openxmlformats.org/officeDocument/2006/relationships/image" Target="../media/image143.wmf"/><Relationship Id="rId4" Type="http://schemas.openxmlformats.org/officeDocument/2006/relationships/image" Target="../media/image14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image" Target="../media/image149.wmf"/><Relationship Id="rId7" Type="http://schemas.openxmlformats.org/officeDocument/2006/relationships/image" Target="../media/image153.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 Id="rId9" Type="http://schemas.openxmlformats.org/officeDocument/2006/relationships/image" Target="../media/image15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72.wmf"/><Relationship Id="rId1" Type="http://schemas.openxmlformats.org/officeDocument/2006/relationships/image" Target="../media/image17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78.wmf"/><Relationship Id="rId7" Type="http://schemas.openxmlformats.org/officeDocument/2006/relationships/image" Target="../media/image182.wmf"/><Relationship Id="rId2" Type="http://schemas.openxmlformats.org/officeDocument/2006/relationships/image" Target="../media/image177.wmf"/><Relationship Id="rId1" Type="http://schemas.openxmlformats.org/officeDocument/2006/relationships/image" Target="../media/image176.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image" Target="../media/image184.wmf"/><Relationship Id="rId7" Type="http://schemas.openxmlformats.org/officeDocument/2006/relationships/image" Target="../media/image188.wmf"/><Relationship Id="rId2" Type="http://schemas.openxmlformats.org/officeDocument/2006/relationships/image" Target="../media/image183.wmf"/><Relationship Id="rId1" Type="http://schemas.openxmlformats.org/officeDocument/2006/relationships/image" Target="../media/image176.wmf"/><Relationship Id="rId6" Type="http://schemas.openxmlformats.org/officeDocument/2006/relationships/image" Target="../media/image187.wmf"/><Relationship Id="rId5" Type="http://schemas.openxmlformats.org/officeDocument/2006/relationships/image" Target="../media/image186.wmf"/><Relationship Id="rId10" Type="http://schemas.openxmlformats.org/officeDocument/2006/relationships/image" Target="../media/image191.wmf"/><Relationship Id="rId4" Type="http://schemas.openxmlformats.org/officeDocument/2006/relationships/image" Target="../media/image185.wmf"/><Relationship Id="rId9" Type="http://schemas.openxmlformats.org/officeDocument/2006/relationships/image" Target="../media/image19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 Id="rId5" Type="http://schemas.openxmlformats.org/officeDocument/2006/relationships/image" Target="../media/image196.wmf"/><Relationship Id="rId4" Type="http://schemas.openxmlformats.org/officeDocument/2006/relationships/image" Target="../media/image19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200.wmf"/><Relationship Id="rId1" Type="http://schemas.openxmlformats.org/officeDocument/2006/relationships/image" Target="../media/image199.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image" Target="../media/image203.wmf"/><Relationship Id="rId7" Type="http://schemas.openxmlformats.org/officeDocument/2006/relationships/image" Target="../media/image207.wmf"/><Relationship Id="rId2" Type="http://schemas.openxmlformats.org/officeDocument/2006/relationships/image" Target="../media/image202.wmf"/><Relationship Id="rId1" Type="http://schemas.openxmlformats.org/officeDocument/2006/relationships/image" Target="../media/image201.wmf"/><Relationship Id="rId6" Type="http://schemas.openxmlformats.org/officeDocument/2006/relationships/image" Target="../media/image206.wmf"/><Relationship Id="rId11" Type="http://schemas.openxmlformats.org/officeDocument/2006/relationships/image" Target="../media/image211.wmf"/><Relationship Id="rId5" Type="http://schemas.openxmlformats.org/officeDocument/2006/relationships/image" Target="../media/image205.wmf"/><Relationship Id="rId10" Type="http://schemas.openxmlformats.org/officeDocument/2006/relationships/image" Target="../media/image210.wmf"/><Relationship Id="rId4" Type="http://schemas.openxmlformats.org/officeDocument/2006/relationships/image" Target="../media/image204.wmf"/><Relationship Id="rId9" Type="http://schemas.openxmlformats.org/officeDocument/2006/relationships/image" Target="../media/image20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16.wmf"/><Relationship Id="rId1" Type="http://schemas.openxmlformats.org/officeDocument/2006/relationships/image" Target="../media/image2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17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176.wmf"/><Relationship Id="rId1" Type="http://schemas.openxmlformats.org/officeDocument/2006/relationships/image" Target="../media/image220.wmf"/><Relationship Id="rId4" Type="http://schemas.openxmlformats.org/officeDocument/2006/relationships/image" Target="../media/image22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223.wmf"/><Relationship Id="rId1" Type="http://schemas.openxmlformats.org/officeDocument/2006/relationships/image" Target="../media/image222.wmf"/><Relationship Id="rId4" Type="http://schemas.openxmlformats.org/officeDocument/2006/relationships/image" Target="../media/image22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18.wmf"/><Relationship Id="rId1" Type="http://schemas.openxmlformats.org/officeDocument/2006/relationships/image" Target="../media/image17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emf"/><Relationship Id="rId6" Type="http://schemas.openxmlformats.org/officeDocument/2006/relationships/image" Target="../media/image231.wmf"/><Relationship Id="rId5" Type="http://schemas.openxmlformats.org/officeDocument/2006/relationships/image" Target="../media/image230.wmf"/><Relationship Id="rId4" Type="http://schemas.openxmlformats.org/officeDocument/2006/relationships/image" Target="../media/image229.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image" Target="../media/image234.wmf"/><Relationship Id="rId7" Type="http://schemas.openxmlformats.org/officeDocument/2006/relationships/image" Target="../media/image238.wmf"/><Relationship Id="rId2" Type="http://schemas.openxmlformats.org/officeDocument/2006/relationships/image" Target="../media/image233.wmf"/><Relationship Id="rId1" Type="http://schemas.openxmlformats.org/officeDocument/2006/relationships/image" Target="../media/image232.wmf"/><Relationship Id="rId6" Type="http://schemas.openxmlformats.org/officeDocument/2006/relationships/image" Target="../media/image237.wmf"/><Relationship Id="rId5" Type="http://schemas.openxmlformats.org/officeDocument/2006/relationships/image" Target="../media/image236.wmf"/><Relationship Id="rId4" Type="http://schemas.openxmlformats.org/officeDocument/2006/relationships/image" Target="../media/image235.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41.wmf"/><Relationship Id="rId1" Type="http://schemas.openxmlformats.org/officeDocument/2006/relationships/image" Target="../media/image24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 Id="rId5" Type="http://schemas.openxmlformats.org/officeDocument/2006/relationships/image" Target="../media/image246.wmf"/><Relationship Id="rId4" Type="http://schemas.openxmlformats.org/officeDocument/2006/relationships/image" Target="../media/image24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52.wmf"/><Relationship Id="rId7" Type="http://schemas.openxmlformats.org/officeDocument/2006/relationships/image" Target="../media/image256.wmf"/><Relationship Id="rId2" Type="http://schemas.openxmlformats.org/officeDocument/2006/relationships/image" Target="../media/image251.emf"/><Relationship Id="rId1" Type="http://schemas.openxmlformats.org/officeDocument/2006/relationships/image" Target="../media/image250.emf"/><Relationship Id="rId6" Type="http://schemas.openxmlformats.org/officeDocument/2006/relationships/image" Target="../media/image255.wmf"/><Relationship Id="rId5" Type="http://schemas.openxmlformats.org/officeDocument/2006/relationships/image" Target="../media/image254.wmf"/><Relationship Id="rId4" Type="http://schemas.openxmlformats.org/officeDocument/2006/relationships/image" Target="../media/image25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e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59.wmf"/><Relationship Id="rId2" Type="http://schemas.openxmlformats.org/officeDocument/2006/relationships/image" Target="../media/image258.wmf"/><Relationship Id="rId1" Type="http://schemas.openxmlformats.org/officeDocument/2006/relationships/image" Target="../media/image257.emf"/><Relationship Id="rId4" Type="http://schemas.openxmlformats.org/officeDocument/2006/relationships/image" Target="../media/image26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57.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emf"/><Relationship Id="rId6" Type="http://schemas.openxmlformats.org/officeDocument/2006/relationships/image" Target="../media/image268.wmf"/><Relationship Id="rId5" Type="http://schemas.openxmlformats.org/officeDocument/2006/relationships/image" Target="../media/image267.wmf"/><Relationship Id="rId4" Type="http://schemas.openxmlformats.org/officeDocument/2006/relationships/image" Target="../media/image266.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76.wmf"/><Relationship Id="rId3" Type="http://schemas.openxmlformats.org/officeDocument/2006/relationships/image" Target="../media/image271.wmf"/><Relationship Id="rId7" Type="http://schemas.openxmlformats.org/officeDocument/2006/relationships/image" Target="../media/image275.wmf"/><Relationship Id="rId2" Type="http://schemas.openxmlformats.org/officeDocument/2006/relationships/image" Target="../media/image270.wmf"/><Relationship Id="rId1" Type="http://schemas.openxmlformats.org/officeDocument/2006/relationships/image" Target="../media/image269.wmf"/><Relationship Id="rId6" Type="http://schemas.openxmlformats.org/officeDocument/2006/relationships/image" Target="../media/image274.wmf"/><Relationship Id="rId5" Type="http://schemas.openxmlformats.org/officeDocument/2006/relationships/image" Target="../media/image273.wmf"/><Relationship Id="rId4" Type="http://schemas.openxmlformats.org/officeDocument/2006/relationships/image" Target="../media/image272.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72.wmf"/><Relationship Id="rId2" Type="http://schemas.openxmlformats.org/officeDocument/2006/relationships/image" Target="../media/image278.wmf"/><Relationship Id="rId1" Type="http://schemas.openxmlformats.org/officeDocument/2006/relationships/image" Target="../media/image277.wmf"/><Relationship Id="rId4" Type="http://schemas.openxmlformats.org/officeDocument/2006/relationships/image" Target="../media/image279.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287.wmf"/><Relationship Id="rId3" Type="http://schemas.openxmlformats.org/officeDocument/2006/relationships/image" Target="../media/image282.wmf"/><Relationship Id="rId7" Type="http://schemas.openxmlformats.org/officeDocument/2006/relationships/image" Target="../media/image286.wmf"/><Relationship Id="rId2" Type="http://schemas.openxmlformats.org/officeDocument/2006/relationships/image" Target="../media/image281.wmf"/><Relationship Id="rId1" Type="http://schemas.openxmlformats.org/officeDocument/2006/relationships/image" Target="../media/image280.wmf"/><Relationship Id="rId6" Type="http://schemas.openxmlformats.org/officeDocument/2006/relationships/image" Target="../media/image285.wmf"/><Relationship Id="rId5" Type="http://schemas.openxmlformats.org/officeDocument/2006/relationships/image" Target="../media/image284.wmf"/><Relationship Id="rId4" Type="http://schemas.openxmlformats.org/officeDocument/2006/relationships/image" Target="../media/image283.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88.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95.wmf"/><Relationship Id="rId3" Type="http://schemas.openxmlformats.org/officeDocument/2006/relationships/image" Target="../media/image290.wmf"/><Relationship Id="rId7" Type="http://schemas.openxmlformats.org/officeDocument/2006/relationships/image" Target="../media/image294.wmf"/><Relationship Id="rId2" Type="http://schemas.openxmlformats.org/officeDocument/2006/relationships/image" Target="../media/image289.wmf"/><Relationship Id="rId1" Type="http://schemas.openxmlformats.org/officeDocument/2006/relationships/image" Target="../media/image282.wmf"/><Relationship Id="rId6" Type="http://schemas.openxmlformats.org/officeDocument/2006/relationships/image" Target="../media/image293.wmf"/><Relationship Id="rId5" Type="http://schemas.openxmlformats.org/officeDocument/2006/relationships/image" Target="../media/image292.wmf"/><Relationship Id="rId10" Type="http://schemas.openxmlformats.org/officeDocument/2006/relationships/image" Target="../media/image297.wmf"/><Relationship Id="rId4" Type="http://schemas.openxmlformats.org/officeDocument/2006/relationships/image" Target="../media/image291.wmf"/><Relationship Id="rId9" Type="http://schemas.openxmlformats.org/officeDocument/2006/relationships/image" Target="../media/image296.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277.wmf"/><Relationship Id="rId5" Type="http://schemas.openxmlformats.org/officeDocument/2006/relationships/image" Target="../media/image301.wmf"/><Relationship Id="rId4" Type="http://schemas.openxmlformats.org/officeDocument/2006/relationships/image" Target="../media/image300.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30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emf"/><Relationship Id="rId7" Type="http://schemas.openxmlformats.org/officeDocument/2006/relationships/image" Target="../media/image38.e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emf"/><Relationship Id="rId5" Type="http://schemas.openxmlformats.org/officeDocument/2006/relationships/image" Target="../media/image36.wmf"/><Relationship Id="rId10" Type="http://schemas.openxmlformats.org/officeDocument/2006/relationships/image" Target="../media/image41.wmf"/><Relationship Id="rId4" Type="http://schemas.openxmlformats.org/officeDocument/2006/relationships/image" Target="../media/image35.wmf"/><Relationship Id="rId9" Type="http://schemas.openxmlformats.org/officeDocument/2006/relationships/image" Target="../media/image40.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05.emf"/><Relationship Id="rId2" Type="http://schemas.openxmlformats.org/officeDocument/2006/relationships/image" Target="../media/image304.wmf"/><Relationship Id="rId1" Type="http://schemas.openxmlformats.org/officeDocument/2006/relationships/image" Target="../media/image303.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306.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308.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10.wmf"/><Relationship Id="rId2" Type="http://schemas.openxmlformats.org/officeDocument/2006/relationships/image" Target="../media/image309.wmf"/><Relationship Id="rId1" Type="http://schemas.openxmlformats.org/officeDocument/2006/relationships/image" Target="../media/image303.wmf"/><Relationship Id="rId6" Type="http://schemas.openxmlformats.org/officeDocument/2006/relationships/image" Target="../media/image313.emf"/><Relationship Id="rId5" Type="http://schemas.openxmlformats.org/officeDocument/2006/relationships/image" Target="../media/image312.wmf"/><Relationship Id="rId4" Type="http://schemas.openxmlformats.org/officeDocument/2006/relationships/image" Target="../media/image311.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16.wmf"/><Relationship Id="rId2" Type="http://schemas.openxmlformats.org/officeDocument/2006/relationships/image" Target="../media/image315.wmf"/><Relationship Id="rId1" Type="http://schemas.openxmlformats.org/officeDocument/2006/relationships/image" Target="../media/image314.wmf"/><Relationship Id="rId6" Type="http://schemas.openxmlformats.org/officeDocument/2006/relationships/image" Target="../media/image319.wmf"/><Relationship Id="rId5" Type="http://schemas.openxmlformats.org/officeDocument/2006/relationships/image" Target="../media/image318.wmf"/><Relationship Id="rId4" Type="http://schemas.openxmlformats.org/officeDocument/2006/relationships/image" Target="../media/image317.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320.emf"/><Relationship Id="rId1" Type="http://schemas.openxmlformats.org/officeDocument/2006/relationships/image" Target="../media/image315.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322.wmf"/><Relationship Id="rId1" Type="http://schemas.openxmlformats.org/officeDocument/2006/relationships/image" Target="../media/image321.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324.emf"/><Relationship Id="rId1" Type="http://schemas.openxmlformats.org/officeDocument/2006/relationships/image" Target="../media/image323.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27.wmf"/><Relationship Id="rId2" Type="http://schemas.openxmlformats.org/officeDocument/2006/relationships/image" Target="../media/image326.wmf"/><Relationship Id="rId1" Type="http://schemas.openxmlformats.org/officeDocument/2006/relationships/image" Target="../media/image325.e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329.wmf"/><Relationship Id="rId1" Type="http://schemas.openxmlformats.org/officeDocument/2006/relationships/image" Target="../media/image3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331.wmf"/><Relationship Id="rId1" Type="http://schemas.openxmlformats.org/officeDocument/2006/relationships/image" Target="../media/image3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7.emf"/><Relationship Id="rId2" Type="http://schemas.openxmlformats.org/officeDocument/2006/relationships/image" Target="../media/image27.wmf"/><Relationship Id="rId1" Type="http://schemas.openxmlformats.org/officeDocument/2006/relationships/image" Target="../media/image43.wmf"/><Relationship Id="rId6" Type="http://schemas.openxmlformats.org/officeDocument/2006/relationships/image" Target="../media/image31.wmf"/><Relationship Id="rId5" Type="http://schemas.openxmlformats.org/officeDocument/2006/relationships/image" Target="../media/image46.wmf"/><Relationship Id="rId4"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e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FA901C23-EF2A-4927-AA48-4F3FC8DD73E0}" type="datetimeFigureOut">
              <a:rPr lang="zh-CN" altLang="en-US"/>
              <a:pPr>
                <a:defRPr/>
              </a:pPr>
              <a:t>2014/5/11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236B9FD5-F592-4788-80D9-CC3D259BA99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defRPr/>
                </a:pPr>
                <a:endParaRPr lang="zh-CN" altLang="en-US">
                  <a:ea typeface="宋体"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a:ea typeface="宋体" pitchFamily="2" charset="-122"/>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defRPr/>
                </a:pPr>
                <a:endParaRPr lang="zh-CN" altLang="en-US">
                  <a:ea typeface="宋体"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a:ea typeface="宋体"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a:ea typeface="宋体"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defRPr/>
              </a:pPr>
              <a:endParaRPr lang="zh-CN" altLang="en-US">
                <a:ea typeface="宋体"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a:ea typeface="宋体" pitchFamily="2" charset="-122"/>
              </a:endParaRPr>
            </a:p>
          </p:txBody>
        </p:sp>
      </p:grpSp>
      <p:pic>
        <p:nvPicPr>
          <p:cNvPr id="14" name="图片 16" descr="校徽.jpg"/>
          <p:cNvPicPr>
            <a:picLocks noChangeAspect="1"/>
          </p:cNvPicPr>
          <p:nvPr userDrawn="1"/>
        </p:nvPicPr>
        <p:blipFill>
          <a:blip r:embed="rId2">
            <a:clrChange>
              <a:clrFrom>
                <a:srgbClr val="FFFFFF"/>
              </a:clrFrom>
              <a:clrTo>
                <a:srgbClr val="FFFFFF">
                  <a:alpha val="0"/>
                </a:srgbClr>
              </a:clrTo>
            </a:clrChange>
          </a:blip>
          <a:srcRect/>
          <a:stretch>
            <a:fillRect/>
          </a:stretch>
        </p:blipFill>
        <p:spPr bwMode="auto">
          <a:xfrm>
            <a:off x="0" y="0"/>
            <a:ext cx="1000125" cy="1004888"/>
          </a:xfrm>
          <a:prstGeom prst="rect">
            <a:avLst/>
          </a:prstGeom>
          <a:noFill/>
          <a:ln w="9525">
            <a:noFill/>
            <a:miter lim="800000"/>
            <a:headEnd/>
            <a:tailEnd/>
          </a:ln>
        </p:spPr>
      </p:pic>
      <p:pic>
        <p:nvPicPr>
          <p:cNvPr id="15" name="图片 17" descr="vgxu_03.jpg"/>
          <p:cNvPicPr>
            <a:picLocks noChangeAspect="1"/>
          </p:cNvPicPr>
          <p:nvPr userDrawn="1"/>
        </p:nvPicPr>
        <p:blipFill>
          <a:blip r:embed="rId3"/>
          <a:srcRect t="25610" b="13414"/>
          <a:stretch>
            <a:fillRect/>
          </a:stretch>
        </p:blipFill>
        <p:spPr bwMode="auto">
          <a:xfrm>
            <a:off x="1000125" y="0"/>
            <a:ext cx="2143125" cy="935038"/>
          </a:xfrm>
          <a:prstGeom prst="rect">
            <a:avLst/>
          </a:prstGeom>
          <a:noFill/>
          <a:ln w="9525">
            <a:noFill/>
            <a:miter lim="800000"/>
            <a:headEnd/>
            <a:tailEnd/>
          </a:ln>
        </p:spPr>
      </p:pic>
      <p:sp>
        <p:nvSpPr>
          <p:cNvPr id="47116" name="Rectangle 12"/>
          <p:cNvSpPr>
            <a:spLocks noGrp="1" noChangeArrowheads="1"/>
          </p:cNvSpPr>
          <p:nvPr>
            <p:ph type="ctrTitle"/>
          </p:nvPr>
        </p:nvSpPr>
        <p:spPr>
          <a:xfrm>
            <a:off x="990600" y="2071686"/>
            <a:ext cx="7772400" cy="1143000"/>
          </a:xfrm>
        </p:spPr>
        <p:txBody>
          <a:bodyPr/>
          <a:lstStyle>
            <a:lvl1pPr>
              <a:defRPr/>
            </a:lvl1pPr>
          </a:lstStyle>
          <a:p>
            <a:r>
              <a:rPr lang="zh-CN" altLang="en-US" dirty="0"/>
              <a:t>单击此处编辑母版标题样式</a:t>
            </a:r>
          </a:p>
        </p:txBody>
      </p:sp>
      <p:sp>
        <p:nvSpPr>
          <p:cNvPr id="4711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b="1"/>
            </a:lvl1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ED60EFF-EE93-4AE2-A8AB-7F5F3C86AA62}"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785786" y="200024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文本占位符 2"/>
          <p:cNvSpPr>
            <a:spLocks noGrp="1"/>
          </p:cNvSpPr>
          <p:nvPr>
            <p:ph type="body" idx="13"/>
          </p:nvPr>
        </p:nvSpPr>
        <p:spPr>
          <a:xfrm>
            <a:off x="785786" y="1285860"/>
            <a:ext cx="82153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Rectangle 11"/>
          <p:cNvSpPr>
            <a:spLocks noGrp="1" noChangeArrowheads="1"/>
          </p:cNvSpPr>
          <p:nvPr>
            <p:ph type="dt" sz="half" idx="14"/>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5"/>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6"/>
          </p:nvPr>
        </p:nvSpPr>
        <p:spPr>
          <a:ln/>
        </p:spPr>
        <p:txBody>
          <a:bodyPr/>
          <a:lstStyle>
            <a:lvl1pPr>
              <a:defRPr/>
            </a:lvl1pPr>
          </a:lstStyle>
          <a:p>
            <a:pPr>
              <a:defRPr/>
            </a:pPr>
            <a:fld id="{C299956E-A3CA-40F4-AE32-1151F68FD0DB}" type="slidenum">
              <a:rPr lang="en-US" altLang="zh-CN"/>
              <a:pPr>
                <a:defRPr/>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标题 1"/>
          <p:cNvSpPr>
            <a:spLocks noGrp="1"/>
          </p:cNvSpPr>
          <p:nvPr>
            <p:ph type="title"/>
          </p:nvPr>
        </p:nvSpPr>
        <p:spPr>
          <a:xfrm>
            <a:off x="1142976" y="0"/>
            <a:ext cx="7793037" cy="1143000"/>
          </a:xfrm>
        </p:spPr>
        <p:txBody>
          <a:bodyPr/>
          <a:lstStyle/>
          <a:p>
            <a:r>
              <a:rPr lang="zh-CN" altLang="en-US" dirty="0" smtClean="0"/>
              <a:t>单击此处编辑母版标题样式</a:t>
            </a:r>
            <a:endParaRPr lang="zh-CN" altLang="en-US" dirty="0"/>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F1BF9D2C-1E40-4F1D-919B-C849DF102602}" type="slidenum">
              <a:rPr lang="en-US" altLang="zh-CN"/>
              <a:pPr>
                <a:defRPr/>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1D25EDE-C599-4302-AF31-183986854817}" type="slidenum">
              <a:rPr lang="en-US" altLang="zh-CN"/>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704D69C9-3B89-401E-9867-8D367EF6AAA1}" type="slidenum">
              <a:rPr lang="en-US" altLang="zh-CN"/>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50ADB0E-D12D-408A-A1A6-8D96FAA9C390}" type="slidenum">
              <a:rPr lang="en-US" altLang="zh-CN"/>
              <a:pPr>
                <a:defRPr/>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D81ECC8-DDF0-419D-9260-15123C078409}" type="slidenum">
              <a:rPr lang="en-US" altLang="zh-CN"/>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ChangeArrowheads="1"/>
          </p:cNvSpPr>
          <p:nvPr/>
        </p:nvSpPr>
        <p:spPr bwMode="ltGray">
          <a:xfrm>
            <a:off x="409575" y="481013"/>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46083" name="Rectangle 3"/>
          <p:cNvSpPr>
            <a:spLocks noChangeArrowheads="1"/>
          </p:cNvSpPr>
          <p:nvPr/>
        </p:nvSpPr>
        <p:spPr bwMode="ltGray">
          <a:xfrm>
            <a:off x="792163" y="481013"/>
            <a:ext cx="328612"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46084" name="Rectangle 4"/>
          <p:cNvSpPr>
            <a:spLocks noChangeArrowheads="1"/>
          </p:cNvSpPr>
          <p:nvPr/>
        </p:nvSpPr>
        <p:spPr bwMode="ltGray">
          <a:xfrm>
            <a:off x="533400" y="903288"/>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46085" name="Rectangle 5"/>
          <p:cNvSpPr>
            <a:spLocks noChangeArrowheads="1"/>
          </p:cNvSpPr>
          <p:nvPr/>
        </p:nvSpPr>
        <p:spPr bwMode="ltGray">
          <a:xfrm>
            <a:off x="903288" y="9032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46086" name="Rectangle 6"/>
          <p:cNvSpPr>
            <a:spLocks noChangeArrowheads="1"/>
          </p:cNvSpPr>
          <p:nvPr/>
        </p:nvSpPr>
        <p:spPr bwMode="ltGray">
          <a:xfrm>
            <a:off x="119063" y="830263"/>
            <a:ext cx="560387"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46087" name="Rectangle 7"/>
          <p:cNvSpPr>
            <a:spLocks noChangeArrowheads="1"/>
          </p:cNvSpPr>
          <p:nvPr/>
        </p:nvSpPr>
        <p:spPr bwMode="gray">
          <a:xfrm>
            <a:off x="754063" y="373063"/>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46088" name="Rectangle 8"/>
          <p:cNvSpPr>
            <a:spLocks noChangeArrowheads="1"/>
          </p:cNvSpPr>
          <p:nvPr/>
        </p:nvSpPr>
        <p:spPr bwMode="gray">
          <a:xfrm>
            <a:off x="434975" y="11636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1033" name="Rectangle 9"/>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785813" y="1285875"/>
            <a:ext cx="8169275"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09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a:ea typeface="宋体" pitchFamily="2" charset="-122"/>
              </a:defRPr>
            </a:lvl1pPr>
          </a:lstStyle>
          <a:p>
            <a:pPr>
              <a:defRPr/>
            </a:pPr>
            <a:endParaRPr lang="en-US" altLang="zh-CN"/>
          </a:p>
        </p:txBody>
      </p:sp>
      <p:sp>
        <p:nvSpPr>
          <p:cNvPr id="4609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4609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a:defRPr/>
            </a:pPr>
            <a:fld id="{BBF4B92B-B0A7-4160-A743-86151C2EBE6D}"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58" r:id="rId1"/>
    <p:sldLayoutId id="2147483651" r:id="rId2"/>
    <p:sldLayoutId id="2147483652" r:id="rId3"/>
    <p:sldLayoutId id="2147483653" r:id="rId4"/>
    <p:sldLayoutId id="2147483654" r:id="rId5"/>
    <p:sldLayoutId id="2147483655" r:id="rId6"/>
    <p:sldLayoutId id="2147483656" r:id="rId7"/>
    <p:sldLayoutId id="2147483657" r:id="rId8"/>
  </p:sldLayoutIdLst>
  <p:txStyles>
    <p:titleStyle>
      <a:lvl1pPr algn="l" rtl="0" eaLnBrk="0" fontAlgn="base" hangingPunct="0">
        <a:spcBef>
          <a:spcPct val="0"/>
        </a:spcBef>
        <a:spcAft>
          <a:spcPct val="0"/>
        </a:spcAft>
        <a:defRPr kumimoji="1" sz="4000" b="1">
          <a:solidFill>
            <a:schemeClr val="tx2"/>
          </a:solidFill>
          <a:latin typeface="+mn-ea"/>
          <a:ea typeface="+mn-ea"/>
          <a:cs typeface="楷体_GB2312"/>
        </a:defRPr>
      </a:lvl1pPr>
      <a:lvl2pPr algn="l" rtl="0" eaLnBrk="0" fontAlgn="base" hangingPunct="0">
        <a:spcBef>
          <a:spcPct val="0"/>
        </a:spcBef>
        <a:spcAft>
          <a:spcPct val="0"/>
        </a:spcAft>
        <a:defRPr kumimoji="1" sz="4000" b="1">
          <a:solidFill>
            <a:schemeClr val="tx2"/>
          </a:solidFill>
          <a:latin typeface="楷体_GB2312"/>
          <a:ea typeface="楷体_GB2312"/>
          <a:cs typeface="楷体_GB2312"/>
        </a:defRPr>
      </a:lvl2pPr>
      <a:lvl3pPr algn="l" rtl="0" eaLnBrk="0" fontAlgn="base" hangingPunct="0">
        <a:spcBef>
          <a:spcPct val="0"/>
        </a:spcBef>
        <a:spcAft>
          <a:spcPct val="0"/>
        </a:spcAft>
        <a:defRPr kumimoji="1" sz="4000" b="1">
          <a:solidFill>
            <a:schemeClr val="tx2"/>
          </a:solidFill>
          <a:latin typeface="楷体_GB2312"/>
          <a:ea typeface="楷体_GB2312"/>
          <a:cs typeface="楷体_GB2312"/>
        </a:defRPr>
      </a:lvl3pPr>
      <a:lvl4pPr algn="l" rtl="0" eaLnBrk="0" fontAlgn="base" hangingPunct="0">
        <a:spcBef>
          <a:spcPct val="0"/>
        </a:spcBef>
        <a:spcAft>
          <a:spcPct val="0"/>
        </a:spcAft>
        <a:defRPr kumimoji="1" sz="4000" b="1">
          <a:solidFill>
            <a:schemeClr val="tx2"/>
          </a:solidFill>
          <a:latin typeface="楷体_GB2312"/>
          <a:ea typeface="楷体_GB2312"/>
          <a:cs typeface="楷体_GB2312"/>
        </a:defRPr>
      </a:lvl4pPr>
      <a:lvl5pPr algn="l" rtl="0" eaLnBrk="0" fontAlgn="base" hangingPunct="0">
        <a:spcBef>
          <a:spcPct val="0"/>
        </a:spcBef>
        <a:spcAft>
          <a:spcPct val="0"/>
        </a:spcAft>
        <a:defRPr kumimoji="1" sz="4000" b="1">
          <a:solidFill>
            <a:schemeClr val="tx2"/>
          </a:solidFill>
          <a:latin typeface="楷体_GB2312"/>
          <a:ea typeface="楷体_GB2312"/>
          <a:cs typeface="楷体_GB2312"/>
        </a:defRPr>
      </a:lvl5pPr>
      <a:lvl6pPr marL="457200" algn="l" rtl="0" fontAlgn="base">
        <a:spcBef>
          <a:spcPct val="0"/>
        </a:spcBef>
        <a:spcAft>
          <a:spcPct val="0"/>
        </a:spcAft>
        <a:defRPr kumimoji="1" sz="4400">
          <a:solidFill>
            <a:schemeClr val="tx2"/>
          </a:solidFill>
          <a:latin typeface="Tahoma" pitchFamily="34" charset="0"/>
          <a:ea typeface="黑体" pitchFamily="2" charset="-122"/>
        </a:defRPr>
      </a:lvl6pPr>
      <a:lvl7pPr marL="914400" algn="l" rtl="0" fontAlgn="base">
        <a:spcBef>
          <a:spcPct val="0"/>
        </a:spcBef>
        <a:spcAft>
          <a:spcPct val="0"/>
        </a:spcAft>
        <a:defRPr kumimoji="1" sz="4400">
          <a:solidFill>
            <a:schemeClr val="tx2"/>
          </a:solidFill>
          <a:latin typeface="Tahoma" pitchFamily="34" charset="0"/>
          <a:ea typeface="黑体" pitchFamily="2" charset="-122"/>
        </a:defRPr>
      </a:lvl7pPr>
      <a:lvl8pPr marL="1371600" algn="l" rtl="0" fontAlgn="base">
        <a:spcBef>
          <a:spcPct val="0"/>
        </a:spcBef>
        <a:spcAft>
          <a:spcPct val="0"/>
        </a:spcAft>
        <a:defRPr kumimoji="1" sz="4400">
          <a:solidFill>
            <a:schemeClr val="tx2"/>
          </a:solidFill>
          <a:latin typeface="Tahoma" pitchFamily="34" charset="0"/>
          <a:ea typeface="黑体" pitchFamily="2" charset="-122"/>
        </a:defRPr>
      </a:lvl8pPr>
      <a:lvl9pPr marL="1828800" algn="l" rtl="0" fontAlgn="base">
        <a:spcBef>
          <a:spcPct val="0"/>
        </a:spcBef>
        <a:spcAft>
          <a:spcPct val="0"/>
        </a:spcAft>
        <a:defRPr kumimoji="1" sz="4400">
          <a:solidFill>
            <a:schemeClr val="tx2"/>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cs typeface="楷体_GB231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cs typeface="楷体_GB231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cs typeface="楷体_GB231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 Id="rId9"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7.bin"/><Relationship Id="rId12"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6.bin"/><Relationship Id="rId11" Type="http://schemas.openxmlformats.org/officeDocument/2006/relationships/oleObject" Target="../embeddings/oleObject31.bin"/><Relationship Id="rId5" Type="http://schemas.openxmlformats.org/officeDocument/2006/relationships/oleObject" Target="../embeddings/oleObject25.bin"/><Relationship Id="rId10" Type="http://schemas.openxmlformats.org/officeDocument/2006/relationships/oleObject" Target="../embeddings/oleObject30.bin"/><Relationship Id="rId4" Type="http://schemas.openxmlformats.org/officeDocument/2006/relationships/oleObject" Target="../embeddings/oleObject24.bin"/><Relationship Id="rId9"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oleObject" Target="../embeddings/oleObject35.bin"/><Relationship Id="rId9" Type="http://schemas.openxmlformats.org/officeDocument/2006/relationships/oleObject" Target="../embeddings/oleObject4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oleObject" Target="../embeddings/oleObject48.bin"/><Relationship Id="rId9" Type="http://schemas.openxmlformats.org/officeDocument/2006/relationships/oleObject" Target="../embeddings/oleObject5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5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9.bin"/><Relationship Id="rId11" Type="http://schemas.openxmlformats.org/officeDocument/2006/relationships/oleObject" Target="../embeddings/oleObject64.bin"/><Relationship Id="rId5" Type="http://schemas.openxmlformats.org/officeDocument/2006/relationships/oleObject" Target="../embeddings/oleObject58.bin"/><Relationship Id="rId10" Type="http://schemas.openxmlformats.org/officeDocument/2006/relationships/oleObject" Target="../embeddings/oleObject63.bin"/><Relationship Id="rId4" Type="http://schemas.openxmlformats.org/officeDocument/2006/relationships/oleObject" Target="../embeddings/oleObject57.bin"/><Relationship Id="rId9" Type="http://schemas.openxmlformats.org/officeDocument/2006/relationships/oleObject" Target="../embeddings/oleObject62.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oleObject" Target="../embeddings/oleObject66.bin"/><Relationship Id="rId9" Type="http://schemas.openxmlformats.org/officeDocument/2006/relationships/oleObject" Target="../embeddings/oleObject71.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oleObject" Target="../embeddings/oleObject72.bin"/><Relationship Id="rId7" Type="http://schemas.openxmlformats.org/officeDocument/2006/relationships/oleObject" Target="../embeddings/oleObject76.bin"/><Relationship Id="rId12"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75.bin"/><Relationship Id="rId11" Type="http://schemas.openxmlformats.org/officeDocument/2006/relationships/oleObject" Target="../embeddings/oleObject80.bin"/><Relationship Id="rId5" Type="http://schemas.openxmlformats.org/officeDocument/2006/relationships/oleObject" Target="../embeddings/oleObject74.bin"/><Relationship Id="rId10" Type="http://schemas.openxmlformats.org/officeDocument/2006/relationships/oleObject" Target="../embeddings/oleObject79.bin"/><Relationship Id="rId4" Type="http://schemas.openxmlformats.org/officeDocument/2006/relationships/oleObject" Target="../embeddings/oleObject73.bin"/><Relationship Id="rId9" Type="http://schemas.openxmlformats.org/officeDocument/2006/relationships/oleObject" Target="../embeddings/oleObject7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oleObject" Target="../embeddings/oleObject82.bin"/><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85.bin"/><Relationship Id="rId11" Type="http://schemas.openxmlformats.org/officeDocument/2006/relationships/oleObject" Target="../embeddings/oleObject90.bin"/><Relationship Id="rId5" Type="http://schemas.openxmlformats.org/officeDocument/2006/relationships/oleObject" Target="../embeddings/oleObject84.bin"/><Relationship Id="rId10" Type="http://schemas.openxmlformats.org/officeDocument/2006/relationships/oleObject" Target="../embeddings/oleObject89.bin"/><Relationship Id="rId4" Type="http://schemas.openxmlformats.org/officeDocument/2006/relationships/oleObject" Target="../embeddings/oleObject83.bin"/><Relationship Id="rId9" Type="http://schemas.openxmlformats.org/officeDocument/2006/relationships/oleObject" Target="../embeddings/oleObject88.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9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oleObject" Target="../embeddings/oleObject103.bin"/><Relationship Id="rId18" Type="http://schemas.openxmlformats.org/officeDocument/2006/relationships/oleObject" Target="../embeddings/oleObject108.bin"/><Relationship Id="rId3" Type="http://schemas.openxmlformats.org/officeDocument/2006/relationships/oleObject" Target="../embeddings/oleObject93.bin"/><Relationship Id="rId7" Type="http://schemas.openxmlformats.org/officeDocument/2006/relationships/oleObject" Target="../embeddings/oleObject97.bin"/><Relationship Id="rId12" Type="http://schemas.openxmlformats.org/officeDocument/2006/relationships/oleObject" Target="../embeddings/oleObject102.bin"/><Relationship Id="rId17" Type="http://schemas.openxmlformats.org/officeDocument/2006/relationships/oleObject" Target="../embeddings/oleObject107.bin"/><Relationship Id="rId2" Type="http://schemas.openxmlformats.org/officeDocument/2006/relationships/slideLayout" Target="../slideLayouts/slideLayout2.xml"/><Relationship Id="rId16" Type="http://schemas.openxmlformats.org/officeDocument/2006/relationships/oleObject" Target="../embeddings/oleObject106.bin"/><Relationship Id="rId1" Type="http://schemas.openxmlformats.org/officeDocument/2006/relationships/vmlDrawing" Target="../drawings/vmlDrawing17.vml"/><Relationship Id="rId6" Type="http://schemas.openxmlformats.org/officeDocument/2006/relationships/oleObject" Target="../embeddings/oleObject96.bin"/><Relationship Id="rId11" Type="http://schemas.openxmlformats.org/officeDocument/2006/relationships/oleObject" Target="../embeddings/oleObject101.bin"/><Relationship Id="rId5" Type="http://schemas.openxmlformats.org/officeDocument/2006/relationships/oleObject" Target="../embeddings/oleObject95.bin"/><Relationship Id="rId15" Type="http://schemas.openxmlformats.org/officeDocument/2006/relationships/oleObject" Target="../embeddings/oleObject105.bin"/><Relationship Id="rId10" Type="http://schemas.openxmlformats.org/officeDocument/2006/relationships/oleObject" Target="../embeddings/oleObject100.bin"/><Relationship Id="rId4" Type="http://schemas.openxmlformats.org/officeDocument/2006/relationships/oleObject" Target="../embeddings/oleObject94.bin"/><Relationship Id="rId9" Type="http://schemas.openxmlformats.org/officeDocument/2006/relationships/oleObject" Target="../embeddings/oleObject99.bin"/><Relationship Id="rId14" Type="http://schemas.openxmlformats.org/officeDocument/2006/relationships/oleObject" Target="../embeddings/oleObject104.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110.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oleObject" Target="../embeddings/oleObject111.bin"/><Relationship Id="rId7"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14.bin"/><Relationship Id="rId5" Type="http://schemas.openxmlformats.org/officeDocument/2006/relationships/oleObject" Target="../embeddings/oleObject113.bin"/><Relationship Id="rId10" Type="http://schemas.openxmlformats.org/officeDocument/2006/relationships/oleObject" Target="../embeddings/oleObject118.bin"/><Relationship Id="rId4" Type="http://schemas.openxmlformats.org/officeDocument/2006/relationships/oleObject" Target="../embeddings/oleObject112.bin"/><Relationship Id="rId9" Type="http://schemas.openxmlformats.org/officeDocument/2006/relationships/oleObject" Target="../embeddings/oleObject11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24.bin"/><Relationship Id="rId3" Type="http://schemas.openxmlformats.org/officeDocument/2006/relationships/oleObject" Target="../embeddings/oleObject119.bin"/><Relationship Id="rId7"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122.bin"/><Relationship Id="rId5" Type="http://schemas.openxmlformats.org/officeDocument/2006/relationships/oleObject" Target="../embeddings/oleObject121.bin"/><Relationship Id="rId4" Type="http://schemas.openxmlformats.org/officeDocument/2006/relationships/oleObject" Target="../embeddings/oleObject120.bin"/><Relationship Id="rId9" Type="http://schemas.openxmlformats.org/officeDocument/2006/relationships/oleObject" Target="../embeddings/oleObject12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oleObject" Target="../embeddings/oleObject126.bin"/><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29.bin"/><Relationship Id="rId11" Type="http://schemas.openxmlformats.org/officeDocument/2006/relationships/oleObject" Target="../embeddings/oleObject134.bin"/><Relationship Id="rId5" Type="http://schemas.openxmlformats.org/officeDocument/2006/relationships/oleObject" Target="../embeddings/oleObject128.bin"/><Relationship Id="rId10" Type="http://schemas.openxmlformats.org/officeDocument/2006/relationships/oleObject" Target="../embeddings/oleObject133.bin"/><Relationship Id="rId4" Type="http://schemas.openxmlformats.org/officeDocument/2006/relationships/oleObject" Target="../embeddings/oleObject127.bin"/><Relationship Id="rId9" Type="http://schemas.openxmlformats.org/officeDocument/2006/relationships/oleObject" Target="../embeddings/oleObject132.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5.bin"/><Relationship Id="rId7"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38.bin"/><Relationship Id="rId5" Type="http://schemas.openxmlformats.org/officeDocument/2006/relationships/oleObject" Target="../embeddings/oleObject137.bin"/><Relationship Id="rId4" Type="http://schemas.openxmlformats.org/officeDocument/2006/relationships/oleObject" Target="../embeddings/oleObject136.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0.bin"/><Relationship Id="rId7"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43.bin"/><Relationship Id="rId5" Type="http://schemas.openxmlformats.org/officeDocument/2006/relationships/oleObject" Target="../embeddings/oleObject142.bin"/><Relationship Id="rId4" Type="http://schemas.openxmlformats.org/officeDocument/2006/relationships/oleObject" Target="../embeddings/oleObject141.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46.emf"/><Relationship Id="rId4" Type="http://schemas.openxmlformats.org/officeDocument/2006/relationships/oleObject" Target="../embeddings/oleObject146.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52.bin"/><Relationship Id="rId3" Type="http://schemas.openxmlformats.org/officeDocument/2006/relationships/oleObject" Target="../embeddings/oleObject147.bin"/><Relationship Id="rId7" Type="http://schemas.openxmlformats.org/officeDocument/2006/relationships/oleObject" Target="../embeddings/oleObject15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50.bin"/><Relationship Id="rId11" Type="http://schemas.openxmlformats.org/officeDocument/2006/relationships/oleObject" Target="../embeddings/oleObject155.bin"/><Relationship Id="rId5" Type="http://schemas.openxmlformats.org/officeDocument/2006/relationships/oleObject" Target="../embeddings/oleObject149.bin"/><Relationship Id="rId10" Type="http://schemas.openxmlformats.org/officeDocument/2006/relationships/oleObject" Target="../embeddings/oleObject154.bin"/><Relationship Id="rId4" Type="http://schemas.openxmlformats.org/officeDocument/2006/relationships/oleObject" Target="../embeddings/oleObject148.bin"/><Relationship Id="rId9" Type="http://schemas.openxmlformats.org/officeDocument/2006/relationships/oleObject" Target="../embeddings/oleObject153.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oleObject" Target="../embeddings/oleObject156.bin"/><Relationship Id="rId7"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59.bin"/><Relationship Id="rId5" Type="http://schemas.openxmlformats.org/officeDocument/2006/relationships/oleObject" Target="../embeddings/oleObject158.bin"/><Relationship Id="rId4" Type="http://schemas.openxmlformats.org/officeDocument/2006/relationships/oleObject" Target="../embeddings/oleObject157.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67.bin"/><Relationship Id="rId3" Type="http://schemas.openxmlformats.org/officeDocument/2006/relationships/oleObject" Target="../embeddings/oleObject162.bin"/><Relationship Id="rId7"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65.bin"/><Relationship Id="rId5" Type="http://schemas.openxmlformats.org/officeDocument/2006/relationships/oleObject" Target="../embeddings/oleObject164.bin"/><Relationship Id="rId4" Type="http://schemas.openxmlformats.org/officeDocument/2006/relationships/oleObject" Target="../embeddings/oleObject163.bin"/></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 Id="rId5" Type="http://schemas.openxmlformats.org/officeDocument/2006/relationships/image" Target="../media/image9.jpeg"/><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oleObject" Target="../embeddings/oleObject171.bin"/><Relationship Id="rId4" Type="http://schemas.openxmlformats.org/officeDocument/2006/relationships/oleObject" Target="../embeddings/oleObject170.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17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oleObject" Target="../embeddings/oleObject176.bin"/><Relationship Id="rId4" Type="http://schemas.openxmlformats.org/officeDocument/2006/relationships/oleObject" Target="../embeddings/oleObject175.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82.bin"/><Relationship Id="rId3" Type="http://schemas.openxmlformats.org/officeDocument/2006/relationships/oleObject" Target="../embeddings/oleObject177.bin"/><Relationship Id="rId7" Type="http://schemas.openxmlformats.org/officeDocument/2006/relationships/oleObject" Target="../embeddings/oleObject181.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80.bin"/><Relationship Id="rId5" Type="http://schemas.openxmlformats.org/officeDocument/2006/relationships/oleObject" Target="../embeddings/oleObject179.bin"/><Relationship Id="rId4" Type="http://schemas.openxmlformats.org/officeDocument/2006/relationships/oleObject" Target="../embeddings/oleObject178.bin"/><Relationship Id="rId9" Type="http://schemas.openxmlformats.org/officeDocument/2006/relationships/oleObject" Target="../embeddings/oleObject183.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89.bin"/><Relationship Id="rId3" Type="http://schemas.openxmlformats.org/officeDocument/2006/relationships/oleObject" Target="../embeddings/oleObject184.bin"/><Relationship Id="rId7" Type="http://schemas.openxmlformats.org/officeDocument/2006/relationships/oleObject" Target="../embeddings/oleObject188.bin"/><Relationship Id="rId12" Type="http://schemas.openxmlformats.org/officeDocument/2006/relationships/oleObject" Target="../embeddings/oleObject193.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87.bin"/><Relationship Id="rId11" Type="http://schemas.openxmlformats.org/officeDocument/2006/relationships/oleObject" Target="../embeddings/oleObject192.bin"/><Relationship Id="rId5" Type="http://schemas.openxmlformats.org/officeDocument/2006/relationships/oleObject" Target="../embeddings/oleObject186.bin"/><Relationship Id="rId10" Type="http://schemas.openxmlformats.org/officeDocument/2006/relationships/oleObject" Target="../embeddings/oleObject191.bin"/><Relationship Id="rId4" Type="http://schemas.openxmlformats.org/officeDocument/2006/relationships/oleObject" Target="../embeddings/oleObject185.bin"/><Relationship Id="rId9" Type="http://schemas.openxmlformats.org/officeDocument/2006/relationships/oleObject" Target="../embeddings/oleObject190.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4.bin"/><Relationship Id="rId7" Type="http://schemas.openxmlformats.org/officeDocument/2006/relationships/oleObject" Target="../embeddings/oleObject198.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97.bin"/><Relationship Id="rId5" Type="http://schemas.openxmlformats.org/officeDocument/2006/relationships/oleObject" Target="../embeddings/oleObject196.bin"/><Relationship Id="rId4" Type="http://schemas.openxmlformats.org/officeDocument/2006/relationships/oleObject" Target="../embeddings/oleObject195.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2.bin"/><Relationship Id="rId7"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oleObject" Target="../embeddings/oleObject201.bin"/><Relationship Id="rId4" Type="http://schemas.openxmlformats.org/officeDocument/2006/relationships/oleObject" Target="../embeddings/oleObject200.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oleObject" Target="../embeddings/oleObject203.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09.bin"/><Relationship Id="rId13" Type="http://schemas.openxmlformats.org/officeDocument/2006/relationships/oleObject" Target="../embeddings/oleObject214.bin"/><Relationship Id="rId3" Type="http://schemas.openxmlformats.org/officeDocument/2006/relationships/oleObject" Target="../embeddings/oleObject204.bin"/><Relationship Id="rId7" Type="http://schemas.openxmlformats.org/officeDocument/2006/relationships/oleObject" Target="../embeddings/oleObject208.bin"/><Relationship Id="rId12" Type="http://schemas.openxmlformats.org/officeDocument/2006/relationships/oleObject" Target="../embeddings/oleObject213.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207.bin"/><Relationship Id="rId11" Type="http://schemas.openxmlformats.org/officeDocument/2006/relationships/oleObject" Target="../embeddings/oleObject212.bin"/><Relationship Id="rId5" Type="http://schemas.openxmlformats.org/officeDocument/2006/relationships/oleObject" Target="../embeddings/oleObject206.bin"/><Relationship Id="rId10" Type="http://schemas.openxmlformats.org/officeDocument/2006/relationships/oleObject" Target="../embeddings/oleObject211.bin"/><Relationship Id="rId4" Type="http://schemas.openxmlformats.org/officeDocument/2006/relationships/oleObject" Target="../embeddings/oleObject205.bin"/><Relationship Id="rId9" Type="http://schemas.openxmlformats.org/officeDocument/2006/relationships/oleObject" Target="../embeddings/oleObject210.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15.bin"/><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oleObject" Target="../embeddings/oleObject217.bin"/><Relationship Id="rId4" Type="http://schemas.openxmlformats.org/officeDocument/2006/relationships/oleObject" Target="../embeddings/oleObject216.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8.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oleObject" Target="../embeddings/oleObject219.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20.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219.jpeg"/><Relationship Id="rId5" Type="http://schemas.openxmlformats.org/officeDocument/2006/relationships/oleObject" Target="../embeddings/oleObject222.bin"/><Relationship Id="rId4" Type="http://schemas.openxmlformats.org/officeDocument/2006/relationships/oleObject" Target="../embeddings/oleObject221.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23.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226.bin"/><Relationship Id="rId5" Type="http://schemas.openxmlformats.org/officeDocument/2006/relationships/oleObject" Target="../embeddings/oleObject225.bin"/><Relationship Id="rId4" Type="http://schemas.openxmlformats.org/officeDocument/2006/relationships/oleObject" Target="../embeddings/oleObject224.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27.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230.bin"/><Relationship Id="rId5" Type="http://schemas.openxmlformats.org/officeDocument/2006/relationships/oleObject" Target="../embeddings/oleObject229.bin"/><Relationship Id="rId4" Type="http://schemas.openxmlformats.org/officeDocument/2006/relationships/oleObject" Target="../embeddings/oleObject228.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 Id="rId9" Type="http://schemas.openxmlformats.org/officeDocument/2006/relationships/oleObject" Target="../embeddings/oleObject13.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31.bin"/><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oleObject" Target="../embeddings/oleObject233.bin"/><Relationship Id="rId4" Type="http://schemas.openxmlformats.org/officeDocument/2006/relationships/oleObject" Target="../embeddings/oleObject23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39.bin"/><Relationship Id="rId3" Type="http://schemas.openxmlformats.org/officeDocument/2006/relationships/oleObject" Target="../embeddings/oleObject234.bin"/><Relationship Id="rId7" Type="http://schemas.openxmlformats.org/officeDocument/2006/relationships/oleObject" Target="../embeddings/oleObject238.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237.bin"/><Relationship Id="rId5" Type="http://schemas.openxmlformats.org/officeDocument/2006/relationships/oleObject" Target="../embeddings/oleObject236.bin"/><Relationship Id="rId4" Type="http://schemas.openxmlformats.org/officeDocument/2006/relationships/oleObject" Target="../embeddings/oleObject235.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45.bin"/><Relationship Id="rId3" Type="http://schemas.openxmlformats.org/officeDocument/2006/relationships/oleObject" Target="../embeddings/oleObject240.bin"/><Relationship Id="rId7" Type="http://schemas.openxmlformats.org/officeDocument/2006/relationships/oleObject" Target="../embeddings/oleObject244.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243.bin"/><Relationship Id="rId5" Type="http://schemas.openxmlformats.org/officeDocument/2006/relationships/oleObject" Target="../embeddings/oleObject242.bin"/><Relationship Id="rId10" Type="http://schemas.openxmlformats.org/officeDocument/2006/relationships/oleObject" Target="../embeddings/oleObject247.bin"/><Relationship Id="rId4" Type="http://schemas.openxmlformats.org/officeDocument/2006/relationships/oleObject" Target="../embeddings/oleObject241.bin"/><Relationship Id="rId9" Type="http://schemas.openxmlformats.org/officeDocument/2006/relationships/oleObject" Target="../embeddings/oleObject246.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48.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oleObject" Target="../embeddings/oleObject249.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50.bin"/><Relationship Id="rId7" Type="http://schemas.openxmlformats.org/officeDocument/2006/relationships/oleObject" Target="../embeddings/oleObject254.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253.bin"/><Relationship Id="rId5" Type="http://schemas.openxmlformats.org/officeDocument/2006/relationships/oleObject" Target="../embeddings/oleObject252.bin"/><Relationship Id="rId4" Type="http://schemas.openxmlformats.org/officeDocument/2006/relationships/oleObject" Target="../embeddings/oleObject251.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55.bin"/><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oleObject" Target="../embeddings/oleObject257.bin"/><Relationship Id="rId4" Type="http://schemas.openxmlformats.org/officeDocument/2006/relationships/oleObject" Target="../embeddings/oleObject256.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263.bin"/><Relationship Id="rId3" Type="http://schemas.openxmlformats.org/officeDocument/2006/relationships/oleObject" Target="../embeddings/oleObject258.bin"/><Relationship Id="rId7" Type="http://schemas.openxmlformats.org/officeDocument/2006/relationships/oleObject" Target="../embeddings/oleObject262.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261.bin"/><Relationship Id="rId5" Type="http://schemas.openxmlformats.org/officeDocument/2006/relationships/oleObject" Target="../embeddings/oleObject260.bin"/><Relationship Id="rId4" Type="http://schemas.openxmlformats.org/officeDocument/2006/relationships/oleObject" Target="../embeddings/oleObject259.bin"/><Relationship Id="rId9" Type="http://schemas.openxmlformats.org/officeDocument/2006/relationships/oleObject" Target="../embeddings/oleObject26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65.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268.bin"/><Relationship Id="rId5" Type="http://schemas.openxmlformats.org/officeDocument/2006/relationships/oleObject" Target="../embeddings/oleObject267.bin"/><Relationship Id="rId4" Type="http://schemas.openxmlformats.org/officeDocument/2006/relationships/oleObject" Target="../embeddings/oleObject266.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69.bin"/><Relationship Id="rId2" Type="http://schemas.openxmlformats.org/officeDocument/2006/relationships/slideLayout" Target="../slideLayouts/slideLayout2.xml"/><Relationship Id="rId1" Type="http://schemas.openxmlformats.org/officeDocument/2006/relationships/vmlDrawing" Target="../drawings/vmlDrawing51.vml"/><Relationship Id="rId5" Type="http://schemas.openxmlformats.org/officeDocument/2006/relationships/oleObject" Target="../embeddings/oleObject271.bin"/><Relationship Id="rId4" Type="http://schemas.openxmlformats.org/officeDocument/2006/relationships/oleObject" Target="../embeddings/oleObject270.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77.bin"/><Relationship Id="rId3" Type="http://schemas.openxmlformats.org/officeDocument/2006/relationships/oleObject" Target="../embeddings/oleObject272.bin"/><Relationship Id="rId7" Type="http://schemas.openxmlformats.org/officeDocument/2006/relationships/oleObject" Target="../embeddings/oleObject276.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275.bin"/><Relationship Id="rId5" Type="http://schemas.openxmlformats.org/officeDocument/2006/relationships/oleObject" Target="../embeddings/oleObject274.bin"/><Relationship Id="rId4" Type="http://schemas.openxmlformats.org/officeDocument/2006/relationships/oleObject" Target="../embeddings/oleObject273.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83.bin"/><Relationship Id="rId3" Type="http://schemas.openxmlformats.org/officeDocument/2006/relationships/oleObject" Target="../embeddings/oleObject278.bin"/><Relationship Id="rId7" Type="http://schemas.openxmlformats.org/officeDocument/2006/relationships/oleObject" Target="../embeddings/oleObject282.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281.bin"/><Relationship Id="rId5" Type="http://schemas.openxmlformats.org/officeDocument/2006/relationships/oleObject" Target="../embeddings/oleObject280.bin"/><Relationship Id="rId10" Type="http://schemas.openxmlformats.org/officeDocument/2006/relationships/oleObject" Target="../embeddings/oleObject285.bin"/><Relationship Id="rId4" Type="http://schemas.openxmlformats.org/officeDocument/2006/relationships/oleObject" Target="../embeddings/oleObject279.bin"/><Relationship Id="rId9" Type="http://schemas.openxmlformats.org/officeDocument/2006/relationships/oleObject" Target="../embeddings/oleObject284.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86.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oleObject" Target="../embeddings/oleObject289.bin"/><Relationship Id="rId5" Type="http://schemas.openxmlformats.org/officeDocument/2006/relationships/oleObject" Target="../embeddings/oleObject288.bin"/><Relationship Id="rId4" Type="http://schemas.openxmlformats.org/officeDocument/2006/relationships/oleObject" Target="../embeddings/oleObject287.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295.bin"/><Relationship Id="rId3" Type="http://schemas.openxmlformats.org/officeDocument/2006/relationships/oleObject" Target="../embeddings/oleObject290.bin"/><Relationship Id="rId7" Type="http://schemas.openxmlformats.org/officeDocument/2006/relationships/oleObject" Target="../embeddings/oleObject294.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293.bin"/><Relationship Id="rId5" Type="http://schemas.openxmlformats.org/officeDocument/2006/relationships/oleObject" Target="../embeddings/oleObject292.bin"/><Relationship Id="rId10" Type="http://schemas.openxmlformats.org/officeDocument/2006/relationships/oleObject" Target="../embeddings/oleObject297.bin"/><Relationship Id="rId4" Type="http://schemas.openxmlformats.org/officeDocument/2006/relationships/oleObject" Target="../embeddings/oleObject291.bin"/><Relationship Id="rId9" Type="http://schemas.openxmlformats.org/officeDocument/2006/relationships/oleObject" Target="../embeddings/oleObject296.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98.bin"/><Relationship Id="rId2" Type="http://schemas.openxmlformats.org/officeDocument/2006/relationships/slideLayout" Target="../slideLayouts/slideLayout2.xml"/><Relationship Id="rId1" Type="http://schemas.openxmlformats.org/officeDocument/2006/relationships/vmlDrawing" Target="../drawings/vmlDrawing56.v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304.bin"/><Relationship Id="rId3" Type="http://schemas.openxmlformats.org/officeDocument/2006/relationships/oleObject" Target="../embeddings/oleObject299.bin"/><Relationship Id="rId7" Type="http://schemas.openxmlformats.org/officeDocument/2006/relationships/oleObject" Target="../embeddings/oleObject303.bin"/><Relationship Id="rId12" Type="http://schemas.openxmlformats.org/officeDocument/2006/relationships/oleObject" Target="../embeddings/oleObject308.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302.bin"/><Relationship Id="rId11" Type="http://schemas.openxmlformats.org/officeDocument/2006/relationships/oleObject" Target="../embeddings/oleObject307.bin"/><Relationship Id="rId5" Type="http://schemas.openxmlformats.org/officeDocument/2006/relationships/oleObject" Target="../embeddings/oleObject301.bin"/><Relationship Id="rId10" Type="http://schemas.openxmlformats.org/officeDocument/2006/relationships/oleObject" Target="../embeddings/oleObject306.bin"/><Relationship Id="rId4" Type="http://schemas.openxmlformats.org/officeDocument/2006/relationships/oleObject" Target="../embeddings/oleObject300.bin"/><Relationship Id="rId9" Type="http://schemas.openxmlformats.org/officeDocument/2006/relationships/oleObject" Target="../embeddings/oleObject305.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09.bin"/><Relationship Id="rId7" Type="http://schemas.openxmlformats.org/officeDocument/2006/relationships/oleObject" Target="../embeddings/oleObject313.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312.bin"/><Relationship Id="rId5" Type="http://schemas.openxmlformats.org/officeDocument/2006/relationships/oleObject" Target="../embeddings/oleObject311.bin"/><Relationship Id="rId4" Type="http://schemas.openxmlformats.org/officeDocument/2006/relationships/oleObject" Target="../embeddings/oleObject31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14.bin"/><Relationship Id="rId2" Type="http://schemas.openxmlformats.org/officeDocument/2006/relationships/slideLayout" Target="../slideLayouts/slideLayout2.xml"/><Relationship Id="rId1" Type="http://schemas.openxmlformats.org/officeDocument/2006/relationships/vmlDrawing" Target="../drawings/vmlDrawing59.v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15.bin"/><Relationship Id="rId2" Type="http://schemas.openxmlformats.org/officeDocument/2006/relationships/slideLayout" Target="../slideLayouts/slideLayout2.xml"/><Relationship Id="rId1" Type="http://schemas.openxmlformats.org/officeDocument/2006/relationships/vmlDrawing" Target="../drawings/vmlDrawing60.vml"/><Relationship Id="rId5" Type="http://schemas.openxmlformats.org/officeDocument/2006/relationships/oleObject" Target="../embeddings/oleObject317.bin"/><Relationship Id="rId4" Type="http://schemas.openxmlformats.org/officeDocument/2006/relationships/oleObject" Target="../embeddings/oleObject316.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18.bin"/><Relationship Id="rId2" Type="http://schemas.openxmlformats.org/officeDocument/2006/relationships/slideLayout" Target="../slideLayouts/slideLayout2.xml"/><Relationship Id="rId1" Type="http://schemas.openxmlformats.org/officeDocument/2006/relationships/vmlDrawing" Target="../drawings/vmlDrawing61.vml"/><Relationship Id="rId4" Type="http://schemas.openxmlformats.org/officeDocument/2006/relationships/image" Target="../media/image307.emf"/></Relationships>
</file>

<file path=ppt/slides/_rels/slide85.xml.rels><?xml version="1.0" encoding="UTF-8" standalone="yes"?>
<Relationships xmlns="http://schemas.openxmlformats.org/package/2006/relationships"><Relationship Id="rId3" Type="http://schemas.openxmlformats.org/officeDocument/2006/relationships/image" Target="../media/image307.emf"/><Relationship Id="rId2" Type="http://schemas.openxmlformats.org/officeDocument/2006/relationships/slideLayout" Target="../slideLayouts/slideLayout2.xml"/><Relationship Id="rId1" Type="http://schemas.openxmlformats.org/officeDocument/2006/relationships/vmlDrawing" Target="../drawings/vmlDrawing62.vml"/><Relationship Id="rId4" Type="http://schemas.openxmlformats.org/officeDocument/2006/relationships/oleObject" Target="../embeddings/oleObject319.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325.bin"/><Relationship Id="rId3" Type="http://schemas.openxmlformats.org/officeDocument/2006/relationships/oleObject" Target="../embeddings/oleObject320.bin"/><Relationship Id="rId7" Type="http://schemas.openxmlformats.org/officeDocument/2006/relationships/oleObject" Target="../embeddings/oleObject324.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oleObject" Target="../embeddings/oleObject323.bin"/><Relationship Id="rId5" Type="http://schemas.openxmlformats.org/officeDocument/2006/relationships/oleObject" Target="../embeddings/oleObject322.bin"/><Relationship Id="rId4" Type="http://schemas.openxmlformats.org/officeDocument/2006/relationships/oleObject" Target="../embeddings/oleObject321.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331.bin"/><Relationship Id="rId3" Type="http://schemas.openxmlformats.org/officeDocument/2006/relationships/oleObject" Target="../embeddings/oleObject326.bin"/><Relationship Id="rId7" Type="http://schemas.openxmlformats.org/officeDocument/2006/relationships/oleObject" Target="../embeddings/oleObject330.bin"/><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oleObject" Target="../embeddings/oleObject329.bin"/><Relationship Id="rId5" Type="http://schemas.openxmlformats.org/officeDocument/2006/relationships/oleObject" Target="../embeddings/oleObject328.bin"/><Relationship Id="rId4" Type="http://schemas.openxmlformats.org/officeDocument/2006/relationships/oleObject" Target="../embeddings/oleObject327.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32.bin"/><Relationship Id="rId2" Type="http://schemas.openxmlformats.org/officeDocument/2006/relationships/slideLayout" Target="../slideLayouts/slideLayout2.xml"/><Relationship Id="rId1" Type="http://schemas.openxmlformats.org/officeDocument/2006/relationships/vmlDrawing" Target="../drawings/vmlDrawing65.vml"/><Relationship Id="rId5" Type="http://schemas.openxmlformats.org/officeDocument/2006/relationships/oleObject" Target="../embeddings/oleObject334.bin"/><Relationship Id="rId4" Type="http://schemas.openxmlformats.org/officeDocument/2006/relationships/oleObject" Target="../embeddings/oleObject333.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35.bin"/><Relationship Id="rId2" Type="http://schemas.openxmlformats.org/officeDocument/2006/relationships/slideLayout" Target="../slideLayouts/slideLayout2.xml"/><Relationship Id="rId1" Type="http://schemas.openxmlformats.org/officeDocument/2006/relationships/vmlDrawing" Target="../drawings/vmlDrawing66.vml"/><Relationship Id="rId4" Type="http://schemas.openxmlformats.org/officeDocument/2006/relationships/oleObject" Target="../embeddings/oleObject33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oleObject" Target="../embeddings/oleObject15.bin"/></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37.bin"/><Relationship Id="rId2" Type="http://schemas.openxmlformats.org/officeDocument/2006/relationships/slideLayout" Target="../slideLayouts/slideLayout2.xml"/><Relationship Id="rId1" Type="http://schemas.openxmlformats.org/officeDocument/2006/relationships/vmlDrawing" Target="../drawings/vmlDrawing67.vml"/><Relationship Id="rId4" Type="http://schemas.openxmlformats.org/officeDocument/2006/relationships/oleObject" Target="../embeddings/oleObject338.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39.bin"/><Relationship Id="rId2" Type="http://schemas.openxmlformats.org/officeDocument/2006/relationships/slideLayout" Target="../slideLayouts/slideLayout2.xml"/><Relationship Id="rId1" Type="http://schemas.openxmlformats.org/officeDocument/2006/relationships/vmlDrawing" Target="../drawings/vmlDrawing68.vml"/><Relationship Id="rId5" Type="http://schemas.openxmlformats.org/officeDocument/2006/relationships/oleObject" Target="../embeddings/oleObject341.bin"/><Relationship Id="rId4" Type="http://schemas.openxmlformats.org/officeDocument/2006/relationships/oleObject" Target="../embeddings/oleObject340.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342.bin"/><Relationship Id="rId2" Type="http://schemas.openxmlformats.org/officeDocument/2006/relationships/slideLayout" Target="../slideLayouts/slideLayout2.xml"/><Relationship Id="rId1" Type="http://schemas.openxmlformats.org/officeDocument/2006/relationships/vmlDrawing" Target="../drawings/vmlDrawing69.vml"/><Relationship Id="rId4" Type="http://schemas.openxmlformats.org/officeDocument/2006/relationships/oleObject" Target="../embeddings/oleObject343.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344.bin"/><Relationship Id="rId2" Type="http://schemas.openxmlformats.org/officeDocument/2006/relationships/slideLayout" Target="../slideLayouts/slideLayout2.xml"/><Relationship Id="rId1" Type="http://schemas.openxmlformats.org/officeDocument/2006/relationships/vmlDrawing" Target="../drawings/vmlDrawing70.vml"/><Relationship Id="rId4" Type="http://schemas.openxmlformats.org/officeDocument/2006/relationships/oleObject" Target="../embeddings/oleObject345.bin"/></Relationships>
</file>

<file path=ppt/slides/_rels/slide94.xml.rels><?xml version="1.0" encoding="UTF-8" standalone="yes"?>
<Relationships xmlns="http://schemas.openxmlformats.org/package/2006/relationships"><Relationship Id="rId3" Type="http://schemas.openxmlformats.org/officeDocument/2006/relationships/image" Target="../media/image333.emf"/><Relationship Id="rId2" Type="http://schemas.openxmlformats.org/officeDocument/2006/relationships/image" Target="../media/image332.emf"/><Relationship Id="rId1" Type="http://schemas.openxmlformats.org/officeDocument/2006/relationships/slideLayout" Target="../slideLayouts/slideLayout2.xml"/><Relationship Id="rId5" Type="http://schemas.openxmlformats.org/officeDocument/2006/relationships/image" Target="../media/image335.emf"/><Relationship Id="rId4" Type="http://schemas.openxmlformats.org/officeDocument/2006/relationships/image" Target="../media/image334.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36.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a:xfrm>
            <a:off x="990600" y="2071688"/>
            <a:ext cx="7772400" cy="1143000"/>
          </a:xfrm>
        </p:spPr>
        <p:txBody>
          <a:bodyPr/>
          <a:lstStyle/>
          <a:p>
            <a:pPr algn="ctr" eaLnBrk="1" hangingPunct="1"/>
            <a:r>
              <a:rPr lang="zh-CN" altLang="en-US" sz="4400" smtClean="0"/>
              <a:t>确定性动态系统</a:t>
            </a:r>
            <a:br>
              <a:rPr lang="zh-CN" altLang="en-US" sz="4400" smtClean="0"/>
            </a:br>
            <a:r>
              <a:rPr lang="zh-CN" altLang="en-US" sz="4400" smtClean="0"/>
              <a:t>常规控制综合与设计</a:t>
            </a:r>
          </a:p>
        </p:txBody>
      </p:sp>
      <p:sp>
        <p:nvSpPr>
          <p:cNvPr id="11266" name="Rectangle 3"/>
          <p:cNvSpPr>
            <a:spLocks noGrp="1" noChangeArrowheads="1"/>
          </p:cNvSpPr>
          <p:nvPr>
            <p:ph type="subTitle" idx="1"/>
          </p:nvPr>
        </p:nvSpPr>
        <p:spPr>
          <a:xfrm>
            <a:off x="1187450" y="3573463"/>
            <a:ext cx="7345363" cy="784225"/>
          </a:xfrm>
        </p:spPr>
        <p:txBody>
          <a:bodyPr/>
          <a:lstStyle/>
          <a:p>
            <a:pPr eaLnBrk="1" hangingPunct="1">
              <a:lnSpc>
                <a:spcPct val="90000"/>
              </a:lnSpc>
            </a:pPr>
            <a:r>
              <a:rPr lang="zh-CN" altLang="en-US" sz="4400" smtClean="0"/>
              <a:t>系统综合与设计初步</a:t>
            </a:r>
            <a:endParaRPr lang="en-US" altLang="zh-CN" sz="4400" smtClean="0"/>
          </a:p>
        </p:txBody>
      </p:sp>
      <p:pic>
        <p:nvPicPr>
          <p:cNvPr id="11267" name="图片 3" descr="banner.jpg"/>
          <p:cNvPicPr>
            <a:picLocks noChangeAspect="1"/>
          </p:cNvPicPr>
          <p:nvPr/>
        </p:nvPicPr>
        <p:blipFill>
          <a:blip r:embed="rId2"/>
          <a:srcRect l="5273" r="27049"/>
          <a:stretch>
            <a:fillRect/>
          </a:stretch>
        </p:blipFill>
        <p:spPr bwMode="auto">
          <a:xfrm>
            <a:off x="4143375" y="0"/>
            <a:ext cx="4643438" cy="857250"/>
          </a:xfrm>
          <a:prstGeom prst="rect">
            <a:avLst/>
          </a:prstGeom>
          <a:noFill/>
          <a:ln w="9525">
            <a:noFill/>
            <a:miter lim="800000"/>
            <a:headEnd/>
            <a:tailEnd/>
          </a:ln>
        </p:spPr>
      </p:pic>
      <p:sp>
        <p:nvSpPr>
          <p:cNvPr id="11268" name="TextBox 4"/>
          <p:cNvSpPr txBox="1">
            <a:spLocks noChangeArrowheads="1"/>
          </p:cNvSpPr>
          <p:nvPr/>
        </p:nvSpPr>
        <p:spPr bwMode="auto">
          <a:xfrm>
            <a:off x="4714875" y="1143000"/>
            <a:ext cx="4357688" cy="769938"/>
          </a:xfrm>
          <a:prstGeom prst="rect">
            <a:avLst/>
          </a:prstGeom>
          <a:noFill/>
          <a:ln w="9525">
            <a:noFill/>
            <a:miter lim="800000"/>
            <a:headEnd/>
            <a:tailEnd/>
          </a:ln>
        </p:spPr>
        <p:txBody>
          <a:bodyPr>
            <a:spAutoFit/>
          </a:bodyPr>
          <a:lstStyle/>
          <a:p>
            <a:pPr algn="ctr"/>
            <a:r>
              <a:rPr lang="zh-CN" altLang="en-US" sz="4400">
                <a:latin typeface="华文彩云" pitchFamily="2" charset="-122"/>
                <a:ea typeface="华文彩云" pitchFamily="2" charset="-122"/>
              </a:rPr>
              <a:t>之现代控制理论</a:t>
            </a:r>
          </a:p>
        </p:txBody>
      </p:sp>
      <p:graphicFrame>
        <p:nvGraphicFramePr>
          <p:cNvPr id="7" name="图示 6"/>
          <p:cNvGraphicFramePr/>
          <p:nvPr/>
        </p:nvGraphicFramePr>
        <p:xfrm>
          <a:off x="0" y="1142984"/>
          <a:ext cx="4643438" cy="76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3"/>
          <p:cNvSpPr txBox="1">
            <a:spLocks noChangeArrowheads="1"/>
          </p:cNvSpPr>
          <p:nvPr/>
        </p:nvSpPr>
        <p:spPr bwMode="auto">
          <a:xfrm>
            <a:off x="1227138" y="4714875"/>
            <a:ext cx="7345362" cy="1143000"/>
          </a:xfrm>
          <a:prstGeom prst="rect">
            <a:avLst/>
          </a:prstGeom>
          <a:noFill/>
          <a:ln w="9525">
            <a:noFill/>
            <a:miter lim="800000"/>
            <a:headEnd/>
            <a:tailEnd/>
          </a:ln>
        </p:spPr>
        <p:txBody>
          <a:bodyPr/>
          <a:lstStyle/>
          <a:p>
            <a:pPr algn="ctr">
              <a:lnSpc>
                <a:spcPct val="90000"/>
              </a:lnSpc>
              <a:spcBef>
                <a:spcPct val="20000"/>
              </a:spcBef>
              <a:buClr>
                <a:schemeClr val="folHlink"/>
              </a:buClr>
              <a:buSzPct val="60000"/>
              <a:buFont typeface="Wingdings" pitchFamily="2" charset="2"/>
              <a:buNone/>
              <a:defRPr/>
            </a:pPr>
            <a:r>
              <a:rPr lang="zh-CN" altLang="en-US" sz="3200" b="1" kern="0" dirty="0">
                <a:latin typeface="+mn-lt"/>
                <a:ea typeface="+mn-ea"/>
              </a:rPr>
              <a:t>电气工程学院  自动化专业</a:t>
            </a:r>
            <a:endParaRPr lang="en-US" altLang="zh-CN" sz="3200" b="1" kern="0" dirty="0">
              <a:latin typeface="+mn-lt"/>
              <a:ea typeface="+mn-ea"/>
            </a:endParaRPr>
          </a:p>
          <a:p>
            <a:pPr algn="ctr">
              <a:lnSpc>
                <a:spcPct val="90000"/>
              </a:lnSpc>
              <a:spcBef>
                <a:spcPct val="20000"/>
              </a:spcBef>
              <a:buClr>
                <a:schemeClr val="folHlink"/>
              </a:buClr>
              <a:buSzPct val="60000"/>
              <a:buFont typeface="Wingdings" pitchFamily="2" charset="2"/>
              <a:buNone/>
              <a:defRPr/>
            </a:pPr>
            <a:r>
              <a:rPr lang="zh-CN" altLang="en-US" sz="3200" b="1" kern="0" dirty="0">
                <a:latin typeface="+mn-lt"/>
                <a:ea typeface="+mn-ea"/>
              </a:rPr>
              <a:t>信号与控制课群教学团队</a:t>
            </a:r>
            <a:endParaRPr lang="en-US" altLang="zh-CN" sz="3200" b="1"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r>
              <a:rPr lang="en-US" altLang="zh-CN" dirty="0" smtClean="0"/>
              <a:t>2.1</a:t>
            </a:r>
            <a:r>
              <a:rPr lang="zh-CN" altLang="en-US" dirty="0" smtClean="0"/>
              <a:t>状态反馈与其闭环系统分析</a:t>
            </a:r>
            <a:r>
              <a:rPr lang="en-US" altLang="zh-CN" dirty="0" smtClean="0"/>
              <a:t>-1</a:t>
            </a:r>
            <a:endParaRPr lang="zh-CN" altLang="en-US" dirty="0"/>
          </a:p>
        </p:txBody>
      </p:sp>
      <p:sp>
        <p:nvSpPr>
          <p:cNvPr id="5" name="内容占位符 4"/>
          <p:cNvSpPr>
            <a:spLocks noGrp="1"/>
          </p:cNvSpPr>
          <p:nvPr>
            <p:ph idx="1"/>
          </p:nvPr>
        </p:nvSpPr>
        <p:spPr/>
        <p:txBody>
          <a:bodyPr/>
          <a:lstStyle/>
          <a:p>
            <a:pPr marL="342900" lvl="1" indent="-342900">
              <a:buClr>
                <a:schemeClr val="folHlink"/>
              </a:buClr>
              <a:buSzPct val="60000"/>
            </a:pPr>
            <a:r>
              <a:rPr lang="zh-CN" altLang="en-US" sz="3200" dirty="0" smtClean="0">
                <a:latin typeface="+mn-ea"/>
              </a:rPr>
              <a:t>状态反馈系统的时域形式</a:t>
            </a:r>
            <a:endParaRPr lang="en-US" altLang="zh-CN" sz="3200" dirty="0" smtClean="0">
              <a:latin typeface="+mn-ea"/>
            </a:endParaRPr>
          </a:p>
          <a:p>
            <a:endParaRPr lang="zh-CN" altLang="en-US" dirty="0"/>
          </a:p>
        </p:txBody>
      </p:sp>
      <p:sp>
        <p:nvSpPr>
          <p:cNvPr id="141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1313" name="Object 1"/>
          <p:cNvGraphicFramePr>
            <a:graphicFrameLocks noChangeAspect="1"/>
          </p:cNvGraphicFramePr>
          <p:nvPr/>
        </p:nvGraphicFramePr>
        <p:xfrm>
          <a:off x="0" y="5143488"/>
          <a:ext cx="4553294" cy="1714512"/>
        </p:xfrm>
        <a:graphic>
          <a:graphicData uri="http://schemas.openxmlformats.org/presentationml/2006/ole">
            <p:oleObj spid="_x0000_s141313" name="Visio" r:id="rId3" imgW="3832081" imgH="1434427" progId="Visio.Drawing.11">
              <p:embed/>
            </p:oleObj>
          </a:graphicData>
        </a:graphic>
      </p:graphicFrame>
      <p:sp>
        <p:nvSpPr>
          <p:cNvPr id="141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1315" name="Object 3"/>
          <p:cNvGraphicFramePr>
            <a:graphicFrameLocks noChangeAspect="1"/>
          </p:cNvGraphicFramePr>
          <p:nvPr/>
        </p:nvGraphicFramePr>
        <p:xfrm>
          <a:off x="1643042" y="2500306"/>
          <a:ext cx="1071570" cy="296742"/>
        </p:xfrm>
        <a:graphic>
          <a:graphicData uri="http://schemas.openxmlformats.org/presentationml/2006/ole">
            <p:oleObj spid="_x0000_s141315" name="Equation" r:id="rId4" imgW="622030" imgH="165028" progId="Equation.DSMT4">
              <p:embed/>
            </p:oleObj>
          </a:graphicData>
        </a:graphic>
      </p:graphicFrame>
      <p:graphicFrame>
        <p:nvGraphicFramePr>
          <p:cNvPr id="10" name="Object 3"/>
          <p:cNvGraphicFramePr>
            <a:graphicFrameLocks noChangeAspect="1"/>
          </p:cNvGraphicFramePr>
          <p:nvPr/>
        </p:nvGraphicFramePr>
        <p:xfrm>
          <a:off x="214282" y="1785926"/>
          <a:ext cx="1966912" cy="708025"/>
        </p:xfrm>
        <a:graphic>
          <a:graphicData uri="http://schemas.openxmlformats.org/presentationml/2006/ole">
            <p:oleObj spid="_x0000_s141317" name="Equation" r:id="rId5" imgW="1143000" imgH="393480" progId="Equation.DSMT4">
              <p:embed/>
            </p:oleObj>
          </a:graphicData>
        </a:graphic>
      </p:graphicFrame>
      <p:graphicFrame>
        <p:nvGraphicFramePr>
          <p:cNvPr id="11" name="Object 3"/>
          <p:cNvGraphicFramePr>
            <a:graphicFrameLocks noChangeAspect="1"/>
          </p:cNvGraphicFramePr>
          <p:nvPr/>
        </p:nvGraphicFramePr>
        <p:xfrm>
          <a:off x="214282" y="2857496"/>
          <a:ext cx="2012950" cy="708025"/>
        </p:xfrm>
        <a:graphic>
          <a:graphicData uri="http://schemas.openxmlformats.org/presentationml/2006/ole">
            <p:oleObj spid="_x0000_s141318" name="Equation" r:id="rId6" imgW="1168200" imgH="393480" progId="Equation.DSMT4">
              <p:embed/>
            </p:oleObj>
          </a:graphicData>
        </a:graphic>
      </p:graphicFrame>
      <p:graphicFrame>
        <p:nvGraphicFramePr>
          <p:cNvPr id="12" name="Object 3"/>
          <p:cNvGraphicFramePr>
            <a:graphicFrameLocks noChangeAspect="1"/>
          </p:cNvGraphicFramePr>
          <p:nvPr/>
        </p:nvGraphicFramePr>
        <p:xfrm>
          <a:off x="285720" y="4071942"/>
          <a:ext cx="2166938" cy="387350"/>
        </p:xfrm>
        <a:graphic>
          <a:graphicData uri="http://schemas.openxmlformats.org/presentationml/2006/ole">
            <p:oleObj spid="_x0000_s141319" name="Equation" r:id="rId7" imgW="1257120" imgH="215640" progId="Equation.DSMT4">
              <p:embed/>
            </p:oleObj>
          </a:graphicData>
        </a:graphic>
      </p:graphicFrame>
      <p:graphicFrame>
        <p:nvGraphicFramePr>
          <p:cNvPr id="13" name="Object 3"/>
          <p:cNvGraphicFramePr>
            <a:graphicFrameLocks noChangeAspect="1"/>
          </p:cNvGraphicFramePr>
          <p:nvPr/>
        </p:nvGraphicFramePr>
        <p:xfrm>
          <a:off x="298440" y="4714884"/>
          <a:ext cx="2844800" cy="411163"/>
        </p:xfrm>
        <a:graphic>
          <a:graphicData uri="http://schemas.openxmlformats.org/presentationml/2006/ole">
            <p:oleObj spid="_x0000_s141320" name="Equation" r:id="rId8" imgW="1650960" imgH="228600" progId="Equation.DSMT4">
              <p:embed/>
            </p:oleObj>
          </a:graphicData>
        </a:graphic>
      </p:graphicFrame>
      <p:sp>
        <p:nvSpPr>
          <p:cNvPr id="14" name="下箭头 13"/>
          <p:cNvSpPr/>
          <p:nvPr/>
        </p:nvSpPr>
        <p:spPr bwMode="auto">
          <a:xfrm>
            <a:off x="1214414" y="2500306"/>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5" name="下箭头 14"/>
          <p:cNvSpPr/>
          <p:nvPr/>
        </p:nvSpPr>
        <p:spPr bwMode="auto">
          <a:xfrm>
            <a:off x="1142976" y="3643314"/>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6" name="Object 3"/>
          <p:cNvGraphicFramePr>
            <a:graphicFrameLocks noChangeAspect="1"/>
          </p:cNvGraphicFramePr>
          <p:nvPr/>
        </p:nvGraphicFramePr>
        <p:xfrm>
          <a:off x="1500166" y="3643314"/>
          <a:ext cx="612775" cy="296862"/>
        </p:xfrm>
        <a:graphic>
          <a:graphicData uri="http://schemas.openxmlformats.org/presentationml/2006/ole">
            <p:oleObj spid="_x0000_s141321" name="Equation" r:id="rId9" imgW="355320" imgH="164880" progId="Equation.DSMT4">
              <p:embed/>
            </p:oleObj>
          </a:graphicData>
        </a:graphic>
      </p:graphicFrame>
      <p:sp>
        <p:nvSpPr>
          <p:cNvPr id="17" name="下箭头 16"/>
          <p:cNvSpPr/>
          <p:nvPr/>
        </p:nvSpPr>
        <p:spPr bwMode="auto">
          <a:xfrm>
            <a:off x="1142976" y="4429132"/>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8" name="矩形 17"/>
          <p:cNvSpPr/>
          <p:nvPr/>
        </p:nvSpPr>
        <p:spPr>
          <a:xfrm>
            <a:off x="3274647" y="1785926"/>
            <a:ext cx="5869353" cy="5004447"/>
          </a:xfrm>
          <a:prstGeom prst="rect">
            <a:avLst/>
          </a:prstGeom>
        </p:spPr>
        <p:txBody>
          <a:bodyPr wrap="square">
            <a:spAutoFit/>
          </a:bodyPr>
          <a:lstStyle/>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状态反馈为系统结构的完全反馈，自由度大，实现的功能强</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状态反馈并未改变系统的阶数</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为任意改变特征值提供了途径</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状态反馈不改变系统惯性性质</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状态反馈保持能控性</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状态反馈并不保持能观性</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状态反馈有时难于实施</a:t>
            </a:r>
            <a:r>
              <a:rPr lang="en-US" altLang="zh-CN" sz="2800" b="1" dirty="0" smtClean="0">
                <a:latin typeface="+mn-ea"/>
                <a:ea typeface="+mn-ea"/>
                <a:cs typeface="楷体_GB2312"/>
              </a:rPr>
              <a:t>,</a:t>
            </a:r>
            <a:r>
              <a:rPr lang="zh-CN" altLang="en-US" sz="2800" b="1" dirty="0" smtClean="0">
                <a:latin typeface="+mn-ea"/>
                <a:ea typeface="+mn-ea"/>
                <a:cs typeface="楷体_GB2312"/>
              </a:rPr>
              <a:t>需要观测器辅助</a:t>
            </a:r>
            <a:endParaRPr lang="zh-CN" altLang="en-US" sz="28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blinds(horizontal)">
                                      <p:cBhvr>
                                        <p:cTn id="7" dur="500"/>
                                        <p:tgtEl>
                                          <p:spTgt spid="141315"/>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par>
                                <p:cTn id="30" presetID="3" presetClass="entr" presetSubtype="1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状态反馈与其闭环系统分析</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状态反馈系统的复频域形式</a:t>
            </a:r>
            <a:endParaRPr lang="zh-CN" altLang="en-US" dirty="0"/>
          </a:p>
        </p:txBody>
      </p:sp>
      <p:sp>
        <p:nvSpPr>
          <p:cNvPr id="143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361" name="Object 1"/>
          <p:cNvGraphicFramePr>
            <a:graphicFrameLocks noChangeAspect="1"/>
          </p:cNvGraphicFramePr>
          <p:nvPr/>
        </p:nvGraphicFramePr>
        <p:xfrm>
          <a:off x="642910" y="1785926"/>
          <a:ext cx="3571900" cy="457284"/>
        </p:xfrm>
        <a:graphic>
          <a:graphicData uri="http://schemas.openxmlformats.org/presentationml/2006/ole">
            <p:oleObj spid="_x0000_s143361" name="Equation" r:id="rId3" imgW="1765080" imgH="228600" progId="Equation.DSMT4">
              <p:embed/>
            </p:oleObj>
          </a:graphicData>
        </a:graphic>
      </p:graphicFrame>
      <p:graphicFrame>
        <p:nvGraphicFramePr>
          <p:cNvPr id="6" name="Object 1"/>
          <p:cNvGraphicFramePr>
            <a:graphicFrameLocks noChangeAspect="1"/>
          </p:cNvGraphicFramePr>
          <p:nvPr/>
        </p:nvGraphicFramePr>
        <p:xfrm>
          <a:off x="642910" y="2143116"/>
          <a:ext cx="2050486" cy="857256"/>
        </p:xfrm>
        <a:graphic>
          <a:graphicData uri="http://schemas.openxmlformats.org/presentationml/2006/ole">
            <p:oleObj spid="_x0000_s143363" name="Equation" r:id="rId4" imgW="990360" imgH="419040" progId="Equation.DSMT4">
              <p:embed/>
            </p:oleObj>
          </a:graphicData>
        </a:graphic>
      </p:graphicFrame>
      <p:sp>
        <p:nvSpPr>
          <p:cNvPr id="1433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364" name="Object 4"/>
          <p:cNvGraphicFramePr>
            <a:graphicFrameLocks noChangeAspect="1"/>
          </p:cNvGraphicFramePr>
          <p:nvPr/>
        </p:nvGraphicFramePr>
        <p:xfrm>
          <a:off x="-142908" y="3286124"/>
          <a:ext cx="5429288" cy="1400795"/>
        </p:xfrm>
        <a:graphic>
          <a:graphicData uri="http://schemas.openxmlformats.org/presentationml/2006/ole">
            <p:oleObj spid="_x0000_s143364" name="Visio" r:id="rId5" imgW="6274724" imgH="1649946" progId="Visio.Drawing.11">
              <p:embed/>
            </p:oleObj>
          </a:graphicData>
        </a:graphic>
      </p:graphicFrame>
      <p:sp>
        <p:nvSpPr>
          <p:cNvPr id="9" name="矩形 8"/>
          <p:cNvSpPr/>
          <p:nvPr/>
        </p:nvSpPr>
        <p:spPr>
          <a:xfrm>
            <a:off x="0" y="2857496"/>
            <a:ext cx="2892138" cy="523220"/>
          </a:xfrm>
          <a:prstGeom prst="rect">
            <a:avLst/>
          </a:prstGeom>
        </p:spPr>
        <p:txBody>
          <a:bodyPr wrap="none">
            <a:spAutoFit/>
          </a:bodyPr>
          <a:lstStyle/>
          <a:p>
            <a:r>
              <a:rPr lang="en-US" sz="2800" b="1" dirty="0" smtClean="0">
                <a:latin typeface="+mn-ea"/>
                <a:ea typeface="+mn-ea"/>
              </a:rPr>
              <a:t>MFD</a:t>
            </a:r>
            <a:r>
              <a:rPr lang="zh-CN" altLang="en-US" sz="2800" b="1" dirty="0" smtClean="0">
                <a:latin typeface="+mn-ea"/>
                <a:ea typeface="+mn-ea"/>
              </a:rPr>
              <a:t>控制器形实现</a:t>
            </a:r>
            <a:endParaRPr lang="zh-CN" altLang="en-US" sz="2800" b="1" dirty="0">
              <a:latin typeface="+mn-ea"/>
              <a:ea typeface="+mn-ea"/>
            </a:endParaRPr>
          </a:p>
        </p:txBody>
      </p:sp>
      <p:sp>
        <p:nvSpPr>
          <p:cNvPr id="11" name="椭圆形标注 10"/>
          <p:cNvSpPr/>
          <p:nvPr/>
        </p:nvSpPr>
        <p:spPr bwMode="auto">
          <a:xfrm>
            <a:off x="4000464" y="3929066"/>
            <a:ext cx="1214478" cy="571504"/>
          </a:xfrm>
          <a:prstGeom prst="wedgeEllipseCallout">
            <a:avLst>
              <a:gd name="adj1" fmla="val -27159"/>
              <a:gd name="adj2" fmla="val -108574"/>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b="1" dirty="0" smtClean="0"/>
              <a:t>状态向量</a:t>
            </a:r>
          </a:p>
        </p:txBody>
      </p:sp>
      <p:graphicFrame>
        <p:nvGraphicFramePr>
          <p:cNvPr id="12" name="Object 1"/>
          <p:cNvGraphicFramePr>
            <a:graphicFrameLocks noChangeAspect="1"/>
          </p:cNvGraphicFramePr>
          <p:nvPr/>
        </p:nvGraphicFramePr>
        <p:xfrm>
          <a:off x="3000364" y="2214554"/>
          <a:ext cx="2714644" cy="766488"/>
        </p:xfrm>
        <a:graphic>
          <a:graphicData uri="http://schemas.openxmlformats.org/presentationml/2006/ole">
            <p:oleObj spid="_x0000_s143366" name="Equation" r:id="rId6" imgW="1422360" imgH="406080" progId="Equation.DSMT4">
              <p:embed/>
            </p:oleObj>
          </a:graphicData>
        </a:graphic>
      </p:graphicFrame>
      <p:sp>
        <p:nvSpPr>
          <p:cNvPr id="1433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Object 1"/>
          <p:cNvGraphicFramePr>
            <a:graphicFrameLocks noChangeAspect="1"/>
          </p:cNvGraphicFramePr>
          <p:nvPr/>
        </p:nvGraphicFramePr>
        <p:xfrm>
          <a:off x="2214546" y="4714884"/>
          <a:ext cx="3286148" cy="306057"/>
        </p:xfrm>
        <a:graphic>
          <a:graphicData uri="http://schemas.openxmlformats.org/presentationml/2006/ole">
            <p:oleObj spid="_x0000_s143370" name="Equation" r:id="rId7" imgW="2425680" imgH="228600" progId="Equation.DSMT4">
              <p:embed/>
            </p:oleObj>
          </a:graphicData>
        </a:graphic>
      </p:graphicFrame>
      <p:sp>
        <p:nvSpPr>
          <p:cNvPr id="14337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372" name="Object 12"/>
          <p:cNvGraphicFramePr>
            <a:graphicFrameLocks noChangeAspect="1"/>
          </p:cNvGraphicFramePr>
          <p:nvPr/>
        </p:nvGraphicFramePr>
        <p:xfrm>
          <a:off x="-285784" y="5072074"/>
          <a:ext cx="5589602" cy="1357322"/>
        </p:xfrm>
        <a:graphic>
          <a:graphicData uri="http://schemas.openxmlformats.org/presentationml/2006/ole">
            <p:oleObj spid="_x0000_s143372" name="Visio" r:id="rId8" imgW="5569527" imgH="1379930" progId="Visio.Drawing.11">
              <p:embed/>
            </p:oleObj>
          </a:graphicData>
        </a:graphic>
      </p:graphicFrame>
      <p:sp>
        <p:nvSpPr>
          <p:cNvPr id="14337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374" name="Object 14"/>
          <p:cNvGraphicFramePr>
            <a:graphicFrameLocks noChangeAspect="1"/>
          </p:cNvGraphicFramePr>
          <p:nvPr/>
        </p:nvGraphicFramePr>
        <p:xfrm>
          <a:off x="5500694" y="3214686"/>
          <a:ext cx="3390813" cy="928694"/>
        </p:xfrm>
        <a:graphic>
          <a:graphicData uri="http://schemas.openxmlformats.org/presentationml/2006/ole">
            <p:oleObj spid="_x0000_s143374" name="Visio" r:id="rId9" imgW="3299460" imgH="910698" progId="Visio.Drawing.11">
              <p:embed/>
            </p:oleObj>
          </a:graphicData>
        </a:graphic>
      </p:graphicFrame>
      <p:sp>
        <p:nvSpPr>
          <p:cNvPr id="22" name="下箭头 21"/>
          <p:cNvSpPr/>
          <p:nvPr/>
        </p:nvSpPr>
        <p:spPr bwMode="auto">
          <a:xfrm>
            <a:off x="1857356" y="4643446"/>
            <a:ext cx="142876" cy="42862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23" name="Object 1"/>
          <p:cNvGraphicFramePr>
            <a:graphicFrameLocks noChangeAspect="1"/>
          </p:cNvGraphicFramePr>
          <p:nvPr/>
        </p:nvGraphicFramePr>
        <p:xfrm>
          <a:off x="5600700" y="4357694"/>
          <a:ext cx="3543300" cy="833438"/>
        </p:xfrm>
        <a:graphic>
          <a:graphicData uri="http://schemas.openxmlformats.org/presentationml/2006/ole">
            <p:oleObj spid="_x0000_s143376" name="Equation" r:id="rId10" imgW="1866600" imgH="444240" progId="Equation.DSMT4">
              <p:embed/>
            </p:oleObj>
          </a:graphicData>
        </a:graphic>
      </p:graphicFrame>
      <p:graphicFrame>
        <p:nvGraphicFramePr>
          <p:cNvPr id="24" name="Object 1"/>
          <p:cNvGraphicFramePr>
            <a:graphicFrameLocks noChangeAspect="1"/>
          </p:cNvGraphicFramePr>
          <p:nvPr/>
        </p:nvGraphicFramePr>
        <p:xfrm>
          <a:off x="5624513" y="5572140"/>
          <a:ext cx="3519487" cy="428625"/>
        </p:xfrm>
        <a:graphic>
          <a:graphicData uri="http://schemas.openxmlformats.org/presentationml/2006/ole">
            <p:oleObj spid="_x0000_s143377" name="Equation" r:id="rId11" imgW="1854000" imgH="228600" progId="Equation.DSMT4">
              <p:embed/>
            </p:oleObj>
          </a:graphicData>
        </a:graphic>
      </p:graphicFrame>
      <p:graphicFrame>
        <p:nvGraphicFramePr>
          <p:cNvPr id="25" name="Object 1"/>
          <p:cNvGraphicFramePr>
            <a:graphicFrameLocks noChangeAspect="1"/>
          </p:cNvGraphicFramePr>
          <p:nvPr/>
        </p:nvGraphicFramePr>
        <p:xfrm>
          <a:off x="3479800" y="6429375"/>
          <a:ext cx="5664200" cy="428625"/>
        </p:xfrm>
        <a:graphic>
          <a:graphicData uri="http://schemas.openxmlformats.org/presentationml/2006/ole">
            <p:oleObj spid="_x0000_s143378" name="Equation" r:id="rId12" imgW="2984400" imgH="228600" progId="Equation.DSMT4">
              <p:embed/>
            </p:oleObj>
          </a:graphicData>
        </a:graphic>
      </p:graphicFrame>
      <p:sp>
        <p:nvSpPr>
          <p:cNvPr id="26" name="下箭头 25"/>
          <p:cNvSpPr/>
          <p:nvPr/>
        </p:nvSpPr>
        <p:spPr bwMode="auto">
          <a:xfrm>
            <a:off x="1928794" y="6500834"/>
            <a:ext cx="142876" cy="35716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7" name="下箭头 26"/>
          <p:cNvSpPr/>
          <p:nvPr/>
        </p:nvSpPr>
        <p:spPr bwMode="auto">
          <a:xfrm>
            <a:off x="7215206" y="3071810"/>
            <a:ext cx="142876" cy="14287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8" name="下箭头 27"/>
          <p:cNvSpPr/>
          <p:nvPr/>
        </p:nvSpPr>
        <p:spPr bwMode="auto">
          <a:xfrm>
            <a:off x="7358082" y="4071942"/>
            <a:ext cx="142876" cy="35716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9" name="下箭头 28"/>
          <p:cNvSpPr/>
          <p:nvPr/>
        </p:nvSpPr>
        <p:spPr bwMode="auto">
          <a:xfrm>
            <a:off x="7286644" y="5214950"/>
            <a:ext cx="142876" cy="35716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0" name="下箭头 29"/>
          <p:cNvSpPr/>
          <p:nvPr/>
        </p:nvSpPr>
        <p:spPr bwMode="auto">
          <a:xfrm>
            <a:off x="7286644" y="6072206"/>
            <a:ext cx="142876" cy="35716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1" name="椭圆形标注 30"/>
          <p:cNvSpPr/>
          <p:nvPr/>
        </p:nvSpPr>
        <p:spPr bwMode="auto">
          <a:xfrm>
            <a:off x="7715272" y="6072206"/>
            <a:ext cx="1428728" cy="357190"/>
          </a:xfrm>
          <a:prstGeom prst="wedgeEllipseCallout">
            <a:avLst>
              <a:gd name="adj1" fmla="val -2228"/>
              <a:gd name="adj2" fmla="val 77383"/>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mn-ea"/>
                <a:ea typeface="+mn-ea"/>
              </a:rPr>
              <a:t>可能非右互质</a:t>
            </a:r>
          </a:p>
        </p:txBody>
      </p:sp>
      <p:sp>
        <p:nvSpPr>
          <p:cNvPr id="32" name="矩形 31"/>
          <p:cNvSpPr/>
          <p:nvPr/>
        </p:nvSpPr>
        <p:spPr>
          <a:xfrm>
            <a:off x="6171772" y="1214422"/>
            <a:ext cx="2972228" cy="1686616"/>
          </a:xfrm>
          <a:prstGeom prst="rect">
            <a:avLst/>
          </a:prstGeom>
        </p:spPr>
        <p:txBody>
          <a:bodyPr wrap="square">
            <a:spAutoFit/>
          </a:bodyPr>
          <a:lstStyle/>
          <a:p>
            <a:pPr marL="342900" lvl="0" indent="-342900" eaLnBrk="0" hangingPunct="0">
              <a:spcBef>
                <a:spcPct val="20000"/>
              </a:spcBef>
              <a:buClr>
                <a:srgbClr val="3333CC"/>
              </a:buClr>
              <a:buSzPct val="60000"/>
              <a:buFont typeface="Wingdings" pitchFamily="2" charset="2"/>
              <a:buChar char="n"/>
            </a:pPr>
            <a:r>
              <a:rPr lang="zh-CN" altLang="en-US" sz="1400" b="1" dirty="0" smtClean="0">
                <a:solidFill>
                  <a:srgbClr val="FF0000"/>
                </a:solidFill>
              </a:rPr>
              <a:t>不能保证闭环系统完全能观，但能控性是保持的。</a:t>
            </a:r>
            <a:endParaRPr lang="en-US" altLang="zh-CN" sz="1400" b="1" dirty="0" smtClean="0">
              <a:solidFill>
                <a:srgbClr val="FF0000"/>
              </a:solidFill>
            </a:endParaRPr>
          </a:p>
          <a:p>
            <a:pPr marL="342900" lvl="0" indent="-342900" eaLnBrk="0" hangingPunct="0">
              <a:spcBef>
                <a:spcPct val="20000"/>
              </a:spcBef>
              <a:buClr>
                <a:srgbClr val="3333CC"/>
              </a:buClr>
              <a:buSzPct val="60000"/>
              <a:buFont typeface="Wingdings" pitchFamily="2" charset="2"/>
              <a:buChar char="n"/>
            </a:pPr>
            <a:r>
              <a:rPr lang="zh-CN" altLang="en-US" sz="1400" b="1" dirty="0" smtClean="0">
                <a:solidFill>
                  <a:srgbClr val="FF0000"/>
                </a:solidFill>
              </a:rPr>
              <a:t>强能观性的条件</a:t>
            </a:r>
            <a:endParaRPr lang="en-US" altLang="zh-CN" sz="1400" b="1" dirty="0" smtClean="0">
              <a:solidFill>
                <a:srgbClr val="FF0000"/>
              </a:solidFill>
            </a:endParaRPr>
          </a:p>
          <a:p>
            <a:pPr marL="342900" lvl="0" indent="-342900" eaLnBrk="0" hangingPunct="0">
              <a:spcBef>
                <a:spcPct val="20000"/>
              </a:spcBef>
              <a:buClr>
                <a:srgbClr val="3333CC"/>
              </a:buClr>
              <a:buSzPct val="60000"/>
              <a:buFont typeface="Wingdings" pitchFamily="2" charset="2"/>
              <a:buChar char="n"/>
            </a:pPr>
            <a:r>
              <a:rPr lang="zh-CN" altLang="en-US" sz="1400" b="1" dirty="0" smtClean="0">
                <a:solidFill>
                  <a:srgbClr val="FF0000"/>
                </a:solidFill>
              </a:rPr>
              <a:t>一般状态反馈配置</a:t>
            </a:r>
            <a:r>
              <a:rPr lang="en-US" sz="1400" b="1" i="1" dirty="0" smtClean="0">
                <a:solidFill>
                  <a:srgbClr val="FF0000"/>
                </a:solidFill>
              </a:rPr>
              <a:t>n</a:t>
            </a:r>
            <a:r>
              <a:rPr lang="zh-CN" altLang="en-US" sz="1400" b="1" dirty="0" smtClean="0">
                <a:solidFill>
                  <a:srgbClr val="FF0000"/>
                </a:solidFill>
              </a:rPr>
              <a:t>个极点不会影响原传递函数阵的零点，但传递函数阵的各元分子多项式可能受状态反馈影响</a:t>
            </a:r>
            <a:endParaRPr lang="zh-CN" altLang="en-US" sz="1400" b="1" kern="0" dirty="0">
              <a:solidFill>
                <a:srgbClr val="FF0000"/>
              </a:solidFill>
              <a:latin typeface="Tahoma"/>
              <a:ea typeface="楷体_GB2312"/>
            </a:endParaRPr>
          </a:p>
        </p:txBody>
      </p:sp>
      <p:sp>
        <p:nvSpPr>
          <p:cNvPr id="33" name="矩形 32"/>
          <p:cNvSpPr/>
          <p:nvPr/>
        </p:nvSpPr>
        <p:spPr>
          <a:xfrm>
            <a:off x="7358082" y="2928934"/>
            <a:ext cx="349776" cy="307777"/>
          </a:xfrm>
          <a:prstGeom prst="rect">
            <a:avLst/>
          </a:prstGeom>
        </p:spPr>
        <p:txBody>
          <a:bodyPr wrap="none">
            <a:spAutoFit/>
          </a:bodyPr>
          <a:lstStyle/>
          <a:p>
            <a:r>
              <a:rPr lang="en-US" altLang="zh-CN" sz="1400" b="1" dirty="0" smtClean="0"/>
              <a:t>@</a:t>
            </a:r>
            <a:endParaRPr lang="zh-CN" altLang="en-US" dirty="0"/>
          </a:p>
        </p:txBody>
      </p:sp>
      <p:sp>
        <p:nvSpPr>
          <p:cNvPr id="34" name="矩形 33"/>
          <p:cNvSpPr/>
          <p:nvPr/>
        </p:nvSpPr>
        <p:spPr>
          <a:xfrm>
            <a:off x="2000232" y="6550223"/>
            <a:ext cx="349776" cy="307777"/>
          </a:xfrm>
          <a:prstGeom prst="rect">
            <a:avLst/>
          </a:prstGeom>
        </p:spPr>
        <p:txBody>
          <a:bodyPr wrap="none">
            <a:spAutoFit/>
          </a:bodyPr>
          <a:lstStyle/>
          <a:p>
            <a:r>
              <a:rPr lang="en-US" altLang="zh-CN" sz="1400" b="1"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ntr" presetSubtype="10" fill="hold" nodeType="withEffect">
                                  <p:stCondLst>
                                    <p:cond delay="0"/>
                                  </p:stCondLst>
                                  <p:childTnLst>
                                    <p:set>
                                      <p:cBhvr>
                                        <p:cTn id="19" dur="1" fill="hold">
                                          <p:stCondLst>
                                            <p:cond delay="0"/>
                                          </p:stCondLst>
                                        </p:cTn>
                                        <p:tgtEl>
                                          <p:spTgt spid="143364"/>
                                        </p:tgtEl>
                                        <p:attrNameLst>
                                          <p:attrName>style.visibility</p:attrName>
                                        </p:attrNameLst>
                                      </p:cBhvr>
                                      <p:to>
                                        <p:strVal val="visible"/>
                                      </p:to>
                                    </p:set>
                                    <p:animEffect transition="in" filter="blinds(horizontal)">
                                      <p:cBhvr>
                                        <p:cTn id="20" dur="500"/>
                                        <p:tgtEl>
                                          <p:spTgt spid="14336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linds(horizontal)">
                                      <p:cBhvr>
                                        <p:cTn id="30" dur="500"/>
                                        <p:tgtEl>
                                          <p:spTgt spid="22"/>
                                        </p:tgtEl>
                                      </p:cBhvr>
                                    </p:animEffect>
                                  </p:childTnLst>
                                </p:cTn>
                              </p:par>
                              <p:par>
                                <p:cTn id="31" presetID="3" presetClass="entr" presetSubtype="1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par>
                                <p:cTn id="34" presetID="3" presetClass="entr" presetSubtype="10" fill="hold" nodeType="withEffect">
                                  <p:stCondLst>
                                    <p:cond delay="0"/>
                                  </p:stCondLst>
                                  <p:childTnLst>
                                    <p:set>
                                      <p:cBhvr>
                                        <p:cTn id="35" dur="1" fill="hold">
                                          <p:stCondLst>
                                            <p:cond delay="0"/>
                                          </p:stCondLst>
                                        </p:cTn>
                                        <p:tgtEl>
                                          <p:spTgt spid="143372"/>
                                        </p:tgtEl>
                                        <p:attrNameLst>
                                          <p:attrName>style.visibility</p:attrName>
                                        </p:attrNameLst>
                                      </p:cBhvr>
                                      <p:to>
                                        <p:strVal val="visible"/>
                                      </p:to>
                                    </p:set>
                                    <p:animEffect transition="in" filter="blinds(horizontal)">
                                      <p:cBhvr>
                                        <p:cTn id="36" dur="500"/>
                                        <p:tgtEl>
                                          <p:spTgt spid="14337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linds(horizontal)">
                                      <p:cBhvr>
                                        <p:cTn id="41" dur="500"/>
                                        <p:tgtEl>
                                          <p:spTgt spid="2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blinds(horizontal)">
                                      <p:cBhvr>
                                        <p:cTn id="44" dur="500"/>
                                        <p:tgtEl>
                                          <p:spTgt spid="27"/>
                                        </p:tgtEl>
                                      </p:cBhvr>
                                    </p:animEffect>
                                  </p:childTnLst>
                                </p:cTn>
                              </p:par>
                              <p:par>
                                <p:cTn id="45" presetID="3" presetClass="entr" presetSubtype="10" fill="hold" nodeType="withEffect">
                                  <p:stCondLst>
                                    <p:cond delay="0"/>
                                  </p:stCondLst>
                                  <p:childTnLst>
                                    <p:set>
                                      <p:cBhvr>
                                        <p:cTn id="46" dur="1" fill="hold">
                                          <p:stCondLst>
                                            <p:cond delay="0"/>
                                          </p:stCondLst>
                                        </p:cTn>
                                        <p:tgtEl>
                                          <p:spTgt spid="143374"/>
                                        </p:tgtEl>
                                        <p:attrNameLst>
                                          <p:attrName>style.visibility</p:attrName>
                                        </p:attrNameLst>
                                      </p:cBhvr>
                                      <p:to>
                                        <p:strVal val="visible"/>
                                      </p:to>
                                    </p:set>
                                    <p:animEffect transition="in" filter="blinds(horizontal)">
                                      <p:cBhvr>
                                        <p:cTn id="47" dur="500"/>
                                        <p:tgtEl>
                                          <p:spTgt spid="14337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blinds(horizontal)">
                                      <p:cBhvr>
                                        <p:cTn id="50" dur="500"/>
                                        <p:tgtEl>
                                          <p:spTgt spid="3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blinds(horizontal)">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linds(horizontal)">
                                      <p:cBhvr>
                                        <p:cTn id="58" dur="500"/>
                                        <p:tgtEl>
                                          <p:spTgt spid="28"/>
                                        </p:tgtEl>
                                      </p:cBhvr>
                                    </p:animEffect>
                                  </p:childTnLst>
                                </p:cTn>
                              </p:par>
                              <p:par>
                                <p:cTn id="59" presetID="3" presetClass="entr" presetSubtype="1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linds(horizontal)">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blinds(horizontal)">
                                      <p:cBhvr>
                                        <p:cTn id="66" dur="500"/>
                                        <p:tgtEl>
                                          <p:spTgt spid="29"/>
                                        </p:tgtEl>
                                      </p:cBhvr>
                                    </p:animEffect>
                                  </p:childTnLst>
                                </p:cTn>
                              </p:par>
                              <p:par>
                                <p:cTn id="67" presetID="3" presetClass="entr" presetSubtype="1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blinds(horizontal)">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blinds(horizontal)">
                                      <p:cBhvr>
                                        <p:cTn id="74" dur="500"/>
                                        <p:tgtEl>
                                          <p:spTgt spid="30"/>
                                        </p:tgtEl>
                                      </p:cBhvr>
                                    </p:animEffect>
                                  </p:childTnLst>
                                </p:cTn>
                              </p:par>
                              <p:par>
                                <p:cTn id="75" presetID="3" presetClass="entr" presetSubtype="1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blinds(horizontal)">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blinds(horizontal)">
                                      <p:cBhvr>
                                        <p:cTn id="82" dur="5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blinds(horizontal)">
                                      <p:cBhvr>
                                        <p:cTn id="8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22" grpId="0" animBg="1"/>
      <p:bldP spid="26" grpId="0" animBg="1"/>
      <p:bldP spid="27" grpId="0" animBg="1"/>
      <p:bldP spid="28" grpId="0" animBg="1"/>
      <p:bldP spid="29" grpId="0" animBg="1"/>
      <p:bldP spid="30" grpId="0" animBg="1"/>
      <p:bldP spid="31" grpId="0" animBg="1"/>
      <p:bldP spid="32" grpId="0"/>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状态反馈与其闭环系统分析</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例</a:t>
            </a:r>
            <a:r>
              <a:rPr lang="en-US" altLang="zh-CN" dirty="0" smtClean="0"/>
              <a:t>：</a:t>
            </a:r>
            <a:r>
              <a:rPr lang="zh-CN" altLang="en-US" dirty="0" smtClean="0"/>
              <a:t>讨论</a:t>
            </a:r>
            <a:r>
              <a:rPr lang="en-US" dirty="0" smtClean="0"/>
              <a:t>MIMO</a:t>
            </a:r>
            <a:r>
              <a:rPr lang="zh-CN" altLang="en-US" dirty="0" smtClean="0"/>
              <a:t>反馈系统的能观性与传递函数阵的变化</a:t>
            </a:r>
            <a:r>
              <a:rPr lang="en-US" altLang="zh-CN" dirty="0" smtClean="0"/>
              <a:t>(</a:t>
            </a:r>
            <a:r>
              <a:rPr lang="zh-CN" altLang="en-US" dirty="0" smtClean="0"/>
              <a:t>板书</a:t>
            </a:r>
            <a:r>
              <a:rPr lang="en-US" altLang="zh-CN" dirty="0" smtClean="0"/>
              <a:t>)</a:t>
            </a:r>
            <a:endParaRPr lang="zh-CN" altLang="en-US" dirty="0"/>
          </a:p>
        </p:txBody>
      </p:sp>
      <p:sp>
        <p:nvSpPr>
          <p:cNvPr id="144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4385" name="Object 1"/>
          <p:cNvGraphicFramePr>
            <a:graphicFrameLocks noChangeAspect="1"/>
          </p:cNvGraphicFramePr>
          <p:nvPr/>
        </p:nvGraphicFramePr>
        <p:xfrm>
          <a:off x="2214546" y="2428868"/>
          <a:ext cx="4431354" cy="1143008"/>
        </p:xfrm>
        <a:graphic>
          <a:graphicData uri="http://schemas.openxmlformats.org/presentationml/2006/ole">
            <p:oleObj spid="_x0000_s144385" name="Equation" r:id="rId3" imgW="2400300" imgH="622300" progId="Equation.DSMT4">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dirty="0" smtClean="0"/>
              <a:t>2.2(</a:t>
            </a:r>
            <a:r>
              <a:rPr lang="zh-CN" altLang="en-US" dirty="0" smtClean="0"/>
              <a:t>静态</a:t>
            </a:r>
            <a:r>
              <a:rPr lang="en-US" dirty="0" smtClean="0"/>
              <a:t>)</a:t>
            </a:r>
            <a:r>
              <a:rPr lang="zh-CN" altLang="en-US" dirty="0" smtClean="0"/>
              <a:t>输出反馈与其闭环系统分析</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静态输出反馈系统的时域形式</a:t>
            </a:r>
            <a:endParaRPr lang="zh-CN" altLang="en-US" dirty="0"/>
          </a:p>
        </p:txBody>
      </p:sp>
      <p:graphicFrame>
        <p:nvGraphicFramePr>
          <p:cNvPr id="5" name="Object 3"/>
          <p:cNvGraphicFramePr>
            <a:graphicFrameLocks noChangeAspect="1"/>
          </p:cNvGraphicFramePr>
          <p:nvPr/>
        </p:nvGraphicFramePr>
        <p:xfrm>
          <a:off x="1654175" y="2478088"/>
          <a:ext cx="1049338" cy="342900"/>
        </p:xfrm>
        <a:graphic>
          <a:graphicData uri="http://schemas.openxmlformats.org/presentationml/2006/ole">
            <p:oleObj spid="_x0000_s145411" name="Equation" r:id="rId3" imgW="609480" imgH="190440" progId="Equation.DSMT4">
              <p:embed/>
            </p:oleObj>
          </a:graphicData>
        </a:graphic>
      </p:graphicFrame>
      <p:graphicFrame>
        <p:nvGraphicFramePr>
          <p:cNvPr id="6" name="Object 3"/>
          <p:cNvGraphicFramePr>
            <a:graphicFrameLocks noChangeAspect="1"/>
          </p:cNvGraphicFramePr>
          <p:nvPr/>
        </p:nvGraphicFramePr>
        <p:xfrm>
          <a:off x="214282" y="1785926"/>
          <a:ext cx="1966912" cy="708025"/>
        </p:xfrm>
        <a:graphic>
          <a:graphicData uri="http://schemas.openxmlformats.org/presentationml/2006/ole">
            <p:oleObj spid="_x0000_s145412" name="Equation" r:id="rId4" imgW="1143000" imgH="393480" progId="Equation.DSMT4">
              <p:embed/>
            </p:oleObj>
          </a:graphicData>
        </a:graphic>
      </p:graphicFrame>
      <p:graphicFrame>
        <p:nvGraphicFramePr>
          <p:cNvPr id="7" name="Object 3"/>
          <p:cNvGraphicFramePr>
            <a:graphicFrameLocks noChangeAspect="1"/>
          </p:cNvGraphicFramePr>
          <p:nvPr/>
        </p:nvGraphicFramePr>
        <p:xfrm>
          <a:off x="57147" y="2786058"/>
          <a:ext cx="4157663" cy="800100"/>
        </p:xfrm>
        <a:graphic>
          <a:graphicData uri="http://schemas.openxmlformats.org/presentationml/2006/ole">
            <p:oleObj spid="_x0000_s145413" name="Equation" r:id="rId5" imgW="2412720" imgH="444240" progId="Equation.DSMT4">
              <p:embed/>
            </p:oleObj>
          </a:graphicData>
        </a:graphic>
      </p:graphicFrame>
      <p:graphicFrame>
        <p:nvGraphicFramePr>
          <p:cNvPr id="8" name="Object 3"/>
          <p:cNvGraphicFramePr>
            <a:graphicFrameLocks noChangeAspect="1"/>
          </p:cNvGraphicFramePr>
          <p:nvPr/>
        </p:nvGraphicFramePr>
        <p:xfrm>
          <a:off x="296863" y="4071938"/>
          <a:ext cx="2144712" cy="387350"/>
        </p:xfrm>
        <a:graphic>
          <a:graphicData uri="http://schemas.openxmlformats.org/presentationml/2006/ole">
            <p:oleObj spid="_x0000_s145414" name="Equation" r:id="rId6" imgW="1244520" imgH="215640" progId="Equation.DSMT4">
              <p:embed/>
            </p:oleObj>
          </a:graphicData>
        </a:graphic>
      </p:graphicFrame>
      <p:graphicFrame>
        <p:nvGraphicFramePr>
          <p:cNvPr id="9" name="Object 3"/>
          <p:cNvGraphicFramePr>
            <a:graphicFrameLocks noChangeAspect="1"/>
          </p:cNvGraphicFramePr>
          <p:nvPr/>
        </p:nvGraphicFramePr>
        <p:xfrm>
          <a:off x="233363" y="4714875"/>
          <a:ext cx="2976562" cy="411163"/>
        </p:xfrm>
        <a:graphic>
          <a:graphicData uri="http://schemas.openxmlformats.org/presentationml/2006/ole">
            <p:oleObj spid="_x0000_s145415" name="Equation" r:id="rId7" imgW="1726920" imgH="228600" progId="Equation.DSMT4">
              <p:embed/>
            </p:oleObj>
          </a:graphicData>
        </a:graphic>
      </p:graphicFrame>
      <p:sp>
        <p:nvSpPr>
          <p:cNvPr id="10" name="下箭头 9"/>
          <p:cNvSpPr/>
          <p:nvPr/>
        </p:nvSpPr>
        <p:spPr bwMode="auto">
          <a:xfrm>
            <a:off x="1214414" y="2500306"/>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1" name="下箭头 10"/>
          <p:cNvSpPr/>
          <p:nvPr/>
        </p:nvSpPr>
        <p:spPr bwMode="auto">
          <a:xfrm>
            <a:off x="1142976" y="3643314"/>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2" name="Object 3"/>
          <p:cNvGraphicFramePr>
            <a:graphicFrameLocks noChangeAspect="1"/>
          </p:cNvGraphicFramePr>
          <p:nvPr/>
        </p:nvGraphicFramePr>
        <p:xfrm>
          <a:off x="1500166" y="3643314"/>
          <a:ext cx="612775" cy="296862"/>
        </p:xfrm>
        <a:graphic>
          <a:graphicData uri="http://schemas.openxmlformats.org/presentationml/2006/ole">
            <p:oleObj spid="_x0000_s145416" name="Equation" r:id="rId8" imgW="355320" imgH="164880" progId="Equation.DSMT4">
              <p:embed/>
            </p:oleObj>
          </a:graphicData>
        </a:graphic>
      </p:graphicFrame>
      <p:sp>
        <p:nvSpPr>
          <p:cNvPr id="13" name="下箭头 12"/>
          <p:cNvSpPr/>
          <p:nvPr/>
        </p:nvSpPr>
        <p:spPr bwMode="auto">
          <a:xfrm>
            <a:off x="1142976" y="4429132"/>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4" name="矩形 13"/>
          <p:cNvSpPr/>
          <p:nvPr/>
        </p:nvSpPr>
        <p:spPr>
          <a:xfrm>
            <a:off x="4071934" y="1785926"/>
            <a:ext cx="5357850" cy="5004447"/>
          </a:xfrm>
          <a:prstGeom prst="rect">
            <a:avLst/>
          </a:prstGeom>
        </p:spPr>
        <p:txBody>
          <a:bodyPr wrap="square">
            <a:spAutoFit/>
          </a:bodyPr>
          <a:lstStyle/>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rPr>
              <a:t>输出反馈是系统结构信息的不完全反馈</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rPr>
              <a:t>输出反馈不改变系统阶数</a:t>
            </a:r>
            <a:endParaRPr lang="en-US" altLang="zh-CN" sz="2800" b="1" dirty="0" smtClean="0">
              <a:latin typeface="+mn-ea"/>
              <a:ea typeface="+mn-ea"/>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可能并不能任意改变特征值</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输出反馈不改变系统惯性性质</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输出反馈保持能控性</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输出反馈不保持能观性</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输出反馈实施较易</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增强反馈能力</a:t>
            </a:r>
            <a:r>
              <a:rPr lang="en-US" altLang="zh-CN" sz="2800" b="1" dirty="0" smtClean="0">
                <a:latin typeface="+mn-ea"/>
                <a:ea typeface="+mn-ea"/>
                <a:cs typeface="楷体_GB2312"/>
              </a:rPr>
              <a:t>,</a:t>
            </a:r>
            <a:r>
              <a:rPr lang="zh-CN" altLang="en-US" sz="2800" b="1" dirty="0" smtClean="0">
                <a:latin typeface="+mn-ea"/>
                <a:ea typeface="+mn-ea"/>
                <a:cs typeface="楷体_GB2312"/>
              </a:rPr>
              <a:t>有时需要引入动态补偿</a:t>
            </a:r>
            <a:endParaRPr lang="zh-CN" altLang="en-US" sz="2800" b="1" dirty="0">
              <a:latin typeface="+mn-ea"/>
              <a:ea typeface="+mn-ea"/>
            </a:endParaRPr>
          </a:p>
        </p:txBody>
      </p:sp>
      <p:sp>
        <p:nvSpPr>
          <p:cNvPr id="14541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542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5419" name="Object 11"/>
          <p:cNvGraphicFramePr>
            <a:graphicFrameLocks noChangeAspect="1"/>
          </p:cNvGraphicFramePr>
          <p:nvPr/>
        </p:nvGraphicFramePr>
        <p:xfrm>
          <a:off x="0" y="5143512"/>
          <a:ext cx="4286248" cy="1670678"/>
        </p:xfrm>
        <a:graphic>
          <a:graphicData uri="http://schemas.openxmlformats.org/presentationml/2006/ole">
            <p:oleObj spid="_x0000_s145419" name="Visio" r:id="rId9" imgW="3832081" imgH="1501101"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dirty="0" smtClean="0"/>
              <a:t>2.2(</a:t>
            </a:r>
            <a:r>
              <a:rPr lang="zh-CN" altLang="en-US" dirty="0" smtClean="0"/>
              <a:t>静态</a:t>
            </a:r>
            <a:r>
              <a:rPr lang="en-US" dirty="0" smtClean="0"/>
              <a:t>)</a:t>
            </a:r>
            <a:r>
              <a:rPr lang="zh-CN" altLang="en-US" dirty="0" smtClean="0"/>
              <a:t>输出反馈与其闭环系统分析</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静态输出反馈系统的复频域形式</a:t>
            </a:r>
            <a:endParaRPr lang="zh-CN" altLang="en-US" dirty="0"/>
          </a:p>
        </p:txBody>
      </p:sp>
      <p:sp>
        <p:nvSpPr>
          <p:cNvPr id="151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1553" name="Object 1"/>
          <p:cNvGraphicFramePr>
            <a:graphicFrameLocks noChangeAspect="1"/>
          </p:cNvGraphicFramePr>
          <p:nvPr/>
        </p:nvGraphicFramePr>
        <p:xfrm>
          <a:off x="214282" y="2000240"/>
          <a:ext cx="2794654" cy="1285884"/>
        </p:xfrm>
        <a:graphic>
          <a:graphicData uri="http://schemas.openxmlformats.org/presentationml/2006/ole">
            <p:oleObj spid="_x0000_s151553" name="Visio" r:id="rId3" imgW="4051003" imgH="1863891" progId="Visio.Drawing.11">
              <p:embed/>
            </p:oleObj>
          </a:graphicData>
        </a:graphic>
      </p:graphicFrame>
      <p:sp>
        <p:nvSpPr>
          <p:cNvPr id="6" name="矩形 5"/>
          <p:cNvSpPr/>
          <p:nvPr/>
        </p:nvSpPr>
        <p:spPr>
          <a:xfrm>
            <a:off x="3071802" y="1857364"/>
            <a:ext cx="5929354" cy="1717393"/>
          </a:xfrm>
          <a:prstGeom prst="rect">
            <a:avLst/>
          </a:prstGeom>
        </p:spPr>
        <p:txBody>
          <a:bodyPr wrap="square">
            <a:spAutoFit/>
          </a:bodyPr>
          <a:lstStyle/>
          <a:p>
            <a:pPr marL="342900" lvl="1" indent="-342900" eaLnBrk="0" hangingPunct="0">
              <a:spcBef>
                <a:spcPct val="20000"/>
              </a:spcBef>
              <a:buClr>
                <a:schemeClr val="folHlink"/>
              </a:buClr>
              <a:buSzPct val="60000"/>
              <a:buFont typeface="Wingdings" pitchFamily="2" charset="2"/>
              <a:buChar char="n"/>
            </a:pPr>
            <a:r>
              <a:rPr lang="zh-CN" altLang="en-US" b="1" dirty="0" smtClean="0">
                <a:latin typeface="+mn-ea"/>
                <a:ea typeface="+mn-ea"/>
              </a:rPr>
              <a:t>前向通道传递函数是真的或严真的，且系统可这两个传递函数完全表征</a:t>
            </a:r>
            <a:endParaRPr lang="en-US" altLang="zh-CN" b="1" dirty="0" smtClean="0">
              <a:latin typeface="+mn-ea"/>
              <a:ea typeface="+mn-ea"/>
            </a:endParaRPr>
          </a:p>
          <a:p>
            <a:pPr marL="342900" lvl="1" indent="-342900" eaLnBrk="0" hangingPunct="0">
              <a:spcBef>
                <a:spcPct val="20000"/>
              </a:spcBef>
              <a:buClr>
                <a:schemeClr val="folHlink"/>
              </a:buClr>
              <a:buSzPct val="60000"/>
              <a:buFont typeface="Wingdings" pitchFamily="2" charset="2"/>
              <a:buChar char="n"/>
            </a:pPr>
            <a:r>
              <a:rPr lang="en-US" altLang="zh-CN" b="1" dirty="0" smtClean="0">
                <a:latin typeface="+mn-ea"/>
              </a:rPr>
              <a:t> </a:t>
            </a:r>
          </a:p>
          <a:p>
            <a:pPr marL="342900" lvl="1" indent="-342900" eaLnBrk="0" hangingPunct="0">
              <a:spcBef>
                <a:spcPct val="20000"/>
              </a:spcBef>
              <a:buClr>
                <a:schemeClr val="folHlink"/>
              </a:buClr>
              <a:buSzPct val="60000"/>
              <a:buFont typeface="Wingdings" pitchFamily="2" charset="2"/>
              <a:buChar char="n"/>
            </a:pPr>
            <a:r>
              <a:rPr lang="en-US" altLang="zh-CN" b="1" dirty="0" smtClean="0">
                <a:latin typeface="+mn-ea"/>
              </a:rPr>
              <a:t> </a:t>
            </a:r>
            <a:endParaRPr lang="zh-CN" altLang="en-US" b="1" dirty="0">
              <a:latin typeface="+mn-ea"/>
            </a:endParaRPr>
          </a:p>
        </p:txBody>
      </p:sp>
      <p:sp>
        <p:nvSpPr>
          <p:cNvPr id="15155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Object 2"/>
          <p:cNvGraphicFramePr>
            <a:graphicFrameLocks noChangeAspect="1"/>
          </p:cNvGraphicFramePr>
          <p:nvPr/>
        </p:nvGraphicFramePr>
        <p:xfrm>
          <a:off x="3500430" y="2714620"/>
          <a:ext cx="4357718" cy="384505"/>
        </p:xfrm>
        <a:graphic>
          <a:graphicData uri="http://schemas.openxmlformats.org/presentationml/2006/ole">
            <p:oleObj spid="_x0000_s151554" name="Equation" r:id="rId4" imgW="2590800" imgH="228600" progId="Equation.DSMT4">
              <p:embed/>
            </p:oleObj>
          </a:graphicData>
        </a:graphic>
      </p:graphicFrame>
      <p:graphicFrame>
        <p:nvGraphicFramePr>
          <p:cNvPr id="9" name="Object 2"/>
          <p:cNvGraphicFramePr>
            <a:graphicFrameLocks noChangeAspect="1"/>
          </p:cNvGraphicFramePr>
          <p:nvPr/>
        </p:nvGraphicFramePr>
        <p:xfrm>
          <a:off x="3571868" y="3143248"/>
          <a:ext cx="2786082" cy="342902"/>
        </p:xfrm>
        <a:graphic>
          <a:graphicData uri="http://schemas.openxmlformats.org/presentationml/2006/ole">
            <p:oleObj spid="_x0000_s151556" name="Equation" r:id="rId5" imgW="1650960" imgH="203040" progId="Equation.DSMT4">
              <p:embed/>
            </p:oleObj>
          </a:graphicData>
        </a:graphic>
      </p:graphicFrame>
      <p:graphicFrame>
        <p:nvGraphicFramePr>
          <p:cNvPr id="10" name="Object 2"/>
          <p:cNvGraphicFramePr>
            <a:graphicFrameLocks noChangeAspect="1"/>
          </p:cNvGraphicFramePr>
          <p:nvPr/>
        </p:nvGraphicFramePr>
        <p:xfrm>
          <a:off x="6572264" y="3143248"/>
          <a:ext cx="2232438" cy="357190"/>
        </p:xfrm>
        <a:graphic>
          <a:graphicData uri="http://schemas.openxmlformats.org/presentationml/2006/ole">
            <p:oleObj spid="_x0000_s151557" name="Equation" r:id="rId6" imgW="1269720" imgH="203040" progId="Equation.DSMT4">
              <p:embed/>
            </p:oleObj>
          </a:graphicData>
        </a:graphic>
      </p:graphicFrame>
      <p:sp>
        <p:nvSpPr>
          <p:cNvPr id="151559"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1558" name="Object 6"/>
          <p:cNvGraphicFramePr>
            <a:graphicFrameLocks noChangeAspect="1"/>
          </p:cNvGraphicFramePr>
          <p:nvPr/>
        </p:nvGraphicFramePr>
        <p:xfrm>
          <a:off x="642910" y="4214818"/>
          <a:ext cx="5353050" cy="736600"/>
        </p:xfrm>
        <a:graphic>
          <a:graphicData uri="http://schemas.openxmlformats.org/presentationml/2006/ole">
            <p:oleObj spid="_x0000_s151558" name="Equation" r:id="rId7" imgW="3085920" imgH="419040" progId="Equation.DSMT4">
              <p:embed/>
            </p:oleObj>
          </a:graphicData>
        </a:graphic>
      </p:graphicFrame>
      <p:graphicFrame>
        <p:nvGraphicFramePr>
          <p:cNvPr id="14" name="Object 6"/>
          <p:cNvGraphicFramePr>
            <a:graphicFrameLocks noChangeAspect="1"/>
          </p:cNvGraphicFramePr>
          <p:nvPr/>
        </p:nvGraphicFramePr>
        <p:xfrm>
          <a:off x="642910" y="5143512"/>
          <a:ext cx="7356475" cy="1450975"/>
        </p:xfrm>
        <a:graphic>
          <a:graphicData uri="http://schemas.openxmlformats.org/presentationml/2006/ole">
            <p:oleObj spid="_x0000_s151560" name="Equation" r:id="rId8" imgW="4241520" imgH="825480"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a:t>
            </a:r>
            <a:r>
              <a:rPr lang="zh-CN" altLang="en-US" dirty="0" smtClean="0"/>
              <a:t>从输出到状态矢量导数反馈与其闭环系统分析</a:t>
            </a:r>
            <a:endParaRPr lang="zh-CN" altLang="en-US" dirty="0"/>
          </a:p>
        </p:txBody>
      </p:sp>
      <p:sp>
        <p:nvSpPr>
          <p:cNvPr id="3" name="内容占位符 2"/>
          <p:cNvSpPr>
            <a:spLocks noGrp="1"/>
          </p:cNvSpPr>
          <p:nvPr>
            <p:ph idx="1"/>
          </p:nvPr>
        </p:nvSpPr>
        <p:spPr>
          <a:xfrm>
            <a:off x="428596" y="1285875"/>
            <a:ext cx="8715403" cy="4846638"/>
          </a:xfrm>
        </p:spPr>
        <p:txBody>
          <a:bodyPr/>
          <a:lstStyle/>
          <a:p>
            <a:pPr lvl="0"/>
            <a:r>
              <a:rPr lang="zh-CN" altLang="en-US" dirty="0" smtClean="0">
                <a:latin typeface="+mn-ea"/>
              </a:rPr>
              <a:t>从输出到状态矢量导数反馈与其闭环系统分析</a:t>
            </a:r>
            <a:endParaRPr lang="en-US" altLang="zh-CN" dirty="0" smtClean="0">
              <a:latin typeface="+mn-ea"/>
            </a:endParaRPr>
          </a:p>
          <a:p>
            <a:endParaRPr lang="zh-CN" altLang="en-US" dirty="0"/>
          </a:p>
        </p:txBody>
      </p:sp>
      <p:graphicFrame>
        <p:nvGraphicFramePr>
          <p:cNvPr id="4" name="Object 3"/>
          <p:cNvGraphicFramePr>
            <a:graphicFrameLocks noChangeAspect="1"/>
          </p:cNvGraphicFramePr>
          <p:nvPr/>
        </p:nvGraphicFramePr>
        <p:xfrm>
          <a:off x="1714480" y="2428868"/>
          <a:ext cx="698500" cy="342900"/>
        </p:xfrm>
        <a:graphic>
          <a:graphicData uri="http://schemas.openxmlformats.org/presentationml/2006/ole">
            <p:oleObj spid="_x0000_s156673" name="Equation" r:id="rId3" imgW="406080" imgH="190440" progId="Equation.DSMT4">
              <p:embed/>
            </p:oleObj>
          </a:graphicData>
        </a:graphic>
      </p:graphicFrame>
      <p:graphicFrame>
        <p:nvGraphicFramePr>
          <p:cNvPr id="5" name="Object 3"/>
          <p:cNvGraphicFramePr>
            <a:graphicFrameLocks noChangeAspect="1"/>
          </p:cNvGraphicFramePr>
          <p:nvPr/>
        </p:nvGraphicFramePr>
        <p:xfrm>
          <a:off x="214282" y="1785926"/>
          <a:ext cx="1966912" cy="708025"/>
        </p:xfrm>
        <a:graphic>
          <a:graphicData uri="http://schemas.openxmlformats.org/presentationml/2006/ole">
            <p:oleObj spid="_x0000_s156674" name="Equation" r:id="rId4" imgW="1143000" imgH="393480" progId="Equation.DSMT4">
              <p:embed/>
            </p:oleObj>
          </a:graphicData>
        </a:graphic>
      </p:graphicFrame>
      <p:graphicFrame>
        <p:nvGraphicFramePr>
          <p:cNvPr id="6" name="Object 3"/>
          <p:cNvGraphicFramePr>
            <a:graphicFrameLocks noChangeAspect="1"/>
          </p:cNvGraphicFramePr>
          <p:nvPr/>
        </p:nvGraphicFramePr>
        <p:xfrm>
          <a:off x="214282" y="2786058"/>
          <a:ext cx="2647950" cy="685800"/>
        </p:xfrm>
        <a:graphic>
          <a:graphicData uri="http://schemas.openxmlformats.org/presentationml/2006/ole">
            <p:oleObj spid="_x0000_s156675" name="Equation" r:id="rId5" imgW="1536480" imgH="380880" progId="Equation.DSMT4">
              <p:embed/>
            </p:oleObj>
          </a:graphicData>
        </a:graphic>
      </p:graphicFrame>
      <p:graphicFrame>
        <p:nvGraphicFramePr>
          <p:cNvPr id="7" name="Object 3"/>
          <p:cNvGraphicFramePr>
            <a:graphicFrameLocks noChangeAspect="1"/>
          </p:cNvGraphicFramePr>
          <p:nvPr/>
        </p:nvGraphicFramePr>
        <p:xfrm>
          <a:off x="393700" y="4071938"/>
          <a:ext cx="1949450" cy="387350"/>
        </p:xfrm>
        <a:graphic>
          <a:graphicData uri="http://schemas.openxmlformats.org/presentationml/2006/ole">
            <p:oleObj spid="_x0000_s156676" name="Equation" r:id="rId6" imgW="1130040" imgH="215640" progId="Equation.DSMT4">
              <p:embed/>
            </p:oleObj>
          </a:graphicData>
        </a:graphic>
      </p:graphicFrame>
      <p:graphicFrame>
        <p:nvGraphicFramePr>
          <p:cNvPr id="8" name="Object 3"/>
          <p:cNvGraphicFramePr>
            <a:graphicFrameLocks noChangeAspect="1"/>
          </p:cNvGraphicFramePr>
          <p:nvPr/>
        </p:nvGraphicFramePr>
        <p:xfrm>
          <a:off x="309563" y="4714875"/>
          <a:ext cx="2824162" cy="411163"/>
        </p:xfrm>
        <a:graphic>
          <a:graphicData uri="http://schemas.openxmlformats.org/presentationml/2006/ole">
            <p:oleObj spid="_x0000_s156677" name="Equation" r:id="rId7" imgW="1638000" imgH="228600" progId="Equation.DSMT4">
              <p:embed/>
            </p:oleObj>
          </a:graphicData>
        </a:graphic>
      </p:graphicFrame>
      <p:sp>
        <p:nvSpPr>
          <p:cNvPr id="9" name="下箭头 8"/>
          <p:cNvSpPr/>
          <p:nvPr/>
        </p:nvSpPr>
        <p:spPr bwMode="auto">
          <a:xfrm>
            <a:off x="1214414" y="2500306"/>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0" name="下箭头 9"/>
          <p:cNvSpPr/>
          <p:nvPr/>
        </p:nvSpPr>
        <p:spPr bwMode="auto">
          <a:xfrm>
            <a:off x="1142976" y="3643314"/>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1" name="Object 3"/>
          <p:cNvGraphicFramePr>
            <a:graphicFrameLocks noChangeAspect="1"/>
          </p:cNvGraphicFramePr>
          <p:nvPr/>
        </p:nvGraphicFramePr>
        <p:xfrm>
          <a:off x="1500166" y="3643314"/>
          <a:ext cx="612775" cy="296862"/>
        </p:xfrm>
        <a:graphic>
          <a:graphicData uri="http://schemas.openxmlformats.org/presentationml/2006/ole">
            <p:oleObj spid="_x0000_s156678" name="Equation" r:id="rId8" imgW="355320" imgH="164880" progId="Equation.DSMT4">
              <p:embed/>
            </p:oleObj>
          </a:graphicData>
        </a:graphic>
      </p:graphicFrame>
      <p:sp>
        <p:nvSpPr>
          <p:cNvPr id="12" name="下箭头 11"/>
          <p:cNvSpPr/>
          <p:nvPr/>
        </p:nvSpPr>
        <p:spPr bwMode="auto">
          <a:xfrm>
            <a:off x="1142976" y="4429132"/>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3" name="矩形 12"/>
          <p:cNvSpPr/>
          <p:nvPr/>
        </p:nvSpPr>
        <p:spPr>
          <a:xfrm>
            <a:off x="3857620" y="1956753"/>
            <a:ext cx="5357850" cy="4401205"/>
          </a:xfrm>
          <a:prstGeom prst="rect">
            <a:avLst/>
          </a:prstGeom>
        </p:spPr>
        <p:txBody>
          <a:bodyPr wrap="square">
            <a:spAutoFit/>
          </a:bodyPr>
          <a:lstStyle/>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rPr>
              <a:t>不改变系统阶数</a:t>
            </a:r>
            <a:endParaRPr lang="en-US" altLang="zh-CN" sz="2800" b="1" dirty="0" smtClean="0">
              <a:latin typeface="+mn-ea"/>
              <a:ea typeface="+mn-ea"/>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rPr>
              <a:t>特征值可自由配置</a:t>
            </a:r>
            <a:endParaRPr lang="en-US" altLang="zh-CN" sz="2800" b="1" dirty="0" smtClean="0">
              <a:latin typeface="+mn-ea"/>
              <a:ea typeface="+mn-ea"/>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cs typeface="楷体_GB2312"/>
              </a:rPr>
              <a:t>不改变系统惯性性质</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rPr>
              <a:t>不改变系统的能观测性和能观测子空间</a:t>
            </a:r>
            <a:endParaRPr lang="en-US" altLang="zh-CN" sz="2800" b="1" dirty="0" smtClean="0">
              <a:latin typeface="+mn-ea"/>
              <a:ea typeface="+mn-ea"/>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rPr>
              <a:t>可能改变系统的能控制性和能控子空间</a:t>
            </a:r>
            <a:endParaRPr lang="en-US" altLang="zh-CN" sz="2800" b="1" dirty="0" smtClean="0">
              <a:latin typeface="+mn-ea"/>
              <a:ea typeface="+mn-ea"/>
              <a:cs typeface="楷体_GB2312"/>
            </a:endParaRPr>
          </a:p>
          <a:p>
            <a:pPr marL="342900" lvl="1" indent="-342900" eaLnBrk="0" hangingPunct="0">
              <a:spcBef>
                <a:spcPct val="20000"/>
              </a:spcBef>
              <a:buClr>
                <a:schemeClr val="folHlink"/>
              </a:buClr>
              <a:buSzPct val="60000"/>
              <a:buFont typeface="Wingdings" pitchFamily="2" charset="2"/>
              <a:buChar char="n"/>
            </a:pPr>
            <a:r>
              <a:rPr lang="zh-CN" altLang="en-US" sz="2800" b="1" dirty="0" smtClean="0">
                <a:latin typeface="+mn-ea"/>
                <a:ea typeface="+mn-ea"/>
              </a:rPr>
              <a:t>由于是接入系统内部。而通常系统是不提供这种接入</a:t>
            </a:r>
            <a:endParaRPr lang="en-US" altLang="zh-CN" sz="2800" b="1" dirty="0" smtClean="0">
              <a:latin typeface="+mn-ea"/>
              <a:ea typeface="+mn-ea"/>
              <a:cs typeface="楷体_GB2312"/>
            </a:endParaRPr>
          </a:p>
        </p:txBody>
      </p:sp>
      <p:sp>
        <p:nvSpPr>
          <p:cNvPr id="156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6680" name="Object 8"/>
          <p:cNvGraphicFramePr>
            <a:graphicFrameLocks noChangeAspect="1"/>
          </p:cNvGraphicFramePr>
          <p:nvPr/>
        </p:nvGraphicFramePr>
        <p:xfrm>
          <a:off x="0" y="5286388"/>
          <a:ext cx="3888321" cy="1387867"/>
        </p:xfrm>
        <a:graphic>
          <a:graphicData uri="http://schemas.openxmlformats.org/presentationml/2006/ole">
            <p:oleObj spid="_x0000_s156680" name="Visio" r:id="rId9" imgW="3981628" imgH="1426059"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a:t>
            </a:r>
            <a:r>
              <a:rPr lang="zh-CN" altLang="en-US" dirty="0" smtClean="0"/>
              <a:t>连续时间系统的动态补偿</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从时域角度讨论动态补偿的形式</a:t>
            </a:r>
            <a:endParaRPr lang="en-US" altLang="zh-CN" dirty="0" smtClean="0"/>
          </a:p>
          <a:p>
            <a:endParaRPr lang="en-US" altLang="zh-CN" dirty="0" smtClean="0"/>
          </a:p>
          <a:p>
            <a:endParaRPr lang="en-US" altLang="zh-CN" dirty="0" smtClean="0"/>
          </a:p>
          <a:p>
            <a:pPr lvl="1"/>
            <a:r>
              <a:rPr lang="zh-CN" altLang="en-US" dirty="0" smtClean="0"/>
              <a:t>带动态补偿的闭环系统的阶数是动态补偿器阶数与受控系统阶数之和。</a:t>
            </a:r>
            <a:endParaRPr lang="en-US" altLang="zh-CN" dirty="0" smtClean="0"/>
          </a:p>
          <a:p>
            <a:pPr lvl="1"/>
            <a:r>
              <a:rPr lang="zh-CN" altLang="en-US" dirty="0" smtClean="0"/>
              <a:t>串联结构的典型例子是串联校正，可以采用超前、滞后或二者的复合。</a:t>
            </a:r>
            <a:endParaRPr lang="en-US" altLang="zh-CN" dirty="0" smtClean="0"/>
          </a:p>
          <a:p>
            <a:pPr lvl="1"/>
            <a:r>
              <a:rPr lang="zh-CN" altLang="en-US" dirty="0" smtClean="0"/>
              <a:t>并联结构典型的例子是状态观器器的状态反馈、局部反馈等。</a:t>
            </a:r>
          </a:p>
          <a:p>
            <a:endParaRPr lang="zh-CN" altLang="en-US" dirty="0"/>
          </a:p>
        </p:txBody>
      </p:sp>
      <p:sp>
        <p:nvSpPr>
          <p:cNvPr id="155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5649" name="Object 1"/>
          <p:cNvGraphicFramePr>
            <a:graphicFrameLocks noChangeAspect="1"/>
          </p:cNvGraphicFramePr>
          <p:nvPr/>
        </p:nvGraphicFramePr>
        <p:xfrm>
          <a:off x="1214414" y="2000240"/>
          <a:ext cx="3382109" cy="928694"/>
        </p:xfrm>
        <a:graphic>
          <a:graphicData uri="http://schemas.openxmlformats.org/presentationml/2006/ole">
            <p:oleObj spid="_x0000_s155649" name="Visio" r:id="rId3" imgW="5834502" imgH="1585050" progId="Visio.Drawing.11">
              <p:embed/>
            </p:oleObj>
          </a:graphicData>
        </a:graphic>
      </p:graphicFrame>
      <p:sp>
        <p:nvSpPr>
          <p:cNvPr id="1556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56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5660" name="Object 12"/>
          <p:cNvGraphicFramePr>
            <a:graphicFrameLocks noChangeAspect="1"/>
          </p:cNvGraphicFramePr>
          <p:nvPr/>
        </p:nvGraphicFramePr>
        <p:xfrm>
          <a:off x="5214942" y="1989135"/>
          <a:ext cx="2357437" cy="1082675"/>
        </p:xfrm>
        <a:graphic>
          <a:graphicData uri="http://schemas.openxmlformats.org/presentationml/2006/ole">
            <p:oleObj spid="_x0000_s155660" name="Visio" r:id="rId4" imgW="4051003" imgH="1863891" progId="Visio.Drawing.11">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a:t>
            </a:r>
            <a:r>
              <a:rPr lang="zh-CN" altLang="en-US" dirty="0" smtClean="0"/>
              <a:t>连续时间系统的动态补偿</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续前：以动态补偿的并联结构为例说明</a:t>
            </a:r>
            <a:endParaRPr lang="zh-CN" altLang="en-US" dirty="0"/>
          </a:p>
        </p:txBody>
      </p:sp>
      <p:graphicFrame>
        <p:nvGraphicFramePr>
          <p:cNvPr id="157698" name="Object 2"/>
          <p:cNvGraphicFramePr>
            <a:graphicFrameLocks noChangeAspect="1"/>
          </p:cNvGraphicFramePr>
          <p:nvPr/>
        </p:nvGraphicFramePr>
        <p:xfrm>
          <a:off x="214282" y="2071678"/>
          <a:ext cx="2357437" cy="1082675"/>
        </p:xfrm>
        <a:graphic>
          <a:graphicData uri="http://schemas.openxmlformats.org/presentationml/2006/ole">
            <p:oleObj spid="_x0000_s157698" name="Visio" r:id="rId3" imgW="4051003" imgH="1863891" progId="Visio.Drawing.11">
              <p:embed/>
            </p:oleObj>
          </a:graphicData>
        </a:graphic>
      </p:graphicFrame>
      <p:graphicFrame>
        <p:nvGraphicFramePr>
          <p:cNvPr id="157699" name="Object 3"/>
          <p:cNvGraphicFramePr>
            <a:graphicFrameLocks noChangeAspect="1"/>
          </p:cNvGraphicFramePr>
          <p:nvPr/>
        </p:nvGraphicFramePr>
        <p:xfrm>
          <a:off x="2714612" y="2786058"/>
          <a:ext cx="1643062" cy="644525"/>
        </p:xfrm>
        <a:graphic>
          <a:graphicData uri="http://schemas.openxmlformats.org/presentationml/2006/ole">
            <p:oleObj spid="_x0000_s157699" name="Equation" r:id="rId4" imgW="977900" imgH="381000" progId="Equation.DSMT4">
              <p:embed/>
            </p:oleObj>
          </a:graphicData>
        </a:graphic>
      </p:graphicFrame>
      <p:graphicFrame>
        <p:nvGraphicFramePr>
          <p:cNvPr id="157700" name="Object 6"/>
          <p:cNvGraphicFramePr>
            <a:graphicFrameLocks noChangeAspect="1"/>
          </p:cNvGraphicFramePr>
          <p:nvPr/>
        </p:nvGraphicFramePr>
        <p:xfrm>
          <a:off x="6572264" y="2428868"/>
          <a:ext cx="1344612" cy="752475"/>
        </p:xfrm>
        <a:graphic>
          <a:graphicData uri="http://schemas.openxmlformats.org/presentationml/2006/ole">
            <p:oleObj spid="_x0000_s157700" name="Equation" r:id="rId5" imgW="799920" imgH="444240" progId="Equation.DSMT4">
              <p:embed/>
            </p:oleObj>
          </a:graphicData>
        </a:graphic>
      </p:graphicFrame>
      <p:graphicFrame>
        <p:nvGraphicFramePr>
          <p:cNvPr id="157701" name="Object 5"/>
          <p:cNvGraphicFramePr>
            <a:graphicFrameLocks noChangeAspect="1"/>
          </p:cNvGraphicFramePr>
          <p:nvPr/>
        </p:nvGraphicFramePr>
        <p:xfrm>
          <a:off x="2786050" y="1928802"/>
          <a:ext cx="1238250" cy="665163"/>
        </p:xfrm>
        <a:graphic>
          <a:graphicData uri="http://schemas.openxmlformats.org/presentationml/2006/ole">
            <p:oleObj spid="_x0000_s157701" name="Equation" r:id="rId6" imgW="736560" imgH="393480" progId="Equation.DSMT4">
              <p:embed/>
            </p:oleObj>
          </a:graphicData>
        </a:graphic>
      </p:graphicFrame>
      <p:graphicFrame>
        <p:nvGraphicFramePr>
          <p:cNvPr id="157702" name="Object 6"/>
          <p:cNvGraphicFramePr>
            <a:graphicFrameLocks noChangeAspect="1"/>
          </p:cNvGraphicFramePr>
          <p:nvPr/>
        </p:nvGraphicFramePr>
        <p:xfrm>
          <a:off x="7215206" y="4714884"/>
          <a:ext cx="1408112" cy="687387"/>
        </p:xfrm>
        <a:graphic>
          <a:graphicData uri="http://schemas.openxmlformats.org/presentationml/2006/ole">
            <p:oleObj spid="_x0000_s157702" name="Equation" r:id="rId7" imgW="838080" imgH="406080" progId="Equation.DSMT4">
              <p:embed/>
            </p:oleObj>
          </a:graphicData>
        </a:graphic>
      </p:graphicFrame>
      <p:graphicFrame>
        <p:nvGraphicFramePr>
          <p:cNvPr id="157703" name="Object 7"/>
          <p:cNvGraphicFramePr>
            <a:graphicFrameLocks noChangeAspect="1"/>
          </p:cNvGraphicFramePr>
          <p:nvPr/>
        </p:nvGraphicFramePr>
        <p:xfrm>
          <a:off x="7286644" y="5572140"/>
          <a:ext cx="1279525" cy="279400"/>
        </p:xfrm>
        <a:graphic>
          <a:graphicData uri="http://schemas.openxmlformats.org/presentationml/2006/ole">
            <p:oleObj spid="_x0000_s157703" name="Equation" r:id="rId8" imgW="761760" imgH="164880" progId="Equation.DSMT4">
              <p:embed/>
            </p:oleObj>
          </a:graphicData>
        </a:graphic>
      </p:graphicFrame>
      <p:graphicFrame>
        <p:nvGraphicFramePr>
          <p:cNvPr id="11" name="Object 6"/>
          <p:cNvGraphicFramePr>
            <a:graphicFrameLocks noChangeAspect="1"/>
          </p:cNvGraphicFramePr>
          <p:nvPr/>
        </p:nvGraphicFramePr>
        <p:xfrm>
          <a:off x="5143504" y="1857364"/>
          <a:ext cx="874713" cy="709612"/>
        </p:xfrm>
        <a:graphic>
          <a:graphicData uri="http://schemas.openxmlformats.org/presentationml/2006/ole">
            <p:oleObj spid="_x0000_s157704" name="Equation" r:id="rId9" imgW="520560" imgH="419040" progId="Equation.DSMT4">
              <p:embed/>
            </p:oleObj>
          </a:graphicData>
        </a:graphic>
      </p:graphicFrame>
      <p:sp>
        <p:nvSpPr>
          <p:cNvPr id="12" name="右箭头 11"/>
          <p:cNvSpPr/>
          <p:nvPr/>
        </p:nvSpPr>
        <p:spPr bwMode="auto">
          <a:xfrm>
            <a:off x="4929190" y="2643182"/>
            <a:ext cx="1357322" cy="1428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3" name="Object 6"/>
          <p:cNvGraphicFramePr>
            <a:graphicFrameLocks noChangeAspect="1"/>
          </p:cNvGraphicFramePr>
          <p:nvPr/>
        </p:nvGraphicFramePr>
        <p:xfrm>
          <a:off x="4725988" y="3214686"/>
          <a:ext cx="4418012" cy="709612"/>
        </p:xfrm>
        <a:graphic>
          <a:graphicData uri="http://schemas.openxmlformats.org/presentationml/2006/ole">
            <p:oleObj spid="_x0000_s157705" name="Equation" r:id="rId10" imgW="2628720" imgH="419040" progId="Equation.DSMT4">
              <p:embed/>
            </p:oleObj>
          </a:graphicData>
        </a:graphic>
      </p:graphicFrame>
      <p:cxnSp>
        <p:nvCxnSpPr>
          <p:cNvPr id="15" name="肘形连接符 14"/>
          <p:cNvCxnSpPr/>
          <p:nvPr/>
        </p:nvCxnSpPr>
        <p:spPr bwMode="auto">
          <a:xfrm flipV="1">
            <a:off x="1643042" y="2071678"/>
            <a:ext cx="1000132" cy="285752"/>
          </a:xfrm>
          <a:prstGeom prst="bentConnector3">
            <a:avLst>
              <a:gd name="adj1" fmla="val -2093"/>
            </a:avLst>
          </a:prstGeom>
          <a:solidFill>
            <a:schemeClr val="accent1"/>
          </a:solidFill>
          <a:ln w="9525" cap="flat" cmpd="sng" algn="ctr">
            <a:solidFill>
              <a:schemeClr val="tx1"/>
            </a:solidFill>
            <a:prstDash val="solid"/>
            <a:round/>
            <a:headEnd type="none" w="med" len="med"/>
            <a:tailEnd type="arrow"/>
          </a:ln>
          <a:effectLst/>
        </p:spPr>
      </p:cxnSp>
      <p:cxnSp>
        <p:nvCxnSpPr>
          <p:cNvPr id="18" name="肘形连接符 17"/>
          <p:cNvCxnSpPr/>
          <p:nvPr/>
        </p:nvCxnSpPr>
        <p:spPr bwMode="auto">
          <a:xfrm>
            <a:off x="1571604" y="3071810"/>
            <a:ext cx="1071570" cy="142876"/>
          </a:xfrm>
          <a:prstGeom prst="bentConnector3">
            <a:avLst>
              <a:gd name="adj1" fmla="val -2589"/>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22" name="Object 6"/>
          <p:cNvGraphicFramePr>
            <a:graphicFrameLocks noChangeAspect="1"/>
          </p:cNvGraphicFramePr>
          <p:nvPr/>
        </p:nvGraphicFramePr>
        <p:xfrm>
          <a:off x="500034" y="4286256"/>
          <a:ext cx="6102351" cy="750887"/>
        </p:xfrm>
        <a:graphic>
          <a:graphicData uri="http://schemas.openxmlformats.org/presentationml/2006/ole">
            <p:oleObj spid="_x0000_s157706" name="Equation" r:id="rId11" imgW="3632040" imgH="444240" progId="Equation.DSMT4">
              <p:embed/>
            </p:oleObj>
          </a:graphicData>
        </a:graphic>
      </p:graphicFrame>
      <p:sp>
        <p:nvSpPr>
          <p:cNvPr id="23" name="右箭头 22"/>
          <p:cNvSpPr/>
          <p:nvPr/>
        </p:nvSpPr>
        <p:spPr bwMode="auto">
          <a:xfrm>
            <a:off x="500034" y="5214950"/>
            <a:ext cx="6357982" cy="1428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4" name="矩形 23"/>
          <p:cNvSpPr/>
          <p:nvPr/>
        </p:nvSpPr>
        <p:spPr>
          <a:xfrm>
            <a:off x="2509000" y="6143644"/>
            <a:ext cx="3070071" cy="523220"/>
          </a:xfrm>
          <a:prstGeom prst="rect">
            <a:avLst/>
          </a:prstGeom>
        </p:spPr>
        <p:txBody>
          <a:bodyPr wrap="none">
            <a:spAutoFit/>
          </a:bodyPr>
          <a:lstStyle/>
          <a:p>
            <a:r>
              <a:rPr lang="zh-CN" altLang="en-US" sz="2800" b="1" kern="0" dirty="0" smtClean="0">
                <a:solidFill>
                  <a:srgbClr val="000000"/>
                </a:solidFill>
                <a:latin typeface="Tahoma"/>
                <a:ea typeface="楷体_GB2312"/>
              </a:rPr>
              <a:t>动态补偿输出反馈</a:t>
            </a:r>
            <a:endParaRPr lang="zh-CN" altLang="en-US" sz="2800" dirty="0"/>
          </a:p>
        </p:txBody>
      </p:sp>
      <p:sp>
        <p:nvSpPr>
          <p:cNvPr id="25" name="右箭头 24"/>
          <p:cNvSpPr/>
          <p:nvPr/>
        </p:nvSpPr>
        <p:spPr bwMode="auto">
          <a:xfrm>
            <a:off x="5509396" y="6357958"/>
            <a:ext cx="1357322" cy="1428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6" name="矩形 25"/>
          <p:cNvSpPr/>
          <p:nvPr/>
        </p:nvSpPr>
        <p:spPr>
          <a:xfrm>
            <a:off x="6795280" y="6143644"/>
            <a:ext cx="2348720" cy="523220"/>
          </a:xfrm>
          <a:prstGeom prst="rect">
            <a:avLst/>
          </a:prstGeom>
        </p:spPr>
        <p:txBody>
          <a:bodyPr wrap="none">
            <a:spAutoFit/>
          </a:bodyPr>
          <a:lstStyle/>
          <a:p>
            <a:r>
              <a:rPr lang="zh-CN" altLang="en-US" sz="2800" b="1" kern="0" dirty="0" smtClean="0">
                <a:solidFill>
                  <a:srgbClr val="000000"/>
                </a:solidFill>
                <a:latin typeface="Tahoma"/>
                <a:ea typeface="楷体_GB2312"/>
              </a:rPr>
              <a:t>静态输出反馈</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157701"/>
                                        </p:tgtEl>
                                        <p:attrNameLst>
                                          <p:attrName>style.visibility</p:attrName>
                                        </p:attrNameLst>
                                      </p:cBhvr>
                                      <p:to>
                                        <p:strVal val="visible"/>
                                      </p:to>
                                    </p:set>
                                    <p:animEffect transition="in" filter="blinds(horizontal)">
                                      <p:cBhvr>
                                        <p:cTn id="10" dur="500"/>
                                        <p:tgtEl>
                                          <p:spTgt spid="15770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par>
                                <p:cTn id="16" presetID="3" presetClass="entr" presetSubtype="10" fill="hold" nodeType="withEffect">
                                  <p:stCondLst>
                                    <p:cond delay="0"/>
                                  </p:stCondLst>
                                  <p:childTnLst>
                                    <p:set>
                                      <p:cBhvr>
                                        <p:cTn id="17" dur="1" fill="hold">
                                          <p:stCondLst>
                                            <p:cond delay="0"/>
                                          </p:stCondLst>
                                        </p:cTn>
                                        <p:tgtEl>
                                          <p:spTgt spid="157699"/>
                                        </p:tgtEl>
                                        <p:attrNameLst>
                                          <p:attrName>style.visibility</p:attrName>
                                        </p:attrNameLst>
                                      </p:cBhvr>
                                      <p:to>
                                        <p:strVal val="visible"/>
                                      </p:to>
                                    </p:set>
                                    <p:animEffect transition="in" filter="blinds(horizontal)">
                                      <p:cBhvr>
                                        <p:cTn id="18" dur="500"/>
                                        <p:tgtEl>
                                          <p:spTgt spid="15769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nodeType="withEffect">
                                  <p:stCondLst>
                                    <p:cond delay="0"/>
                                  </p:stCondLst>
                                  <p:childTnLst>
                                    <p:set>
                                      <p:cBhvr>
                                        <p:cTn id="25" dur="1" fill="hold">
                                          <p:stCondLst>
                                            <p:cond delay="0"/>
                                          </p:stCondLst>
                                        </p:cTn>
                                        <p:tgtEl>
                                          <p:spTgt spid="157700"/>
                                        </p:tgtEl>
                                        <p:attrNameLst>
                                          <p:attrName>style.visibility</p:attrName>
                                        </p:attrNameLst>
                                      </p:cBhvr>
                                      <p:to>
                                        <p:strVal val="visible"/>
                                      </p:to>
                                    </p:set>
                                    <p:animEffect transition="in" filter="blinds(horizontal)">
                                      <p:cBhvr>
                                        <p:cTn id="26" dur="500"/>
                                        <p:tgtEl>
                                          <p:spTgt spid="157700"/>
                                        </p:tgtEl>
                                      </p:cBhvr>
                                    </p:animEffect>
                                  </p:childTnLst>
                                </p:cTn>
                              </p:par>
                              <p:par>
                                <p:cTn id="27" presetID="3" presetClass="entr" presetSubtype="1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par>
                                <p:cTn id="38" presetID="3" presetClass="entr" presetSubtype="10" fill="hold" nodeType="withEffect">
                                  <p:stCondLst>
                                    <p:cond delay="0"/>
                                  </p:stCondLst>
                                  <p:childTnLst>
                                    <p:set>
                                      <p:cBhvr>
                                        <p:cTn id="39" dur="1" fill="hold">
                                          <p:stCondLst>
                                            <p:cond delay="0"/>
                                          </p:stCondLst>
                                        </p:cTn>
                                        <p:tgtEl>
                                          <p:spTgt spid="157702"/>
                                        </p:tgtEl>
                                        <p:attrNameLst>
                                          <p:attrName>style.visibility</p:attrName>
                                        </p:attrNameLst>
                                      </p:cBhvr>
                                      <p:to>
                                        <p:strVal val="visible"/>
                                      </p:to>
                                    </p:set>
                                    <p:animEffect transition="in" filter="blinds(horizontal)">
                                      <p:cBhvr>
                                        <p:cTn id="40" dur="500"/>
                                        <p:tgtEl>
                                          <p:spTgt spid="157702"/>
                                        </p:tgtEl>
                                      </p:cBhvr>
                                    </p:animEffect>
                                  </p:childTnLst>
                                </p:cTn>
                              </p:par>
                              <p:par>
                                <p:cTn id="41" presetID="3" presetClass="entr" presetSubtype="10" fill="hold" nodeType="withEffect">
                                  <p:stCondLst>
                                    <p:cond delay="0"/>
                                  </p:stCondLst>
                                  <p:childTnLst>
                                    <p:set>
                                      <p:cBhvr>
                                        <p:cTn id="42" dur="1" fill="hold">
                                          <p:stCondLst>
                                            <p:cond delay="0"/>
                                          </p:stCondLst>
                                        </p:cTn>
                                        <p:tgtEl>
                                          <p:spTgt spid="157703"/>
                                        </p:tgtEl>
                                        <p:attrNameLst>
                                          <p:attrName>style.visibility</p:attrName>
                                        </p:attrNameLst>
                                      </p:cBhvr>
                                      <p:to>
                                        <p:strVal val="visible"/>
                                      </p:to>
                                    </p:set>
                                    <p:animEffect transition="in" filter="blinds(horizontal)">
                                      <p:cBhvr>
                                        <p:cTn id="43" dur="500"/>
                                        <p:tgtEl>
                                          <p:spTgt spid="15770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linds(horizontal)">
                                      <p:cBhvr>
                                        <p:cTn id="48" dur="500"/>
                                        <p:tgtEl>
                                          <p:spTgt spid="2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linds(horizontal)">
                                      <p:cBhvr>
                                        <p:cTn id="51" dur="500"/>
                                        <p:tgtEl>
                                          <p:spTgt spid="2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blinds(horizontal)">
                                      <p:cBhvr>
                                        <p:cTn id="5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4" grpId="0"/>
      <p:bldP spid="25" grpId="0" animBg="1"/>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a:t>
            </a:r>
            <a:r>
              <a:rPr lang="zh-CN" altLang="en-US" dirty="0" smtClean="0"/>
              <a:t>连续时间系统的动态补偿</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从复频域角度讨论动态补偿系统的结构特性与稳定性</a:t>
            </a:r>
            <a:endParaRPr lang="zh-CN" altLang="en-US" dirty="0"/>
          </a:p>
        </p:txBody>
      </p:sp>
      <p:graphicFrame>
        <p:nvGraphicFramePr>
          <p:cNvPr id="158722" name="Object 2"/>
          <p:cNvGraphicFramePr>
            <a:graphicFrameLocks noChangeAspect="1"/>
          </p:cNvGraphicFramePr>
          <p:nvPr/>
        </p:nvGraphicFramePr>
        <p:xfrm>
          <a:off x="571472" y="2500306"/>
          <a:ext cx="2357437" cy="1082675"/>
        </p:xfrm>
        <a:graphic>
          <a:graphicData uri="http://schemas.openxmlformats.org/presentationml/2006/ole">
            <p:oleObj spid="_x0000_s158722" name="Visio" r:id="rId3" imgW="4051003" imgH="1863891" progId="Visio.Drawing.11">
              <p:embed/>
            </p:oleObj>
          </a:graphicData>
        </a:graphic>
      </p:graphicFrame>
      <p:sp>
        <p:nvSpPr>
          <p:cNvPr id="5" name="矩形 4"/>
          <p:cNvSpPr/>
          <p:nvPr/>
        </p:nvSpPr>
        <p:spPr>
          <a:xfrm>
            <a:off x="3071802" y="2199531"/>
            <a:ext cx="5857916" cy="2160591"/>
          </a:xfrm>
          <a:prstGeom prst="rect">
            <a:avLst/>
          </a:prstGeom>
        </p:spPr>
        <p:txBody>
          <a:bodyPr wrap="square">
            <a:spAutoFit/>
          </a:bodyPr>
          <a:lstStyle/>
          <a:p>
            <a:pPr marL="342900" lvl="1" indent="-342900" eaLnBrk="0" hangingPunct="0">
              <a:spcBef>
                <a:spcPct val="20000"/>
              </a:spcBef>
              <a:buClr>
                <a:schemeClr val="folHlink"/>
              </a:buClr>
              <a:buSzPct val="60000"/>
              <a:buFont typeface="Wingdings" pitchFamily="2" charset="2"/>
              <a:buChar char="n"/>
            </a:pPr>
            <a:r>
              <a:rPr lang="zh-CN" altLang="en-US" b="1" dirty="0" smtClean="0">
                <a:latin typeface="+mn-ea"/>
                <a:ea typeface="+mn-ea"/>
              </a:rPr>
              <a:t>前向通道传递函数是真的或严真的，且系统可这两个传递函数完全表征</a:t>
            </a:r>
            <a:endParaRPr lang="en-US" altLang="zh-CN" b="1" dirty="0" smtClean="0">
              <a:latin typeface="+mn-ea"/>
              <a:ea typeface="+mn-ea"/>
            </a:endParaRPr>
          </a:p>
          <a:p>
            <a:pPr marL="342900" lvl="1" indent="-342900" eaLnBrk="0" hangingPunct="0">
              <a:spcBef>
                <a:spcPct val="20000"/>
              </a:spcBef>
              <a:buClr>
                <a:schemeClr val="folHlink"/>
              </a:buClr>
              <a:buSzPct val="60000"/>
              <a:buFont typeface="Wingdings" pitchFamily="2" charset="2"/>
              <a:buChar char="n"/>
            </a:pPr>
            <a:r>
              <a:rPr lang="en-US" altLang="zh-CN" b="1" dirty="0" smtClean="0">
                <a:latin typeface="+mn-ea"/>
              </a:rPr>
              <a:t> </a:t>
            </a:r>
          </a:p>
          <a:p>
            <a:pPr marL="342900" lvl="1" indent="-342900" eaLnBrk="0" hangingPunct="0">
              <a:spcBef>
                <a:spcPct val="20000"/>
              </a:spcBef>
              <a:buClr>
                <a:schemeClr val="folHlink"/>
              </a:buClr>
              <a:buSzPct val="60000"/>
              <a:buFont typeface="Wingdings" pitchFamily="2" charset="2"/>
              <a:buChar char="n"/>
            </a:pPr>
            <a:r>
              <a:rPr lang="en-US" altLang="zh-CN" b="1" dirty="0" smtClean="0">
                <a:latin typeface="+mn-ea"/>
              </a:rPr>
              <a:t> </a:t>
            </a:r>
          </a:p>
          <a:p>
            <a:pPr marL="342900" lvl="1" indent="-342900" eaLnBrk="0" hangingPunct="0">
              <a:spcBef>
                <a:spcPct val="20000"/>
              </a:spcBef>
              <a:buClr>
                <a:schemeClr val="folHlink"/>
              </a:buClr>
              <a:buSzPct val="60000"/>
              <a:buFont typeface="Wingdings" pitchFamily="2" charset="2"/>
              <a:buChar char="n"/>
            </a:pPr>
            <a:r>
              <a:rPr lang="en-US" altLang="zh-CN" b="1" dirty="0" smtClean="0">
                <a:latin typeface="+mn-ea"/>
              </a:rPr>
              <a:t>  </a:t>
            </a:r>
            <a:endParaRPr lang="zh-CN" altLang="en-US" b="1" dirty="0">
              <a:latin typeface="+mn-ea"/>
            </a:endParaRPr>
          </a:p>
        </p:txBody>
      </p:sp>
      <p:graphicFrame>
        <p:nvGraphicFramePr>
          <p:cNvPr id="6" name="Object 2"/>
          <p:cNvGraphicFramePr>
            <a:graphicFrameLocks noChangeAspect="1"/>
          </p:cNvGraphicFramePr>
          <p:nvPr/>
        </p:nvGraphicFramePr>
        <p:xfrm>
          <a:off x="3465539" y="3071810"/>
          <a:ext cx="4892675" cy="384175"/>
        </p:xfrm>
        <a:graphic>
          <a:graphicData uri="http://schemas.openxmlformats.org/presentationml/2006/ole">
            <p:oleObj spid="_x0000_s158723" name="Equation" r:id="rId4" imgW="2908080" imgH="228600" progId="Equation.DSMT4">
              <p:embed/>
            </p:oleObj>
          </a:graphicData>
        </a:graphic>
      </p:graphicFrame>
      <p:graphicFrame>
        <p:nvGraphicFramePr>
          <p:cNvPr id="7" name="Object 2"/>
          <p:cNvGraphicFramePr>
            <a:graphicFrameLocks noChangeAspect="1"/>
          </p:cNvGraphicFramePr>
          <p:nvPr/>
        </p:nvGraphicFramePr>
        <p:xfrm>
          <a:off x="3501629" y="3500435"/>
          <a:ext cx="3321050" cy="342900"/>
        </p:xfrm>
        <a:graphic>
          <a:graphicData uri="http://schemas.openxmlformats.org/presentationml/2006/ole">
            <p:oleObj spid="_x0000_s158724" name="Equation" r:id="rId5" imgW="1968480" imgH="203040" progId="Equation.DSMT4">
              <p:embed/>
            </p:oleObj>
          </a:graphicData>
        </a:graphic>
      </p:graphicFrame>
      <p:graphicFrame>
        <p:nvGraphicFramePr>
          <p:cNvPr id="8" name="Object 2"/>
          <p:cNvGraphicFramePr>
            <a:graphicFrameLocks noChangeAspect="1"/>
          </p:cNvGraphicFramePr>
          <p:nvPr/>
        </p:nvGraphicFramePr>
        <p:xfrm>
          <a:off x="6911594" y="3500438"/>
          <a:ext cx="2232438" cy="357190"/>
        </p:xfrm>
        <a:graphic>
          <a:graphicData uri="http://schemas.openxmlformats.org/presentationml/2006/ole">
            <p:oleObj spid="_x0000_s158725" name="Equation" r:id="rId6" imgW="1269720" imgH="203040" progId="Equation.DSMT4">
              <p:embed/>
            </p:oleObj>
          </a:graphicData>
        </a:graphic>
      </p:graphicFrame>
      <p:graphicFrame>
        <p:nvGraphicFramePr>
          <p:cNvPr id="9" name="Object 2"/>
          <p:cNvGraphicFramePr>
            <a:graphicFrameLocks noChangeAspect="1"/>
          </p:cNvGraphicFramePr>
          <p:nvPr/>
        </p:nvGraphicFramePr>
        <p:xfrm>
          <a:off x="3571868" y="3943354"/>
          <a:ext cx="4664075" cy="401638"/>
        </p:xfrm>
        <a:graphic>
          <a:graphicData uri="http://schemas.openxmlformats.org/presentationml/2006/ole">
            <p:oleObj spid="_x0000_s158726" name="Equation" r:id="rId7" imgW="2654280" imgH="228600" progId="Equation.DSMT4">
              <p:embed/>
            </p:oleObj>
          </a:graphicData>
        </a:graphic>
      </p:graphicFrame>
      <p:graphicFrame>
        <p:nvGraphicFramePr>
          <p:cNvPr id="158727" name="Object 7"/>
          <p:cNvGraphicFramePr>
            <a:graphicFrameLocks noChangeAspect="1"/>
          </p:cNvGraphicFramePr>
          <p:nvPr/>
        </p:nvGraphicFramePr>
        <p:xfrm>
          <a:off x="928662" y="4572008"/>
          <a:ext cx="6453187" cy="736600"/>
        </p:xfrm>
        <a:graphic>
          <a:graphicData uri="http://schemas.openxmlformats.org/presentationml/2006/ole">
            <p:oleObj spid="_x0000_s158727" name="Equation" r:id="rId8" imgW="3720960" imgH="419040" progId="Equation.DSMT4">
              <p:embed/>
            </p:oleObj>
          </a:graphicData>
        </a:graphic>
      </p:graphicFrame>
      <p:graphicFrame>
        <p:nvGraphicFramePr>
          <p:cNvPr id="158728" name="Object 6"/>
          <p:cNvGraphicFramePr>
            <a:graphicFrameLocks noChangeAspect="1"/>
          </p:cNvGraphicFramePr>
          <p:nvPr/>
        </p:nvGraphicFramePr>
        <p:xfrm>
          <a:off x="214313" y="5357813"/>
          <a:ext cx="7180262" cy="357187"/>
        </p:xfrm>
        <a:graphic>
          <a:graphicData uri="http://schemas.openxmlformats.org/presentationml/2006/ole">
            <p:oleObj spid="_x0000_s158728" name="Equation" r:id="rId9" imgW="4140000" imgH="203040" progId="Equation.DSMT4">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a:t>
            </a:r>
            <a:r>
              <a:rPr lang="zh-CN" altLang="en-US" dirty="0" smtClean="0"/>
              <a:t>连续时间系统的动态补偿</a:t>
            </a:r>
            <a:r>
              <a:rPr lang="en-US" altLang="zh-CN" dirty="0" smtClean="0"/>
              <a:t>-4</a:t>
            </a:r>
            <a:endParaRPr lang="zh-CN" altLang="en-US" dirty="0"/>
          </a:p>
        </p:txBody>
      </p:sp>
      <p:sp>
        <p:nvSpPr>
          <p:cNvPr id="3" name="内容占位符 2"/>
          <p:cNvSpPr>
            <a:spLocks noGrp="1"/>
          </p:cNvSpPr>
          <p:nvPr>
            <p:ph idx="1"/>
          </p:nvPr>
        </p:nvSpPr>
        <p:spPr>
          <a:xfrm>
            <a:off x="1" y="1285875"/>
            <a:ext cx="9286908" cy="4846638"/>
          </a:xfrm>
        </p:spPr>
        <p:txBody>
          <a:bodyPr/>
          <a:lstStyle/>
          <a:p>
            <a:r>
              <a:rPr lang="zh-CN" altLang="en-US" dirty="0" smtClean="0"/>
              <a:t>续前：有理分式矩阵表征情形的渐进稳定条件</a:t>
            </a:r>
          </a:p>
          <a:p>
            <a:endParaRPr lang="zh-CN" altLang="en-US" dirty="0"/>
          </a:p>
        </p:txBody>
      </p:sp>
      <p:sp>
        <p:nvSpPr>
          <p:cNvPr id="160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0769" name="Object 1"/>
          <p:cNvGraphicFramePr>
            <a:graphicFrameLocks noChangeAspect="1"/>
          </p:cNvGraphicFramePr>
          <p:nvPr/>
        </p:nvGraphicFramePr>
        <p:xfrm>
          <a:off x="1214414" y="3714752"/>
          <a:ext cx="1874826" cy="328219"/>
        </p:xfrm>
        <a:graphic>
          <a:graphicData uri="http://schemas.openxmlformats.org/presentationml/2006/ole">
            <p:oleObj spid="_x0000_s160769" name="Equation" r:id="rId3" imgW="1193760" imgH="203040" progId="Equation.DSMT4">
              <p:embed/>
            </p:oleObj>
          </a:graphicData>
        </a:graphic>
      </p:graphicFrame>
      <p:graphicFrame>
        <p:nvGraphicFramePr>
          <p:cNvPr id="6" name="Object 1"/>
          <p:cNvGraphicFramePr>
            <a:graphicFrameLocks noChangeAspect="1"/>
          </p:cNvGraphicFramePr>
          <p:nvPr/>
        </p:nvGraphicFramePr>
        <p:xfrm>
          <a:off x="2412999" y="2071678"/>
          <a:ext cx="1716088" cy="328613"/>
        </p:xfrm>
        <a:graphic>
          <a:graphicData uri="http://schemas.openxmlformats.org/presentationml/2006/ole">
            <p:oleObj spid="_x0000_s160771" name="Equation" r:id="rId4" imgW="1091880" imgH="203040" progId="Equation.DSMT4">
              <p:embed/>
            </p:oleObj>
          </a:graphicData>
        </a:graphic>
      </p:graphicFrame>
      <p:graphicFrame>
        <p:nvGraphicFramePr>
          <p:cNvPr id="7" name="Object 1"/>
          <p:cNvGraphicFramePr>
            <a:graphicFrameLocks noChangeAspect="1"/>
          </p:cNvGraphicFramePr>
          <p:nvPr/>
        </p:nvGraphicFramePr>
        <p:xfrm>
          <a:off x="2412999" y="2571744"/>
          <a:ext cx="1855787" cy="328613"/>
        </p:xfrm>
        <a:graphic>
          <a:graphicData uri="http://schemas.openxmlformats.org/presentationml/2006/ole">
            <p:oleObj spid="_x0000_s160772" name="Equation" r:id="rId5" imgW="1180800" imgH="203040" progId="Equation.DSMT4">
              <p:embed/>
            </p:oleObj>
          </a:graphicData>
        </a:graphic>
      </p:graphicFrame>
      <p:graphicFrame>
        <p:nvGraphicFramePr>
          <p:cNvPr id="160773" name="Object 5"/>
          <p:cNvGraphicFramePr>
            <a:graphicFrameLocks noChangeAspect="1"/>
          </p:cNvGraphicFramePr>
          <p:nvPr/>
        </p:nvGraphicFramePr>
        <p:xfrm>
          <a:off x="71406" y="2000240"/>
          <a:ext cx="2357438" cy="1082675"/>
        </p:xfrm>
        <a:graphic>
          <a:graphicData uri="http://schemas.openxmlformats.org/presentationml/2006/ole">
            <p:oleObj spid="_x0000_s160773" name="Visio" r:id="rId6" imgW="4051003" imgH="1863891" progId="Visio.Drawing.11">
              <p:embed/>
            </p:oleObj>
          </a:graphicData>
        </a:graphic>
      </p:graphicFrame>
      <p:graphicFrame>
        <p:nvGraphicFramePr>
          <p:cNvPr id="9" name="Object 1"/>
          <p:cNvGraphicFramePr>
            <a:graphicFrameLocks noChangeAspect="1"/>
          </p:cNvGraphicFramePr>
          <p:nvPr/>
        </p:nvGraphicFramePr>
        <p:xfrm>
          <a:off x="4484701" y="2000240"/>
          <a:ext cx="1976438" cy="369888"/>
        </p:xfrm>
        <a:graphic>
          <a:graphicData uri="http://schemas.openxmlformats.org/presentationml/2006/ole">
            <p:oleObj spid="_x0000_s160774" name="Equation" r:id="rId7" imgW="1257120" imgH="228600" progId="Equation.DSMT4">
              <p:embed/>
            </p:oleObj>
          </a:graphicData>
        </a:graphic>
      </p:graphicFrame>
      <p:graphicFrame>
        <p:nvGraphicFramePr>
          <p:cNvPr id="10" name="Object 1"/>
          <p:cNvGraphicFramePr>
            <a:graphicFrameLocks noChangeAspect="1"/>
          </p:cNvGraphicFramePr>
          <p:nvPr/>
        </p:nvGraphicFramePr>
        <p:xfrm>
          <a:off x="4484701" y="2571744"/>
          <a:ext cx="2016125" cy="369887"/>
        </p:xfrm>
        <a:graphic>
          <a:graphicData uri="http://schemas.openxmlformats.org/presentationml/2006/ole">
            <p:oleObj spid="_x0000_s160775" name="Equation" r:id="rId8" imgW="1282680" imgH="228600" progId="Equation.DSMT4">
              <p:embed/>
            </p:oleObj>
          </a:graphicData>
        </a:graphic>
      </p:graphicFrame>
      <p:sp>
        <p:nvSpPr>
          <p:cNvPr id="16077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Object 1"/>
          <p:cNvGraphicFramePr>
            <a:graphicFrameLocks noChangeAspect="1"/>
          </p:cNvGraphicFramePr>
          <p:nvPr/>
        </p:nvGraphicFramePr>
        <p:xfrm>
          <a:off x="500034" y="3214686"/>
          <a:ext cx="2055812" cy="328612"/>
        </p:xfrm>
        <a:graphic>
          <a:graphicData uri="http://schemas.openxmlformats.org/presentationml/2006/ole">
            <p:oleObj spid="_x0000_s160778" name="Equation" r:id="rId9" imgW="1307880" imgH="203040" progId="Equation.DSMT4">
              <p:embed/>
            </p:oleObj>
          </a:graphicData>
        </a:graphic>
      </p:graphicFrame>
      <p:graphicFrame>
        <p:nvGraphicFramePr>
          <p:cNvPr id="14" name="Object 1"/>
          <p:cNvGraphicFramePr>
            <a:graphicFrameLocks noChangeAspect="1"/>
          </p:cNvGraphicFramePr>
          <p:nvPr/>
        </p:nvGraphicFramePr>
        <p:xfrm>
          <a:off x="-9525" y="5565773"/>
          <a:ext cx="7126288" cy="1006475"/>
        </p:xfrm>
        <a:graphic>
          <a:graphicData uri="http://schemas.openxmlformats.org/presentationml/2006/ole">
            <p:oleObj spid="_x0000_s160779" name="Equation" r:id="rId10" imgW="4533840" imgH="622080" progId="Equation.DSMT4">
              <p:embed/>
            </p:oleObj>
          </a:graphicData>
        </a:graphic>
      </p:graphicFrame>
      <p:sp>
        <p:nvSpPr>
          <p:cNvPr id="15" name="下箭头 14"/>
          <p:cNvSpPr/>
          <p:nvPr/>
        </p:nvSpPr>
        <p:spPr bwMode="auto">
          <a:xfrm>
            <a:off x="2714612" y="3000372"/>
            <a:ext cx="214314" cy="5715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6" name="Object 1"/>
          <p:cNvGraphicFramePr>
            <a:graphicFrameLocks noChangeAspect="1"/>
          </p:cNvGraphicFramePr>
          <p:nvPr/>
        </p:nvGraphicFramePr>
        <p:xfrm>
          <a:off x="500034" y="4643446"/>
          <a:ext cx="1814513" cy="369887"/>
        </p:xfrm>
        <a:graphic>
          <a:graphicData uri="http://schemas.openxmlformats.org/presentationml/2006/ole">
            <p:oleObj spid="_x0000_s160780" name="Equation" r:id="rId11" imgW="1155600" imgH="228600" progId="Equation.DSMT4">
              <p:embed/>
            </p:oleObj>
          </a:graphicData>
        </a:graphic>
      </p:graphicFrame>
      <p:graphicFrame>
        <p:nvGraphicFramePr>
          <p:cNvPr id="17" name="Object 1"/>
          <p:cNvGraphicFramePr>
            <a:graphicFrameLocks noChangeAspect="1"/>
          </p:cNvGraphicFramePr>
          <p:nvPr/>
        </p:nvGraphicFramePr>
        <p:xfrm>
          <a:off x="3378200" y="3000372"/>
          <a:ext cx="5765800" cy="2281237"/>
        </p:xfrm>
        <a:graphic>
          <a:graphicData uri="http://schemas.openxmlformats.org/presentationml/2006/ole">
            <p:oleObj spid="_x0000_s160781" name="Equation" r:id="rId12" imgW="3670200" imgH="1409400" progId="Equation.DSMT4">
              <p:embed/>
            </p:oleObj>
          </a:graphicData>
        </a:graphic>
      </p:graphicFrame>
      <p:sp>
        <p:nvSpPr>
          <p:cNvPr id="18" name="下箭头 17"/>
          <p:cNvSpPr/>
          <p:nvPr/>
        </p:nvSpPr>
        <p:spPr bwMode="auto">
          <a:xfrm>
            <a:off x="2714612" y="4286256"/>
            <a:ext cx="214314" cy="107157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1" name="圆角矩形 20"/>
          <p:cNvSpPr/>
          <p:nvPr/>
        </p:nvSpPr>
        <p:spPr bwMode="auto">
          <a:xfrm>
            <a:off x="4143372" y="6072206"/>
            <a:ext cx="3000396" cy="357190"/>
          </a:xfrm>
          <a:prstGeom prst="roundRect">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2" name="矩形 21"/>
          <p:cNvSpPr/>
          <p:nvPr/>
        </p:nvSpPr>
        <p:spPr>
          <a:xfrm>
            <a:off x="7286644" y="5741251"/>
            <a:ext cx="1316977" cy="830997"/>
          </a:xfrm>
          <a:prstGeom prst="rect">
            <a:avLst/>
          </a:prstGeom>
        </p:spPr>
        <p:txBody>
          <a:bodyPr wrap="square">
            <a:spAutoFit/>
          </a:bodyPr>
          <a:lstStyle/>
          <a:p>
            <a:r>
              <a:rPr lang="zh-CN" altLang="en-US" b="1" dirty="0" smtClean="0">
                <a:solidFill>
                  <a:srgbClr val="FF0000"/>
                </a:solidFill>
              </a:rPr>
              <a:t>根具有负实部</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nodeType="withEffect">
                                  <p:stCondLst>
                                    <p:cond delay="0"/>
                                  </p:stCondLst>
                                  <p:childTnLst>
                                    <p:set>
                                      <p:cBhvr>
                                        <p:cTn id="12" dur="1" fill="hold">
                                          <p:stCondLst>
                                            <p:cond delay="0"/>
                                          </p:stCondLst>
                                        </p:cTn>
                                        <p:tgtEl>
                                          <p:spTgt spid="160769"/>
                                        </p:tgtEl>
                                        <p:attrNameLst>
                                          <p:attrName>style.visibility</p:attrName>
                                        </p:attrNameLst>
                                      </p:cBhvr>
                                      <p:to>
                                        <p:strVal val="visible"/>
                                      </p:to>
                                    </p:set>
                                    <p:animEffect transition="in" filter="blinds(horizontal)">
                                      <p:cBhvr>
                                        <p:cTn id="13" dur="500"/>
                                        <p:tgtEl>
                                          <p:spTgt spid="160769"/>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linds(horizontal)">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1" grpId="0" animBg="1"/>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5"/>
          <p:cNvSpPr>
            <a:spLocks noGrp="1" noChangeArrowheads="1"/>
          </p:cNvSpPr>
          <p:nvPr>
            <p:ph type="title"/>
          </p:nvPr>
        </p:nvSpPr>
        <p:spPr/>
        <p:txBody>
          <a:bodyPr/>
          <a:lstStyle/>
          <a:p>
            <a:r>
              <a:rPr kumimoji="0" lang="zh-CN" altLang="en-US" dirty="0" smtClean="0">
                <a:sym typeface="Tahoma" pitchFamily="34" charset="0"/>
              </a:rPr>
              <a:t>控制系统综合与设计过程</a:t>
            </a:r>
          </a:p>
        </p:txBody>
      </p:sp>
      <p:graphicFrame>
        <p:nvGraphicFramePr>
          <p:cNvPr id="109572" name="Object 4"/>
          <p:cNvGraphicFramePr>
            <a:graphicFrameLocks noChangeAspect="1"/>
          </p:cNvGraphicFramePr>
          <p:nvPr>
            <p:ph idx="1"/>
          </p:nvPr>
        </p:nvGraphicFramePr>
        <p:xfrm>
          <a:off x="684213" y="1196975"/>
          <a:ext cx="3730625" cy="5661025"/>
        </p:xfrm>
        <a:graphic>
          <a:graphicData uri="http://schemas.openxmlformats.org/presentationml/2006/ole">
            <p:oleObj spid="_x0000_s109572" r:id="rId3" imgW="2823556" imgH="4295968" progId="Equation.DSMT4">
              <p:embed/>
            </p:oleObj>
          </a:graphicData>
        </a:graphic>
      </p:graphicFrame>
      <p:sp>
        <p:nvSpPr>
          <p:cNvPr id="109575" name="Text Box 7"/>
          <p:cNvSpPr txBox="1">
            <a:spLocks noChangeArrowheads="1"/>
          </p:cNvSpPr>
          <p:nvPr/>
        </p:nvSpPr>
        <p:spPr bwMode="auto">
          <a:xfrm>
            <a:off x="4427538" y="1289050"/>
            <a:ext cx="4968875" cy="4893647"/>
          </a:xfrm>
          <a:prstGeom prst="rect">
            <a:avLst/>
          </a:prstGeom>
          <a:noFill/>
          <a:ln w="9525">
            <a:noFill/>
            <a:miter lim="800000"/>
            <a:headEnd/>
            <a:tailEnd/>
          </a:ln>
        </p:spPr>
        <p:txBody>
          <a:bodyPr>
            <a:spAutoFit/>
          </a:bodyPr>
          <a:lstStyle/>
          <a:p>
            <a:pPr>
              <a:spcBef>
                <a:spcPct val="50000"/>
              </a:spcBef>
            </a:pPr>
            <a:r>
              <a:rPr lang="zh-CN" altLang="en-US" b="1" dirty="0">
                <a:latin typeface="+mn-ea"/>
                <a:ea typeface="+mn-ea"/>
              </a:rPr>
              <a:t>对象是什么？</a:t>
            </a:r>
          </a:p>
          <a:p>
            <a:pPr>
              <a:spcBef>
                <a:spcPct val="50000"/>
              </a:spcBef>
            </a:pPr>
            <a:r>
              <a:rPr lang="zh-CN" altLang="en-US" b="1" dirty="0">
                <a:latin typeface="+mn-ea"/>
                <a:ea typeface="+mn-ea"/>
              </a:rPr>
              <a:t>目标是什么？</a:t>
            </a:r>
          </a:p>
          <a:p>
            <a:pPr>
              <a:spcBef>
                <a:spcPct val="50000"/>
              </a:spcBef>
            </a:pPr>
            <a:r>
              <a:rPr lang="zh-CN" altLang="en-US" b="1" dirty="0">
                <a:latin typeface="+mn-ea"/>
                <a:ea typeface="+mn-ea"/>
              </a:rPr>
              <a:t>有没有方法？</a:t>
            </a:r>
          </a:p>
          <a:p>
            <a:pPr>
              <a:spcBef>
                <a:spcPct val="50000"/>
              </a:spcBef>
            </a:pPr>
            <a:r>
              <a:rPr lang="zh-CN" altLang="en-US" b="1" dirty="0">
                <a:latin typeface="+mn-ea"/>
                <a:ea typeface="+mn-ea"/>
              </a:rPr>
              <a:t>如何尽快验证？</a:t>
            </a:r>
          </a:p>
          <a:p>
            <a:pPr>
              <a:spcBef>
                <a:spcPct val="50000"/>
              </a:spcBef>
            </a:pPr>
            <a:r>
              <a:rPr lang="zh-CN" altLang="en-US" b="1" dirty="0">
                <a:latin typeface="+mn-ea"/>
                <a:ea typeface="+mn-ea"/>
              </a:rPr>
              <a:t>需要什么样的物质基础达到目标？</a:t>
            </a:r>
          </a:p>
          <a:p>
            <a:pPr>
              <a:spcBef>
                <a:spcPct val="50000"/>
              </a:spcBef>
            </a:pPr>
            <a:r>
              <a:rPr lang="zh-CN" altLang="en-US" b="1" dirty="0">
                <a:latin typeface="+mn-ea"/>
                <a:ea typeface="+mn-ea"/>
              </a:rPr>
              <a:t>如何具体实现？</a:t>
            </a:r>
          </a:p>
          <a:p>
            <a:pPr>
              <a:spcBef>
                <a:spcPct val="50000"/>
              </a:spcBef>
            </a:pPr>
            <a:r>
              <a:rPr lang="zh-CN" altLang="en-US" b="1" dirty="0">
                <a:latin typeface="+mn-ea"/>
                <a:ea typeface="+mn-ea"/>
              </a:rPr>
              <a:t>如何发现问题并解决问题？</a:t>
            </a:r>
          </a:p>
          <a:p>
            <a:pPr>
              <a:spcBef>
                <a:spcPct val="50000"/>
              </a:spcBef>
            </a:pPr>
            <a:r>
              <a:rPr lang="zh-CN" altLang="en-US" b="1" dirty="0">
                <a:latin typeface="+mn-ea"/>
                <a:ea typeface="+mn-ea"/>
              </a:rPr>
              <a:t>如何投运？</a:t>
            </a:r>
          </a:p>
          <a:p>
            <a:pPr>
              <a:spcBef>
                <a:spcPct val="50000"/>
              </a:spcBef>
            </a:pPr>
            <a:r>
              <a:rPr lang="zh-CN" altLang="en-US" b="1" dirty="0">
                <a:latin typeface="+mn-ea"/>
                <a:ea typeface="+mn-ea"/>
              </a:rPr>
              <a:t>技术文档与说明文档建立了吗？</a:t>
            </a:r>
          </a:p>
        </p:txBody>
      </p:sp>
      <p:sp>
        <p:nvSpPr>
          <p:cNvPr id="2" name="Rectangle 8"/>
          <p:cNvSpPr>
            <a:spLocks noChangeArrowheads="1"/>
          </p:cNvSpPr>
          <p:nvPr/>
        </p:nvSpPr>
        <p:spPr bwMode="auto">
          <a:xfrm>
            <a:off x="250825" y="1844675"/>
            <a:ext cx="576263" cy="4154984"/>
          </a:xfrm>
          <a:prstGeom prst="rect">
            <a:avLst/>
          </a:prstGeom>
          <a:noFill/>
          <a:ln w="9525">
            <a:noFill/>
            <a:miter lim="800000"/>
            <a:headEnd/>
            <a:tailEnd/>
          </a:ln>
        </p:spPr>
        <p:txBody>
          <a:bodyPr anchor="ctr">
            <a:spAutoFit/>
          </a:bodyPr>
          <a:lstStyle/>
          <a:p>
            <a:r>
              <a:rPr lang="zh-CN" altLang="en-US" b="1" dirty="0">
                <a:latin typeface="+mn-ea"/>
                <a:ea typeface="+mn-ea"/>
              </a:rPr>
              <a:t>控制系统综合与设计过程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500"/>
                                  </p:stCondLst>
                                  <p:childTnLst>
                                    <p:set>
                                      <p:cBhvr>
                                        <p:cTn id="6" dur="1" fill="hold">
                                          <p:stCondLst>
                                            <p:cond delay="0"/>
                                          </p:stCondLst>
                                        </p:cTn>
                                        <p:tgtEl>
                                          <p:spTgt spid="109575">
                                            <p:txEl>
                                              <p:pRg st="0" end="0"/>
                                            </p:txEl>
                                          </p:spTgt>
                                        </p:tgtEl>
                                        <p:attrNameLst>
                                          <p:attrName>style.visibility</p:attrName>
                                        </p:attrNameLst>
                                      </p:cBhvr>
                                      <p:to>
                                        <p:strVal val="visible"/>
                                      </p:to>
                                    </p:set>
                                    <p:anim calcmode="lin" valueType="num">
                                      <p:cBhvr additive="base">
                                        <p:cTn id="7" dur="500" fill="hold"/>
                                        <p:tgtEl>
                                          <p:spTgt spid="1095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4" fill="hold" nodeType="afterEffect">
                                  <p:stCondLst>
                                    <p:cond delay="1500"/>
                                  </p:stCondLst>
                                  <p:childTnLst>
                                    <p:set>
                                      <p:cBhvr>
                                        <p:cTn id="11" dur="1" fill="hold">
                                          <p:stCondLst>
                                            <p:cond delay="0"/>
                                          </p:stCondLst>
                                        </p:cTn>
                                        <p:tgtEl>
                                          <p:spTgt spid="109575">
                                            <p:txEl>
                                              <p:pRg st="1" end="1"/>
                                            </p:txEl>
                                          </p:spTgt>
                                        </p:tgtEl>
                                        <p:attrNameLst>
                                          <p:attrName>style.visibility</p:attrName>
                                        </p:attrNameLst>
                                      </p:cBhvr>
                                      <p:to>
                                        <p:strVal val="visible"/>
                                      </p:to>
                                    </p:set>
                                    <p:anim calcmode="lin" valueType="num">
                                      <p:cBhvr additive="base">
                                        <p:cTn id="12" dur="500" fill="hold"/>
                                        <p:tgtEl>
                                          <p:spTgt spid="10957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957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nodeType="afterEffect">
                                  <p:stCondLst>
                                    <p:cond delay="1500"/>
                                  </p:stCondLst>
                                  <p:childTnLst>
                                    <p:set>
                                      <p:cBhvr>
                                        <p:cTn id="16" dur="1" fill="hold">
                                          <p:stCondLst>
                                            <p:cond delay="0"/>
                                          </p:stCondLst>
                                        </p:cTn>
                                        <p:tgtEl>
                                          <p:spTgt spid="109575">
                                            <p:txEl>
                                              <p:pRg st="2" end="2"/>
                                            </p:txEl>
                                          </p:spTgt>
                                        </p:tgtEl>
                                        <p:attrNameLst>
                                          <p:attrName>style.visibility</p:attrName>
                                        </p:attrNameLst>
                                      </p:cBhvr>
                                      <p:to>
                                        <p:strVal val="visible"/>
                                      </p:to>
                                    </p:set>
                                    <p:anim calcmode="lin" valueType="num">
                                      <p:cBhvr additive="base">
                                        <p:cTn id="17" dur="500" fill="hold"/>
                                        <p:tgtEl>
                                          <p:spTgt spid="1095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957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6000"/>
                            </p:stCondLst>
                            <p:childTnLst>
                              <p:par>
                                <p:cTn id="20" presetID="2" presetClass="entr" presetSubtype="4" fill="hold" nodeType="afterEffect">
                                  <p:stCondLst>
                                    <p:cond delay="1500"/>
                                  </p:stCondLst>
                                  <p:childTnLst>
                                    <p:set>
                                      <p:cBhvr>
                                        <p:cTn id="21" dur="1" fill="hold">
                                          <p:stCondLst>
                                            <p:cond delay="0"/>
                                          </p:stCondLst>
                                        </p:cTn>
                                        <p:tgtEl>
                                          <p:spTgt spid="109575">
                                            <p:txEl>
                                              <p:pRg st="3" end="3"/>
                                            </p:txEl>
                                          </p:spTgt>
                                        </p:tgtEl>
                                        <p:attrNameLst>
                                          <p:attrName>style.visibility</p:attrName>
                                        </p:attrNameLst>
                                      </p:cBhvr>
                                      <p:to>
                                        <p:strVal val="visible"/>
                                      </p:to>
                                    </p:set>
                                    <p:anim calcmode="lin" valueType="num">
                                      <p:cBhvr additive="base">
                                        <p:cTn id="22" dur="500" fill="hold"/>
                                        <p:tgtEl>
                                          <p:spTgt spid="10957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957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8000"/>
                            </p:stCondLst>
                            <p:childTnLst>
                              <p:par>
                                <p:cTn id="25" presetID="2" presetClass="entr" presetSubtype="4" fill="hold" nodeType="afterEffect">
                                  <p:stCondLst>
                                    <p:cond delay="1500"/>
                                  </p:stCondLst>
                                  <p:childTnLst>
                                    <p:set>
                                      <p:cBhvr>
                                        <p:cTn id="26" dur="1" fill="hold">
                                          <p:stCondLst>
                                            <p:cond delay="0"/>
                                          </p:stCondLst>
                                        </p:cTn>
                                        <p:tgtEl>
                                          <p:spTgt spid="109575">
                                            <p:txEl>
                                              <p:pRg st="4" end="4"/>
                                            </p:txEl>
                                          </p:spTgt>
                                        </p:tgtEl>
                                        <p:attrNameLst>
                                          <p:attrName>style.visibility</p:attrName>
                                        </p:attrNameLst>
                                      </p:cBhvr>
                                      <p:to>
                                        <p:strVal val="visible"/>
                                      </p:to>
                                    </p:set>
                                    <p:anim calcmode="lin" valueType="num">
                                      <p:cBhvr additive="base">
                                        <p:cTn id="27" dur="500" fill="hold"/>
                                        <p:tgtEl>
                                          <p:spTgt spid="10957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957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000"/>
                            </p:stCondLst>
                            <p:childTnLst>
                              <p:par>
                                <p:cTn id="30" presetID="2" presetClass="entr" presetSubtype="4" fill="hold" nodeType="afterEffect">
                                  <p:stCondLst>
                                    <p:cond delay="1500"/>
                                  </p:stCondLst>
                                  <p:childTnLst>
                                    <p:set>
                                      <p:cBhvr>
                                        <p:cTn id="31" dur="1" fill="hold">
                                          <p:stCondLst>
                                            <p:cond delay="0"/>
                                          </p:stCondLst>
                                        </p:cTn>
                                        <p:tgtEl>
                                          <p:spTgt spid="109575">
                                            <p:txEl>
                                              <p:pRg st="5" end="5"/>
                                            </p:txEl>
                                          </p:spTgt>
                                        </p:tgtEl>
                                        <p:attrNameLst>
                                          <p:attrName>style.visibility</p:attrName>
                                        </p:attrNameLst>
                                      </p:cBhvr>
                                      <p:to>
                                        <p:strVal val="visible"/>
                                      </p:to>
                                    </p:set>
                                    <p:anim calcmode="lin" valueType="num">
                                      <p:cBhvr additive="base">
                                        <p:cTn id="32" dur="500" fill="hold"/>
                                        <p:tgtEl>
                                          <p:spTgt spid="10957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9575">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2000"/>
                            </p:stCondLst>
                            <p:childTnLst>
                              <p:par>
                                <p:cTn id="35" presetID="2" presetClass="entr" presetSubtype="4" fill="hold" nodeType="afterEffect">
                                  <p:stCondLst>
                                    <p:cond delay="1500"/>
                                  </p:stCondLst>
                                  <p:childTnLst>
                                    <p:set>
                                      <p:cBhvr>
                                        <p:cTn id="36" dur="1" fill="hold">
                                          <p:stCondLst>
                                            <p:cond delay="0"/>
                                          </p:stCondLst>
                                        </p:cTn>
                                        <p:tgtEl>
                                          <p:spTgt spid="109575">
                                            <p:txEl>
                                              <p:pRg st="6" end="6"/>
                                            </p:txEl>
                                          </p:spTgt>
                                        </p:tgtEl>
                                        <p:attrNameLst>
                                          <p:attrName>style.visibility</p:attrName>
                                        </p:attrNameLst>
                                      </p:cBhvr>
                                      <p:to>
                                        <p:strVal val="visible"/>
                                      </p:to>
                                    </p:set>
                                    <p:anim calcmode="lin" valueType="num">
                                      <p:cBhvr additive="base">
                                        <p:cTn id="37" dur="500" fill="hold"/>
                                        <p:tgtEl>
                                          <p:spTgt spid="10957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575">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4000"/>
                            </p:stCondLst>
                            <p:childTnLst>
                              <p:par>
                                <p:cTn id="40" presetID="2" presetClass="entr" presetSubtype="4" fill="hold" nodeType="afterEffect">
                                  <p:stCondLst>
                                    <p:cond delay="1500"/>
                                  </p:stCondLst>
                                  <p:childTnLst>
                                    <p:set>
                                      <p:cBhvr>
                                        <p:cTn id="41" dur="1" fill="hold">
                                          <p:stCondLst>
                                            <p:cond delay="0"/>
                                          </p:stCondLst>
                                        </p:cTn>
                                        <p:tgtEl>
                                          <p:spTgt spid="109575">
                                            <p:txEl>
                                              <p:pRg st="7" end="7"/>
                                            </p:txEl>
                                          </p:spTgt>
                                        </p:tgtEl>
                                        <p:attrNameLst>
                                          <p:attrName>style.visibility</p:attrName>
                                        </p:attrNameLst>
                                      </p:cBhvr>
                                      <p:to>
                                        <p:strVal val="visible"/>
                                      </p:to>
                                    </p:set>
                                    <p:anim calcmode="lin" valueType="num">
                                      <p:cBhvr additive="base">
                                        <p:cTn id="42" dur="500" fill="hold"/>
                                        <p:tgtEl>
                                          <p:spTgt spid="10957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9575">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16000"/>
                            </p:stCondLst>
                            <p:childTnLst>
                              <p:par>
                                <p:cTn id="45" presetID="2" presetClass="entr" presetSubtype="4" fill="hold" nodeType="afterEffect">
                                  <p:stCondLst>
                                    <p:cond delay="1500"/>
                                  </p:stCondLst>
                                  <p:childTnLst>
                                    <p:set>
                                      <p:cBhvr>
                                        <p:cTn id="46" dur="1" fill="hold">
                                          <p:stCondLst>
                                            <p:cond delay="0"/>
                                          </p:stCondLst>
                                        </p:cTn>
                                        <p:tgtEl>
                                          <p:spTgt spid="109575">
                                            <p:txEl>
                                              <p:pRg st="8" end="8"/>
                                            </p:txEl>
                                          </p:spTgt>
                                        </p:tgtEl>
                                        <p:attrNameLst>
                                          <p:attrName>style.visibility</p:attrName>
                                        </p:attrNameLst>
                                      </p:cBhvr>
                                      <p:to>
                                        <p:strVal val="visible"/>
                                      </p:to>
                                    </p:set>
                                    <p:anim calcmode="lin" valueType="num">
                                      <p:cBhvr additive="base">
                                        <p:cTn id="47" dur="500" fill="hold"/>
                                        <p:tgtEl>
                                          <p:spTgt spid="10957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95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a:t>
            </a:r>
            <a:r>
              <a:rPr lang="zh-CN" altLang="en-US" dirty="0" smtClean="0"/>
              <a:t>连续时间系统的动态补偿</a:t>
            </a:r>
            <a:r>
              <a:rPr lang="en-US" altLang="zh-CN" dirty="0" smtClean="0"/>
              <a:t>-5</a:t>
            </a:r>
            <a:endParaRPr lang="zh-CN" altLang="en-US" dirty="0"/>
          </a:p>
        </p:txBody>
      </p:sp>
      <p:sp>
        <p:nvSpPr>
          <p:cNvPr id="3" name="内容占位符 2"/>
          <p:cNvSpPr>
            <a:spLocks noGrp="1"/>
          </p:cNvSpPr>
          <p:nvPr>
            <p:ph idx="1"/>
          </p:nvPr>
        </p:nvSpPr>
        <p:spPr>
          <a:xfrm>
            <a:off x="1" y="1285875"/>
            <a:ext cx="8955088" cy="4846638"/>
          </a:xfrm>
        </p:spPr>
        <p:txBody>
          <a:bodyPr/>
          <a:lstStyle/>
          <a:p>
            <a:r>
              <a:rPr lang="zh-CN" altLang="en-US" dirty="0" smtClean="0"/>
              <a:t>续前：以不可简约</a:t>
            </a:r>
            <a:r>
              <a:rPr lang="en-US" dirty="0" smtClean="0"/>
              <a:t>MFD</a:t>
            </a:r>
            <a:r>
              <a:rPr lang="zh-CN" altLang="en-US" dirty="0" smtClean="0"/>
              <a:t>和</a:t>
            </a:r>
            <a:r>
              <a:rPr lang="en-US" dirty="0" smtClean="0"/>
              <a:t>MFD</a:t>
            </a:r>
            <a:r>
              <a:rPr lang="zh-CN" altLang="en-US" dirty="0" smtClean="0"/>
              <a:t>表征情形的渐进稳定条件</a:t>
            </a:r>
            <a:endParaRPr lang="zh-CN" altLang="en-US" dirty="0"/>
          </a:p>
        </p:txBody>
      </p:sp>
      <p:graphicFrame>
        <p:nvGraphicFramePr>
          <p:cNvPr id="161793" name="Object 1"/>
          <p:cNvGraphicFramePr>
            <a:graphicFrameLocks noChangeAspect="1"/>
          </p:cNvGraphicFramePr>
          <p:nvPr/>
        </p:nvGraphicFramePr>
        <p:xfrm>
          <a:off x="3286116" y="1643050"/>
          <a:ext cx="2357437" cy="1082675"/>
        </p:xfrm>
        <a:graphic>
          <a:graphicData uri="http://schemas.openxmlformats.org/presentationml/2006/ole">
            <p:oleObj spid="_x0000_s161793" name="Visio" r:id="rId3" imgW="4051003" imgH="1863891" progId="Visio.Drawing.11">
              <p:embed/>
            </p:oleObj>
          </a:graphicData>
        </a:graphic>
      </p:graphicFrame>
      <p:graphicFrame>
        <p:nvGraphicFramePr>
          <p:cNvPr id="161794" name="Object 1"/>
          <p:cNvGraphicFramePr>
            <a:graphicFrameLocks noChangeAspect="1"/>
          </p:cNvGraphicFramePr>
          <p:nvPr/>
        </p:nvGraphicFramePr>
        <p:xfrm>
          <a:off x="627015" y="2416166"/>
          <a:ext cx="2813050" cy="369888"/>
        </p:xfrm>
        <a:graphic>
          <a:graphicData uri="http://schemas.openxmlformats.org/presentationml/2006/ole">
            <p:oleObj spid="_x0000_s161794" name="Equation" r:id="rId4" imgW="1790640" imgH="228600" progId="Equation.DSMT4">
              <p:embed/>
            </p:oleObj>
          </a:graphicData>
        </a:graphic>
      </p:graphicFrame>
      <p:graphicFrame>
        <p:nvGraphicFramePr>
          <p:cNvPr id="6" name="Object 1"/>
          <p:cNvGraphicFramePr>
            <a:graphicFrameLocks noChangeAspect="1"/>
          </p:cNvGraphicFramePr>
          <p:nvPr/>
        </p:nvGraphicFramePr>
        <p:xfrm>
          <a:off x="571472" y="3000372"/>
          <a:ext cx="2913063" cy="369887"/>
        </p:xfrm>
        <a:graphic>
          <a:graphicData uri="http://schemas.openxmlformats.org/presentationml/2006/ole">
            <p:oleObj spid="_x0000_s161795" name="Equation" r:id="rId5" imgW="1854000" imgH="228600" progId="Equation.DSMT4">
              <p:embed/>
            </p:oleObj>
          </a:graphicData>
        </a:graphic>
      </p:graphicFrame>
      <p:graphicFrame>
        <p:nvGraphicFramePr>
          <p:cNvPr id="7" name="Object 1"/>
          <p:cNvGraphicFramePr>
            <a:graphicFrameLocks noChangeAspect="1"/>
          </p:cNvGraphicFramePr>
          <p:nvPr/>
        </p:nvGraphicFramePr>
        <p:xfrm>
          <a:off x="-32" y="3714752"/>
          <a:ext cx="4908550" cy="1109663"/>
        </p:xfrm>
        <a:graphic>
          <a:graphicData uri="http://schemas.openxmlformats.org/presentationml/2006/ole">
            <p:oleObj spid="_x0000_s161796" name="Equation" r:id="rId6" imgW="3124080" imgH="685800" progId="Equation.DSMT4">
              <p:embed/>
            </p:oleObj>
          </a:graphicData>
        </a:graphic>
      </p:graphicFrame>
      <p:graphicFrame>
        <p:nvGraphicFramePr>
          <p:cNvPr id="8" name="Object 1"/>
          <p:cNvGraphicFramePr>
            <a:graphicFrameLocks noChangeAspect="1"/>
          </p:cNvGraphicFramePr>
          <p:nvPr/>
        </p:nvGraphicFramePr>
        <p:xfrm>
          <a:off x="714348" y="5500702"/>
          <a:ext cx="3351213" cy="328612"/>
        </p:xfrm>
        <a:graphic>
          <a:graphicData uri="http://schemas.openxmlformats.org/presentationml/2006/ole">
            <p:oleObj spid="_x0000_s161797" name="Equation" r:id="rId7" imgW="2133360" imgH="203040" progId="Equation.DSMT4">
              <p:embed/>
            </p:oleObj>
          </a:graphicData>
        </a:graphic>
      </p:graphicFrame>
      <p:sp>
        <p:nvSpPr>
          <p:cNvPr id="9" name="矩形 8"/>
          <p:cNvSpPr/>
          <p:nvPr/>
        </p:nvSpPr>
        <p:spPr>
          <a:xfrm>
            <a:off x="4357686" y="5286388"/>
            <a:ext cx="1316977" cy="830997"/>
          </a:xfrm>
          <a:prstGeom prst="rect">
            <a:avLst/>
          </a:prstGeom>
        </p:spPr>
        <p:txBody>
          <a:bodyPr wrap="square">
            <a:spAutoFit/>
          </a:bodyPr>
          <a:lstStyle/>
          <a:p>
            <a:r>
              <a:rPr lang="zh-CN" altLang="en-US" b="1" dirty="0" smtClean="0">
                <a:solidFill>
                  <a:srgbClr val="FF0000"/>
                </a:solidFill>
              </a:rPr>
              <a:t>根具有负实部</a:t>
            </a:r>
            <a:endParaRPr lang="zh-CN" altLang="en-US" b="1" dirty="0">
              <a:solidFill>
                <a:srgbClr val="FF0000"/>
              </a:solidFill>
            </a:endParaRPr>
          </a:p>
        </p:txBody>
      </p:sp>
      <p:graphicFrame>
        <p:nvGraphicFramePr>
          <p:cNvPr id="10" name="Object 1"/>
          <p:cNvGraphicFramePr>
            <a:graphicFrameLocks noChangeAspect="1"/>
          </p:cNvGraphicFramePr>
          <p:nvPr/>
        </p:nvGraphicFramePr>
        <p:xfrm>
          <a:off x="5491163" y="2357438"/>
          <a:ext cx="2832100" cy="369887"/>
        </p:xfrm>
        <a:graphic>
          <a:graphicData uri="http://schemas.openxmlformats.org/presentationml/2006/ole">
            <p:oleObj spid="_x0000_s161798" name="Equation" r:id="rId8" imgW="1803240" imgH="228600" progId="Equation.DSMT4">
              <p:embed/>
            </p:oleObj>
          </a:graphicData>
        </a:graphic>
      </p:graphicFrame>
      <p:graphicFrame>
        <p:nvGraphicFramePr>
          <p:cNvPr id="11" name="Object 1"/>
          <p:cNvGraphicFramePr>
            <a:graphicFrameLocks noChangeAspect="1"/>
          </p:cNvGraphicFramePr>
          <p:nvPr/>
        </p:nvGraphicFramePr>
        <p:xfrm>
          <a:off x="5459413" y="2928938"/>
          <a:ext cx="2852737" cy="369887"/>
        </p:xfrm>
        <a:graphic>
          <a:graphicData uri="http://schemas.openxmlformats.org/presentationml/2006/ole">
            <p:oleObj spid="_x0000_s161799" name="Equation" r:id="rId9" imgW="1815840" imgH="228600" progId="Equation.DSMT4">
              <p:embed/>
            </p:oleObj>
          </a:graphicData>
        </a:graphic>
      </p:graphicFrame>
      <p:graphicFrame>
        <p:nvGraphicFramePr>
          <p:cNvPr id="12" name="Object 1"/>
          <p:cNvGraphicFramePr>
            <a:graphicFrameLocks noChangeAspect="1"/>
          </p:cNvGraphicFramePr>
          <p:nvPr/>
        </p:nvGraphicFramePr>
        <p:xfrm>
          <a:off x="4643438" y="3714750"/>
          <a:ext cx="4887912" cy="1109663"/>
        </p:xfrm>
        <a:graphic>
          <a:graphicData uri="http://schemas.openxmlformats.org/presentationml/2006/ole">
            <p:oleObj spid="_x0000_s161800" name="Equation" r:id="rId10" imgW="3111480" imgH="685800" progId="Equation.DSMT4">
              <p:embed/>
            </p:oleObj>
          </a:graphicData>
        </a:graphic>
      </p:graphicFrame>
      <p:graphicFrame>
        <p:nvGraphicFramePr>
          <p:cNvPr id="13" name="Object 1"/>
          <p:cNvGraphicFramePr>
            <a:graphicFrameLocks noChangeAspect="1"/>
          </p:cNvGraphicFramePr>
          <p:nvPr/>
        </p:nvGraphicFramePr>
        <p:xfrm>
          <a:off x="5792787" y="5429264"/>
          <a:ext cx="3351213" cy="328612"/>
        </p:xfrm>
        <a:graphic>
          <a:graphicData uri="http://schemas.openxmlformats.org/presentationml/2006/ole">
            <p:oleObj spid="_x0000_s161801" name="Equation" r:id="rId11" imgW="2133360" imgH="203040" progId="Equation.DSMT4">
              <p:embed/>
            </p:oleObj>
          </a:graphicData>
        </a:graphic>
      </p:graphicFrame>
      <p:sp>
        <p:nvSpPr>
          <p:cNvPr id="17" name="矩形 16"/>
          <p:cNvSpPr/>
          <p:nvPr/>
        </p:nvSpPr>
        <p:spPr>
          <a:xfrm>
            <a:off x="285720" y="6027003"/>
            <a:ext cx="8715404" cy="830997"/>
          </a:xfrm>
          <a:prstGeom prst="rect">
            <a:avLst/>
          </a:prstGeom>
        </p:spPr>
        <p:txBody>
          <a:bodyPr wrap="square">
            <a:spAutoFit/>
          </a:bodyPr>
          <a:lstStyle/>
          <a:p>
            <a:r>
              <a:rPr lang="zh-CN" altLang="en-US" b="1" dirty="0" smtClean="0">
                <a:solidFill>
                  <a:srgbClr val="FF0000"/>
                </a:solidFill>
              </a:rPr>
              <a:t>由于反馈连接的两子系统的完全能控和能观并不能保证，所以</a:t>
            </a:r>
            <a:r>
              <a:rPr lang="en-US" altLang="zh-CN" b="1" dirty="0" smtClean="0">
                <a:solidFill>
                  <a:srgbClr val="FF0000"/>
                </a:solidFill>
              </a:rPr>
              <a:t>S</a:t>
            </a:r>
            <a:r>
              <a:rPr lang="en-US" altLang="zh-CN" b="1" baseline="-25000" dirty="0" smtClean="0">
                <a:solidFill>
                  <a:srgbClr val="FF0000"/>
                </a:solidFill>
              </a:rPr>
              <a:t>F</a:t>
            </a:r>
            <a:r>
              <a:rPr lang="zh-CN" altLang="en-US" b="1" dirty="0" smtClean="0">
                <a:solidFill>
                  <a:srgbClr val="FF0000"/>
                </a:solidFill>
              </a:rPr>
              <a:t>渐近稳定条件为</a:t>
            </a:r>
            <a:r>
              <a:rPr lang="en-US" b="1" dirty="0" smtClean="0">
                <a:solidFill>
                  <a:srgbClr val="FF0000"/>
                </a:solidFill>
              </a:rPr>
              <a:t>BIBO</a:t>
            </a:r>
            <a:r>
              <a:rPr lang="zh-CN" altLang="en-US" b="1" dirty="0" smtClean="0">
                <a:solidFill>
                  <a:srgbClr val="FF0000"/>
                </a:solidFill>
              </a:rPr>
              <a:t>稳定的充分条件</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a:t>
            </a:r>
            <a:r>
              <a:rPr lang="zh-CN" altLang="en-US" dirty="0" smtClean="0"/>
              <a:t>连续时间系统的动态补偿</a:t>
            </a:r>
            <a:r>
              <a:rPr lang="en-US" altLang="zh-CN" dirty="0" smtClean="0"/>
              <a:t>-5</a:t>
            </a:r>
            <a:endParaRPr lang="zh-CN" altLang="en-US" dirty="0"/>
          </a:p>
        </p:txBody>
      </p:sp>
      <p:sp>
        <p:nvSpPr>
          <p:cNvPr id="3" name="内容占位符 2"/>
          <p:cNvSpPr>
            <a:spLocks noGrp="1"/>
          </p:cNvSpPr>
          <p:nvPr>
            <p:ph idx="1"/>
          </p:nvPr>
        </p:nvSpPr>
        <p:spPr/>
        <p:txBody>
          <a:bodyPr/>
          <a:lstStyle/>
          <a:p>
            <a:r>
              <a:rPr lang="zh-CN" altLang="en-US" dirty="0" smtClean="0"/>
              <a:t>例：</a:t>
            </a:r>
            <a:endParaRPr lang="zh-CN" altLang="en-US" dirty="0"/>
          </a:p>
        </p:txBody>
      </p:sp>
      <p:graphicFrame>
        <p:nvGraphicFramePr>
          <p:cNvPr id="159746" name="Object 2"/>
          <p:cNvGraphicFramePr>
            <a:graphicFrameLocks noChangeAspect="1"/>
          </p:cNvGraphicFramePr>
          <p:nvPr/>
        </p:nvGraphicFramePr>
        <p:xfrm>
          <a:off x="2000232" y="1357298"/>
          <a:ext cx="2357438" cy="1082675"/>
        </p:xfrm>
        <a:graphic>
          <a:graphicData uri="http://schemas.openxmlformats.org/presentationml/2006/ole">
            <p:oleObj spid="_x0000_s159746" name="Visio" r:id="rId3" imgW="4051003" imgH="1863891" progId="Visio.Drawing.11">
              <p:embed/>
            </p:oleObj>
          </a:graphicData>
        </a:graphic>
      </p:graphicFrame>
      <p:sp>
        <p:nvSpPr>
          <p:cNvPr id="159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9747" name="Object 3"/>
          <p:cNvGraphicFramePr>
            <a:graphicFrameLocks noChangeAspect="1"/>
          </p:cNvGraphicFramePr>
          <p:nvPr/>
        </p:nvGraphicFramePr>
        <p:xfrm>
          <a:off x="4714876" y="1428736"/>
          <a:ext cx="3500462" cy="1029548"/>
        </p:xfrm>
        <a:graphic>
          <a:graphicData uri="http://schemas.openxmlformats.org/presentationml/2006/ole">
            <p:oleObj spid="_x0000_s159747" name="Equation" r:id="rId4" imgW="2603500" imgH="749300" progId="Equation.DSMT4">
              <p:embed/>
            </p:oleObj>
          </a:graphicData>
        </a:graphic>
      </p:graphicFrame>
      <p:sp>
        <p:nvSpPr>
          <p:cNvPr id="7" name="矩形 6"/>
          <p:cNvSpPr/>
          <p:nvPr/>
        </p:nvSpPr>
        <p:spPr>
          <a:xfrm>
            <a:off x="285720" y="2500306"/>
            <a:ext cx="5286412" cy="1569660"/>
          </a:xfrm>
          <a:prstGeom prst="rect">
            <a:avLst/>
          </a:prstGeom>
        </p:spPr>
        <p:txBody>
          <a:bodyPr wrap="square">
            <a:spAutoFit/>
          </a:bodyPr>
          <a:lstStyle/>
          <a:p>
            <a:r>
              <a:rPr lang="en-US" b="1" dirty="0" smtClean="0">
                <a:latin typeface="Times New Roman" pitchFamily="18" charset="0"/>
                <a:ea typeface="+mn-ea"/>
                <a:cs typeface="Times New Roman" pitchFamily="18" charset="0"/>
              </a:rPr>
              <a:t>(1) </a:t>
            </a:r>
            <a:r>
              <a:rPr lang="zh-CN" altLang="en-US" b="1" dirty="0" smtClean="0">
                <a:latin typeface="Times New Roman" pitchFamily="18" charset="0"/>
                <a:ea typeface="+mn-ea"/>
                <a:cs typeface="Times New Roman" pitchFamily="18" charset="0"/>
              </a:rPr>
              <a:t>该输出反馈系统是否完全能控？</a:t>
            </a:r>
          </a:p>
          <a:p>
            <a:r>
              <a:rPr lang="en-US" b="1" dirty="0" smtClean="0">
                <a:latin typeface="Times New Roman" pitchFamily="18" charset="0"/>
                <a:ea typeface="+mn-ea"/>
                <a:cs typeface="Times New Roman" pitchFamily="18" charset="0"/>
              </a:rPr>
              <a:t>(2) </a:t>
            </a:r>
            <a:r>
              <a:rPr lang="zh-CN" altLang="en-US" b="1" dirty="0" smtClean="0">
                <a:latin typeface="Times New Roman" pitchFamily="18" charset="0"/>
                <a:ea typeface="+mn-ea"/>
                <a:cs typeface="Times New Roman" pitchFamily="18" charset="0"/>
              </a:rPr>
              <a:t>该输出反馈系统是否完全能观？</a:t>
            </a:r>
          </a:p>
          <a:p>
            <a:r>
              <a:rPr lang="en-US" b="1" dirty="0" smtClean="0">
                <a:latin typeface="Times New Roman" pitchFamily="18" charset="0"/>
                <a:ea typeface="+mn-ea"/>
                <a:cs typeface="Times New Roman" pitchFamily="18" charset="0"/>
              </a:rPr>
              <a:t>(3) </a:t>
            </a:r>
            <a:r>
              <a:rPr lang="zh-CN" altLang="en-US" b="1" dirty="0" smtClean="0">
                <a:latin typeface="Times New Roman" pitchFamily="18" charset="0"/>
                <a:ea typeface="+mn-ea"/>
                <a:cs typeface="Times New Roman" pitchFamily="18" charset="0"/>
              </a:rPr>
              <a:t>该输出反馈系统是否为</a:t>
            </a:r>
            <a:r>
              <a:rPr lang="en-US" b="1" dirty="0" smtClean="0">
                <a:latin typeface="Times New Roman" pitchFamily="18" charset="0"/>
                <a:ea typeface="+mn-ea"/>
                <a:cs typeface="Times New Roman" pitchFamily="18" charset="0"/>
              </a:rPr>
              <a:t>BIBO</a:t>
            </a:r>
            <a:r>
              <a:rPr lang="zh-CN" altLang="en-US" b="1" dirty="0" smtClean="0">
                <a:latin typeface="Times New Roman" pitchFamily="18" charset="0"/>
                <a:ea typeface="+mn-ea"/>
                <a:cs typeface="Times New Roman" pitchFamily="18" charset="0"/>
              </a:rPr>
              <a:t>稳定？</a:t>
            </a:r>
          </a:p>
          <a:p>
            <a:r>
              <a:rPr lang="en-US" b="1" dirty="0" smtClean="0">
                <a:latin typeface="Times New Roman" pitchFamily="18" charset="0"/>
                <a:ea typeface="+mn-ea"/>
                <a:cs typeface="Times New Roman" pitchFamily="18" charset="0"/>
              </a:rPr>
              <a:t>(4) </a:t>
            </a:r>
            <a:r>
              <a:rPr lang="zh-CN" altLang="en-US" b="1" dirty="0" smtClean="0">
                <a:latin typeface="Times New Roman" pitchFamily="18" charset="0"/>
                <a:ea typeface="+mn-ea"/>
                <a:cs typeface="Times New Roman" pitchFamily="18" charset="0"/>
              </a:rPr>
              <a:t>该输出反馈系统是否为渐近稳定？</a:t>
            </a:r>
            <a:endParaRPr lang="zh-CN" altLang="en-US" b="1" dirty="0">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a:lstStyle/>
          <a:p>
            <a:r>
              <a:rPr lang="zh-CN" altLang="en-US" dirty="0" smtClean="0"/>
              <a:t>本章内容</a:t>
            </a:r>
          </a:p>
        </p:txBody>
      </p:sp>
      <p:sp>
        <p:nvSpPr>
          <p:cNvPr id="110594" name="内容占位符 2"/>
          <p:cNvSpPr>
            <a:spLocks noGrp="1"/>
          </p:cNvSpPr>
          <p:nvPr>
            <p:ph idx="1"/>
          </p:nvPr>
        </p:nvSpPr>
        <p:spPr>
          <a:xfrm>
            <a:off x="785813" y="1154113"/>
            <a:ext cx="7889875" cy="5703887"/>
          </a:xfrm>
        </p:spPr>
        <p:txBody>
          <a:bodyPr/>
          <a:lstStyle/>
          <a:p>
            <a:pPr>
              <a:lnSpc>
                <a:spcPct val="80000"/>
              </a:lnSpc>
            </a:pPr>
            <a:r>
              <a:rPr lang="zh-CN" altLang="en-US" sz="2400" dirty="0" smtClean="0">
                <a:solidFill>
                  <a:srgbClr val="FF0000"/>
                </a:solidFill>
                <a:latin typeface="+mn-ea"/>
              </a:rPr>
              <a:t>综合与设计的基本概念</a:t>
            </a:r>
          </a:p>
          <a:p>
            <a:pPr>
              <a:lnSpc>
                <a:spcPct val="80000"/>
              </a:lnSpc>
            </a:pPr>
            <a:r>
              <a:rPr lang="zh-CN" altLang="en-US" sz="2400" dirty="0" smtClean="0">
                <a:solidFill>
                  <a:srgbClr val="FF0000"/>
                </a:solidFill>
                <a:latin typeface="+mn-ea"/>
              </a:rPr>
              <a:t>连续时间线性时不变反馈控制系统的结构特性</a:t>
            </a:r>
          </a:p>
          <a:p>
            <a:pPr>
              <a:lnSpc>
                <a:spcPct val="80000"/>
              </a:lnSpc>
            </a:pPr>
            <a:r>
              <a:rPr lang="zh-CN" altLang="en-US" sz="2400" dirty="0" smtClean="0">
                <a:solidFill>
                  <a:srgbClr val="FF0000"/>
                </a:solidFill>
                <a:latin typeface="+mn-ea"/>
              </a:rPr>
              <a:t>离散时间线性时不变反馈控制系统的结构特性 </a:t>
            </a:r>
          </a:p>
          <a:p>
            <a:pPr>
              <a:lnSpc>
                <a:spcPct val="80000"/>
              </a:lnSpc>
            </a:pPr>
            <a:r>
              <a:rPr lang="zh-CN" altLang="en-US" sz="2400" dirty="0" smtClean="0">
                <a:latin typeface="+mn-ea"/>
              </a:rPr>
              <a:t>线性时不变系统的极点配置问题提法与指标确定</a:t>
            </a:r>
          </a:p>
          <a:p>
            <a:pPr>
              <a:lnSpc>
                <a:spcPct val="80000"/>
              </a:lnSpc>
            </a:pPr>
            <a:endParaRPr lang="zh-CN" altLang="en-US" sz="2400" dirty="0" smtClean="0">
              <a:latin typeface="+mn-ea"/>
            </a:endParaRPr>
          </a:p>
          <a:p>
            <a:pPr marL="342900" lvl="1" indent="-342900">
              <a:lnSpc>
                <a:spcPct val="80000"/>
              </a:lnSpc>
              <a:buClr>
                <a:schemeClr val="folHlink"/>
              </a:buClr>
              <a:buSzPct val="60000"/>
            </a:pPr>
            <a:r>
              <a:rPr lang="zh-CN" altLang="en-US" sz="2400" dirty="0" smtClean="0">
                <a:latin typeface="+mn-ea"/>
              </a:rPr>
              <a:t>线性时不变系统状态反馈极点配置的存在性与算法</a:t>
            </a:r>
          </a:p>
          <a:p>
            <a:pPr>
              <a:lnSpc>
                <a:spcPct val="80000"/>
              </a:lnSpc>
            </a:pPr>
            <a:r>
              <a:rPr lang="zh-CN" altLang="en-US" sz="2400" dirty="0" smtClean="0">
                <a:latin typeface="+mn-ea"/>
              </a:rPr>
              <a:t>线性定常系统从输出到状态矢量导数反馈极点配置</a:t>
            </a:r>
          </a:p>
          <a:p>
            <a:pPr>
              <a:lnSpc>
                <a:spcPct val="80000"/>
              </a:lnSpc>
            </a:pPr>
            <a:r>
              <a:rPr lang="zh-CN" altLang="en-US" sz="2400" dirty="0" smtClean="0">
                <a:latin typeface="+mn-ea"/>
              </a:rPr>
              <a:t>线性时不变系统状态反馈与从输出到状态矢量导数反馈复合极点配置 </a:t>
            </a:r>
          </a:p>
          <a:p>
            <a:pPr>
              <a:lnSpc>
                <a:spcPct val="80000"/>
              </a:lnSpc>
            </a:pPr>
            <a:r>
              <a:rPr lang="zh-CN" altLang="en-US" sz="2400" dirty="0" smtClean="0">
                <a:latin typeface="+mn-ea"/>
              </a:rPr>
              <a:t>线性时不变系统输出反馈极点配置存在性与算法 </a:t>
            </a:r>
          </a:p>
          <a:p>
            <a:pPr>
              <a:lnSpc>
                <a:spcPct val="80000"/>
              </a:lnSpc>
            </a:pPr>
            <a:endParaRPr lang="zh-CN" altLang="en-US" sz="2400" dirty="0" smtClean="0">
              <a:latin typeface="+mn-ea"/>
            </a:endParaRPr>
          </a:p>
          <a:p>
            <a:pPr>
              <a:lnSpc>
                <a:spcPct val="80000"/>
              </a:lnSpc>
            </a:pPr>
            <a:r>
              <a:rPr lang="zh-CN" altLang="en-US" sz="2400" dirty="0" smtClean="0">
                <a:latin typeface="+mn-ea"/>
              </a:rPr>
              <a:t>线性时不变系统反馈镇定问题与求解 </a:t>
            </a:r>
          </a:p>
          <a:p>
            <a:pPr>
              <a:lnSpc>
                <a:spcPct val="80000"/>
              </a:lnSpc>
            </a:pPr>
            <a:r>
              <a:rPr lang="zh-CN" altLang="en-US" sz="2400" dirty="0" smtClean="0">
                <a:latin typeface="+mn-ea"/>
              </a:rPr>
              <a:t>线性时不变系统解耦控制 </a:t>
            </a:r>
          </a:p>
          <a:p>
            <a:pPr>
              <a:lnSpc>
                <a:spcPct val="80000"/>
              </a:lnSpc>
            </a:pPr>
            <a:endParaRPr lang="zh-CN" altLang="en-US" sz="2400" dirty="0" smtClean="0">
              <a:latin typeface="+mn-ea"/>
            </a:endParaRPr>
          </a:p>
          <a:p>
            <a:pPr>
              <a:lnSpc>
                <a:spcPct val="80000"/>
              </a:lnSpc>
            </a:pPr>
            <a:r>
              <a:rPr lang="zh-CN" altLang="en-US" sz="2400" dirty="0" smtClean="0">
                <a:latin typeface="+mn-ea"/>
              </a:rPr>
              <a:t>基于观测器的线性时不变系统状态反馈控制</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离散时间线性时不变反馈控制系统的结构特性</a:t>
            </a:r>
            <a:r>
              <a:rPr lang="en-US" altLang="zh-CN" dirty="0" smtClean="0"/>
              <a:t>(</a:t>
            </a:r>
            <a:r>
              <a:rPr lang="zh-CN" altLang="en-US" smtClean="0"/>
              <a:t>类比连续情况</a:t>
            </a:r>
            <a:r>
              <a:rPr lang="en-US" altLang="zh-CN" smtClean="0"/>
              <a:t>)</a:t>
            </a:r>
            <a:endParaRPr lang="zh-CN" altLang="en-US" dirty="0"/>
          </a:p>
        </p:txBody>
      </p:sp>
      <p:sp>
        <p:nvSpPr>
          <p:cNvPr id="3" name="内容占位符 2"/>
          <p:cNvSpPr>
            <a:spLocks noGrp="1"/>
          </p:cNvSpPr>
          <p:nvPr>
            <p:ph idx="1"/>
          </p:nvPr>
        </p:nvSpPr>
        <p:spPr>
          <a:xfrm>
            <a:off x="500034" y="1285875"/>
            <a:ext cx="8929750" cy="4286265"/>
          </a:xfrm>
        </p:spPr>
        <p:txBody>
          <a:bodyPr/>
          <a:lstStyle/>
          <a:p>
            <a:pPr marL="342900" lvl="2" indent="-342900">
              <a:buSzPct val="60000"/>
            </a:pPr>
            <a:r>
              <a:rPr lang="zh-CN" altLang="en-US" sz="3200" dirty="0" smtClean="0">
                <a:latin typeface="Times New Roman" pitchFamily="18" charset="0"/>
                <a:cs typeface="Times New Roman" pitchFamily="18" charset="0"/>
              </a:rPr>
              <a:t>状态反馈与其闭环系统分析</a:t>
            </a:r>
            <a:endParaRPr lang="en-US" altLang="zh-CN" sz="3200" dirty="0" smtClean="0">
              <a:latin typeface="Times New Roman" pitchFamily="18" charset="0"/>
              <a:cs typeface="Times New Roman" pitchFamily="18" charset="0"/>
            </a:endParaRPr>
          </a:p>
          <a:p>
            <a:pPr marL="342900" lvl="2" indent="-342900">
              <a:buSzPct val="60000"/>
            </a:pPr>
            <a:endParaRPr lang="zh-CN" altLang="en-US" sz="3200" dirty="0" smtClean="0">
              <a:latin typeface="Times New Roman" pitchFamily="18" charset="0"/>
              <a:cs typeface="Times New Roman" pitchFamily="18" charset="0"/>
            </a:endParaRPr>
          </a:p>
          <a:p>
            <a:pPr marL="342900" lvl="2" indent="-342900">
              <a:buSzPct val="60000"/>
            </a:pPr>
            <a:r>
              <a:rPr lang="en-US"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静态</a:t>
            </a:r>
            <a:r>
              <a:rPr lang="en-US"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输出反馈与其闭环系统分析</a:t>
            </a:r>
            <a:endParaRPr lang="en-US" altLang="zh-CN" sz="3200" dirty="0" smtClean="0">
              <a:latin typeface="Times New Roman" pitchFamily="18" charset="0"/>
              <a:cs typeface="Times New Roman" pitchFamily="18" charset="0"/>
            </a:endParaRPr>
          </a:p>
          <a:p>
            <a:pPr marL="342900" lvl="2" indent="-342900">
              <a:buSzPct val="60000"/>
            </a:pPr>
            <a:endParaRPr lang="zh-CN" altLang="en-US" sz="3200" dirty="0" smtClean="0">
              <a:latin typeface="Times New Roman" pitchFamily="18" charset="0"/>
              <a:cs typeface="Times New Roman" pitchFamily="18" charset="0"/>
            </a:endParaRPr>
          </a:p>
          <a:p>
            <a:pPr marL="342900" lvl="2" indent="-342900">
              <a:buSzPct val="60000"/>
            </a:pPr>
            <a:r>
              <a:rPr lang="zh-CN" altLang="en-US" sz="3200" dirty="0" smtClean="0">
                <a:latin typeface="Times New Roman" pitchFamily="18" charset="0"/>
                <a:cs typeface="Times New Roman" pitchFamily="18" charset="0"/>
              </a:rPr>
              <a:t>从输出到下一个状态的反馈与其闭环系统分析</a:t>
            </a:r>
            <a:endParaRPr lang="en-US" altLang="zh-CN" sz="3200" dirty="0" smtClean="0">
              <a:latin typeface="Times New Roman" pitchFamily="18" charset="0"/>
              <a:cs typeface="Times New Roman" pitchFamily="18" charset="0"/>
            </a:endParaRPr>
          </a:p>
          <a:p>
            <a:pPr marL="342900" lvl="2" indent="-342900">
              <a:buSzPct val="60000"/>
            </a:pPr>
            <a:endParaRPr lang="zh-CN" altLang="en-US" sz="3200"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离散时间系统的动态补偿</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a:lstStyle/>
          <a:p>
            <a:r>
              <a:rPr lang="zh-CN" altLang="en-US" dirty="0" smtClean="0"/>
              <a:t>本章内容</a:t>
            </a:r>
          </a:p>
        </p:txBody>
      </p:sp>
      <p:sp>
        <p:nvSpPr>
          <p:cNvPr id="110594" name="内容占位符 2"/>
          <p:cNvSpPr>
            <a:spLocks noGrp="1"/>
          </p:cNvSpPr>
          <p:nvPr>
            <p:ph idx="1"/>
          </p:nvPr>
        </p:nvSpPr>
        <p:spPr>
          <a:xfrm>
            <a:off x="785813" y="1154113"/>
            <a:ext cx="7889875" cy="5703887"/>
          </a:xfrm>
        </p:spPr>
        <p:txBody>
          <a:bodyPr/>
          <a:lstStyle/>
          <a:p>
            <a:pPr>
              <a:lnSpc>
                <a:spcPct val="80000"/>
              </a:lnSpc>
            </a:pPr>
            <a:r>
              <a:rPr lang="zh-CN" altLang="en-US" sz="2400" dirty="0" smtClean="0">
                <a:solidFill>
                  <a:srgbClr val="FF0000"/>
                </a:solidFill>
                <a:latin typeface="+mn-ea"/>
              </a:rPr>
              <a:t>综合与设计的基本概念</a:t>
            </a:r>
          </a:p>
          <a:p>
            <a:pPr>
              <a:lnSpc>
                <a:spcPct val="80000"/>
              </a:lnSpc>
            </a:pPr>
            <a:r>
              <a:rPr lang="zh-CN" altLang="en-US" sz="2400" dirty="0" smtClean="0">
                <a:solidFill>
                  <a:srgbClr val="FF0000"/>
                </a:solidFill>
                <a:latin typeface="+mn-ea"/>
              </a:rPr>
              <a:t>连续时间线性时不变反馈控制系统的结构特性</a:t>
            </a:r>
          </a:p>
          <a:p>
            <a:pPr>
              <a:lnSpc>
                <a:spcPct val="80000"/>
              </a:lnSpc>
            </a:pPr>
            <a:r>
              <a:rPr lang="zh-CN" altLang="en-US" sz="2400" dirty="0" smtClean="0">
                <a:solidFill>
                  <a:srgbClr val="FF0000"/>
                </a:solidFill>
                <a:latin typeface="+mn-ea"/>
              </a:rPr>
              <a:t>离散时间线性时不变反馈控制系统的结构特性 </a:t>
            </a:r>
          </a:p>
          <a:p>
            <a:pPr>
              <a:lnSpc>
                <a:spcPct val="80000"/>
              </a:lnSpc>
            </a:pPr>
            <a:r>
              <a:rPr lang="zh-CN" altLang="en-US" sz="2400" dirty="0" smtClean="0">
                <a:solidFill>
                  <a:srgbClr val="FF0000"/>
                </a:solidFill>
                <a:latin typeface="+mn-ea"/>
              </a:rPr>
              <a:t>线性时不变系统的极点配置问题提法与指标确定</a:t>
            </a:r>
          </a:p>
          <a:p>
            <a:pPr>
              <a:lnSpc>
                <a:spcPct val="80000"/>
              </a:lnSpc>
            </a:pPr>
            <a:endParaRPr lang="zh-CN" altLang="en-US" sz="2400" dirty="0" smtClean="0">
              <a:latin typeface="+mn-ea"/>
            </a:endParaRPr>
          </a:p>
          <a:p>
            <a:pPr marL="342900" lvl="1" indent="-342900">
              <a:lnSpc>
                <a:spcPct val="80000"/>
              </a:lnSpc>
              <a:buClr>
                <a:schemeClr val="folHlink"/>
              </a:buClr>
              <a:buSzPct val="60000"/>
            </a:pPr>
            <a:r>
              <a:rPr lang="zh-CN" altLang="en-US" sz="2400" dirty="0" smtClean="0">
                <a:latin typeface="+mn-ea"/>
              </a:rPr>
              <a:t>线性时不变系统状态反馈极点配置的存在性与算法</a:t>
            </a:r>
          </a:p>
          <a:p>
            <a:pPr>
              <a:lnSpc>
                <a:spcPct val="80000"/>
              </a:lnSpc>
            </a:pPr>
            <a:r>
              <a:rPr lang="zh-CN" altLang="en-US" sz="2400" dirty="0" smtClean="0">
                <a:latin typeface="+mn-ea"/>
              </a:rPr>
              <a:t>线性定常系统从输出到状态矢量导数反馈极点配置</a:t>
            </a:r>
          </a:p>
          <a:p>
            <a:pPr>
              <a:lnSpc>
                <a:spcPct val="80000"/>
              </a:lnSpc>
            </a:pPr>
            <a:r>
              <a:rPr lang="zh-CN" altLang="en-US" sz="2400" dirty="0" smtClean="0">
                <a:latin typeface="+mn-ea"/>
              </a:rPr>
              <a:t>线性时不变系统状态反馈与从输出到状态矢量导数反馈复合极点配置 </a:t>
            </a:r>
          </a:p>
          <a:p>
            <a:pPr>
              <a:lnSpc>
                <a:spcPct val="80000"/>
              </a:lnSpc>
            </a:pPr>
            <a:r>
              <a:rPr lang="zh-CN" altLang="en-US" sz="2400" dirty="0" smtClean="0">
                <a:latin typeface="+mn-ea"/>
              </a:rPr>
              <a:t>线性时不变系统输出反馈极点配置存在性与算法 </a:t>
            </a:r>
          </a:p>
          <a:p>
            <a:pPr>
              <a:lnSpc>
                <a:spcPct val="80000"/>
              </a:lnSpc>
            </a:pPr>
            <a:endParaRPr lang="zh-CN" altLang="en-US" sz="2400" dirty="0" smtClean="0">
              <a:latin typeface="+mn-ea"/>
            </a:endParaRPr>
          </a:p>
          <a:p>
            <a:pPr>
              <a:lnSpc>
                <a:spcPct val="80000"/>
              </a:lnSpc>
            </a:pPr>
            <a:r>
              <a:rPr lang="zh-CN" altLang="en-US" sz="2400" dirty="0" smtClean="0">
                <a:latin typeface="+mn-ea"/>
              </a:rPr>
              <a:t>线性时不变系统反馈镇定问题与求解 </a:t>
            </a:r>
          </a:p>
          <a:p>
            <a:pPr>
              <a:lnSpc>
                <a:spcPct val="80000"/>
              </a:lnSpc>
            </a:pPr>
            <a:r>
              <a:rPr lang="zh-CN" altLang="en-US" sz="2400" dirty="0" smtClean="0">
                <a:latin typeface="+mn-ea"/>
              </a:rPr>
              <a:t>线性时不变系统解耦控制 </a:t>
            </a:r>
          </a:p>
          <a:p>
            <a:pPr>
              <a:lnSpc>
                <a:spcPct val="80000"/>
              </a:lnSpc>
            </a:pPr>
            <a:endParaRPr lang="zh-CN" altLang="en-US" sz="2400" dirty="0" smtClean="0">
              <a:latin typeface="+mn-ea"/>
            </a:endParaRPr>
          </a:p>
          <a:p>
            <a:pPr>
              <a:lnSpc>
                <a:spcPct val="80000"/>
              </a:lnSpc>
            </a:pPr>
            <a:r>
              <a:rPr lang="zh-CN" altLang="en-US" sz="2400" dirty="0" smtClean="0">
                <a:latin typeface="+mn-ea"/>
              </a:rPr>
              <a:t>基于观测器的线性时不变系统状态反馈控制</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线性时不变系统的极点配置问题提法与指标确定</a:t>
            </a:r>
            <a:endParaRPr lang="zh-CN" altLang="en-US" dirty="0"/>
          </a:p>
        </p:txBody>
      </p:sp>
      <p:sp>
        <p:nvSpPr>
          <p:cNvPr id="3" name="内容占位符 2"/>
          <p:cNvSpPr>
            <a:spLocks noGrp="1"/>
          </p:cNvSpPr>
          <p:nvPr>
            <p:ph idx="1"/>
          </p:nvPr>
        </p:nvSpPr>
        <p:spPr>
          <a:xfrm>
            <a:off x="785813" y="1285875"/>
            <a:ext cx="8358187" cy="4846638"/>
          </a:xfrm>
        </p:spPr>
        <p:txBody>
          <a:bodyPr/>
          <a:lstStyle/>
          <a:p>
            <a:r>
              <a:rPr lang="zh-CN" altLang="en-US" dirty="0" smtClean="0"/>
              <a:t>问题的提法</a:t>
            </a:r>
            <a:endParaRPr lang="en-US" altLang="zh-CN" dirty="0" smtClean="0"/>
          </a:p>
          <a:p>
            <a:endParaRPr lang="en-US" altLang="zh-CN" dirty="0" smtClean="0"/>
          </a:p>
          <a:p>
            <a:r>
              <a:rPr lang="zh-CN" altLang="en-US" dirty="0" smtClean="0"/>
              <a:t>时域指标与频域指标</a:t>
            </a:r>
            <a:endParaRPr lang="en-US" altLang="zh-CN" dirty="0" smtClean="0"/>
          </a:p>
          <a:p>
            <a:endParaRPr lang="en-US" altLang="zh-CN" dirty="0" smtClean="0"/>
          </a:p>
          <a:p>
            <a:r>
              <a:rPr lang="zh-CN" altLang="en-US" dirty="0" smtClean="0"/>
              <a:t>连续域时域指标与频域指标和极点间的关系</a:t>
            </a:r>
            <a:endParaRPr lang="en-US" altLang="zh-CN" dirty="0" smtClean="0"/>
          </a:p>
          <a:p>
            <a:endParaRPr lang="en-US" altLang="zh-CN" dirty="0" smtClean="0"/>
          </a:p>
          <a:p>
            <a:r>
              <a:rPr lang="zh-CN" altLang="en-US" dirty="0" smtClean="0"/>
              <a:t>离散域极点与连续域极点间的关系</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问题的提法</a:t>
            </a:r>
            <a:endParaRPr lang="zh-CN" altLang="en-US" dirty="0"/>
          </a:p>
        </p:txBody>
      </p:sp>
      <p:sp>
        <p:nvSpPr>
          <p:cNvPr id="173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3059" name="Object 1"/>
          <p:cNvGraphicFramePr>
            <a:graphicFrameLocks noChangeAspect="1"/>
          </p:cNvGraphicFramePr>
          <p:nvPr/>
        </p:nvGraphicFramePr>
        <p:xfrm>
          <a:off x="2500298" y="1500174"/>
          <a:ext cx="1157287" cy="266700"/>
        </p:xfrm>
        <a:graphic>
          <a:graphicData uri="http://schemas.openxmlformats.org/presentationml/2006/ole">
            <p:oleObj spid="_x0000_s173059" name="Equation" r:id="rId3" imgW="736560" imgH="164880" progId="Equation.DSMT4">
              <p:embed/>
            </p:oleObj>
          </a:graphicData>
        </a:graphic>
      </p:graphicFrame>
      <p:graphicFrame>
        <p:nvGraphicFramePr>
          <p:cNvPr id="7" name="Object 1"/>
          <p:cNvGraphicFramePr>
            <a:graphicFrameLocks noChangeAspect="1"/>
          </p:cNvGraphicFramePr>
          <p:nvPr/>
        </p:nvGraphicFramePr>
        <p:xfrm>
          <a:off x="4643438" y="1500174"/>
          <a:ext cx="2813050" cy="307975"/>
        </p:xfrm>
        <a:graphic>
          <a:graphicData uri="http://schemas.openxmlformats.org/presentationml/2006/ole">
            <p:oleObj spid="_x0000_s173060" name="Equation" r:id="rId4" imgW="1790640" imgH="190440" progId="Equation.DSMT4">
              <p:embed/>
            </p:oleObj>
          </a:graphicData>
        </a:graphic>
      </p:graphicFrame>
      <p:graphicFrame>
        <p:nvGraphicFramePr>
          <p:cNvPr id="8" name="Object 1"/>
          <p:cNvGraphicFramePr>
            <a:graphicFrameLocks noChangeAspect="1"/>
          </p:cNvGraphicFramePr>
          <p:nvPr/>
        </p:nvGraphicFramePr>
        <p:xfrm>
          <a:off x="1928794" y="2071678"/>
          <a:ext cx="976313" cy="266700"/>
        </p:xfrm>
        <a:graphic>
          <a:graphicData uri="http://schemas.openxmlformats.org/presentationml/2006/ole">
            <p:oleObj spid="_x0000_s173061" name="Equation" r:id="rId5" imgW="622080" imgH="164880" progId="Equation.DSMT4">
              <p:embed/>
            </p:oleObj>
          </a:graphicData>
        </a:graphic>
      </p:graphicFrame>
      <p:graphicFrame>
        <p:nvGraphicFramePr>
          <p:cNvPr id="9" name="Object 1"/>
          <p:cNvGraphicFramePr>
            <a:graphicFrameLocks noChangeAspect="1"/>
          </p:cNvGraphicFramePr>
          <p:nvPr/>
        </p:nvGraphicFramePr>
        <p:xfrm>
          <a:off x="5643570" y="2000240"/>
          <a:ext cx="1733550" cy="307975"/>
        </p:xfrm>
        <a:graphic>
          <a:graphicData uri="http://schemas.openxmlformats.org/presentationml/2006/ole">
            <p:oleObj spid="_x0000_s173062" name="Equation" r:id="rId6" imgW="1104840" imgH="190440" progId="Equation.DSMT4">
              <p:embed/>
            </p:oleObj>
          </a:graphicData>
        </a:graphic>
      </p:graphicFrame>
      <p:graphicFrame>
        <p:nvGraphicFramePr>
          <p:cNvPr id="10" name="Object 1"/>
          <p:cNvGraphicFramePr>
            <a:graphicFrameLocks noChangeAspect="1"/>
          </p:cNvGraphicFramePr>
          <p:nvPr/>
        </p:nvGraphicFramePr>
        <p:xfrm>
          <a:off x="2143108" y="2571744"/>
          <a:ext cx="1733550" cy="307975"/>
        </p:xfrm>
        <a:graphic>
          <a:graphicData uri="http://schemas.openxmlformats.org/presentationml/2006/ole">
            <p:oleObj spid="_x0000_s173063" name="Equation" r:id="rId7" imgW="1104840" imgH="190440" progId="Equation.DSMT4">
              <p:embed/>
            </p:oleObj>
          </a:graphicData>
        </a:graphic>
      </p:graphicFrame>
      <p:graphicFrame>
        <p:nvGraphicFramePr>
          <p:cNvPr id="11" name="Object 1"/>
          <p:cNvGraphicFramePr>
            <a:graphicFrameLocks noChangeAspect="1"/>
          </p:cNvGraphicFramePr>
          <p:nvPr/>
        </p:nvGraphicFramePr>
        <p:xfrm>
          <a:off x="4637088" y="2571750"/>
          <a:ext cx="2889250" cy="307975"/>
        </p:xfrm>
        <a:graphic>
          <a:graphicData uri="http://schemas.openxmlformats.org/presentationml/2006/ole">
            <p:oleObj spid="_x0000_s173064" name="Equation" r:id="rId8" imgW="1841400" imgH="190440" progId="Equation.DSMT4">
              <p:embed/>
            </p:oleObj>
          </a:graphicData>
        </a:graphic>
      </p:graphicFrame>
      <p:sp>
        <p:nvSpPr>
          <p:cNvPr id="12" name="下箭头 11"/>
          <p:cNvSpPr/>
          <p:nvPr/>
        </p:nvSpPr>
        <p:spPr bwMode="auto">
          <a:xfrm>
            <a:off x="3000364" y="1857364"/>
            <a:ext cx="142876" cy="64294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3" name="下箭头 12"/>
          <p:cNvSpPr/>
          <p:nvPr/>
        </p:nvSpPr>
        <p:spPr bwMode="auto">
          <a:xfrm>
            <a:off x="5429256" y="1857364"/>
            <a:ext cx="142876" cy="64294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4" name="Object 1"/>
          <p:cNvGraphicFramePr>
            <a:graphicFrameLocks noChangeAspect="1"/>
          </p:cNvGraphicFramePr>
          <p:nvPr/>
        </p:nvGraphicFramePr>
        <p:xfrm>
          <a:off x="2000232" y="5286388"/>
          <a:ext cx="2528887" cy="369887"/>
        </p:xfrm>
        <a:graphic>
          <a:graphicData uri="http://schemas.openxmlformats.org/presentationml/2006/ole">
            <p:oleObj spid="_x0000_s173065" name="Equation" r:id="rId9" imgW="1612800" imgH="228600" progId="Equation.DSMT4">
              <p:embed/>
            </p:oleObj>
          </a:graphicData>
        </a:graphic>
      </p:graphicFrame>
      <p:graphicFrame>
        <p:nvGraphicFramePr>
          <p:cNvPr id="15" name="Object 1"/>
          <p:cNvGraphicFramePr>
            <a:graphicFrameLocks noChangeAspect="1"/>
          </p:cNvGraphicFramePr>
          <p:nvPr/>
        </p:nvGraphicFramePr>
        <p:xfrm>
          <a:off x="5000628" y="5357826"/>
          <a:ext cx="2508250" cy="369888"/>
        </p:xfrm>
        <a:graphic>
          <a:graphicData uri="http://schemas.openxmlformats.org/presentationml/2006/ole">
            <p:oleObj spid="_x0000_s173066" name="Equation" r:id="rId10" imgW="1600200" imgH="228600" progId="Equation.DSMT4">
              <p:embed/>
            </p:oleObj>
          </a:graphicData>
        </a:graphic>
      </p:graphicFrame>
      <p:sp>
        <p:nvSpPr>
          <p:cNvPr id="16" name="矩形 15"/>
          <p:cNvSpPr/>
          <p:nvPr/>
        </p:nvSpPr>
        <p:spPr>
          <a:xfrm>
            <a:off x="7715272" y="1571612"/>
            <a:ext cx="1285852" cy="4524315"/>
          </a:xfrm>
          <a:prstGeom prst="rect">
            <a:avLst/>
          </a:prstGeom>
        </p:spPr>
        <p:txBody>
          <a:bodyPr wrap="square">
            <a:spAutoFit/>
          </a:bodyPr>
          <a:lstStyle/>
          <a:p>
            <a:r>
              <a:rPr lang="zh-CN" altLang="en-US" b="1" dirty="0" smtClean="0">
                <a:solidFill>
                  <a:srgbClr val="FF0000"/>
                </a:solidFill>
              </a:rPr>
              <a:t>极点配置问题究其实质上应用反馈技术实现零极点的重新分配，以获得期望的性能。</a:t>
            </a:r>
            <a:endParaRPr lang="zh-CN" altLang="en-US" b="1" dirty="0">
              <a:solidFill>
                <a:srgbClr val="FF0000"/>
              </a:solidFill>
            </a:endParaRPr>
          </a:p>
        </p:txBody>
      </p:sp>
      <p:graphicFrame>
        <p:nvGraphicFramePr>
          <p:cNvPr id="17" name="Object 1"/>
          <p:cNvGraphicFramePr>
            <a:graphicFrameLocks noChangeAspect="1"/>
          </p:cNvGraphicFramePr>
          <p:nvPr/>
        </p:nvGraphicFramePr>
        <p:xfrm>
          <a:off x="2071670" y="3286124"/>
          <a:ext cx="1973262" cy="349250"/>
        </p:xfrm>
        <a:graphic>
          <a:graphicData uri="http://schemas.openxmlformats.org/presentationml/2006/ole">
            <p:oleObj spid="_x0000_s173067" name="Equation" r:id="rId11" imgW="1257120" imgH="215640" progId="Equation.DSMT4">
              <p:embed/>
            </p:oleObj>
          </a:graphicData>
        </a:graphic>
      </p:graphicFrame>
      <p:graphicFrame>
        <p:nvGraphicFramePr>
          <p:cNvPr id="18" name="Object 1"/>
          <p:cNvGraphicFramePr>
            <a:graphicFrameLocks noChangeAspect="1"/>
          </p:cNvGraphicFramePr>
          <p:nvPr/>
        </p:nvGraphicFramePr>
        <p:xfrm>
          <a:off x="4500562" y="3286124"/>
          <a:ext cx="3030537" cy="349250"/>
        </p:xfrm>
        <a:graphic>
          <a:graphicData uri="http://schemas.openxmlformats.org/presentationml/2006/ole">
            <p:oleObj spid="_x0000_s173068" name="Equation" r:id="rId12" imgW="1930320" imgH="215640" progId="Equation.DSMT4">
              <p:embed/>
            </p:oleObj>
          </a:graphicData>
        </a:graphic>
      </p:graphicFrame>
      <p:graphicFrame>
        <p:nvGraphicFramePr>
          <p:cNvPr id="19" name="Object 1"/>
          <p:cNvGraphicFramePr>
            <a:graphicFrameLocks noChangeAspect="1"/>
          </p:cNvGraphicFramePr>
          <p:nvPr/>
        </p:nvGraphicFramePr>
        <p:xfrm>
          <a:off x="2071670" y="4429132"/>
          <a:ext cx="1854200" cy="349250"/>
        </p:xfrm>
        <a:graphic>
          <a:graphicData uri="http://schemas.openxmlformats.org/presentationml/2006/ole">
            <p:oleObj spid="_x0000_s173069" name="Equation" r:id="rId13" imgW="1180800" imgH="215640" progId="Equation.DSMT4">
              <p:embed/>
            </p:oleObj>
          </a:graphicData>
        </a:graphic>
      </p:graphicFrame>
      <p:graphicFrame>
        <p:nvGraphicFramePr>
          <p:cNvPr id="20" name="Object 1"/>
          <p:cNvGraphicFramePr>
            <a:graphicFrameLocks noChangeAspect="1"/>
          </p:cNvGraphicFramePr>
          <p:nvPr/>
        </p:nvGraphicFramePr>
        <p:xfrm>
          <a:off x="4572000" y="4429132"/>
          <a:ext cx="2911475" cy="349250"/>
        </p:xfrm>
        <a:graphic>
          <a:graphicData uri="http://schemas.openxmlformats.org/presentationml/2006/ole">
            <p:oleObj spid="_x0000_s173070" name="Equation" r:id="rId14" imgW="1854000" imgH="215640" progId="Equation.DSMT4">
              <p:embed/>
            </p:oleObj>
          </a:graphicData>
        </a:graphic>
      </p:graphicFrame>
      <p:sp>
        <p:nvSpPr>
          <p:cNvPr id="21" name="矩形 20"/>
          <p:cNvSpPr/>
          <p:nvPr/>
        </p:nvSpPr>
        <p:spPr>
          <a:xfrm>
            <a:off x="285720" y="2000240"/>
            <a:ext cx="1415772" cy="461665"/>
          </a:xfrm>
          <a:prstGeom prst="rect">
            <a:avLst/>
          </a:prstGeom>
        </p:spPr>
        <p:txBody>
          <a:bodyPr wrap="none">
            <a:spAutoFit/>
          </a:bodyPr>
          <a:lstStyle/>
          <a:p>
            <a:r>
              <a:rPr lang="zh-CN" altLang="en-US" b="1" dirty="0" smtClean="0"/>
              <a:t>状态反馈</a:t>
            </a:r>
            <a:endParaRPr lang="zh-CN" altLang="en-US" b="1" dirty="0"/>
          </a:p>
        </p:txBody>
      </p:sp>
      <p:sp>
        <p:nvSpPr>
          <p:cNvPr id="22" name="矩形 21"/>
          <p:cNvSpPr/>
          <p:nvPr/>
        </p:nvSpPr>
        <p:spPr>
          <a:xfrm>
            <a:off x="285720" y="3214686"/>
            <a:ext cx="1422184" cy="461665"/>
          </a:xfrm>
          <a:prstGeom prst="rect">
            <a:avLst/>
          </a:prstGeom>
        </p:spPr>
        <p:txBody>
          <a:bodyPr wrap="none">
            <a:spAutoFit/>
          </a:bodyPr>
          <a:lstStyle/>
          <a:p>
            <a:r>
              <a:rPr lang="zh-CN" altLang="en-US" b="1" dirty="0" smtClean="0"/>
              <a:t>输出反馈</a:t>
            </a:r>
            <a:endParaRPr lang="zh-CN" altLang="en-US" b="1" dirty="0"/>
          </a:p>
        </p:txBody>
      </p:sp>
      <p:sp>
        <p:nvSpPr>
          <p:cNvPr id="23" name="矩形 22"/>
          <p:cNvSpPr/>
          <p:nvPr/>
        </p:nvSpPr>
        <p:spPr>
          <a:xfrm>
            <a:off x="285721" y="3929066"/>
            <a:ext cx="1643074" cy="1200329"/>
          </a:xfrm>
          <a:prstGeom prst="rect">
            <a:avLst/>
          </a:prstGeom>
        </p:spPr>
        <p:txBody>
          <a:bodyPr wrap="square">
            <a:spAutoFit/>
          </a:bodyPr>
          <a:lstStyle/>
          <a:p>
            <a:r>
              <a:rPr lang="zh-CN" altLang="en-US" b="1" dirty="0" smtClean="0"/>
              <a:t>从输出到下一个状态的反馈</a:t>
            </a:r>
            <a:endParaRPr lang="zh-CN" altLang="en-US" b="1" dirty="0"/>
          </a:p>
        </p:txBody>
      </p:sp>
      <p:cxnSp>
        <p:nvCxnSpPr>
          <p:cNvPr id="25" name="直接连接符 24"/>
          <p:cNvCxnSpPr/>
          <p:nvPr/>
        </p:nvCxnSpPr>
        <p:spPr bwMode="auto">
          <a:xfrm>
            <a:off x="2000232" y="3071810"/>
            <a:ext cx="550072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2000232" y="3857628"/>
            <a:ext cx="550072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a:off x="2000232" y="5143512"/>
            <a:ext cx="550072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28" name="Object 1"/>
          <p:cNvGraphicFramePr>
            <a:graphicFrameLocks noChangeAspect="1"/>
          </p:cNvGraphicFramePr>
          <p:nvPr/>
        </p:nvGraphicFramePr>
        <p:xfrm>
          <a:off x="1858963" y="5786438"/>
          <a:ext cx="2668587" cy="369887"/>
        </p:xfrm>
        <a:graphic>
          <a:graphicData uri="http://schemas.openxmlformats.org/presentationml/2006/ole">
            <p:oleObj spid="_x0000_s173071" name="Equation" r:id="rId15" imgW="1701720" imgH="228600" progId="Equation.DSMT4">
              <p:embed/>
            </p:oleObj>
          </a:graphicData>
        </a:graphic>
      </p:graphicFrame>
      <p:graphicFrame>
        <p:nvGraphicFramePr>
          <p:cNvPr id="29" name="Object 1"/>
          <p:cNvGraphicFramePr>
            <a:graphicFrameLocks noChangeAspect="1"/>
          </p:cNvGraphicFramePr>
          <p:nvPr/>
        </p:nvGraphicFramePr>
        <p:xfrm>
          <a:off x="1990724" y="6215063"/>
          <a:ext cx="2509838" cy="369887"/>
        </p:xfrm>
        <a:graphic>
          <a:graphicData uri="http://schemas.openxmlformats.org/presentationml/2006/ole">
            <p:oleObj spid="_x0000_s173072" name="Equation" r:id="rId16" imgW="1600200" imgH="228600" progId="Equation.DSMT4">
              <p:embed/>
            </p:oleObj>
          </a:graphicData>
        </a:graphic>
      </p:graphicFrame>
      <p:graphicFrame>
        <p:nvGraphicFramePr>
          <p:cNvPr id="30" name="Object 1"/>
          <p:cNvGraphicFramePr>
            <a:graphicFrameLocks noChangeAspect="1"/>
          </p:cNvGraphicFramePr>
          <p:nvPr/>
        </p:nvGraphicFramePr>
        <p:xfrm>
          <a:off x="4929190" y="5857892"/>
          <a:ext cx="2647950" cy="369888"/>
        </p:xfrm>
        <a:graphic>
          <a:graphicData uri="http://schemas.openxmlformats.org/presentationml/2006/ole">
            <p:oleObj spid="_x0000_s173073" name="Equation" r:id="rId17" imgW="1688760" imgH="228600" progId="Equation.DSMT4">
              <p:embed/>
            </p:oleObj>
          </a:graphicData>
        </a:graphic>
      </p:graphicFrame>
      <p:graphicFrame>
        <p:nvGraphicFramePr>
          <p:cNvPr id="31" name="Object 1"/>
          <p:cNvGraphicFramePr>
            <a:graphicFrameLocks noChangeAspect="1"/>
          </p:cNvGraphicFramePr>
          <p:nvPr/>
        </p:nvGraphicFramePr>
        <p:xfrm>
          <a:off x="5072066" y="6286520"/>
          <a:ext cx="2468562" cy="369887"/>
        </p:xfrm>
        <a:graphic>
          <a:graphicData uri="http://schemas.openxmlformats.org/presentationml/2006/ole">
            <p:oleObj spid="_x0000_s173074" name="Equation" r:id="rId18" imgW="157464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059"/>
                                        </p:tgtEl>
                                        <p:attrNameLst>
                                          <p:attrName>style.visibility</p:attrName>
                                        </p:attrNameLst>
                                      </p:cBhvr>
                                      <p:to>
                                        <p:strVal val="visible"/>
                                      </p:to>
                                    </p:set>
                                    <p:animEffect transition="in" filter="blinds(horizontal)">
                                      <p:cBhvr>
                                        <p:cTn id="7" dur="500"/>
                                        <p:tgtEl>
                                          <p:spTgt spid="173059"/>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linds(horizontal)">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par>
                                <p:cTn id="33" presetID="3" presetClass="entr" presetSubtype="1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blinds(horizontal)">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par>
                                <p:cTn id="41" presetID="3" presetClass="entr" presetSubtype="1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par>
                                <p:cTn id="47" presetID="3" presetClass="entr" presetSubtype="1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blinds(horizontal)">
                                      <p:cBhvr>
                                        <p:cTn id="49" dur="500"/>
                                        <p:tgtEl>
                                          <p:spTgt spid="11"/>
                                        </p:tgtEl>
                                      </p:cBhvr>
                                    </p:animEffect>
                                  </p:childTnLst>
                                </p:cTn>
                              </p:par>
                              <p:par>
                                <p:cTn id="50" presetID="3" presetClass="entr" presetSubtype="1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par>
                                <p:cTn id="58" presetID="3" presetClass="entr" presetSubtype="10" fill="hold"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blinds(horizontal)">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linds(horizontal)">
                                      <p:cBhvr>
                                        <p:cTn id="65" dur="500"/>
                                        <p:tgtEl>
                                          <p:spTgt spid="20"/>
                                        </p:tgtEl>
                                      </p:cBhvr>
                                    </p:animEffect>
                                  </p:childTnLst>
                                </p:cTn>
                              </p:par>
                              <p:par>
                                <p:cTn id="66" presetID="3" presetClass="entr" presetSubtype="1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blinds(horizontal)">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blinds(horizontal)">
                                      <p:cBhvr>
                                        <p:cTn id="7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a:t>
            </a:r>
            <a:r>
              <a:rPr lang="zh-CN" altLang="en-US" dirty="0" smtClean="0"/>
              <a:t>时域指标与频域指标</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时域指标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频域指标</a:t>
            </a:r>
            <a:endParaRPr lang="zh-CN" altLang="en-US" dirty="0"/>
          </a:p>
        </p:txBody>
      </p:sp>
      <p:sp>
        <p:nvSpPr>
          <p:cNvPr id="174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4081" name="Object 1"/>
          <p:cNvGraphicFramePr>
            <a:graphicFrameLocks noChangeAspect="1"/>
          </p:cNvGraphicFramePr>
          <p:nvPr/>
        </p:nvGraphicFramePr>
        <p:xfrm>
          <a:off x="3571868" y="1137294"/>
          <a:ext cx="4786346" cy="3317969"/>
        </p:xfrm>
        <a:graphic>
          <a:graphicData uri="http://schemas.openxmlformats.org/presentationml/2006/ole">
            <p:oleObj spid="_x0000_s174081" name="Visio" r:id="rId3" imgW="8457161" imgH="5884136" progId="Visio.Drawing.11">
              <p:embed/>
            </p:oleObj>
          </a:graphicData>
        </a:graphic>
      </p:graphicFrame>
      <p:sp>
        <p:nvSpPr>
          <p:cNvPr id="174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4083" name="Object 3"/>
          <p:cNvGraphicFramePr>
            <a:graphicFrameLocks noChangeAspect="1"/>
          </p:cNvGraphicFramePr>
          <p:nvPr/>
        </p:nvGraphicFramePr>
        <p:xfrm>
          <a:off x="3714744" y="4500570"/>
          <a:ext cx="3857652" cy="2181005"/>
        </p:xfrm>
        <a:graphic>
          <a:graphicData uri="http://schemas.openxmlformats.org/presentationml/2006/ole">
            <p:oleObj spid="_x0000_s174083" name="Visio" r:id="rId4" imgW="3566160" imgH="2027899" progId="Visio.Drawing.11">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a:t>
            </a:r>
            <a:r>
              <a:rPr lang="zh-CN" altLang="en-US" dirty="0" smtClean="0"/>
              <a:t>时域指标与频域指标</a:t>
            </a:r>
            <a:r>
              <a:rPr lang="en-US" altLang="zh-CN" dirty="0" smtClean="0"/>
              <a:t>-2</a:t>
            </a:r>
            <a:endParaRPr lang="zh-CN" altLang="en-US" dirty="0"/>
          </a:p>
        </p:txBody>
      </p:sp>
      <p:sp>
        <p:nvSpPr>
          <p:cNvPr id="3" name="内容占位符 2"/>
          <p:cNvSpPr>
            <a:spLocks noGrp="1"/>
          </p:cNvSpPr>
          <p:nvPr>
            <p:ph idx="1"/>
          </p:nvPr>
        </p:nvSpPr>
        <p:spPr>
          <a:xfrm>
            <a:off x="785813" y="1285875"/>
            <a:ext cx="8358187" cy="3786199"/>
          </a:xfrm>
        </p:spPr>
        <p:txBody>
          <a:bodyPr/>
          <a:lstStyle/>
          <a:p>
            <a:r>
              <a:rPr lang="zh-CN" altLang="en-US" dirty="0" smtClean="0"/>
              <a:t>连续域时域指标与频域指标和极点间的关系</a:t>
            </a:r>
            <a:endParaRPr lang="en-US" altLang="zh-CN" dirty="0" smtClean="0"/>
          </a:p>
          <a:p>
            <a:endParaRPr lang="zh-CN" altLang="en-US" dirty="0"/>
          </a:p>
        </p:txBody>
      </p:sp>
      <p:sp>
        <p:nvSpPr>
          <p:cNvPr id="175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5107" name="Object 3"/>
          <p:cNvGraphicFramePr>
            <a:graphicFrameLocks noChangeAspect="1"/>
          </p:cNvGraphicFramePr>
          <p:nvPr/>
        </p:nvGraphicFramePr>
        <p:xfrm>
          <a:off x="214282" y="2000240"/>
          <a:ext cx="2151062" cy="677863"/>
        </p:xfrm>
        <a:graphic>
          <a:graphicData uri="http://schemas.openxmlformats.org/presentationml/2006/ole">
            <p:oleObj spid="_x0000_s175107" name="Equation" r:id="rId3" imgW="1371600" imgH="419040" progId="Equation.DSMT4">
              <p:embed/>
            </p:oleObj>
          </a:graphicData>
        </a:graphic>
      </p:graphicFrame>
      <p:sp>
        <p:nvSpPr>
          <p:cNvPr id="17510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3"/>
          <p:cNvGraphicFramePr>
            <a:graphicFrameLocks noChangeAspect="1"/>
          </p:cNvGraphicFramePr>
          <p:nvPr/>
        </p:nvGraphicFramePr>
        <p:xfrm>
          <a:off x="3071802" y="2071678"/>
          <a:ext cx="1931988" cy="390525"/>
        </p:xfrm>
        <a:graphic>
          <a:graphicData uri="http://schemas.openxmlformats.org/presentationml/2006/ole">
            <p:oleObj spid="_x0000_s175110" name="Equation" r:id="rId4" imgW="1231560" imgH="241200" progId="Equation.DSMT4">
              <p:embed/>
            </p:oleObj>
          </a:graphicData>
        </a:graphic>
      </p:graphicFrame>
      <p:graphicFrame>
        <p:nvGraphicFramePr>
          <p:cNvPr id="10" name="Object 3"/>
          <p:cNvGraphicFramePr>
            <a:graphicFrameLocks noChangeAspect="1"/>
          </p:cNvGraphicFramePr>
          <p:nvPr/>
        </p:nvGraphicFramePr>
        <p:xfrm>
          <a:off x="5803922" y="2000240"/>
          <a:ext cx="1911350" cy="719138"/>
        </p:xfrm>
        <a:graphic>
          <a:graphicData uri="http://schemas.openxmlformats.org/presentationml/2006/ole">
            <p:oleObj spid="_x0000_s175111" name="Equation" r:id="rId5" imgW="1218960" imgH="444240" progId="Equation.DSMT4">
              <p:embed/>
            </p:oleObj>
          </a:graphicData>
        </a:graphic>
      </p:graphicFrame>
      <p:graphicFrame>
        <p:nvGraphicFramePr>
          <p:cNvPr id="11" name="Object 3"/>
          <p:cNvGraphicFramePr>
            <a:graphicFrameLocks noChangeAspect="1"/>
          </p:cNvGraphicFramePr>
          <p:nvPr/>
        </p:nvGraphicFramePr>
        <p:xfrm>
          <a:off x="3071802" y="2571744"/>
          <a:ext cx="2290763" cy="801688"/>
        </p:xfrm>
        <a:graphic>
          <a:graphicData uri="http://schemas.openxmlformats.org/presentationml/2006/ole">
            <p:oleObj spid="_x0000_s175112" name="Equation" r:id="rId6" imgW="1460160" imgH="495000" progId="Equation.DSMT4">
              <p:embed/>
            </p:oleObj>
          </a:graphicData>
        </a:graphic>
      </p:graphicFrame>
      <p:graphicFrame>
        <p:nvGraphicFramePr>
          <p:cNvPr id="12" name="Object 3"/>
          <p:cNvGraphicFramePr>
            <a:graphicFrameLocks noChangeAspect="1"/>
          </p:cNvGraphicFramePr>
          <p:nvPr/>
        </p:nvGraphicFramePr>
        <p:xfrm>
          <a:off x="5715008" y="2643182"/>
          <a:ext cx="1374775" cy="700087"/>
        </p:xfrm>
        <a:graphic>
          <a:graphicData uri="http://schemas.openxmlformats.org/presentationml/2006/ole">
            <p:oleObj spid="_x0000_s175113" name="Equation" r:id="rId7" imgW="876240" imgH="431640" progId="Equation.DSMT4">
              <p:embed/>
            </p:oleObj>
          </a:graphicData>
        </a:graphic>
      </p:graphicFrame>
      <p:graphicFrame>
        <p:nvGraphicFramePr>
          <p:cNvPr id="13" name="Object 3"/>
          <p:cNvGraphicFramePr>
            <a:graphicFrameLocks noChangeAspect="1"/>
          </p:cNvGraphicFramePr>
          <p:nvPr/>
        </p:nvGraphicFramePr>
        <p:xfrm>
          <a:off x="3000364" y="3443293"/>
          <a:ext cx="3168650" cy="700087"/>
        </p:xfrm>
        <a:graphic>
          <a:graphicData uri="http://schemas.openxmlformats.org/presentationml/2006/ole">
            <p:oleObj spid="_x0000_s175114" name="Equation" r:id="rId8" imgW="2019240" imgH="431640" progId="Equation.DSMT4">
              <p:embed/>
            </p:oleObj>
          </a:graphicData>
        </a:graphic>
      </p:graphicFrame>
      <p:graphicFrame>
        <p:nvGraphicFramePr>
          <p:cNvPr id="14" name="Object 3"/>
          <p:cNvGraphicFramePr>
            <a:graphicFrameLocks noChangeAspect="1"/>
          </p:cNvGraphicFramePr>
          <p:nvPr/>
        </p:nvGraphicFramePr>
        <p:xfrm>
          <a:off x="6643702" y="3514731"/>
          <a:ext cx="1495425" cy="412750"/>
        </p:xfrm>
        <a:graphic>
          <a:graphicData uri="http://schemas.openxmlformats.org/presentationml/2006/ole">
            <p:oleObj spid="_x0000_s175115" name="Equation" r:id="rId9" imgW="952200" imgH="253800" progId="Equation.DSMT4">
              <p:embed/>
            </p:oleObj>
          </a:graphicData>
        </a:graphic>
      </p:graphicFrame>
      <p:graphicFrame>
        <p:nvGraphicFramePr>
          <p:cNvPr id="15" name="Object 3"/>
          <p:cNvGraphicFramePr>
            <a:graphicFrameLocks noChangeAspect="1"/>
          </p:cNvGraphicFramePr>
          <p:nvPr/>
        </p:nvGraphicFramePr>
        <p:xfrm>
          <a:off x="3000364" y="4214818"/>
          <a:ext cx="3070225" cy="474663"/>
        </p:xfrm>
        <a:graphic>
          <a:graphicData uri="http://schemas.openxmlformats.org/presentationml/2006/ole">
            <p:oleObj spid="_x0000_s175116" name="Equation" r:id="rId10" imgW="1955520" imgH="291960" progId="Equation.DSMT4">
              <p:embed/>
            </p:oleObj>
          </a:graphicData>
        </a:graphic>
      </p:graphicFrame>
      <p:cxnSp>
        <p:nvCxnSpPr>
          <p:cNvPr id="17" name="直接连接符 16"/>
          <p:cNvCxnSpPr/>
          <p:nvPr/>
        </p:nvCxnSpPr>
        <p:spPr bwMode="auto">
          <a:xfrm>
            <a:off x="3071802" y="3429000"/>
            <a:ext cx="564360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矩形 17"/>
          <p:cNvSpPr/>
          <p:nvPr/>
        </p:nvSpPr>
        <p:spPr>
          <a:xfrm>
            <a:off x="500034" y="3143248"/>
            <a:ext cx="800219" cy="461665"/>
          </a:xfrm>
          <a:prstGeom prst="rect">
            <a:avLst/>
          </a:prstGeom>
        </p:spPr>
        <p:txBody>
          <a:bodyPr wrap="none">
            <a:spAutoFit/>
          </a:bodyPr>
          <a:lstStyle/>
          <a:p>
            <a:r>
              <a:rPr lang="zh-CN" altLang="en-US" b="1" smtClean="0"/>
              <a:t>二阶</a:t>
            </a:r>
            <a:endParaRPr lang="zh-CN" altLang="en-US" b="1" dirty="0"/>
          </a:p>
        </p:txBody>
      </p:sp>
      <p:sp>
        <p:nvSpPr>
          <p:cNvPr id="19" name="矩形 18"/>
          <p:cNvSpPr/>
          <p:nvPr/>
        </p:nvSpPr>
        <p:spPr>
          <a:xfrm>
            <a:off x="500034" y="5500702"/>
            <a:ext cx="803425" cy="461665"/>
          </a:xfrm>
          <a:prstGeom prst="rect">
            <a:avLst/>
          </a:prstGeom>
        </p:spPr>
        <p:txBody>
          <a:bodyPr wrap="none">
            <a:spAutoFit/>
          </a:bodyPr>
          <a:lstStyle/>
          <a:p>
            <a:r>
              <a:rPr lang="zh-CN" altLang="en-US" b="1" dirty="0" smtClean="0"/>
              <a:t>高阶</a:t>
            </a:r>
            <a:endParaRPr lang="zh-CN" altLang="en-US" b="1" dirty="0"/>
          </a:p>
        </p:txBody>
      </p:sp>
      <p:cxnSp>
        <p:nvCxnSpPr>
          <p:cNvPr id="21" name="直接连接符 20"/>
          <p:cNvCxnSpPr/>
          <p:nvPr/>
        </p:nvCxnSpPr>
        <p:spPr bwMode="auto">
          <a:xfrm>
            <a:off x="3071802" y="4857760"/>
            <a:ext cx="564360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矩形 21"/>
          <p:cNvSpPr/>
          <p:nvPr/>
        </p:nvSpPr>
        <p:spPr>
          <a:xfrm>
            <a:off x="1428728" y="4919008"/>
            <a:ext cx="7715272" cy="1938992"/>
          </a:xfrm>
          <a:prstGeom prst="rect">
            <a:avLst/>
          </a:prstGeom>
        </p:spPr>
        <p:txBody>
          <a:bodyPr wrap="square">
            <a:spAutoFit/>
          </a:bodyPr>
          <a:lstStyle/>
          <a:p>
            <a:r>
              <a:rPr lang="zh-CN" altLang="en-US" b="1" dirty="0" smtClean="0"/>
              <a:t>期望的闭环极点位置不能和系统的动态特性（响应特性）联系起来，但只有少数几个极点</a:t>
            </a:r>
            <a:r>
              <a:rPr lang="en-US" b="1" dirty="0" smtClean="0"/>
              <a:t>(</a:t>
            </a:r>
            <a:r>
              <a:rPr lang="zh-CN" altLang="en-US" b="1" dirty="0" smtClean="0"/>
              <a:t>主导极点</a:t>
            </a:r>
            <a:r>
              <a:rPr lang="en-US" b="1" dirty="0" smtClean="0"/>
              <a:t>)</a:t>
            </a:r>
            <a:r>
              <a:rPr lang="zh-CN" altLang="en-US" b="1" dirty="0" smtClean="0"/>
              <a:t>对系统的响应起主导作用，最靠近虚轴的极点</a:t>
            </a:r>
            <a:r>
              <a:rPr lang="en-US" b="1" dirty="0" smtClean="0"/>
              <a:t>(</a:t>
            </a:r>
            <a:r>
              <a:rPr lang="zh-CN" altLang="en-US" b="1" dirty="0" smtClean="0"/>
              <a:t>主首极点</a:t>
            </a:r>
            <a:r>
              <a:rPr lang="en-US" b="1" dirty="0" smtClean="0"/>
              <a:t>)</a:t>
            </a:r>
            <a:r>
              <a:rPr lang="zh-CN" altLang="en-US" b="1" dirty="0" smtClean="0"/>
              <a:t>对系统的影响起首要作用。主首极点在整体上决定系统响应的类型和走向。</a:t>
            </a:r>
            <a:endParaRPr lang="zh-CN" alt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a:t>
            </a:r>
            <a:r>
              <a:rPr lang="zh-CN" altLang="en-US" dirty="0" smtClean="0"/>
              <a:t>时域指标与频域指标</a:t>
            </a:r>
            <a:r>
              <a:rPr lang="en-US" altLang="zh-CN" dirty="0" smtClean="0"/>
              <a:t>-3</a:t>
            </a:r>
            <a:endParaRPr lang="zh-CN" altLang="en-US" dirty="0"/>
          </a:p>
        </p:txBody>
      </p:sp>
      <p:sp>
        <p:nvSpPr>
          <p:cNvPr id="3" name="内容占位符 2"/>
          <p:cNvSpPr>
            <a:spLocks noGrp="1"/>
          </p:cNvSpPr>
          <p:nvPr>
            <p:ph idx="1"/>
          </p:nvPr>
        </p:nvSpPr>
        <p:spPr>
          <a:xfrm>
            <a:off x="214282" y="1285874"/>
            <a:ext cx="8929717" cy="5429273"/>
          </a:xfrm>
        </p:spPr>
        <p:txBody>
          <a:bodyPr/>
          <a:lstStyle/>
          <a:p>
            <a:r>
              <a:rPr lang="zh-CN" altLang="en-US" dirty="0" smtClean="0">
                <a:latin typeface="Times New Roman" pitchFamily="18" charset="0"/>
                <a:cs typeface="Times New Roman" pitchFamily="18" charset="0"/>
              </a:rPr>
              <a:t>对于一个</a:t>
            </a:r>
            <a:r>
              <a:rPr lang="en-US" i="1"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阶</a:t>
            </a:r>
            <a:r>
              <a:rPr lang="en-US" dirty="0" smtClean="0">
                <a:latin typeface="Times New Roman" pitchFamily="18" charset="0"/>
                <a:cs typeface="Times New Roman" pitchFamily="18" charset="0"/>
              </a:rPr>
              <a:t>LTI</a:t>
            </a:r>
            <a:r>
              <a:rPr lang="zh-CN" altLang="en-US" dirty="0" smtClean="0">
                <a:latin typeface="Times New Roman" pitchFamily="18" charset="0"/>
                <a:cs typeface="Times New Roman" pitchFamily="18" charset="0"/>
              </a:rPr>
              <a:t>线性受控系统，综合满足性能要求的</a:t>
            </a:r>
            <a:r>
              <a:rPr lang="en-US" i="1"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个期望闭环极点的步骤：</a:t>
            </a:r>
          </a:p>
          <a:p>
            <a:pPr lvl="1"/>
            <a:r>
              <a:rPr lang="zh-CN" altLang="en-US" dirty="0" smtClean="0">
                <a:latin typeface="Times New Roman" pitchFamily="18" charset="0"/>
                <a:cs typeface="Times New Roman" pitchFamily="18" charset="0"/>
              </a:rPr>
              <a:t>分析系统的可综合性。</a:t>
            </a:r>
          </a:p>
          <a:p>
            <a:pPr lvl="1"/>
            <a:r>
              <a:rPr lang="zh-CN" altLang="en-US" dirty="0" smtClean="0">
                <a:latin typeface="Times New Roman" pitchFamily="18" charset="0"/>
                <a:cs typeface="Times New Roman" pitchFamily="18" charset="0"/>
              </a:rPr>
              <a:t>根据工程指标，考虑在误差向量的快速性和干扰、测量噪声的灵敏性之间折衷，构造主导极点对。</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选取其余</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个期望闭环极点，其原则是远离主导极点实部</a:t>
            </a:r>
            <a:r>
              <a:rPr lang="en-US" dirty="0" smtClean="0">
                <a:latin typeface="Times New Roman" pitchFamily="18" charset="0"/>
                <a:cs typeface="Times New Roman" pitchFamily="18" charset="0"/>
              </a:rPr>
              <a:t>5~10</a:t>
            </a:r>
            <a:r>
              <a:rPr lang="zh-CN" altLang="en-US" dirty="0" smtClean="0">
                <a:latin typeface="Times New Roman" pitchFamily="18" charset="0"/>
                <a:cs typeface="Times New Roman" pitchFamily="18" charset="0"/>
              </a:rPr>
              <a:t>倍。同时也要兼顾系统零点分布的情况，注意状态反馈并不改变原系统的零点，但可以制造零极点对消。</a:t>
            </a:r>
          </a:p>
          <a:p>
            <a:pPr lvl="1"/>
            <a:r>
              <a:rPr lang="zh-CN" altLang="en-US" dirty="0" smtClean="0"/>
              <a:t>选择适用的综合算法对系统进行综合。 </a:t>
            </a:r>
            <a:endParaRPr lang="zh-CN" altLang="en-US"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通过仿真验证各项工程指标。</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a:lstStyle/>
          <a:p>
            <a:r>
              <a:rPr lang="zh-CN" altLang="en-US" dirty="0" smtClean="0"/>
              <a:t>本章内容</a:t>
            </a:r>
          </a:p>
        </p:txBody>
      </p:sp>
      <p:sp>
        <p:nvSpPr>
          <p:cNvPr id="110594" name="内容占位符 2"/>
          <p:cNvSpPr>
            <a:spLocks noGrp="1"/>
          </p:cNvSpPr>
          <p:nvPr>
            <p:ph idx="1"/>
          </p:nvPr>
        </p:nvSpPr>
        <p:spPr>
          <a:xfrm>
            <a:off x="785813" y="1154113"/>
            <a:ext cx="7889875" cy="5703887"/>
          </a:xfrm>
        </p:spPr>
        <p:txBody>
          <a:bodyPr/>
          <a:lstStyle/>
          <a:p>
            <a:pPr>
              <a:lnSpc>
                <a:spcPct val="80000"/>
              </a:lnSpc>
            </a:pPr>
            <a:r>
              <a:rPr lang="zh-CN" altLang="en-US" sz="2400" dirty="0" smtClean="0">
                <a:solidFill>
                  <a:srgbClr val="FF0000"/>
                </a:solidFill>
                <a:latin typeface="+mn-ea"/>
              </a:rPr>
              <a:t>综合与设计的基本概念</a:t>
            </a:r>
          </a:p>
          <a:p>
            <a:pPr>
              <a:lnSpc>
                <a:spcPct val="80000"/>
              </a:lnSpc>
            </a:pPr>
            <a:r>
              <a:rPr lang="zh-CN" altLang="en-US" sz="2400" dirty="0" smtClean="0">
                <a:latin typeface="+mn-ea"/>
              </a:rPr>
              <a:t>连续时间线性时不变反馈控制系统的结构特性</a:t>
            </a:r>
          </a:p>
          <a:p>
            <a:pPr>
              <a:lnSpc>
                <a:spcPct val="80000"/>
              </a:lnSpc>
            </a:pPr>
            <a:r>
              <a:rPr lang="zh-CN" altLang="en-US" sz="2400" dirty="0" smtClean="0">
                <a:latin typeface="+mn-ea"/>
              </a:rPr>
              <a:t>离散时间线性时不变反馈控制系统的结构特性 </a:t>
            </a:r>
          </a:p>
          <a:p>
            <a:pPr>
              <a:lnSpc>
                <a:spcPct val="80000"/>
              </a:lnSpc>
            </a:pPr>
            <a:r>
              <a:rPr lang="zh-CN" altLang="en-US" sz="2400" dirty="0" smtClean="0">
                <a:latin typeface="+mn-ea"/>
              </a:rPr>
              <a:t>线性时不变系统的极点配置问题提法与指标确定</a:t>
            </a:r>
          </a:p>
          <a:p>
            <a:pPr>
              <a:lnSpc>
                <a:spcPct val="80000"/>
              </a:lnSpc>
            </a:pPr>
            <a:endParaRPr lang="zh-CN" altLang="en-US" sz="2400" dirty="0" smtClean="0">
              <a:latin typeface="+mn-ea"/>
            </a:endParaRPr>
          </a:p>
          <a:p>
            <a:pPr marL="342900" lvl="1" indent="-342900">
              <a:lnSpc>
                <a:spcPct val="80000"/>
              </a:lnSpc>
              <a:buClr>
                <a:schemeClr val="folHlink"/>
              </a:buClr>
              <a:buSzPct val="60000"/>
            </a:pPr>
            <a:r>
              <a:rPr lang="zh-CN" altLang="en-US" sz="2400" dirty="0" smtClean="0">
                <a:latin typeface="+mn-ea"/>
              </a:rPr>
              <a:t>线性时不变系统状态反馈极点配置的存在性与算法</a:t>
            </a:r>
          </a:p>
          <a:p>
            <a:pPr>
              <a:lnSpc>
                <a:spcPct val="80000"/>
              </a:lnSpc>
            </a:pPr>
            <a:r>
              <a:rPr lang="zh-CN" altLang="en-US" sz="2400" dirty="0" smtClean="0">
                <a:latin typeface="+mn-ea"/>
              </a:rPr>
              <a:t>线性定常系统从输出到状态矢量导数反馈极点配置</a:t>
            </a:r>
          </a:p>
          <a:p>
            <a:pPr>
              <a:lnSpc>
                <a:spcPct val="80000"/>
              </a:lnSpc>
            </a:pPr>
            <a:r>
              <a:rPr lang="zh-CN" altLang="en-US" sz="2400" dirty="0" smtClean="0">
                <a:latin typeface="+mn-ea"/>
              </a:rPr>
              <a:t>线性时不变系统状态反馈与从输出到状态矢量导数反馈复合极点配置 </a:t>
            </a:r>
          </a:p>
          <a:p>
            <a:pPr>
              <a:lnSpc>
                <a:spcPct val="80000"/>
              </a:lnSpc>
            </a:pPr>
            <a:r>
              <a:rPr lang="zh-CN" altLang="en-US" sz="2400" dirty="0" smtClean="0">
                <a:latin typeface="+mn-ea"/>
              </a:rPr>
              <a:t>线性时不变系统输出反馈极点配置存在性与算法 </a:t>
            </a:r>
          </a:p>
          <a:p>
            <a:pPr>
              <a:lnSpc>
                <a:spcPct val="80000"/>
              </a:lnSpc>
            </a:pPr>
            <a:endParaRPr lang="zh-CN" altLang="en-US" sz="2400" dirty="0" smtClean="0">
              <a:latin typeface="+mn-ea"/>
            </a:endParaRPr>
          </a:p>
          <a:p>
            <a:pPr>
              <a:lnSpc>
                <a:spcPct val="80000"/>
              </a:lnSpc>
            </a:pPr>
            <a:r>
              <a:rPr lang="zh-CN" altLang="en-US" sz="2400" dirty="0" smtClean="0">
                <a:latin typeface="+mn-ea"/>
              </a:rPr>
              <a:t>线性时不变系统反馈镇定问题与求解 </a:t>
            </a:r>
          </a:p>
          <a:p>
            <a:pPr>
              <a:lnSpc>
                <a:spcPct val="80000"/>
              </a:lnSpc>
            </a:pPr>
            <a:r>
              <a:rPr lang="zh-CN" altLang="en-US" sz="2400" dirty="0" smtClean="0">
                <a:latin typeface="+mn-ea"/>
              </a:rPr>
              <a:t>线性时不变系统解耦控制 </a:t>
            </a:r>
          </a:p>
          <a:p>
            <a:pPr>
              <a:lnSpc>
                <a:spcPct val="80000"/>
              </a:lnSpc>
            </a:pPr>
            <a:endParaRPr lang="zh-CN" altLang="en-US" sz="2400" dirty="0" smtClean="0">
              <a:latin typeface="+mn-ea"/>
            </a:endParaRPr>
          </a:p>
          <a:p>
            <a:pPr>
              <a:lnSpc>
                <a:spcPct val="80000"/>
              </a:lnSpc>
            </a:pPr>
            <a:r>
              <a:rPr lang="zh-CN" altLang="en-US" sz="2400" dirty="0" smtClean="0">
                <a:latin typeface="+mn-ea"/>
              </a:rPr>
              <a:t>基于观测器的线性时不变系统状态反馈控制</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a:t>
            </a:r>
            <a:r>
              <a:rPr lang="zh-CN" altLang="en-US" dirty="0" smtClean="0"/>
              <a:t>时域指标与频域指标</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smtClean="0"/>
              <a:t>离散域极点与连续域极点间的关系</a:t>
            </a:r>
            <a:endParaRPr lang="zh-CN" altLang="en-US" dirty="0"/>
          </a:p>
        </p:txBody>
      </p:sp>
      <p:sp>
        <p:nvSpPr>
          <p:cNvPr id="178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8177" name="Object 1"/>
          <p:cNvGraphicFramePr>
            <a:graphicFrameLocks noChangeAspect="1"/>
          </p:cNvGraphicFramePr>
          <p:nvPr/>
        </p:nvGraphicFramePr>
        <p:xfrm>
          <a:off x="1285852" y="1857364"/>
          <a:ext cx="1830599" cy="357190"/>
        </p:xfrm>
        <a:graphic>
          <a:graphicData uri="http://schemas.openxmlformats.org/presentationml/2006/ole">
            <p:oleObj spid="_x0000_s178177" name="Equation" r:id="rId3" imgW="1155700" imgH="228600" progId="Equation.DSMT4">
              <p:embed/>
            </p:oleObj>
          </a:graphicData>
        </a:graphic>
      </p:graphicFrame>
      <p:sp>
        <p:nvSpPr>
          <p:cNvPr id="178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8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8181" name="Object 5"/>
          <p:cNvGraphicFramePr>
            <a:graphicFrameLocks noChangeAspect="1"/>
          </p:cNvGraphicFramePr>
          <p:nvPr/>
        </p:nvGraphicFramePr>
        <p:xfrm>
          <a:off x="0" y="2214554"/>
          <a:ext cx="4286280" cy="2500330"/>
        </p:xfrm>
        <a:graphic>
          <a:graphicData uri="http://schemas.openxmlformats.org/presentationml/2006/ole">
            <p:oleObj spid="_x0000_s178181" name="Visio" r:id="rId4" imgW="4774276" imgH="2788665" progId="Visio.Drawing.11">
              <p:embed/>
            </p:oleObj>
          </a:graphicData>
        </a:graphic>
      </p:graphicFrame>
      <p:graphicFrame>
        <p:nvGraphicFramePr>
          <p:cNvPr id="10" name="Object 1"/>
          <p:cNvGraphicFramePr>
            <a:graphicFrameLocks noChangeAspect="1"/>
          </p:cNvGraphicFramePr>
          <p:nvPr/>
        </p:nvGraphicFramePr>
        <p:xfrm>
          <a:off x="5072066" y="2357430"/>
          <a:ext cx="3560763" cy="317500"/>
        </p:xfrm>
        <a:graphic>
          <a:graphicData uri="http://schemas.openxmlformats.org/presentationml/2006/ole">
            <p:oleObj spid="_x0000_s178183" name="Equation" r:id="rId5" imgW="2247840" imgH="203040" progId="Equation.DSMT4">
              <p:embed/>
            </p:oleObj>
          </a:graphicData>
        </a:graphic>
      </p:graphicFrame>
      <p:sp>
        <p:nvSpPr>
          <p:cNvPr id="11" name="矩形 10"/>
          <p:cNvSpPr/>
          <p:nvPr/>
        </p:nvSpPr>
        <p:spPr>
          <a:xfrm>
            <a:off x="3857620" y="1928802"/>
            <a:ext cx="5286380" cy="830997"/>
          </a:xfrm>
          <a:prstGeom prst="rect">
            <a:avLst/>
          </a:prstGeom>
        </p:spPr>
        <p:txBody>
          <a:bodyPr wrap="square">
            <a:spAutoFit/>
          </a:bodyPr>
          <a:lstStyle/>
          <a:p>
            <a:pPr marL="342900" lvl="0" indent="-342900" eaLnBrk="0" hangingPunct="0">
              <a:spcBef>
                <a:spcPct val="20000"/>
              </a:spcBef>
              <a:buClr>
                <a:srgbClr val="3333CC"/>
              </a:buClr>
              <a:buSzPct val="60000"/>
            </a:pPr>
            <a:r>
              <a:rPr lang="zh-CN" altLang="en-US" b="1" kern="0" dirty="0" smtClean="0">
                <a:solidFill>
                  <a:srgbClr val="000000"/>
                </a:solidFill>
                <a:latin typeface="+mn-ea"/>
                <a:ea typeface="+mn-ea"/>
              </a:rPr>
              <a:t>例</a:t>
            </a:r>
            <a:r>
              <a:rPr lang="en-US" altLang="zh-CN" b="1" kern="0" dirty="0" smtClean="0">
                <a:solidFill>
                  <a:srgbClr val="000000"/>
                </a:solidFill>
                <a:latin typeface="+mn-ea"/>
                <a:ea typeface="+mn-ea"/>
              </a:rPr>
              <a:t>:</a:t>
            </a:r>
            <a:r>
              <a:rPr lang="zh-CN" altLang="en-US" b="1" dirty="0" smtClean="0">
                <a:latin typeface="+mn-ea"/>
                <a:ea typeface="+mn-ea"/>
              </a:rPr>
              <a:t>确定离散闭环控制系统的极点取值范围</a:t>
            </a:r>
            <a:endParaRPr lang="zh-CN" altLang="en-US" b="1" kern="0" dirty="0">
              <a:solidFill>
                <a:srgbClr val="000000"/>
              </a:solidFill>
              <a:latin typeface="+mn-ea"/>
              <a:ea typeface="+mn-ea"/>
            </a:endParaRPr>
          </a:p>
        </p:txBody>
      </p:sp>
      <p:graphicFrame>
        <p:nvGraphicFramePr>
          <p:cNvPr id="12" name="Object 1"/>
          <p:cNvGraphicFramePr>
            <a:graphicFrameLocks noChangeAspect="1"/>
          </p:cNvGraphicFramePr>
          <p:nvPr/>
        </p:nvGraphicFramePr>
        <p:xfrm>
          <a:off x="5072066" y="3071810"/>
          <a:ext cx="3421063" cy="415925"/>
        </p:xfrm>
        <a:graphic>
          <a:graphicData uri="http://schemas.openxmlformats.org/presentationml/2006/ole">
            <p:oleObj spid="_x0000_s178184" name="Equation" r:id="rId6" imgW="2158920" imgH="266400" progId="Equation.DSMT4">
              <p:embed/>
            </p:oleObj>
          </a:graphicData>
        </a:graphic>
      </p:graphicFrame>
      <p:graphicFrame>
        <p:nvGraphicFramePr>
          <p:cNvPr id="13" name="Object 1"/>
          <p:cNvGraphicFramePr>
            <a:graphicFrameLocks noChangeAspect="1"/>
          </p:cNvGraphicFramePr>
          <p:nvPr/>
        </p:nvGraphicFramePr>
        <p:xfrm>
          <a:off x="5072066" y="3929066"/>
          <a:ext cx="3479800" cy="1004888"/>
        </p:xfrm>
        <a:graphic>
          <a:graphicData uri="http://schemas.openxmlformats.org/presentationml/2006/ole">
            <p:oleObj spid="_x0000_s178185" name="Equation" r:id="rId7" imgW="2197080" imgH="647640" progId="Equation.DSMT4">
              <p:embed/>
            </p:oleObj>
          </a:graphicData>
        </a:graphic>
      </p:graphicFrame>
      <p:graphicFrame>
        <p:nvGraphicFramePr>
          <p:cNvPr id="14" name="Object 1"/>
          <p:cNvGraphicFramePr>
            <a:graphicFrameLocks noChangeAspect="1"/>
          </p:cNvGraphicFramePr>
          <p:nvPr/>
        </p:nvGraphicFramePr>
        <p:xfrm>
          <a:off x="5072066" y="5357826"/>
          <a:ext cx="3562350" cy="1085850"/>
        </p:xfrm>
        <a:graphic>
          <a:graphicData uri="http://schemas.openxmlformats.org/presentationml/2006/ole">
            <p:oleObj spid="_x0000_s178186" name="Equation" r:id="rId8" imgW="2247840" imgH="698400" progId="Equation.DSMT4">
              <p:embed/>
            </p:oleObj>
          </a:graphicData>
        </a:graphic>
      </p:graphicFrame>
      <p:sp>
        <p:nvSpPr>
          <p:cNvPr id="1781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8187" name="Object 11"/>
          <p:cNvGraphicFramePr>
            <a:graphicFrameLocks noChangeAspect="1"/>
          </p:cNvGraphicFramePr>
          <p:nvPr/>
        </p:nvGraphicFramePr>
        <p:xfrm>
          <a:off x="285720" y="4610830"/>
          <a:ext cx="4214842" cy="2247170"/>
        </p:xfrm>
        <a:graphic>
          <a:graphicData uri="http://schemas.openxmlformats.org/presentationml/2006/ole">
            <p:oleObj spid="_x0000_s178187" name="Visio" r:id="rId9" imgW="4774276" imgH="2536349" progId="Visio.Drawing.11">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a:lstStyle/>
          <a:p>
            <a:r>
              <a:rPr lang="zh-CN" altLang="en-US" dirty="0" smtClean="0"/>
              <a:t>本章内容</a:t>
            </a:r>
          </a:p>
        </p:txBody>
      </p:sp>
      <p:sp>
        <p:nvSpPr>
          <p:cNvPr id="110594" name="内容占位符 2"/>
          <p:cNvSpPr>
            <a:spLocks noGrp="1"/>
          </p:cNvSpPr>
          <p:nvPr>
            <p:ph idx="1"/>
          </p:nvPr>
        </p:nvSpPr>
        <p:spPr>
          <a:xfrm>
            <a:off x="785813" y="1154113"/>
            <a:ext cx="7889875" cy="5703887"/>
          </a:xfrm>
        </p:spPr>
        <p:txBody>
          <a:bodyPr/>
          <a:lstStyle/>
          <a:p>
            <a:pPr>
              <a:lnSpc>
                <a:spcPct val="80000"/>
              </a:lnSpc>
            </a:pPr>
            <a:r>
              <a:rPr lang="zh-CN" altLang="en-US" sz="2400" dirty="0" smtClean="0">
                <a:solidFill>
                  <a:srgbClr val="FF0000"/>
                </a:solidFill>
                <a:latin typeface="+mn-ea"/>
              </a:rPr>
              <a:t>综合与设计的基本概念</a:t>
            </a:r>
          </a:p>
          <a:p>
            <a:pPr>
              <a:lnSpc>
                <a:spcPct val="80000"/>
              </a:lnSpc>
            </a:pPr>
            <a:r>
              <a:rPr lang="zh-CN" altLang="en-US" sz="2400" dirty="0" smtClean="0">
                <a:solidFill>
                  <a:srgbClr val="FF0000"/>
                </a:solidFill>
                <a:latin typeface="+mn-ea"/>
              </a:rPr>
              <a:t>连续时间线性时不变反馈控制系统的结构特性</a:t>
            </a:r>
          </a:p>
          <a:p>
            <a:pPr>
              <a:lnSpc>
                <a:spcPct val="80000"/>
              </a:lnSpc>
            </a:pPr>
            <a:r>
              <a:rPr lang="zh-CN" altLang="en-US" sz="2400" dirty="0" smtClean="0">
                <a:solidFill>
                  <a:srgbClr val="FF0000"/>
                </a:solidFill>
                <a:latin typeface="+mn-ea"/>
              </a:rPr>
              <a:t>离散时间线性时不变反馈控制系统的结构特性 </a:t>
            </a:r>
          </a:p>
          <a:p>
            <a:pPr>
              <a:lnSpc>
                <a:spcPct val="80000"/>
              </a:lnSpc>
            </a:pPr>
            <a:r>
              <a:rPr lang="zh-CN" altLang="en-US" sz="2400" dirty="0" smtClean="0">
                <a:solidFill>
                  <a:srgbClr val="FF0000"/>
                </a:solidFill>
                <a:latin typeface="+mn-ea"/>
              </a:rPr>
              <a:t>线性时不变系统的极点配置问题提法与指标确定</a:t>
            </a:r>
          </a:p>
          <a:p>
            <a:pPr>
              <a:lnSpc>
                <a:spcPct val="80000"/>
              </a:lnSpc>
            </a:pPr>
            <a:endParaRPr lang="zh-CN" altLang="en-US" sz="2400" dirty="0" smtClean="0">
              <a:solidFill>
                <a:srgbClr val="FF0000"/>
              </a:solidFill>
              <a:latin typeface="+mn-ea"/>
            </a:endParaRPr>
          </a:p>
          <a:p>
            <a:pPr marL="342900" lvl="1" indent="-342900">
              <a:lnSpc>
                <a:spcPct val="80000"/>
              </a:lnSpc>
              <a:buClr>
                <a:schemeClr val="folHlink"/>
              </a:buClr>
              <a:buSzPct val="60000"/>
            </a:pPr>
            <a:r>
              <a:rPr lang="zh-CN" altLang="en-US" sz="2400" dirty="0" smtClean="0">
                <a:solidFill>
                  <a:srgbClr val="FF0000"/>
                </a:solidFill>
                <a:latin typeface="+mn-ea"/>
              </a:rPr>
              <a:t>线性时不变系统状态反馈极点配置的存在性与算法</a:t>
            </a:r>
          </a:p>
          <a:p>
            <a:pPr>
              <a:lnSpc>
                <a:spcPct val="80000"/>
              </a:lnSpc>
            </a:pPr>
            <a:r>
              <a:rPr lang="zh-CN" altLang="en-US" sz="2400" dirty="0" smtClean="0">
                <a:latin typeface="+mn-ea"/>
              </a:rPr>
              <a:t>线性定常系统从输出到状态矢量导数反馈极点配置</a:t>
            </a:r>
          </a:p>
          <a:p>
            <a:pPr>
              <a:lnSpc>
                <a:spcPct val="80000"/>
              </a:lnSpc>
            </a:pPr>
            <a:r>
              <a:rPr lang="zh-CN" altLang="en-US" sz="2400" dirty="0" smtClean="0">
                <a:latin typeface="+mn-ea"/>
              </a:rPr>
              <a:t>线性时不变系统状态反馈与从输出到状态矢量导数反馈复合极点配置 </a:t>
            </a:r>
          </a:p>
          <a:p>
            <a:pPr>
              <a:lnSpc>
                <a:spcPct val="80000"/>
              </a:lnSpc>
            </a:pPr>
            <a:r>
              <a:rPr lang="zh-CN" altLang="en-US" sz="2400" dirty="0" smtClean="0">
                <a:latin typeface="+mn-ea"/>
              </a:rPr>
              <a:t>线性时不变系统输出反馈极点配置存在性与算法 </a:t>
            </a:r>
          </a:p>
          <a:p>
            <a:pPr>
              <a:lnSpc>
                <a:spcPct val="80000"/>
              </a:lnSpc>
            </a:pPr>
            <a:endParaRPr lang="zh-CN" altLang="en-US" sz="2400" dirty="0" smtClean="0">
              <a:latin typeface="+mn-ea"/>
            </a:endParaRPr>
          </a:p>
          <a:p>
            <a:pPr>
              <a:lnSpc>
                <a:spcPct val="80000"/>
              </a:lnSpc>
            </a:pPr>
            <a:r>
              <a:rPr lang="zh-CN" altLang="en-US" sz="2400" dirty="0" smtClean="0">
                <a:latin typeface="+mn-ea"/>
              </a:rPr>
              <a:t>线性时不变系统反馈镇定问题与求解 </a:t>
            </a:r>
          </a:p>
          <a:p>
            <a:pPr>
              <a:lnSpc>
                <a:spcPct val="80000"/>
              </a:lnSpc>
            </a:pPr>
            <a:r>
              <a:rPr lang="zh-CN" altLang="en-US" sz="2400" dirty="0" smtClean="0">
                <a:latin typeface="+mn-ea"/>
              </a:rPr>
              <a:t>线性时不变系统解耦控制 </a:t>
            </a:r>
          </a:p>
          <a:p>
            <a:pPr>
              <a:lnSpc>
                <a:spcPct val="80000"/>
              </a:lnSpc>
            </a:pPr>
            <a:endParaRPr lang="zh-CN" altLang="en-US" sz="2400" dirty="0" smtClean="0">
              <a:latin typeface="+mn-ea"/>
            </a:endParaRPr>
          </a:p>
          <a:p>
            <a:pPr>
              <a:lnSpc>
                <a:spcPct val="80000"/>
              </a:lnSpc>
            </a:pPr>
            <a:r>
              <a:rPr lang="zh-CN" altLang="en-US" sz="2400" dirty="0" smtClean="0">
                <a:latin typeface="+mn-ea"/>
              </a:rPr>
              <a:t>基于观测器的线性时不变系统状态反馈控制</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线性时不变系统状态反馈极点配置的存在性与算法</a:t>
            </a:r>
            <a:endParaRPr lang="zh-CN" altLang="en-US" dirty="0"/>
          </a:p>
        </p:txBody>
      </p:sp>
      <p:sp>
        <p:nvSpPr>
          <p:cNvPr id="3" name="内容占位符 2"/>
          <p:cNvSpPr>
            <a:spLocks noGrp="1"/>
          </p:cNvSpPr>
          <p:nvPr>
            <p:ph idx="1"/>
          </p:nvPr>
        </p:nvSpPr>
        <p:spPr>
          <a:xfrm>
            <a:off x="785813" y="1285875"/>
            <a:ext cx="7286649" cy="4846638"/>
          </a:xfrm>
        </p:spPr>
        <p:txBody>
          <a:bodyPr/>
          <a:lstStyle/>
          <a:p>
            <a:pPr marL="342900" lvl="2" indent="-342900">
              <a:buSzPct val="60000"/>
            </a:pPr>
            <a:r>
              <a:rPr lang="zh-CN" altLang="en-US" sz="2800" dirty="0" smtClean="0"/>
              <a:t>单输入连续时间</a:t>
            </a:r>
            <a:r>
              <a:rPr lang="en-US" sz="2800" dirty="0" smtClean="0"/>
              <a:t>LTI</a:t>
            </a:r>
            <a:r>
              <a:rPr lang="zh-CN" altLang="en-US" sz="2800" dirty="0" smtClean="0"/>
              <a:t>系统极点配置的存在性与算法</a:t>
            </a:r>
            <a:endParaRPr lang="en-US" altLang="zh-CN" sz="2800" dirty="0" smtClean="0"/>
          </a:p>
          <a:p>
            <a:pPr marL="342900" lvl="2" indent="-342900">
              <a:buSzPct val="60000"/>
            </a:pPr>
            <a:endParaRPr lang="zh-CN" altLang="en-US" sz="2800" dirty="0" smtClean="0"/>
          </a:p>
          <a:p>
            <a:pPr marL="342900" lvl="2" indent="-342900">
              <a:buSzPct val="60000"/>
            </a:pPr>
            <a:r>
              <a:rPr lang="zh-CN" altLang="en-US" sz="2800" dirty="0" smtClean="0"/>
              <a:t>多输入连续时间</a:t>
            </a:r>
            <a:r>
              <a:rPr lang="en-US" sz="2800" dirty="0" smtClean="0"/>
              <a:t>LTI</a:t>
            </a:r>
            <a:r>
              <a:rPr lang="zh-CN" altLang="en-US" sz="2800" dirty="0" smtClean="0"/>
              <a:t>系统极点配置的存在性与算法</a:t>
            </a:r>
            <a:endParaRPr lang="en-US" altLang="zh-CN" sz="2800" dirty="0" smtClean="0"/>
          </a:p>
          <a:p>
            <a:pPr marL="342900" lvl="2" indent="-342900">
              <a:buSzPct val="60000"/>
            </a:pPr>
            <a:endParaRPr lang="zh-CN" altLang="en-US" sz="2800" dirty="0" smtClean="0"/>
          </a:p>
          <a:p>
            <a:pPr marL="342900" lvl="2" indent="-342900">
              <a:buSzPct val="60000"/>
            </a:pPr>
            <a:r>
              <a:rPr lang="zh-CN" altLang="en-US" sz="2800" dirty="0" smtClean="0"/>
              <a:t>离散时间</a:t>
            </a:r>
            <a:r>
              <a:rPr lang="en-US" sz="2800" dirty="0" smtClean="0"/>
              <a:t>LTI</a:t>
            </a:r>
            <a:r>
              <a:rPr lang="zh-CN" altLang="en-US" sz="2800" dirty="0" smtClean="0"/>
              <a:t>系统极点配置的存在性与算法</a:t>
            </a: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en-US" altLang="zh-CN" dirty="0" smtClean="0">
                <a:latin typeface="+mn-ea"/>
                <a:ea typeface="+mn-ea"/>
              </a:rPr>
              <a:t>5.1</a:t>
            </a:r>
            <a:r>
              <a:rPr lang="zh-CN" altLang="en-US" dirty="0" smtClean="0">
                <a:latin typeface="+mn-ea"/>
                <a:ea typeface="+mn-ea"/>
              </a:rPr>
              <a:t>单输入连续时间</a:t>
            </a:r>
            <a:r>
              <a:rPr lang="en-US" altLang="zh-CN" dirty="0" smtClean="0">
                <a:latin typeface="+mn-ea"/>
                <a:ea typeface="+mn-ea"/>
              </a:rPr>
              <a:t>LTI</a:t>
            </a:r>
            <a:r>
              <a:rPr lang="zh-CN" altLang="en-US" dirty="0" smtClean="0">
                <a:latin typeface="+mn-ea"/>
                <a:ea typeface="+mn-ea"/>
              </a:rPr>
              <a:t>系统极点配置的存在性与算法</a:t>
            </a:r>
            <a:r>
              <a:rPr lang="en-US" altLang="zh-CN" dirty="0" smtClean="0">
                <a:latin typeface="+mn-ea"/>
                <a:ea typeface="+mn-ea"/>
              </a:rPr>
              <a:t>-1</a:t>
            </a:r>
            <a:endParaRPr lang="zh-CN" altLang="en-US" dirty="0" smtClean="0">
              <a:latin typeface="+mn-ea"/>
              <a:ea typeface="+mn-ea"/>
            </a:endParaRPr>
          </a:p>
        </p:txBody>
      </p:sp>
      <p:sp>
        <p:nvSpPr>
          <p:cNvPr id="3" name="内容占位符 2"/>
          <p:cNvSpPr>
            <a:spLocks noGrp="1"/>
          </p:cNvSpPr>
          <p:nvPr>
            <p:ph idx="1"/>
          </p:nvPr>
        </p:nvSpPr>
        <p:spPr>
          <a:xfrm>
            <a:off x="642910" y="2011362"/>
            <a:ext cx="8169275" cy="4846638"/>
          </a:xfrm>
        </p:spPr>
        <p:txBody>
          <a:bodyPr/>
          <a:lstStyle/>
          <a:p>
            <a:r>
              <a:rPr lang="zh-CN" altLang="en-US" sz="2800" dirty="0" smtClean="0"/>
              <a:t>存在性：其全部</a:t>
            </a:r>
            <a:r>
              <a:rPr lang="en-US" sz="2800" i="1" dirty="0" smtClean="0">
                <a:latin typeface="Times New Roman" pitchFamily="18" charset="0"/>
                <a:cs typeface="Times New Roman" pitchFamily="18" charset="0"/>
              </a:rPr>
              <a:t>n</a:t>
            </a:r>
            <a:r>
              <a:rPr lang="zh-CN" altLang="en-US" sz="2800" dirty="0" smtClean="0">
                <a:latin typeface="Times New Roman" pitchFamily="18" charset="0"/>
                <a:cs typeface="Times New Roman" pitchFamily="18" charset="0"/>
              </a:rPr>
              <a:t>个特征值可任意配置的充分必要条件是系统完全能控。</a:t>
            </a:r>
            <a:endParaRPr lang="zh-CN" altLang="en-US" sz="2800" dirty="0">
              <a:latin typeface="Times New Roman" pitchFamily="18" charset="0"/>
              <a:cs typeface="Times New Roman" pitchFamily="18" charset="0"/>
            </a:endParaRPr>
          </a:p>
        </p:txBody>
      </p:sp>
      <p:sp>
        <p:nvSpPr>
          <p:cNvPr id="180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0225" name="Object 1"/>
          <p:cNvGraphicFramePr>
            <a:graphicFrameLocks noChangeAspect="1"/>
          </p:cNvGraphicFramePr>
          <p:nvPr/>
        </p:nvGraphicFramePr>
        <p:xfrm>
          <a:off x="1357290" y="1285860"/>
          <a:ext cx="1285884" cy="317067"/>
        </p:xfrm>
        <a:graphic>
          <a:graphicData uri="http://schemas.openxmlformats.org/presentationml/2006/ole">
            <p:oleObj spid="_x0000_s180225" name="Equation" r:id="rId3" imgW="698197" imgH="165028" progId="Equation.DSMT4">
              <p:embed/>
            </p:oleObj>
          </a:graphicData>
        </a:graphic>
      </p:graphicFrame>
      <p:graphicFrame>
        <p:nvGraphicFramePr>
          <p:cNvPr id="6" name="Object 1"/>
          <p:cNvGraphicFramePr>
            <a:graphicFrameLocks noChangeAspect="1"/>
          </p:cNvGraphicFramePr>
          <p:nvPr/>
        </p:nvGraphicFramePr>
        <p:xfrm>
          <a:off x="7072330" y="1214422"/>
          <a:ext cx="1817687" cy="495300"/>
        </p:xfrm>
        <a:graphic>
          <a:graphicData uri="http://schemas.openxmlformats.org/presentationml/2006/ole">
            <p:oleObj spid="_x0000_s180227" name="Equation" r:id="rId4" imgW="876240" imgH="228600" progId="Equation.DSMT4">
              <p:embed/>
            </p:oleObj>
          </a:graphicData>
        </a:graphic>
      </p:graphicFrame>
      <p:sp>
        <p:nvSpPr>
          <p:cNvPr id="7" name="右箭头 6"/>
          <p:cNvSpPr/>
          <p:nvPr/>
        </p:nvSpPr>
        <p:spPr bwMode="auto">
          <a:xfrm>
            <a:off x="357158" y="2928934"/>
            <a:ext cx="857256" cy="57150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ahoma" pitchFamily="34" charset="0"/>
                <a:ea typeface="宋体" pitchFamily="2" charset="-122"/>
              </a:rPr>
              <a:t>必要性</a:t>
            </a:r>
          </a:p>
        </p:txBody>
      </p:sp>
      <p:sp>
        <p:nvSpPr>
          <p:cNvPr id="8" name="矩形 7"/>
          <p:cNvSpPr/>
          <p:nvPr/>
        </p:nvSpPr>
        <p:spPr>
          <a:xfrm>
            <a:off x="1285852" y="2857496"/>
            <a:ext cx="7500990" cy="1200329"/>
          </a:xfrm>
          <a:prstGeom prst="rect">
            <a:avLst/>
          </a:prstGeom>
        </p:spPr>
        <p:txBody>
          <a:bodyPr wrap="square">
            <a:spAutoFit/>
          </a:bodyPr>
          <a:lstStyle/>
          <a:p>
            <a:r>
              <a:rPr lang="zh-CN" altLang="en-US" b="1" dirty="0" smtClean="0">
                <a:latin typeface="+mn-ea"/>
                <a:ea typeface="+mn-ea"/>
              </a:rPr>
              <a:t>反证法：不能控，则可按能控性进行分解。依此分解，状态反馈系统的系统矩阵可转化成上三解块矩阵，一部分不受反馈影响：</a:t>
            </a:r>
            <a:endParaRPr lang="zh-CN" altLang="en-US" b="1" dirty="0">
              <a:latin typeface="+mn-ea"/>
              <a:ea typeface="+mn-ea"/>
            </a:endParaRPr>
          </a:p>
        </p:txBody>
      </p:sp>
      <p:sp>
        <p:nvSpPr>
          <p:cNvPr id="1802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1"/>
          <p:cNvGraphicFramePr>
            <a:graphicFrameLocks noChangeAspect="1"/>
          </p:cNvGraphicFramePr>
          <p:nvPr/>
        </p:nvGraphicFramePr>
        <p:xfrm>
          <a:off x="4000496" y="3929066"/>
          <a:ext cx="3500462" cy="521782"/>
        </p:xfrm>
        <a:graphic>
          <a:graphicData uri="http://schemas.openxmlformats.org/presentationml/2006/ole">
            <p:oleObj spid="_x0000_s180230" name="Equation" r:id="rId5" imgW="1955520" imgH="279360" progId="Equation.DSMT4">
              <p:embed/>
            </p:oleObj>
          </a:graphicData>
        </a:graphic>
      </p:graphicFrame>
      <p:sp>
        <p:nvSpPr>
          <p:cNvPr id="12" name="左箭头 11"/>
          <p:cNvSpPr/>
          <p:nvPr/>
        </p:nvSpPr>
        <p:spPr bwMode="auto">
          <a:xfrm>
            <a:off x="285720" y="4357694"/>
            <a:ext cx="857256" cy="642942"/>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800" dirty="0" smtClean="0"/>
              <a:t>充分性</a:t>
            </a:r>
            <a:endParaRPr kumimoji="1" lang="zh-CN" altLang="en-US" sz="1800" b="0" i="0" u="none" strike="noStrike" cap="none" normalizeH="0" baseline="0" dirty="0" smtClean="0">
              <a:ln>
                <a:noFill/>
              </a:ln>
              <a:solidFill>
                <a:schemeClr val="tx1"/>
              </a:solidFill>
              <a:effectLst/>
              <a:latin typeface="Tahoma" pitchFamily="34" charset="0"/>
              <a:ea typeface="宋体" pitchFamily="2" charset="-122"/>
            </a:endParaRPr>
          </a:p>
        </p:txBody>
      </p:sp>
      <p:sp>
        <p:nvSpPr>
          <p:cNvPr id="13" name="矩形 12"/>
          <p:cNvSpPr/>
          <p:nvPr/>
        </p:nvSpPr>
        <p:spPr>
          <a:xfrm>
            <a:off x="1357290" y="4429132"/>
            <a:ext cx="7500990" cy="461665"/>
          </a:xfrm>
          <a:prstGeom prst="rect">
            <a:avLst/>
          </a:prstGeom>
        </p:spPr>
        <p:txBody>
          <a:bodyPr wrap="square">
            <a:spAutoFit/>
          </a:bodyPr>
          <a:lstStyle/>
          <a:p>
            <a:r>
              <a:rPr lang="zh-CN" altLang="en-US" b="1" dirty="0" smtClean="0">
                <a:latin typeface="+mn-ea"/>
                <a:ea typeface="+mn-ea"/>
              </a:rPr>
              <a:t>构造法：通过非奇异变换将原系统转换成能控标准</a:t>
            </a:r>
            <a:r>
              <a:rPr lang="en-US" altLang="zh-CN" b="1" dirty="0" smtClean="0">
                <a:latin typeface="+mn-ea"/>
                <a:ea typeface="+mn-ea"/>
              </a:rPr>
              <a:t>I</a:t>
            </a:r>
            <a:r>
              <a:rPr lang="zh-CN" altLang="en-US" b="1" dirty="0" smtClean="0">
                <a:latin typeface="+mn-ea"/>
                <a:ea typeface="+mn-ea"/>
              </a:rPr>
              <a:t>型</a:t>
            </a:r>
            <a:endParaRPr lang="zh-CN" altLang="en-US" b="1" dirty="0">
              <a:latin typeface="+mn-ea"/>
              <a:ea typeface="+mn-ea"/>
            </a:endParaRPr>
          </a:p>
        </p:txBody>
      </p:sp>
      <p:graphicFrame>
        <p:nvGraphicFramePr>
          <p:cNvPr id="14" name="Object 1"/>
          <p:cNvGraphicFramePr>
            <a:graphicFrameLocks noChangeAspect="1"/>
          </p:cNvGraphicFramePr>
          <p:nvPr/>
        </p:nvGraphicFramePr>
        <p:xfrm>
          <a:off x="928662" y="1643050"/>
          <a:ext cx="2974172" cy="500066"/>
        </p:xfrm>
        <a:graphic>
          <a:graphicData uri="http://schemas.openxmlformats.org/presentationml/2006/ole">
            <p:oleObj spid="_x0000_s180231" name="Equation" r:id="rId6" imgW="2603160" imgH="419040" progId="Equation.DSMT4">
              <p:embed/>
            </p:oleObj>
          </a:graphicData>
        </a:graphic>
      </p:graphicFrame>
      <p:graphicFrame>
        <p:nvGraphicFramePr>
          <p:cNvPr id="17" name="Object 1"/>
          <p:cNvGraphicFramePr>
            <a:graphicFrameLocks noChangeAspect="1"/>
          </p:cNvGraphicFramePr>
          <p:nvPr/>
        </p:nvGraphicFramePr>
        <p:xfrm>
          <a:off x="4714876" y="1571612"/>
          <a:ext cx="3571900" cy="589137"/>
        </p:xfrm>
        <a:graphic>
          <a:graphicData uri="http://schemas.openxmlformats.org/presentationml/2006/ole">
            <p:oleObj spid="_x0000_s180233" name="Equation" r:id="rId7" imgW="2654280" imgH="419040" progId="Equation.DSMT4">
              <p:embed/>
            </p:oleObj>
          </a:graphicData>
        </a:graphic>
      </p:graphicFrame>
      <p:graphicFrame>
        <p:nvGraphicFramePr>
          <p:cNvPr id="180234" name="Object 10"/>
          <p:cNvGraphicFramePr>
            <a:graphicFrameLocks noChangeAspect="1"/>
          </p:cNvGraphicFramePr>
          <p:nvPr/>
        </p:nvGraphicFramePr>
        <p:xfrm>
          <a:off x="4791075" y="1285875"/>
          <a:ext cx="2012950" cy="387350"/>
        </p:xfrm>
        <a:graphic>
          <a:graphicData uri="http://schemas.openxmlformats.org/presentationml/2006/ole">
            <p:oleObj spid="_x0000_s180234" name="Equation" r:id="rId8" imgW="1168200" imgH="215640" progId="Equation.DSMT4">
              <p:embed/>
            </p:oleObj>
          </a:graphicData>
        </a:graphic>
      </p:graphicFrame>
      <p:graphicFrame>
        <p:nvGraphicFramePr>
          <p:cNvPr id="19" name="Object 1"/>
          <p:cNvGraphicFramePr>
            <a:graphicFrameLocks noChangeAspect="1"/>
          </p:cNvGraphicFramePr>
          <p:nvPr/>
        </p:nvGraphicFramePr>
        <p:xfrm>
          <a:off x="571472" y="4903788"/>
          <a:ext cx="4662049" cy="1454170"/>
        </p:xfrm>
        <a:graphic>
          <a:graphicData uri="http://schemas.openxmlformats.org/presentationml/2006/ole">
            <p:oleObj spid="_x0000_s180235" name="Equation" r:id="rId9" imgW="3441600" imgH="1028520" progId="Equation.DSMT4">
              <p:embed/>
            </p:oleObj>
          </a:graphicData>
        </a:graphic>
      </p:graphicFrame>
      <p:sp>
        <p:nvSpPr>
          <p:cNvPr id="1802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0236" name="Object 12"/>
          <p:cNvGraphicFramePr>
            <a:graphicFrameLocks noChangeAspect="1"/>
          </p:cNvGraphicFramePr>
          <p:nvPr/>
        </p:nvGraphicFramePr>
        <p:xfrm>
          <a:off x="5572132" y="4857760"/>
          <a:ext cx="3000396" cy="1500198"/>
        </p:xfrm>
        <a:graphic>
          <a:graphicData uri="http://schemas.openxmlformats.org/presentationml/2006/ole">
            <p:oleObj spid="_x0000_s180236" name="Equation" r:id="rId10" imgW="2108200" imgH="1054100" progId="Equation.DSMT4">
              <p:embed/>
            </p:oleObj>
          </a:graphicData>
        </a:graphic>
      </p:graphicFrame>
      <p:sp>
        <p:nvSpPr>
          <p:cNvPr id="1802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Object 12"/>
          <p:cNvGraphicFramePr>
            <a:graphicFrameLocks noChangeAspect="1"/>
          </p:cNvGraphicFramePr>
          <p:nvPr/>
        </p:nvGraphicFramePr>
        <p:xfrm>
          <a:off x="2000232" y="6478587"/>
          <a:ext cx="6108700" cy="379413"/>
        </p:xfrm>
        <a:graphic>
          <a:graphicData uri="http://schemas.openxmlformats.org/presentationml/2006/ole">
            <p:oleObj spid="_x0000_s180240" name="Equation" r:id="rId11" imgW="4292280" imgH="2664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80234">
                                            <p:subSp spid="_x0000_s180234"/>
                                          </p:spTgt>
                                        </p:tgtEl>
                                        <p:attrNameLst>
                                          <p:attrName>style.visibility</p:attrName>
                                        </p:attrNameLst>
                                      </p:cBhvr>
                                      <p:to>
                                        <p:strVal val="visible"/>
                                      </p:to>
                                    </p:set>
                                    <p:animEffect transition="in" filter="blinds(horizontal)">
                                      <p:cBhvr>
                                        <p:cTn id="7" dur="500"/>
                                        <p:tgtEl>
                                          <p:spTgt spid="180234">
                                            <p:subSp spid="_x0000_s180234"/>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a:t>
            </a:r>
            <a:r>
              <a:rPr lang="zh-CN" altLang="en-US" dirty="0" smtClean="0"/>
              <a:t>单输入连续时间</a:t>
            </a:r>
            <a:r>
              <a:rPr lang="en-US" altLang="zh-CN" dirty="0" smtClean="0"/>
              <a:t>LTI</a:t>
            </a:r>
            <a:r>
              <a:rPr lang="zh-CN" altLang="en-US" dirty="0" smtClean="0"/>
              <a:t>系统极点配置的存在性与算法</a:t>
            </a:r>
            <a:r>
              <a:rPr lang="en-US" altLang="zh-CN" dirty="0" smtClean="0"/>
              <a:t>-4</a:t>
            </a:r>
            <a:endParaRPr lang="zh-CN" altLang="en-US" dirty="0"/>
          </a:p>
        </p:txBody>
      </p:sp>
      <p:sp>
        <p:nvSpPr>
          <p:cNvPr id="3" name="内容占位符 2"/>
          <p:cNvSpPr>
            <a:spLocks noGrp="1"/>
          </p:cNvSpPr>
          <p:nvPr>
            <p:ph idx="1"/>
          </p:nvPr>
        </p:nvSpPr>
        <p:spPr>
          <a:xfrm>
            <a:off x="571473" y="1214422"/>
            <a:ext cx="8572528" cy="4846638"/>
          </a:xfrm>
        </p:spPr>
        <p:txBody>
          <a:bodyPr/>
          <a:lstStyle/>
          <a:p>
            <a:r>
              <a:rPr lang="en-US" dirty="0" smtClean="0"/>
              <a:t>Bass-</a:t>
            </a:r>
            <a:r>
              <a:rPr lang="en-US" dirty="0" err="1" smtClean="0"/>
              <a:t>Gura</a:t>
            </a:r>
            <a:r>
              <a:rPr lang="en-US" dirty="0" smtClean="0"/>
              <a:t> </a:t>
            </a:r>
            <a:r>
              <a:rPr lang="zh-CN" altLang="en-US" dirty="0" smtClean="0"/>
              <a:t>算法</a:t>
            </a:r>
            <a:endParaRPr lang="en-US" altLang="zh-CN" dirty="0" smtClean="0"/>
          </a:p>
          <a:p>
            <a:pPr lvl="1"/>
            <a:r>
              <a:rPr lang="zh-CN" altLang="en-US" dirty="0" smtClean="0"/>
              <a:t>判定能控性</a:t>
            </a:r>
            <a:endParaRPr lang="en-US" altLang="zh-CN" dirty="0" smtClean="0"/>
          </a:p>
          <a:p>
            <a:pPr lvl="1"/>
            <a:r>
              <a:rPr lang="zh-CN" altLang="en-US" dirty="0" smtClean="0"/>
              <a:t>计算原系统系统矩阵的特征多项式</a:t>
            </a:r>
            <a:endParaRPr lang="en-US" altLang="zh-CN" dirty="0" smtClean="0"/>
          </a:p>
          <a:p>
            <a:pPr lvl="1"/>
            <a:endParaRPr lang="en-US" altLang="zh-CN" dirty="0" smtClean="0"/>
          </a:p>
          <a:p>
            <a:pPr lvl="1"/>
            <a:r>
              <a:rPr lang="zh-CN" altLang="en-US" dirty="0" smtClean="0"/>
              <a:t>计算反馈系统期望闭环特征值决定的特征多项式</a:t>
            </a:r>
            <a:endParaRPr lang="en-US" altLang="zh-CN" dirty="0" smtClean="0"/>
          </a:p>
          <a:p>
            <a:pPr lvl="1"/>
            <a:endParaRPr lang="en-US" altLang="zh-CN" dirty="0" smtClean="0"/>
          </a:p>
          <a:p>
            <a:pPr lvl="1"/>
            <a:r>
              <a:rPr lang="zh-CN" altLang="en-US" dirty="0" smtClean="0"/>
              <a:t>计算</a:t>
            </a:r>
            <a:endParaRPr lang="en-US" altLang="zh-CN" dirty="0" smtClean="0"/>
          </a:p>
          <a:p>
            <a:pPr lvl="1"/>
            <a:r>
              <a:rPr lang="zh-CN" altLang="en-US" dirty="0" smtClean="0"/>
              <a:t>计算</a:t>
            </a:r>
            <a:endParaRPr lang="en-US" altLang="zh-CN" dirty="0" smtClean="0"/>
          </a:p>
          <a:p>
            <a:pPr lvl="1"/>
            <a:endParaRPr lang="en-US" altLang="zh-CN" dirty="0" smtClean="0"/>
          </a:p>
          <a:p>
            <a:pPr lvl="1"/>
            <a:endParaRPr lang="en-US" altLang="zh-CN" dirty="0" smtClean="0"/>
          </a:p>
          <a:p>
            <a:pPr lvl="1"/>
            <a:r>
              <a:rPr lang="zh-CN" altLang="en-US" dirty="0" smtClean="0"/>
              <a:t>计算</a:t>
            </a:r>
          </a:p>
          <a:p>
            <a:pPr lvl="1"/>
            <a:endParaRPr lang="zh-CN" altLang="en-US" dirty="0"/>
          </a:p>
        </p:txBody>
      </p:sp>
      <p:sp>
        <p:nvSpPr>
          <p:cNvPr id="190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0465" name="Object 1"/>
          <p:cNvGraphicFramePr>
            <a:graphicFrameLocks noChangeAspect="1"/>
          </p:cNvGraphicFramePr>
          <p:nvPr/>
        </p:nvGraphicFramePr>
        <p:xfrm>
          <a:off x="2143108" y="4500570"/>
          <a:ext cx="5296618" cy="428628"/>
        </p:xfrm>
        <a:graphic>
          <a:graphicData uri="http://schemas.openxmlformats.org/presentationml/2006/ole">
            <p:oleObj spid="_x0000_s193538" name="Equation" r:id="rId3" imgW="3302000" imgH="266700" progId="Equation.DSMT4">
              <p:embed/>
            </p:oleObj>
          </a:graphicData>
        </a:graphic>
      </p:graphicFrame>
      <p:graphicFrame>
        <p:nvGraphicFramePr>
          <p:cNvPr id="6" name="Object 1"/>
          <p:cNvGraphicFramePr>
            <a:graphicFrameLocks noChangeAspect="1"/>
          </p:cNvGraphicFramePr>
          <p:nvPr/>
        </p:nvGraphicFramePr>
        <p:xfrm>
          <a:off x="2143108" y="4929198"/>
          <a:ext cx="5316537" cy="1654175"/>
        </p:xfrm>
        <a:graphic>
          <a:graphicData uri="http://schemas.openxmlformats.org/presentationml/2006/ole">
            <p:oleObj spid="_x0000_s193539" name="Equation" r:id="rId4" imgW="3314520" imgH="1028520" progId="Equation.DSMT4">
              <p:embed/>
            </p:oleObj>
          </a:graphicData>
        </a:graphic>
      </p:graphicFrame>
      <p:graphicFrame>
        <p:nvGraphicFramePr>
          <p:cNvPr id="7" name="Object 1"/>
          <p:cNvGraphicFramePr>
            <a:graphicFrameLocks noChangeAspect="1"/>
          </p:cNvGraphicFramePr>
          <p:nvPr/>
        </p:nvGraphicFramePr>
        <p:xfrm>
          <a:off x="2143108" y="6500834"/>
          <a:ext cx="793750" cy="368300"/>
        </p:xfrm>
        <a:graphic>
          <a:graphicData uri="http://schemas.openxmlformats.org/presentationml/2006/ole">
            <p:oleObj spid="_x0000_s193540" name="Equation" r:id="rId5" imgW="495000" imgH="228600" progId="Equation.DSMT4">
              <p:embed/>
            </p:oleObj>
          </a:graphicData>
        </a:graphic>
      </p:graphicFrame>
      <p:graphicFrame>
        <p:nvGraphicFramePr>
          <p:cNvPr id="8" name="Object 1"/>
          <p:cNvGraphicFramePr>
            <a:graphicFrameLocks noChangeAspect="1"/>
          </p:cNvGraphicFramePr>
          <p:nvPr/>
        </p:nvGraphicFramePr>
        <p:xfrm>
          <a:off x="2825750" y="2806700"/>
          <a:ext cx="4216400" cy="387350"/>
        </p:xfrm>
        <a:graphic>
          <a:graphicData uri="http://schemas.openxmlformats.org/presentationml/2006/ole">
            <p:oleObj spid="_x0000_s193541" name="Equation" r:id="rId6" imgW="2628720" imgH="241200" progId="Equation.DSMT4">
              <p:embed/>
            </p:oleObj>
          </a:graphicData>
        </a:graphic>
      </p:graphicFrame>
      <p:graphicFrame>
        <p:nvGraphicFramePr>
          <p:cNvPr id="9" name="Object 1"/>
          <p:cNvGraphicFramePr>
            <a:graphicFrameLocks noChangeAspect="1"/>
          </p:cNvGraphicFramePr>
          <p:nvPr/>
        </p:nvGraphicFramePr>
        <p:xfrm>
          <a:off x="2765425" y="3716338"/>
          <a:ext cx="4257675" cy="671512"/>
        </p:xfrm>
        <a:graphic>
          <a:graphicData uri="http://schemas.openxmlformats.org/presentationml/2006/ole">
            <p:oleObj spid="_x0000_s193542" name="Equation" r:id="rId7" imgW="2654280" imgH="419040" progId="Equation.DSMT4">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a:t>
            </a:r>
            <a:r>
              <a:rPr lang="zh-CN" altLang="en-US" dirty="0" smtClean="0"/>
              <a:t>单输入连续时间</a:t>
            </a:r>
            <a:r>
              <a:rPr lang="en-US" altLang="zh-CN" dirty="0" smtClean="0"/>
              <a:t>LTI</a:t>
            </a:r>
            <a:r>
              <a:rPr lang="zh-CN" altLang="en-US" dirty="0" smtClean="0"/>
              <a:t>系统极点配置的存在性与算法</a:t>
            </a:r>
            <a:r>
              <a:rPr lang="en-US" altLang="zh-CN" dirty="0" smtClean="0"/>
              <a:t>-2</a:t>
            </a:r>
            <a:endParaRPr lang="zh-CN" altLang="en-US" dirty="0"/>
          </a:p>
        </p:txBody>
      </p:sp>
      <p:sp>
        <p:nvSpPr>
          <p:cNvPr id="3" name="内容占位符 2"/>
          <p:cNvSpPr>
            <a:spLocks noGrp="1"/>
          </p:cNvSpPr>
          <p:nvPr>
            <p:ph idx="1"/>
          </p:nvPr>
        </p:nvSpPr>
        <p:spPr>
          <a:xfrm>
            <a:off x="500035" y="1142984"/>
            <a:ext cx="8455054" cy="4846638"/>
          </a:xfrm>
        </p:spPr>
        <p:txBody>
          <a:bodyPr/>
          <a:lstStyle/>
          <a:p>
            <a:r>
              <a:rPr lang="en-US" dirty="0" smtClean="0"/>
              <a:t>Ackermann’s Formula </a:t>
            </a:r>
            <a:r>
              <a:rPr lang="zh-CN" altLang="en-US" dirty="0" smtClean="0"/>
              <a:t>算法</a:t>
            </a:r>
            <a:endParaRPr lang="en-US" altLang="zh-CN" dirty="0" smtClean="0"/>
          </a:p>
          <a:p>
            <a:pPr lvl="1"/>
            <a:r>
              <a:rPr lang="zh-CN" altLang="en-US" dirty="0" smtClean="0"/>
              <a:t>判定能控性</a:t>
            </a:r>
            <a:endParaRPr lang="en-US" altLang="zh-CN" dirty="0" smtClean="0"/>
          </a:p>
          <a:p>
            <a:pPr lvl="1"/>
            <a:r>
              <a:rPr lang="zh-CN" altLang="en-US" dirty="0" smtClean="0"/>
              <a:t>计算反馈系统期望闭环特征值决定的特征多项式</a:t>
            </a:r>
            <a:endParaRPr lang="en-US" altLang="zh-CN" dirty="0" smtClean="0"/>
          </a:p>
          <a:p>
            <a:pPr lvl="1"/>
            <a:endParaRPr lang="en-US" altLang="zh-CN" dirty="0" smtClean="0"/>
          </a:p>
          <a:p>
            <a:pPr lvl="1"/>
            <a:r>
              <a:rPr lang="zh-CN" altLang="en-US" dirty="0" smtClean="0"/>
              <a:t>计算</a:t>
            </a:r>
            <a:endParaRPr lang="en-US" altLang="zh-CN" dirty="0" smtClean="0"/>
          </a:p>
          <a:p>
            <a:pPr lvl="1"/>
            <a:r>
              <a:rPr lang="zh-CN" altLang="en-US" dirty="0" smtClean="0"/>
              <a:t>计算</a:t>
            </a:r>
            <a:endParaRPr lang="en-US" altLang="zh-CN" dirty="0" smtClean="0"/>
          </a:p>
          <a:p>
            <a:r>
              <a:rPr lang="zh-CN" altLang="en-US" dirty="0" smtClean="0"/>
              <a:t>直接比较计算法</a:t>
            </a:r>
            <a:endParaRPr lang="en-US" altLang="zh-CN" dirty="0" smtClean="0"/>
          </a:p>
          <a:p>
            <a:pPr lvl="1"/>
            <a:r>
              <a:rPr lang="zh-CN" altLang="en-US" dirty="0" smtClean="0"/>
              <a:t>判定能控性</a:t>
            </a:r>
            <a:endParaRPr lang="en-US" altLang="zh-CN" dirty="0" smtClean="0"/>
          </a:p>
          <a:p>
            <a:pPr lvl="1"/>
            <a:r>
              <a:rPr lang="zh-CN" altLang="en-US" dirty="0" smtClean="0"/>
              <a:t>计算反馈系统期望闭环特征值决定的特征多项式</a:t>
            </a:r>
            <a:endParaRPr lang="en-US" altLang="zh-CN" dirty="0" smtClean="0"/>
          </a:p>
          <a:p>
            <a:pPr lvl="1"/>
            <a:r>
              <a:rPr lang="zh-CN" altLang="en-US" dirty="0" smtClean="0"/>
              <a:t>计算</a:t>
            </a:r>
            <a:endParaRPr lang="en-US" altLang="zh-CN" dirty="0" smtClean="0"/>
          </a:p>
          <a:p>
            <a:pPr lvl="1"/>
            <a:r>
              <a:rPr lang="zh-CN" altLang="en-US" dirty="0" smtClean="0"/>
              <a:t>由             求解该方程组中的待定系数</a:t>
            </a:r>
            <a:endParaRPr lang="en-US" altLang="zh-CN" dirty="0" smtClean="0"/>
          </a:p>
          <a:p>
            <a:pPr lvl="1"/>
            <a:endParaRPr lang="en-US" altLang="zh-CN" dirty="0" smtClean="0"/>
          </a:p>
        </p:txBody>
      </p:sp>
      <p:graphicFrame>
        <p:nvGraphicFramePr>
          <p:cNvPr id="192513" name="Object 1"/>
          <p:cNvGraphicFramePr>
            <a:graphicFrameLocks noChangeAspect="1"/>
          </p:cNvGraphicFramePr>
          <p:nvPr/>
        </p:nvGraphicFramePr>
        <p:xfrm>
          <a:off x="2857488" y="2643182"/>
          <a:ext cx="4257675" cy="671512"/>
        </p:xfrm>
        <a:graphic>
          <a:graphicData uri="http://schemas.openxmlformats.org/presentationml/2006/ole">
            <p:oleObj spid="_x0000_s192513" name="Equation" r:id="rId3" imgW="2654280" imgH="419040" progId="Equation.DSMT4">
              <p:embed/>
            </p:oleObj>
          </a:graphicData>
        </a:graphic>
      </p:graphicFrame>
      <p:graphicFrame>
        <p:nvGraphicFramePr>
          <p:cNvPr id="5" name="Object 1"/>
          <p:cNvGraphicFramePr>
            <a:graphicFrameLocks noChangeAspect="1"/>
          </p:cNvGraphicFramePr>
          <p:nvPr/>
        </p:nvGraphicFramePr>
        <p:xfrm>
          <a:off x="2387600" y="3357562"/>
          <a:ext cx="3319463" cy="366712"/>
        </p:xfrm>
        <a:graphic>
          <a:graphicData uri="http://schemas.openxmlformats.org/presentationml/2006/ole">
            <p:oleObj spid="_x0000_s192514" name="Equation" r:id="rId4" imgW="2070000" imgH="228600" progId="Equation.DSMT4">
              <p:embed/>
            </p:oleObj>
          </a:graphicData>
        </a:graphic>
      </p:graphicFrame>
      <p:graphicFrame>
        <p:nvGraphicFramePr>
          <p:cNvPr id="6" name="Object 1"/>
          <p:cNvGraphicFramePr>
            <a:graphicFrameLocks noChangeAspect="1"/>
          </p:cNvGraphicFramePr>
          <p:nvPr/>
        </p:nvGraphicFramePr>
        <p:xfrm>
          <a:off x="2357422" y="3857628"/>
          <a:ext cx="2546350" cy="385762"/>
        </p:xfrm>
        <a:graphic>
          <a:graphicData uri="http://schemas.openxmlformats.org/presentationml/2006/ole">
            <p:oleObj spid="_x0000_s192515" name="Equation" r:id="rId5" imgW="1587240" imgH="241200" progId="Equation.DSMT4">
              <p:embed/>
            </p:oleObj>
          </a:graphicData>
        </a:graphic>
      </p:graphicFrame>
      <p:sp>
        <p:nvSpPr>
          <p:cNvPr id="1925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1"/>
          <p:cNvGraphicFramePr>
            <a:graphicFrameLocks noChangeAspect="1"/>
          </p:cNvGraphicFramePr>
          <p:nvPr/>
        </p:nvGraphicFramePr>
        <p:xfrm>
          <a:off x="2143108" y="5929330"/>
          <a:ext cx="1955800" cy="385762"/>
        </p:xfrm>
        <a:graphic>
          <a:graphicData uri="http://schemas.openxmlformats.org/presentationml/2006/ole">
            <p:oleObj spid="_x0000_s192518" name="Equation" r:id="rId6" imgW="1218960" imgH="241200" progId="Equation.DSMT4">
              <p:embed/>
            </p:oleObj>
          </a:graphicData>
        </a:graphic>
      </p:graphicFrame>
      <p:graphicFrame>
        <p:nvGraphicFramePr>
          <p:cNvPr id="10" name="Object 1"/>
          <p:cNvGraphicFramePr>
            <a:graphicFrameLocks noChangeAspect="1"/>
          </p:cNvGraphicFramePr>
          <p:nvPr/>
        </p:nvGraphicFramePr>
        <p:xfrm>
          <a:off x="1817688" y="6491288"/>
          <a:ext cx="1243012" cy="366712"/>
        </p:xfrm>
        <a:graphic>
          <a:graphicData uri="http://schemas.openxmlformats.org/presentationml/2006/ole">
            <p:oleObj spid="_x0000_s192519" name="Equation" r:id="rId7" imgW="774360" imgH="228600" progId="Equation.DSMT4">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a:t>
            </a:r>
            <a:r>
              <a:rPr lang="zh-CN" altLang="en-US" dirty="0" smtClean="0"/>
              <a:t>单输入连续时间</a:t>
            </a:r>
            <a:r>
              <a:rPr lang="en-US" altLang="zh-CN" dirty="0" smtClean="0"/>
              <a:t>LTI</a:t>
            </a:r>
            <a:r>
              <a:rPr lang="zh-CN" altLang="en-US" dirty="0" smtClean="0"/>
              <a:t>系统极点配置的存在性与算法</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例：计算状态反馈增益向量并分析</a:t>
            </a:r>
            <a:endParaRPr lang="zh-CN" altLang="en-US" dirty="0"/>
          </a:p>
        </p:txBody>
      </p:sp>
      <p:sp>
        <p:nvSpPr>
          <p:cNvPr id="191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1"/>
          <p:cNvGraphicFramePr>
            <a:graphicFrameLocks noChangeAspect="1"/>
          </p:cNvGraphicFramePr>
          <p:nvPr/>
        </p:nvGraphicFramePr>
        <p:xfrm>
          <a:off x="357158" y="1785926"/>
          <a:ext cx="4084638" cy="1841500"/>
        </p:xfrm>
        <a:graphic>
          <a:graphicData uri="http://schemas.openxmlformats.org/presentationml/2006/ole">
            <p:oleObj spid="_x0000_s191491" name="Equation" r:id="rId3" imgW="1968480" imgH="850680" progId="Equation.DSMT4">
              <p:embed/>
            </p:oleObj>
          </a:graphicData>
        </a:graphic>
      </p:graphicFrame>
      <p:sp>
        <p:nvSpPr>
          <p:cNvPr id="8" name="矩形 7"/>
          <p:cNvSpPr/>
          <p:nvPr/>
        </p:nvSpPr>
        <p:spPr>
          <a:xfrm>
            <a:off x="5004725" y="1928802"/>
            <a:ext cx="4153701" cy="461665"/>
          </a:xfrm>
          <a:prstGeom prst="rect">
            <a:avLst/>
          </a:prstGeom>
        </p:spPr>
        <p:txBody>
          <a:bodyPr wrap="none">
            <a:spAutoFit/>
          </a:bodyPr>
          <a:lstStyle/>
          <a:p>
            <a:r>
              <a:rPr lang="zh-CN" altLang="en-US" b="1" dirty="0" smtClean="0">
                <a:latin typeface="Times New Roman" pitchFamily="18" charset="0"/>
                <a:ea typeface="+mn-ea"/>
                <a:cs typeface="Times New Roman" pitchFamily="18" charset="0"/>
              </a:rPr>
              <a:t>期望极点：</a:t>
            </a:r>
            <a:r>
              <a:rPr lang="en-US" b="1" i="1" dirty="0" smtClean="0">
                <a:latin typeface="Times New Roman" pitchFamily="18" charset="0"/>
                <a:ea typeface="+mn-ea"/>
                <a:cs typeface="Times New Roman" pitchFamily="18" charset="0"/>
              </a:rPr>
              <a:t>s</a:t>
            </a:r>
            <a:r>
              <a:rPr lang="en-US" b="1" dirty="0" smtClean="0">
                <a:latin typeface="Times New Roman" pitchFamily="18" charset="0"/>
                <a:ea typeface="+mn-ea"/>
                <a:cs typeface="Times New Roman" pitchFamily="18" charset="0"/>
              </a:rPr>
              <a:t> = -2±</a:t>
            </a:r>
            <a:r>
              <a:rPr lang="en-US" b="1" i="1" dirty="0" smtClean="0">
                <a:latin typeface="Times New Roman" pitchFamily="18" charset="0"/>
                <a:ea typeface="+mn-ea"/>
                <a:cs typeface="Times New Roman" pitchFamily="18" charset="0"/>
              </a:rPr>
              <a:t>j</a:t>
            </a:r>
            <a:r>
              <a:rPr lang="en-US" b="1" dirty="0" smtClean="0">
                <a:latin typeface="Times New Roman" pitchFamily="18" charset="0"/>
                <a:ea typeface="+mn-ea"/>
                <a:cs typeface="Times New Roman" pitchFamily="18" charset="0"/>
              </a:rPr>
              <a:t>4</a:t>
            </a:r>
            <a:r>
              <a:rPr lang="zh-CN" altLang="en-US" b="1" dirty="0" smtClean="0">
                <a:latin typeface="Times New Roman" pitchFamily="18" charset="0"/>
                <a:ea typeface="+mn-ea"/>
                <a:cs typeface="Times New Roman" pitchFamily="18" charset="0"/>
              </a:rPr>
              <a:t>和</a:t>
            </a:r>
            <a:r>
              <a:rPr lang="en-US" b="1" i="1" dirty="0" smtClean="0">
                <a:latin typeface="Times New Roman" pitchFamily="18" charset="0"/>
                <a:ea typeface="+mn-ea"/>
                <a:cs typeface="Times New Roman" pitchFamily="18" charset="0"/>
              </a:rPr>
              <a:t>s</a:t>
            </a:r>
            <a:r>
              <a:rPr lang="en-US" b="1" dirty="0" smtClean="0">
                <a:latin typeface="Times New Roman" pitchFamily="18" charset="0"/>
                <a:ea typeface="+mn-ea"/>
                <a:cs typeface="Times New Roman" pitchFamily="18" charset="0"/>
              </a:rPr>
              <a:t> = -10</a:t>
            </a:r>
            <a:endParaRPr lang="zh-CN" altLang="en-US" b="1" dirty="0">
              <a:latin typeface="Times New Roman" pitchFamily="18" charset="0"/>
              <a:ea typeface="+mn-ea"/>
              <a:cs typeface="Times New Roman" pitchFamily="18" charset="0"/>
            </a:endParaRPr>
          </a:p>
        </p:txBody>
      </p:sp>
      <p:sp>
        <p:nvSpPr>
          <p:cNvPr id="9" name="矩形 8"/>
          <p:cNvSpPr/>
          <p:nvPr/>
        </p:nvSpPr>
        <p:spPr>
          <a:xfrm>
            <a:off x="5072066" y="2500306"/>
            <a:ext cx="3714808" cy="830997"/>
          </a:xfrm>
          <a:prstGeom prst="rect">
            <a:avLst/>
          </a:prstGeom>
        </p:spPr>
        <p:txBody>
          <a:bodyPr wrap="square">
            <a:spAutoFit/>
          </a:bodyPr>
          <a:lstStyle/>
          <a:p>
            <a:r>
              <a:rPr lang="zh-CN" altLang="en-US" b="1" dirty="0" smtClean="0">
                <a:solidFill>
                  <a:schemeClr val="tx2"/>
                </a:solidFill>
                <a:latin typeface="+mn-ea"/>
                <a:ea typeface="+mn-ea"/>
              </a:rPr>
              <a:t>说明状态反馈控制对性能指标好坏两个方面的影响</a:t>
            </a:r>
            <a:endParaRPr lang="zh-CN" altLang="en-US" b="1" dirty="0">
              <a:solidFill>
                <a:schemeClr val="tx2"/>
              </a:solidFill>
              <a:latin typeface="+mn-ea"/>
              <a:ea typeface="+mn-ea"/>
              <a:cs typeface="Times New Roman" pitchFamily="18" charset="0"/>
            </a:endParaRPr>
          </a:p>
        </p:txBody>
      </p:sp>
      <p:sp>
        <p:nvSpPr>
          <p:cNvPr id="19149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Object 1"/>
          <p:cNvGraphicFramePr>
            <a:graphicFrameLocks noChangeAspect="1"/>
          </p:cNvGraphicFramePr>
          <p:nvPr/>
        </p:nvGraphicFramePr>
        <p:xfrm>
          <a:off x="2428860" y="3143248"/>
          <a:ext cx="2635250" cy="468313"/>
        </p:xfrm>
        <a:graphic>
          <a:graphicData uri="http://schemas.openxmlformats.org/presentationml/2006/ole">
            <p:oleObj spid="_x0000_s191494" name="Equation" r:id="rId4" imgW="1269720" imgH="215640" progId="Equation.DSMT4">
              <p:embed/>
            </p:oleObj>
          </a:graphicData>
        </a:graphic>
      </p:graphicFrame>
      <p:pic>
        <p:nvPicPr>
          <p:cNvPr id="13" name="图片 12"/>
          <p:cNvPicPr/>
          <p:nvPr/>
        </p:nvPicPr>
        <p:blipFill>
          <a:blip r:embed="rId5"/>
          <a:srcRect/>
          <a:stretch>
            <a:fillRect/>
          </a:stretch>
        </p:blipFill>
        <p:spPr bwMode="auto">
          <a:xfrm>
            <a:off x="4214778" y="3429000"/>
            <a:ext cx="4929222" cy="3429000"/>
          </a:xfrm>
          <a:prstGeom prst="rect">
            <a:avLst/>
          </a:prstGeom>
          <a:noFill/>
          <a:ln w="9525">
            <a:noFill/>
            <a:miter lim="800000"/>
            <a:headEnd/>
            <a:tailEnd/>
          </a:ln>
        </p:spPr>
      </p:pic>
      <p:sp>
        <p:nvSpPr>
          <p:cNvPr id="15" name="矩形 14"/>
          <p:cNvSpPr/>
          <p:nvPr/>
        </p:nvSpPr>
        <p:spPr>
          <a:xfrm>
            <a:off x="142844" y="3571876"/>
            <a:ext cx="4500562" cy="3108543"/>
          </a:xfrm>
          <a:prstGeom prst="rect">
            <a:avLst/>
          </a:prstGeom>
        </p:spPr>
        <p:txBody>
          <a:bodyPr wrap="square">
            <a:spAutoFit/>
          </a:bodyPr>
          <a:lstStyle/>
          <a:p>
            <a:r>
              <a:rPr lang="en-US" altLang="zh-CN" sz="700" dirty="0" smtClean="0"/>
              <a:t>A=[0 1 0;0 0 1;-1 -5 -6];</a:t>
            </a:r>
          </a:p>
          <a:p>
            <a:r>
              <a:rPr lang="en-US" altLang="zh-CN" sz="700" dirty="0" smtClean="0"/>
              <a:t>b=[0 0 1]';</a:t>
            </a:r>
          </a:p>
          <a:p>
            <a:r>
              <a:rPr lang="en-US" altLang="zh-CN" sz="700" dirty="0" smtClean="0"/>
              <a:t>c=[1 1 1];</a:t>
            </a:r>
          </a:p>
          <a:p>
            <a:r>
              <a:rPr lang="en-US" altLang="zh-CN" sz="700" dirty="0" smtClean="0"/>
              <a:t>d=0;</a:t>
            </a:r>
          </a:p>
          <a:p>
            <a:r>
              <a:rPr lang="en-US" altLang="zh-CN" sz="700" dirty="0" smtClean="0"/>
              <a:t>p=</a:t>
            </a:r>
            <a:r>
              <a:rPr lang="en-US" altLang="zh-CN" sz="700" dirty="0" err="1" smtClean="0"/>
              <a:t>eig</a:t>
            </a:r>
            <a:r>
              <a:rPr lang="en-US" altLang="zh-CN" sz="700" dirty="0" smtClean="0"/>
              <a:t>(A);%</a:t>
            </a:r>
            <a:r>
              <a:rPr lang="zh-CN" altLang="en-US" sz="700" dirty="0" smtClean="0"/>
              <a:t>原系统的特征值</a:t>
            </a:r>
          </a:p>
          <a:p>
            <a:r>
              <a:rPr lang="en-US" altLang="zh-CN" sz="700" dirty="0" smtClean="0"/>
              <a:t>sys=</a:t>
            </a:r>
            <a:r>
              <a:rPr lang="en-US" altLang="zh-CN" sz="700" dirty="0" err="1" smtClean="0"/>
              <a:t>ss</a:t>
            </a:r>
            <a:r>
              <a:rPr lang="en-US" altLang="zh-CN" sz="700" dirty="0" smtClean="0"/>
              <a:t>(</a:t>
            </a:r>
            <a:r>
              <a:rPr lang="en-US" altLang="zh-CN" sz="700" dirty="0" err="1" smtClean="0"/>
              <a:t>A,b,c,d</a:t>
            </a:r>
            <a:r>
              <a:rPr lang="en-US" altLang="zh-CN" sz="700" dirty="0" smtClean="0"/>
              <a:t>);%</a:t>
            </a:r>
            <a:r>
              <a:rPr lang="zh-CN" altLang="en-US" sz="700" dirty="0" smtClean="0"/>
              <a:t>原系统</a:t>
            </a:r>
          </a:p>
          <a:p>
            <a:r>
              <a:rPr lang="en-US" altLang="zh-CN" sz="700" dirty="0" err="1" smtClean="0"/>
              <a:t>pb</a:t>
            </a:r>
            <a:r>
              <a:rPr lang="en-US" altLang="zh-CN" sz="700" dirty="0" smtClean="0"/>
              <a:t>=[-2+4j -2-4j -10]';%</a:t>
            </a:r>
            <a:r>
              <a:rPr lang="zh-CN" altLang="en-US" sz="700" dirty="0" smtClean="0"/>
              <a:t>状态反馈系统的期望特征值</a:t>
            </a:r>
          </a:p>
          <a:p>
            <a:r>
              <a:rPr lang="en-US" altLang="zh-CN" sz="700" dirty="0" smtClean="0"/>
              <a:t>[</a:t>
            </a:r>
            <a:r>
              <a:rPr lang="en-US" altLang="zh-CN" sz="700" dirty="0" err="1" smtClean="0"/>
              <a:t>k,pr,m</a:t>
            </a:r>
            <a:r>
              <a:rPr lang="en-US" altLang="zh-CN" sz="700" dirty="0" smtClean="0"/>
              <a:t>]=place(</a:t>
            </a:r>
            <a:r>
              <a:rPr lang="en-US" altLang="zh-CN" sz="700" dirty="0" err="1" smtClean="0"/>
              <a:t>A,b,pb</a:t>
            </a:r>
            <a:r>
              <a:rPr lang="en-US" altLang="zh-CN" sz="700" dirty="0" smtClean="0"/>
              <a:t>)%</a:t>
            </a:r>
            <a:r>
              <a:rPr lang="zh-CN" altLang="en-US" sz="700" dirty="0" smtClean="0"/>
              <a:t>这里求</a:t>
            </a:r>
            <a:r>
              <a:rPr lang="en-US" altLang="zh-CN" sz="700" dirty="0" smtClean="0"/>
              <a:t>k</a:t>
            </a:r>
            <a:r>
              <a:rPr lang="zh-CN" altLang="en-US" sz="700" dirty="0" smtClean="0"/>
              <a:t>是基于</a:t>
            </a:r>
            <a:r>
              <a:rPr lang="en-US" altLang="zh-CN" sz="700" dirty="0" smtClean="0"/>
              <a:t>A-</a:t>
            </a:r>
            <a:r>
              <a:rPr lang="en-US" altLang="zh-CN" sz="700" dirty="0" err="1" smtClean="0"/>
              <a:t>bk</a:t>
            </a:r>
            <a:r>
              <a:rPr lang="zh-CN" altLang="en-US" sz="700" dirty="0" smtClean="0"/>
              <a:t>的，所以得到的是正数</a:t>
            </a:r>
          </a:p>
          <a:p>
            <a:r>
              <a:rPr lang="en-US" altLang="zh-CN" sz="700" dirty="0" err="1" smtClean="0"/>
              <a:t>Ab</a:t>
            </a:r>
            <a:r>
              <a:rPr lang="en-US" altLang="zh-CN" sz="700" dirty="0" smtClean="0"/>
              <a:t>=A-b*k;</a:t>
            </a:r>
          </a:p>
          <a:p>
            <a:r>
              <a:rPr lang="en-US" altLang="zh-CN" sz="700" dirty="0" smtClean="0"/>
              <a:t>bb=b;</a:t>
            </a:r>
          </a:p>
          <a:p>
            <a:r>
              <a:rPr lang="en-US" altLang="zh-CN" sz="700" dirty="0" err="1" smtClean="0"/>
              <a:t>cb</a:t>
            </a:r>
            <a:r>
              <a:rPr lang="en-US" altLang="zh-CN" sz="700" dirty="0" smtClean="0"/>
              <a:t>=c;</a:t>
            </a:r>
          </a:p>
          <a:p>
            <a:r>
              <a:rPr lang="en-US" altLang="zh-CN" sz="700" dirty="0" smtClean="0"/>
              <a:t>db=d;</a:t>
            </a:r>
          </a:p>
          <a:p>
            <a:r>
              <a:rPr lang="en-US" altLang="zh-CN" sz="700" dirty="0" err="1" smtClean="0"/>
              <a:t>sysb</a:t>
            </a:r>
            <a:r>
              <a:rPr lang="en-US" altLang="zh-CN" sz="700" dirty="0" smtClean="0"/>
              <a:t>=</a:t>
            </a:r>
            <a:r>
              <a:rPr lang="en-US" altLang="zh-CN" sz="700" dirty="0" err="1" smtClean="0"/>
              <a:t>ss</a:t>
            </a:r>
            <a:r>
              <a:rPr lang="en-US" altLang="zh-CN" sz="700" dirty="0" smtClean="0"/>
              <a:t>(</a:t>
            </a:r>
            <a:r>
              <a:rPr lang="en-US" altLang="zh-CN" sz="700" dirty="0" err="1" smtClean="0"/>
              <a:t>Ab,bb,cb,db</a:t>
            </a:r>
            <a:r>
              <a:rPr lang="en-US" altLang="zh-CN" sz="700" dirty="0" smtClean="0"/>
              <a:t>);%</a:t>
            </a:r>
            <a:r>
              <a:rPr lang="zh-CN" altLang="en-US" sz="700" dirty="0" smtClean="0"/>
              <a:t>状态反馈系统</a:t>
            </a:r>
          </a:p>
          <a:p>
            <a:r>
              <a:rPr lang="en-US" altLang="zh-CN" sz="700" dirty="0" err="1" smtClean="0"/>
              <a:t>inttf</a:t>
            </a:r>
            <a:r>
              <a:rPr lang="en-US" altLang="zh-CN" sz="700" dirty="0" smtClean="0"/>
              <a:t>=</a:t>
            </a:r>
            <a:r>
              <a:rPr lang="en-US" altLang="zh-CN" sz="700" dirty="0" err="1" smtClean="0"/>
              <a:t>tf</a:t>
            </a:r>
            <a:r>
              <a:rPr lang="en-US" altLang="zh-CN" sz="700" dirty="0" smtClean="0"/>
              <a:t>([1],[0.007 0]);%</a:t>
            </a:r>
            <a:r>
              <a:rPr lang="zh-CN" altLang="en-US" sz="700" dirty="0" smtClean="0"/>
              <a:t>串联积分环节</a:t>
            </a:r>
          </a:p>
          <a:p>
            <a:r>
              <a:rPr lang="en-US" altLang="zh-CN" sz="700" dirty="0" err="1" smtClean="0"/>
              <a:t>sysbb</a:t>
            </a:r>
            <a:r>
              <a:rPr lang="en-US" altLang="zh-CN" sz="700" dirty="0" smtClean="0"/>
              <a:t>=feedback(</a:t>
            </a:r>
            <a:r>
              <a:rPr lang="en-US" altLang="zh-CN" sz="700" dirty="0" err="1" smtClean="0"/>
              <a:t>inttf</a:t>
            </a:r>
            <a:r>
              <a:rPr lang="en-US" altLang="zh-CN" sz="700" dirty="0" smtClean="0"/>
              <a:t>*sysb,1,-1)%</a:t>
            </a:r>
            <a:r>
              <a:rPr lang="zh-CN" altLang="en-US" sz="700" dirty="0" smtClean="0"/>
              <a:t>状态反馈加上积分后的系统</a:t>
            </a:r>
          </a:p>
          <a:p>
            <a:r>
              <a:rPr lang="en-US" altLang="zh-CN" sz="700" dirty="0" smtClean="0"/>
              <a:t>% [Y,T]=step(</a:t>
            </a:r>
            <a:r>
              <a:rPr lang="en-US" altLang="zh-CN" sz="700" dirty="0" err="1" smtClean="0"/>
              <a:t>sys,'k-',sysb,'k-.',sysbb,'k</a:t>
            </a:r>
            <a:r>
              <a:rPr lang="en-US" altLang="zh-CN" sz="700" dirty="0" smtClean="0"/>
              <a:t>--'),</a:t>
            </a:r>
          </a:p>
          <a:p>
            <a:r>
              <a:rPr lang="en-US" altLang="zh-CN" sz="700" dirty="0" smtClean="0"/>
              <a:t>[Y1,T1]=step(sys,0:0.1:18)</a:t>
            </a:r>
          </a:p>
          <a:p>
            <a:r>
              <a:rPr lang="en-US" altLang="zh-CN" sz="700" dirty="0" smtClean="0"/>
              <a:t>[Y2,T2]=step(sysb,0:0.1:18)</a:t>
            </a:r>
          </a:p>
          <a:p>
            <a:r>
              <a:rPr lang="en-US" altLang="zh-CN" sz="700" dirty="0" smtClean="0"/>
              <a:t>[Y3,T3]=step(sysbb,0:0.1:18)</a:t>
            </a:r>
          </a:p>
          <a:p>
            <a:r>
              <a:rPr lang="en-US" altLang="zh-CN" sz="700" dirty="0" smtClean="0"/>
              <a:t>plot(T1,Y1,'k-','LineWidth', 2.0),hold on</a:t>
            </a:r>
          </a:p>
          <a:p>
            <a:r>
              <a:rPr lang="en-US" altLang="zh-CN" sz="700" dirty="0" smtClean="0"/>
              <a:t>plot(T2,Y2,'k-.','LineWidth', 2.0),hold on</a:t>
            </a:r>
          </a:p>
          <a:p>
            <a:r>
              <a:rPr lang="en-US" altLang="zh-CN" sz="700" dirty="0" smtClean="0"/>
              <a:t>plot(T3,Y3,'k--','</a:t>
            </a:r>
            <a:r>
              <a:rPr lang="en-US" altLang="zh-CN" sz="700" dirty="0" err="1" smtClean="0"/>
              <a:t>LineWidth</a:t>
            </a:r>
            <a:r>
              <a:rPr lang="en-US" altLang="zh-CN" sz="700" dirty="0" smtClean="0"/>
              <a:t>', 2.0)</a:t>
            </a:r>
          </a:p>
          <a:p>
            <a:r>
              <a:rPr lang="en-US" altLang="zh-CN" sz="700" dirty="0" smtClean="0"/>
              <a:t>axis([0 18,-0.1 1.1])</a:t>
            </a:r>
          </a:p>
          <a:p>
            <a:r>
              <a:rPr lang="en-US" altLang="zh-CN" sz="700" dirty="0" smtClean="0"/>
              <a:t>legend('Original </a:t>
            </a:r>
            <a:r>
              <a:rPr lang="en-US" altLang="zh-CN" sz="700" dirty="0" err="1" smtClean="0"/>
              <a:t>system','State</a:t>
            </a:r>
            <a:r>
              <a:rPr lang="en-US" altLang="zh-CN" sz="700" dirty="0" smtClean="0"/>
              <a:t> feedback </a:t>
            </a:r>
            <a:r>
              <a:rPr lang="en-US" altLang="zh-CN" sz="700" dirty="0" err="1" smtClean="0"/>
              <a:t>system','State</a:t>
            </a:r>
            <a:r>
              <a:rPr lang="en-US" altLang="zh-CN" sz="700" dirty="0" smtClean="0"/>
              <a:t> feedback and </a:t>
            </a:r>
            <a:r>
              <a:rPr lang="en-US" altLang="zh-CN" sz="700" dirty="0" err="1" smtClean="0"/>
              <a:t>integeral</a:t>
            </a:r>
            <a:r>
              <a:rPr lang="en-US" altLang="zh-CN" sz="700" dirty="0" smtClean="0"/>
              <a:t>-series system'),legend('</a:t>
            </a:r>
            <a:r>
              <a:rPr lang="en-US" altLang="zh-CN" sz="700" dirty="0" err="1" smtClean="0"/>
              <a:t>boxon</a:t>
            </a:r>
            <a:r>
              <a:rPr lang="en-US" altLang="zh-CN" sz="700" dirty="0" smtClean="0"/>
              <a:t>')</a:t>
            </a:r>
          </a:p>
          <a:p>
            <a:r>
              <a:rPr lang="en-US" altLang="zh-CN" sz="700" dirty="0" smtClean="0"/>
              <a:t>title('Step Response','fontsize',16,'fontname','Times New Roman')</a:t>
            </a:r>
          </a:p>
          <a:p>
            <a:r>
              <a:rPr lang="en-US" altLang="zh-CN" sz="700" dirty="0" err="1" smtClean="0"/>
              <a:t>xlabel</a:t>
            </a:r>
            <a:r>
              <a:rPr lang="en-US" altLang="zh-CN" sz="700" dirty="0" smtClean="0"/>
              <a:t>('Time','fontsize',16,'fontname','Times New Roman');</a:t>
            </a:r>
          </a:p>
          <a:p>
            <a:r>
              <a:rPr lang="en-US" altLang="zh-CN" sz="700" dirty="0" smtClean="0"/>
              <a:t> </a:t>
            </a:r>
            <a:r>
              <a:rPr lang="en-US" altLang="zh-CN" sz="700" dirty="0" err="1" smtClean="0"/>
              <a:t>ylabel</a:t>
            </a:r>
            <a:r>
              <a:rPr lang="en-US" altLang="zh-CN" sz="700" dirty="0" smtClean="0"/>
              <a:t>('Amplitude','fontsize',16,'fontname','Times New Roman');</a:t>
            </a:r>
          </a:p>
          <a:p>
            <a:r>
              <a:rPr lang="en-US" altLang="zh-CN" sz="700" dirty="0" smtClean="0"/>
              <a:t> set(</a:t>
            </a:r>
            <a:r>
              <a:rPr lang="en-US" altLang="zh-CN" sz="700" dirty="0" err="1" smtClean="0"/>
              <a:t>gca,'LineWidth</a:t>
            </a:r>
            <a:r>
              <a:rPr lang="en-US" altLang="zh-CN" sz="700" dirty="0" smtClean="0"/>
              <a:t>', 2.0,'fontsize',12 );</a:t>
            </a:r>
            <a:endParaRPr lang="zh-CN" altLang="en-US" sz="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多输入连续时间</a:t>
            </a:r>
            <a:r>
              <a:rPr lang="en-US" dirty="0" smtClean="0"/>
              <a:t>LTI</a:t>
            </a:r>
            <a:r>
              <a:rPr lang="zh-CN" altLang="en-US" dirty="0" smtClean="0"/>
              <a:t>系统极点配置的存在性与算法</a:t>
            </a:r>
            <a:r>
              <a:rPr lang="en-US" altLang="zh-CN" dirty="0" smtClean="0"/>
              <a:t>-1</a:t>
            </a:r>
            <a:endParaRPr lang="zh-CN" altLang="en-US" dirty="0"/>
          </a:p>
        </p:txBody>
      </p:sp>
      <p:sp>
        <p:nvSpPr>
          <p:cNvPr id="4" name="内容占位符 2"/>
          <p:cNvSpPr>
            <a:spLocks noGrp="1"/>
          </p:cNvSpPr>
          <p:nvPr>
            <p:ph idx="1"/>
          </p:nvPr>
        </p:nvSpPr>
        <p:spPr>
          <a:xfrm>
            <a:off x="642910" y="2011362"/>
            <a:ext cx="8169275" cy="4846638"/>
          </a:xfrm>
        </p:spPr>
        <p:txBody>
          <a:bodyPr/>
          <a:lstStyle/>
          <a:p>
            <a:r>
              <a:rPr lang="zh-CN" altLang="en-US" sz="2800" dirty="0" smtClean="0"/>
              <a:t>存在性：其全部</a:t>
            </a:r>
            <a:r>
              <a:rPr lang="en-US" sz="2800" i="1" dirty="0" smtClean="0">
                <a:latin typeface="Times New Roman" pitchFamily="18" charset="0"/>
                <a:cs typeface="Times New Roman" pitchFamily="18" charset="0"/>
              </a:rPr>
              <a:t>n</a:t>
            </a:r>
            <a:r>
              <a:rPr lang="zh-CN" altLang="en-US" sz="2800" dirty="0" smtClean="0">
                <a:latin typeface="Times New Roman" pitchFamily="18" charset="0"/>
                <a:cs typeface="Times New Roman" pitchFamily="18" charset="0"/>
              </a:rPr>
              <a:t>个特征值可任意配置的充分必要条件是系统完全能控。</a:t>
            </a:r>
            <a:endParaRPr lang="zh-CN" altLang="en-US" sz="2800" dirty="0">
              <a:latin typeface="Times New Roman" pitchFamily="18" charset="0"/>
              <a:cs typeface="Times New Roman" pitchFamily="18" charset="0"/>
            </a:endParaRPr>
          </a:p>
        </p:txBody>
      </p:sp>
      <p:graphicFrame>
        <p:nvGraphicFramePr>
          <p:cNvPr id="5" name="Object 1"/>
          <p:cNvGraphicFramePr>
            <a:graphicFrameLocks noChangeAspect="1"/>
          </p:cNvGraphicFramePr>
          <p:nvPr/>
        </p:nvGraphicFramePr>
        <p:xfrm>
          <a:off x="1322388" y="1285875"/>
          <a:ext cx="1355725" cy="317500"/>
        </p:xfrm>
        <a:graphic>
          <a:graphicData uri="http://schemas.openxmlformats.org/presentationml/2006/ole">
            <p:oleObj spid="_x0000_s194562" name="Equation" r:id="rId3" imgW="736560" imgH="164880" progId="Equation.DSMT4">
              <p:embed/>
            </p:oleObj>
          </a:graphicData>
        </a:graphic>
      </p:graphicFrame>
      <p:graphicFrame>
        <p:nvGraphicFramePr>
          <p:cNvPr id="6" name="Object 1"/>
          <p:cNvGraphicFramePr>
            <a:graphicFrameLocks noChangeAspect="1"/>
          </p:cNvGraphicFramePr>
          <p:nvPr/>
        </p:nvGraphicFramePr>
        <p:xfrm>
          <a:off x="7019925" y="1214438"/>
          <a:ext cx="1924050" cy="495300"/>
        </p:xfrm>
        <a:graphic>
          <a:graphicData uri="http://schemas.openxmlformats.org/presentationml/2006/ole">
            <p:oleObj spid="_x0000_s194563" name="Equation" r:id="rId4" imgW="927000" imgH="228600" progId="Equation.DSMT4">
              <p:embed/>
            </p:oleObj>
          </a:graphicData>
        </a:graphic>
      </p:graphicFrame>
      <p:sp>
        <p:nvSpPr>
          <p:cNvPr id="7" name="右箭头 6"/>
          <p:cNvSpPr/>
          <p:nvPr/>
        </p:nvSpPr>
        <p:spPr bwMode="auto">
          <a:xfrm>
            <a:off x="357158" y="2928934"/>
            <a:ext cx="857256" cy="57150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ahoma" pitchFamily="34" charset="0"/>
                <a:ea typeface="宋体" pitchFamily="2" charset="-122"/>
              </a:rPr>
              <a:t>必要性</a:t>
            </a:r>
          </a:p>
        </p:txBody>
      </p:sp>
      <p:sp>
        <p:nvSpPr>
          <p:cNvPr id="8" name="矩形 7"/>
          <p:cNvSpPr/>
          <p:nvPr/>
        </p:nvSpPr>
        <p:spPr>
          <a:xfrm>
            <a:off x="1285852" y="2857496"/>
            <a:ext cx="7500990" cy="1200329"/>
          </a:xfrm>
          <a:prstGeom prst="rect">
            <a:avLst/>
          </a:prstGeom>
        </p:spPr>
        <p:txBody>
          <a:bodyPr wrap="square">
            <a:spAutoFit/>
          </a:bodyPr>
          <a:lstStyle/>
          <a:p>
            <a:r>
              <a:rPr lang="zh-CN" altLang="en-US" b="1" dirty="0" smtClean="0">
                <a:latin typeface="+mn-ea"/>
                <a:ea typeface="+mn-ea"/>
              </a:rPr>
              <a:t>反证法：不能控，则可按能控性进行分解。依此分解，状态反馈系统的系统矩阵可转化成上三解块矩阵，一部分不受反馈影响：</a:t>
            </a:r>
            <a:endParaRPr lang="zh-CN" altLang="en-US" b="1" dirty="0">
              <a:latin typeface="+mn-ea"/>
              <a:ea typeface="+mn-ea"/>
            </a:endParaRPr>
          </a:p>
        </p:txBody>
      </p:sp>
      <p:graphicFrame>
        <p:nvGraphicFramePr>
          <p:cNvPr id="9" name="Object 1"/>
          <p:cNvGraphicFramePr>
            <a:graphicFrameLocks noChangeAspect="1"/>
          </p:cNvGraphicFramePr>
          <p:nvPr/>
        </p:nvGraphicFramePr>
        <p:xfrm>
          <a:off x="3887788" y="3929063"/>
          <a:ext cx="3727450" cy="522287"/>
        </p:xfrm>
        <a:graphic>
          <a:graphicData uri="http://schemas.openxmlformats.org/presentationml/2006/ole">
            <p:oleObj spid="_x0000_s194564" name="Equation" r:id="rId5" imgW="2082600" imgH="279360" progId="Equation.DSMT4">
              <p:embed/>
            </p:oleObj>
          </a:graphicData>
        </a:graphic>
      </p:graphicFrame>
      <p:sp>
        <p:nvSpPr>
          <p:cNvPr id="10" name="左箭头 9"/>
          <p:cNvSpPr/>
          <p:nvPr/>
        </p:nvSpPr>
        <p:spPr bwMode="auto">
          <a:xfrm>
            <a:off x="285720" y="4357694"/>
            <a:ext cx="857256" cy="642942"/>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800" dirty="0" smtClean="0"/>
              <a:t>充分性</a:t>
            </a:r>
            <a:endParaRPr kumimoji="1" lang="zh-CN" altLang="en-US" sz="1800" b="0" i="0" u="none" strike="noStrike" cap="none" normalizeH="0" baseline="0" dirty="0" smtClean="0">
              <a:ln>
                <a:noFill/>
              </a:ln>
              <a:solidFill>
                <a:schemeClr val="tx1"/>
              </a:solidFill>
              <a:effectLst/>
              <a:latin typeface="Tahoma" pitchFamily="34" charset="0"/>
              <a:ea typeface="宋体" pitchFamily="2" charset="-122"/>
            </a:endParaRPr>
          </a:p>
        </p:txBody>
      </p:sp>
      <p:sp>
        <p:nvSpPr>
          <p:cNvPr id="11" name="矩形 10"/>
          <p:cNvSpPr/>
          <p:nvPr/>
        </p:nvSpPr>
        <p:spPr>
          <a:xfrm>
            <a:off x="1357290" y="4429132"/>
            <a:ext cx="7500990" cy="1200329"/>
          </a:xfrm>
          <a:prstGeom prst="rect">
            <a:avLst/>
          </a:prstGeom>
        </p:spPr>
        <p:txBody>
          <a:bodyPr wrap="square">
            <a:spAutoFit/>
          </a:bodyPr>
          <a:lstStyle/>
          <a:p>
            <a:r>
              <a:rPr lang="zh-CN" altLang="en-US" b="1" dirty="0" smtClean="0">
                <a:latin typeface="+mn-ea"/>
                <a:ea typeface="+mn-ea"/>
              </a:rPr>
              <a:t>并矢</a:t>
            </a:r>
            <a:r>
              <a:rPr lang="en-US" altLang="zh-CN" b="1" dirty="0" smtClean="0">
                <a:latin typeface="+mn-ea"/>
                <a:ea typeface="+mn-ea"/>
              </a:rPr>
              <a:t>(</a:t>
            </a:r>
            <a:r>
              <a:rPr lang="zh-CN" altLang="en-US" b="1" dirty="0" smtClean="0">
                <a:latin typeface="+mn-ea"/>
                <a:ea typeface="+mn-ea"/>
              </a:rPr>
              <a:t>单位秩</a:t>
            </a:r>
            <a:r>
              <a:rPr lang="en-US" altLang="zh-CN" b="1" dirty="0" smtClean="0">
                <a:latin typeface="+mn-ea"/>
                <a:ea typeface="+mn-ea"/>
              </a:rPr>
              <a:t>)</a:t>
            </a:r>
            <a:r>
              <a:rPr lang="zh-CN" altLang="en-US" b="1" dirty="0" smtClean="0">
                <a:latin typeface="+mn-ea"/>
                <a:ea typeface="+mn-ea"/>
              </a:rPr>
              <a:t>法：首先使系统矩阵循环化；然后利用循环系统的能控性质</a:t>
            </a:r>
            <a:r>
              <a:rPr lang="en-US" altLang="zh-CN" b="1" dirty="0" smtClean="0">
                <a:latin typeface="+mn-ea"/>
                <a:ea typeface="+mn-ea"/>
              </a:rPr>
              <a:t>，</a:t>
            </a:r>
            <a:r>
              <a:rPr lang="zh-CN" altLang="en-US" b="1" dirty="0" smtClean="0">
                <a:latin typeface="+mn-ea"/>
                <a:ea typeface="+mn-ea"/>
              </a:rPr>
              <a:t>实际上是将多输入变成单输入，简化问题。</a:t>
            </a:r>
            <a:endParaRPr lang="zh-CN" altLang="en-US" b="1" dirty="0">
              <a:latin typeface="+mn-ea"/>
              <a:ea typeface="+mn-ea"/>
            </a:endParaRPr>
          </a:p>
        </p:txBody>
      </p:sp>
      <p:graphicFrame>
        <p:nvGraphicFramePr>
          <p:cNvPr id="12" name="Object 1"/>
          <p:cNvGraphicFramePr>
            <a:graphicFrameLocks noChangeAspect="1"/>
          </p:cNvGraphicFramePr>
          <p:nvPr/>
        </p:nvGraphicFramePr>
        <p:xfrm>
          <a:off x="928662" y="1643050"/>
          <a:ext cx="2974172" cy="500066"/>
        </p:xfrm>
        <a:graphic>
          <a:graphicData uri="http://schemas.openxmlformats.org/presentationml/2006/ole">
            <p:oleObj spid="_x0000_s194565" name="Equation" r:id="rId6" imgW="2603160" imgH="419040" progId="Equation.DSMT4">
              <p:embed/>
            </p:oleObj>
          </a:graphicData>
        </a:graphic>
      </p:graphicFrame>
      <p:graphicFrame>
        <p:nvGraphicFramePr>
          <p:cNvPr id="13" name="Object 1"/>
          <p:cNvGraphicFramePr>
            <a:graphicFrameLocks noChangeAspect="1"/>
          </p:cNvGraphicFramePr>
          <p:nvPr/>
        </p:nvGraphicFramePr>
        <p:xfrm>
          <a:off x="4714876" y="1571612"/>
          <a:ext cx="3571900" cy="589137"/>
        </p:xfrm>
        <a:graphic>
          <a:graphicData uri="http://schemas.openxmlformats.org/presentationml/2006/ole">
            <p:oleObj spid="_x0000_s194566" name="Equation" r:id="rId7" imgW="2654280" imgH="419040" progId="Equation.DSMT4">
              <p:embed/>
            </p:oleObj>
          </a:graphicData>
        </a:graphic>
      </p:graphicFrame>
      <p:graphicFrame>
        <p:nvGraphicFramePr>
          <p:cNvPr id="14" name="Object 10"/>
          <p:cNvGraphicFramePr>
            <a:graphicFrameLocks noChangeAspect="1"/>
          </p:cNvGraphicFramePr>
          <p:nvPr/>
        </p:nvGraphicFramePr>
        <p:xfrm>
          <a:off x="4714875" y="1285875"/>
          <a:ext cx="2165350" cy="387350"/>
        </p:xfrm>
        <a:graphic>
          <a:graphicData uri="http://schemas.openxmlformats.org/presentationml/2006/ole">
            <p:oleObj spid="_x0000_s194567" name="Equation" r:id="rId8" imgW="1257120" imgH="215640" progId="Equation.DSMT4">
              <p:embed/>
            </p:oleObj>
          </a:graphicData>
        </a:graphic>
      </p:graphicFrame>
      <p:graphicFrame>
        <p:nvGraphicFramePr>
          <p:cNvPr id="18" name="Object 12"/>
          <p:cNvGraphicFramePr>
            <a:graphicFrameLocks noChangeAspect="1"/>
          </p:cNvGraphicFramePr>
          <p:nvPr/>
        </p:nvGraphicFramePr>
        <p:xfrm>
          <a:off x="2357422" y="5572140"/>
          <a:ext cx="5500725" cy="419399"/>
        </p:xfrm>
        <a:graphic>
          <a:graphicData uri="http://schemas.openxmlformats.org/presentationml/2006/ole">
            <p:oleObj spid="_x0000_s194571" name="Equation" r:id="rId9" imgW="3162240" imgH="241200" progId="Equation.DSMT4">
              <p:embed/>
            </p:oleObj>
          </a:graphicData>
        </a:graphic>
      </p:graphicFrame>
      <p:graphicFrame>
        <p:nvGraphicFramePr>
          <p:cNvPr id="19" name="Object 12"/>
          <p:cNvGraphicFramePr>
            <a:graphicFrameLocks noChangeAspect="1"/>
          </p:cNvGraphicFramePr>
          <p:nvPr/>
        </p:nvGraphicFramePr>
        <p:xfrm>
          <a:off x="0" y="6000768"/>
          <a:ext cx="9020083" cy="428628"/>
        </p:xfrm>
        <a:graphic>
          <a:graphicData uri="http://schemas.openxmlformats.org/presentationml/2006/ole">
            <p:oleObj spid="_x0000_s194572" name="Equation" r:id="rId10" imgW="5333760" imgH="253800" progId="Equation.DSMT4">
              <p:embed/>
            </p:oleObj>
          </a:graphicData>
        </a:graphic>
      </p:graphicFrame>
      <p:graphicFrame>
        <p:nvGraphicFramePr>
          <p:cNvPr id="194573" name="Object 13"/>
          <p:cNvGraphicFramePr>
            <a:graphicFrameLocks noChangeAspect="1"/>
          </p:cNvGraphicFramePr>
          <p:nvPr/>
        </p:nvGraphicFramePr>
        <p:xfrm>
          <a:off x="2643175" y="6503668"/>
          <a:ext cx="1928826" cy="354332"/>
        </p:xfrm>
        <a:graphic>
          <a:graphicData uri="http://schemas.openxmlformats.org/presentationml/2006/ole">
            <p:oleObj spid="_x0000_s194573" name="Equation" r:id="rId11" imgW="1028520" imgH="190440" progId="Equation.DSMT4">
              <p:embed/>
            </p:oleObj>
          </a:graphicData>
        </a:graphic>
      </p:graphicFrame>
      <p:sp>
        <p:nvSpPr>
          <p:cNvPr id="21" name="矩形 20"/>
          <p:cNvSpPr/>
          <p:nvPr/>
        </p:nvSpPr>
        <p:spPr>
          <a:xfrm>
            <a:off x="357158" y="6396311"/>
            <a:ext cx="2339102" cy="461665"/>
          </a:xfrm>
          <a:prstGeom prst="rect">
            <a:avLst/>
          </a:prstGeom>
        </p:spPr>
        <p:txBody>
          <a:bodyPr wrap="none">
            <a:spAutoFit/>
          </a:bodyPr>
          <a:lstStyle/>
          <a:p>
            <a:r>
              <a:rPr lang="zh-CN" altLang="en-US" b="1" dirty="0" smtClean="0">
                <a:latin typeface="+mn-ea"/>
                <a:ea typeface="+mn-ea"/>
              </a:rPr>
              <a:t>最终的状态反馈</a:t>
            </a:r>
            <a:endParaRPr lang="zh-CN" altLang="en-US" b="1" dirty="0">
              <a:latin typeface="+mn-ea"/>
              <a:ea typeface="+mn-ea"/>
            </a:endParaRPr>
          </a:p>
        </p:txBody>
      </p:sp>
      <p:sp>
        <p:nvSpPr>
          <p:cNvPr id="22" name="矩形 21"/>
          <p:cNvSpPr/>
          <p:nvPr/>
        </p:nvSpPr>
        <p:spPr>
          <a:xfrm>
            <a:off x="4643439" y="6396335"/>
            <a:ext cx="4565673" cy="461665"/>
          </a:xfrm>
          <a:prstGeom prst="rect">
            <a:avLst/>
          </a:prstGeom>
        </p:spPr>
        <p:txBody>
          <a:bodyPr wrap="none">
            <a:spAutoFit/>
          </a:bodyPr>
          <a:lstStyle/>
          <a:p>
            <a:r>
              <a:rPr lang="zh-CN" altLang="en-US" b="1" dirty="0" smtClean="0">
                <a:latin typeface="Times New Roman" pitchFamily="18" charset="0"/>
                <a:ea typeface="+mn-ea"/>
                <a:cs typeface="Times New Roman" pitchFamily="18" charset="0"/>
              </a:rPr>
              <a:t>状态反馈阵</a:t>
            </a:r>
            <a:r>
              <a:rPr lang="en-US" b="1" i="1" dirty="0" smtClean="0">
                <a:latin typeface="Times New Roman" pitchFamily="18" charset="0"/>
                <a:ea typeface="+mn-ea"/>
                <a:cs typeface="Times New Roman" pitchFamily="18" charset="0"/>
              </a:rPr>
              <a:t>K</a:t>
            </a:r>
            <a:r>
              <a:rPr lang="zh-CN" altLang="en-US" b="1" dirty="0" smtClean="0">
                <a:latin typeface="Times New Roman" pitchFamily="18" charset="0"/>
                <a:ea typeface="+mn-ea"/>
                <a:cs typeface="Times New Roman" pitchFamily="18" charset="0"/>
              </a:rPr>
              <a:t>不唯一性和秩非</a:t>
            </a:r>
            <a:r>
              <a:rPr lang="en-US" b="1" dirty="0" smtClean="0">
                <a:latin typeface="Times New Roman" pitchFamily="18" charset="0"/>
                <a:ea typeface="+mn-ea"/>
                <a:cs typeface="Times New Roman" pitchFamily="18" charset="0"/>
              </a:rPr>
              <a:t>1</a:t>
            </a:r>
            <a:r>
              <a:rPr lang="zh-CN" altLang="en-US" b="1" dirty="0" smtClean="0">
                <a:latin typeface="Times New Roman" pitchFamily="18" charset="0"/>
                <a:ea typeface="+mn-ea"/>
                <a:cs typeface="Times New Roman" pitchFamily="18" charset="0"/>
              </a:rPr>
              <a:t>性</a:t>
            </a:r>
            <a:endParaRPr lang="zh-CN" altLang="en-US" b="1" dirty="0">
              <a:latin typeface="Times New Roman" pitchFamily="18" charset="0"/>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4">
                                            <p:subSp spid="_x0000_s194567"/>
                                          </p:spTgt>
                                        </p:tgtEl>
                                        <p:attrNameLst>
                                          <p:attrName>style.visibility</p:attrName>
                                        </p:attrNameLst>
                                      </p:cBhvr>
                                      <p:to>
                                        <p:strVal val="visible"/>
                                      </p:to>
                                    </p:set>
                                    <p:animEffect transition="in" filter="blinds(horizontal)">
                                      <p:cBhvr>
                                        <p:cTn id="7" dur="500"/>
                                        <p:tgtEl>
                                          <p:spTgt spid="14">
                                            <p:subSp spid="_x0000_s194567"/>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多输入连续时间</a:t>
            </a:r>
            <a:r>
              <a:rPr lang="en-US" dirty="0" smtClean="0"/>
              <a:t>LTI</a:t>
            </a:r>
            <a:r>
              <a:rPr lang="zh-CN" altLang="en-US" dirty="0" smtClean="0"/>
              <a:t>系统极点配置的存在性与算法</a:t>
            </a:r>
            <a:r>
              <a:rPr lang="en-US" altLang="zh-CN" dirty="0" smtClean="0"/>
              <a:t>-2</a:t>
            </a:r>
            <a:endParaRPr lang="zh-CN" altLang="en-US" dirty="0"/>
          </a:p>
        </p:txBody>
      </p:sp>
      <p:sp>
        <p:nvSpPr>
          <p:cNvPr id="3" name="内容占位符 2"/>
          <p:cNvSpPr>
            <a:spLocks noGrp="1"/>
          </p:cNvSpPr>
          <p:nvPr>
            <p:ph idx="1"/>
          </p:nvPr>
        </p:nvSpPr>
        <p:spPr>
          <a:xfrm>
            <a:off x="357159" y="1285874"/>
            <a:ext cx="8597930" cy="5572125"/>
          </a:xfrm>
        </p:spPr>
        <p:txBody>
          <a:bodyPr/>
          <a:lstStyle/>
          <a:p>
            <a:r>
              <a:rPr lang="zh-CN" altLang="en-US" dirty="0" smtClean="0">
                <a:latin typeface="Times New Roman" pitchFamily="18" charset="0"/>
                <a:cs typeface="Times New Roman" pitchFamily="18" charset="0"/>
              </a:rPr>
              <a:t>基于循环矩阵的构造性算法</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并矢</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单位秩</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法</a:t>
            </a:r>
            <a:r>
              <a:rPr lang="en-US" altLang="zh-CN" dirty="0" smtClean="0">
                <a:latin typeface="Times New Roman" pitchFamily="18" charset="0"/>
                <a:cs typeface="Times New Roman" pitchFamily="18" charset="0"/>
              </a:rPr>
              <a:t>)</a:t>
            </a:r>
          </a:p>
          <a:p>
            <a:pPr lvl="1"/>
            <a:r>
              <a:rPr lang="zh-CN" altLang="en-US" dirty="0" smtClean="0"/>
              <a:t>判定能控性</a:t>
            </a:r>
            <a:endParaRPr lang="en-US" altLang="zh-CN" dirty="0" smtClean="0"/>
          </a:p>
          <a:p>
            <a:pPr lvl="1"/>
            <a:r>
              <a:rPr lang="zh-CN" altLang="en-US" dirty="0" smtClean="0"/>
              <a:t>判定系统矩阵的</a:t>
            </a:r>
            <a:r>
              <a:rPr lang="zh-CN" altLang="en-US" dirty="0" smtClean="0">
                <a:latin typeface="Times New Roman" pitchFamily="18" charset="0"/>
                <a:cs typeface="Times New Roman" pitchFamily="18" charset="0"/>
              </a:rPr>
              <a:t>循环性</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选择</a:t>
            </a:r>
            <a:r>
              <a:rPr lang="en-US" i="1" dirty="0" smtClean="0">
                <a:latin typeface="Times New Roman" pitchFamily="18" charset="0"/>
                <a:cs typeface="Times New Roman" pitchFamily="18" charset="0"/>
              </a:rPr>
              <a:t>ρ</a:t>
            </a:r>
            <a:r>
              <a:rPr lang="zh-CN" altLang="en-US" dirty="0" smtClean="0">
                <a:latin typeface="Times New Roman" pitchFamily="18" charset="0"/>
                <a:cs typeface="Times New Roman" pitchFamily="18" charset="0"/>
              </a:rPr>
              <a:t>使                   能控</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对        极点配置，计算</a:t>
            </a:r>
            <a:r>
              <a:rPr lang="zh-CN" altLang="en-US" dirty="0" smtClean="0"/>
              <a:t>状态反馈向量</a:t>
            </a:r>
            <a:r>
              <a:rPr lang="en-US" altLang="zh-CN" i="1" dirty="0" smtClean="0">
                <a:latin typeface="Times New Roman" pitchFamily="18" charset="0"/>
                <a:cs typeface="Times New Roman" pitchFamily="18" charset="0"/>
              </a:rPr>
              <a:t>k</a:t>
            </a:r>
          </a:p>
          <a:p>
            <a:pPr lvl="1"/>
            <a:r>
              <a:rPr lang="zh-CN" altLang="en-US" dirty="0" smtClean="0">
                <a:latin typeface="Times New Roman" pitchFamily="18" charset="0"/>
                <a:cs typeface="Times New Roman" pitchFamily="18" charset="0"/>
              </a:rPr>
              <a:t>计算最终的反馈阵</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另一个可操作性的方法</a:t>
            </a:r>
            <a:endParaRPr lang="en-US" altLang="zh-CN" dirty="0" smtClean="0">
              <a:latin typeface="Times New Roman" pitchFamily="18" charset="0"/>
              <a:cs typeface="Times New Roman" pitchFamily="18" charset="0"/>
            </a:endParaRPr>
          </a:p>
          <a:p>
            <a:pPr lvl="1"/>
            <a:r>
              <a:rPr lang="zh-CN" altLang="en-US" dirty="0" smtClean="0"/>
              <a:t>判定能控性</a:t>
            </a:r>
            <a:endParaRPr lang="en-US" altLang="zh-CN" dirty="0" smtClean="0"/>
          </a:p>
          <a:p>
            <a:pPr lvl="1"/>
            <a:r>
              <a:rPr lang="zh-CN" altLang="en-US" dirty="0" smtClean="0">
                <a:latin typeface="Times New Roman" pitchFamily="18" charset="0"/>
                <a:cs typeface="Times New Roman" pitchFamily="18" charset="0"/>
              </a:rPr>
              <a:t>计算</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计算</a:t>
            </a:r>
            <a:r>
              <a:rPr lang="en-US" altLang="zh-CN" i="1" dirty="0" smtClean="0">
                <a:latin typeface="Times New Roman" pitchFamily="18" charset="0"/>
                <a:cs typeface="Times New Roman" pitchFamily="18" charset="0"/>
              </a:rPr>
              <a:t>K，</a:t>
            </a:r>
            <a:r>
              <a:rPr lang="zh-CN" altLang="en-US" dirty="0" smtClean="0">
                <a:latin typeface="Times New Roman" pitchFamily="18" charset="0"/>
                <a:cs typeface="Times New Roman" pitchFamily="18" charset="0"/>
              </a:rPr>
              <a:t>对选取的</a:t>
            </a:r>
            <a:r>
              <a:rPr lang="en-US" altLang="zh-CN" i="1" dirty="0" smtClean="0">
                <a:latin typeface="Times New Roman" pitchFamily="18" charset="0"/>
                <a:cs typeface="Times New Roman" pitchFamily="18" charset="0"/>
              </a:rPr>
              <a:t>H</a:t>
            </a:r>
            <a:r>
              <a:rPr lang="zh-CN" altLang="en-US" dirty="0" smtClean="0">
                <a:latin typeface="Times New Roman" pitchFamily="18" charset="0"/>
                <a:cs typeface="Times New Roman" pitchFamily="18" charset="0"/>
              </a:rPr>
              <a:t>满足</a:t>
            </a:r>
            <a:endParaRPr lang="en-US" altLang="zh-CN" i="1"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a:buNone/>
            </a:pPr>
            <a:endParaRPr lang="en-US" altLang="zh-CN" dirty="0" smtClean="0">
              <a:latin typeface="Times New Roman" pitchFamily="18" charset="0"/>
              <a:cs typeface="Times New Roman" pitchFamily="18" charset="0"/>
            </a:endParaRPr>
          </a:p>
          <a:p>
            <a:pPr lvl="1"/>
            <a:endParaRPr lang="zh-CN" altLang="en-US" dirty="0"/>
          </a:p>
        </p:txBody>
      </p:sp>
      <p:sp>
        <p:nvSpPr>
          <p:cNvPr id="1976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7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7635" name="Object 3"/>
          <p:cNvGraphicFramePr>
            <a:graphicFrameLocks noChangeAspect="1"/>
          </p:cNvGraphicFramePr>
          <p:nvPr/>
        </p:nvGraphicFramePr>
        <p:xfrm>
          <a:off x="5000628" y="2428868"/>
          <a:ext cx="1997075" cy="433387"/>
        </p:xfrm>
        <a:graphic>
          <a:graphicData uri="http://schemas.openxmlformats.org/presentationml/2006/ole">
            <p:oleObj spid="_x0000_s197635" name="Equation" r:id="rId3" imgW="1002960" imgH="215640" progId="Equation.DSMT4">
              <p:embed/>
            </p:oleObj>
          </a:graphicData>
        </a:graphic>
      </p:graphicFrame>
      <p:graphicFrame>
        <p:nvGraphicFramePr>
          <p:cNvPr id="8" name="Object 3"/>
          <p:cNvGraphicFramePr>
            <a:graphicFrameLocks noChangeAspect="1"/>
          </p:cNvGraphicFramePr>
          <p:nvPr/>
        </p:nvGraphicFramePr>
        <p:xfrm>
          <a:off x="2500298" y="2928934"/>
          <a:ext cx="1566862" cy="509587"/>
        </p:xfrm>
        <a:graphic>
          <a:graphicData uri="http://schemas.openxmlformats.org/presentationml/2006/ole">
            <p:oleObj spid="_x0000_s197637" name="Equation" r:id="rId4" imgW="787320" imgH="253800" progId="Equation.DSMT4">
              <p:embed/>
            </p:oleObj>
          </a:graphicData>
        </a:graphic>
      </p:graphicFrame>
      <p:graphicFrame>
        <p:nvGraphicFramePr>
          <p:cNvPr id="9" name="Object 3"/>
          <p:cNvGraphicFramePr>
            <a:graphicFrameLocks noChangeAspect="1"/>
          </p:cNvGraphicFramePr>
          <p:nvPr/>
        </p:nvGraphicFramePr>
        <p:xfrm>
          <a:off x="1500166" y="3429000"/>
          <a:ext cx="708025" cy="509588"/>
        </p:xfrm>
        <a:graphic>
          <a:graphicData uri="http://schemas.openxmlformats.org/presentationml/2006/ole">
            <p:oleObj spid="_x0000_s197638" name="Equation" r:id="rId5" imgW="355320" imgH="253800" progId="Equation.DSMT4">
              <p:embed/>
            </p:oleObj>
          </a:graphicData>
        </a:graphic>
      </p:graphicFrame>
      <p:graphicFrame>
        <p:nvGraphicFramePr>
          <p:cNvPr id="197639" name="Object 7"/>
          <p:cNvGraphicFramePr>
            <a:graphicFrameLocks noChangeAspect="1"/>
          </p:cNvGraphicFramePr>
          <p:nvPr/>
        </p:nvGraphicFramePr>
        <p:xfrm>
          <a:off x="4143372" y="4000504"/>
          <a:ext cx="1928812" cy="354012"/>
        </p:xfrm>
        <a:graphic>
          <a:graphicData uri="http://schemas.openxmlformats.org/presentationml/2006/ole">
            <p:oleObj spid="_x0000_s197639" name="Equation" r:id="rId6" imgW="1028520" imgH="190440" progId="Equation.DSMT4">
              <p:embed/>
            </p:oleObj>
          </a:graphicData>
        </a:graphic>
      </p:graphicFrame>
      <p:graphicFrame>
        <p:nvGraphicFramePr>
          <p:cNvPr id="197640" name="Object 8"/>
          <p:cNvGraphicFramePr>
            <a:graphicFrameLocks noChangeAspect="1"/>
          </p:cNvGraphicFramePr>
          <p:nvPr/>
        </p:nvGraphicFramePr>
        <p:xfrm>
          <a:off x="1857356" y="5472132"/>
          <a:ext cx="4257675" cy="671512"/>
        </p:xfrm>
        <a:graphic>
          <a:graphicData uri="http://schemas.openxmlformats.org/presentationml/2006/ole">
            <p:oleObj spid="_x0000_s197640" name="Equation" r:id="rId7" imgW="2654280" imgH="419040" progId="Equation.DSMT4">
              <p:embed/>
            </p:oleObj>
          </a:graphicData>
        </a:graphic>
      </p:graphicFrame>
      <p:sp>
        <p:nvSpPr>
          <p:cNvPr id="19764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7641" name="Object 9"/>
          <p:cNvGraphicFramePr>
            <a:graphicFrameLocks noChangeAspect="1"/>
          </p:cNvGraphicFramePr>
          <p:nvPr/>
        </p:nvGraphicFramePr>
        <p:xfrm>
          <a:off x="5286380" y="5286388"/>
          <a:ext cx="3886167" cy="1571612"/>
        </p:xfrm>
        <a:graphic>
          <a:graphicData uri="http://schemas.openxmlformats.org/presentationml/2006/ole">
            <p:oleObj spid="_x0000_s197641" name="Equation" r:id="rId8" imgW="2590800" imgH="1054100" progId="Equation.DSMT4">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多输入连续时间</a:t>
            </a:r>
            <a:r>
              <a:rPr lang="en-US" dirty="0" smtClean="0"/>
              <a:t>LTI</a:t>
            </a:r>
            <a:r>
              <a:rPr lang="zh-CN" altLang="en-US" dirty="0" smtClean="0"/>
              <a:t>系统极点配置的存在性与算法</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疋田构造性算法</a:t>
            </a:r>
            <a:r>
              <a:rPr lang="en-US" altLang="zh-CN" dirty="0" smtClean="0"/>
              <a:t>----</a:t>
            </a:r>
            <a:r>
              <a:rPr lang="zh-CN" altLang="en-US" dirty="0" smtClean="0"/>
              <a:t>针对互异特征根的情况</a:t>
            </a:r>
            <a:endParaRPr lang="en-US" altLang="zh-CN" dirty="0" smtClean="0"/>
          </a:p>
          <a:p>
            <a:endParaRPr lang="zh-CN" altLang="en-US" dirty="0"/>
          </a:p>
        </p:txBody>
      </p:sp>
      <p:sp>
        <p:nvSpPr>
          <p:cNvPr id="195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5585" name="Object 1"/>
          <p:cNvGraphicFramePr>
            <a:graphicFrameLocks noChangeAspect="1"/>
          </p:cNvGraphicFramePr>
          <p:nvPr/>
        </p:nvGraphicFramePr>
        <p:xfrm>
          <a:off x="2071671" y="2357430"/>
          <a:ext cx="4572032" cy="540778"/>
        </p:xfrm>
        <a:graphic>
          <a:graphicData uri="http://schemas.openxmlformats.org/presentationml/2006/ole">
            <p:oleObj spid="_x0000_s195585" name="Equation" r:id="rId3" imgW="2667000" imgH="304800" progId="Equation.DSMT4">
              <p:embed/>
            </p:oleObj>
          </a:graphicData>
        </a:graphic>
      </p:graphicFrame>
      <p:graphicFrame>
        <p:nvGraphicFramePr>
          <p:cNvPr id="6" name="Object 1"/>
          <p:cNvGraphicFramePr>
            <a:graphicFrameLocks noChangeAspect="1"/>
          </p:cNvGraphicFramePr>
          <p:nvPr/>
        </p:nvGraphicFramePr>
        <p:xfrm>
          <a:off x="5429256" y="2857496"/>
          <a:ext cx="847725" cy="404812"/>
        </p:xfrm>
        <a:graphic>
          <a:graphicData uri="http://schemas.openxmlformats.org/presentationml/2006/ole">
            <p:oleObj spid="_x0000_s195587" name="Equation" r:id="rId4" imgW="495000" imgH="228600" progId="Equation.DSMT4">
              <p:embed/>
            </p:oleObj>
          </a:graphicData>
        </a:graphic>
      </p:graphicFrame>
      <p:graphicFrame>
        <p:nvGraphicFramePr>
          <p:cNvPr id="7" name="Object 1"/>
          <p:cNvGraphicFramePr>
            <a:graphicFrameLocks noChangeAspect="1"/>
          </p:cNvGraphicFramePr>
          <p:nvPr/>
        </p:nvGraphicFramePr>
        <p:xfrm>
          <a:off x="5500694" y="3357562"/>
          <a:ext cx="1738312" cy="404813"/>
        </p:xfrm>
        <a:graphic>
          <a:graphicData uri="http://schemas.openxmlformats.org/presentationml/2006/ole">
            <p:oleObj spid="_x0000_s195588" name="Equation" r:id="rId5" imgW="1015920" imgH="228600" progId="Equation.DSMT4">
              <p:embed/>
            </p:oleObj>
          </a:graphicData>
        </a:graphic>
      </p:graphicFrame>
      <p:graphicFrame>
        <p:nvGraphicFramePr>
          <p:cNvPr id="8" name="Object 1"/>
          <p:cNvGraphicFramePr>
            <a:graphicFrameLocks noChangeAspect="1"/>
          </p:cNvGraphicFramePr>
          <p:nvPr/>
        </p:nvGraphicFramePr>
        <p:xfrm>
          <a:off x="4643438" y="3929066"/>
          <a:ext cx="847725" cy="404813"/>
        </p:xfrm>
        <a:graphic>
          <a:graphicData uri="http://schemas.openxmlformats.org/presentationml/2006/ole">
            <p:oleObj spid="_x0000_s195589" name="Equation" r:id="rId6" imgW="495000" imgH="228600" progId="Equation.DSMT4">
              <p:embed/>
            </p:oleObj>
          </a:graphicData>
        </a:graphic>
      </p:graphicFrame>
      <p:graphicFrame>
        <p:nvGraphicFramePr>
          <p:cNvPr id="9" name="Object 1"/>
          <p:cNvGraphicFramePr>
            <a:graphicFrameLocks noChangeAspect="1"/>
          </p:cNvGraphicFramePr>
          <p:nvPr/>
        </p:nvGraphicFramePr>
        <p:xfrm>
          <a:off x="285720" y="5500702"/>
          <a:ext cx="8261350" cy="539750"/>
        </p:xfrm>
        <a:graphic>
          <a:graphicData uri="http://schemas.openxmlformats.org/presentationml/2006/ole">
            <p:oleObj spid="_x0000_s195590" name="Equation" r:id="rId7" imgW="4825800" imgH="304560" progId="Equation.DSMT4">
              <p:embed/>
            </p:oleObj>
          </a:graphicData>
        </a:graphic>
      </p:graphicFrame>
      <p:graphicFrame>
        <p:nvGraphicFramePr>
          <p:cNvPr id="10" name="Object 1"/>
          <p:cNvGraphicFramePr>
            <a:graphicFrameLocks noChangeAspect="1"/>
          </p:cNvGraphicFramePr>
          <p:nvPr/>
        </p:nvGraphicFramePr>
        <p:xfrm>
          <a:off x="982664" y="4714884"/>
          <a:ext cx="3803650" cy="473075"/>
        </p:xfrm>
        <a:graphic>
          <a:graphicData uri="http://schemas.openxmlformats.org/presentationml/2006/ole">
            <p:oleObj spid="_x0000_s195591" name="Equation" r:id="rId8" imgW="2222280" imgH="266400" progId="Equation.DSMT4">
              <p:embed/>
            </p:oleObj>
          </a:graphicData>
        </a:graphic>
      </p:graphicFrame>
      <p:sp>
        <p:nvSpPr>
          <p:cNvPr id="11" name="下箭头 10"/>
          <p:cNvSpPr/>
          <p:nvPr/>
        </p:nvSpPr>
        <p:spPr bwMode="auto">
          <a:xfrm>
            <a:off x="4929190" y="3000372"/>
            <a:ext cx="214314" cy="8572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 name="下箭头 11"/>
          <p:cNvSpPr/>
          <p:nvPr/>
        </p:nvSpPr>
        <p:spPr bwMode="auto">
          <a:xfrm>
            <a:off x="4929190" y="4500570"/>
            <a:ext cx="214314" cy="8572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idx="4294967295"/>
          </p:nvPr>
        </p:nvSpPr>
        <p:spPr>
          <a:xfrm>
            <a:off x="714375" y="0"/>
            <a:ext cx="8643938" cy="1143000"/>
          </a:xfrm>
        </p:spPr>
        <p:txBody>
          <a:bodyPr/>
          <a:lstStyle/>
          <a:p>
            <a:pPr eaLnBrk="1" hangingPunct="1"/>
            <a:r>
              <a:rPr kumimoji="0" lang="zh-CN" altLang="en-US" dirty="0" smtClean="0">
                <a:sym typeface="Tahoma" pitchFamily="34" charset="0"/>
              </a:rPr>
              <a:t>1综合与设计的基本概念</a:t>
            </a:r>
          </a:p>
        </p:txBody>
      </p:sp>
      <p:sp>
        <p:nvSpPr>
          <p:cNvPr id="111618" name="内容占位符 6"/>
          <p:cNvSpPr>
            <a:spLocks noGrp="1" noChangeArrowheads="1"/>
          </p:cNvSpPr>
          <p:nvPr>
            <p:ph idx="1"/>
          </p:nvPr>
        </p:nvSpPr>
        <p:spPr>
          <a:xfrm>
            <a:off x="755650" y="1268413"/>
            <a:ext cx="8169275" cy="5286375"/>
          </a:xfrm>
        </p:spPr>
        <p:txBody>
          <a:bodyPr/>
          <a:lstStyle/>
          <a:p>
            <a:pPr algn="l" eaLnBrk="1" hangingPunct="1">
              <a:buFont typeface="Wingdings" pitchFamily="2" charset="2"/>
              <a:buChar char="n"/>
            </a:pPr>
            <a:r>
              <a:rPr kumimoji="0" lang="zh-CN" altLang="en-US" b="1" dirty="0" smtClean="0">
                <a:latin typeface="+mn-ea"/>
                <a:sym typeface="Tahoma" pitchFamily="34" charset="0"/>
              </a:rPr>
              <a:t>反馈反馈问题的提法</a:t>
            </a:r>
            <a:endParaRPr kumimoji="0" lang="zh-CN" b="1" dirty="0" smtClean="0">
              <a:latin typeface="+mn-ea"/>
              <a:sym typeface="Tahoma" pitchFamily="34" charset="0"/>
            </a:endParaRPr>
          </a:p>
          <a:p>
            <a:pPr algn="l" eaLnBrk="1" hangingPunct="1">
              <a:buFont typeface="Wingdings" pitchFamily="2" charset="2"/>
              <a:buChar char="n"/>
            </a:pPr>
            <a:endParaRPr kumimoji="0" lang="zh-CN" altLang="en-US" b="1" dirty="0" smtClean="0">
              <a:latin typeface="+mn-ea"/>
              <a:sym typeface="Tahoma" pitchFamily="34" charset="0"/>
            </a:endParaRPr>
          </a:p>
          <a:p>
            <a:pPr algn="l" eaLnBrk="1" hangingPunct="1">
              <a:buFont typeface="Wingdings" pitchFamily="2" charset="2"/>
              <a:buChar char="n"/>
            </a:pPr>
            <a:r>
              <a:rPr kumimoji="0" lang="zh-CN" altLang="en-US" b="1" dirty="0" smtClean="0">
                <a:latin typeface="+mn-ea"/>
                <a:sym typeface="Tahoma" pitchFamily="34" charset="0"/>
              </a:rPr>
              <a:t>性能指标的类型与提法</a:t>
            </a:r>
          </a:p>
          <a:p>
            <a:pPr algn="l" eaLnBrk="1" hangingPunct="1">
              <a:buFont typeface="Wingdings" pitchFamily="2" charset="2"/>
              <a:buChar char="n"/>
            </a:pPr>
            <a:endParaRPr kumimoji="0" lang="zh-CN" altLang="en-US" b="1" dirty="0" smtClean="0">
              <a:latin typeface="+mn-ea"/>
              <a:sym typeface="Tahoma" pitchFamily="34" charset="0"/>
            </a:endParaRPr>
          </a:p>
          <a:p>
            <a:pPr algn="l" eaLnBrk="1" hangingPunct="1">
              <a:buFont typeface="Wingdings" pitchFamily="2" charset="2"/>
              <a:buChar char="n"/>
            </a:pPr>
            <a:r>
              <a:rPr kumimoji="0" lang="zh-CN" altLang="en-US" b="1" dirty="0" smtClean="0">
                <a:latin typeface="+mn-ea"/>
                <a:sym typeface="Tahoma" pitchFamily="34" charset="0"/>
              </a:rPr>
              <a:t>综合问题与设计问题的解决思路</a:t>
            </a:r>
          </a:p>
          <a:p>
            <a:pPr algn="l" eaLnBrk="1" hangingPunct="1">
              <a:buFont typeface="Wingdings" pitchFamily="2" charset="2"/>
              <a:buChar char="n"/>
            </a:pPr>
            <a:endParaRPr kumimoji="0" lang="zh-CN" altLang="en-US" b="1" dirty="0" smtClean="0">
              <a:latin typeface="楷体_GB2312"/>
              <a:ea typeface="宋体" charset="-122"/>
              <a:sym typeface="Tahoma" pitchFamily="34" charset="0"/>
            </a:endParaRPr>
          </a:p>
        </p:txBody>
      </p:sp>
      <p:pic>
        <p:nvPicPr>
          <p:cNvPr id="111619" name="Picture 7" descr="201108~1"/>
          <p:cNvPicPr>
            <a:picLocks noChangeAspect="1" noChangeArrowheads="1"/>
          </p:cNvPicPr>
          <p:nvPr/>
        </p:nvPicPr>
        <p:blipFill>
          <a:blip r:embed="rId2"/>
          <a:srcRect/>
          <a:stretch>
            <a:fillRect/>
          </a:stretch>
        </p:blipFill>
        <p:spPr bwMode="auto">
          <a:xfrm>
            <a:off x="6156325" y="1222375"/>
            <a:ext cx="2987675" cy="2263775"/>
          </a:xfrm>
          <a:prstGeom prst="rect">
            <a:avLst/>
          </a:prstGeom>
          <a:noFill/>
          <a:ln w="9525">
            <a:noFill/>
            <a:miter lim="800000"/>
            <a:headEnd/>
            <a:tailEnd/>
          </a:ln>
        </p:spPr>
      </p:pic>
      <p:pic>
        <p:nvPicPr>
          <p:cNvPr id="111620" name="Picture 9" descr="130"/>
          <p:cNvPicPr>
            <a:picLocks noChangeAspect="1" noChangeArrowheads="1"/>
          </p:cNvPicPr>
          <p:nvPr/>
        </p:nvPicPr>
        <p:blipFill>
          <a:blip r:embed="rId3" cstate="print"/>
          <a:srcRect/>
          <a:stretch>
            <a:fillRect/>
          </a:stretch>
        </p:blipFill>
        <p:spPr bwMode="auto">
          <a:xfrm>
            <a:off x="6937375" y="3573463"/>
            <a:ext cx="2206625" cy="3124200"/>
          </a:xfrm>
          <a:prstGeom prst="rect">
            <a:avLst/>
          </a:prstGeom>
          <a:noFill/>
          <a:ln w="9525">
            <a:noFill/>
            <a:miter lim="800000"/>
            <a:headEnd/>
            <a:tailEnd/>
          </a:ln>
        </p:spPr>
      </p:pic>
      <p:pic>
        <p:nvPicPr>
          <p:cNvPr id="111621" name="Picture 11" descr="201111~1"/>
          <p:cNvPicPr>
            <a:picLocks noChangeAspect="1" noChangeArrowheads="1"/>
          </p:cNvPicPr>
          <p:nvPr/>
        </p:nvPicPr>
        <p:blipFill>
          <a:blip r:embed="rId4"/>
          <a:srcRect/>
          <a:stretch>
            <a:fillRect/>
          </a:stretch>
        </p:blipFill>
        <p:spPr bwMode="auto">
          <a:xfrm>
            <a:off x="250825" y="4437063"/>
            <a:ext cx="3311525" cy="2198687"/>
          </a:xfrm>
          <a:prstGeom prst="rect">
            <a:avLst/>
          </a:prstGeom>
          <a:noFill/>
          <a:ln w="9525">
            <a:noFill/>
            <a:miter lim="800000"/>
            <a:headEnd/>
            <a:tailEnd/>
          </a:ln>
        </p:spPr>
      </p:pic>
      <p:pic>
        <p:nvPicPr>
          <p:cNvPr id="111622" name="Picture 13" descr="135182~1"/>
          <p:cNvPicPr>
            <a:picLocks noChangeAspect="1" noChangeArrowheads="1"/>
          </p:cNvPicPr>
          <p:nvPr/>
        </p:nvPicPr>
        <p:blipFill>
          <a:blip r:embed="rId5"/>
          <a:srcRect/>
          <a:stretch>
            <a:fillRect/>
          </a:stretch>
        </p:blipFill>
        <p:spPr bwMode="auto">
          <a:xfrm>
            <a:off x="3565525" y="4365625"/>
            <a:ext cx="3311525" cy="229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多输入连续时间</a:t>
            </a:r>
            <a:r>
              <a:rPr lang="en-US" dirty="0" smtClean="0"/>
              <a:t>LTI</a:t>
            </a:r>
            <a:r>
              <a:rPr lang="zh-CN" altLang="en-US" dirty="0" smtClean="0"/>
              <a:t>系统极点配置的存在性与算法</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smtClean="0"/>
              <a:t>例：</a:t>
            </a:r>
            <a:r>
              <a:rPr lang="en-US" altLang="zh-CN" dirty="0" smtClean="0">
                <a:latin typeface="Times New Roman" pitchFamily="18" charset="0"/>
                <a:cs typeface="Times New Roman" pitchFamily="18" charset="0"/>
              </a:rPr>
              <a:t>MI</a:t>
            </a:r>
            <a:r>
              <a:rPr lang="zh-CN" altLang="en-US" dirty="0" smtClean="0"/>
              <a:t>系统极点配置</a:t>
            </a:r>
            <a:endParaRPr lang="zh-CN" altLang="en-US" dirty="0"/>
          </a:p>
        </p:txBody>
      </p:sp>
      <p:sp>
        <p:nvSpPr>
          <p:cNvPr id="1966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6609" name="Object 1"/>
          <p:cNvGraphicFramePr>
            <a:graphicFrameLocks noChangeAspect="1"/>
          </p:cNvGraphicFramePr>
          <p:nvPr/>
        </p:nvGraphicFramePr>
        <p:xfrm>
          <a:off x="1071538" y="2000240"/>
          <a:ext cx="5613728" cy="1882652"/>
        </p:xfrm>
        <a:graphic>
          <a:graphicData uri="http://schemas.openxmlformats.org/presentationml/2006/ole">
            <p:oleObj spid="_x0000_s196609" name="Equation" r:id="rId3" imgW="3124200" imgH="1041400" progId="Equation.DSMT4">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a:t>
            </a:r>
            <a:r>
              <a:rPr lang="zh-CN" altLang="en-US" dirty="0" smtClean="0"/>
              <a:t>离散时间</a:t>
            </a:r>
            <a:r>
              <a:rPr lang="en-US" dirty="0" smtClean="0"/>
              <a:t>LTI</a:t>
            </a:r>
            <a:r>
              <a:rPr lang="zh-CN" altLang="en-US" dirty="0" smtClean="0"/>
              <a:t>系统极点配置的存在性与算法</a:t>
            </a:r>
            <a:endParaRPr lang="zh-CN" altLang="en-US" dirty="0"/>
          </a:p>
        </p:txBody>
      </p:sp>
      <p:sp>
        <p:nvSpPr>
          <p:cNvPr id="3" name="内容占位符 2"/>
          <p:cNvSpPr>
            <a:spLocks noGrp="1"/>
          </p:cNvSpPr>
          <p:nvPr>
            <p:ph idx="1"/>
          </p:nvPr>
        </p:nvSpPr>
        <p:spPr>
          <a:xfrm>
            <a:off x="785786" y="2011362"/>
            <a:ext cx="8169275" cy="4846638"/>
          </a:xfrm>
        </p:spPr>
        <p:txBody>
          <a:bodyPr/>
          <a:lstStyle/>
          <a:p>
            <a:r>
              <a:rPr lang="zh-CN" altLang="en-US" dirty="0" smtClean="0">
                <a:latin typeface="楷体_GB2312"/>
              </a:rPr>
              <a:t>存在性与算法与连续情况完全类似</a:t>
            </a:r>
            <a:endParaRPr lang="zh-CN" altLang="en-US" dirty="0" smtClean="0"/>
          </a:p>
          <a:p>
            <a:r>
              <a:rPr lang="zh-CN" altLang="en-US" dirty="0" smtClean="0"/>
              <a:t>不完全状态反馈例子</a:t>
            </a:r>
            <a:endParaRPr lang="zh-CN" altLang="en-US" dirty="0"/>
          </a:p>
        </p:txBody>
      </p:sp>
      <p:sp>
        <p:nvSpPr>
          <p:cNvPr id="205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825" name="Object 1"/>
          <p:cNvGraphicFramePr>
            <a:graphicFrameLocks noChangeAspect="1"/>
          </p:cNvGraphicFramePr>
          <p:nvPr/>
        </p:nvGraphicFramePr>
        <p:xfrm>
          <a:off x="2714612" y="1428736"/>
          <a:ext cx="4029103" cy="428628"/>
        </p:xfrm>
        <a:graphic>
          <a:graphicData uri="http://schemas.openxmlformats.org/presentationml/2006/ole">
            <p:oleObj spid="_x0000_s205825" name="Equation" r:id="rId3" imgW="1790700" imgH="190500" progId="Equation.DSMT4">
              <p:embed/>
            </p:oleObj>
          </a:graphicData>
        </a:graphic>
      </p:graphicFrame>
      <p:sp>
        <p:nvSpPr>
          <p:cNvPr id="205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827" name="Object 3"/>
          <p:cNvGraphicFramePr>
            <a:graphicFrameLocks noChangeAspect="1"/>
          </p:cNvGraphicFramePr>
          <p:nvPr/>
        </p:nvGraphicFramePr>
        <p:xfrm>
          <a:off x="857224" y="3500438"/>
          <a:ext cx="4344458" cy="928694"/>
        </p:xfrm>
        <a:graphic>
          <a:graphicData uri="http://schemas.openxmlformats.org/presentationml/2006/ole">
            <p:oleObj spid="_x0000_s205827" name="Equation" r:id="rId4" imgW="1955520" imgH="419040" progId="Equation.DSMT4">
              <p:embed/>
            </p:oleObj>
          </a:graphicData>
        </a:graphic>
      </p:graphicFrame>
      <p:graphicFrame>
        <p:nvGraphicFramePr>
          <p:cNvPr id="9" name="Object 3"/>
          <p:cNvGraphicFramePr>
            <a:graphicFrameLocks noChangeAspect="1"/>
          </p:cNvGraphicFramePr>
          <p:nvPr/>
        </p:nvGraphicFramePr>
        <p:xfrm>
          <a:off x="428596" y="5000636"/>
          <a:ext cx="4768850" cy="928687"/>
        </p:xfrm>
        <a:graphic>
          <a:graphicData uri="http://schemas.openxmlformats.org/presentationml/2006/ole">
            <p:oleObj spid="_x0000_s205829" name="Equation" r:id="rId5" imgW="2145960" imgH="419040" progId="Equation.DSMT4">
              <p:embed/>
            </p:oleObj>
          </a:graphicData>
        </a:graphic>
      </p:graphicFrame>
      <p:sp>
        <p:nvSpPr>
          <p:cNvPr id="10" name="矩形 9"/>
          <p:cNvSpPr/>
          <p:nvPr/>
        </p:nvSpPr>
        <p:spPr>
          <a:xfrm>
            <a:off x="5500694" y="3286124"/>
            <a:ext cx="3643306" cy="1200329"/>
          </a:xfrm>
          <a:prstGeom prst="rect">
            <a:avLst/>
          </a:prstGeom>
        </p:spPr>
        <p:txBody>
          <a:bodyPr wrap="square">
            <a:spAutoFit/>
          </a:bodyPr>
          <a:lstStyle/>
          <a:p>
            <a:r>
              <a:rPr lang="zh-CN" altLang="en-US" b="1" dirty="0" smtClean="0">
                <a:latin typeface="Times New Roman" pitchFamily="18" charset="0"/>
                <a:ea typeface="+mn-ea"/>
                <a:cs typeface="Times New Roman" pitchFamily="18" charset="0"/>
              </a:rPr>
              <a:t>对于</a:t>
            </a:r>
            <a:r>
              <a:rPr lang="en-US" b="1" dirty="0" smtClean="0">
                <a:latin typeface="Times New Roman" pitchFamily="18" charset="0"/>
                <a:ea typeface="+mn-ea"/>
                <a:cs typeface="Times New Roman" pitchFamily="18" charset="0"/>
              </a:rPr>
              <a:t>SI</a:t>
            </a:r>
            <a:r>
              <a:rPr lang="zh-CN" altLang="en-US" b="1" dirty="0" smtClean="0">
                <a:latin typeface="Times New Roman" pitchFamily="18" charset="0"/>
                <a:ea typeface="+mn-ea"/>
                <a:cs typeface="Times New Roman" pitchFamily="18" charset="0"/>
              </a:rPr>
              <a:t>系统，不仅闭环系统的特征值不能用不完全状态的反馈任意配置</a:t>
            </a:r>
            <a:endParaRPr lang="zh-CN" altLang="en-US" b="1" dirty="0">
              <a:latin typeface="Times New Roman" pitchFamily="18" charset="0"/>
              <a:ea typeface="+mn-ea"/>
              <a:cs typeface="Times New Roman" pitchFamily="18" charset="0"/>
            </a:endParaRPr>
          </a:p>
        </p:txBody>
      </p:sp>
      <p:sp>
        <p:nvSpPr>
          <p:cNvPr id="11" name="矩形 10"/>
          <p:cNvSpPr/>
          <p:nvPr/>
        </p:nvSpPr>
        <p:spPr>
          <a:xfrm>
            <a:off x="5500694" y="4929198"/>
            <a:ext cx="3643306" cy="1200329"/>
          </a:xfrm>
          <a:prstGeom prst="rect">
            <a:avLst/>
          </a:prstGeom>
        </p:spPr>
        <p:txBody>
          <a:bodyPr wrap="square">
            <a:spAutoFit/>
          </a:bodyPr>
          <a:lstStyle/>
          <a:p>
            <a:r>
              <a:rPr lang="zh-CN" altLang="en-US" b="1" dirty="0" smtClean="0">
                <a:latin typeface="Times New Roman" pitchFamily="18" charset="0"/>
                <a:ea typeface="+mn-ea"/>
                <a:cs typeface="Times New Roman" pitchFamily="18" charset="0"/>
              </a:rPr>
              <a:t>对于</a:t>
            </a:r>
            <a:r>
              <a:rPr lang="en-US" b="1" dirty="0" smtClean="0">
                <a:latin typeface="Times New Roman" pitchFamily="18" charset="0"/>
                <a:ea typeface="+mn-ea"/>
                <a:cs typeface="Times New Roman" pitchFamily="18" charset="0"/>
              </a:rPr>
              <a:t>MI</a:t>
            </a:r>
            <a:r>
              <a:rPr lang="zh-CN" altLang="en-US" b="1" dirty="0" smtClean="0">
                <a:latin typeface="Times New Roman" pitchFamily="18" charset="0"/>
                <a:ea typeface="+mn-ea"/>
                <a:cs typeface="Times New Roman" pitchFamily="18" charset="0"/>
              </a:rPr>
              <a:t>系统，在满足</a:t>
            </a:r>
            <a:r>
              <a:rPr lang="en-US" b="1" i="1" dirty="0" smtClean="0">
                <a:latin typeface="Times New Roman" pitchFamily="18" charset="0"/>
                <a:ea typeface="+mn-ea"/>
                <a:cs typeface="Times New Roman" pitchFamily="18" charset="0"/>
              </a:rPr>
              <a:t>p</a:t>
            </a:r>
            <a:r>
              <a:rPr lang="en-US" b="1" dirty="0" smtClean="0">
                <a:latin typeface="Times New Roman" pitchFamily="18" charset="0"/>
                <a:ea typeface="+mn-ea"/>
                <a:cs typeface="Times New Roman" pitchFamily="18" charset="0"/>
              </a:rPr>
              <a:t>×(</a:t>
            </a:r>
            <a:r>
              <a:rPr lang="en-US" b="1" i="1" dirty="0" smtClean="0">
                <a:latin typeface="Times New Roman" pitchFamily="18" charset="0"/>
                <a:ea typeface="+mn-ea"/>
                <a:cs typeface="Times New Roman" pitchFamily="18" charset="0"/>
              </a:rPr>
              <a:t>n-n</a:t>
            </a:r>
            <a:r>
              <a:rPr lang="en-US" b="1" baseline="-25000" dirty="0" smtClean="0">
                <a:latin typeface="Times New Roman" pitchFamily="18" charset="0"/>
                <a:ea typeface="+mn-ea"/>
                <a:cs typeface="Times New Roman" pitchFamily="18" charset="0"/>
              </a:rPr>
              <a:t>1</a:t>
            </a:r>
            <a:r>
              <a:rPr lang="en-US" b="1" dirty="0" smtClean="0">
                <a:latin typeface="Times New Roman" pitchFamily="18" charset="0"/>
                <a:ea typeface="+mn-ea"/>
                <a:cs typeface="Times New Roman" pitchFamily="18" charset="0"/>
              </a:rPr>
              <a:t>)≥</a:t>
            </a:r>
            <a:r>
              <a:rPr lang="en-US" b="1" i="1" dirty="0" smtClean="0">
                <a:latin typeface="Times New Roman" pitchFamily="18" charset="0"/>
                <a:ea typeface="+mn-ea"/>
                <a:cs typeface="Times New Roman" pitchFamily="18" charset="0"/>
              </a:rPr>
              <a:t>n</a:t>
            </a:r>
            <a:r>
              <a:rPr lang="zh-CN" altLang="en-US" b="1" dirty="0" smtClean="0">
                <a:latin typeface="Times New Roman" pitchFamily="18" charset="0"/>
                <a:ea typeface="+mn-ea"/>
                <a:cs typeface="Times New Roman" pitchFamily="18" charset="0"/>
              </a:rPr>
              <a:t>时，还是可以配置的</a:t>
            </a:r>
            <a:endParaRPr lang="zh-CN" altLang="en-US" b="1" dirty="0">
              <a:latin typeface="Times New Roman" pitchFamily="18" charset="0"/>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a:lstStyle/>
          <a:p>
            <a:r>
              <a:rPr lang="zh-CN" altLang="en-US" dirty="0" smtClean="0"/>
              <a:t>本章内容</a:t>
            </a:r>
          </a:p>
        </p:txBody>
      </p:sp>
      <p:sp>
        <p:nvSpPr>
          <p:cNvPr id="110594" name="内容占位符 2"/>
          <p:cNvSpPr>
            <a:spLocks noGrp="1"/>
          </p:cNvSpPr>
          <p:nvPr>
            <p:ph idx="1"/>
          </p:nvPr>
        </p:nvSpPr>
        <p:spPr>
          <a:xfrm>
            <a:off x="785813" y="1154113"/>
            <a:ext cx="7889875" cy="5703887"/>
          </a:xfrm>
        </p:spPr>
        <p:txBody>
          <a:bodyPr/>
          <a:lstStyle/>
          <a:p>
            <a:pPr>
              <a:lnSpc>
                <a:spcPct val="80000"/>
              </a:lnSpc>
            </a:pPr>
            <a:r>
              <a:rPr lang="zh-CN" altLang="en-US" sz="2400" dirty="0" smtClean="0">
                <a:solidFill>
                  <a:srgbClr val="FF0000"/>
                </a:solidFill>
                <a:latin typeface="+mn-ea"/>
              </a:rPr>
              <a:t>综合与设计的基本概念</a:t>
            </a:r>
          </a:p>
          <a:p>
            <a:pPr>
              <a:lnSpc>
                <a:spcPct val="80000"/>
              </a:lnSpc>
            </a:pPr>
            <a:r>
              <a:rPr lang="zh-CN" altLang="en-US" sz="2400" dirty="0" smtClean="0">
                <a:solidFill>
                  <a:srgbClr val="FF0000"/>
                </a:solidFill>
                <a:latin typeface="+mn-ea"/>
              </a:rPr>
              <a:t>连续时间线性时不变反馈控制系统的结构特性</a:t>
            </a:r>
          </a:p>
          <a:p>
            <a:pPr>
              <a:lnSpc>
                <a:spcPct val="80000"/>
              </a:lnSpc>
            </a:pPr>
            <a:r>
              <a:rPr lang="zh-CN" altLang="en-US" sz="2400" dirty="0" smtClean="0">
                <a:solidFill>
                  <a:srgbClr val="FF0000"/>
                </a:solidFill>
                <a:latin typeface="+mn-ea"/>
              </a:rPr>
              <a:t>离散时间线性时不变反馈控制系统的结构特性 </a:t>
            </a:r>
          </a:p>
          <a:p>
            <a:pPr>
              <a:lnSpc>
                <a:spcPct val="80000"/>
              </a:lnSpc>
            </a:pPr>
            <a:r>
              <a:rPr lang="zh-CN" altLang="en-US" sz="2400" dirty="0" smtClean="0">
                <a:solidFill>
                  <a:srgbClr val="FF0000"/>
                </a:solidFill>
                <a:latin typeface="+mn-ea"/>
              </a:rPr>
              <a:t>线性时不变系统的极点配置问题提法与指标确定</a:t>
            </a:r>
          </a:p>
          <a:p>
            <a:pPr>
              <a:lnSpc>
                <a:spcPct val="80000"/>
              </a:lnSpc>
            </a:pPr>
            <a:endParaRPr lang="zh-CN" altLang="en-US" sz="2400" dirty="0" smtClean="0">
              <a:solidFill>
                <a:srgbClr val="FF0000"/>
              </a:solidFill>
              <a:latin typeface="+mn-ea"/>
            </a:endParaRPr>
          </a:p>
          <a:p>
            <a:pPr marL="342900" lvl="1" indent="-342900">
              <a:lnSpc>
                <a:spcPct val="80000"/>
              </a:lnSpc>
              <a:buClr>
                <a:schemeClr val="folHlink"/>
              </a:buClr>
              <a:buSzPct val="60000"/>
            </a:pPr>
            <a:r>
              <a:rPr lang="zh-CN" altLang="en-US" sz="2400" dirty="0" smtClean="0">
                <a:solidFill>
                  <a:srgbClr val="FF0000"/>
                </a:solidFill>
                <a:latin typeface="+mn-ea"/>
              </a:rPr>
              <a:t>线性时不变系统状态反馈极点配置的存在性与算法</a:t>
            </a:r>
          </a:p>
          <a:p>
            <a:pPr>
              <a:lnSpc>
                <a:spcPct val="80000"/>
              </a:lnSpc>
            </a:pPr>
            <a:r>
              <a:rPr lang="zh-CN" altLang="en-US" sz="2400" dirty="0" smtClean="0">
                <a:solidFill>
                  <a:srgbClr val="FF0000"/>
                </a:solidFill>
                <a:latin typeface="+mn-ea"/>
              </a:rPr>
              <a:t>线性定常系统从输出到状态矢量导数反馈极点配置</a:t>
            </a:r>
          </a:p>
          <a:p>
            <a:pPr>
              <a:lnSpc>
                <a:spcPct val="80000"/>
              </a:lnSpc>
            </a:pPr>
            <a:r>
              <a:rPr lang="zh-CN" altLang="en-US" sz="2400" dirty="0" smtClean="0">
                <a:latin typeface="+mn-ea"/>
              </a:rPr>
              <a:t>线性时不变系统状态反馈与从输出到状态矢量导数反馈复合极点配置 </a:t>
            </a:r>
          </a:p>
          <a:p>
            <a:pPr>
              <a:lnSpc>
                <a:spcPct val="80000"/>
              </a:lnSpc>
            </a:pPr>
            <a:r>
              <a:rPr lang="zh-CN" altLang="en-US" sz="2400" dirty="0" smtClean="0">
                <a:latin typeface="+mn-ea"/>
              </a:rPr>
              <a:t>线性时不变系统输出反馈极点配置存在性与算法 </a:t>
            </a:r>
          </a:p>
          <a:p>
            <a:pPr>
              <a:lnSpc>
                <a:spcPct val="80000"/>
              </a:lnSpc>
            </a:pPr>
            <a:endParaRPr lang="zh-CN" altLang="en-US" sz="2400" dirty="0" smtClean="0">
              <a:latin typeface="+mn-ea"/>
            </a:endParaRPr>
          </a:p>
          <a:p>
            <a:pPr>
              <a:lnSpc>
                <a:spcPct val="80000"/>
              </a:lnSpc>
            </a:pPr>
            <a:r>
              <a:rPr lang="zh-CN" altLang="en-US" sz="2400" dirty="0" smtClean="0">
                <a:latin typeface="+mn-ea"/>
              </a:rPr>
              <a:t>线性时不变系统反馈镇定问题与求解 </a:t>
            </a:r>
          </a:p>
          <a:p>
            <a:pPr>
              <a:lnSpc>
                <a:spcPct val="80000"/>
              </a:lnSpc>
            </a:pPr>
            <a:r>
              <a:rPr lang="zh-CN" altLang="en-US" sz="2400" dirty="0" smtClean="0">
                <a:latin typeface="+mn-ea"/>
              </a:rPr>
              <a:t>线性时不变系统解耦控制 </a:t>
            </a:r>
          </a:p>
          <a:p>
            <a:pPr>
              <a:lnSpc>
                <a:spcPct val="80000"/>
              </a:lnSpc>
            </a:pPr>
            <a:endParaRPr lang="zh-CN" altLang="en-US" sz="2400" dirty="0" smtClean="0">
              <a:latin typeface="+mn-ea"/>
            </a:endParaRPr>
          </a:p>
          <a:p>
            <a:pPr>
              <a:lnSpc>
                <a:spcPct val="80000"/>
              </a:lnSpc>
            </a:pPr>
            <a:r>
              <a:rPr lang="zh-CN" altLang="en-US" sz="2400" dirty="0" smtClean="0">
                <a:latin typeface="+mn-ea"/>
              </a:rPr>
              <a:t>基于观测器的线性时不变系统状态反馈控制</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线性时不变系统从输出到状态矢量导数反馈极点配置</a:t>
            </a:r>
            <a:endParaRPr lang="zh-CN" altLang="en-US" dirty="0"/>
          </a:p>
        </p:txBody>
      </p:sp>
      <p:sp>
        <p:nvSpPr>
          <p:cNvPr id="3" name="内容占位符 2"/>
          <p:cNvSpPr>
            <a:spLocks noGrp="1"/>
          </p:cNvSpPr>
          <p:nvPr>
            <p:ph idx="1"/>
          </p:nvPr>
        </p:nvSpPr>
        <p:spPr>
          <a:xfrm>
            <a:off x="714348" y="2011362"/>
            <a:ext cx="8169275" cy="4846638"/>
          </a:xfrm>
        </p:spPr>
        <p:txBody>
          <a:bodyPr/>
          <a:lstStyle/>
          <a:p>
            <a:r>
              <a:rPr lang="zh-CN" altLang="en-US" dirty="0" smtClean="0"/>
              <a:t>通过从输出到状态矢量导数反馈实现极点配置的充分必要条件是系统完全能观。</a:t>
            </a:r>
            <a:endParaRPr lang="en-US" altLang="zh-CN" dirty="0" smtClean="0"/>
          </a:p>
          <a:p>
            <a:endParaRPr lang="en-US" altLang="zh-CN" dirty="0" smtClean="0"/>
          </a:p>
          <a:p>
            <a:r>
              <a:rPr lang="zh-CN" altLang="en-US" dirty="0" smtClean="0"/>
              <a:t>考量其对偶系统，可见其极点配置方法与状态反馈极点配置方法类似。</a:t>
            </a:r>
            <a:endParaRPr lang="zh-CN" altLang="en-US" dirty="0"/>
          </a:p>
        </p:txBody>
      </p:sp>
      <p:sp>
        <p:nvSpPr>
          <p:cNvPr id="204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801" name="Object 1"/>
          <p:cNvGraphicFramePr>
            <a:graphicFrameLocks noChangeAspect="1"/>
          </p:cNvGraphicFramePr>
          <p:nvPr/>
        </p:nvGraphicFramePr>
        <p:xfrm>
          <a:off x="2214546" y="1285860"/>
          <a:ext cx="1428760" cy="787650"/>
        </p:xfrm>
        <a:graphic>
          <a:graphicData uri="http://schemas.openxmlformats.org/presentationml/2006/ole">
            <p:oleObj spid="_x0000_s204801" name="Equation" r:id="rId3" imgW="736600" imgH="381000" progId="Equation.DSMT4">
              <p:embed/>
            </p:oleObj>
          </a:graphicData>
        </a:graphic>
      </p:graphicFrame>
      <p:graphicFrame>
        <p:nvGraphicFramePr>
          <p:cNvPr id="6" name="Object 1"/>
          <p:cNvGraphicFramePr>
            <a:graphicFrameLocks noChangeAspect="1"/>
          </p:cNvGraphicFramePr>
          <p:nvPr/>
        </p:nvGraphicFramePr>
        <p:xfrm>
          <a:off x="4286248" y="1428736"/>
          <a:ext cx="3103562" cy="473075"/>
        </p:xfrm>
        <a:graphic>
          <a:graphicData uri="http://schemas.openxmlformats.org/presentationml/2006/ole">
            <p:oleObj spid="_x0000_s204803" name="Equation" r:id="rId4" imgW="160020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a:lstStyle/>
          <a:p>
            <a:r>
              <a:rPr lang="zh-CN" altLang="en-US" dirty="0" smtClean="0"/>
              <a:t>本章内容</a:t>
            </a:r>
          </a:p>
        </p:txBody>
      </p:sp>
      <p:sp>
        <p:nvSpPr>
          <p:cNvPr id="110594" name="内容占位符 2"/>
          <p:cNvSpPr>
            <a:spLocks noGrp="1"/>
          </p:cNvSpPr>
          <p:nvPr>
            <p:ph idx="1"/>
          </p:nvPr>
        </p:nvSpPr>
        <p:spPr>
          <a:xfrm>
            <a:off x="785813" y="1154113"/>
            <a:ext cx="7889875" cy="5703887"/>
          </a:xfrm>
        </p:spPr>
        <p:txBody>
          <a:bodyPr/>
          <a:lstStyle/>
          <a:p>
            <a:pPr>
              <a:lnSpc>
                <a:spcPct val="80000"/>
              </a:lnSpc>
            </a:pPr>
            <a:r>
              <a:rPr lang="zh-CN" altLang="en-US" sz="2400" dirty="0" smtClean="0">
                <a:solidFill>
                  <a:srgbClr val="FF0000"/>
                </a:solidFill>
                <a:latin typeface="+mn-ea"/>
              </a:rPr>
              <a:t>综合与设计的基本概念</a:t>
            </a:r>
          </a:p>
          <a:p>
            <a:pPr>
              <a:lnSpc>
                <a:spcPct val="80000"/>
              </a:lnSpc>
            </a:pPr>
            <a:r>
              <a:rPr lang="zh-CN" altLang="en-US" sz="2400" dirty="0" smtClean="0">
                <a:solidFill>
                  <a:srgbClr val="FF0000"/>
                </a:solidFill>
                <a:latin typeface="+mn-ea"/>
              </a:rPr>
              <a:t>连续时间线性时不变反馈控制系统的结构特性</a:t>
            </a:r>
          </a:p>
          <a:p>
            <a:pPr>
              <a:lnSpc>
                <a:spcPct val="80000"/>
              </a:lnSpc>
            </a:pPr>
            <a:r>
              <a:rPr lang="zh-CN" altLang="en-US" sz="2400" dirty="0" smtClean="0">
                <a:solidFill>
                  <a:srgbClr val="FF0000"/>
                </a:solidFill>
                <a:latin typeface="+mn-ea"/>
              </a:rPr>
              <a:t>离散时间线性时不变反馈控制系统的结构特性 </a:t>
            </a:r>
          </a:p>
          <a:p>
            <a:pPr>
              <a:lnSpc>
                <a:spcPct val="80000"/>
              </a:lnSpc>
            </a:pPr>
            <a:r>
              <a:rPr lang="zh-CN" altLang="en-US" sz="2400" dirty="0" smtClean="0">
                <a:solidFill>
                  <a:srgbClr val="FF0000"/>
                </a:solidFill>
                <a:latin typeface="+mn-ea"/>
              </a:rPr>
              <a:t>线性时不变系统的极点配置问题提法与指标确定</a:t>
            </a:r>
          </a:p>
          <a:p>
            <a:pPr>
              <a:lnSpc>
                <a:spcPct val="80000"/>
              </a:lnSpc>
            </a:pPr>
            <a:endParaRPr lang="zh-CN" altLang="en-US" sz="2400" dirty="0" smtClean="0">
              <a:solidFill>
                <a:srgbClr val="FF0000"/>
              </a:solidFill>
              <a:latin typeface="+mn-ea"/>
            </a:endParaRPr>
          </a:p>
          <a:p>
            <a:pPr marL="342900" lvl="1" indent="-342900">
              <a:lnSpc>
                <a:spcPct val="80000"/>
              </a:lnSpc>
              <a:buClr>
                <a:schemeClr val="folHlink"/>
              </a:buClr>
              <a:buSzPct val="60000"/>
            </a:pPr>
            <a:r>
              <a:rPr lang="zh-CN" altLang="en-US" sz="2400" dirty="0" smtClean="0">
                <a:solidFill>
                  <a:srgbClr val="FF0000"/>
                </a:solidFill>
                <a:latin typeface="+mn-ea"/>
              </a:rPr>
              <a:t>线性时不变系统状态反馈极点配置的存在性与算法</a:t>
            </a:r>
          </a:p>
          <a:p>
            <a:pPr>
              <a:lnSpc>
                <a:spcPct val="80000"/>
              </a:lnSpc>
            </a:pPr>
            <a:r>
              <a:rPr lang="zh-CN" altLang="en-US" sz="2400" dirty="0" smtClean="0">
                <a:solidFill>
                  <a:srgbClr val="FF0000"/>
                </a:solidFill>
                <a:latin typeface="+mn-ea"/>
              </a:rPr>
              <a:t>线性定常系统从输出到状态矢量导数反馈极点配置</a:t>
            </a:r>
          </a:p>
          <a:p>
            <a:pPr>
              <a:lnSpc>
                <a:spcPct val="80000"/>
              </a:lnSpc>
            </a:pPr>
            <a:r>
              <a:rPr lang="zh-CN" altLang="en-US" sz="2400" dirty="0" smtClean="0">
                <a:solidFill>
                  <a:srgbClr val="FF0000"/>
                </a:solidFill>
                <a:latin typeface="+mn-ea"/>
              </a:rPr>
              <a:t>线性时不变系统状态反馈与从输出到状态矢量导数反馈复合极点配置 </a:t>
            </a:r>
          </a:p>
          <a:p>
            <a:pPr>
              <a:lnSpc>
                <a:spcPct val="80000"/>
              </a:lnSpc>
            </a:pPr>
            <a:r>
              <a:rPr lang="zh-CN" altLang="en-US" sz="2400" dirty="0" smtClean="0">
                <a:latin typeface="+mn-ea"/>
              </a:rPr>
              <a:t>线性时不变系统输出反馈极点配置存在性与算法 </a:t>
            </a:r>
          </a:p>
          <a:p>
            <a:pPr>
              <a:lnSpc>
                <a:spcPct val="80000"/>
              </a:lnSpc>
            </a:pPr>
            <a:endParaRPr lang="zh-CN" altLang="en-US" sz="2400" dirty="0" smtClean="0">
              <a:latin typeface="+mn-ea"/>
            </a:endParaRPr>
          </a:p>
          <a:p>
            <a:pPr>
              <a:lnSpc>
                <a:spcPct val="80000"/>
              </a:lnSpc>
            </a:pPr>
            <a:r>
              <a:rPr lang="zh-CN" altLang="en-US" sz="2400" dirty="0" smtClean="0">
                <a:latin typeface="+mn-ea"/>
              </a:rPr>
              <a:t>线性时不变系统反馈镇定问题与求解 </a:t>
            </a:r>
          </a:p>
          <a:p>
            <a:pPr>
              <a:lnSpc>
                <a:spcPct val="80000"/>
              </a:lnSpc>
            </a:pPr>
            <a:r>
              <a:rPr lang="zh-CN" altLang="en-US" sz="2400" dirty="0" smtClean="0">
                <a:latin typeface="+mn-ea"/>
              </a:rPr>
              <a:t>线性时不变系统解耦控制 </a:t>
            </a:r>
          </a:p>
          <a:p>
            <a:pPr>
              <a:lnSpc>
                <a:spcPct val="80000"/>
              </a:lnSpc>
            </a:pPr>
            <a:endParaRPr lang="zh-CN" altLang="en-US" sz="2400" dirty="0" smtClean="0">
              <a:latin typeface="+mn-ea"/>
            </a:endParaRPr>
          </a:p>
          <a:p>
            <a:pPr>
              <a:lnSpc>
                <a:spcPct val="80000"/>
              </a:lnSpc>
            </a:pPr>
            <a:r>
              <a:rPr lang="zh-CN" altLang="en-US" sz="2400" dirty="0" smtClean="0">
                <a:latin typeface="+mn-ea"/>
              </a:rPr>
              <a:t>基于观测器的线性时不变系统状态反馈控制</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0"/>
            <a:ext cx="8143908" cy="1143000"/>
          </a:xfrm>
        </p:spPr>
        <p:txBody>
          <a:bodyPr/>
          <a:lstStyle/>
          <a:p>
            <a:r>
              <a:rPr lang="en-US" altLang="zh-CN" dirty="0" smtClean="0"/>
              <a:t>7</a:t>
            </a:r>
            <a:r>
              <a:rPr lang="zh-CN" altLang="en-US" dirty="0" smtClean="0"/>
              <a:t>线性时不变系统状态反馈与从输出到状态矢量导数反馈复合极点配置</a:t>
            </a:r>
            <a:endParaRPr lang="zh-CN" altLang="en-US" dirty="0"/>
          </a:p>
        </p:txBody>
      </p:sp>
      <p:sp>
        <p:nvSpPr>
          <p:cNvPr id="3" name="内容占位符 2"/>
          <p:cNvSpPr>
            <a:spLocks noGrp="1"/>
          </p:cNvSpPr>
          <p:nvPr>
            <p:ph idx="1"/>
          </p:nvPr>
        </p:nvSpPr>
        <p:spPr>
          <a:xfrm>
            <a:off x="500035" y="3143248"/>
            <a:ext cx="8643966" cy="3714752"/>
          </a:xfrm>
        </p:spPr>
        <p:txBody>
          <a:bodyPr/>
          <a:lstStyle/>
          <a:p>
            <a:r>
              <a:rPr lang="zh-CN" altLang="en-US" dirty="0" smtClean="0"/>
              <a:t>可任意配置条件</a:t>
            </a:r>
            <a:endParaRPr lang="en-US" altLang="zh-CN" dirty="0" smtClean="0"/>
          </a:p>
          <a:p>
            <a:r>
              <a:rPr lang="zh-CN" altLang="en-US" dirty="0" smtClean="0"/>
              <a:t>另一种表达：采用状态反馈加输出至状态导数的输出反馈配置系统极点的充分必要条件是该系统经输出至状态导数的反馈配置极点后的系统的不能控部分均具有指定位置的极点，且系统经状态反馈后的系统不能观部分也具有指定位置的极点。</a:t>
            </a:r>
            <a:endParaRPr lang="zh-CN" altLang="en-US" dirty="0"/>
          </a:p>
        </p:txBody>
      </p:sp>
      <p:sp>
        <p:nvSpPr>
          <p:cNvPr id="203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3777" name="Object 1"/>
          <p:cNvGraphicFramePr>
            <a:graphicFrameLocks noChangeAspect="1"/>
          </p:cNvGraphicFramePr>
          <p:nvPr/>
        </p:nvGraphicFramePr>
        <p:xfrm>
          <a:off x="642910" y="1214422"/>
          <a:ext cx="4720764" cy="1777571"/>
        </p:xfrm>
        <a:graphic>
          <a:graphicData uri="http://schemas.openxmlformats.org/presentationml/2006/ole">
            <p:oleObj spid="_x0000_s203777" name="Visio" r:id="rId3" imgW="3832081" imgH="1434427" progId="Visio.Drawing.11">
              <p:embed/>
            </p:oleObj>
          </a:graphicData>
        </a:graphic>
      </p:graphicFrame>
      <p:sp>
        <p:nvSpPr>
          <p:cNvPr id="2037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3779" name="Object 3"/>
          <p:cNvGraphicFramePr>
            <a:graphicFrameLocks noChangeAspect="1"/>
          </p:cNvGraphicFramePr>
          <p:nvPr/>
        </p:nvGraphicFramePr>
        <p:xfrm>
          <a:off x="5572132" y="1357298"/>
          <a:ext cx="2739492" cy="428628"/>
        </p:xfrm>
        <a:graphic>
          <a:graphicData uri="http://schemas.openxmlformats.org/presentationml/2006/ole">
            <p:oleObj spid="_x0000_s203779" name="Equation" r:id="rId4" imgW="1409088" imgH="215806" progId="Equation.DSMT4">
              <p:embed/>
            </p:oleObj>
          </a:graphicData>
        </a:graphic>
      </p:graphicFrame>
      <p:graphicFrame>
        <p:nvGraphicFramePr>
          <p:cNvPr id="8" name="Object 3"/>
          <p:cNvGraphicFramePr>
            <a:graphicFrameLocks noChangeAspect="1"/>
          </p:cNvGraphicFramePr>
          <p:nvPr/>
        </p:nvGraphicFramePr>
        <p:xfrm>
          <a:off x="3929058" y="3286124"/>
          <a:ext cx="4592637" cy="404813"/>
        </p:xfrm>
        <a:graphic>
          <a:graphicData uri="http://schemas.openxmlformats.org/presentationml/2006/ole">
            <p:oleObj spid="_x0000_s203781" name="Equation" r:id="rId5" imgW="2361960" imgH="203040" progId="Equation.DSMT4">
              <p:embed/>
            </p:oleObj>
          </a:graphicData>
        </a:graphic>
      </p:graphicFrame>
      <p:sp>
        <p:nvSpPr>
          <p:cNvPr id="12" name="矩形 11"/>
          <p:cNvSpPr/>
          <p:nvPr/>
        </p:nvSpPr>
        <p:spPr>
          <a:xfrm>
            <a:off x="4357686" y="1901129"/>
            <a:ext cx="4714877" cy="1384995"/>
          </a:xfrm>
          <a:prstGeom prst="rect">
            <a:avLst/>
          </a:prstGeom>
        </p:spPr>
        <p:txBody>
          <a:bodyPr wrap="square">
            <a:spAutoFit/>
          </a:bodyPr>
          <a:lstStyle/>
          <a:p>
            <a:r>
              <a:rPr lang="en-US" sz="1200" b="1" i="1" dirty="0" smtClean="0">
                <a:latin typeface="Times New Roman" pitchFamily="18" charset="0"/>
                <a:ea typeface="+mn-ea"/>
                <a:cs typeface="Times New Roman" pitchFamily="18" charset="0"/>
              </a:rPr>
              <a:t>n</a:t>
            </a:r>
            <a:r>
              <a:rPr lang="en-US" sz="1200" b="1" baseline="-25000" dirty="0" smtClean="0">
                <a:latin typeface="Times New Roman" pitchFamily="18" charset="0"/>
                <a:ea typeface="+mn-ea"/>
                <a:cs typeface="Times New Roman" pitchFamily="18" charset="0"/>
              </a:rPr>
              <a:t>1</a:t>
            </a:r>
            <a:r>
              <a:rPr lang="zh-CN" altLang="en-US" sz="1200" b="1" dirty="0" smtClean="0">
                <a:latin typeface="Times New Roman" pitchFamily="18" charset="0"/>
                <a:ea typeface="+mn-ea"/>
                <a:cs typeface="Times New Roman" pitchFamily="18" charset="0"/>
              </a:rPr>
              <a:t>维能控又能观测、</a:t>
            </a:r>
            <a:r>
              <a:rPr lang="en-US" sz="1200" b="1" i="1" dirty="0" smtClean="0">
                <a:latin typeface="Times New Roman" pitchFamily="18" charset="0"/>
                <a:ea typeface="+mn-ea"/>
                <a:cs typeface="Times New Roman" pitchFamily="18" charset="0"/>
              </a:rPr>
              <a:t>n</a:t>
            </a:r>
            <a:r>
              <a:rPr lang="en-US" sz="1200" b="1" baseline="-25000" dirty="0" smtClean="0">
                <a:latin typeface="Times New Roman" pitchFamily="18" charset="0"/>
                <a:ea typeface="+mn-ea"/>
                <a:cs typeface="Times New Roman" pitchFamily="18" charset="0"/>
              </a:rPr>
              <a:t>2</a:t>
            </a:r>
            <a:r>
              <a:rPr lang="en-US" sz="1200" b="1" dirty="0" smtClean="0">
                <a:latin typeface="Times New Roman" pitchFamily="18" charset="0"/>
                <a:ea typeface="+mn-ea"/>
                <a:cs typeface="Times New Roman" pitchFamily="18" charset="0"/>
              </a:rPr>
              <a:t> </a:t>
            </a:r>
            <a:r>
              <a:rPr lang="zh-CN" altLang="en-US" sz="1200" b="1" dirty="0" smtClean="0">
                <a:latin typeface="Times New Roman" pitchFamily="18" charset="0"/>
                <a:ea typeface="+mn-ea"/>
                <a:cs typeface="Times New Roman" pitchFamily="18" charset="0"/>
              </a:rPr>
              <a:t>维能控但不能观测、</a:t>
            </a:r>
            <a:r>
              <a:rPr lang="en-US" sz="1200" b="1" i="1" dirty="0" smtClean="0">
                <a:latin typeface="Times New Roman" pitchFamily="18" charset="0"/>
                <a:ea typeface="+mn-ea"/>
                <a:cs typeface="Times New Roman" pitchFamily="18" charset="0"/>
              </a:rPr>
              <a:t>n</a:t>
            </a:r>
            <a:r>
              <a:rPr lang="en-US" sz="1200" b="1" baseline="-25000" dirty="0" smtClean="0">
                <a:latin typeface="Times New Roman" pitchFamily="18" charset="0"/>
                <a:ea typeface="+mn-ea"/>
                <a:cs typeface="Times New Roman" pitchFamily="18" charset="0"/>
              </a:rPr>
              <a:t>3</a:t>
            </a:r>
            <a:r>
              <a:rPr lang="zh-CN" altLang="en-US" sz="1200" b="1" dirty="0" smtClean="0">
                <a:latin typeface="Times New Roman" pitchFamily="18" charset="0"/>
                <a:ea typeface="+mn-ea"/>
                <a:cs typeface="Times New Roman" pitchFamily="18" charset="0"/>
              </a:rPr>
              <a:t>维不能控但能观测、</a:t>
            </a:r>
            <a:r>
              <a:rPr lang="en-US" sz="1200" b="1" i="1" dirty="0" smtClean="0">
                <a:latin typeface="Times New Roman" pitchFamily="18" charset="0"/>
                <a:ea typeface="+mn-ea"/>
                <a:cs typeface="Times New Roman" pitchFamily="18" charset="0"/>
              </a:rPr>
              <a:t>n</a:t>
            </a:r>
            <a:r>
              <a:rPr lang="en-US" sz="1200" b="1" baseline="-25000" dirty="0" smtClean="0">
                <a:latin typeface="Times New Roman" pitchFamily="18" charset="0"/>
                <a:ea typeface="+mn-ea"/>
                <a:cs typeface="Times New Roman" pitchFamily="18" charset="0"/>
              </a:rPr>
              <a:t>4</a:t>
            </a:r>
            <a:r>
              <a:rPr lang="zh-CN" altLang="en-US" sz="1200" b="1" dirty="0" smtClean="0">
                <a:latin typeface="Times New Roman" pitchFamily="18" charset="0"/>
                <a:ea typeface="+mn-ea"/>
                <a:cs typeface="Times New Roman" pitchFamily="18" charset="0"/>
              </a:rPr>
              <a:t>维既不能控又不能观测的子系统，</a:t>
            </a:r>
            <a:r>
              <a:rPr lang="en-US" sz="1200" b="1" i="1" dirty="0" smtClean="0">
                <a:latin typeface="Times New Roman" pitchFamily="18" charset="0"/>
                <a:ea typeface="+mn-ea"/>
                <a:cs typeface="Times New Roman" pitchFamily="18" charset="0"/>
              </a:rPr>
              <a:t>n</a:t>
            </a:r>
            <a:r>
              <a:rPr lang="en-US" sz="1200" b="1" dirty="0" smtClean="0">
                <a:latin typeface="Times New Roman" pitchFamily="18" charset="0"/>
                <a:ea typeface="+mn-ea"/>
                <a:cs typeface="Times New Roman" pitchFamily="18" charset="0"/>
              </a:rPr>
              <a:t>=</a:t>
            </a:r>
            <a:r>
              <a:rPr lang="en-US" sz="1200" b="1" i="1" dirty="0" smtClean="0">
                <a:latin typeface="Times New Roman" pitchFamily="18" charset="0"/>
                <a:ea typeface="+mn-ea"/>
                <a:cs typeface="Times New Roman" pitchFamily="18" charset="0"/>
              </a:rPr>
              <a:t> n</a:t>
            </a:r>
            <a:r>
              <a:rPr lang="en-US" sz="1200" b="1" baseline="-25000" dirty="0" smtClean="0">
                <a:latin typeface="Times New Roman" pitchFamily="18" charset="0"/>
                <a:ea typeface="+mn-ea"/>
                <a:cs typeface="Times New Roman" pitchFamily="18" charset="0"/>
              </a:rPr>
              <a:t>1</a:t>
            </a:r>
            <a:r>
              <a:rPr lang="en-US" sz="1200" b="1" dirty="0" smtClean="0">
                <a:latin typeface="Times New Roman" pitchFamily="18" charset="0"/>
                <a:ea typeface="+mn-ea"/>
                <a:cs typeface="Times New Roman" pitchFamily="18" charset="0"/>
              </a:rPr>
              <a:t>+</a:t>
            </a:r>
            <a:r>
              <a:rPr lang="en-US" sz="1200" b="1" i="1" dirty="0" smtClean="0">
                <a:latin typeface="Times New Roman" pitchFamily="18" charset="0"/>
                <a:ea typeface="+mn-ea"/>
                <a:cs typeface="Times New Roman" pitchFamily="18" charset="0"/>
              </a:rPr>
              <a:t> n</a:t>
            </a:r>
            <a:r>
              <a:rPr lang="en-US" sz="1200" b="1" baseline="-25000" dirty="0" smtClean="0">
                <a:latin typeface="Times New Roman" pitchFamily="18" charset="0"/>
                <a:ea typeface="+mn-ea"/>
                <a:cs typeface="Times New Roman" pitchFamily="18" charset="0"/>
              </a:rPr>
              <a:t>2</a:t>
            </a:r>
            <a:r>
              <a:rPr lang="en-US" sz="1200" b="1" dirty="0" smtClean="0">
                <a:latin typeface="Times New Roman" pitchFamily="18" charset="0"/>
                <a:ea typeface="+mn-ea"/>
                <a:cs typeface="Times New Roman" pitchFamily="18" charset="0"/>
              </a:rPr>
              <a:t> +</a:t>
            </a:r>
            <a:r>
              <a:rPr lang="en-US" sz="1200" b="1" i="1" dirty="0" smtClean="0">
                <a:latin typeface="Times New Roman" pitchFamily="18" charset="0"/>
                <a:ea typeface="+mn-ea"/>
                <a:cs typeface="Times New Roman" pitchFamily="18" charset="0"/>
              </a:rPr>
              <a:t> n</a:t>
            </a:r>
            <a:r>
              <a:rPr lang="en-US" sz="1200" b="1" baseline="-25000" dirty="0" smtClean="0">
                <a:latin typeface="Times New Roman" pitchFamily="18" charset="0"/>
                <a:ea typeface="+mn-ea"/>
                <a:cs typeface="Times New Roman" pitchFamily="18" charset="0"/>
              </a:rPr>
              <a:t>3</a:t>
            </a:r>
            <a:r>
              <a:rPr lang="en-US" sz="1200" b="1" dirty="0" smtClean="0">
                <a:latin typeface="Times New Roman" pitchFamily="18" charset="0"/>
                <a:ea typeface="+mn-ea"/>
                <a:cs typeface="Times New Roman" pitchFamily="18" charset="0"/>
              </a:rPr>
              <a:t>+</a:t>
            </a:r>
            <a:r>
              <a:rPr lang="en-US" sz="1200" b="1" i="1" dirty="0" smtClean="0">
                <a:latin typeface="Times New Roman" pitchFamily="18" charset="0"/>
                <a:ea typeface="+mn-ea"/>
                <a:cs typeface="Times New Roman" pitchFamily="18" charset="0"/>
              </a:rPr>
              <a:t> n</a:t>
            </a:r>
            <a:r>
              <a:rPr lang="en-US" sz="1200" b="1" baseline="-25000" dirty="0" smtClean="0">
                <a:latin typeface="Times New Roman" pitchFamily="18" charset="0"/>
                <a:ea typeface="+mn-ea"/>
                <a:cs typeface="Times New Roman" pitchFamily="18" charset="0"/>
              </a:rPr>
              <a:t>4</a:t>
            </a:r>
            <a:r>
              <a:rPr lang="zh-CN" altLang="en-US" sz="1200" b="1" dirty="0" smtClean="0">
                <a:latin typeface="Times New Roman" pitchFamily="18" charset="0"/>
                <a:ea typeface="+mn-ea"/>
                <a:cs typeface="Times New Roman" pitchFamily="18" charset="0"/>
              </a:rPr>
              <a:t>。</a:t>
            </a:r>
            <a:r>
              <a:rPr lang="en-US" sz="1200" b="1" i="1" dirty="0" smtClean="0">
                <a:latin typeface="Times New Roman" pitchFamily="18" charset="0"/>
                <a:ea typeface="+mn-ea"/>
                <a:cs typeface="Times New Roman" pitchFamily="18" charset="0"/>
              </a:rPr>
              <a:t>n</a:t>
            </a:r>
            <a:r>
              <a:rPr lang="en-US" sz="1200" b="1" baseline="-25000" dirty="0" smtClean="0">
                <a:latin typeface="Times New Roman" pitchFamily="18" charset="0"/>
                <a:ea typeface="+mn-ea"/>
                <a:cs typeface="Times New Roman" pitchFamily="18" charset="0"/>
              </a:rPr>
              <a:t>5</a:t>
            </a:r>
            <a:r>
              <a:rPr lang="zh-CN" altLang="en-US" sz="1200" b="1" dirty="0" smtClean="0">
                <a:latin typeface="Times New Roman" pitchFamily="18" charset="0"/>
                <a:ea typeface="+mn-ea"/>
                <a:cs typeface="Times New Roman" pitchFamily="18" charset="0"/>
              </a:rPr>
              <a:t>为</a:t>
            </a:r>
            <a:r>
              <a:rPr lang="en-US" sz="1200" b="1" i="1" dirty="0" smtClean="0">
                <a:latin typeface="Times New Roman" pitchFamily="18" charset="0"/>
                <a:ea typeface="+mn-ea"/>
                <a:cs typeface="Times New Roman" pitchFamily="18" charset="0"/>
              </a:rPr>
              <a:t>n</a:t>
            </a:r>
            <a:r>
              <a:rPr lang="en-US" sz="1200" b="1" baseline="-25000" dirty="0" smtClean="0">
                <a:latin typeface="Times New Roman" pitchFamily="18" charset="0"/>
                <a:ea typeface="+mn-ea"/>
                <a:cs typeface="Times New Roman" pitchFamily="18" charset="0"/>
              </a:rPr>
              <a:t>3</a:t>
            </a:r>
            <a:r>
              <a:rPr lang="en-US" sz="1200" b="1" dirty="0" smtClean="0">
                <a:latin typeface="Times New Roman" pitchFamily="18" charset="0"/>
                <a:ea typeface="+mn-ea"/>
                <a:cs typeface="Times New Roman" pitchFamily="18" charset="0"/>
              </a:rPr>
              <a:t>+</a:t>
            </a:r>
            <a:r>
              <a:rPr lang="en-US" sz="1200" b="1" i="1" dirty="0" smtClean="0">
                <a:latin typeface="Times New Roman" pitchFamily="18" charset="0"/>
                <a:ea typeface="+mn-ea"/>
                <a:cs typeface="Times New Roman" pitchFamily="18" charset="0"/>
              </a:rPr>
              <a:t>n</a:t>
            </a:r>
            <a:r>
              <a:rPr lang="en-US" sz="1200" b="1" baseline="-25000" dirty="0" smtClean="0">
                <a:latin typeface="Times New Roman" pitchFamily="18" charset="0"/>
                <a:ea typeface="+mn-ea"/>
                <a:cs typeface="Times New Roman" pitchFamily="18" charset="0"/>
              </a:rPr>
              <a:t>4</a:t>
            </a:r>
            <a:r>
              <a:rPr lang="zh-CN" altLang="en-US" sz="1200" b="1" dirty="0" smtClean="0">
                <a:latin typeface="Times New Roman" pitchFamily="18" charset="0"/>
                <a:ea typeface="+mn-ea"/>
                <a:cs typeface="Times New Roman" pitchFamily="18" charset="0"/>
              </a:rPr>
              <a:t>维不能控子系统中具有指定位置的极点数</a:t>
            </a:r>
            <a:r>
              <a:rPr lang="en-US" sz="1200" b="1" dirty="0" smtClean="0">
                <a:latin typeface="Times New Roman" pitchFamily="18" charset="0"/>
                <a:ea typeface="+mn-ea"/>
                <a:cs typeface="Times New Roman" pitchFamily="18" charset="0"/>
              </a:rPr>
              <a:t>(</a:t>
            </a:r>
            <a:r>
              <a:rPr lang="zh-CN" altLang="en-US" sz="1200" b="1" dirty="0" smtClean="0">
                <a:latin typeface="Times New Roman" pitchFamily="18" charset="0"/>
                <a:ea typeface="+mn-ea"/>
                <a:cs typeface="Times New Roman" pitchFamily="18" charset="0"/>
              </a:rPr>
              <a:t>可以保留，一般是稳定的</a:t>
            </a:r>
            <a:r>
              <a:rPr lang="en-US" sz="1200" b="1" dirty="0" smtClean="0">
                <a:latin typeface="Times New Roman" pitchFamily="18" charset="0"/>
                <a:ea typeface="+mn-ea"/>
                <a:cs typeface="Times New Roman" pitchFamily="18" charset="0"/>
              </a:rPr>
              <a:t>)</a:t>
            </a:r>
            <a:r>
              <a:rPr lang="zh-CN" altLang="en-US" sz="1200" b="1" dirty="0" smtClean="0">
                <a:latin typeface="Times New Roman" pitchFamily="18" charset="0"/>
                <a:ea typeface="+mn-ea"/>
                <a:cs typeface="Times New Roman" pitchFamily="18" charset="0"/>
              </a:rPr>
              <a:t>；</a:t>
            </a:r>
            <a:r>
              <a:rPr lang="en-US" sz="1200" b="1" i="1" dirty="0" smtClean="0">
                <a:latin typeface="Times New Roman" pitchFamily="18" charset="0"/>
                <a:ea typeface="+mn-ea"/>
                <a:cs typeface="Times New Roman" pitchFamily="18" charset="0"/>
              </a:rPr>
              <a:t>n</a:t>
            </a:r>
            <a:r>
              <a:rPr lang="en-US" sz="1200" b="1" baseline="-25000" dirty="0" smtClean="0">
                <a:latin typeface="Times New Roman" pitchFamily="18" charset="0"/>
                <a:ea typeface="+mn-ea"/>
                <a:cs typeface="Times New Roman" pitchFamily="18" charset="0"/>
              </a:rPr>
              <a:t>6</a:t>
            </a:r>
            <a:r>
              <a:rPr lang="zh-CN" altLang="en-US" sz="1200" b="1" dirty="0" smtClean="0">
                <a:latin typeface="Times New Roman" pitchFamily="18" charset="0"/>
                <a:ea typeface="+mn-ea"/>
                <a:cs typeface="Times New Roman" pitchFamily="18" charset="0"/>
              </a:rPr>
              <a:t>为</a:t>
            </a:r>
            <a:r>
              <a:rPr lang="en-US" sz="1200" b="1" i="1" dirty="0" smtClean="0">
                <a:latin typeface="Times New Roman" pitchFamily="18" charset="0"/>
                <a:ea typeface="+mn-ea"/>
                <a:cs typeface="Times New Roman" pitchFamily="18" charset="0"/>
              </a:rPr>
              <a:t>n</a:t>
            </a:r>
            <a:r>
              <a:rPr lang="en-US" sz="1200" b="1" baseline="-25000" dirty="0" smtClean="0">
                <a:latin typeface="Times New Roman" pitchFamily="18" charset="0"/>
                <a:ea typeface="+mn-ea"/>
                <a:cs typeface="Times New Roman" pitchFamily="18" charset="0"/>
              </a:rPr>
              <a:t>2</a:t>
            </a:r>
            <a:r>
              <a:rPr lang="en-US" sz="1200" b="1" dirty="0" smtClean="0">
                <a:latin typeface="Times New Roman" pitchFamily="18" charset="0"/>
                <a:ea typeface="+mn-ea"/>
                <a:cs typeface="Times New Roman" pitchFamily="18" charset="0"/>
              </a:rPr>
              <a:t>+</a:t>
            </a:r>
            <a:r>
              <a:rPr lang="en-US" sz="1200" b="1" i="1" dirty="0" smtClean="0">
                <a:latin typeface="Times New Roman" pitchFamily="18" charset="0"/>
                <a:ea typeface="+mn-ea"/>
                <a:cs typeface="Times New Roman" pitchFamily="18" charset="0"/>
              </a:rPr>
              <a:t>n</a:t>
            </a:r>
            <a:r>
              <a:rPr lang="en-US" sz="1200" b="1" baseline="-25000" dirty="0" smtClean="0">
                <a:latin typeface="Times New Roman" pitchFamily="18" charset="0"/>
                <a:ea typeface="+mn-ea"/>
                <a:cs typeface="Times New Roman" pitchFamily="18" charset="0"/>
              </a:rPr>
              <a:t>4</a:t>
            </a:r>
            <a:r>
              <a:rPr lang="zh-CN" altLang="en-US" sz="1200" b="1" dirty="0" smtClean="0">
                <a:latin typeface="Times New Roman" pitchFamily="18" charset="0"/>
                <a:ea typeface="+mn-ea"/>
                <a:cs typeface="Times New Roman" pitchFamily="18" charset="0"/>
              </a:rPr>
              <a:t>维不能观子系统中具有指定位置</a:t>
            </a:r>
            <a:r>
              <a:rPr lang="en-US" sz="1200" b="1" dirty="0" smtClean="0">
                <a:latin typeface="Times New Roman" pitchFamily="18" charset="0"/>
                <a:ea typeface="+mn-ea"/>
                <a:cs typeface="Times New Roman" pitchFamily="18" charset="0"/>
              </a:rPr>
              <a:t>(</a:t>
            </a:r>
            <a:r>
              <a:rPr lang="zh-CN" altLang="en-US" sz="1200" b="1" dirty="0" smtClean="0">
                <a:latin typeface="Times New Roman" pitchFamily="18" charset="0"/>
                <a:ea typeface="+mn-ea"/>
                <a:cs typeface="Times New Roman" pitchFamily="18" charset="0"/>
              </a:rPr>
              <a:t>可以保留，一般是稳定的</a:t>
            </a:r>
            <a:r>
              <a:rPr lang="en-US" sz="1200" b="1" dirty="0" smtClean="0">
                <a:latin typeface="Times New Roman" pitchFamily="18" charset="0"/>
                <a:ea typeface="+mn-ea"/>
                <a:cs typeface="Times New Roman" pitchFamily="18" charset="0"/>
              </a:rPr>
              <a:t>)</a:t>
            </a:r>
            <a:r>
              <a:rPr lang="zh-CN" altLang="en-US" sz="1200" b="1" dirty="0" smtClean="0">
                <a:latin typeface="Times New Roman" pitchFamily="18" charset="0"/>
                <a:ea typeface="+mn-ea"/>
                <a:cs typeface="Times New Roman" pitchFamily="18" charset="0"/>
              </a:rPr>
              <a:t>的极点数。</a:t>
            </a:r>
            <a:r>
              <a:rPr lang="en-US" sz="1200" b="1" i="1" dirty="0" smtClean="0">
                <a:latin typeface="Times New Roman" pitchFamily="18" charset="0"/>
                <a:ea typeface="+mn-ea"/>
                <a:cs typeface="Times New Roman" pitchFamily="18" charset="0"/>
              </a:rPr>
              <a:t>n</a:t>
            </a:r>
            <a:r>
              <a:rPr lang="en-US" sz="1200" b="1" baseline="-25000" dirty="0" smtClean="0">
                <a:latin typeface="Times New Roman" pitchFamily="18" charset="0"/>
                <a:ea typeface="+mn-ea"/>
                <a:cs typeface="Times New Roman" pitchFamily="18" charset="0"/>
              </a:rPr>
              <a:t>7</a:t>
            </a:r>
            <a:r>
              <a:rPr lang="zh-CN" altLang="en-US" sz="1200" b="1" dirty="0" smtClean="0">
                <a:latin typeface="Times New Roman" pitchFamily="18" charset="0"/>
                <a:ea typeface="+mn-ea"/>
                <a:cs typeface="Times New Roman" pitchFamily="18" charset="0"/>
              </a:rPr>
              <a:t>为不能观测部分优先采用状态反馈后具有指定位置的极点数；</a:t>
            </a:r>
            <a:r>
              <a:rPr lang="en-US" sz="1200" b="1" i="1" dirty="0" smtClean="0">
                <a:latin typeface="Times New Roman" pitchFamily="18" charset="0"/>
                <a:ea typeface="+mn-ea"/>
                <a:cs typeface="Times New Roman" pitchFamily="18" charset="0"/>
              </a:rPr>
              <a:t>n</a:t>
            </a:r>
            <a:r>
              <a:rPr lang="en-US" sz="1200" b="1" baseline="-25000" dirty="0" smtClean="0">
                <a:latin typeface="Times New Roman" pitchFamily="18" charset="0"/>
                <a:ea typeface="+mn-ea"/>
                <a:cs typeface="Times New Roman" pitchFamily="18" charset="0"/>
              </a:rPr>
              <a:t>8</a:t>
            </a:r>
            <a:r>
              <a:rPr lang="zh-CN" altLang="en-US" sz="1200" b="1" dirty="0" smtClean="0">
                <a:latin typeface="Times New Roman" pitchFamily="18" charset="0"/>
                <a:ea typeface="+mn-ea"/>
                <a:cs typeface="Times New Roman" pitchFamily="18" charset="0"/>
              </a:rPr>
              <a:t>为不能控部分优先采用从从输出到状态矢量导数</a:t>
            </a:r>
            <a:r>
              <a:rPr lang="en-US" sz="1200" b="1" dirty="0" smtClean="0">
                <a:latin typeface="Times New Roman" pitchFamily="18" charset="0"/>
                <a:ea typeface="+mn-ea"/>
                <a:cs typeface="Times New Roman" pitchFamily="18" charset="0"/>
              </a:rPr>
              <a:t> </a:t>
            </a:r>
            <a:r>
              <a:rPr lang="zh-CN" altLang="en-US" sz="1200" b="1" dirty="0" smtClean="0">
                <a:latin typeface="Times New Roman" pitchFamily="18" charset="0"/>
                <a:ea typeface="+mn-ea"/>
                <a:cs typeface="Times New Roman" pitchFamily="18" charset="0"/>
              </a:rPr>
              <a:t>反馈后具有指定位置的极点数。</a:t>
            </a:r>
            <a:endParaRPr lang="zh-CN" altLang="en-US" sz="1200" b="1" dirty="0">
              <a:latin typeface="Times New Roman" pitchFamily="18" charset="0"/>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a:lstStyle/>
          <a:p>
            <a:r>
              <a:rPr lang="zh-CN" altLang="en-US" dirty="0" smtClean="0"/>
              <a:t>本章内容</a:t>
            </a:r>
          </a:p>
        </p:txBody>
      </p:sp>
      <p:sp>
        <p:nvSpPr>
          <p:cNvPr id="110594" name="内容占位符 2"/>
          <p:cNvSpPr>
            <a:spLocks noGrp="1"/>
          </p:cNvSpPr>
          <p:nvPr>
            <p:ph idx="1"/>
          </p:nvPr>
        </p:nvSpPr>
        <p:spPr>
          <a:xfrm>
            <a:off x="785813" y="1154113"/>
            <a:ext cx="7889875" cy="5703887"/>
          </a:xfrm>
        </p:spPr>
        <p:txBody>
          <a:bodyPr/>
          <a:lstStyle/>
          <a:p>
            <a:pPr>
              <a:lnSpc>
                <a:spcPct val="80000"/>
              </a:lnSpc>
            </a:pPr>
            <a:r>
              <a:rPr lang="zh-CN" altLang="en-US" sz="2400" dirty="0" smtClean="0">
                <a:solidFill>
                  <a:srgbClr val="FF0000"/>
                </a:solidFill>
                <a:latin typeface="+mn-ea"/>
              </a:rPr>
              <a:t>综合与设计的基本概念</a:t>
            </a:r>
          </a:p>
          <a:p>
            <a:pPr>
              <a:lnSpc>
                <a:spcPct val="80000"/>
              </a:lnSpc>
            </a:pPr>
            <a:r>
              <a:rPr lang="zh-CN" altLang="en-US" sz="2400" dirty="0" smtClean="0">
                <a:solidFill>
                  <a:srgbClr val="FF0000"/>
                </a:solidFill>
                <a:latin typeface="+mn-ea"/>
              </a:rPr>
              <a:t>连续时间线性时不变反馈控制系统的结构特性</a:t>
            </a:r>
          </a:p>
          <a:p>
            <a:pPr>
              <a:lnSpc>
                <a:spcPct val="80000"/>
              </a:lnSpc>
            </a:pPr>
            <a:r>
              <a:rPr lang="zh-CN" altLang="en-US" sz="2400" dirty="0" smtClean="0">
                <a:solidFill>
                  <a:srgbClr val="FF0000"/>
                </a:solidFill>
                <a:latin typeface="+mn-ea"/>
              </a:rPr>
              <a:t>离散时间线性时不变反馈控制系统的结构特性 </a:t>
            </a:r>
          </a:p>
          <a:p>
            <a:pPr>
              <a:lnSpc>
                <a:spcPct val="80000"/>
              </a:lnSpc>
            </a:pPr>
            <a:r>
              <a:rPr lang="zh-CN" altLang="en-US" sz="2400" dirty="0" smtClean="0">
                <a:solidFill>
                  <a:srgbClr val="FF0000"/>
                </a:solidFill>
                <a:latin typeface="+mn-ea"/>
              </a:rPr>
              <a:t>线性时不变系统的极点配置问题提法与指标确定</a:t>
            </a:r>
          </a:p>
          <a:p>
            <a:pPr>
              <a:lnSpc>
                <a:spcPct val="80000"/>
              </a:lnSpc>
            </a:pPr>
            <a:endParaRPr lang="zh-CN" altLang="en-US" sz="2400" dirty="0" smtClean="0">
              <a:solidFill>
                <a:srgbClr val="FF0000"/>
              </a:solidFill>
              <a:latin typeface="+mn-ea"/>
            </a:endParaRPr>
          </a:p>
          <a:p>
            <a:pPr marL="342900" lvl="1" indent="-342900">
              <a:lnSpc>
                <a:spcPct val="80000"/>
              </a:lnSpc>
              <a:buClr>
                <a:schemeClr val="folHlink"/>
              </a:buClr>
              <a:buSzPct val="60000"/>
            </a:pPr>
            <a:r>
              <a:rPr lang="zh-CN" altLang="en-US" sz="2400" dirty="0" smtClean="0">
                <a:solidFill>
                  <a:srgbClr val="FF0000"/>
                </a:solidFill>
                <a:latin typeface="+mn-ea"/>
              </a:rPr>
              <a:t>线性时不变系统状态反馈极点配置的存在性与算法</a:t>
            </a:r>
          </a:p>
          <a:p>
            <a:pPr>
              <a:lnSpc>
                <a:spcPct val="80000"/>
              </a:lnSpc>
            </a:pPr>
            <a:r>
              <a:rPr lang="zh-CN" altLang="en-US" sz="2400" dirty="0" smtClean="0">
                <a:solidFill>
                  <a:srgbClr val="FF0000"/>
                </a:solidFill>
                <a:latin typeface="+mn-ea"/>
              </a:rPr>
              <a:t>线性定常系统从输出到状态矢量导数反馈极点配置</a:t>
            </a:r>
          </a:p>
          <a:p>
            <a:pPr>
              <a:lnSpc>
                <a:spcPct val="80000"/>
              </a:lnSpc>
            </a:pPr>
            <a:r>
              <a:rPr lang="zh-CN" altLang="en-US" sz="2400" dirty="0" smtClean="0">
                <a:solidFill>
                  <a:srgbClr val="FF0000"/>
                </a:solidFill>
                <a:latin typeface="+mn-ea"/>
              </a:rPr>
              <a:t>线性时不变系统状态反馈与从输出到状态矢量导数反馈复合极点配置 </a:t>
            </a:r>
          </a:p>
          <a:p>
            <a:pPr>
              <a:lnSpc>
                <a:spcPct val="80000"/>
              </a:lnSpc>
            </a:pPr>
            <a:r>
              <a:rPr lang="zh-CN" altLang="en-US" sz="2400" dirty="0" smtClean="0">
                <a:solidFill>
                  <a:srgbClr val="FF0000"/>
                </a:solidFill>
                <a:latin typeface="+mn-ea"/>
              </a:rPr>
              <a:t>线性时不变系统输出反馈极点配置存在性与算法 </a:t>
            </a:r>
          </a:p>
          <a:p>
            <a:pPr>
              <a:lnSpc>
                <a:spcPct val="80000"/>
              </a:lnSpc>
            </a:pPr>
            <a:endParaRPr lang="zh-CN" altLang="en-US" sz="2400" dirty="0" smtClean="0">
              <a:latin typeface="+mn-ea"/>
            </a:endParaRPr>
          </a:p>
          <a:p>
            <a:pPr>
              <a:lnSpc>
                <a:spcPct val="80000"/>
              </a:lnSpc>
            </a:pPr>
            <a:r>
              <a:rPr lang="zh-CN" altLang="en-US" sz="2400" dirty="0" smtClean="0">
                <a:latin typeface="+mn-ea"/>
              </a:rPr>
              <a:t>线性时不变系统反馈镇定问题与求解 </a:t>
            </a:r>
          </a:p>
          <a:p>
            <a:pPr>
              <a:lnSpc>
                <a:spcPct val="80000"/>
              </a:lnSpc>
            </a:pPr>
            <a:r>
              <a:rPr lang="zh-CN" altLang="en-US" sz="2400" dirty="0" smtClean="0">
                <a:latin typeface="+mn-ea"/>
              </a:rPr>
              <a:t>线性时不变系统解耦控制 </a:t>
            </a:r>
          </a:p>
          <a:p>
            <a:pPr>
              <a:lnSpc>
                <a:spcPct val="80000"/>
              </a:lnSpc>
            </a:pPr>
            <a:endParaRPr lang="zh-CN" altLang="en-US" sz="2400" dirty="0" smtClean="0">
              <a:latin typeface="+mn-ea"/>
            </a:endParaRPr>
          </a:p>
          <a:p>
            <a:pPr>
              <a:lnSpc>
                <a:spcPct val="80000"/>
              </a:lnSpc>
            </a:pPr>
            <a:r>
              <a:rPr lang="zh-CN" altLang="en-US" sz="2400" dirty="0" smtClean="0">
                <a:latin typeface="+mn-ea"/>
              </a:rPr>
              <a:t>基于观测器的线性时不变系统状态反馈控制</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线性时不变系统输出反馈极点配置存在性与算法</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静态输出反馈</a:t>
            </a:r>
            <a:r>
              <a:rPr lang="en-US" altLang="zh-CN" dirty="0" smtClean="0"/>
              <a:t>(</a:t>
            </a:r>
            <a:r>
              <a:rPr lang="zh-CN" altLang="en-US" dirty="0" smtClean="0"/>
              <a:t>以连续系统为例</a:t>
            </a:r>
            <a:r>
              <a:rPr lang="en-US" altLang="zh-CN" dirty="0" smtClean="0"/>
              <a:t>)</a:t>
            </a:r>
          </a:p>
          <a:p>
            <a:endParaRPr lang="en-US" altLang="zh-CN" dirty="0" smtClean="0"/>
          </a:p>
          <a:p>
            <a:endParaRPr lang="en-US" altLang="zh-CN" dirty="0" smtClean="0"/>
          </a:p>
          <a:p>
            <a:endParaRPr lang="en-US" altLang="zh-CN" dirty="0" smtClean="0"/>
          </a:p>
          <a:p>
            <a:r>
              <a:rPr lang="zh-CN" altLang="en-US" dirty="0" smtClean="0"/>
              <a:t>引例</a:t>
            </a:r>
            <a:r>
              <a:rPr lang="en-US" altLang="zh-CN" dirty="0" smtClean="0"/>
              <a:t>：</a:t>
            </a:r>
            <a:r>
              <a:rPr lang="zh-CN" altLang="en-US" dirty="0" smtClean="0"/>
              <a:t>输出反馈不能任意配置闭环极点</a:t>
            </a:r>
            <a:endParaRPr lang="zh-CN" altLang="en-US" dirty="0"/>
          </a:p>
        </p:txBody>
      </p:sp>
      <p:sp>
        <p:nvSpPr>
          <p:cNvPr id="211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1969" name="Object 1"/>
          <p:cNvGraphicFramePr>
            <a:graphicFrameLocks noChangeAspect="1"/>
          </p:cNvGraphicFramePr>
          <p:nvPr/>
        </p:nvGraphicFramePr>
        <p:xfrm>
          <a:off x="1071538" y="2000240"/>
          <a:ext cx="1428760" cy="787650"/>
        </p:xfrm>
        <a:graphic>
          <a:graphicData uri="http://schemas.openxmlformats.org/presentationml/2006/ole">
            <p:oleObj spid="_x0000_s211969" name="Equation" r:id="rId3" imgW="736280" imgH="393529" progId="Equation.DSMT4">
              <p:embed/>
            </p:oleObj>
          </a:graphicData>
        </a:graphic>
      </p:graphicFrame>
      <p:graphicFrame>
        <p:nvGraphicFramePr>
          <p:cNvPr id="6" name="Object 1"/>
          <p:cNvGraphicFramePr>
            <a:graphicFrameLocks noChangeAspect="1"/>
          </p:cNvGraphicFramePr>
          <p:nvPr/>
        </p:nvGraphicFramePr>
        <p:xfrm>
          <a:off x="1071538" y="2857496"/>
          <a:ext cx="3302000" cy="457200"/>
        </p:xfrm>
        <a:graphic>
          <a:graphicData uri="http://schemas.openxmlformats.org/presentationml/2006/ole">
            <p:oleObj spid="_x0000_s211971" name="Equation" r:id="rId4" imgW="1701720" imgH="228600" progId="Equation.DSMT4">
              <p:embed/>
            </p:oleObj>
          </a:graphicData>
        </a:graphic>
      </p:graphicFrame>
      <p:sp>
        <p:nvSpPr>
          <p:cNvPr id="7" name="矩形 6"/>
          <p:cNvSpPr/>
          <p:nvPr/>
        </p:nvSpPr>
        <p:spPr>
          <a:xfrm>
            <a:off x="4714876" y="2000240"/>
            <a:ext cx="3643338" cy="1200329"/>
          </a:xfrm>
          <a:prstGeom prst="rect">
            <a:avLst/>
          </a:prstGeom>
        </p:spPr>
        <p:txBody>
          <a:bodyPr wrap="square">
            <a:spAutoFit/>
          </a:bodyPr>
          <a:lstStyle/>
          <a:p>
            <a:r>
              <a:rPr lang="zh-CN" altLang="en-US" b="1" dirty="0" smtClean="0">
                <a:latin typeface="+mn-ea"/>
                <a:ea typeface="+mn-ea"/>
              </a:rPr>
              <a:t>采用静态输出反馈可能不能任意配置静态输出反馈闭环系统的极点。</a:t>
            </a:r>
            <a:endParaRPr lang="zh-CN" altLang="en-US" b="1" dirty="0">
              <a:latin typeface="+mn-ea"/>
              <a:ea typeface="+mn-ea"/>
            </a:endParaRPr>
          </a:p>
        </p:txBody>
      </p:sp>
      <p:sp>
        <p:nvSpPr>
          <p:cNvPr id="2119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1972" name="Object 4"/>
          <p:cNvGraphicFramePr>
            <a:graphicFrameLocks noChangeAspect="1"/>
          </p:cNvGraphicFramePr>
          <p:nvPr/>
        </p:nvGraphicFramePr>
        <p:xfrm>
          <a:off x="928662" y="4357694"/>
          <a:ext cx="3527044" cy="785818"/>
        </p:xfrm>
        <a:graphic>
          <a:graphicData uri="http://schemas.openxmlformats.org/presentationml/2006/ole">
            <p:oleObj spid="_x0000_s211972" name="Equation" r:id="rId5" imgW="1841500" imgH="419100" progId="Equation.DSMT4">
              <p:embed/>
            </p:oleObj>
          </a:graphicData>
        </a:graphic>
      </p:graphicFrame>
      <p:graphicFrame>
        <p:nvGraphicFramePr>
          <p:cNvPr id="11" name="Object 4"/>
          <p:cNvGraphicFramePr>
            <a:graphicFrameLocks noChangeAspect="1"/>
          </p:cNvGraphicFramePr>
          <p:nvPr/>
        </p:nvGraphicFramePr>
        <p:xfrm>
          <a:off x="1000100" y="5286388"/>
          <a:ext cx="730250" cy="357188"/>
        </p:xfrm>
        <a:graphic>
          <a:graphicData uri="http://schemas.openxmlformats.org/presentationml/2006/ole">
            <p:oleObj spid="_x0000_s211975" name="Equation" r:id="rId6" imgW="380880" imgH="190440" progId="Equation.DSMT4">
              <p:embed/>
            </p:oleObj>
          </a:graphicData>
        </a:graphic>
      </p:graphicFrame>
      <p:graphicFrame>
        <p:nvGraphicFramePr>
          <p:cNvPr id="12" name="Object 4"/>
          <p:cNvGraphicFramePr>
            <a:graphicFrameLocks noChangeAspect="1"/>
          </p:cNvGraphicFramePr>
          <p:nvPr/>
        </p:nvGraphicFramePr>
        <p:xfrm>
          <a:off x="5500694" y="4643446"/>
          <a:ext cx="2824163" cy="785812"/>
        </p:xfrm>
        <a:graphic>
          <a:graphicData uri="http://schemas.openxmlformats.org/presentationml/2006/ole">
            <p:oleObj spid="_x0000_s211976" name="Equation" r:id="rId7" imgW="1473120" imgH="419040" progId="Equation.DSMT4">
              <p:embed/>
            </p:oleObj>
          </a:graphicData>
        </a:graphic>
      </p:graphicFrame>
      <p:graphicFrame>
        <p:nvGraphicFramePr>
          <p:cNvPr id="13" name="Object 4"/>
          <p:cNvGraphicFramePr>
            <a:graphicFrameLocks noChangeAspect="1"/>
          </p:cNvGraphicFramePr>
          <p:nvPr/>
        </p:nvGraphicFramePr>
        <p:xfrm>
          <a:off x="5572132" y="5715016"/>
          <a:ext cx="1411288" cy="428625"/>
        </p:xfrm>
        <a:graphic>
          <a:graphicData uri="http://schemas.openxmlformats.org/presentationml/2006/ole">
            <p:oleObj spid="_x0000_s211977" name="Equation" r:id="rId8" imgW="736560" imgH="228600" progId="Equation.DSMT4">
              <p:embed/>
            </p:oleObj>
          </a:graphicData>
        </a:graphic>
      </p:graphicFrame>
      <p:sp>
        <p:nvSpPr>
          <p:cNvPr id="14" name="右箭头 13"/>
          <p:cNvSpPr/>
          <p:nvPr/>
        </p:nvSpPr>
        <p:spPr bwMode="auto">
          <a:xfrm>
            <a:off x="4500562" y="5000636"/>
            <a:ext cx="714380"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5" name="Object 4"/>
          <p:cNvGraphicFramePr>
            <a:graphicFrameLocks noChangeAspect="1"/>
          </p:cNvGraphicFramePr>
          <p:nvPr/>
        </p:nvGraphicFramePr>
        <p:xfrm>
          <a:off x="7843838" y="5738813"/>
          <a:ext cx="582612" cy="381000"/>
        </p:xfrm>
        <a:graphic>
          <a:graphicData uri="http://schemas.openxmlformats.org/presentationml/2006/ole">
            <p:oleObj spid="_x0000_s211978" name="Equation" r:id="rId9" imgW="304560" imgH="203040" progId="Equation.DSMT4">
              <p:embed/>
            </p:oleObj>
          </a:graphicData>
        </a:graphic>
      </p:graphicFrame>
      <p:sp>
        <p:nvSpPr>
          <p:cNvPr id="16" name="右箭头 15"/>
          <p:cNvSpPr/>
          <p:nvPr/>
        </p:nvSpPr>
        <p:spPr bwMode="auto">
          <a:xfrm>
            <a:off x="7143768" y="5857892"/>
            <a:ext cx="571504"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7" name="矩形 16"/>
          <p:cNvSpPr/>
          <p:nvPr/>
        </p:nvSpPr>
        <p:spPr>
          <a:xfrm>
            <a:off x="857224" y="6396335"/>
            <a:ext cx="7286676" cy="461665"/>
          </a:xfrm>
          <a:prstGeom prst="rect">
            <a:avLst/>
          </a:prstGeom>
        </p:spPr>
        <p:txBody>
          <a:bodyPr wrap="square">
            <a:spAutoFit/>
          </a:bodyPr>
          <a:lstStyle/>
          <a:p>
            <a:r>
              <a:rPr lang="zh-CN" altLang="en-US" b="1" dirty="0" smtClean="0">
                <a:latin typeface="+mn-ea"/>
                <a:ea typeface="+mn-ea"/>
              </a:rPr>
              <a:t>闭环系统极点只可能在坐标轴上变化，不能任意配置</a:t>
            </a:r>
            <a:endParaRPr lang="zh-CN" altLang="en-US" b="1" dirty="0">
              <a:latin typeface="+mn-ea"/>
              <a:ea typeface="+mn-ea"/>
            </a:endParaRPr>
          </a:p>
        </p:txBody>
      </p:sp>
      <p:sp>
        <p:nvSpPr>
          <p:cNvPr id="18" name="右弧形箭头 17"/>
          <p:cNvSpPr/>
          <p:nvPr/>
        </p:nvSpPr>
        <p:spPr bwMode="auto">
          <a:xfrm>
            <a:off x="8215338" y="6143644"/>
            <a:ext cx="357190" cy="500066"/>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9" name="矩形 18"/>
          <p:cNvSpPr/>
          <p:nvPr/>
        </p:nvSpPr>
        <p:spPr>
          <a:xfrm>
            <a:off x="857224" y="5643578"/>
            <a:ext cx="4000496" cy="830997"/>
          </a:xfrm>
          <a:prstGeom prst="rect">
            <a:avLst/>
          </a:prstGeom>
        </p:spPr>
        <p:txBody>
          <a:bodyPr wrap="square">
            <a:spAutoFit/>
          </a:bodyPr>
          <a:lstStyle/>
          <a:p>
            <a:r>
              <a:rPr lang="zh-CN" altLang="en-US" b="1" dirty="0" smtClean="0">
                <a:solidFill>
                  <a:schemeClr val="tx2"/>
                </a:solidFill>
                <a:latin typeface="+mn-ea"/>
                <a:ea typeface="+mn-ea"/>
              </a:rPr>
              <a:t>输出反馈的能力多大？它能任意改变多少闭环系统极点？</a:t>
            </a:r>
            <a:endParaRPr lang="zh-CN" altLang="en-US" b="1" dirty="0">
              <a:solidFill>
                <a:schemeClr val="tx2"/>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1972"/>
                                        </p:tgtEl>
                                        <p:attrNameLst>
                                          <p:attrName>style.visibility</p:attrName>
                                        </p:attrNameLst>
                                      </p:cBhvr>
                                      <p:to>
                                        <p:strVal val="visible"/>
                                      </p:to>
                                    </p:set>
                                    <p:animEffect transition="in" filter="blinds(horizontal)">
                                      <p:cBhvr>
                                        <p:cTn id="15" dur="500"/>
                                        <p:tgtEl>
                                          <p:spTgt spid="21197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linds(horizontal)">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16" grpId="0" animBg="1"/>
      <p:bldP spid="17" grpId="0"/>
      <p:bldP spid="18" grpId="0" animBg="1"/>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线性时不变系统输出反馈极点配置存在性与算法</a:t>
            </a:r>
            <a:r>
              <a:rPr lang="en-US" altLang="zh-CN" dirty="0" smtClean="0"/>
              <a:t>-2</a:t>
            </a:r>
            <a:endParaRPr lang="zh-CN" altLang="en-US" dirty="0"/>
          </a:p>
        </p:txBody>
      </p:sp>
      <p:sp>
        <p:nvSpPr>
          <p:cNvPr id="3" name="内容占位符 2"/>
          <p:cNvSpPr>
            <a:spLocks noGrp="1"/>
          </p:cNvSpPr>
          <p:nvPr>
            <p:ph idx="1"/>
          </p:nvPr>
        </p:nvSpPr>
        <p:spPr>
          <a:xfrm>
            <a:off x="0" y="1285875"/>
            <a:ext cx="9143999" cy="4846638"/>
          </a:xfrm>
        </p:spPr>
        <p:txBody>
          <a:bodyPr/>
          <a:lstStyle/>
          <a:p>
            <a:r>
              <a:rPr lang="zh-CN" altLang="en-US" dirty="0" smtClean="0"/>
              <a:t>静态输出反馈极点配置的几个充分条件</a:t>
            </a:r>
            <a:endParaRPr lang="en-US" altLang="zh-CN" dirty="0" smtClean="0"/>
          </a:p>
          <a:p>
            <a:pPr lvl="1"/>
            <a:r>
              <a:rPr lang="zh-CN" altLang="en-US" dirty="0" smtClean="0">
                <a:latin typeface="Times New Roman" pitchFamily="18" charset="0"/>
                <a:cs typeface="Times New Roman" pitchFamily="18" charset="0"/>
              </a:rPr>
              <a:t>若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和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，系统可控且可观，则</a:t>
            </a:r>
            <a:endParaRPr lang="en-US" altLang="zh-CN" dirty="0" smtClean="0">
              <a:latin typeface="Times New Roman" pitchFamily="18" charset="0"/>
              <a:cs typeface="Times New Roman" pitchFamily="18" charset="0"/>
            </a:endParaRPr>
          </a:p>
          <a:p>
            <a:pPr lvl="2"/>
            <a:r>
              <a:rPr lang="zh-CN" altLang="en-US" dirty="0" smtClean="0">
                <a:latin typeface="Times New Roman" pitchFamily="18" charset="0"/>
                <a:cs typeface="Times New Roman" pitchFamily="18" charset="0"/>
              </a:rPr>
              <a:t>采用输出反馈</a:t>
            </a:r>
            <a:r>
              <a:rPr lang="zh-CN" altLang="en-US" dirty="0" smtClean="0">
                <a:solidFill>
                  <a:srgbClr val="FF0000"/>
                </a:solidFill>
                <a:latin typeface="Times New Roman" pitchFamily="18" charset="0"/>
                <a:cs typeface="Times New Roman" pitchFamily="18" charset="0"/>
              </a:rPr>
              <a:t>至少</a:t>
            </a:r>
            <a:r>
              <a:rPr lang="zh-CN" altLang="en-US" dirty="0" smtClean="0">
                <a:latin typeface="Times New Roman" pitchFamily="18" charset="0"/>
                <a:cs typeface="Times New Roman" pitchFamily="18" charset="0"/>
              </a:rPr>
              <a:t>可对数目为               个极点进行任意接近式配置。</a:t>
            </a:r>
            <a:endParaRPr lang="en-US" altLang="zh-CN" dirty="0" smtClean="0">
              <a:latin typeface="Times New Roman" pitchFamily="18" charset="0"/>
              <a:cs typeface="Times New Roman" pitchFamily="18" charset="0"/>
            </a:endParaRPr>
          </a:p>
          <a:p>
            <a:pPr lvl="2"/>
            <a:r>
              <a:rPr lang="zh-CN" altLang="en-US" dirty="0" smtClean="0">
                <a:latin typeface="Times New Roman" pitchFamily="18" charset="0"/>
                <a:cs typeface="Times New Roman" pitchFamily="18" charset="0"/>
              </a:rPr>
              <a:t>在系统矩阵</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特征值是互异的情况下，存在输出反馈在保持原系统</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或                 个极点情况下，</a:t>
            </a:r>
            <a:r>
              <a:rPr lang="zh-CN" altLang="en-US" dirty="0" smtClean="0">
                <a:solidFill>
                  <a:srgbClr val="FF0000"/>
                </a:solidFill>
                <a:latin typeface="Times New Roman" pitchFamily="18" charset="0"/>
                <a:cs typeface="Times New Roman" pitchFamily="18" charset="0"/>
              </a:rPr>
              <a:t>几乎</a:t>
            </a:r>
            <a:r>
              <a:rPr lang="zh-CN" altLang="en-US" dirty="0" smtClean="0">
                <a:latin typeface="Times New Roman" pitchFamily="18" charset="0"/>
                <a:cs typeface="Times New Roman" pitchFamily="18" charset="0"/>
              </a:rPr>
              <a:t>总可对数目为</a:t>
            </a:r>
            <a:endParaRPr lang="en-US" dirty="0" smtClean="0">
              <a:latin typeface="Times New Roman" pitchFamily="18" charset="0"/>
              <a:cs typeface="Times New Roman" pitchFamily="18" charset="0"/>
            </a:endParaRPr>
          </a:p>
          <a:p>
            <a:pPr lvl="1">
              <a:buNone/>
            </a:pPr>
            <a:r>
              <a:rPr lang="zh-CN" altLang="en-US"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个极点进行任意配置。</a:t>
            </a:r>
            <a:endParaRPr lang="en-US" altLang="zh-CN" sz="2400" dirty="0" smtClean="0">
              <a:latin typeface="Times New Roman" pitchFamily="18" charset="0"/>
              <a:cs typeface="Times New Roman" pitchFamily="18" charset="0"/>
            </a:endParaRPr>
          </a:p>
          <a:p>
            <a:pPr lvl="2"/>
            <a:r>
              <a:rPr lang="zh-CN" altLang="en-US" dirty="0" smtClean="0">
                <a:latin typeface="Times New Roman" pitchFamily="18" charset="0"/>
                <a:cs typeface="Times New Roman" pitchFamily="18" charset="0"/>
              </a:rPr>
              <a:t>采用输出反馈</a:t>
            </a:r>
            <a:r>
              <a:rPr lang="zh-CN" altLang="en-US" dirty="0" smtClean="0">
                <a:solidFill>
                  <a:srgbClr val="FF0000"/>
                </a:solidFill>
                <a:latin typeface="Times New Roman" pitchFamily="18" charset="0"/>
                <a:cs typeface="Times New Roman" pitchFamily="18" charset="0"/>
              </a:rPr>
              <a:t>几乎</a:t>
            </a:r>
            <a:r>
              <a:rPr lang="zh-CN" altLang="en-US" dirty="0" smtClean="0">
                <a:latin typeface="Times New Roman" pitchFamily="18" charset="0"/>
                <a:cs typeface="Times New Roman" pitchFamily="18" charset="0"/>
              </a:rPr>
              <a:t>总可对数目为</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的闭环极点进行</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任意接近</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式配置，即使其可任意接近给定的期望极点位置。</a:t>
            </a:r>
          </a:p>
        </p:txBody>
      </p:sp>
      <p:graphicFrame>
        <p:nvGraphicFramePr>
          <p:cNvPr id="229378" name="Object 2"/>
          <p:cNvGraphicFramePr>
            <a:graphicFrameLocks noChangeAspect="1"/>
          </p:cNvGraphicFramePr>
          <p:nvPr/>
        </p:nvGraphicFramePr>
        <p:xfrm>
          <a:off x="5572132" y="571480"/>
          <a:ext cx="1428750" cy="787400"/>
        </p:xfrm>
        <a:graphic>
          <a:graphicData uri="http://schemas.openxmlformats.org/presentationml/2006/ole">
            <p:oleObj spid="_x0000_s229378" name="Equation" r:id="rId3" imgW="736280" imgH="393529" progId="Equation.DSMT4">
              <p:embed/>
            </p:oleObj>
          </a:graphicData>
        </a:graphic>
      </p:graphicFrame>
      <p:graphicFrame>
        <p:nvGraphicFramePr>
          <p:cNvPr id="229379" name="Object 1"/>
          <p:cNvGraphicFramePr>
            <a:graphicFrameLocks noChangeAspect="1"/>
          </p:cNvGraphicFramePr>
          <p:nvPr/>
        </p:nvGraphicFramePr>
        <p:xfrm>
          <a:off x="7172325" y="928670"/>
          <a:ext cx="1971675" cy="457200"/>
        </p:xfrm>
        <a:graphic>
          <a:graphicData uri="http://schemas.openxmlformats.org/presentationml/2006/ole">
            <p:oleObj spid="_x0000_s229379" name="Equation" r:id="rId4" imgW="1015920" imgH="228600" progId="Equation.DSMT4">
              <p:embed/>
            </p:oleObj>
          </a:graphicData>
        </a:graphic>
      </p:graphicFrame>
      <p:sp>
        <p:nvSpPr>
          <p:cNvPr id="22938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9380" name="Object 4"/>
          <p:cNvGraphicFramePr>
            <a:graphicFrameLocks noChangeAspect="1"/>
          </p:cNvGraphicFramePr>
          <p:nvPr/>
        </p:nvGraphicFramePr>
        <p:xfrm>
          <a:off x="1142976" y="1928802"/>
          <a:ext cx="1303744" cy="357190"/>
        </p:xfrm>
        <a:graphic>
          <a:graphicData uri="http://schemas.openxmlformats.org/presentationml/2006/ole">
            <p:oleObj spid="_x0000_s229380" name="Equation" r:id="rId5" imgW="698500" imgH="190500" progId="Equation.DSMT4">
              <p:embed/>
            </p:oleObj>
          </a:graphicData>
        </a:graphic>
      </p:graphicFrame>
      <p:graphicFrame>
        <p:nvGraphicFramePr>
          <p:cNvPr id="8" name="Object 4"/>
          <p:cNvGraphicFramePr>
            <a:graphicFrameLocks noChangeAspect="1"/>
          </p:cNvGraphicFramePr>
          <p:nvPr/>
        </p:nvGraphicFramePr>
        <p:xfrm>
          <a:off x="2792409" y="1928802"/>
          <a:ext cx="1279525" cy="357187"/>
        </p:xfrm>
        <a:graphic>
          <a:graphicData uri="http://schemas.openxmlformats.org/presentationml/2006/ole">
            <p:oleObj spid="_x0000_s229382" name="Equation" r:id="rId6" imgW="685800" imgH="190440" progId="Equation.DSMT4">
              <p:embed/>
            </p:oleObj>
          </a:graphicData>
        </a:graphic>
      </p:graphicFrame>
      <p:graphicFrame>
        <p:nvGraphicFramePr>
          <p:cNvPr id="9" name="Object 4"/>
          <p:cNvGraphicFramePr>
            <a:graphicFrameLocks noChangeAspect="1"/>
          </p:cNvGraphicFramePr>
          <p:nvPr/>
        </p:nvGraphicFramePr>
        <p:xfrm>
          <a:off x="5286380" y="2428868"/>
          <a:ext cx="1066800" cy="357187"/>
        </p:xfrm>
        <a:graphic>
          <a:graphicData uri="http://schemas.openxmlformats.org/presentationml/2006/ole">
            <p:oleObj spid="_x0000_s229383" name="Equation" r:id="rId7" imgW="571320" imgH="190440" progId="Equation.DSMT4">
              <p:embed/>
            </p:oleObj>
          </a:graphicData>
        </a:graphic>
      </p:graphicFrame>
      <p:sp>
        <p:nvSpPr>
          <p:cNvPr id="229387"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Object 4"/>
          <p:cNvGraphicFramePr>
            <a:graphicFrameLocks noChangeAspect="1"/>
          </p:cNvGraphicFramePr>
          <p:nvPr/>
        </p:nvGraphicFramePr>
        <p:xfrm>
          <a:off x="2214546" y="3571876"/>
          <a:ext cx="1374775" cy="357187"/>
        </p:xfrm>
        <a:graphic>
          <a:graphicData uri="http://schemas.openxmlformats.org/presentationml/2006/ole">
            <p:oleObj spid="_x0000_s229389" name="Equation" r:id="rId8" imgW="736560" imgH="190440" progId="Equation.DSMT4">
              <p:embed/>
            </p:oleObj>
          </a:graphicData>
        </a:graphic>
      </p:graphicFrame>
      <p:graphicFrame>
        <p:nvGraphicFramePr>
          <p:cNvPr id="16" name="Object 4"/>
          <p:cNvGraphicFramePr>
            <a:graphicFrameLocks noChangeAspect="1"/>
          </p:cNvGraphicFramePr>
          <p:nvPr/>
        </p:nvGraphicFramePr>
        <p:xfrm>
          <a:off x="3857620" y="3571876"/>
          <a:ext cx="1350962" cy="357187"/>
        </p:xfrm>
        <a:graphic>
          <a:graphicData uri="http://schemas.openxmlformats.org/presentationml/2006/ole">
            <p:oleObj spid="_x0000_s229390" name="Equation" r:id="rId9" imgW="723600" imgH="190440" progId="Equation.DSMT4">
              <p:embed/>
            </p:oleObj>
          </a:graphicData>
        </a:graphic>
      </p:graphicFrame>
      <p:graphicFrame>
        <p:nvGraphicFramePr>
          <p:cNvPr id="17" name="Object 4"/>
          <p:cNvGraphicFramePr>
            <a:graphicFrameLocks noChangeAspect="1"/>
          </p:cNvGraphicFramePr>
          <p:nvPr/>
        </p:nvGraphicFramePr>
        <p:xfrm>
          <a:off x="2214546" y="4000506"/>
          <a:ext cx="3224213" cy="357188"/>
        </p:xfrm>
        <a:graphic>
          <a:graphicData uri="http://schemas.openxmlformats.org/presentationml/2006/ole">
            <p:oleObj spid="_x0000_s229391" name="Equation" r:id="rId10" imgW="1726920" imgH="190440" progId="Equation.DSMT4">
              <p:embed/>
            </p:oleObj>
          </a:graphicData>
        </a:graphic>
      </p:graphicFrame>
      <p:graphicFrame>
        <p:nvGraphicFramePr>
          <p:cNvPr id="18" name="Object 4"/>
          <p:cNvGraphicFramePr>
            <a:graphicFrameLocks noChangeAspect="1"/>
          </p:cNvGraphicFramePr>
          <p:nvPr/>
        </p:nvGraphicFramePr>
        <p:xfrm>
          <a:off x="5898704" y="4000504"/>
          <a:ext cx="3201988" cy="357188"/>
        </p:xfrm>
        <a:graphic>
          <a:graphicData uri="http://schemas.openxmlformats.org/presentationml/2006/ole">
            <p:oleObj spid="_x0000_s229392" name="Equation" r:id="rId11" imgW="1714320" imgH="190440" progId="Equation.DSMT4">
              <p:embed/>
            </p:oleObj>
          </a:graphicData>
        </a:graphic>
      </p:graphicFrame>
      <p:sp>
        <p:nvSpPr>
          <p:cNvPr id="19" name="矩形 18"/>
          <p:cNvSpPr/>
          <p:nvPr/>
        </p:nvSpPr>
        <p:spPr>
          <a:xfrm>
            <a:off x="5429256" y="3929066"/>
            <a:ext cx="500066" cy="461665"/>
          </a:xfrm>
          <a:prstGeom prst="rect">
            <a:avLst/>
          </a:prstGeom>
        </p:spPr>
        <p:txBody>
          <a:bodyPr wrap="square">
            <a:spAutoFit/>
          </a:bodyPr>
          <a:lstStyle/>
          <a:p>
            <a:r>
              <a:rPr lang="zh-CN" altLang="en-US" b="1" dirty="0" smtClean="0">
                <a:latin typeface="+mn-ea"/>
                <a:ea typeface="+mn-ea"/>
                <a:cs typeface="Times New Roman" pitchFamily="18" charset="0"/>
              </a:rPr>
              <a:t>或</a:t>
            </a:r>
            <a:endParaRPr lang="zh-CN" altLang="en-US" b="1" dirty="0">
              <a:latin typeface="+mn-ea"/>
              <a:ea typeface="+mn-ea"/>
            </a:endParaRPr>
          </a:p>
        </p:txBody>
      </p:sp>
      <p:graphicFrame>
        <p:nvGraphicFramePr>
          <p:cNvPr id="20" name="Object 4"/>
          <p:cNvGraphicFramePr>
            <a:graphicFrameLocks noChangeAspect="1"/>
          </p:cNvGraphicFramePr>
          <p:nvPr/>
        </p:nvGraphicFramePr>
        <p:xfrm>
          <a:off x="5643570" y="4929201"/>
          <a:ext cx="1706562" cy="357187"/>
        </p:xfrm>
        <a:graphic>
          <a:graphicData uri="http://schemas.openxmlformats.org/presentationml/2006/ole">
            <p:oleObj spid="_x0000_s229393" name="Equation" r:id="rId12" imgW="914400" imgH="190440" progId="Equation.DSMT4">
              <p:embed/>
            </p:oleObj>
          </a:graphicData>
        </a:graphic>
      </p:graphicFrame>
      <p:sp>
        <p:nvSpPr>
          <p:cNvPr id="21" name="矩形 20"/>
          <p:cNvSpPr/>
          <p:nvPr/>
        </p:nvSpPr>
        <p:spPr>
          <a:xfrm>
            <a:off x="296706" y="6143644"/>
            <a:ext cx="8847294" cy="461665"/>
          </a:xfrm>
          <a:prstGeom prst="rect">
            <a:avLst/>
          </a:prstGeom>
        </p:spPr>
        <p:txBody>
          <a:bodyPr wrap="none">
            <a:spAutoFit/>
          </a:bodyPr>
          <a:lstStyle/>
          <a:p>
            <a:r>
              <a:rPr lang="zh-CN" altLang="en-US" b="1" dirty="0" smtClean="0">
                <a:solidFill>
                  <a:srgbClr val="FF0000"/>
                </a:solidFill>
                <a:latin typeface="+mn-ea"/>
                <a:ea typeface="+mn-ea"/>
              </a:rPr>
              <a:t>证明上述结论正确性的原则：将多输入变成单输入，简化问题。</a:t>
            </a:r>
            <a:endParaRPr lang="zh-CN" altLang="en-US" dirty="0">
              <a:solidFill>
                <a:srgbClr val="FF0000"/>
              </a:solidFill>
              <a:latin typeface="+mn-ea"/>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线性时不变系统输出反馈极点配置存在性与算法</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例：使用</a:t>
            </a:r>
            <a:r>
              <a:rPr lang="en-US" altLang="zh-CN" dirty="0" smtClean="0">
                <a:latin typeface="+mn-ea"/>
              </a:rPr>
              <a:t>“</a:t>
            </a:r>
            <a:r>
              <a:rPr lang="zh-CN" altLang="en-US" dirty="0" smtClean="0">
                <a:latin typeface="+mn-ea"/>
              </a:rPr>
              <a:t>几乎</a:t>
            </a:r>
            <a:r>
              <a:rPr lang="en-US" altLang="zh-CN" dirty="0" smtClean="0">
                <a:latin typeface="+mn-ea"/>
              </a:rPr>
              <a:t>”</a:t>
            </a:r>
            <a:r>
              <a:rPr lang="zh-CN" altLang="en-US" dirty="0" smtClean="0">
                <a:latin typeface="+mn-ea"/>
              </a:rPr>
              <a:t>的正确性</a:t>
            </a:r>
            <a:r>
              <a:rPr lang="en-US" altLang="zh-CN" dirty="0" smtClean="0">
                <a:latin typeface="+mn-ea"/>
              </a:rPr>
              <a:t>----</a:t>
            </a:r>
            <a:r>
              <a:rPr lang="zh-CN" altLang="en-US" dirty="0" smtClean="0">
                <a:latin typeface="+mn-ea"/>
              </a:rPr>
              <a:t>例外</a:t>
            </a:r>
            <a:endParaRPr lang="en-US" altLang="zh-CN" dirty="0" smtClean="0">
              <a:latin typeface="+mn-ea"/>
            </a:endParaRPr>
          </a:p>
          <a:p>
            <a:endParaRPr lang="zh-CN" altLang="en-US" dirty="0">
              <a:latin typeface="+mn-ea"/>
            </a:endParaRPr>
          </a:p>
        </p:txBody>
      </p:sp>
      <p:sp>
        <p:nvSpPr>
          <p:cNvPr id="2426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2689" name="Object 1"/>
          <p:cNvGraphicFramePr>
            <a:graphicFrameLocks noChangeAspect="1"/>
          </p:cNvGraphicFramePr>
          <p:nvPr/>
        </p:nvGraphicFramePr>
        <p:xfrm>
          <a:off x="785786" y="1928802"/>
          <a:ext cx="4538414" cy="1285884"/>
        </p:xfrm>
        <a:graphic>
          <a:graphicData uri="http://schemas.openxmlformats.org/presentationml/2006/ole">
            <p:oleObj spid="_x0000_s242689" name="Equation" r:id="rId3" imgW="2857500" imgH="812800" progId="Equation.DSMT4">
              <p:embed/>
            </p:oleObj>
          </a:graphicData>
        </a:graphic>
      </p:graphicFrame>
      <p:graphicFrame>
        <p:nvGraphicFramePr>
          <p:cNvPr id="6" name="Object 1"/>
          <p:cNvGraphicFramePr>
            <a:graphicFrameLocks noChangeAspect="1"/>
          </p:cNvGraphicFramePr>
          <p:nvPr/>
        </p:nvGraphicFramePr>
        <p:xfrm>
          <a:off x="785786" y="3500438"/>
          <a:ext cx="1976438" cy="663575"/>
        </p:xfrm>
        <a:graphic>
          <a:graphicData uri="http://schemas.openxmlformats.org/presentationml/2006/ole">
            <p:oleObj spid="_x0000_s242691" name="Equation" r:id="rId4" imgW="1244520" imgH="419040" progId="Equation.DSMT4">
              <p:embed/>
            </p:oleObj>
          </a:graphicData>
        </a:graphic>
      </p:graphicFrame>
      <p:graphicFrame>
        <p:nvGraphicFramePr>
          <p:cNvPr id="7" name="Object 1"/>
          <p:cNvGraphicFramePr>
            <a:graphicFrameLocks noChangeAspect="1"/>
          </p:cNvGraphicFramePr>
          <p:nvPr/>
        </p:nvGraphicFramePr>
        <p:xfrm>
          <a:off x="857224" y="4572008"/>
          <a:ext cx="4033838" cy="1306512"/>
        </p:xfrm>
        <a:graphic>
          <a:graphicData uri="http://schemas.openxmlformats.org/presentationml/2006/ole">
            <p:oleObj spid="_x0000_s242692" name="Equation" r:id="rId5" imgW="2539800" imgH="825480" progId="Equation.DSMT4">
              <p:embed/>
            </p:oleObj>
          </a:graphicData>
        </a:graphic>
      </p:graphicFrame>
      <p:sp>
        <p:nvSpPr>
          <p:cNvPr id="8" name="下箭头 7"/>
          <p:cNvSpPr/>
          <p:nvPr/>
        </p:nvSpPr>
        <p:spPr bwMode="auto">
          <a:xfrm>
            <a:off x="3214678" y="3357562"/>
            <a:ext cx="285752" cy="11430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9" name="Object 1"/>
          <p:cNvGraphicFramePr>
            <a:graphicFrameLocks noChangeAspect="1"/>
          </p:cNvGraphicFramePr>
          <p:nvPr/>
        </p:nvGraphicFramePr>
        <p:xfrm>
          <a:off x="6286512" y="2428868"/>
          <a:ext cx="1754187" cy="300038"/>
        </p:xfrm>
        <a:graphic>
          <a:graphicData uri="http://schemas.openxmlformats.org/presentationml/2006/ole">
            <p:oleObj spid="_x0000_s242693" name="Equation" r:id="rId6" imgW="1104840" imgH="190440" progId="Equation.DSMT4">
              <p:embed/>
            </p:oleObj>
          </a:graphicData>
        </a:graphic>
      </p:graphicFrame>
      <p:graphicFrame>
        <p:nvGraphicFramePr>
          <p:cNvPr id="10" name="Object 1"/>
          <p:cNvGraphicFramePr>
            <a:graphicFrameLocks noChangeAspect="1"/>
          </p:cNvGraphicFramePr>
          <p:nvPr/>
        </p:nvGraphicFramePr>
        <p:xfrm>
          <a:off x="857224" y="6143644"/>
          <a:ext cx="3690937" cy="361950"/>
        </p:xfrm>
        <a:graphic>
          <a:graphicData uri="http://schemas.openxmlformats.org/presentationml/2006/ole">
            <p:oleObj spid="_x0000_s242694" name="Equation" r:id="rId7" imgW="2323800" imgH="228600" progId="Equation.DSMT4">
              <p:embed/>
            </p:oleObj>
          </a:graphicData>
        </a:graphic>
      </p:graphicFrame>
      <p:sp>
        <p:nvSpPr>
          <p:cNvPr id="11" name="矩形 10"/>
          <p:cNvSpPr/>
          <p:nvPr/>
        </p:nvSpPr>
        <p:spPr>
          <a:xfrm>
            <a:off x="4857752" y="6072206"/>
            <a:ext cx="4429156" cy="523220"/>
          </a:xfrm>
          <a:prstGeom prst="rect">
            <a:avLst/>
          </a:prstGeom>
        </p:spPr>
        <p:txBody>
          <a:bodyPr wrap="square">
            <a:spAutoFit/>
          </a:bodyPr>
          <a:lstStyle/>
          <a:p>
            <a:r>
              <a:rPr lang="zh-CN" altLang="en-US" sz="2800" b="1" dirty="0" smtClean="0">
                <a:latin typeface="+mn-ea"/>
                <a:ea typeface="+mn-ea"/>
              </a:rPr>
              <a:t>只有</a:t>
            </a:r>
            <a:r>
              <a:rPr lang="en-US" sz="2800" b="1" dirty="0" smtClean="0">
                <a:latin typeface="+mn-ea"/>
                <a:ea typeface="+mn-ea"/>
              </a:rPr>
              <a:t>2</a:t>
            </a:r>
            <a:r>
              <a:rPr lang="zh-CN" altLang="en-US" sz="2800" b="1" dirty="0" smtClean="0">
                <a:latin typeface="+mn-ea"/>
                <a:ea typeface="+mn-ea"/>
              </a:rPr>
              <a:t>有极点可以任意配置</a:t>
            </a:r>
            <a:endParaRPr lang="zh-CN" altLang="en-US" sz="2800" b="1" dirty="0">
              <a:latin typeface="+mn-ea"/>
              <a:ea typeface="+mn-ea"/>
            </a:endParaRPr>
          </a:p>
        </p:txBody>
      </p:sp>
      <p:sp>
        <p:nvSpPr>
          <p:cNvPr id="12" name="上下箭头 11"/>
          <p:cNvSpPr/>
          <p:nvPr/>
        </p:nvSpPr>
        <p:spPr bwMode="auto">
          <a:xfrm>
            <a:off x="7215206" y="2928934"/>
            <a:ext cx="285752" cy="3000396"/>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6" name="乘号 25"/>
          <p:cNvSpPr/>
          <p:nvPr/>
        </p:nvSpPr>
        <p:spPr bwMode="auto">
          <a:xfrm>
            <a:off x="7000892" y="4143380"/>
            <a:ext cx="714380" cy="571504"/>
          </a:xfrm>
          <a:prstGeom prst="mathMultiply">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7" name="右箭头 26"/>
          <p:cNvSpPr/>
          <p:nvPr/>
        </p:nvSpPr>
        <p:spPr bwMode="auto">
          <a:xfrm>
            <a:off x="4572000" y="6215082"/>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0" name="左弧形箭头 29"/>
          <p:cNvSpPr/>
          <p:nvPr/>
        </p:nvSpPr>
        <p:spPr bwMode="auto">
          <a:xfrm>
            <a:off x="785786" y="5643578"/>
            <a:ext cx="500066" cy="571504"/>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blinds(horizontal)">
                                      <p:cBhvr>
                                        <p:cTn id="23" dur="500"/>
                                        <p:tgtEl>
                                          <p:spTgt spid="30"/>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linds(horizontal)">
                                      <p:cBhvr>
                                        <p:cTn id="31" dur="500"/>
                                        <p:tgtEl>
                                          <p:spTgt spid="2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animBg="1"/>
      <p:bldP spid="26" grpId="0" animBg="1"/>
      <p:bldP spid="27"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3" name="Rectangle 2"/>
          <p:cNvSpPr>
            <a:spLocks noGrp="1" noChangeArrowheads="1"/>
          </p:cNvSpPr>
          <p:nvPr>
            <p:ph type="title" idx="4294967295"/>
          </p:nvPr>
        </p:nvSpPr>
        <p:spPr>
          <a:xfrm>
            <a:off x="714375" y="0"/>
            <a:ext cx="8643938" cy="1143000"/>
          </a:xfrm>
        </p:spPr>
        <p:txBody>
          <a:bodyPr/>
          <a:lstStyle/>
          <a:p>
            <a:pPr marL="762000" indent="-762000" eaLnBrk="1" hangingPunct="1"/>
            <a:r>
              <a:rPr kumimoji="0" lang="en-US" altLang="zh-CN" dirty="0" smtClean="0">
                <a:sym typeface="Tahoma" pitchFamily="34" charset="0"/>
              </a:rPr>
              <a:t>1.1</a:t>
            </a:r>
            <a:r>
              <a:rPr kumimoji="0" lang="zh-CN" altLang="en-US" dirty="0" smtClean="0">
                <a:sym typeface="Tahoma" pitchFamily="34" charset="0"/>
              </a:rPr>
              <a:t>问题的提法</a:t>
            </a:r>
            <a:r>
              <a:rPr kumimoji="0" lang="en-US" altLang="zh-CN" dirty="0" smtClean="0">
                <a:sym typeface="Tahoma" pitchFamily="34" charset="0"/>
              </a:rPr>
              <a:t>--</a:t>
            </a:r>
            <a:r>
              <a:rPr kumimoji="0" lang="zh-CN" altLang="en-US" dirty="0" smtClean="0">
                <a:sym typeface="Tahoma" pitchFamily="34" charset="0"/>
              </a:rPr>
              <a:t>反馈控制的结构</a:t>
            </a:r>
          </a:p>
        </p:txBody>
      </p:sp>
      <p:graphicFrame>
        <p:nvGraphicFramePr>
          <p:cNvPr id="18441" name="Object 9"/>
          <p:cNvGraphicFramePr>
            <a:graphicFrameLocks noChangeAspect="1"/>
          </p:cNvGraphicFramePr>
          <p:nvPr/>
        </p:nvGraphicFramePr>
        <p:xfrm>
          <a:off x="0" y="44450"/>
          <a:ext cx="109538" cy="120650"/>
        </p:xfrm>
        <a:graphic>
          <a:graphicData uri="http://schemas.openxmlformats.org/presentationml/2006/ole">
            <p:oleObj spid="_x0000_s18441" r:id="rId3" imgW="103461" imgH="167835" progId="Equation.DSMT4">
              <p:embed/>
            </p:oleObj>
          </a:graphicData>
        </a:graphic>
      </p:graphicFrame>
      <p:sp>
        <p:nvSpPr>
          <p:cNvPr id="18454" name="Rectangle 14"/>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45" name="Object 13"/>
          <p:cNvGraphicFramePr>
            <a:graphicFrameLocks noChangeAspect="1"/>
          </p:cNvGraphicFramePr>
          <p:nvPr/>
        </p:nvGraphicFramePr>
        <p:xfrm>
          <a:off x="179388" y="1341438"/>
          <a:ext cx="3744912" cy="768350"/>
        </p:xfrm>
        <a:graphic>
          <a:graphicData uri="http://schemas.openxmlformats.org/presentationml/2006/ole">
            <p:oleObj spid="_x0000_s18445" name="Equation" r:id="rId4" imgW="2005729" imgH="393529" progId="Equation.DSMT4">
              <p:embed/>
            </p:oleObj>
          </a:graphicData>
        </a:graphic>
      </p:graphicFrame>
      <p:graphicFrame>
        <p:nvGraphicFramePr>
          <p:cNvPr id="18447" name="Object 15"/>
          <p:cNvGraphicFramePr>
            <a:graphicFrameLocks noChangeAspect="1"/>
          </p:cNvGraphicFramePr>
          <p:nvPr/>
        </p:nvGraphicFramePr>
        <p:xfrm>
          <a:off x="4138613" y="1341438"/>
          <a:ext cx="5005387" cy="768350"/>
        </p:xfrm>
        <a:graphic>
          <a:graphicData uri="http://schemas.openxmlformats.org/presentationml/2006/ole">
            <p:oleObj spid="_x0000_s18447" name="Equation" r:id="rId5" imgW="2679480" imgH="393480" progId="Equation.DSMT4">
              <p:embed/>
            </p:oleObj>
          </a:graphicData>
        </a:graphic>
      </p:graphicFrame>
      <p:sp>
        <p:nvSpPr>
          <p:cNvPr id="18455" name="内容占位符 6"/>
          <p:cNvSpPr>
            <a:spLocks noChangeArrowheads="1"/>
          </p:cNvSpPr>
          <p:nvPr/>
        </p:nvSpPr>
        <p:spPr bwMode="auto">
          <a:xfrm>
            <a:off x="323850" y="2060575"/>
            <a:ext cx="4535488" cy="4392613"/>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Char char="n"/>
            </a:pPr>
            <a:r>
              <a:rPr kumimoji="0" lang="zh-CN" altLang="en-US" sz="3200" b="1" dirty="0">
                <a:ea typeface="楷体_GB2312"/>
                <a:cs typeface="楷体_GB2312"/>
                <a:sym typeface="Times New Roman" pitchFamily="18" charset="0"/>
              </a:rPr>
              <a:t>控制研究的基本问题</a:t>
            </a:r>
          </a:p>
          <a:p>
            <a:pPr lvl="1">
              <a:spcBef>
                <a:spcPct val="20000"/>
              </a:spcBef>
              <a:buClr>
                <a:schemeClr val="hlink"/>
              </a:buClr>
              <a:buSzPct val="55000"/>
              <a:buFont typeface="Wingdings" pitchFamily="2" charset="2"/>
              <a:buChar char="n"/>
            </a:pPr>
            <a:r>
              <a:rPr kumimoji="0" lang="zh-CN" altLang="en-US" sz="2800" b="1" dirty="0">
                <a:ea typeface="楷体_GB2312"/>
                <a:cs typeface="楷体_GB2312"/>
                <a:sym typeface="Times New Roman" pitchFamily="18" charset="0"/>
              </a:rPr>
              <a:t>性能指标是什么</a:t>
            </a:r>
          </a:p>
          <a:p>
            <a:pPr lvl="1">
              <a:spcBef>
                <a:spcPct val="20000"/>
              </a:spcBef>
              <a:buClr>
                <a:schemeClr val="hlink"/>
              </a:buClr>
              <a:buSzPct val="55000"/>
              <a:buFont typeface="Wingdings" pitchFamily="2" charset="2"/>
              <a:buChar char="n"/>
            </a:pPr>
            <a:r>
              <a:rPr kumimoji="0" lang="zh-CN" altLang="en-US" sz="2800" b="1" dirty="0">
                <a:ea typeface="楷体_GB2312"/>
                <a:cs typeface="楷体_GB2312"/>
                <a:sym typeface="Times New Roman" pitchFamily="18" charset="0"/>
              </a:rPr>
              <a:t>控制输入是什么</a:t>
            </a:r>
          </a:p>
          <a:p>
            <a:pPr>
              <a:spcBef>
                <a:spcPct val="20000"/>
              </a:spcBef>
              <a:buClr>
                <a:schemeClr val="folHlink"/>
              </a:buClr>
              <a:buSzPct val="60000"/>
              <a:buFont typeface="Wingdings" pitchFamily="2" charset="2"/>
              <a:buChar char="n"/>
            </a:pPr>
            <a:r>
              <a:rPr kumimoji="0" lang="zh-CN" altLang="en-US" sz="3200" b="1" dirty="0">
                <a:ea typeface="楷体_GB2312"/>
                <a:cs typeface="楷体_GB2312"/>
                <a:sym typeface="Tahoma" pitchFamily="34" charset="0"/>
              </a:rPr>
              <a:t>反馈控制的基本结构</a:t>
            </a:r>
          </a:p>
          <a:p>
            <a:pPr lvl="1">
              <a:spcBef>
                <a:spcPct val="20000"/>
              </a:spcBef>
              <a:buClr>
                <a:schemeClr val="hlink"/>
              </a:buClr>
              <a:buSzPct val="55000"/>
              <a:buFont typeface="Wingdings" pitchFamily="2" charset="2"/>
              <a:buChar char="n"/>
            </a:pPr>
            <a:r>
              <a:rPr lang="zh-CN" altLang="en-US" sz="2800" b="1" dirty="0">
                <a:ea typeface="楷体_GB2312"/>
                <a:cs typeface="楷体_GB2312"/>
              </a:rPr>
              <a:t>输出反馈控制</a:t>
            </a:r>
          </a:p>
          <a:p>
            <a:pPr lvl="1">
              <a:spcBef>
                <a:spcPct val="20000"/>
              </a:spcBef>
              <a:buClr>
                <a:schemeClr val="hlink"/>
              </a:buClr>
              <a:buSzPct val="55000"/>
              <a:buFont typeface="Wingdings" pitchFamily="2" charset="2"/>
              <a:buChar char="n"/>
            </a:pPr>
            <a:r>
              <a:rPr lang="zh-CN" altLang="en-US" sz="2800" b="1" dirty="0">
                <a:ea typeface="楷体_GB2312"/>
                <a:cs typeface="楷体_GB2312"/>
              </a:rPr>
              <a:t>状态反馈控制</a:t>
            </a:r>
            <a:endParaRPr kumimoji="0" lang="zh-CN" altLang="en-US" sz="2800" b="1" dirty="0">
              <a:ea typeface="楷体_GB2312"/>
              <a:cs typeface="楷体_GB2312"/>
              <a:sym typeface="Tahoma" pitchFamily="34" charset="0"/>
            </a:endParaRPr>
          </a:p>
          <a:p>
            <a:pPr>
              <a:spcBef>
                <a:spcPct val="20000"/>
              </a:spcBef>
              <a:buClr>
                <a:schemeClr val="folHlink"/>
              </a:buClr>
              <a:buSzPct val="60000"/>
              <a:buFont typeface="Wingdings" pitchFamily="2" charset="2"/>
              <a:buChar char="n"/>
            </a:pPr>
            <a:r>
              <a:rPr kumimoji="0" lang="zh-CN" altLang="en-US" sz="3200" b="1" dirty="0">
                <a:ea typeface="楷体_GB2312"/>
                <a:cs typeface="楷体_GB2312"/>
                <a:sym typeface="Tahoma" pitchFamily="34" charset="0"/>
              </a:rPr>
              <a:t>综合与设计问题提法</a:t>
            </a:r>
          </a:p>
          <a:p>
            <a:pPr lvl="1">
              <a:spcBef>
                <a:spcPct val="20000"/>
              </a:spcBef>
              <a:buClr>
                <a:schemeClr val="hlink"/>
              </a:buClr>
              <a:buSzPct val="55000"/>
              <a:buFont typeface="Wingdings" pitchFamily="2" charset="2"/>
              <a:buChar char="n"/>
            </a:pPr>
            <a:r>
              <a:rPr kumimoji="0" lang="zh-CN" altLang="en-US" sz="2800" b="1" dirty="0">
                <a:ea typeface="楷体_GB2312"/>
                <a:cs typeface="楷体_GB2312"/>
                <a:sym typeface="Tahoma" pitchFamily="34" charset="0"/>
              </a:rPr>
              <a:t>综合问题</a:t>
            </a:r>
          </a:p>
          <a:p>
            <a:pPr lvl="1">
              <a:spcBef>
                <a:spcPct val="20000"/>
              </a:spcBef>
              <a:buClr>
                <a:schemeClr val="hlink"/>
              </a:buClr>
              <a:buSzPct val="55000"/>
              <a:buFont typeface="Wingdings" pitchFamily="2" charset="2"/>
              <a:buChar char="n"/>
            </a:pPr>
            <a:r>
              <a:rPr kumimoji="0" lang="zh-CN" altLang="en-US" sz="2800" b="1" dirty="0">
                <a:ea typeface="楷体_GB2312"/>
                <a:cs typeface="楷体_GB2312"/>
                <a:sym typeface="Tahoma" pitchFamily="34" charset="0"/>
              </a:rPr>
              <a:t>设计问题</a:t>
            </a:r>
            <a:endParaRPr kumimoji="0" lang="zh-CN" sz="2800" b="1" dirty="0">
              <a:ea typeface="楷体_GB2312"/>
              <a:cs typeface="楷体_GB2312"/>
              <a:sym typeface="Tahoma" pitchFamily="34" charset="0"/>
            </a:endParaRPr>
          </a:p>
        </p:txBody>
      </p:sp>
      <p:pic>
        <p:nvPicPr>
          <p:cNvPr id="18456" name="图片 5" descr="aa.emf"/>
          <p:cNvPicPr>
            <a:picLocks noChangeAspect="1" noChangeArrowheads="1"/>
          </p:cNvPicPr>
          <p:nvPr/>
        </p:nvPicPr>
        <p:blipFill>
          <a:blip r:embed="rId6"/>
          <a:srcRect/>
          <a:stretch>
            <a:fillRect/>
          </a:stretch>
        </p:blipFill>
        <p:spPr bwMode="auto">
          <a:xfrm>
            <a:off x="4427538" y="3500438"/>
            <a:ext cx="4859337" cy="2646362"/>
          </a:xfrm>
          <a:prstGeom prst="rect">
            <a:avLst/>
          </a:prstGeom>
          <a:noFill/>
          <a:ln w="9525">
            <a:noFill/>
            <a:miter lim="800000"/>
            <a:headEnd/>
            <a:tailEnd/>
          </a:ln>
        </p:spPr>
      </p:pic>
      <p:graphicFrame>
        <p:nvGraphicFramePr>
          <p:cNvPr id="18451" name="Object 19"/>
          <p:cNvGraphicFramePr>
            <a:graphicFrameLocks noChangeAspect="1"/>
          </p:cNvGraphicFramePr>
          <p:nvPr/>
        </p:nvGraphicFramePr>
        <p:xfrm>
          <a:off x="3203575" y="4365625"/>
          <a:ext cx="1138238" cy="296863"/>
        </p:xfrm>
        <a:graphic>
          <a:graphicData uri="http://schemas.openxmlformats.org/presentationml/2006/ole">
            <p:oleObj spid="_x0000_s18451" name="Equation" r:id="rId7" imgW="609480" imgH="152280" progId="Equation.DSMT4">
              <p:embed/>
            </p:oleObj>
          </a:graphicData>
        </a:graphic>
      </p:graphicFrame>
      <p:graphicFrame>
        <p:nvGraphicFramePr>
          <p:cNvPr id="18452" name="Object 20"/>
          <p:cNvGraphicFramePr>
            <a:graphicFrameLocks noChangeAspect="1"/>
          </p:cNvGraphicFramePr>
          <p:nvPr/>
        </p:nvGraphicFramePr>
        <p:xfrm>
          <a:off x="3203575" y="4868863"/>
          <a:ext cx="1116013" cy="346075"/>
        </p:xfrm>
        <a:graphic>
          <a:graphicData uri="http://schemas.openxmlformats.org/presentationml/2006/ole">
            <p:oleObj spid="_x0000_s18452" name="Equation" r:id="rId8" imgW="596880" imgH="177480" progId="Equation.DSMT4">
              <p:embed/>
            </p:oleObj>
          </a:graphicData>
        </a:graphic>
      </p:graphicFrame>
      <p:sp>
        <p:nvSpPr>
          <p:cNvPr id="18457" name="Rectangle 25"/>
          <p:cNvSpPr>
            <a:spLocks noChangeArrowheads="1"/>
          </p:cNvSpPr>
          <p:nvPr/>
        </p:nvSpPr>
        <p:spPr bwMode="auto">
          <a:xfrm>
            <a:off x="4643438" y="2205038"/>
            <a:ext cx="4357687" cy="1066800"/>
          </a:xfrm>
          <a:prstGeom prst="rect">
            <a:avLst/>
          </a:prstGeom>
          <a:noFill/>
          <a:ln w="9525">
            <a:noFill/>
            <a:miter lim="800000"/>
            <a:headEnd/>
            <a:tailEnd/>
          </a:ln>
        </p:spPr>
        <p:txBody>
          <a:bodyPr>
            <a:spAutoFit/>
          </a:bodyPr>
          <a:lstStyle/>
          <a:p>
            <a:r>
              <a:rPr kumimoji="0" lang="zh-CN" altLang="en-US" sz="3200" b="1" dirty="0">
                <a:solidFill>
                  <a:schemeClr val="folHlink"/>
                </a:solidFill>
                <a:ea typeface="楷体_GB2312"/>
                <a:cs typeface="楷体_GB2312"/>
                <a:sym typeface="Times New Roman" pitchFamily="18" charset="0"/>
              </a:rPr>
              <a:t>思考：为什么可以施加外部作用？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55">
                                            <p:txEl>
                                              <p:pRg st="0" end="0"/>
                                            </p:txEl>
                                          </p:spTgt>
                                        </p:tgtEl>
                                        <p:attrNameLst>
                                          <p:attrName>style.visibility</p:attrName>
                                        </p:attrNameLst>
                                      </p:cBhvr>
                                      <p:to>
                                        <p:strVal val="visible"/>
                                      </p:to>
                                    </p:set>
                                    <p:animEffect transition="in" filter="blinds(horizontal)">
                                      <p:cBhvr>
                                        <p:cTn id="7" dur="500"/>
                                        <p:tgtEl>
                                          <p:spTgt spid="184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55">
                                            <p:txEl>
                                              <p:pRg st="1" end="1"/>
                                            </p:txEl>
                                          </p:spTgt>
                                        </p:tgtEl>
                                        <p:attrNameLst>
                                          <p:attrName>style.visibility</p:attrName>
                                        </p:attrNameLst>
                                      </p:cBhvr>
                                      <p:to>
                                        <p:strVal val="visible"/>
                                      </p:to>
                                    </p:set>
                                    <p:animEffect transition="in" filter="blinds(horizontal)">
                                      <p:cBhvr>
                                        <p:cTn id="10" dur="500"/>
                                        <p:tgtEl>
                                          <p:spTgt spid="1845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455">
                                            <p:txEl>
                                              <p:pRg st="2" end="2"/>
                                            </p:txEl>
                                          </p:spTgt>
                                        </p:tgtEl>
                                        <p:attrNameLst>
                                          <p:attrName>style.visibility</p:attrName>
                                        </p:attrNameLst>
                                      </p:cBhvr>
                                      <p:to>
                                        <p:strVal val="visible"/>
                                      </p:to>
                                    </p:set>
                                    <p:animEffect transition="in" filter="blinds(horizontal)">
                                      <p:cBhvr>
                                        <p:cTn id="13" dur="500"/>
                                        <p:tgtEl>
                                          <p:spTgt spid="184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457"/>
                                        </p:tgtEl>
                                        <p:attrNameLst>
                                          <p:attrName>style.visibility</p:attrName>
                                        </p:attrNameLst>
                                      </p:cBhvr>
                                      <p:to>
                                        <p:strVal val="visible"/>
                                      </p:to>
                                    </p:set>
                                    <p:animEffect transition="in" filter="blinds(horizontal)">
                                      <p:cBhvr>
                                        <p:cTn id="18" dur="500"/>
                                        <p:tgtEl>
                                          <p:spTgt spid="1845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455">
                                            <p:txEl>
                                              <p:pRg st="3" end="3"/>
                                            </p:txEl>
                                          </p:spTgt>
                                        </p:tgtEl>
                                        <p:attrNameLst>
                                          <p:attrName>style.visibility</p:attrName>
                                        </p:attrNameLst>
                                      </p:cBhvr>
                                      <p:to>
                                        <p:strVal val="visible"/>
                                      </p:to>
                                    </p:set>
                                    <p:animEffect transition="in" filter="blinds(horizontal)">
                                      <p:cBhvr>
                                        <p:cTn id="23" dur="500"/>
                                        <p:tgtEl>
                                          <p:spTgt spid="18455">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8455">
                                            <p:txEl>
                                              <p:pRg st="4" end="4"/>
                                            </p:txEl>
                                          </p:spTgt>
                                        </p:tgtEl>
                                        <p:attrNameLst>
                                          <p:attrName>style.visibility</p:attrName>
                                        </p:attrNameLst>
                                      </p:cBhvr>
                                      <p:to>
                                        <p:strVal val="visible"/>
                                      </p:to>
                                    </p:set>
                                    <p:animEffect transition="in" filter="blinds(horizontal)">
                                      <p:cBhvr>
                                        <p:cTn id="26" dur="500"/>
                                        <p:tgtEl>
                                          <p:spTgt spid="18455">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8455">
                                            <p:txEl>
                                              <p:pRg st="5" end="5"/>
                                            </p:txEl>
                                          </p:spTgt>
                                        </p:tgtEl>
                                        <p:attrNameLst>
                                          <p:attrName>style.visibility</p:attrName>
                                        </p:attrNameLst>
                                      </p:cBhvr>
                                      <p:to>
                                        <p:strVal val="visible"/>
                                      </p:to>
                                    </p:set>
                                    <p:animEffect transition="in" filter="blinds(horizontal)">
                                      <p:cBhvr>
                                        <p:cTn id="29" dur="500"/>
                                        <p:tgtEl>
                                          <p:spTgt spid="18455">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8451"/>
                                        </p:tgtEl>
                                        <p:attrNameLst>
                                          <p:attrName>style.visibility</p:attrName>
                                        </p:attrNameLst>
                                      </p:cBhvr>
                                      <p:to>
                                        <p:strVal val="visible"/>
                                      </p:to>
                                    </p:set>
                                    <p:animEffect transition="in" filter="blinds(horizontal)">
                                      <p:cBhvr>
                                        <p:cTn id="32" dur="500"/>
                                        <p:tgtEl>
                                          <p:spTgt spid="18451"/>
                                        </p:tgtEl>
                                      </p:cBhvr>
                                    </p:animEffect>
                                  </p:childTnLst>
                                </p:cTn>
                              </p:par>
                              <p:par>
                                <p:cTn id="33" presetID="3" presetClass="entr" presetSubtype="10" fill="hold" nodeType="withEffect">
                                  <p:stCondLst>
                                    <p:cond delay="0"/>
                                  </p:stCondLst>
                                  <p:childTnLst>
                                    <p:set>
                                      <p:cBhvr>
                                        <p:cTn id="34" dur="1" fill="hold">
                                          <p:stCondLst>
                                            <p:cond delay="0"/>
                                          </p:stCondLst>
                                        </p:cTn>
                                        <p:tgtEl>
                                          <p:spTgt spid="18452"/>
                                        </p:tgtEl>
                                        <p:attrNameLst>
                                          <p:attrName>style.visibility</p:attrName>
                                        </p:attrNameLst>
                                      </p:cBhvr>
                                      <p:to>
                                        <p:strVal val="visible"/>
                                      </p:to>
                                    </p:set>
                                    <p:animEffect transition="in" filter="blinds(horizontal)">
                                      <p:cBhvr>
                                        <p:cTn id="35" dur="500"/>
                                        <p:tgtEl>
                                          <p:spTgt spid="18452"/>
                                        </p:tgtEl>
                                      </p:cBhvr>
                                    </p:animEffect>
                                  </p:childTnLst>
                                </p:cTn>
                              </p:par>
                              <p:par>
                                <p:cTn id="36" presetID="3" presetClass="entr" presetSubtype="10" fill="hold" nodeType="withEffect">
                                  <p:stCondLst>
                                    <p:cond delay="0"/>
                                  </p:stCondLst>
                                  <p:childTnLst>
                                    <p:set>
                                      <p:cBhvr>
                                        <p:cTn id="37" dur="1" fill="hold">
                                          <p:stCondLst>
                                            <p:cond delay="0"/>
                                          </p:stCondLst>
                                        </p:cTn>
                                        <p:tgtEl>
                                          <p:spTgt spid="18456"/>
                                        </p:tgtEl>
                                        <p:attrNameLst>
                                          <p:attrName>style.visibility</p:attrName>
                                        </p:attrNameLst>
                                      </p:cBhvr>
                                      <p:to>
                                        <p:strVal val="visible"/>
                                      </p:to>
                                    </p:set>
                                    <p:animEffect transition="in" filter="blinds(horizontal)">
                                      <p:cBhvr>
                                        <p:cTn id="38" dur="500"/>
                                        <p:tgtEl>
                                          <p:spTgt spid="1845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8455">
                                            <p:txEl>
                                              <p:pRg st="6" end="6"/>
                                            </p:txEl>
                                          </p:spTgt>
                                        </p:tgtEl>
                                        <p:attrNameLst>
                                          <p:attrName>style.visibility</p:attrName>
                                        </p:attrNameLst>
                                      </p:cBhvr>
                                      <p:to>
                                        <p:strVal val="visible"/>
                                      </p:to>
                                    </p:set>
                                    <p:animEffect transition="in" filter="blinds(horizontal)">
                                      <p:cBhvr>
                                        <p:cTn id="43" dur="500"/>
                                        <p:tgtEl>
                                          <p:spTgt spid="18455">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8455">
                                            <p:txEl>
                                              <p:pRg st="7" end="7"/>
                                            </p:txEl>
                                          </p:spTgt>
                                        </p:tgtEl>
                                        <p:attrNameLst>
                                          <p:attrName>style.visibility</p:attrName>
                                        </p:attrNameLst>
                                      </p:cBhvr>
                                      <p:to>
                                        <p:strVal val="visible"/>
                                      </p:to>
                                    </p:set>
                                    <p:animEffect transition="in" filter="blinds(horizontal)">
                                      <p:cBhvr>
                                        <p:cTn id="46" dur="500"/>
                                        <p:tgtEl>
                                          <p:spTgt spid="18455">
                                            <p:txEl>
                                              <p:pRg st="7" end="7"/>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8455">
                                            <p:txEl>
                                              <p:pRg st="8" end="8"/>
                                            </p:txEl>
                                          </p:spTgt>
                                        </p:tgtEl>
                                        <p:attrNameLst>
                                          <p:attrName>style.visibility</p:attrName>
                                        </p:attrNameLst>
                                      </p:cBhvr>
                                      <p:to>
                                        <p:strVal val="visible"/>
                                      </p:to>
                                    </p:set>
                                    <p:animEffect transition="in" filter="blinds(horizontal)">
                                      <p:cBhvr>
                                        <p:cTn id="49" dur="500"/>
                                        <p:tgtEl>
                                          <p:spTgt spid="184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线性时不变系统输出反馈极点配置存在性与算法</a:t>
            </a:r>
            <a:r>
              <a:rPr lang="en-US" altLang="zh-CN" dirty="0" smtClean="0"/>
              <a:t>-4</a:t>
            </a:r>
            <a:endParaRPr lang="zh-CN" altLang="en-US" dirty="0"/>
          </a:p>
        </p:txBody>
      </p:sp>
      <p:sp>
        <p:nvSpPr>
          <p:cNvPr id="3" name="内容占位符 2"/>
          <p:cNvSpPr>
            <a:spLocks noGrp="1"/>
          </p:cNvSpPr>
          <p:nvPr>
            <p:ph idx="1"/>
          </p:nvPr>
        </p:nvSpPr>
        <p:spPr>
          <a:xfrm>
            <a:off x="785813" y="1285874"/>
            <a:ext cx="8169275" cy="5429273"/>
          </a:xfrm>
        </p:spPr>
        <p:txBody>
          <a:bodyPr/>
          <a:lstStyle/>
          <a:p>
            <a:r>
              <a:rPr lang="zh-CN" altLang="en-US" dirty="0" smtClean="0"/>
              <a:t>算法</a:t>
            </a:r>
            <a:r>
              <a:rPr lang="en-US" altLang="zh-CN" dirty="0" smtClean="0"/>
              <a:t>(</a:t>
            </a:r>
            <a:r>
              <a:rPr lang="zh-CN" altLang="en-US" dirty="0" smtClean="0"/>
              <a:t>并矢法</a:t>
            </a:r>
            <a:r>
              <a:rPr lang="en-US" altLang="zh-CN" dirty="0" smtClean="0"/>
              <a:t>)</a:t>
            </a:r>
          </a:p>
          <a:p>
            <a:pPr lvl="1"/>
            <a:r>
              <a:rPr lang="zh-CN" altLang="en-US" dirty="0" smtClean="0">
                <a:latin typeface="Times New Roman" pitchFamily="18" charset="0"/>
                <a:cs typeface="Times New Roman" pitchFamily="18" charset="0"/>
              </a:rPr>
              <a:t>先研判受控系统的输入矩阵与输出矩阵是否满秩，系统是否可控且可观。若满秩且可控、可观，计算可任意接近式配置极点的个数，并给出期望极点</a:t>
            </a:r>
            <a:r>
              <a:rPr lang="el-GR" altLang="zh-CN" dirty="0" smtClean="0">
                <a:latin typeface="Times New Roman" pitchFamily="18" charset="0"/>
                <a:cs typeface="Times New Roman" pitchFamily="18" charset="0"/>
              </a:rPr>
              <a:t>Λ</a:t>
            </a:r>
            <a:r>
              <a:rPr lang="en-US" altLang="zh-CN" baseline="30000"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，进行下一步。</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判断受控系统的系统矩阵是否为循环的。若非循环，则进行循环化。这一步引入输出反馈阵设为</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F</a:t>
            </a:r>
            <a:r>
              <a:rPr lang="en-US" baseline="-25000"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。下面的步骤针对</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q</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计算</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和</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的奇偶性。</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按结论</a:t>
            </a:r>
            <a:r>
              <a:rPr lang="en-US" altLang="zh-CN" dirty="0" smtClean="0">
                <a:latin typeface="Times New Roman" pitchFamily="18" charset="0"/>
                <a:cs typeface="Times New Roman" pitchFamily="18" charset="0"/>
              </a:rPr>
              <a:t>(3)</a:t>
            </a:r>
            <a:r>
              <a:rPr lang="zh-CN" altLang="en-US" dirty="0" smtClean="0">
                <a:latin typeface="Times New Roman" pitchFamily="18" charset="0"/>
                <a:cs typeface="Times New Roman" pitchFamily="18" charset="0"/>
              </a:rPr>
              <a:t>求</a:t>
            </a:r>
            <a:r>
              <a:rPr lang="en-US" i="1" dirty="0" smtClean="0">
                <a:latin typeface="Times New Roman" pitchFamily="18" charset="0"/>
                <a:cs typeface="Times New Roman" pitchFamily="18" charset="0"/>
              </a:rPr>
              <a:t>F</a:t>
            </a:r>
            <a:r>
              <a:rPr lang="en-US" baseline="-25000"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和</a:t>
            </a:r>
            <a:r>
              <a:rPr lang="en-US" i="1" dirty="0" smtClean="0">
                <a:latin typeface="Times New Roman" pitchFamily="18" charset="0"/>
                <a:cs typeface="Times New Roman" pitchFamily="18" charset="0"/>
              </a:rPr>
              <a:t>F</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 。</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计算最终的输出反馈矩阵</a:t>
            </a:r>
            <a:r>
              <a:rPr lang="en-US" altLang="zh-CN" i="1" dirty="0" smtClean="0">
                <a:latin typeface="Times New Roman" pitchFamily="18" charset="0"/>
                <a:cs typeface="Times New Roman" pitchFamily="18" charset="0"/>
              </a:rPr>
              <a:t>F</a:t>
            </a:r>
            <a:r>
              <a:rPr lang="en-US" altLang="zh-CN"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F</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F</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F</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 </a:t>
            </a:r>
          </a:p>
          <a:p>
            <a:pPr lvl="1"/>
            <a:endParaRPr lang="en-US" altLang="zh-CN" dirty="0" smtClean="0"/>
          </a:p>
          <a:p>
            <a:pPr lvl="1"/>
            <a:endParaRPr lang="zh-CN" altLang="en-US" dirty="0"/>
          </a:p>
        </p:txBody>
      </p:sp>
      <p:sp>
        <p:nvSpPr>
          <p:cNvPr id="2416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1665" name="Object 1"/>
          <p:cNvGraphicFramePr>
            <a:graphicFrameLocks noChangeAspect="1"/>
          </p:cNvGraphicFramePr>
          <p:nvPr/>
        </p:nvGraphicFramePr>
        <p:xfrm>
          <a:off x="6643702" y="3214686"/>
          <a:ext cx="2057414" cy="428628"/>
        </p:xfrm>
        <a:graphic>
          <a:graphicData uri="http://schemas.openxmlformats.org/presentationml/2006/ole">
            <p:oleObj spid="_x0000_s241665" name="Equation" r:id="rId3" imgW="914400" imgH="190500" progId="Equation.DSMT4">
              <p:embed/>
            </p:oleObj>
          </a:graphicData>
        </a:graphic>
      </p:graphicFrame>
      <p:graphicFrame>
        <p:nvGraphicFramePr>
          <p:cNvPr id="6" name="Object 1"/>
          <p:cNvGraphicFramePr>
            <a:graphicFrameLocks noChangeAspect="1"/>
          </p:cNvGraphicFramePr>
          <p:nvPr/>
        </p:nvGraphicFramePr>
        <p:xfrm>
          <a:off x="2357422" y="5072074"/>
          <a:ext cx="2057414" cy="428628"/>
        </p:xfrm>
        <a:graphic>
          <a:graphicData uri="http://schemas.openxmlformats.org/presentationml/2006/ole">
            <p:oleObj spid="_x0000_s241667" name="Equation" r:id="rId4" imgW="914400" imgH="190500" progId="Equation.DSMT4">
              <p:embed/>
            </p:oleObj>
          </a:graphicData>
        </a:graphic>
      </p:graphicFrame>
      <p:graphicFrame>
        <p:nvGraphicFramePr>
          <p:cNvPr id="7" name="Object 1"/>
          <p:cNvGraphicFramePr>
            <a:graphicFrameLocks noChangeAspect="1"/>
          </p:cNvGraphicFramePr>
          <p:nvPr/>
        </p:nvGraphicFramePr>
        <p:xfrm>
          <a:off x="4643438" y="5072074"/>
          <a:ext cx="1285875" cy="428625"/>
        </p:xfrm>
        <a:graphic>
          <a:graphicData uri="http://schemas.openxmlformats.org/presentationml/2006/ole">
            <p:oleObj spid="_x0000_s241668" name="Equation" r:id="rId5" imgW="571320" imgH="190440" progId="Equation.DSMT4">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线性时不变系统输出反馈极点配置存在性与算法</a:t>
            </a:r>
            <a:r>
              <a:rPr lang="en-US" altLang="zh-CN" dirty="0" smtClean="0"/>
              <a:t>-5</a:t>
            </a:r>
            <a:endParaRPr lang="zh-CN" altLang="en-US" dirty="0"/>
          </a:p>
        </p:txBody>
      </p:sp>
      <p:sp>
        <p:nvSpPr>
          <p:cNvPr id="3" name="内容占位符 2"/>
          <p:cNvSpPr>
            <a:spLocks noGrp="1"/>
          </p:cNvSpPr>
          <p:nvPr>
            <p:ph idx="1"/>
          </p:nvPr>
        </p:nvSpPr>
        <p:spPr/>
        <p:txBody>
          <a:bodyPr/>
          <a:lstStyle/>
          <a:p>
            <a:r>
              <a:rPr lang="zh-CN" altLang="en-US" dirty="0" smtClean="0"/>
              <a:t>例：输出反馈系统的极点配置</a:t>
            </a:r>
            <a:endParaRPr lang="zh-CN" altLang="en-US" dirty="0"/>
          </a:p>
        </p:txBody>
      </p:sp>
      <p:sp>
        <p:nvSpPr>
          <p:cNvPr id="2549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4977" name="Object 1"/>
          <p:cNvGraphicFramePr>
            <a:graphicFrameLocks noChangeAspect="1"/>
          </p:cNvGraphicFramePr>
          <p:nvPr/>
        </p:nvGraphicFramePr>
        <p:xfrm>
          <a:off x="1357290" y="2000240"/>
          <a:ext cx="3831274" cy="1000132"/>
        </p:xfrm>
        <a:graphic>
          <a:graphicData uri="http://schemas.openxmlformats.org/presentationml/2006/ole">
            <p:oleObj spid="_x0000_s254977" name="Equation" r:id="rId3" imgW="2374900" imgH="622300" progId="Equation.DSMT4">
              <p:embed/>
            </p:oleObj>
          </a:graphicData>
        </a:graphic>
      </p:graphicFrame>
      <p:graphicFrame>
        <p:nvGraphicFramePr>
          <p:cNvPr id="6" name="Object 1"/>
          <p:cNvGraphicFramePr>
            <a:graphicFrameLocks noChangeAspect="1"/>
          </p:cNvGraphicFramePr>
          <p:nvPr/>
        </p:nvGraphicFramePr>
        <p:xfrm>
          <a:off x="6000760" y="2285992"/>
          <a:ext cx="1619250" cy="366713"/>
        </p:xfrm>
        <a:graphic>
          <a:graphicData uri="http://schemas.openxmlformats.org/presentationml/2006/ole">
            <p:oleObj spid="_x0000_s254979" name="Equation" r:id="rId4" imgW="1002960" imgH="228600" progId="Equation.DSMT4">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线性时不变系统输出反馈极点配置存在性与算法</a:t>
            </a:r>
            <a:r>
              <a:rPr lang="en-US" altLang="zh-CN" dirty="0" smtClean="0"/>
              <a:t>-6</a:t>
            </a:r>
            <a:endParaRPr lang="zh-CN" altLang="en-US" dirty="0"/>
          </a:p>
        </p:txBody>
      </p:sp>
      <p:sp>
        <p:nvSpPr>
          <p:cNvPr id="3" name="内容占位符 2"/>
          <p:cNvSpPr>
            <a:spLocks noGrp="1"/>
          </p:cNvSpPr>
          <p:nvPr>
            <p:ph idx="1"/>
          </p:nvPr>
        </p:nvSpPr>
        <p:spPr/>
        <p:txBody>
          <a:bodyPr/>
          <a:lstStyle/>
          <a:p>
            <a:r>
              <a:rPr lang="zh-CN" altLang="en-US" dirty="0" smtClean="0"/>
              <a:t>一种特殊情况下的输出反馈极点配置</a:t>
            </a:r>
            <a:endParaRPr lang="zh-CN" altLang="en-US" dirty="0"/>
          </a:p>
        </p:txBody>
      </p:sp>
      <p:sp>
        <p:nvSpPr>
          <p:cNvPr id="2539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3953" name="Object 1"/>
          <p:cNvGraphicFramePr>
            <a:graphicFrameLocks noChangeAspect="1"/>
          </p:cNvGraphicFramePr>
          <p:nvPr/>
        </p:nvGraphicFramePr>
        <p:xfrm>
          <a:off x="214282" y="1857364"/>
          <a:ext cx="6158708" cy="1500198"/>
        </p:xfrm>
        <a:graphic>
          <a:graphicData uri="http://schemas.openxmlformats.org/presentationml/2006/ole">
            <p:oleObj spid="_x0000_s253953" name="Equation" r:id="rId3" imgW="3721100" imgH="901700" progId="Equation.DSMT4">
              <p:embed/>
            </p:oleObj>
          </a:graphicData>
        </a:graphic>
      </p:graphicFrame>
      <p:graphicFrame>
        <p:nvGraphicFramePr>
          <p:cNvPr id="6" name="Object 1"/>
          <p:cNvGraphicFramePr>
            <a:graphicFrameLocks noChangeAspect="1"/>
          </p:cNvGraphicFramePr>
          <p:nvPr/>
        </p:nvGraphicFramePr>
        <p:xfrm>
          <a:off x="214282" y="3000372"/>
          <a:ext cx="1282700" cy="338138"/>
        </p:xfrm>
        <a:graphic>
          <a:graphicData uri="http://schemas.openxmlformats.org/presentationml/2006/ole">
            <p:oleObj spid="_x0000_s253955" name="Equation" r:id="rId4" imgW="774360" imgH="203040" progId="Equation.DSMT4">
              <p:embed/>
            </p:oleObj>
          </a:graphicData>
        </a:graphic>
      </p:graphicFrame>
      <p:sp>
        <p:nvSpPr>
          <p:cNvPr id="25395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3956" name="Object 4"/>
          <p:cNvGraphicFramePr>
            <a:graphicFrameLocks noChangeAspect="1"/>
          </p:cNvGraphicFramePr>
          <p:nvPr/>
        </p:nvGraphicFramePr>
        <p:xfrm>
          <a:off x="214282" y="3286124"/>
          <a:ext cx="3429024" cy="417749"/>
        </p:xfrm>
        <a:graphic>
          <a:graphicData uri="http://schemas.openxmlformats.org/presentationml/2006/ole">
            <p:oleObj spid="_x0000_s253956" name="Equation" r:id="rId5" imgW="1879600" imgH="228600" progId="Equation.DSMT4">
              <p:embed/>
            </p:oleObj>
          </a:graphicData>
        </a:graphic>
      </p:graphicFrame>
      <p:graphicFrame>
        <p:nvGraphicFramePr>
          <p:cNvPr id="9" name="Object 4"/>
          <p:cNvGraphicFramePr>
            <a:graphicFrameLocks noChangeAspect="1"/>
          </p:cNvGraphicFramePr>
          <p:nvPr/>
        </p:nvGraphicFramePr>
        <p:xfrm>
          <a:off x="6929454" y="2500306"/>
          <a:ext cx="1436687" cy="371475"/>
        </p:xfrm>
        <a:graphic>
          <a:graphicData uri="http://schemas.openxmlformats.org/presentationml/2006/ole">
            <p:oleObj spid="_x0000_s253958" name="Equation" r:id="rId6" imgW="787320" imgH="203040" progId="Equation.DSMT4">
              <p:embed/>
            </p:oleObj>
          </a:graphicData>
        </a:graphic>
      </p:graphicFrame>
      <p:graphicFrame>
        <p:nvGraphicFramePr>
          <p:cNvPr id="11" name="Object 4"/>
          <p:cNvGraphicFramePr>
            <a:graphicFrameLocks noChangeAspect="1"/>
          </p:cNvGraphicFramePr>
          <p:nvPr/>
        </p:nvGraphicFramePr>
        <p:xfrm>
          <a:off x="3143250" y="3571876"/>
          <a:ext cx="6000750" cy="485775"/>
        </p:xfrm>
        <a:graphic>
          <a:graphicData uri="http://schemas.openxmlformats.org/presentationml/2006/ole">
            <p:oleObj spid="_x0000_s253960" name="Equation" r:id="rId7" imgW="3288960" imgH="266400" progId="Equation.DSMT4">
              <p:embed/>
            </p:oleObj>
          </a:graphicData>
        </a:graphic>
      </p:graphicFrame>
      <p:graphicFrame>
        <p:nvGraphicFramePr>
          <p:cNvPr id="12" name="Object 4"/>
          <p:cNvGraphicFramePr>
            <a:graphicFrameLocks noChangeAspect="1"/>
          </p:cNvGraphicFramePr>
          <p:nvPr/>
        </p:nvGraphicFramePr>
        <p:xfrm>
          <a:off x="4786314" y="4000504"/>
          <a:ext cx="2849562" cy="346075"/>
        </p:xfrm>
        <a:graphic>
          <a:graphicData uri="http://schemas.openxmlformats.org/presentationml/2006/ole">
            <p:oleObj spid="_x0000_s253961" name="Equation" r:id="rId8" imgW="1562040" imgH="190440" progId="Equation.DSMT4">
              <p:embed/>
            </p:oleObj>
          </a:graphicData>
        </a:graphic>
      </p:graphicFrame>
      <p:graphicFrame>
        <p:nvGraphicFramePr>
          <p:cNvPr id="13" name="Object 4"/>
          <p:cNvGraphicFramePr>
            <a:graphicFrameLocks noChangeAspect="1"/>
          </p:cNvGraphicFramePr>
          <p:nvPr/>
        </p:nvGraphicFramePr>
        <p:xfrm>
          <a:off x="0" y="4286256"/>
          <a:ext cx="9266237" cy="484187"/>
        </p:xfrm>
        <a:graphic>
          <a:graphicData uri="http://schemas.openxmlformats.org/presentationml/2006/ole">
            <p:oleObj spid="_x0000_s253962" name="Equation" r:id="rId9" imgW="5079960" imgH="266400" progId="Equation.DSMT4">
              <p:embed/>
            </p:oleObj>
          </a:graphicData>
        </a:graphic>
      </p:graphicFrame>
      <p:graphicFrame>
        <p:nvGraphicFramePr>
          <p:cNvPr id="14" name="Object 4"/>
          <p:cNvGraphicFramePr>
            <a:graphicFrameLocks noChangeAspect="1"/>
          </p:cNvGraphicFramePr>
          <p:nvPr/>
        </p:nvGraphicFramePr>
        <p:xfrm>
          <a:off x="6500826" y="3000372"/>
          <a:ext cx="2178050" cy="395288"/>
        </p:xfrm>
        <a:graphic>
          <a:graphicData uri="http://schemas.openxmlformats.org/presentationml/2006/ole">
            <p:oleObj spid="_x0000_s253963" name="Equation" r:id="rId10" imgW="1193760" imgH="215640" progId="Equation.DSMT4">
              <p:embed/>
            </p:oleObj>
          </a:graphicData>
        </a:graphic>
      </p:graphicFrame>
      <p:graphicFrame>
        <p:nvGraphicFramePr>
          <p:cNvPr id="15" name="Object 4"/>
          <p:cNvGraphicFramePr>
            <a:graphicFrameLocks noChangeAspect="1"/>
          </p:cNvGraphicFramePr>
          <p:nvPr/>
        </p:nvGraphicFramePr>
        <p:xfrm>
          <a:off x="4071934" y="4714884"/>
          <a:ext cx="3497262" cy="417513"/>
        </p:xfrm>
        <a:graphic>
          <a:graphicData uri="http://schemas.openxmlformats.org/presentationml/2006/ole">
            <p:oleObj spid="_x0000_s253964" name="Equation" r:id="rId11" imgW="1917360" imgH="228600" progId="Equation.DSMT4">
              <p:embed/>
            </p:oleObj>
          </a:graphicData>
        </a:graphic>
      </p:graphicFrame>
      <p:sp>
        <p:nvSpPr>
          <p:cNvPr id="17" name="右箭头 16"/>
          <p:cNvSpPr/>
          <p:nvPr/>
        </p:nvSpPr>
        <p:spPr bwMode="auto">
          <a:xfrm>
            <a:off x="6429388" y="2571744"/>
            <a:ext cx="500066"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8" name="下箭头 17"/>
          <p:cNvSpPr/>
          <p:nvPr/>
        </p:nvSpPr>
        <p:spPr bwMode="auto">
          <a:xfrm>
            <a:off x="7715272" y="2857496"/>
            <a:ext cx="214314" cy="21431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9" name="下箭头 18"/>
          <p:cNvSpPr/>
          <p:nvPr/>
        </p:nvSpPr>
        <p:spPr bwMode="auto">
          <a:xfrm>
            <a:off x="7715272" y="3429000"/>
            <a:ext cx="214314" cy="21431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0" name="下箭头 19"/>
          <p:cNvSpPr/>
          <p:nvPr/>
        </p:nvSpPr>
        <p:spPr bwMode="auto">
          <a:xfrm>
            <a:off x="7715272" y="4000504"/>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21" name="Object 4"/>
          <p:cNvGraphicFramePr>
            <a:graphicFrameLocks noChangeAspect="1"/>
          </p:cNvGraphicFramePr>
          <p:nvPr/>
        </p:nvGraphicFramePr>
        <p:xfrm>
          <a:off x="1" y="5214950"/>
          <a:ext cx="9144000" cy="1623830"/>
        </p:xfrm>
        <a:graphic>
          <a:graphicData uri="http://schemas.openxmlformats.org/presentationml/2006/ole">
            <p:oleObj spid="_x0000_s253965" name="Equation" r:id="rId12" imgW="5194080" imgH="927000" progId="Equation.DSMT4">
              <p:embed/>
            </p:oleObj>
          </a:graphicData>
        </a:graphic>
      </p:graphicFrame>
      <p:sp>
        <p:nvSpPr>
          <p:cNvPr id="22" name="下箭头 21"/>
          <p:cNvSpPr/>
          <p:nvPr/>
        </p:nvSpPr>
        <p:spPr bwMode="auto">
          <a:xfrm>
            <a:off x="7715272" y="4786322"/>
            <a:ext cx="214314" cy="28575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5396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Object 4"/>
          <p:cNvGraphicFramePr>
            <a:graphicFrameLocks noChangeAspect="1"/>
          </p:cNvGraphicFramePr>
          <p:nvPr/>
        </p:nvGraphicFramePr>
        <p:xfrm>
          <a:off x="7358082" y="6440487"/>
          <a:ext cx="811212" cy="417513"/>
        </p:xfrm>
        <a:graphic>
          <a:graphicData uri="http://schemas.openxmlformats.org/presentationml/2006/ole">
            <p:oleObj spid="_x0000_s253968" name="Equation" r:id="rId13" imgW="444240" imgH="228600" progId="Equation.DSMT4">
              <p:embed/>
            </p:oleObj>
          </a:graphicData>
        </a:graphic>
      </p:graphicFrame>
      <p:sp>
        <p:nvSpPr>
          <p:cNvPr id="26" name="右箭头 25"/>
          <p:cNvSpPr/>
          <p:nvPr/>
        </p:nvSpPr>
        <p:spPr bwMode="auto">
          <a:xfrm>
            <a:off x="6572264" y="6500834"/>
            <a:ext cx="500066"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3953">
                                            <p:subSp spid="_x0000_s253953"/>
                                          </p:spTgt>
                                        </p:tgtEl>
                                        <p:attrNameLst>
                                          <p:attrName>style.visibility</p:attrName>
                                        </p:attrNameLst>
                                      </p:cBhvr>
                                      <p:to>
                                        <p:strVal val="visible"/>
                                      </p:to>
                                    </p:set>
                                    <p:animEffect transition="in" filter="blinds(horizontal)">
                                      <p:cBhvr>
                                        <p:cTn id="7" dur="500"/>
                                        <p:tgtEl>
                                          <p:spTgt spid="253953">
                                            <p:subSp spid="_x0000_s253953"/>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subSp spid="_x0000_s253955"/>
                                          </p:spTgt>
                                        </p:tgtEl>
                                        <p:attrNameLst>
                                          <p:attrName>style.visibility</p:attrName>
                                        </p:attrNameLst>
                                      </p:cBhvr>
                                      <p:to>
                                        <p:strVal val="visible"/>
                                      </p:to>
                                    </p:set>
                                    <p:animEffect transition="in" filter="blinds(horizontal)">
                                      <p:cBhvr>
                                        <p:cTn id="11" dur="500"/>
                                        <p:tgtEl>
                                          <p:spTgt spid="6">
                                            <p:subSp spid="_x0000_s253955"/>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53956">
                                            <p:subSp spid="_x0000_s253956"/>
                                          </p:spTgt>
                                        </p:tgtEl>
                                        <p:attrNameLst>
                                          <p:attrName>style.visibility</p:attrName>
                                        </p:attrNameLst>
                                      </p:cBhvr>
                                      <p:to>
                                        <p:strVal val="visible"/>
                                      </p:to>
                                    </p:set>
                                    <p:animEffect transition="in" filter="blinds(horizontal)">
                                      <p:cBhvr>
                                        <p:cTn id="16" dur="500"/>
                                        <p:tgtEl>
                                          <p:spTgt spid="253956">
                                            <p:subSp spid="_x0000_s253956"/>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9">
                                            <p:subSp spid="_x0000_s253958"/>
                                          </p:spTgt>
                                        </p:tgtEl>
                                        <p:attrNameLst>
                                          <p:attrName>style.visibility</p:attrName>
                                        </p:attrNameLst>
                                      </p:cBhvr>
                                      <p:to>
                                        <p:strVal val="visible"/>
                                      </p:to>
                                    </p:set>
                                    <p:animEffect transition="in" filter="blinds(horizontal)">
                                      <p:cBhvr>
                                        <p:cTn id="25" dur="500"/>
                                        <p:tgtEl>
                                          <p:spTgt spid="9">
                                            <p:subSp spid="_x0000_s253958"/>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14">
                                            <p:subSp spid="_x0000_s253963"/>
                                          </p:spTgt>
                                        </p:tgtEl>
                                        <p:attrNameLst>
                                          <p:attrName>style.visibility</p:attrName>
                                        </p:attrNameLst>
                                      </p:cBhvr>
                                      <p:to>
                                        <p:strVal val="visible"/>
                                      </p:to>
                                    </p:set>
                                    <p:animEffect transition="in" filter="blinds(horizontal)">
                                      <p:cBhvr>
                                        <p:cTn id="34" dur="500"/>
                                        <p:tgtEl>
                                          <p:spTgt spid="14">
                                            <p:subSp spid="_x0000_s253963"/>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linds(horizontal)">
                                      <p:cBhvr>
                                        <p:cTn id="39" dur="500"/>
                                        <p:tgtEl>
                                          <p:spTgt spid="19"/>
                                        </p:tgtEl>
                                      </p:cBhvr>
                                    </p:animEffect>
                                  </p:child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11">
                                            <p:subSp spid="_x0000_s253960"/>
                                          </p:spTgt>
                                        </p:tgtEl>
                                        <p:attrNameLst>
                                          <p:attrName>style.visibility</p:attrName>
                                        </p:attrNameLst>
                                      </p:cBhvr>
                                      <p:to>
                                        <p:strVal val="visible"/>
                                      </p:to>
                                    </p:set>
                                    <p:animEffect transition="in" filter="blinds(horizontal)">
                                      <p:cBhvr>
                                        <p:cTn id="43" dur="500"/>
                                        <p:tgtEl>
                                          <p:spTgt spid="11">
                                            <p:subSp spid="_x0000_s253960"/>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2">
                                            <p:subSp spid="_x0000_s253961"/>
                                          </p:spTgt>
                                        </p:tgtEl>
                                        <p:attrNameLst>
                                          <p:attrName>style.visibility</p:attrName>
                                        </p:attrNameLst>
                                      </p:cBhvr>
                                      <p:to>
                                        <p:strVal val="visible"/>
                                      </p:to>
                                    </p:set>
                                    <p:animEffect transition="in" filter="blinds(horizontal)">
                                      <p:cBhvr>
                                        <p:cTn id="48" dur="500"/>
                                        <p:tgtEl>
                                          <p:spTgt spid="12">
                                            <p:subSp spid="_x0000_s253961"/>
                                          </p:spTgt>
                                        </p:tgtEl>
                                      </p:cBhvr>
                                    </p:animEffec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par>
                          <p:cTn id="53" fill="hold">
                            <p:stCondLst>
                              <p:cond delay="1000"/>
                            </p:stCondLst>
                            <p:childTnLst>
                              <p:par>
                                <p:cTn id="54" presetID="3" presetClass="entr" presetSubtype="10" fill="hold" nodeType="afterEffect">
                                  <p:stCondLst>
                                    <p:cond delay="0"/>
                                  </p:stCondLst>
                                  <p:childTnLst>
                                    <p:set>
                                      <p:cBhvr>
                                        <p:cTn id="55" dur="1" fill="hold">
                                          <p:stCondLst>
                                            <p:cond delay="0"/>
                                          </p:stCondLst>
                                        </p:cTn>
                                        <p:tgtEl>
                                          <p:spTgt spid="13">
                                            <p:subSp spid="_x0000_s253962"/>
                                          </p:spTgt>
                                        </p:tgtEl>
                                        <p:attrNameLst>
                                          <p:attrName>style.visibility</p:attrName>
                                        </p:attrNameLst>
                                      </p:cBhvr>
                                      <p:to>
                                        <p:strVal val="visible"/>
                                      </p:to>
                                    </p:set>
                                    <p:animEffect transition="in" filter="blinds(horizontal)">
                                      <p:cBhvr>
                                        <p:cTn id="56" dur="500"/>
                                        <p:tgtEl>
                                          <p:spTgt spid="13">
                                            <p:subSp spid="_x0000_s253962"/>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5">
                                            <p:subSp spid="_x0000_s253964"/>
                                          </p:spTgt>
                                        </p:tgtEl>
                                        <p:attrNameLst>
                                          <p:attrName>style.visibility</p:attrName>
                                        </p:attrNameLst>
                                      </p:cBhvr>
                                      <p:to>
                                        <p:strVal val="visible"/>
                                      </p:to>
                                    </p:set>
                                    <p:animEffect transition="in" filter="blinds(horizontal)">
                                      <p:cBhvr>
                                        <p:cTn id="61" dur="500"/>
                                        <p:tgtEl>
                                          <p:spTgt spid="15">
                                            <p:subSp spid="_x0000_s253964"/>
                                          </p:spTgt>
                                        </p:tgtEl>
                                      </p:cBhvr>
                                    </p:animEffect>
                                  </p:child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blinds(horizontal)">
                                      <p:cBhvr>
                                        <p:cTn id="65" dur="500"/>
                                        <p:tgtEl>
                                          <p:spTgt spid="22"/>
                                        </p:tgtEl>
                                      </p:cBhvr>
                                    </p:animEffect>
                                  </p:childTnLst>
                                </p:cTn>
                              </p:par>
                            </p:childTnLst>
                          </p:cTn>
                        </p:par>
                        <p:par>
                          <p:cTn id="66" fill="hold">
                            <p:stCondLst>
                              <p:cond delay="1000"/>
                            </p:stCondLst>
                            <p:childTnLst>
                              <p:par>
                                <p:cTn id="67" presetID="3" presetClass="entr" presetSubtype="10" fill="hold" nodeType="afterEffect">
                                  <p:stCondLst>
                                    <p:cond delay="0"/>
                                  </p:stCondLst>
                                  <p:childTnLst>
                                    <p:set>
                                      <p:cBhvr>
                                        <p:cTn id="68" dur="1" fill="hold">
                                          <p:stCondLst>
                                            <p:cond delay="0"/>
                                          </p:stCondLst>
                                        </p:cTn>
                                        <p:tgtEl>
                                          <p:spTgt spid="21">
                                            <p:subSp spid="_x0000_s253965"/>
                                          </p:spTgt>
                                        </p:tgtEl>
                                        <p:attrNameLst>
                                          <p:attrName>style.visibility</p:attrName>
                                        </p:attrNameLst>
                                      </p:cBhvr>
                                      <p:to>
                                        <p:strVal val="visible"/>
                                      </p:to>
                                    </p:set>
                                    <p:animEffect transition="in" filter="blinds(horizontal)">
                                      <p:cBhvr>
                                        <p:cTn id="69" dur="500"/>
                                        <p:tgtEl>
                                          <p:spTgt spid="21">
                                            <p:subSp spid="_x0000_s253965"/>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blinds(horizontal)">
                                      <p:cBhvr>
                                        <p:cTn id="74" dur="500"/>
                                        <p:tgtEl>
                                          <p:spTgt spid="26"/>
                                        </p:tgtEl>
                                      </p:cBhvr>
                                    </p:animEffect>
                                  </p:childTnLst>
                                </p:cTn>
                              </p:par>
                              <p:par>
                                <p:cTn id="75" presetID="3" presetClass="entr" presetSubtype="10" fill="hold" nodeType="withEffect">
                                  <p:stCondLst>
                                    <p:cond delay="0"/>
                                  </p:stCondLst>
                                  <p:childTnLst>
                                    <p:set>
                                      <p:cBhvr>
                                        <p:cTn id="76" dur="1" fill="hold">
                                          <p:stCondLst>
                                            <p:cond delay="0"/>
                                          </p:stCondLst>
                                        </p:cTn>
                                        <p:tgtEl>
                                          <p:spTgt spid="25">
                                            <p:subSp spid="_x0000_s253968"/>
                                          </p:spTgt>
                                        </p:tgtEl>
                                        <p:attrNameLst>
                                          <p:attrName>style.visibility</p:attrName>
                                        </p:attrNameLst>
                                      </p:cBhvr>
                                      <p:to>
                                        <p:strVal val="visible"/>
                                      </p:to>
                                    </p:set>
                                    <p:animEffect transition="in" filter="blinds(horizontal)">
                                      <p:cBhvr>
                                        <p:cTn id="77" dur="500"/>
                                        <p:tgtEl>
                                          <p:spTgt spid="25">
                                            <p:subSp spid="_x0000_s253968"/>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8" grpId="0" animBg="1" autoUpdateAnimBg="0"/>
      <p:bldP spid="19" grpId="0" animBg="1" autoUpdateAnimBg="0"/>
      <p:bldP spid="20" grpId="0" animBg="1" autoUpdateAnimBg="0"/>
      <p:bldP spid="22" grpId="0" animBg="1" autoUpdateAnimBg="0"/>
      <p:bldP spid="26"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线性时不变系统输出反馈极点配置存在性与算法</a:t>
            </a:r>
            <a:r>
              <a:rPr lang="en-US" altLang="zh-CN" dirty="0" smtClean="0"/>
              <a:t>-7</a:t>
            </a:r>
            <a:endParaRPr lang="zh-CN" altLang="en-US" dirty="0"/>
          </a:p>
        </p:txBody>
      </p:sp>
      <p:sp>
        <p:nvSpPr>
          <p:cNvPr id="3" name="内容占位符 2"/>
          <p:cNvSpPr>
            <a:spLocks noGrp="1"/>
          </p:cNvSpPr>
          <p:nvPr>
            <p:ph idx="1"/>
          </p:nvPr>
        </p:nvSpPr>
        <p:spPr/>
        <p:txBody>
          <a:bodyPr/>
          <a:lstStyle/>
          <a:p>
            <a:r>
              <a:rPr lang="zh-CN" altLang="en-US" dirty="0" smtClean="0"/>
              <a:t>例：利用输出反馈综合下面系统的控制器</a:t>
            </a:r>
            <a:endParaRPr lang="zh-CN" altLang="en-US" dirty="0"/>
          </a:p>
        </p:txBody>
      </p:sp>
      <p:sp>
        <p:nvSpPr>
          <p:cNvPr id="2560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6001" name="Object 1"/>
          <p:cNvGraphicFramePr>
            <a:graphicFrameLocks noChangeAspect="1"/>
          </p:cNvGraphicFramePr>
          <p:nvPr/>
        </p:nvGraphicFramePr>
        <p:xfrm>
          <a:off x="1000100" y="1857364"/>
          <a:ext cx="2433322" cy="1857388"/>
        </p:xfrm>
        <a:graphic>
          <a:graphicData uri="http://schemas.openxmlformats.org/presentationml/2006/ole">
            <p:oleObj spid="_x0000_s256001" name="Equation" r:id="rId3" imgW="1625600" imgH="1244600" progId="Equation.DSMT4">
              <p:embed/>
            </p:oleObj>
          </a:graphicData>
        </a:graphic>
      </p:graphicFrame>
      <p:graphicFrame>
        <p:nvGraphicFramePr>
          <p:cNvPr id="6" name="Object 1"/>
          <p:cNvGraphicFramePr>
            <a:graphicFrameLocks noChangeAspect="1"/>
          </p:cNvGraphicFramePr>
          <p:nvPr/>
        </p:nvGraphicFramePr>
        <p:xfrm>
          <a:off x="4357686" y="1928802"/>
          <a:ext cx="2130425" cy="1857375"/>
        </p:xfrm>
        <a:graphic>
          <a:graphicData uri="http://schemas.openxmlformats.org/presentationml/2006/ole">
            <p:oleObj spid="_x0000_s256003" name="Equation" r:id="rId4" imgW="1422360" imgH="1244520" progId="Equation.DSMT4">
              <p:embed/>
            </p:oleObj>
          </a:graphicData>
        </a:graphic>
      </p:graphicFrame>
      <p:graphicFrame>
        <p:nvGraphicFramePr>
          <p:cNvPr id="256004" name="Object 1"/>
          <p:cNvGraphicFramePr>
            <a:graphicFrameLocks noChangeAspect="1"/>
          </p:cNvGraphicFramePr>
          <p:nvPr/>
        </p:nvGraphicFramePr>
        <p:xfrm>
          <a:off x="6807200" y="2857500"/>
          <a:ext cx="1577975" cy="366713"/>
        </p:xfrm>
        <a:graphic>
          <a:graphicData uri="http://schemas.openxmlformats.org/presentationml/2006/ole">
            <p:oleObj spid="_x0000_s256004" name="Equation" r:id="rId5" imgW="977760" imgH="228600" progId="Equation.DSMT4">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线性时不变系统输出反馈极点配置存在性与算法</a:t>
            </a:r>
            <a:r>
              <a:rPr lang="en-US" altLang="zh-CN" dirty="0" smtClean="0"/>
              <a:t>-8</a:t>
            </a:r>
            <a:endParaRPr lang="zh-CN" altLang="en-US" dirty="0"/>
          </a:p>
        </p:txBody>
      </p:sp>
      <p:sp>
        <p:nvSpPr>
          <p:cNvPr id="3" name="内容占位符 2"/>
          <p:cNvSpPr>
            <a:spLocks noGrp="1"/>
          </p:cNvSpPr>
          <p:nvPr>
            <p:ph idx="1"/>
          </p:nvPr>
        </p:nvSpPr>
        <p:spPr>
          <a:xfrm>
            <a:off x="0" y="1285874"/>
            <a:ext cx="9144000" cy="5572125"/>
          </a:xfrm>
        </p:spPr>
        <p:txBody>
          <a:bodyPr/>
          <a:lstStyle/>
          <a:p>
            <a:r>
              <a:rPr lang="zh-CN" altLang="en-US" dirty="0" smtClean="0"/>
              <a:t>动态输出反馈极点配置问题的存在性</a:t>
            </a:r>
            <a:endParaRPr lang="en-US" altLang="zh-CN" dirty="0" smtClean="0"/>
          </a:p>
          <a:p>
            <a:pPr lvl="1"/>
            <a:r>
              <a:rPr lang="zh-CN" altLang="en-US" sz="2400" dirty="0" smtClean="0">
                <a:latin typeface="Times New Roman" pitchFamily="18" charset="0"/>
                <a:cs typeface="Times New Roman" pitchFamily="18" charset="0"/>
              </a:rPr>
              <a:t>存在性之一：若能控制且能观，则几乎总存在</a:t>
            </a:r>
            <a:r>
              <a:rPr lang="en-US" sz="2400" dirty="0" smtClean="0">
                <a:latin typeface="Times New Roman" pitchFamily="18" charset="0"/>
                <a:cs typeface="Times New Roman" pitchFamily="18" charset="0"/>
              </a:rPr>
              <a:t>max(0,</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q-p</a:t>
            </a:r>
            <a:r>
              <a:rPr lang="en-US" sz="2400" dirty="0" smtClean="0">
                <a:latin typeface="Times New Roman" pitchFamily="18" charset="0"/>
                <a:cs typeface="Times New Roman" pitchFamily="18" charset="0"/>
              </a:rPr>
              <a:t>+1)</a:t>
            </a:r>
            <a:r>
              <a:rPr lang="zh-CN" altLang="en-US" sz="2400" dirty="0" smtClean="0">
                <a:latin typeface="Times New Roman" pitchFamily="18" charset="0"/>
                <a:cs typeface="Times New Roman" pitchFamily="18" charset="0"/>
              </a:rPr>
              <a:t>阶动态补偿器，使得系统的特征值在该补偿器作用下闭环系统的极点可以任意配置。</a:t>
            </a:r>
            <a:endParaRPr lang="en-US" altLang="zh-CN" sz="2400" dirty="0" smtClean="0">
              <a:latin typeface="Times New Roman" pitchFamily="18" charset="0"/>
              <a:cs typeface="Times New Roman" pitchFamily="18" charset="0"/>
            </a:endParaRPr>
          </a:p>
          <a:p>
            <a:pPr lvl="2"/>
            <a:r>
              <a:rPr lang="zh-CN" altLang="en-US" sz="2000" dirty="0" smtClean="0">
                <a:latin typeface="Times New Roman" pitchFamily="18" charset="0"/>
                <a:cs typeface="Times New Roman" pitchFamily="18" charset="0"/>
              </a:rPr>
              <a:t>对于</a:t>
            </a:r>
            <a:r>
              <a:rPr lang="en-US" sz="2000" dirty="0" smtClean="0">
                <a:solidFill>
                  <a:srgbClr val="FF0000"/>
                </a:solidFill>
                <a:latin typeface="Times New Roman" pitchFamily="18" charset="0"/>
                <a:cs typeface="Times New Roman" pitchFamily="18" charset="0"/>
              </a:rPr>
              <a:t>SISO</a:t>
            </a:r>
            <a:r>
              <a:rPr lang="zh-CN" altLang="en-US" sz="2000" dirty="0" smtClean="0">
                <a:solidFill>
                  <a:srgbClr val="FF0000"/>
                </a:solidFill>
                <a:latin typeface="Times New Roman" pitchFamily="18" charset="0"/>
                <a:cs typeface="Times New Roman" pitchFamily="18" charset="0"/>
              </a:rPr>
              <a:t>系统</a:t>
            </a:r>
            <a:r>
              <a:rPr lang="zh-CN" altLang="en-US" sz="2000" dirty="0" smtClean="0">
                <a:latin typeface="Times New Roman" pitchFamily="18" charset="0"/>
                <a:cs typeface="Times New Roman" pitchFamily="18" charset="0"/>
              </a:rPr>
              <a:t>，此条件是</a:t>
            </a:r>
            <a:r>
              <a:rPr lang="zh-CN" altLang="en-US" sz="2000" dirty="0" smtClean="0">
                <a:solidFill>
                  <a:srgbClr val="FF0000"/>
                </a:solidFill>
                <a:latin typeface="Times New Roman" pitchFamily="18" charset="0"/>
                <a:cs typeface="Times New Roman" pitchFamily="18" charset="0"/>
              </a:rPr>
              <a:t>充要的</a:t>
            </a:r>
            <a:r>
              <a:rPr lang="zh-CN" altLang="en-US" sz="2000" dirty="0" smtClean="0">
                <a:latin typeface="Times New Roman" pitchFamily="18" charset="0"/>
                <a:cs typeface="Times New Roman" pitchFamily="18" charset="0"/>
              </a:rPr>
              <a:t>。需要注意的是，动态补偿器的阶数等于</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1</a:t>
            </a:r>
            <a:r>
              <a:rPr lang="zh-CN" altLang="en-US" sz="2000" dirty="0" smtClean="0">
                <a:latin typeface="Times New Roman" pitchFamily="18" charset="0"/>
                <a:cs typeface="Times New Roman" pitchFamily="18" charset="0"/>
              </a:rPr>
              <a:t>是任意配置极点要求，但在处理具体问题时，如果并不要求“任意”配置极点，则所选择的补偿器的阶数可进一步降低。</a:t>
            </a:r>
            <a:endParaRPr lang="en-US" altLang="zh-CN" sz="2000" dirty="0" smtClean="0">
              <a:latin typeface="Times New Roman" pitchFamily="18" charset="0"/>
              <a:cs typeface="Times New Roman" pitchFamily="18" charset="0"/>
            </a:endParaRPr>
          </a:p>
          <a:p>
            <a:pPr lvl="2"/>
            <a:r>
              <a:rPr lang="zh-CN" altLang="en-US" sz="2000" dirty="0" smtClean="0">
                <a:latin typeface="Times New Roman" pitchFamily="18" charset="0"/>
                <a:cs typeface="Times New Roman" pitchFamily="18" charset="0"/>
              </a:rPr>
              <a:t>这种闭环系统的零点，在串联连接情况下，是受控系统零点与动态补偿零点的总和；在反馈连接情况下，则是受控系统零点与动态补偿器极点的总和。</a:t>
            </a:r>
            <a:endParaRPr lang="en-US" altLang="zh-CN" sz="2000" dirty="0" smtClean="0">
              <a:latin typeface="Times New Roman" pitchFamily="18" charset="0"/>
              <a:cs typeface="Times New Roman" pitchFamily="18" charset="0"/>
            </a:endParaRPr>
          </a:p>
          <a:p>
            <a:pPr lvl="1"/>
            <a:r>
              <a:rPr lang="zh-CN" altLang="en-US" sz="2400" dirty="0" smtClean="0">
                <a:latin typeface="Times New Roman" pitchFamily="18" charset="0"/>
                <a:cs typeface="Times New Roman" pitchFamily="18" charset="0"/>
              </a:rPr>
              <a:t>存在性之二：存在</a:t>
            </a:r>
            <a:r>
              <a:rPr lang="en-US" altLang="zh-CN" sz="2400" dirty="0" smtClean="0">
                <a:latin typeface="Times New Roman" pitchFamily="18" charset="0"/>
                <a:cs typeface="Times New Roman" pitchFamily="18" charset="0"/>
              </a:rPr>
              <a:t>min(</a:t>
            </a:r>
            <a:r>
              <a:rPr lang="el-GR" altLang="zh-CN" sz="2400" i="1" dirty="0" smtClean="0">
                <a:latin typeface="Times New Roman" pitchFamily="18" charset="0"/>
                <a:cs typeface="Times New Roman" pitchFamily="18" charset="0"/>
              </a:rPr>
              <a:t>μ</a:t>
            </a:r>
            <a:r>
              <a:rPr lang="en-US" altLang="zh-CN" sz="2400" dirty="0" smtClean="0">
                <a:latin typeface="Times New Roman" pitchFamily="18" charset="0"/>
                <a:cs typeface="Times New Roman" pitchFamily="18" charset="0"/>
              </a:rPr>
              <a:t>,</a:t>
            </a:r>
            <a:r>
              <a:rPr lang="el-GR" altLang="zh-CN" sz="2400" i="1" dirty="0" smtClean="0">
                <a:latin typeface="Times New Roman" pitchFamily="18" charset="0"/>
                <a:cs typeface="Times New Roman" pitchFamily="18" charset="0"/>
              </a:rPr>
              <a:t>ν</a:t>
            </a:r>
            <a:r>
              <a:rPr lang="en-US" altLang="zh-CN"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阶动态补偿器使该系统的闭环系统极点可以任意配置。</a:t>
            </a:r>
            <a:endParaRPr lang="en-US" altLang="zh-CN" sz="2400" dirty="0" smtClean="0">
              <a:latin typeface="Times New Roman" pitchFamily="18" charset="0"/>
              <a:cs typeface="Times New Roman" pitchFamily="18" charset="0"/>
            </a:endParaRPr>
          </a:p>
          <a:p>
            <a:pPr lvl="1"/>
            <a:endParaRPr lang="en-US" altLang="zh-CN" sz="2400" dirty="0" smtClean="0">
              <a:latin typeface="Times New Roman" pitchFamily="18" charset="0"/>
              <a:cs typeface="Times New Roman" pitchFamily="18" charset="0"/>
            </a:endParaRPr>
          </a:p>
          <a:p>
            <a:pPr lvl="1"/>
            <a:r>
              <a:rPr lang="zh-CN" altLang="en-US" sz="2400" dirty="0" smtClean="0"/>
              <a:t>“最小阶动态补偿”问题仍未解决</a:t>
            </a:r>
            <a:endParaRPr lang="zh-CN" altLang="en-US" sz="2400" dirty="0" smtClean="0">
              <a:latin typeface="Times New Roman" pitchFamily="18" charset="0"/>
              <a:cs typeface="Times New Roman" pitchFamily="18" charset="0"/>
            </a:endParaRP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线性时不变系统输出反馈极点配置存在性与算法</a:t>
            </a:r>
            <a:r>
              <a:rPr lang="en-US" altLang="zh-CN" dirty="0" smtClean="0"/>
              <a:t>-9</a:t>
            </a:r>
            <a:endParaRPr lang="zh-CN" altLang="en-US" dirty="0"/>
          </a:p>
        </p:txBody>
      </p:sp>
      <p:sp>
        <p:nvSpPr>
          <p:cNvPr id="3" name="内容占位符 2"/>
          <p:cNvSpPr>
            <a:spLocks noGrp="1"/>
          </p:cNvSpPr>
          <p:nvPr>
            <p:ph idx="1"/>
          </p:nvPr>
        </p:nvSpPr>
        <p:spPr/>
        <p:txBody>
          <a:bodyPr/>
          <a:lstStyle/>
          <a:p>
            <a:pPr marL="342900" lvl="1" indent="-342900">
              <a:buClr>
                <a:schemeClr val="folHlink"/>
              </a:buClr>
              <a:buSzPct val="60000"/>
            </a:pPr>
            <a:r>
              <a:rPr lang="en-US" dirty="0" smtClean="0"/>
              <a:t>PID</a:t>
            </a:r>
            <a:r>
              <a:rPr lang="zh-CN" altLang="en-US" dirty="0" smtClean="0"/>
              <a:t>动态输出反馈</a:t>
            </a:r>
            <a:endParaRPr lang="en-US" altLang="zh-CN" dirty="0" smtClean="0"/>
          </a:p>
          <a:p>
            <a:pPr marL="742950" lvl="2" indent="-342900">
              <a:buSzPct val="60000"/>
            </a:pPr>
            <a:r>
              <a:rPr lang="en-US" altLang="zh-CN" dirty="0" smtClean="0"/>
              <a:t>PD</a:t>
            </a:r>
          </a:p>
          <a:p>
            <a:pPr marL="742950" lvl="2" indent="-342900">
              <a:buSzPct val="60000"/>
            </a:pPr>
            <a:endParaRPr lang="en-US" altLang="zh-CN" dirty="0" smtClean="0"/>
          </a:p>
          <a:p>
            <a:pPr marL="742950" lvl="2" indent="-342900">
              <a:buSzPct val="60000"/>
            </a:pPr>
            <a:endParaRPr lang="en-US" altLang="zh-CN" dirty="0" smtClean="0"/>
          </a:p>
          <a:p>
            <a:pPr marL="742950" lvl="2" indent="-342900">
              <a:buSzPct val="60000"/>
            </a:pPr>
            <a:endParaRPr lang="en-US" altLang="zh-CN" dirty="0" smtClean="0"/>
          </a:p>
          <a:p>
            <a:pPr marL="742950" lvl="2" indent="-342900">
              <a:buSzPct val="60000"/>
            </a:pPr>
            <a:endParaRPr lang="en-US" altLang="zh-CN" dirty="0" smtClean="0"/>
          </a:p>
          <a:p>
            <a:pPr marL="742950" lvl="2" indent="-342900">
              <a:buSzPct val="60000"/>
            </a:pPr>
            <a:r>
              <a:rPr lang="en-US" altLang="zh-CN" dirty="0" smtClean="0"/>
              <a:t>PID</a:t>
            </a:r>
            <a:endParaRPr lang="zh-CN" altLang="en-US" dirty="0" smtClean="0"/>
          </a:p>
          <a:p>
            <a:endParaRPr lang="zh-CN" altLang="en-US" dirty="0"/>
          </a:p>
        </p:txBody>
      </p:sp>
      <p:sp>
        <p:nvSpPr>
          <p:cNvPr id="257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7025" name="Object 1"/>
          <p:cNvGraphicFramePr>
            <a:graphicFrameLocks noChangeAspect="1"/>
          </p:cNvGraphicFramePr>
          <p:nvPr/>
        </p:nvGraphicFramePr>
        <p:xfrm>
          <a:off x="3214678" y="2500306"/>
          <a:ext cx="2000264" cy="363684"/>
        </p:xfrm>
        <a:graphic>
          <a:graphicData uri="http://schemas.openxmlformats.org/presentationml/2006/ole">
            <p:oleObj spid="_x0000_s257025" name="Equation" r:id="rId3" imgW="1129810" imgH="190417" progId="Equation.DSMT4">
              <p:embed/>
            </p:oleObj>
          </a:graphicData>
        </a:graphic>
      </p:graphicFrame>
      <p:sp>
        <p:nvSpPr>
          <p:cNvPr id="257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7027" name="Object 3"/>
          <p:cNvGraphicFramePr>
            <a:graphicFrameLocks noChangeAspect="1"/>
          </p:cNvGraphicFramePr>
          <p:nvPr/>
        </p:nvGraphicFramePr>
        <p:xfrm>
          <a:off x="3071802" y="4572008"/>
          <a:ext cx="3500463" cy="611731"/>
        </p:xfrm>
        <a:graphic>
          <a:graphicData uri="http://schemas.openxmlformats.org/presentationml/2006/ole">
            <p:oleObj spid="_x0000_s257027" name="Equation" r:id="rId4" imgW="1930400" imgH="317500" progId="Equation.DSMT4">
              <p:embed/>
            </p:oleObj>
          </a:graphicData>
        </a:graphic>
      </p:graphicFrame>
      <p:sp>
        <p:nvSpPr>
          <p:cNvPr id="8" name="矩形 7"/>
          <p:cNvSpPr/>
          <p:nvPr/>
        </p:nvSpPr>
        <p:spPr>
          <a:xfrm>
            <a:off x="135846" y="2928934"/>
            <a:ext cx="9008154" cy="830997"/>
          </a:xfrm>
          <a:prstGeom prst="rect">
            <a:avLst/>
          </a:prstGeom>
        </p:spPr>
        <p:txBody>
          <a:bodyPr wrap="square">
            <a:spAutoFit/>
          </a:bodyPr>
          <a:lstStyle/>
          <a:p>
            <a:r>
              <a:rPr lang="en-US" b="1" dirty="0" smtClean="0">
                <a:latin typeface="+mn-ea"/>
                <a:ea typeface="+mn-ea"/>
              </a:rPr>
              <a:t>    PD</a:t>
            </a:r>
            <a:r>
              <a:rPr lang="zh-CN" altLang="en-US" b="1" dirty="0" smtClean="0">
                <a:latin typeface="+mn-ea"/>
                <a:ea typeface="+mn-ea"/>
              </a:rPr>
              <a:t>动态输出反馈可以将闭环极点配置在复平面期望的位置，以满足瞬态响应要求。</a:t>
            </a:r>
            <a:endParaRPr lang="zh-CN" altLang="en-US" b="1" dirty="0">
              <a:latin typeface="+mn-ea"/>
              <a:ea typeface="+mn-ea"/>
            </a:endParaRPr>
          </a:p>
        </p:txBody>
      </p:sp>
      <p:sp>
        <p:nvSpPr>
          <p:cNvPr id="9" name="矩形 8"/>
          <p:cNvSpPr/>
          <p:nvPr/>
        </p:nvSpPr>
        <p:spPr>
          <a:xfrm>
            <a:off x="135846" y="5429264"/>
            <a:ext cx="9008154" cy="830997"/>
          </a:xfrm>
          <a:prstGeom prst="rect">
            <a:avLst/>
          </a:prstGeom>
        </p:spPr>
        <p:txBody>
          <a:bodyPr wrap="square">
            <a:spAutoFit/>
          </a:bodyPr>
          <a:lstStyle/>
          <a:p>
            <a:r>
              <a:rPr lang="zh-CN" altLang="en-US" b="1" dirty="0" smtClean="0">
                <a:latin typeface="+mn-ea"/>
                <a:ea typeface="+mn-ea"/>
              </a:rPr>
              <a:t>    要在稳态时准确跟踪参考输入，且可以克服终值为常数任意扰动对系统的影响，则需引入积分项。</a:t>
            </a:r>
            <a:endParaRPr lang="zh-CN" altLang="en-US" b="1" dirty="0">
              <a:latin typeface="+mn-ea"/>
              <a:ea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a:lstStyle/>
          <a:p>
            <a:r>
              <a:rPr lang="zh-CN" altLang="en-US" dirty="0" smtClean="0"/>
              <a:t>本章内容</a:t>
            </a:r>
          </a:p>
        </p:txBody>
      </p:sp>
      <p:sp>
        <p:nvSpPr>
          <p:cNvPr id="110594" name="内容占位符 2"/>
          <p:cNvSpPr>
            <a:spLocks noGrp="1"/>
          </p:cNvSpPr>
          <p:nvPr>
            <p:ph idx="1"/>
          </p:nvPr>
        </p:nvSpPr>
        <p:spPr>
          <a:xfrm>
            <a:off x="785813" y="1154113"/>
            <a:ext cx="7889875" cy="5703887"/>
          </a:xfrm>
        </p:spPr>
        <p:txBody>
          <a:bodyPr/>
          <a:lstStyle/>
          <a:p>
            <a:pPr>
              <a:lnSpc>
                <a:spcPct val="80000"/>
              </a:lnSpc>
            </a:pPr>
            <a:r>
              <a:rPr lang="zh-CN" altLang="en-US" sz="2400" dirty="0" smtClean="0">
                <a:solidFill>
                  <a:srgbClr val="FF0000"/>
                </a:solidFill>
                <a:latin typeface="+mn-ea"/>
              </a:rPr>
              <a:t>综合与设计的基本概念</a:t>
            </a:r>
          </a:p>
          <a:p>
            <a:pPr>
              <a:lnSpc>
                <a:spcPct val="80000"/>
              </a:lnSpc>
            </a:pPr>
            <a:r>
              <a:rPr lang="zh-CN" altLang="en-US" sz="2400" dirty="0" smtClean="0">
                <a:solidFill>
                  <a:srgbClr val="FF0000"/>
                </a:solidFill>
                <a:latin typeface="+mn-ea"/>
              </a:rPr>
              <a:t>连续时间线性时不变反馈控制系统的结构特性</a:t>
            </a:r>
          </a:p>
          <a:p>
            <a:pPr>
              <a:lnSpc>
                <a:spcPct val="80000"/>
              </a:lnSpc>
            </a:pPr>
            <a:r>
              <a:rPr lang="zh-CN" altLang="en-US" sz="2400" dirty="0" smtClean="0">
                <a:solidFill>
                  <a:srgbClr val="FF0000"/>
                </a:solidFill>
                <a:latin typeface="+mn-ea"/>
              </a:rPr>
              <a:t>离散时间线性时不变反馈控制系统的结构特性 </a:t>
            </a:r>
          </a:p>
          <a:p>
            <a:pPr>
              <a:lnSpc>
                <a:spcPct val="80000"/>
              </a:lnSpc>
            </a:pPr>
            <a:r>
              <a:rPr lang="zh-CN" altLang="en-US" sz="2400" dirty="0" smtClean="0">
                <a:solidFill>
                  <a:srgbClr val="FF0000"/>
                </a:solidFill>
                <a:latin typeface="+mn-ea"/>
              </a:rPr>
              <a:t>线性时不变系统的极点配置问题提法与指标确定</a:t>
            </a:r>
          </a:p>
          <a:p>
            <a:pPr>
              <a:lnSpc>
                <a:spcPct val="80000"/>
              </a:lnSpc>
            </a:pPr>
            <a:endParaRPr lang="zh-CN" altLang="en-US" sz="2400" dirty="0" smtClean="0">
              <a:solidFill>
                <a:srgbClr val="FF0000"/>
              </a:solidFill>
              <a:latin typeface="+mn-ea"/>
            </a:endParaRPr>
          </a:p>
          <a:p>
            <a:pPr marL="342900" lvl="1" indent="-342900">
              <a:lnSpc>
                <a:spcPct val="80000"/>
              </a:lnSpc>
              <a:buClr>
                <a:schemeClr val="folHlink"/>
              </a:buClr>
              <a:buSzPct val="60000"/>
            </a:pPr>
            <a:r>
              <a:rPr lang="zh-CN" altLang="en-US" sz="2400" dirty="0" smtClean="0">
                <a:solidFill>
                  <a:srgbClr val="FF0000"/>
                </a:solidFill>
                <a:latin typeface="+mn-ea"/>
              </a:rPr>
              <a:t>线性时不变系统状态反馈极点配置的存在性与算法</a:t>
            </a:r>
          </a:p>
          <a:p>
            <a:pPr>
              <a:lnSpc>
                <a:spcPct val="80000"/>
              </a:lnSpc>
            </a:pPr>
            <a:r>
              <a:rPr lang="zh-CN" altLang="en-US" sz="2400" dirty="0" smtClean="0">
                <a:solidFill>
                  <a:srgbClr val="FF0000"/>
                </a:solidFill>
                <a:latin typeface="+mn-ea"/>
              </a:rPr>
              <a:t>线性定常系统从输出到状态矢量导数反馈极点配置</a:t>
            </a:r>
          </a:p>
          <a:p>
            <a:pPr>
              <a:lnSpc>
                <a:spcPct val="80000"/>
              </a:lnSpc>
            </a:pPr>
            <a:r>
              <a:rPr lang="zh-CN" altLang="en-US" sz="2400" dirty="0" smtClean="0">
                <a:solidFill>
                  <a:srgbClr val="FF0000"/>
                </a:solidFill>
                <a:latin typeface="+mn-ea"/>
              </a:rPr>
              <a:t>线性时不变系统状态反馈与从输出到状态矢量导数反馈复合极点配置 </a:t>
            </a:r>
          </a:p>
          <a:p>
            <a:pPr>
              <a:lnSpc>
                <a:spcPct val="80000"/>
              </a:lnSpc>
            </a:pPr>
            <a:r>
              <a:rPr lang="zh-CN" altLang="en-US" sz="2400" dirty="0" smtClean="0">
                <a:solidFill>
                  <a:srgbClr val="FF0000"/>
                </a:solidFill>
                <a:latin typeface="+mn-ea"/>
              </a:rPr>
              <a:t>线性时不变系统输出反馈极点配置存在性与算法 </a:t>
            </a:r>
          </a:p>
          <a:p>
            <a:pPr>
              <a:lnSpc>
                <a:spcPct val="80000"/>
              </a:lnSpc>
            </a:pPr>
            <a:endParaRPr lang="zh-CN" altLang="en-US" sz="2400" dirty="0" smtClean="0">
              <a:solidFill>
                <a:srgbClr val="FF0000"/>
              </a:solidFill>
              <a:latin typeface="+mn-ea"/>
            </a:endParaRPr>
          </a:p>
          <a:p>
            <a:pPr>
              <a:lnSpc>
                <a:spcPct val="80000"/>
              </a:lnSpc>
            </a:pPr>
            <a:r>
              <a:rPr lang="zh-CN" altLang="en-US" sz="2400" dirty="0" smtClean="0">
                <a:solidFill>
                  <a:srgbClr val="FF0000"/>
                </a:solidFill>
                <a:latin typeface="+mn-ea"/>
              </a:rPr>
              <a:t>线性时不变系统反馈镇定问题与求解 </a:t>
            </a:r>
          </a:p>
          <a:p>
            <a:pPr>
              <a:lnSpc>
                <a:spcPct val="80000"/>
              </a:lnSpc>
            </a:pPr>
            <a:r>
              <a:rPr lang="zh-CN" altLang="en-US" sz="2400" dirty="0" smtClean="0">
                <a:latin typeface="+mn-ea"/>
              </a:rPr>
              <a:t>线性时不变系统解耦控制 </a:t>
            </a:r>
          </a:p>
          <a:p>
            <a:pPr>
              <a:lnSpc>
                <a:spcPct val="80000"/>
              </a:lnSpc>
            </a:pPr>
            <a:endParaRPr lang="zh-CN" altLang="en-US" sz="2400" dirty="0" smtClean="0">
              <a:latin typeface="+mn-ea"/>
            </a:endParaRPr>
          </a:p>
          <a:p>
            <a:pPr>
              <a:lnSpc>
                <a:spcPct val="80000"/>
              </a:lnSpc>
            </a:pPr>
            <a:r>
              <a:rPr lang="zh-CN" altLang="en-US" sz="2400" dirty="0" smtClean="0">
                <a:latin typeface="+mn-ea"/>
              </a:rPr>
              <a:t>基于观测器的线性时不变系统状态反馈控制</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smtClean="0"/>
              <a:t>9</a:t>
            </a:r>
            <a:r>
              <a:rPr lang="zh-CN" altLang="en-US" dirty="0" smtClean="0"/>
              <a:t>线性时不变系统反馈镇定问题与求解</a:t>
            </a:r>
            <a:endParaRPr lang="zh-CN" altLang="en-US" dirty="0"/>
          </a:p>
        </p:txBody>
      </p:sp>
      <p:sp>
        <p:nvSpPr>
          <p:cNvPr id="3" name="内容占位符 2"/>
          <p:cNvSpPr>
            <a:spLocks noGrp="1"/>
          </p:cNvSpPr>
          <p:nvPr>
            <p:ph idx="1"/>
          </p:nvPr>
        </p:nvSpPr>
        <p:spPr/>
        <p:txBody>
          <a:bodyPr/>
          <a:lstStyle/>
          <a:p>
            <a:pPr marL="342900" lvl="2" indent="-342900">
              <a:buSzPct val="60000"/>
            </a:pPr>
            <a:r>
              <a:rPr lang="zh-CN" altLang="en-US" dirty="0" smtClean="0"/>
              <a:t>问题的提法</a:t>
            </a:r>
            <a:r>
              <a:rPr lang="en-US" altLang="zh-CN" dirty="0" smtClean="0"/>
              <a:t>(</a:t>
            </a:r>
            <a:r>
              <a:rPr lang="zh-CN" altLang="en-US" dirty="0" smtClean="0"/>
              <a:t>以连续情况不例</a:t>
            </a:r>
            <a:r>
              <a:rPr lang="en-US" altLang="zh-CN" dirty="0" smtClean="0"/>
              <a:t>)</a:t>
            </a:r>
          </a:p>
          <a:p>
            <a:pPr marL="342900" lvl="2" indent="-342900">
              <a:buSzPct val="60000"/>
            </a:pPr>
            <a:endParaRPr lang="en-US" altLang="zh-CN" dirty="0" smtClean="0"/>
          </a:p>
          <a:p>
            <a:pPr marL="800100" lvl="3" indent="-342900">
              <a:buSzPct val="60000"/>
            </a:pPr>
            <a:r>
              <a:rPr lang="zh-CN" altLang="en-US" sz="2400" dirty="0" smtClean="0"/>
              <a:t>状态反馈可镇定问题</a:t>
            </a:r>
            <a:endParaRPr lang="en-US" altLang="zh-CN" sz="2400" dirty="0" smtClean="0"/>
          </a:p>
          <a:p>
            <a:pPr marL="800100" lvl="3" indent="-342900">
              <a:buSzPct val="60000"/>
            </a:pPr>
            <a:endParaRPr lang="en-US" altLang="zh-CN" sz="2400" dirty="0" smtClean="0"/>
          </a:p>
          <a:p>
            <a:pPr marL="800100" lvl="3" indent="-342900">
              <a:buSzPct val="60000"/>
            </a:pPr>
            <a:r>
              <a:rPr lang="zh-CN" altLang="en-US" sz="2400" dirty="0" smtClean="0"/>
              <a:t>输出反馈可镇定问题</a:t>
            </a:r>
            <a:endParaRPr lang="en-US" altLang="zh-CN" sz="2400" dirty="0" smtClean="0"/>
          </a:p>
          <a:p>
            <a:pPr marL="342900" lvl="2" indent="-342900">
              <a:buSzPct val="60000"/>
            </a:pPr>
            <a:endParaRPr lang="en-US" altLang="zh-CN" dirty="0" smtClean="0"/>
          </a:p>
          <a:p>
            <a:pPr marL="342900" lvl="2" indent="-342900">
              <a:buSzPct val="60000"/>
            </a:pPr>
            <a:endParaRPr lang="en-US" altLang="zh-CN" dirty="0" smtClean="0"/>
          </a:p>
          <a:p>
            <a:pPr marL="342900" lvl="2" indent="-342900">
              <a:buSzPct val="60000"/>
            </a:pPr>
            <a:endParaRPr lang="en-US" altLang="zh-CN" dirty="0" smtClean="0"/>
          </a:p>
          <a:p>
            <a:pPr marL="342900" lvl="2" indent="-342900">
              <a:buSzPct val="60000"/>
            </a:pPr>
            <a:r>
              <a:rPr lang="zh-CN" altLang="en-US" dirty="0" smtClean="0"/>
              <a:t>状态反馈可镇定条件与算法</a:t>
            </a:r>
            <a:endParaRPr lang="en-US" altLang="zh-CN" dirty="0" smtClean="0"/>
          </a:p>
          <a:p>
            <a:pPr marL="342900" lvl="2" indent="-342900">
              <a:buSzPct val="60000"/>
            </a:pPr>
            <a:endParaRPr lang="zh-CN" altLang="en-US" sz="2800" dirty="0" smtClean="0"/>
          </a:p>
          <a:p>
            <a:pPr marL="342900" lvl="2" indent="-342900">
              <a:buSzPct val="60000"/>
            </a:pPr>
            <a:r>
              <a:rPr lang="zh-CN" altLang="en-US" dirty="0" smtClean="0"/>
              <a:t>输出反馈可镇定条件</a:t>
            </a:r>
            <a:endParaRPr lang="zh-CN" altLang="en-US" sz="2800" dirty="0" smtClean="0"/>
          </a:p>
          <a:p>
            <a:endParaRPr lang="zh-CN" altLang="en-US" dirty="0"/>
          </a:p>
        </p:txBody>
      </p:sp>
      <p:sp>
        <p:nvSpPr>
          <p:cNvPr id="27341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3410" name="Object 2"/>
          <p:cNvGraphicFramePr>
            <a:graphicFrameLocks noChangeAspect="1"/>
          </p:cNvGraphicFramePr>
          <p:nvPr/>
        </p:nvGraphicFramePr>
        <p:xfrm>
          <a:off x="5786446" y="1285860"/>
          <a:ext cx="1425437" cy="785818"/>
        </p:xfrm>
        <a:graphic>
          <a:graphicData uri="http://schemas.openxmlformats.org/presentationml/2006/ole">
            <p:oleObj spid="_x0000_s273410" name="Equation" r:id="rId3" imgW="736280" imgH="393529" progId="Equation.DSMT4">
              <p:embed/>
            </p:oleObj>
          </a:graphicData>
        </a:graphic>
      </p:graphicFrame>
      <p:graphicFrame>
        <p:nvGraphicFramePr>
          <p:cNvPr id="8" name="Object 2"/>
          <p:cNvGraphicFramePr>
            <a:graphicFrameLocks noChangeAspect="1"/>
          </p:cNvGraphicFramePr>
          <p:nvPr/>
        </p:nvGraphicFramePr>
        <p:xfrm>
          <a:off x="4929190" y="2214554"/>
          <a:ext cx="3294063" cy="406400"/>
        </p:xfrm>
        <a:graphic>
          <a:graphicData uri="http://schemas.openxmlformats.org/presentationml/2006/ole">
            <p:oleObj spid="_x0000_s273412" name="Equation" r:id="rId4" imgW="1701720" imgH="203040" progId="Equation.DSMT4">
              <p:embed/>
            </p:oleObj>
          </a:graphicData>
        </a:graphic>
      </p:graphicFrame>
      <p:graphicFrame>
        <p:nvGraphicFramePr>
          <p:cNvPr id="9" name="Object 2"/>
          <p:cNvGraphicFramePr>
            <a:graphicFrameLocks noChangeAspect="1"/>
          </p:cNvGraphicFramePr>
          <p:nvPr/>
        </p:nvGraphicFramePr>
        <p:xfrm>
          <a:off x="4929190" y="3071810"/>
          <a:ext cx="3463925" cy="406400"/>
        </p:xfrm>
        <a:graphic>
          <a:graphicData uri="http://schemas.openxmlformats.org/presentationml/2006/ole">
            <p:oleObj spid="_x0000_s273413" name="Equation" r:id="rId5" imgW="1790640" imgH="203040" progId="Equation.DSMT4">
              <p:embed/>
            </p:oleObj>
          </a:graphicData>
        </a:graphic>
      </p:graphicFrame>
      <p:cxnSp>
        <p:nvCxnSpPr>
          <p:cNvPr id="11" name="直接箭头连接符 10"/>
          <p:cNvCxnSpPr/>
          <p:nvPr/>
        </p:nvCxnSpPr>
        <p:spPr bwMode="auto">
          <a:xfrm>
            <a:off x="4929190" y="4286256"/>
            <a:ext cx="2357454"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 name="直接箭头连接符 13"/>
          <p:cNvCxnSpPr/>
          <p:nvPr/>
        </p:nvCxnSpPr>
        <p:spPr bwMode="auto">
          <a:xfrm rot="5400000" flipH="1" flipV="1">
            <a:off x="5179223" y="4250537"/>
            <a:ext cx="1643074"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5" name="矩形 14"/>
          <p:cNvSpPr/>
          <p:nvPr/>
        </p:nvSpPr>
        <p:spPr bwMode="auto">
          <a:xfrm>
            <a:off x="4929190" y="3500438"/>
            <a:ext cx="1071570" cy="1571636"/>
          </a:xfrm>
          <a:prstGeom prst="rect">
            <a:avLst/>
          </a:prstGeom>
          <a:blipFill>
            <a:blip r:embed="rId6"/>
            <a:tile tx="0" ty="0" sx="100000" sy="100000" flip="none" algn="tl"/>
          </a:bli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9.2</a:t>
            </a:r>
            <a:r>
              <a:rPr lang="zh-CN" altLang="en-US" dirty="0" smtClean="0"/>
              <a:t>状态反馈可镇定条件与算法</a:t>
            </a:r>
            <a:r>
              <a:rPr lang="en-US" altLang="zh-CN" dirty="0" smtClean="0"/>
              <a:t>-1</a:t>
            </a:r>
            <a:endParaRPr lang="zh-CN" altLang="en-US" dirty="0"/>
          </a:p>
        </p:txBody>
      </p:sp>
      <p:sp>
        <p:nvSpPr>
          <p:cNvPr id="3" name="内容占位符 2"/>
          <p:cNvSpPr>
            <a:spLocks noGrp="1"/>
          </p:cNvSpPr>
          <p:nvPr>
            <p:ph idx="1"/>
          </p:nvPr>
        </p:nvSpPr>
        <p:spPr>
          <a:xfrm>
            <a:off x="785813" y="2000240"/>
            <a:ext cx="8169275" cy="4846638"/>
          </a:xfrm>
        </p:spPr>
        <p:txBody>
          <a:bodyPr/>
          <a:lstStyle/>
          <a:p>
            <a:r>
              <a:rPr lang="zh-CN" altLang="en-US" dirty="0" smtClean="0"/>
              <a:t>系统可镇定             系统      是可稳的</a:t>
            </a:r>
            <a:endParaRPr lang="en-US" altLang="zh-CN" dirty="0" smtClean="0"/>
          </a:p>
          <a:p>
            <a:r>
              <a:rPr lang="zh-CN" altLang="en-US" dirty="0" smtClean="0"/>
              <a:t>代数等价的时不变线性系统具有等同的可稳性</a:t>
            </a:r>
            <a:endParaRPr lang="en-US" altLang="zh-CN" dirty="0" smtClean="0"/>
          </a:p>
          <a:p>
            <a:r>
              <a:rPr lang="zh-CN" altLang="en-US" dirty="0" smtClean="0"/>
              <a:t>可镇定性分两种情况</a:t>
            </a:r>
            <a:endParaRPr lang="en-US" altLang="zh-CN" dirty="0" smtClean="0"/>
          </a:p>
          <a:p>
            <a:pPr lvl="1"/>
            <a:r>
              <a:rPr lang="zh-CN" altLang="en-US" dirty="0" smtClean="0"/>
              <a:t>可控    极点可任意配置    状态反馈实现镇定</a:t>
            </a:r>
            <a:endParaRPr lang="en-US" altLang="zh-CN" dirty="0" smtClean="0"/>
          </a:p>
          <a:p>
            <a:pPr lvl="1"/>
            <a:r>
              <a:rPr lang="zh-CN" altLang="en-US" dirty="0" smtClean="0"/>
              <a:t>不可控   按能控性进行分解  </a:t>
            </a:r>
            <a:endParaRPr lang="zh-CN" altLang="en-US" dirty="0"/>
          </a:p>
        </p:txBody>
      </p:sp>
      <p:sp>
        <p:nvSpPr>
          <p:cNvPr id="287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7745" name="Object 1"/>
          <p:cNvGraphicFramePr>
            <a:graphicFrameLocks noChangeAspect="1"/>
          </p:cNvGraphicFramePr>
          <p:nvPr/>
        </p:nvGraphicFramePr>
        <p:xfrm>
          <a:off x="5572132" y="2107382"/>
          <a:ext cx="785818" cy="392909"/>
        </p:xfrm>
        <a:graphic>
          <a:graphicData uri="http://schemas.openxmlformats.org/presentationml/2006/ole">
            <p:oleObj spid="_x0000_s287745" name="Equation" r:id="rId3" imgW="380835" imgH="190417" progId="Equation.DSMT4">
              <p:embed/>
            </p:oleObj>
          </a:graphicData>
        </a:graphic>
      </p:graphicFrame>
      <p:sp>
        <p:nvSpPr>
          <p:cNvPr id="6" name="左右箭头 5"/>
          <p:cNvSpPr/>
          <p:nvPr/>
        </p:nvSpPr>
        <p:spPr bwMode="auto">
          <a:xfrm>
            <a:off x="3643306" y="2214539"/>
            <a:ext cx="928694" cy="285752"/>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287747" name="Object 3"/>
          <p:cNvGraphicFramePr>
            <a:graphicFrameLocks noChangeAspect="1"/>
          </p:cNvGraphicFramePr>
          <p:nvPr/>
        </p:nvGraphicFramePr>
        <p:xfrm>
          <a:off x="1714480" y="1285860"/>
          <a:ext cx="1425575" cy="785813"/>
        </p:xfrm>
        <a:graphic>
          <a:graphicData uri="http://schemas.openxmlformats.org/presentationml/2006/ole">
            <p:oleObj spid="_x0000_s287747" name="Equation" r:id="rId4" imgW="736280" imgH="393529" progId="Equation.DSMT4">
              <p:embed/>
            </p:oleObj>
          </a:graphicData>
        </a:graphic>
      </p:graphicFrame>
      <p:graphicFrame>
        <p:nvGraphicFramePr>
          <p:cNvPr id="287748" name="Object 2"/>
          <p:cNvGraphicFramePr>
            <a:graphicFrameLocks noChangeAspect="1"/>
          </p:cNvGraphicFramePr>
          <p:nvPr/>
        </p:nvGraphicFramePr>
        <p:xfrm>
          <a:off x="4500562" y="1428736"/>
          <a:ext cx="3294062" cy="406400"/>
        </p:xfrm>
        <a:graphic>
          <a:graphicData uri="http://schemas.openxmlformats.org/presentationml/2006/ole">
            <p:oleObj spid="_x0000_s287748" name="Equation" r:id="rId5" imgW="1701720" imgH="203040" progId="Equation.DSMT4">
              <p:embed/>
            </p:oleObj>
          </a:graphicData>
        </a:graphic>
      </p:graphicFrame>
      <p:sp>
        <p:nvSpPr>
          <p:cNvPr id="287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Object 1"/>
          <p:cNvGraphicFramePr>
            <a:graphicFrameLocks noChangeAspect="1"/>
          </p:cNvGraphicFramePr>
          <p:nvPr/>
        </p:nvGraphicFramePr>
        <p:xfrm>
          <a:off x="6072198" y="4857760"/>
          <a:ext cx="2724150" cy="420687"/>
        </p:xfrm>
        <a:graphic>
          <a:graphicData uri="http://schemas.openxmlformats.org/presentationml/2006/ole">
            <p:oleObj spid="_x0000_s287751" name="Equation" r:id="rId6" imgW="1320480" imgH="203040" progId="Equation.DSMT4">
              <p:embed/>
            </p:oleObj>
          </a:graphicData>
        </a:graphic>
      </p:graphicFrame>
      <p:sp>
        <p:nvSpPr>
          <p:cNvPr id="2877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976286" y="5429264"/>
            <a:ext cx="8167714" cy="1077218"/>
          </a:xfrm>
          <a:prstGeom prst="rect">
            <a:avLst/>
          </a:prstGeom>
        </p:spPr>
        <p:txBody>
          <a:bodyPr wrap="square">
            <a:spAutoFit/>
          </a:bodyPr>
          <a:lstStyle/>
          <a:p>
            <a:r>
              <a:rPr lang="zh-CN" altLang="en-US" sz="3200" b="1" dirty="0" smtClean="0">
                <a:solidFill>
                  <a:srgbClr val="FF0000"/>
                </a:solidFill>
                <a:latin typeface="+mn-ea"/>
                <a:ea typeface="+mn-ea"/>
              </a:rPr>
              <a:t>状态反馈可镇定的充要条件是该系统不控部分渐近稳定。</a:t>
            </a:r>
            <a:endParaRPr lang="zh-CN" altLang="en-US" sz="3200" b="1" dirty="0">
              <a:solidFill>
                <a:srgbClr val="FF0000"/>
              </a:solidFill>
              <a:latin typeface="+mn-ea"/>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9.2</a:t>
            </a:r>
            <a:r>
              <a:rPr lang="zh-CN" altLang="en-US" dirty="0" smtClean="0"/>
              <a:t>状态反馈可镇定条件与算法</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状态反馈镇定系统的算法</a:t>
            </a:r>
            <a:endParaRPr lang="en-US" altLang="zh-CN" dirty="0" smtClean="0"/>
          </a:p>
          <a:p>
            <a:pPr lvl="1"/>
            <a:r>
              <a:rPr lang="zh-CN" altLang="en-US" dirty="0" smtClean="0"/>
              <a:t>当可控时的镇定律设计</a:t>
            </a:r>
            <a:endParaRPr lang="en-US" altLang="zh-CN" dirty="0" smtClean="0"/>
          </a:p>
          <a:p>
            <a:pPr lvl="2"/>
            <a:r>
              <a:rPr lang="zh-CN" altLang="en-US" dirty="0" smtClean="0"/>
              <a:t>状态反馈极点配置前面已解决</a:t>
            </a:r>
            <a:endParaRPr lang="en-US" altLang="zh-CN" dirty="0" smtClean="0"/>
          </a:p>
          <a:p>
            <a:pPr lvl="2"/>
            <a:r>
              <a:rPr lang="zh-CN" altLang="en-US" dirty="0" smtClean="0"/>
              <a:t>一种基于</a:t>
            </a:r>
            <a:r>
              <a:rPr lang="en-US" dirty="0" smtClean="0"/>
              <a:t>Gram</a:t>
            </a:r>
            <a:r>
              <a:rPr lang="zh-CN" altLang="en-US" dirty="0" smtClean="0"/>
              <a:t>能控性矩阵的设计方法</a:t>
            </a:r>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1"/>
            <a:r>
              <a:rPr lang="zh-CN" altLang="en-US" dirty="0" smtClean="0"/>
              <a:t>当不可控时的镇定律设计</a:t>
            </a:r>
            <a:endParaRPr lang="en-US" altLang="zh-CN" dirty="0" smtClean="0"/>
          </a:p>
          <a:p>
            <a:pPr lvl="2"/>
            <a:r>
              <a:rPr lang="zh-CN" altLang="en-US" dirty="0" smtClean="0"/>
              <a:t>利用能控性分解</a:t>
            </a:r>
            <a:endParaRPr lang="en-US" altLang="zh-CN" dirty="0" smtClean="0"/>
          </a:p>
          <a:p>
            <a:pPr lvl="2"/>
            <a:r>
              <a:rPr lang="zh-CN" altLang="en-US" dirty="0" smtClean="0"/>
              <a:t>基于</a:t>
            </a:r>
            <a:r>
              <a:rPr lang="en-US" dirty="0" err="1" smtClean="0"/>
              <a:t>Riccati</a:t>
            </a:r>
            <a:r>
              <a:rPr lang="zh-CN" altLang="en-US" dirty="0" smtClean="0"/>
              <a:t>代数方程实现系统的镇定</a:t>
            </a:r>
            <a:endParaRPr lang="en-US" altLang="zh-CN" dirty="0" smtClean="0"/>
          </a:p>
          <a:p>
            <a:pPr lvl="2"/>
            <a:endParaRPr lang="zh-CN" altLang="en-US" dirty="0" smtClean="0"/>
          </a:p>
          <a:p>
            <a:pPr lvl="1"/>
            <a:endParaRPr lang="zh-CN" altLang="en-US" dirty="0"/>
          </a:p>
        </p:txBody>
      </p:sp>
      <p:sp>
        <p:nvSpPr>
          <p:cNvPr id="289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9793" name="Object 1"/>
          <p:cNvGraphicFramePr>
            <a:graphicFrameLocks noChangeAspect="1"/>
          </p:cNvGraphicFramePr>
          <p:nvPr/>
        </p:nvGraphicFramePr>
        <p:xfrm>
          <a:off x="2500298" y="3214686"/>
          <a:ext cx="2926793" cy="571504"/>
        </p:xfrm>
        <a:graphic>
          <a:graphicData uri="http://schemas.openxmlformats.org/presentationml/2006/ole">
            <p:oleObj spid="_x0000_s289793" name="Equation" r:id="rId3" imgW="1612200" imgH="317362" progId="Equation.DSMT4">
              <p:embed/>
            </p:oleObj>
          </a:graphicData>
        </a:graphic>
      </p:graphicFrame>
      <p:graphicFrame>
        <p:nvGraphicFramePr>
          <p:cNvPr id="6" name="Object 1"/>
          <p:cNvGraphicFramePr>
            <a:graphicFrameLocks noChangeAspect="1"/>
          </p:cNvGraphicFramePr>
          <p:nvPr/>
        </p:nvGraphicFramePr>
        <p:xfrm>
          <a:off x="2500298" y="3786190"/>
          <a:ext cx="1844675" cy="411162"/>
        </p:xfrm>
        <a:graphic>
          <a:graphicData uri="http://schemas.openxmlformats.org/presentationml/2006/ole">
            <p:oleObj spid="_x0000_s289795" name="Equation" r:id="rId4" imgW="1015920" imgH="228600" progId="Equation.DSMT4">
              <p:embed/>
            </p:oleObj>
          </a:graphicData>
        </a:graphic>
      </p:graphicFrame>
      <p:graphicFrame>
        <p:nvGraphicFramePr>
          <p:cNvPr id="289796" name="Object 4"/>
          <p:cNvGraphicFramePr>
            <a:graphicFrameLocks noChangeAspect="1"/>
          </p:cNvGraphicFramePr>
          <p:nvPr/>
        </p:nvGraphicFramePr>
        <p:xfrm>
          <a:off x="6643702" y="1428736"/>
          <a:ext cx="1425575" cy="785813"/>
        </p:xfrm>
        <a:graphic>
          <a:graphicData uri="http://schemas.openxmlformats.org/presentationml/2006/ole">
            <p:oleObj spid="_x0000_s289796" name="Equation" r:id="rId5" imgW="736280" imgH="393529" progId="Equation.DSMT4">
              <p:embed/>
            </p:oleObj>
          </a:graphicData>
        </a:graphic>
      </p:graphicFrame>
      <p:graphicFrame>
        <p:nvGraphicFramePr>
          <p:cNvPr id="8" name="Object 1"/>
          <p:cNvGraphicFramePr>
            <a:graphicFrameLocks noChangeAspect="1"/>
          </p:cNvGraphicFramePr>
          <p:nvPr/>
        </p:nvGraphicFramePr>
        <p:xfrm flipV="1">
          <a:off x="6500826" y="4357694"/>
          <a:ext cx="1868487" cy="374655"/>
        </p:xfrm>
        <a:graphic>
          <a:graphicData uri="http://schemas.openxmlformats.org/presentationml/2006/ole">
            <p:oleObj spid="_x0000_s289797" name="Equation" r:id="rId6" imgW="1028520" imgH="228600" progId="Equation.DSMT4">
              <p:embed/>
            </p:oleObj>
          </a:graphicData>
        </a:graphic>
      </p:graphicFrame>
      <p:sp>
        <p:nvSpPr>
          <p:cNvPr id="9" name="矩形 8"/>
          <p:cNvSpPr/>
          <p:nvPr/>
        </p:nvSpPr>
        <p:spPr>
          <a:xfrm>
            <a:off x="2357422" y="4286256"/>
            <a:ext cx="4185761" cy="461665"/>
          </a:xfrm>
          <a:prstGeom prst="rect">
            <a:avLst/>
          </a:prstGeom>
        </p:spPr>
        <p:txBody>
          <a:bodyPr wrap="none">
            <a:spAutoFit/>
          </a:bodyPr>
          <a:lstStyle/>
          <a:p>
            <a:r>
              <a:rPr lang="zh-CN" altLang="en-US" b="1" dirty="0" smtClean="0">
                <a:latin typeface="+mn-ea"/>
                <a:ea typeface="+mn-ea"/>
              </a:rPr>
              <a:t>状态反馈闭环系统的系统方程</a:t>
            </a:r>
            <a:endParaRPr lang="zh-CN" altLang="en-US" b="1" dirty="0">
              <a:latin typeface="+mn-ea"/>
              <a:ea typeface="+mn-ea"/>
            </a:endParaRPr>
          </a:p>
        </p:txBody>
      </p:sp>
      <p:sp>
        <p:nvSpPr>
          <p:cNvPr id="10" name="矩形 9"/>
          <p:cNvSpPr/>
          <p:nvPr/>
        </p:nvSpPr>
        <p:spPr>
          <a:xfrm>
            <a:off x="6500826" y="4786322"/>
            <a:ext cx="2339102" cy="461665"/>
          </a:xfrm>
          <a:prstGeom prst="rect">
            <a:avLst/>
          </a:prstGeom>
        </p:spPr>
        <p:txBody>
          <a:bodyPr wrap="none">
            <a:spAutoFit/>
          </a:bodyPr>
          <a:lstStyle/>
          <a:p>
            <a:r>
              <a:rPr lang="zh-CN" altLang="en-US" b="1" dirty="0" smtClean="0">
                <a:latin typeface="+mn-ea"/>
                <a:ea typeface="+mn-ea"/>
              </a:rPr>
              <a:t>可以证明其稳定</a:t>
            </a:r>
            <a:endParaRPr lang="zh-CN" altLang="en-US" b="1" dirty="0">
              <a:latin typeface="+mn-ea"/>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7" name="Rectangle 2"/>
          <p:cNvSpPr>
            <a:spLocks noGrp="1" noChangeArrowheads="1"/>
          </p:cNvSpPr>
          <p:nvPr>
            <p:ph type="title" idx="4294967295"/>
          </p:nvPr>
        </p:nvSpPr>
        <p:spPr/>
        <p:txBody>
          <a:bodyPr/>
          <a:lstStyle/>
          <a:p>
            <a:pPr eaLnBrk="1" hangingPunct="1">
              <a:lnSpc>
                <a:spcPct val="90000"/>
              </a:lnSpc>
            </a:pPr>
            <a:r>
              <a:rPr kumimoji="0" lang="en-US" altLang="zh-CN" dirty="0" smtClean="0">
                <a:sym typeface="Tahoma" pitchFamily="34" charset="0"/>
              </a:rPr>
              <a:t>1.2</a:t>
            </a:r>
            <a:r>
              <a:rPr kumimoji="0" lang="zh-CN" altLang="en-US" dirty="0" smtClean="0">
                <a:sym typeface="Tahoma" pitchFamily="34" charset="0"/>
              </a:rPr>
              <a:t>性能指标的类型与提法</a:t>
            </a:r>
            <a:r>
              <a:rPr kumimoji="0" lang="en-US" altLang="zh-CN" dirty="0" smtClean="0">
                <a:sym typeface="Tahoma" pitchFamily="34" charset="0"/>
              </a:rPr>
              <a:t>-1</a:t>
            </a:r>
          </a:p>
        </p:txBody>
      </p:sp>
      <p:sp>
        <p:nvSpPr>
          <p:cNvPr id="20498" name="内容占位符 8"/>
          <p:cNvSpPr>
            <a:spLocks noGrp="1" noChangeArrowheads="1"/>
          </p:cNvSpPr>
          <p:nvPr>
            <p:ph idx="1"/>
          </p:nvPr>
        </p:nvSpPr>
        <p:spPr>
          <a:xfrm>
            <a:off x="323850" y="1196975"/>
            <a:ext cx="8820150" cy="4846638"/>
          </a:xfrm>
        </p:spPr>
        <p:txBody>
          <a:bodyPr/>
          <a:lstStyle/>
          <a:p>
            <a:pPr algn="l" eaLnBrk="1" hangingPunct="1"/>
            <a:r>
              <a:rPr kumimoji="0" lang="zh-CN" altLang="en-US" b="1" dirty="0" smtClean="0">
                <a:latin typeface="+mn-ea"/>
                <a:sym typeface="Tahoma" pitchFamily="34" charset="0"/>
              </a:rPr>
              <a:t>系统的性能指标</a:t>
            </a:r>
            <a:endParaRPr kumimoji="0" lang="en-US" b="1" dirty="0" smtClean="0">
              <a:latin typeface="+mn-ea"/>
              <a:sym typeface="Tahoma" pitchFamily="34" charset="0"/>
            </a:endParaRPr>
          </a:p>
          <a:p>
            <a:pPr lvl="1" algn="l" eaLnBrk="1" hangingPunct="1"/>
            <a:r>
              <a:rPr kumimoji="0" lang="en-US" b="1" dirty="0" err="1" smtClean="0">
                <a:latin typeface="+mn-ea"/>
                <a:sym typeface="Tahoma" pitchFamily="34" charset="0"/>
              </a:rPr>
              <a:t>静态指标</a:t>
            </a:r>
            <a:r>
              <a:rPr kumimoji="0" lang="en-US" altLang="zh-CN" b="1" dirty="0" smtClean="0">
                <a:latin typeface="+mn-ea"/>
                <a:sym typeface="Tahoma" pitchFamily="34" charset="0"/>
              </a:rPr>
              <a:t>----</a:t>
            </a:r>
            <a:r>
              <a:rPr kumimoji="0" lang="zh-CN" altLang="en-US" b="1" dirty="0" smtClean="0">
                <a:latin typeface="+mn-ea"/>
                <a:sym typeface="Tahoma" pitchFamily="34" charset="0"/>
              </a:rPr>
              <a:t>稳态误差</a:t>
            </a:r>
          </a:p>
          <a:p>
            <a:pPr lvl="1" algn="l" eaLnBrk="1" hangingPunct="1"/>
            <a:r>
              <a:rPr kumimoji="0" lang="en-US" b="1" dirty="0" err="1" smtClean="0">
                <a:latin typeface="+mn-ea"/>
                <a:sym typeface="Tahoma" pitchFamily="34" charset="0"/>
              </a:rPr>
              <a:t>动态指标</a:t>
            </a:r>
            <a:endParaRPr kumimoji="0" lang="en-US" altLang="zh-CN" b="1" dirty="0" smtClean="0">
              <a:latin typeface="+mn-ea"/>
              <a:sym typeface="Tahoma" pitchFamily="34" charset="0"/>
            </a:endParaRPr>
          </a:p>
          <a:p>
            <a:pPr lvl="2" algn="l" eaLnBrk="1" hangingPunct="1"/>
            <a:r>
              <a:rPr kumimoji="0" lang="zh-CN" altLang="en-US" b="1" dirty="0" smtClean="0">
                <a:latin typeface="+mn-ea"/>
                <a:sym typeface="Tahoma" pitchFamily="34" charset="0"/>
              </a:rPr>
              <a:t>非优化型性能指标</a:t>
            </a:r>
          </a:p>
          <a:p>
            <a:pPr lvl="3" algn="l" eaLnBrk="1" hangingPunct="1"/>
            <a:r>
              <a:rPr kumimoji="0" lang="zh-CN" altLang="en-US" b="1" dirty="0" smtClean="0">
                <a:latin typeface="+mn-ea"/>
                <a:sym typeface="Tahoma" pitchFamily="34" charset="0"/>
              </a:rPr>
              <a:t>镇定</a:t>
            </a:r>
          </a:p>
          <a:p>
            <a:pPr lvl="3" algn="l" eaLnBrk="1" hangingPunct="1"/>
            <a:r>
              <a:rPr kumimoji="0" lang="zh-CN" altLang="en-US" b="1" dirty="0" smtClean="0">
                <a:latin typeface="+mn-ea"/>
                <a:sym typeface="Tahoma" pitchFamily="34" charset="0"/>
              </a:rPr>
              <a:t>极点配置问题或特征结构配置</a:t>
            </a:r>
          </a:p>
          <a:p>
            <a:pPr lvl="3" algn="l" eaLnBrk="1" hangingPunct="1"/>
            <a:r>
              <a:rPr kumimoji="0" lang="zh-CN" altLang="en-US" b="1" dirty="0" smtClean="0">
                <a:latin typeface="+mn-ea"/>
                <a:sym typeface="Tahoma" pitchFamily="34" charset="0"/>
              </a:rPr>
              <a:t>解耦控制</a:t>
            </a:r>
          </a:p>
          <a:p>
            <a:pPr lvl="3" algn="l" eaLnBrk="1" hangingPunct="1"/>
            <a:r>
              <a:rPr kumimoji="0" lang="zh-CN" altLang="en-US" b="1" dirty="0" smtClean="0">
                <a:latin typeface="+mn-ea"/>
                <a:sym typeface="Tahoma" pitchFamily="34" charset="0"/>
              </a:rPr>
              <a:t>跟踪</a:t>
            </a:r>
            <a:endParaRPr kumimoji="0" lang="en-US" altLang="zh-CN" b="1" dirty="0" smtClean="0">
              <a:latin typeface="+mn-ea"/>
              <a:sym typeface="Tahoma" pitchFamily="34" charset="0"/>
            </a:endParaRPr>
          </a:p>
          <a:p>
            <a:pPr lvl="2" algn="l" eaLnBrk="1" hangingPunct="1"/>
            <a:r>
              <a:rPr kumimoji="0" lang="zh-CN" altLang="en-US" b="1" dirty="0" smtClean="0">
                <a:latin typeface="+mn-ea"/>
                <a:sym typeface="Tahoma" pitchFamily="34" charset="0"/>
              </a:rPr>
              <a:t>优化型性能指标</a:t>
            </a:r>
            <a:endParaRPr kumimoji="0" lang="zh-CN" altLang="en-US" sz="1800" b="1" dirty="0" smtClean="0">
              <a:latin typeface="+mn-ea"/>
              <a:sym typeface="Tahoma" pitchFamily="34" charset="0"/>
            </a:endParaRPr>
          </a:p>
          <a:p>
            <a:pPr lvl="3" algn="l" eaLnBrk="1" hangingPunct="1"/>
            <a:r>
              <a:rPr kumimoji="0" lang="zh-CN" altLang="en-US" b="1" dirty="0" smtClean="0">
                <a:latin typeface="+mn-ea"/>
                <a:sym typeface="Tahoma" pitchFamily="34" charset="0"/>
              </a:rPr>
              <a:t>误差范数积分 </a:t>
            </a:r>
          </a:p>
          <a:p>
            <a:pPr lvl="3" algn="l" eaLnBrk="1" hangingPunct="1"/>
            <a:r>
              <a:rPr kumimoji="0" lang="zh-CN" altLang="en-US" b="1" dirty="0" smtClean="0">
                <a:latin typeface="+mn-ea"/>
                <a:sym typeface="Tahoma" pitchFamily="34" charset="0"/>
              </a:rPr>
              <a:t>时间误差范数积积分 </a:t>
            </a:r>
          </a:p>
          <a:p>
            <a:pPr lvl="3" algn="l" eaLnBrk="1" hangingPunct="1"/>
            <a:r>
              <a:rPr kumimoji="0" lang="zh-CN" altLang="en-US" b="1" dirty="0" smtClean="0">
                <a:latin typeface="+mn-ea"/>
                <a:sym typeface="Tahoma" pitchFamily="34" charset="0"/>
              </a:rPr>
              <a:t>二次型积分泛函</a:t>
            </a:r>
            <a:r>
              <a:rPr kumimoji="0" lang="zh-CN" altLang="en-US" dirty="0" smtClean="0">
                <a:latin typeface="+mn-ea"/>
                <a:sym typeface="Tahoma" pitchFamily="34" charset="0"/>
              </a:rPr>
              <a:t> </a:t>
            </a:r>
          </a:p>
          <a:p>
            <a:pPr algn="l" eaLnBrk="1" hangingPunct="1"/>
            <a:r>
              <a:rPr kumimoji="0" lang="zh-CN" altLang="en-US" b="1" dirty="0" smtClean="0">
                <a:latin typeface="+mn-ea"/>
                <a:sym typeface="Tahoma" pitchFamily="34" charset="0"/>
              </a:rPr>
              <a:t>系统性能要求：</a:t>
            </a:r>
            <a:r>
              <a:rPr kumimoji="0" lang="en-US" altLang="zh-CN" sz="2800" b="1" dirty="0" smtClean="0">
                <a:latin typeface="+mn-ea"/>
                <a:sym typeface="Tahoma" pitchFamily="34" charset="0"/>
              </a:rPr>
              <a:t>“</a:t>
            </a:r>
            <a:r>
              <a:rPr kumimoji="0" lang="zh-CN" altLang="en-US" sz="2800" b="1" dirty="0" smtClean="0">
                <a:latin typeface="+mn-ea"/>
                <a:sym typeface="Tahoma" pitchFamily="34" charset="0"/>
              </a:rPr>
              <a:t>稳”“快”“准” </a:t>
            </a:r>
            <a:r>
              <a:rPr kumimoji="0" lang="en-US" altLang="zh-CN" sz="2800" b="1" dirty="0" smtClean="0">
                <a:latin typeface="+mn-ea"/>
                <a:sym typeface="Tahoma" pitchFamily="34" charset="0"/>
              </a:rPr>
              <a:t>“</a:t>
            </a:r>
            <a:r>
              <a:rPr kumimoji="0" lang="zh-CN" altLang="en-US" sz="2800" b="1" dirty="0" smtClean="0">
                <a:latin typeface="+mn-ea"/>
                <a:sym typeface="Tahoma" pitchFamily="34" charset="0"/>
              </a:rPr>
              <a:t>少”“鲁棒”</a:t>
            </a:r>
          </a:p>
        </p:txBody>
      </p:sp>
      <p:sp>
        <p:nvSpPr>
          <p:cNvPr id="2049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eaLnBrk="0" hangingPunct="0">
              <a:buFont typeface="Arial" charset="0"/>
              <a:buNone/>
            </a:pPr>
            <a:endParaRPr kumimoji="0" lang="zh-CN" altLang="en-US">
              <a:solidFill>
                <a:srgbClr val="000000"/>
              </a:solidFill>
              <a:sym typeface="Tahoma" pitchFamily="34" charset="0"/>
            </a:endParaRPr>
          </a:p>
        </p:txBody>
      </p:sp>
      <p:sp>
        <p:nvSpPr>
          <p:cNvPr id="2050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eaLnBrk="0" hangingPunct="0">
              <a:buFont typeface="Arial" charset="0"/>
              <a:buNone/>
            </a:pPr>
            <a:endParaRPr kumimoji="0" lang="zh-CN" altLang="en-US">
              <a:solidFill>
                <a:srgbClr val="000000"/>
              </a:solidFill>
              <a:sym typeface="Tahoma" pitchFamily="34" charset="0"/>
            </a:endParaRPr>
          </a:p>
        </p:txBody>
      </p:sp>
      <p:sp>
        <p:nvSpPr>
          <p:cNvPr id="2050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eaLnBrk="0" hangingPunct="0">
              <a:buFont typeface="Arial" charset="0"/>
              <a:buNone/>
            </a:pPr>
            <a:endParaRPr kumimoji="0" lang="zh-CN" altLang="en-US">
              <a:solidFill>
                <a:srgbClr val="000000"/>
              </a:solidFill>
              <a:sym typeface="Tahoma" pitchFamily="34" charset="0"/>
            </a:endParaRPr>
          </a:p>
        </p:txBody>
      </p:sp>
      <p:sp>
        <p:nvSpPr>
          <p:cNvPr id="2050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eaLnBrk="0" hangingPunct="0">
              <a:buFont typeface="Arial" charset="0"/>
              <a:buNone/>
            </a:pPr>
            <a:endParaRPr kumimoji="0" lang="zh-CN" altLang="en-US">
              <a:solidFill>
                <a:srgbClr val="000000"/>
              </a:solidFill>
              <a:sym typeface="Tahoma" pitchFamily="34" charset="0"/>
            </a:endParaRPr>
          </a:p>
        </p:txBody>
      </p:sp>
      <p:sp>
        <p:nvSpPr>
          <p:cNvPr id="20503" name="Rectangle 9"/>
          <p:cNvSpPr>
            <a:spLocks noChangeArrowheads="1"/>
          </p:cNvSpPr>
          <p:nvPr/>
        </p:nvSpPr>
        <p:spPr bwMode="auto">
          <a:xfrm>
            <a:off x="0" y="32734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88" name="Object 8"/>
          <p:cNvGraphicFramePr>
            <a:graphicFrameLocks noChangeAspect="1"/>
          </p:cNvGraphicFramePr>
          <p:nvPr/>
        </p:nvGraphicFramePr>
        <p:xfrm>
          <a:off x="3924300" y="5157788"/>
          <a:ext cx="1511300" cy="504825"/>
        </p:xfrm>
        <a:graphic>
          <a:graphicData uri="http://schemas.openxmlformats.org/presentationml/2006/ole">
            <p:oleObj spid="_x0000_s20488" name="Equation" r:id="rId3" imgW="939392" imgH="317362" progId="Equation.DSMT4">
              <p:embed/>
            </p:oleObj>
          </a:graphicData>
        </a:graphic>
      </p:graphicFrame>
      <p:graphicFrame>
        <p:nvGraphicFramePr>
          <p:cNvPr id="20490" name="Object 10"/>
          <p:cNvGraphicFramePr>
            <a:graphicFrameLocks noChangeAspect="1"/>
          </p:cNvGraphicFramePr>
          <p:nvPr/>
        </p:nvGraphicFramePr>
        <p:xfrm>
          <a:off x="4643438" y="5516563"/>
          <a:ext cx="1735137" cy="504825"/>
        </p:xfrm>
        <a:graphic>
          <a:graphicData uri="http://schemas.openxmlformats.org/presentationml/2006/ole">
            <p:oleObj spid="_x0000_s20490" name="Equation" r:id="rId4" imgW="1079280" imgH="317160" progId="Equation.DSMT4">
              <p:embed/>
            </p:oleObj>
          </a:graphicData>
        </a:graphic>
      </p:graphicFrame>
      <p:graphicFrame>
        <p:nvGraphicFramePr>
          <p:cNvPr id="20491" name="Object 11"/>
          <p:cNvGraphicFramePr>
            <a:graphicFrameLocks noChangeAspect="1"/>
          </p:cNvGraphicFramePr>
          <p:nvPr/>
        </p:nvGraphicFramePr>
        <p:xfrm>
          <a:off x="4211638" y="5876925"/>
          <a:ext cx="2695575" cy="504825"/>
        </p:xfrm>
        <a:graphic>
          <a:graphicData uri="http://schemas.openxmlformats.org/presentationml/2006/ole">
            <p:oleObj spid="_x0000_s20491" name="Equation" r:id="rId5" imgW="1676160" imgH="317160" progId="Equation.DSMT4">
              <p:embed/>
            </p:oleObj>
          </a:graphicData>
        </a:graphic>
      </p:graphicFrame>
      <p:sp>
        <p:nvSpPr>
          <p:cNvPr id="20504" name="Rectangle 13"/>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492" name="Object 12"/>
          <p:cNvGraphicFramePr>
            <a:graphicFrameLocks noChangeAspect="1"/>
          </p:cNvGraphicFramePr>
          <p:nvPr/>
        </p:nvGraphicFramePr>
        <p:xfrm>
          <a:off x="2987675" y="4437063"/>
          <a:ext cx="1584325" cy="334962"/>
        </p:xfrm>
        <a:graphic>
          <a:graphicData uri="http://schemas.openxmlformats.org/presentationml/2006/ole">
            <p:oleObj spid="_x0000_s20492" name="Equation" r:id="rId6" imgW="901440" imgH="190440" progId="Equation.DSMT4">
              <p:embed/>
            </p:oleObj>
          </a:graphicData>
        </a:graphic>
      </p:graphicFrame>
      <p:graphicFrame>
        <p:nvGraphicFramePr>
          <p:cNvPr id="20494" name="Object 14"/>
          <p:cNvGraphicFramePr>
            <a:graphicFrameLocks noChangeAspect="1"/>
          </p:cNvGraphicFramePr>
          <p:nvPr/>
        </p:nvGraphicFramePr>
        <p:xfrm>
          <a:off x="2987675" y="3357563"/>
          <a:ext cx="1654175" cy="334962"/>
        </p:xfrm>
        <a:graphic>
          <a:graphicData uri="http://schemas.openxmlformats.org/presentationml/2006/ole">
            <p:oleObj spid="_x0000_s20494" name="Equation" r:id="rId7" imgW="939600" imgH="190440" progId="Equation.DSMT4">
              <p:embed/>
            </p:oleObj>
          </a:graphicData>
        </a:graphic>
      </p:graphicFrame>
      <p:graphicFrame>
        <p:nvGraphicFramePr>
          <p:cNvPr id="20495" name="Object 15"/>
          <p:cNvGraphicFramePr>
            <a:graphicFrameLocks noChangeAspect="1"/>
          </p:cNvGraphicFramePr>
          <p:nvPr/>
        </p:nvGraphicFramePr>
        <p:xfrm>
          <a:off x="5795963" y="3716338"/>
          <a:ext cx="1095375" cy="379412"/>
        </p:xfrm>
        <a:graphic>
          <a:graphicData uri="http://schemas.openxmlformats.org/presentationml/2006/ole">
            <p:oleObj spid="_x0000_s20495" name="Equation" r:id="rId8" imgW="622080" imgH="215640" progId="Equation.DSMT4">
              <p:embed/>
            </p:oleObj>
          </a:graphicData>
        </a:graphic>
      </p:graphicFrame>
      <p:graphicFrame>
        <p:nvGraphicFramePr>
          <p:cNvPr id="20496" name="Object 16"/>
          <p:cNvGraphicFramePr>
            <a:graphicFrameLocks noChangeAspect="1"/>
          </p:cNvGraphicFramePr>
          <p:nvPr/>
        </p:nvGraphicFramePr>
        <p:xfrm>
          <a:off x="3419475" y="4076700"/>
          <a:ext cx="1989138" cy="334963"/>
        </p:xfrm>
        <a:graphic>
          <a:graphicData uri="http://schemas.openxmlformats.org/presentationml/2006/ole">
            <p:oleObj spid="_x0000_s20496" name="Equation" r:id="rId9" imgW="1130040" imgH="190440" progId="Equation.DSMT4">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a:t>
            </a:r>
            <a:r>
              <a:rPr lang="zh-CN" altLang="en-US" dirty="0" smtClean="0"/>
              <a:t>输出反馈可镇定条件</a:t>
            </a:r>
            <a:endParaRPr lang="zh-CN" altLang="en-US" dirty="0"/>
          </a:p>
        </p:txBody>
      </p:sp>
      <p:sp>
        <p:nvSpPr>
          <p:cNvPr id="3" name="内容占位符 2"/>
          <p:cNvSpPr>
            <a:spLocks noGrp="1"/>
          </p:cNvSpPr>
          <p:nvPr>
            <p:ph idx="1"/>
          </p:nvPr>
        </p:nvSpPr>
        <p:spPr>
          <a:xfrm>
            <a:off x="857224" y="1857364"/>
            <a:ext cx="8169275" cy="3560778"/>
          </a:xfrm>
        </p:spPr>
        <p:txBody>
          <a:bodyPr/>
          <a:lstStyle/>
          <a:p>
            <a:r>
              <a:rPr lang="zh-CN" altLang="en-US" dirty="0" smtClean="0"/>
              <a:t>系统的输出可镇定性取决于极点是否可以通过输出反馈配置到左半平面</a:t>
            </a:r>
            <a:endParaRPr lang="en-US" altLang="zh-CN" dirty="0" smtClean="0"/>
          </a:p>
          <a:p>
            <a:pPr lvl="1"/>
            <a:r>
              <a:rPr lang="zh-CN" altLang="en-US" dirty="0" smtClean="0"/>
              <a:t>考虑到对于能控且能观的系统并不能通过输出反馈任意配置极点，所以有可能不能保证能控且能观系统一定能用输出反馈镇定。</a:t>
            </a:r>
            <a:endParaRPr lang="en-US" altLang="zh-CN" dirty="0" smtClean="0"/>
          </a:p>
          <a:p>
            <a:pPr lvl="1"/>
            <a:r>
              <a:rPr lang="zh-CN" altLang="en-US" dirty="0" smtClean="0"/>
              <a:t>输出反馈可镇定条件是能控能观部分是输出反馈能镇定的，其余子系统是渐近稳定的。</a:t>
            </a:r>
            <a:endParaRPr lang="en-US" altLang="zh-CN" dirty="0" smtClean="0"/>
          </a:p>
          <a:p>
            <a:r>
              <a:rPr lang="zh-CN" altLang="en-US" dirty="0" smtClean="0"/>
              <a:t>例：分析输出反馈是否可以奏效</a:t>
            </a:r>
            <a:endParaRPr lang="zh-CN" altLang="en-US" dirty="0"/>
          </a:p>
        </p:txBody>
      </p:sp>
      <p:graphicFrame>
        <p:nvGraphicFramePr>
          <p:cNvPr id="286721" name="Object 1"/>
          <p:cNvGraphicFramePr>
            <a:graphicFrameLocks noChangeAspect="1"/>
          </p:cNvGraphicFramePr>
          <p:nvPr/>
        </p:nvGraphicFramePr>
        <p:xfrm>
          <a:off x="2143108" y="1214422"/>
          <a:ext cx="1425575" cy="785813"/>
        </p:xfrm>
        <a:graphic>
          <a:graphicData uri="http://schemas.openxmlformats.org/presentationml/2006/ole">
            <p:oleObj spid="_x0000_s286721" name="Equation" r:id="rId3" imgW="736280" imgH="393529" progId="Equation.DSMT4">
              <p:embed/>
            </p:oleObj>
          </a:graphicData>
        </a:graphic>
      </p:graphicFrame>
      <p:graphicFrame>
        <p:nvGraphicFramePr>
          <p:cNvPr id="286722" name="Object 2"/>
          <p:cNvGraphicFramePr>
            <a:graphicFrameLocks noChangeAspect="1"/>
          </p:cNvGraphicFramePr>
          <p:nvPr/>
        </p:nvGraphicFramePr>
        <p:xfrm>
          <a:off x="5143504" y="1428736"/>
          <a:ext cx="3463925" cy="406400"/>
        </p:xfrm>
        <a:graphic>
          <a:graphicData uri="http://schemas.openxmlformats.org/presentationml/2006/ole">
            <p:oleObj spid="_x0000_s286722" name="Equation" r:id="rId4" imgW="1790640" imgH="203040" progId="Equation.DSMT4">
              <p:embed/>
            </p:oleObj>
          </a:graphicData>
        </a:graphic>
      </p:graphicFrame>
      <p:graphicFrame>
        <p:nvGraphicFramePr>
          <p:cNvPr id="6" name="Object 1"/>
          <p:cNvGraphicFramePr>
            <a:graphicFrameLocks noChangeAspect="1"/>
          </p:cNvGraphicFramePr>
          <p:nvPr/>
        </p:nvGraphicFramePr>
        <p:xfrm>
          <a:off x="2070115" y="5688037"/>
          <a:ext cx="4645025" cy="1241425"/>
        </p:xfrm>
        <a:graphic>
          <a:graphicData uri="http://schemas.openxmlformats.org/presentationml/2006/ole">
            <p:oleObj spid="_x0000_s286723" name="Equation" r:id="rId5" imgW="2400120" imgH="622080" progId="Equation.DSMT4">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a:lstStyle/>
          <a:p>
            <a:r>
              <a:rPr lang="zh-CN" altLang="en-US" dirty="0" smtClean="0"/>
              <a:t>本章内容</a:t>
            </a:r>
          </a:p>
        </p:txBody>
      </p:sp>
      <p:sp>
        <p:nvSpPr>
          <p:cNvPr id="110594" name="内容占位符 2"/>
          <p:cNvSpPr>
            <a:spLocks noGrp="1"/>
          </p:cNvSpPr>
          <p:nvPr>
            <p:ph idx="1"/>
          </p:nvPr>
        </p:nvSpPr>
        <p:spPr>
          <a:xfrm>
            <a:off x="785813" y="1154113"/>
            <a:ext cx="7889875" cy="5703887"/>
          </a:xfrm>
        </p:spPr>
        <p:txBody>
          <a:bodyPr/>
          <a:lstStyle/>
          <a:p>
            <a:pPr>
              <a:lnSpc>
                <a:spcPct val="80000"/>
              </a:lnSpc>
            </a:pPr>
            <a:r>
              <a:rPr lang="zh-CN" altLang="en-US" sz="2400" dirty="0" smtClean="0">
                <a:solidFill>
                  <a:srgbClr val="FF0000"/>
                </a:solidFill>
                <a:latin typeface="+mn-ea"/>
              </a:rPr>
              <a:t>综合与设计的基本概念</a:t>
            </a:r>
          </a:p>
          <a:p>
            <a:pPr>
              <a:lnSpc>
                <a:spcPct val="80000"/>
              </a:lnSpc>
            </a:pPr>
            <a:r>
              <a:rPr lang="zh-CN" altLang="en-US" sz="2400" dirty="0" smtClean="0">
                <a:solidFill>
                  <a:srgbClr val="FF0000"/>
                </a:solidFill>
                <a:latin typeface="+mn-ea"/>
              </a:rPr>
              <a:t>连续时间线性时不变反馈控制系统的结构特性</a:t>
            </a:r>
          </a:p>
          <a:p>
            <a:pPr>
              <a:lnSpc>
                <a:spcPct val="80000"/>
              </a:lnSpc>
            </a:pPr>
            <a:r>
              <a:rPr lang="zh-CN" altLang="en-US" sz="2400" dirty="0" smtClean="0">
                <a:solidFill>
                  <a:srgbClr val="FF0000"/>
                </a:solidFill>
                <a:latin typeface="+mn-ea"/>
              </a:rPr>
              <a:t>离散时间线性时不变反馈控制系统的结构特性 </a:t>
            </a:r>
          </a:p>
          <a:p>
            <a:pPr>
              <a:lnSpc>
                <a:spcPct val="80000"/>
              </a:lnSpc>
            </a:pPr>
            <a:r>
              <a:rPr lang="zh-CN" altLang="en-US" sz="2400" dirty="0" smtClean="0">
                <a:solidFill>
                  <a:srgbClr val="FF0000"/>
                </a:solidFill>
                <a:latin typeface="+mn-ea"/>
              </a:rPr>
              <a:t>线性时不变系统的极点配置问题提法与指标确定</a:t>
            </a:r>
          </a:p>
          <a:p>
            <a:pPr>
              <a:lnSpc>
                <a:spcPct val="80000"/>
              </a:lnSpc>
            </a:pPr>
            <a:endParaRPr lang="zh-CN" altLang="en-US" sz="2400" dirty="0" smtClean="0">
              <a:solidFill>
                <a:srgbClr val="FF0000"/>
              </a:solidFill>
              <a:latin typeface="+mn-ea"/>
            </a:endParaRPr>
          </a:p>
          <a:p>
            <a:pPr marL="342900" lvl="1" indent="-342900">
              <a:lnSpc>
                <a:spcPct val="80000"/>
              </a:lnSpc>
              <a:buClr>
                <a:schemeClr val="folHlink"/>
              </a:buClr>
              <a:buSzPct val="60000"/>
            </a:pPr>
            <a:r>
              <a:rPr lang="zh-CN" altLang="en-US" sz="2400" dirty="0" smtClean="0">
                <a:solidFill>
                  <a:srgbClr val="FF0000"/>
                </a:solidFill>
                <a:latin typeface="+mn-ea"/>
              </a:rPr>
              <a:t>线性时不变系统状态反馈极点配置的存在性与算法</a:t>
            </a:r>
          </a:p>
          <a:p>
            <a:pPr>
              <a:lnSpc>
                <a:spcPct val="80000"/>
              </a:lnSpc>
            </a:pPr>
            <a:r>
              <a:rPr lang="zh-CN" altLang="en-US" sz="2400" dirty="0" smtClean="0">
                <a:solidFill>
                  <a:srgbClr val="FF0000"/>
                </a:solidFill>
                <a:latin typeface="+mn-ea"/>
              </a:rPr>
              <a:t>线性定常系统从输出到状态矢量导数反馈极点配置</a:t>
            </a:r>
          </a:p>
          <a:p>
            <a:pPr>
              <a:lnSpc>
                <a:spcPct val="80000"/>
              </a:lnSpc>
            </a:pPr>
            <a:r>
              <a:rPr lang="zh-CN" altLang="en-US" sz="2400" dirty="0" smtClean="0">
                <a:solidFill>
                  <a:srgbClr val="FF0000"/>
                </a:solidFill>
                <a:latin typeface="+mn-ea"/>
              </a:rPr>
              <a:t>线性时不变系统状态反馈与从输出到状态矢量导数反馈复合极点配置 </a:t>
            </a:r>
          </a:p>
          <a:p>
            <a:pPr>
              <a:lnSpc>
                <a:spcPct val="80000"/>
              </a:lnSpc>
            </a:pPr>
            <a:r>
              <a:rPr lang="zh-CN" altLang="en-US" sz="2400" dirty="0" smtClean="0">
                <a:solidFill>
                  <a:srgbClr val="FF0000"/>
                </a:solidFill>
                <a:latin typeface="+mn-ea"/>
              </a:rPr>
              <a:t>线性时不变系统输出反馈极点配置存在性与算法 </a:t>
            </a:r>
          </a:p>
          <a:p>
            <a:pPr>
              <a:lnSpc>
                <a:spcPct val="80000"/>
              </a:lnSpc>
            </a:pPr>
            <a:endParaRPr lang="zh-CN" altLang="en-US" sz="2400" dirty="0" smtClean="0">
              <a:solidFill>
                <a:srgbClr val="FF0000"/>
              </a:solidFill>
              <a:latin typeface="+mn-ea"/>
            </a:endParaRPr>
          </a:p>
          <a:p>
            <a:pPr>
              <a:lnSpc>
                <a:spcPct val="80000"/>
              </a:lnSpc>
            </a:pPr>
            <a:r>
              <a:rPr lang="zh-CN" altLang="en-US" sz="2400" dirty="0" smtClean="0">
                <a:solidFill>
                  <a:srgbClr val="FF0000"/>
                </a:solidFill>
                <a:latin typeface="+mn-ea"/>
              </a:rPr>
              <a:t>线性时不变系统反馈镇定问题与求解 </a:t>
            </a:r>
          </a:p>
          <a:p>
            <a:pPr>
              <a:lnSpc>
                <a:spcPct val="80000"/>
              </a:lnSpc>
            </a:pPr>
            <a:r>
              <a:rPr lang="zh-CN" altLang="en-US" sz="2400" dirty="0" smtClean="0">
                <a:solidFill>
                  <a:srgbClr val="FF0000"/>
                </a:solidFill>
                <a:latin typeface="+mn-ea"/>
              </a:rPr>
              <a:t>线性时不变系统解耦控制 </a:t>
            </a:r>
          </a:p>
          <a:p>
            <a:pPr>
              <a:lnSpc>
                <a:spcPct val="80000"/>
              </a:lnSpc>
            </a:pPr>
            <a:endParaRPr lang="zh-CN" altLang="en-US" sz="2400" dirty="0" smtClean="0">
              <a:latin typeface="+mn-ea"/>
            </a:endParaRPr>
          </a:p>
          <a:p>
            <a:pPr>
              <a:lnSpc>
                <a:spcPct val="80000"/>
              </a:lnSpc>
            </a:pPr>
            <a:r>
              <a:rPr lang="zh-CN" altLang="en-US" sz="2400" dirty="0" smtClean="0">
                <a:latin typeface="+mn-ea"/>
              </a:rPr>
              <a:t>基于观测器的线性时不变系统状态反馈控制</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线性时不变系统解耦控制</a:t>
            </a:r>
            <a:endParaRPr lang="zh-CN" altLang="en-US" dirty="0"/>
          </a:p>
        </p:txBody>
      </p:sp>
      <p:sp>
        <p:nvSpPr>
          <p:cNvPr id="3" name="内容占位符 2"/>
          <p:cNvSpPr>
            <a:spLocks noGrp="1"/>
          </p:cNvSpPr>
          <p:nvPr>
            <p:ph idx="1"/>
          </p:nvPr>
        </p:nvSpPr>
        <p:spPr/>
        <p:txBody>
          <a:bodyPr/>
          <a:lstStyle/>
          <a:p>
            <a:pPr marL="342900" lvl="2" indent="-342900">
              <a:buSzPct val="60000"/>
            </a:pPr>
            <a:r>
              <a:rPr lang="zh-CN" altLang="en-US" sz="2800" dirty="0" smtClean="0"/>
              <a:t>解耦问题的背景与提法</a:t>
            </a:r>
            <a:endParaRPr lang="en-US" altLang="zh-CN" sz="2800" dirty="0" smtClean="0"/>
          </a:p>
          <a:p>
            <a:pPr marL="342900" lvl="2" indent="-342900">
              <a:buSzPct val="60000"/>
            </a:pPr>
            <a:endParaRPr lang="en-US" altLang="zh-CN" sz="2800" dirty="0" smtClean="0"/>
          </a:p>
          <a:p>
            <a:pPr marL="342900" lvl="2" indent="-342900">
              <a:buSzPct val="60000"/>
            </a:pPr>
            <a:r>
              <a:rPr lang="zh-CN" altLang="en-US" sz="2800" dirty="0" smtClean="0"/>
              <a:t>被控变量与调节变量间正确匹配</a:t>
            </a:r>
            <a:endParaRPr lang="en-US" altLang="zh-CN" sz="2800" dirty="0" smtClean="0"/>
          </a:p>
          <a:p>
            <a:pPr marL="342900" lvl="2" indent="-342900">
              <a:buSzPct val="60000"/>
            </a:pPr>
            <a:endParaRPr lang="zh-CN" altLang="en-US" sz="2800" dirty="0" smtClean="0"/>
          </a:p>
          <a:p>
            <a:pPr marL="342900" lvl="2" indent="-342900">
              <a:buSzPct val="60000"/>
            </a:pPr>
            <a:r>
              <a:rPr lang="zh-CN" altLang="en-US" sz="2800" dirty="0" smtClean="0"/>
              <a:t>输入输出动态解耦与算法</a:t>
            </a:r>
            <a:endParaRPr lang="en-US" altLang="zh-CN" sz="2800" dirty="0" smtClean="0"/>
          </a:p>
          <a:p>
            <a:pPr marL="342900" lvl="2" indent="-342900">
              <a:buSzPct val="60000"/>
            </a:pPr>
            <a:endParaRPr lang="zh-CN" altLang="en-US" sz="2800" dirty="0" smtClean="0"/>
          </a:p>
          <a:p>
            <a:pPr marL="342900" lvl="2" indent="-342900">
              <a:buSzPct val="60000"/>
            </a:pPr>
            <a:r>
              <a:rPr lang="zh-CN" altLang="en-US" sz="2800" dirty="0" smtClean="0"/>
              <a:t>输入输出静态解耦与算法</a:t>
            </a:r>
          </a:p>
          <a:p>
            <a:endParaRPr lang="zh-CN" altLang="en-US"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a:t>
            </a:r>
            <a:r>
              <a:rPr lang="zh-CN" altLang="en-US" dirty="0" smtClean="0"/>
              <a:t>解耦问题的背景与提法</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什么是耦合？</a:t>
            </a:r>
            <a:endParaRPr lang="en-US" altLang="zh-CN" dirty="0" smtClean="0"/>
          </a:p>
          <a:p>
            <a:endParaRPr lang="en-US" altLang="zh-CN" dirty="0" smtClean="0"/>
          </a:p>
          <a:p>
            <a:endParaRPr lang="en-US" altLang="zh-CN" dirty="0" smtClean="0"/>
          </a:p>
          <a:p>
            <a:r>
              <a:rPr lang="zh-CN" altLang="en-US" dirty="0" smtClean="0"/>
              <a:t>耦合的影响：改善系统性能困难</a:t>
            </a:r>
            <a:endParaRPr lang="en-US" altLang="zh-CN" dirty="0" smtClean="0"/>
          </a:p>
          <a:p>
            <a:r>
              <a:rPr lang="zh-CN" altLang="en-US" dirty="0" smtClean="0"/>
              <a:t>各变量的耦合程度表征</a:t>
            </a:r>
            <a:r>
              <a:rPr lang="en-US" altLang="zh-CN" dirty="0" smtClean="0"/>
              <a:t>----</a:t>
            </a:r>
            <a:r>
              <a:rPr lang="zh-CN" altLang="en-US" dirty="0" smtClean="0"/>
              <a:t>相对增益</a:t>
            </a:r>
            <a:endParaRPr lang="en-US" altLang="zh-CN" dirty="0" smtClean="0"/>
          </a:p>
          <a:p>
            <a:endParaRPr lang="en-US" altLang="zh-CN" dirty="0" smtClean="0"/>
          </a:p>
          <a:p>
            <a:endParaRPr lang="en-US" altLang="zh-CN" dirty="0" smtClean="0"/>
          </a:p>
          <a:p>
            <a:r>
              <a:rPr lang="zh-CN" altLang="en-US" dirty="0" smtClean="0"/>
              <a:t>相对增益矩阵的求法</a:t>
            </a:r>
            <a:endParaRPr lang="zh-CN" altLang="en-US" dirty="0"/>
          </a:p>
        </p:txBody>
      </p:sp>
      <p:sp>
        <p:nvSpPr>
          <p:cNvPr id="284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4673" name="Object 1"/>
          <p:cNvGraphicFramePr>
            <a:graphicFrameLocks noChangeAspect="1"/>
          </p:cNvGraphicFramePr>
          <p:nvPr/>
        </p:nvGraphicFramePr>
        <p:xfrm>
          <a:off x="3929058" y="1428736"/>
          <a:ext cx="4530010" cy="1500198"/>
        </p:xfrm>
        <a:graphic>
          <a:graphicData uri="http://schemas.openxmlformats.org/presentationml/2006/ole">
            <p:oleObj spid="_x0000_s284673" name="Visio" r:id="rId3" imgW="2930208" imgH="967712" progId="Visio.Drawing.11">
              <p:embed/>
            </p:oleObj>
          </a:graphicData>
        </a:graphic>
      </p:graphicFrame>
      <p:sp>
        <p:nvSpPr>
          <p:cNvPr id="6" name="矩形 5"/>
          <p:cNvSpPr/>
          <p:nvPr/>
        </p:nvSpPr>
        <p:spPr>
          <a:xfrm>
            <a:off x="1142976" y="1857364"/>
            <a:ext cx="2643190" cy="1200329"/>
          </a:xfrm>
          <a:prstGeom prst="rect">
            <a:avLst/>
          </a:prstGeom>
        </p:spPr>
        <p:txBody>
          <a:bodyPr wrap="square">
            <a:spAutoFit/>
          </a:bodyPr>
          <a:lstStyle/>
          <a:p>
            <a:r>
              <a:rPr lang="zh-CN" altLang="en-US" b="1" dirty="0" smtClean="0">
                <a:latin typeface="+mn-ea"/>
                <a:ea typeface="+mn-ea"/>
              </a:rPr>
              <a:t>一个控制量的变化同时引起几个被控制量变化。</a:t>
            </a:r>
            <a:endParaRPr lang="zh-CN" altLang="en-US" dirty="0">
              <a:latin typeface="+mn-ea"/>
              <a:ea typeface="+mn-ea"/>
            </a:endParaRPr>
          </a:p>
        </p:txBody>
      </p:sp>
      <p:sp>
        <p:nvSpPr>
          <p:cNvPr id="284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4675" name="Object 3"/>
          <p:cNvGraphicFramePr>
            <a:graphicFrameLocks noChangeAspect="1"/>
          </p:cNvGraphicFramePr>
          <p:nvPr/>
        </p:nvGraphicFramePr>
        <p:xfrm>
          <a:off x="1285852" y="4286256"/>
          <a:ext cx="1928826" cy="1000132"/>
        </p:xfrm>
        <a:graphic>
          <a:graphicData uri="http://schemas.openxmlformats.org/presentationml/2006/ole">
            <p:oleObj spid="_x0000_s284675" name="Equation" r:id="rId4" imgW="1028254" imgH="533169" progId="Equation.DSMT4">
              <p:embed/>
            </p:oleObj>
          </a:graphicData>
        </a:graphic>
      </p:graphicFrame>
      <p:graphicFrame>
        <p:nvGraphicFramePr>
          <p:cNvPr id="9" name="Object 3"/>
          <p:cNvGraphicFramePr>
            <a:graphicFrameLocks noChangeAspect="1"/>
          </p:cNvGraphicFramePr>
          <p:nvPr/>
        </p:nvGraphicFramePr>
        <p:xfrm>
          <a:off x="4500562" y="4143380"/>
          <a:ext cx="2667000" cy="1547813"/>
        </p:xfrm>
        <a:graphic>
          <a:graphicData uri="http://schemas.openxmlformats.org/presentationml/2006/ole">
            <p:oleObj spid="_x0000_s284677" name="Equation" r:id="rId5" imgW="1422360" imgH="825480" progId="Equation.DSMT4">
              <p:embed/>
            </p:oleObj>
          </a:graphicData>
        </a:graphic>
      </p:graphicFrame>
      <p:graphicFrame>
        <p:nvGraphicFramePr>
          <p:cNvPr id="12" name="Object 3"/>
          <p:cNvGraphicFramePr>
            <a:graphicFrameLocks noChangeAspect="1"/>
          </p:cNvGraphicFramePr>
          <p:nvPr/>
        </p:nvGraphicFramePr>
        <p:xfrm>
          <a:off x="3357554" y="5929330"/>
          <a:ext cx="1738312" cy="571500"/>
        </p:xfrm>
        <a:graphic>
          <a:graphicData uri="http://schemas.openxmlformats.org/presentationml/2006/ole">
            <p:oleObj spid="_x0000_s284678" name="Equation" r:id="rId6" imgW="927000" imgH="304560" progId="Equation.DSMT4">
              <p:embed/>
            </p:oleObj>
          </a:graphicData>
        </a:graphic>
      </p:graphicFrame>
      <p:graphicFrame>
        <p:nvGraphicFramePr>
          <p:cNvPr id="13" name="Object 3"/>
          <p:cNvGraphicFramePr>
            <a:graphicFrameLocks noChangeAspect="1"/>
          </p:cNvGraphicFramePr>
          <p:nvPr/>
        </p:nvGraphicFramePr>
        <p:xfrm>
          <a:off x="5357812" y="5595937"/>
          <a:ext cx="3786188" cy="1262063"/>
        </p:xfrm>
        <a:graphic>
          <a:graphicData uri="http://schemas.openxmlformats.org/presentationml/2006/ole">
            <p:oleObj spid="_x0000_s284679" name="Equation" r:id="rId7" imgW="2019240" imgH="672840" progId="Equation.DSMT4">
              <p:embed/>
            </p:oleObj>
          </a:graphicData>
        </a:graphic>
      </p:graphicFrame>
      <p:graphicFrame>
        <p:nvGraphicFramePr>
          <p:cNvPr id="14" name="Object 3"/>
          <p:cNvGraphicFramePr>
            <a:graphicFrameLocks noChangeAspect="1"/>
          </p:cNvGraphicFramePr>
          <p:nvPr/>
        </p:nvGraphicFramePr>
        <p:xfrm>
          <a:off x="8262938" y="5143512"/>
          <a:ext cx="881062" cy="357188"/>
        </p:xfrm>
        <a:graphic>
          <a:graphicData uri="http://schemas.openxmlformats.org/presentationml/2006/ole">
            <p:oleObj spid="_x0000_s284680" name="Equation" r:id="rId8" imgW="469800" imgH="190440" progId="Equation.DSMT4">
              <p:embed/>
            </p:oleObj>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a:t>
            </a:r>
            <a:r>
              <a:rPr lang="zh-CN" altLang="en-US" dirty="0" smtClean="0"/>
              <a:t>解耦问题的背景与提法</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例 ：求其相对增益</a:t>
            </a:r>
            <a:endParaRPr lang="zh-CN" altLang="en-US" dirty="0"/>
          </a:p>
        </p:txBody>
      </p:sp>
      <p:graphicFrame>
        <p:nvGraphicFramePr>
          <p:cNvPr id="291842" name="Object 2"/>
          <p:cNvGraphicFramePr>
            <a:graphicFrameLocks noChangeAspect="1"/>
          </p:cNvGraphicFramePr>
          <p:nvPr/>
        </p:nvGraphicFramePr>
        <p:xfrm>
          <a:off x="857224" y="5786454"/>
          <a:ext cx="2643187" cy="714375"/>
        </p:xfrm>
        <a:graphic>
          <a:graphicData uri="http://schemas.openxmlformats.org/presentationml/2006/ole">
            <p:oleObj spid="_x0000_s291842" name="Equation" r:id="rId3" imgW="1409400" imgH="380880" progId="Equation.DSMT4">
              <p:embed/>
            </p:oleObj>
          </a:graphicData>
        </a:graphic>
      </p:graphicFrame>
      <p:graphicFrame>
        <p:nvGraphicFramePr>
          <p:cNvPr id="5" name="Object 2"/>
          <p:cNvGraphicFramePr>
            <a:graphicFrameLocks noChangeAspect="1"/>
          </p:cNvGraphicFramePr>
          <p:nvPr/>
        </p:nvGraphicFramePr>
        <p:xfrm>
          <a:off x="2428860" y="2214554"/>
          <a:ext cx="1857375" cy="738188"/>
        </p:xfrm>
        <a:graphic>
          <a:graphicData uri="http://schemas.openxmlformats.org/presentationml/2006/ole">
            <p:oleObj spid="_x0000_s291843" name="Equation" r:id="rId4" imgW="990360" imgH="393480" progId="Equation.DSMT4">
              <p:embed/>
            </p:oleObj>
          </a:graphicData>
        </a:graphic>
      </p:graphicFrame>
      <p:graphicFrame>
        <p:nvGraphicFramePr>
          <p:cNvPr id="6" name="Object 2"/>
          <p:cNvGraphicFramePr>
            <a:graphicFrameLocks noChangeAspect="1"/>
          </p:cNvGraphicFramePr>
          <p:nvPr/>
        </p:nvGraphicFramePr>
        <p:xfrm>
          <a:off x="785786" y="4714884"/>
          <a:ext cx="4191000" cy="952500"/>
        </p:xfrm>
        <a:graphic>
          <a:graphicData uri="http://schemas.openxmlformats.org/presentationml/2006/ole">
            <p:oleObj spid="_x0000_s291844" name="Equation" r:id="rId5" imgW="2234880" imgH="507960" progId="Equation.DSMT4">
              <p:embed/>
            </p:oleObj>
          </a:graphicData>
        </a:graphic>
      </p:graphicFrame>
      <p:sp>
        <p:nvSpPr>
          <p:cNvPr id="2918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1845" name="Object 5"/>
          <p:cNvGraphicFramePr>
            <a:graphicFrameLocks noChangeAspect="1"/>
          </p:cNvGraphicFramePr>
          <p:nvPr/>
        </p:nvGraphicFramePr>
        <p:xfrm>
          <a:off x="5786446" y="1142984"/>
          <a:ext cx="2795400" cy="2143140"/>
        </p:xfrm>
        <a:graphic>
          <a:graphicData uri="http://schemas.openxmlformats.org/presentationml/2006/ole">
            <p:oleObj spid="_x0000_s291845" name="Visio" r:id="rId6" imgW="2004581" imgH="1535112" progId="Visio.Drawing.11">
              <p:embed/>
            </p:oleObj>
          </a:graphicData>
        </a:graphic>
      </p:graphicFrame>
      <p:graphicFrame>
        <p:nvGraphicFramePr>
          <p:cNvPr id="9" name="Object 2"/>
          <p:cNvGraphicFramePr>
            <a:graphicFrameLocks noChangeAspect="1"/>
          </p:cNvGraphicFramePr>
          <p:nvPr/>
        </p:nvGraphicFramePr>
        <p:xfrm>
          <a:off x="785786" y="3357562"/>
          <a:ext cx="1428750" cy="881062"/>
        </p:xfrm>
        <a:graphic>
          <a:graphicData uri="http://schemas.openxmlformats.org/presentationml/2006/ole">
            <p:oleObj spid="_x0000_s291847" name="Equation" r:id="rId7" imgW="761760" imgH="469800" progId="Equation.DSMT4">
              <p:embed/>
            </p:oleObj>
          </a:graphicData>
        </a:graphic>
      </p:graphicFrame>
      <p:graphicFrame>
        <p:nvGraphicFramePr>
          <p:cNvPr id="10" name="Object 2"/>
          <p:cNvGraphicFramePr>
            <a:graphicFrameLocks noChangeAspect="1"/>
          </p:cNvGraphicFramePr>
          <p:nvPr/>
        </p:nvGraphicFramePr>
        <p:xfrm>
          <a:off x="2500298" y="3429000"/>
          <a:ext cx="2619375" cy="881063"/>
        </p:xfrm>
        <a:graphic>
          <a:graphicData uri="http://schemas.openxmlformats.org/presentationml/2006/ole">
            <p:oleObj spid="_x0000_s291848" name="Equation" r:id="rId8" imgW="1396800" imgH="469800" progId="Equation.DSMT4">
              <p:embed/>
            </p:oleObj>
          </a:graphicData>
        </a:graphic>
      </p:graphicFrame>
      <p:graphicFrame>
        <p:nvGraphicFramePr>
          <p:cNvPr id="11" name="Object 2"/>
          <p:cNvGraphicFramePr>
            <a:graphicFrameLocks noChangeAspect="1"/>
          </p:cNvGraphicFramePr>
          <p:nvPr/>
        </p:nvGraphicFramePr>
        <p:xfrm>
          <a:off x="5524500" y="3429000"/>
          <a:ext cx="3619500" cy="952500"/>
        </p:xfrm>
        <a:graphic>
          <a:graphicData uri="http://schemas.openxmlformats.org/presentationml/2006/ole">
            <p:oleObj spid="_x0000_s291849" name="Equation" r:id="rId9" imgW="1930320" imgH="507960" progId="Equation.DSMT4">
              <p:embed/>
            </p:oleObj>
          </a:graphicData>
        </a:graphic>
      </p:graphicFrame>
      <p:graphicFrame>
        <p:nvGraphicFramePr>
          <p:cNvPr id="12" name="Object 2"/>
          <p:cNvGraphicFramePr>
            <a:graphicFrameLocks noChangeAspect="1"/>
          </p:cNvGraphicFramePr>
          <p:nvPr/>
        </p:nvGraphicFramePr>
        <p:xfrm>
          <a:off x="6357950" y="5286388"/>
          <a:ext cx="1452563" cy="1119188"/>
        </p:xfrm>
        <a:graphic>
          <a:graphicData uri="http://schemas.openxmlformats.org/presentationml/2006/ole">
            <p:oleObj spid="_x0000_s291850" name="Equation" r:id="rId10" imgW="774360" imgH="596880" progId="Equation.DSMT4">
              <p:embed/>
            </p:oleObj>
          </a:graphicData>
        </a:graphic>
      </p:graphicFrame>
      <p:sp>
        <p:nvSpPr>
          <p:cNvPr id="13" name="椭圆 12"/>
          <p:cNvSpPr/>
          <p:nvPr/>
        </p:nvSpPr>
        <p:spPr bwMode="auto">
          <a:xfrm>
            <a:off x="6858016" y="5643578"/>
            <a:ext cx="357190" cy="857256"/>
          </a:xfrm>
          <a:prstGeom prst="ellipse">
            <a:avLst/>
          </a:prstGeom>
          <a:solidFill>
            <a:srgbClr val="FF0000">
              <a:alpha val="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4" name="椭圆 13"/>
          <p:cNvSpPr/>
          <p:nvPr/>
        </p:nvSpPr>
        <p:spPr bwMode="auto">
          <a:xfrm>
            <a:off x="6786578" y="5643578"/>
            <a:ext cx="1071570" cy="357190"/>
          </a:xfrm>
          <a:prstGeom prst="ellipse">
            <a:avLst/>
          </a:prstGeom>
          <a:solidFill>
            <a:srgbClr val="FF0000">
              <a:alpha val="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a:t>
            </a:r>
            <a:r>
              <a:rPr lang="zh-CN" altLang="en-US" dirty="0" smtClean="0"/>
              <a:t>解耦问题的背景与提法</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相对增益说明</a:t>
            </a:r>
            <a:endParaRPr lang="en-US" altLang="zh-CN" dirty="0" smtClean="0"/>
          </a:p>
          <a:p>
            <a:pPr lvl="1"/>
            <a:r>
              <a:rPr lang="zh-CN" altLang="en-US" dirty="0" smtClean="0"/>
              <a:t>相对增益阵列中，每行和每列的元素之和为</a:t>
            </a:r>
            <a:r>
              <a:rPr lang="en-US" dirty="0" smtClean="0"/>
              <a:t>1</a:t>
            </a:r>
          </a:p>
          <a:p>
            <a:pPr lvl="1"/>
            <a:r>
              <a:rPr lang="zh-CN" altLang="en-US" dirty="0" smtClean="0"/>
              <a:t>在相对增益阵列中所有元素为正时，称之为正耦合。在相对增益阵中只要有一元素为负，称之为负耦合</a:t>
            </a:r>
            <a:endParaRPr lang="en-US" altLang="zh-CN" dirty="0" smtClean="0"/>
          </a:p>
          <a:p>
            <a:pPr lvl="1"/>
            <a:r>
              <a:rPr lang="zh-CN" altLang="en-US" dirty="0" smtClean="0"/>
              <a:t>相对增益反映了耦合特性，并为为“变量配对”提供依据</a:t>
            </a:r>
            <a:endParaRPr lang="en-US" altLang="zh-CN" dirty="0" smtClean="0"/>
          </a:p>
          <a:p>
            <a:pPr lvl="1"/>
            <a:r>
              <a:rPr lang="en-US" dirty="0" err="1" smtClean="0"/>
              <a:t>Briistol</a:t>
            </a:r>
            <a:r>
              <a:rPr lang="zh-CN" altLang="en-US" dirty="0" smtClean="0"/>
              <a:t>阵列没有考虑动态项的影响，因此按此作出的结论带有一定的局限性</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a:t>
            </a:r>
            <a:r>
              <a:rPr lang="zh-CN" altLang="en-US" dirty="0" smtClean="0"/>
              <a:t>解耦问题的背景与提法</a:t>
            </a:r>
            <a:r>
              <a:rPr lang="en-US" altLang="zh-CN" dirty="0" smtClean="0"/>
              <a:t>-4</a:t>
            </a:r>
            <a:endParaRPr lang="zh-CN" altLang="en-US" dirty="0"/>
          </a:p>
        </p:txBody>
      </p:sp>
      <p:sp>
        <p:nvSpPr>
          <p:cNvPr id="3" name="内容占位符 2"/>
          <p:cNvSpPr>
            <a:spLocks noGrp="1"/>
          </p:cNvSpPr>
          <p:nvPr>
            <p:ph idx="1"/>
          </p:nvPr>
        </p:nvSpPr>
        <p:spPr>
          <a:xfrm>
            <a:off x="428597" y="1142984"/>
            <a:ext cx="8526492" cy="4846638"/>
          </a:xfrm>
        </p:spPr>
        <p:txBody>
          <a:bodyPr/>
          <a:lstStyle/>
          <a:p>
            <a:r>
              <a:rPr lang="zh-CN" altLang="en-US" dirty="0" smtClean="0"/>
              <a:t>解耦问题的提法</a:t>
            </a:r>
            <a:endParaRPr lang="en-US" altLang="zh-CN" dirty="0" smtClean="0"/>
          </a:p>
          <a:p>
            <a:pPr lvl="1"/>
            <a:r>
              <a:rPr lang="zh-CN" altLang="en-US" dirty="0" smtClean="0"/>
              <a:t>解耦就是消除或减小系统之间的相互耦合，使各系统成为独立的互不相关或弱相关的控制回路</a:t>
            </a:r>
            <a:endParaRPr lang="en-US" altLang="zh-CN" dirty="0" smtClean="0"/>
          </a:p>
          <a:p>
            <a:r>
              <a:rPr lang="zh-CN" altLang="en-US" dirty="0" smtClean="0">
                <a:solidFill>
                  <a:schemeClr val="tx2"/>
                </a:solidFill>
              </a:rPr>
              <a:t>如何最大限度地减少耦合程度？</a:t>
            </a:r>
            <a:endParaRPr lang="en-US" altLang="zh-CN" dirty="0" smtClean="0">
              <a:solidFill>
                <a:schemeClr val="tx2"/>
              </a:solidFill>
            </a:endParaRPr>
          </a:p>
          <a:p>
            <a:pPr lvl="1"/>
            <a:r>
              <a:rPr lang="zh-CN" altLang="en-US" dirty="0" smtClean="0">
                <a:solidFill>
                  <a:srgbClr val="FF0000"/>
                </a:solidFill>
              </a:rPr>
              <a:t>选择变量配对</a:t>
            </a:r>
            <a:r>
              <a:rPr lang="zh-CN" altLang="en-US" dirty="0" smtClean="0"/>
              <a:t>、调整控制器参数和减少控制回路</a:t>
            </a:r>
            <a:endParaRPr lang="en-US" altLang="zh-CN" dirty="0" smtClean="0">
              <a:solidFill>
                <a:srgbClr val="FF0000"/>
              </a:solidFill>
            </a:endParaRPr>
          </a:p>
          <a:p>
            <a:r>
              <a:rPr lang="zh-CN" altLang="en-US" dirty="0" smtClean="0">
                <a:solidFill>
                  <a:schemeClr val="tx2"/>
                </a:solidFill>
              </a:rPr>
              <a:t>在什么情况下必须进行解耦设计</a:t>
            </a:r>
            <a:r>
              <a:rPr lang="en-US" altLang="zh-CN" dirty="0" smtClean="0">
                <a:solidFill>
                  <a:schemeClr val="tx2"/>
                </a:solidFill>
              </a:rPr>
              <a:t>?</a:t>
            </a:r>
          </a:p>
          <a:p>
            <a:pPr lvl="1"/>
            <a:r>
              <a:rPr lang="zh-CN" altLang="en-US" dirty="0" smtClean="0"/>
              <a:t>存在耦合</a:t>
            </a:r>
            <a:r>
              <a:rPr lang="en-US" altLang="zh-CN" dirty="0" smtClean="0"/>
              <a:t>,</a:t>
            </a:r>
            <a:r>
              <a:rPr lang="zh-CN" altLang="en-US" dirty="0" smtClean="0"/>
              <a:t>不解耦将影响控制效果时</a:t>
            </a:r>
            <a:endParaRPr lang="en-US" altLang="zh-CN" dirty="0" smtClean="0"/>
          </a:p>
          <a:p>
            <a:r>
              <a:rPr lang="zh-CN" altLang="en-US" dirty="0" smtClean="0">
                <a:solidFill>
                  <a:schemeClr val="tx2"/>
                </a:solidFill>
              </a:rPr>
              <a:t>又如何设计？</a:t>
            </a:r>
            <a:endParaRPr lang="en-US" altLang="zh-CN" dirty="0" smtClean="0">
              <a:solidFill>
                <a:schemeClr val="tx2"/>
              </a:solidFill>
            </a:endParaRPr>
          </a:p>
          <a:p>
            <a:pPr lvl="1"/>
            <a:r>
              <a:rPr lang="zh-CN" altLang="en-US" dirty="0" smtClean="0"/>
              <a:t>时域角度</a:t>
            </a:r>
            <a:r>
              <a:rPr lang="en-US" altLang="zh-CN" dirty="0" smtClean="0"/>
              <a:t>----</a:t>
            </a:r>
            <a:r>
              <a:rPr lang="zh-CN" altLang="en-US" dirty="0" smtClean="0"/>
              <a:t>基于状态空间方法</a:t>
            </a:r>
            <a:endParaRPr lang="en-US" altLang="zh-CN" dirty="0" smtClean="0"/>
          </a:p>
          <a:p>
            <a:pPr lvl="1"/>
            <a:r>
              <a:rPr lang="zh-CN" altLang="en-US" dirty="0" smtClean="0"/>
              <a:t>频域角度</a:t>
            </a:r>
            <a:r>
              <a:rPr lang="en-US" altLang="zh-CN" dirty="0" smtClean="0"/>
              <a:t>----</a:t>
            </a:r>
            <a:r>
              <a:rPr lang="zh-CN" altLang="en-US" dirty="0" smtClean="0"/>
              <a:t>基于传递函数方法</a:t>
            </a:r>
          </a:p>
          <a:p>
            <a:endParaRPr lang="zh-CN" altLang="en-US" dirty="0" smtClean="0">
              <a:solidFill>
                <a:srgbClr val="FF0000"/>
              </a:solidFill>
            </a:endParaRPr>
          </a:p>
          <a:p>
            <a:endParaRPr lang="zh-CN" altLang="en-US" dirty="0"/>
          </a:p>
        </p:txBody>
      </p:sp>
      <p:sp>
        <p:nvSpPr>
          <p:cNvPr id="302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2081" name="Object 1"/>
          <p:cNvGraphicFramePr>
            <a:graphicFrameLocks noChangeAspect="1"/>
          </p:cNvGraphicFramePr>
          <p:nvPr/>
        </p:nvGraphicFramePr>
        <p:xfrm>
          <a:off x="4286248" y="1142984"/>
          <a:ext cx="3417395" cy="785818"/>
        </p:xfrm>
        <a:graphic>
          <a:graphicData uri="http://schemas.openxmlformats.org/presentationml/2006/ole">
            <p:oleObj spid="_x0000_s302081" name="Equation" r:id="rId3" imgW="1778000" imgH="419100" progId="Equation.DSMT4">
              <p:embed/>
            </p:oleObj>
          </a:graphicData>
        </a:graphic>
      </p:graphicFrame>
      <p:graphicFrame>
        <p:nvGraphicFramePr>
          <p:cNvPr id="302083" name="Object 3"/>
          <p:cNvGraphicFramePr>
            <a:graphicFrameLocks noChangeAspect="1"/>
          </p:cNvGraphicFramePr>
          <p:nvPr/>
        </p:nvGraphicFramePr>
        <p:xfrm>
          <a:off x="6429388" y="5500702"/>
          <a:ext cx="2441881" cy="857256"/>
        </p:xfrm>
        <a:graphic>
          <a:graphicData uri="http://schemas.openxmlformats.org/presentationml/2006/ole">
            <p:oleObj spid="_x0000_s302083" name="Equation" r:id="rId4" imgW="1193760" imgH="419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02083"/>
                                        </p:tgtEl>
                                        <p:attrNameLst>
                                          <p:attrName>style.visibility</p:attrName>
                                        </p:attrNameLst>
                                      </p:cBhvr>
                                      <p:to>
                                        <p:strVal val="visible"/>
                                      </p:to>
                                    </p:set>
                                    <p:animEffect transition="in" filter="blinds(horizontal)">
                                      <p:cBhvr>
                                        <p:cTn id="36" dur="500"/>
                                        <p:tgtEl>
                                          <p:spTgt spid="302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a:t>
            </a:r>
            <a:r>
              <a:rPr lang="zh-CN" altLang="en-US" dirty="0" smtClean="0"/>
              <a:t>解耦问题的背景与提法</a:t>
            </a:r>
            <a:r>
              <a:rPr lang="en-US" altLang="zh-CN" dirty="0" smtClean="0"/>
              <a:t>-5</a:t>
            </a:r>
            <a:endParaRPr lang="zh-CN" altLang="en-US" dirty="0"/>
          </a:p>
        </p:txBody>
      </p:sp>
      <p:sp>
        <p:nvSpPr>
          <p:cNvPr id="3" name="内容占位符 2"/>
          <p:cNvSpPr>
            <a:spLocks noGrp="1"/>
          </p:cNvSpPr>
          <p:nvPr>
            <p:ph idx="1"/>
          </p:nvPr>
        </p:nvSpPr>
        <p:spPr/>
        <p:txBody>
          <a:bodyPr/>
          <a:lstStyle/>
          <a:p>
            <a:r>
              <a:rPr lang="zh-CN" altLang="en-US" dirty="0" smtClean="0"/>
              <a:t>动态解耦的提法</a:t>
            </a:r>
            <a:endParaRPr lang="en-US" altLang="zh-CN" dirty="0" smtClean="0"/>
          </a:p>
          <a:p>
            <a:pPr lvl="1"/>
            <a:r>
              <a:rPr lang="zh-CN" altLang="en-US" dirty="0" smtClean="0"/>
              <a:t>基于状态空间的方法</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在基于传递函数的方法</a:t>
            </a:r>
            <a:endParaRPr lang="zh-CN" altLang="en-US" dirty="0"/>
          </a:p>
        </p:txBody>
      </p:sp>
      <p:graphicFrame>
        <p:nvGraphicFramePr>
          <p:cNvPr id="306178" name="Object 2"/>
          <p:cNvGraphicFramePr>
            <a:graphicFrameLocks noChangeAspect="1"/>
          </p:cNvGraphicFramePr>
          <p:nvPr/>
        </p:nvGraphicFramePr>
        <p:xfrm>
          <a:off x="5786446" y="1500174"/>
          <a:ext cx="1465262" cy="714375"/>
        </p:xfrm>
        <a:graphic>
          <a:graphicData uri="http://schemas.openxmlformats.org/presentationml/2006/ole">
            <p:oleObj spid="_x0000_s306178" name="Equation" r:id="rId3" imgW="761760" imgH="380880" progId="Equation.DSMT4">
              <p:embed/>
            </p:oleObj>
          </a:graphicData>
        </a:graphic>
      </p:graphicFrame>
      <p:graphicFrame>
        <p:nvGraphicFramePr>
          <p:cNvPr id="5" name="Object 2"/>
          <p:cNvGraphicFramePr>
            <a:graphicFrameLocks noChangeAspect="1"/>
          </p:cNvGraphicFramePr>
          <p:nvPr/>
        </p:nvGraphicFramePr>
        <p:xfrm>
          <a:off x="4572000" y="2214554"/>
          <a:ext cx="1366838" cy="309562"/>
        </p:xfrm>
        <a:graphic>
          <a:graphicData uri="http://schemas.openxmlformats.org/presentationml/2006/ole">
            <p:oleObj spid="_x0000_s306179" name="Equation" r:id="rId4" imgW="711000" imgH="164880" progId="Equation.DSMT4">
              <p:embed/>
            </p:oleObj>
          </a:graphicData>
        </a:graphic>
      </p:graphicFrame>
      <p:graphicFrame>
        <p:nvGraphicFramePr>
          <p:cNvPr id="6" name="Object 2"/>
          <p:cNvGraphicFramePr>
            <a:graphicFrameLocks noChangeAspect="1"/>
          </p:cNvGraphicFramePr>
          <p:nvPr/>
        </p:nvGraphicFramePr>
        <p:xfrm>
          <a:off x="5786446" y="2571744"/>
          <a:ext cx="2441575" cy="738188"/>
        </p:xfrm>
        <a:graphic>
          <a:graphicData uri="http://schemas.openxmlformats.org/presentationml/2006/ole">
            <p:oleObj spid="_x0000_s306180" name="Equation" r:id="rId5" imgW="1269720" imgH="393480" progId="Equation.DSMT4">
              <p:embed/>
            </p:oleObj>
          </a:graphicData>
        </a:graphic>
      </p:graphicFrame>
      <p:graphicFrame>
        <p:nvGraphicFramePr>
          <p:cNvPr id="7" name="Object 2"/>
          <p:cNvGraphicFramePr>
            <a:graphicFrameLocks noChangeAspect="1"/>
          </p:cNvGraphicFramePr>
          <p:nvPr/>
        </p:nvGraphicFramePr>
        <p:xfrm>
          <a:off x="1136650" y="3357562"/>
          <a:ext cx="8007350" cy="1571625"/>
        </p:xfrm>
        <a:graphic>
          <a:graphicData uri="http://schemas.openxmlformats.org/presentationml/2006/ole">
            <p:oleObj spid="_x0000_s306181" name="Equation" r:id="rId6" imgW="4165560" imgH="838080" progId="Equation.DSMT4">
              <p:embed/>
            </p:oleObj>
          </a:graphicData>
        </a:graphic>
      </p:graphicFrame>
      <p:graphicFrame>
        <p:nvGraphicFramePr>
          <p:cNvPr id="9" name="Object 2"/>
          <p:cNvGraphicFramePr>
            <a:graphicFrameLocks noChangeAspect="1"/>
          </p:cNvGraphicFramePr>
          <p:nvPr/>
        </p:nvGraphicFramePr>
        <p:xfrm>
          <a:off x="928662" y="5429264"/>
          <a:ext cx="3319462" cy="381000"/>
        </p:xfrm>
        <a:graphic>
          <a:graphicData uri="http://schemas.openxmlformats.org/presentationml/2006/ole">
            <p:oleObj spid="_x0000_s306182" name="Equation" r:id="rId7" imgW="1726920" imgH="203040" progId="Equation.DSMT4">
              <p:embed/>
            </p:oleObj>
          </a:graphicData>
        </a:graphic>
      </p:graphicFrame>
      <p:sp>
        <p:nvSpPr>
          <p:cNvPr id="10" name="矩形 9"/>
          <p:cNvSpPr/>
          <p:nvPr/>
        </p:nvSpPr>
        <p:spPr>
          <a:xfrm>
            <a:off x="4214810" y="5357826"/>
            <a:ext cx="4929190" cy="523220"/>
          </a:xfrm>
          <a:prstGeom prst="rect">
            <a:avLst/>
          </a:prstGeom>
        </p:spPr>
        <p:txBody>
          <a:bodyPr wrap="square">
            <a:spAutoFit/>
          </a:bodyPr>
          <a:lstStyle/>
          <a:p>
            <a:r>
              <a:rPr lang="zh-CN" altLang="en-US" sz="2800" b="1" dirty="0" smtClean="0">
                <a:latin typeface="+mn-ea"/>
                <a:ea typeface="+mn-ea"/>
                <a:cs typeface="Times New Roman" pitchFamily="18" charset="0"/>
              </a:rPr>
              <a:t>一种基于时间补偿的解耦方法</a:t>
            </a:r>
            <a:endParaRPr lang="zh-CN" altLang="en-US" sz="2800" b="1" dirty="0">
              <a:latin typeface="+mn-ea"/>
              <a:ea typeface="+mn-ea"/>
              <a:cs typeface="Times New Roman" pitchFamily="18" charset="0"/>
            </a:endParaRPr>
          </a:p>
        </p:txBody>
      </p:sp>
      <p:sp>
        <p:nvSpPr>
          <p:cNvPr id="11" name="矩形 10"/>
          <p:cNvSpPr/>
          <p:nvPr/>
        </p:nvSpPr>
        <p:spPr>
          <a:xfrm>
            <a:off x="1143008" y="6334780"/>
            <a:ext cx="8143900" cy="523220"/>
          </a:xfrm>
          <a:prstGeom prst="rect">
            <a:avLst/>
          </a:prstGeom>
        </p:spPr>
        <p:txBody>
          <a:bodyPr wrap="square">
            <a:spAutoFit/>
          </a:bodyPr>
          <a:lstStyle/>
          <a:p>
            <a:r>
              <a:rPr lang="zh-CN" altLang="en-US" sz="2800" b="1" dirty="0" smtClean="0">
                <a:latin typeface="+mn-ea"/>
                <a:ea typeface="+mn-ea"/>
              </a:rPr>
              <a:t>通过串联传递函数补偿实现指定的对角元非零解耦</a:t>
            </a:r>
            <a:endParaRPr lang="zh-CN" altLang="en-US" sz="2800" b="1" dirty="0">
              <a:latin typeface="+mn-ea"/>
              <a:ea typeface="+mn-ea"/>
              <a:cs typeface="Times New Roman" pitchFamily="18" charset="0"/>
            </a:endParaRPr>
          </a:p>
        </p:txBody>
      </p:sp>
      <p:sp>
        <p:nvSpPr>
          <p:cNvPr id="12" name="下箭头 11"/>
          <p:cNvSpPr/>
          <p:nvPr/>
        </p:nvSpPr>
        <p:spPr bwMode="auto">
          <a:xfrm>
            <a:off x="6000760" y="2214554"/>
            <a:ext cx="214314" cy="35719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10.1</a:t>
            </a:r>
            <a:r>
              <a:rPr lang="zh-CN" altLang="en-US" dirty="0" smtClean="0"/>
              <a:t>解耦问题的背景与提法</a:t>
            </a:r>
            <a:r>
              <a:rPr lang="en-US" altLang="zh-CN" dirty="0" smtClean="0"/>
              <a:t>-6</a:t>
            </a:r>
            <a:endParaRPr lang="zh-CN" altLang="en-US" dirty="0"/>
          </a:p>
        </p:txBody>
      </p:sp>
      <p:sp>
        <p:nvSpPr>
          <p:cNvPr id="3" name="内容占位符 2"/>
          <p:cNvSpPr>
            <a:spLocks noGrp="1"/>
          </p:cNvSpPr>
          <p:nvPr>
            <p:ph idx="1"/>
          </p:nvPr>
        </p:nvSpPr>
        <p:spPr/>
        <p:txBody>
          <a:bodyPr/>
          <a:lstStyle/>
          <a:p>
            <a:r>
              <a:rPr lang="zh-CN" altLang="en-US" dirty="0" smtClean="0"/>
              <a:t>静态解耦的提法</a:t>
            </a:r>
            <a:endParaRPr lang="en-US" altLang="zh-CN" dirty="0" smtClean="0"/>
          </a:p>
          <a:p>
            <a:pPr lvl="1"/>
            <a:r>
              <a:rPr lang="zh-CN" altLang="en-US" dirty="0" smtClean="0"/>
              <a:t>只要求输入和输出在系统的输出响应到达稳态之后是解耦的</a:t>
            </a:r>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这种静态解耦只适用于参考输入是阶跃信号</a:t>
            </a:r>
            <a:endParaRPr lang="zh-CN" altLang="en-US" dirty="0"/>
          </a:p>
        </p:txBody>
      </p:sp>
      <p:sp>
        <p:nvSpPr>
          <p:cNvPr id="307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7201" name="Object 1"/>
          <p:cNvGraphicFramePr>
            <a:graphicFrameLocks noChangeAspect="1"/>
          </p:cNvGraphicFramePr>
          <p:nvPr/>
        </p:nvGraphicFramePr>
        <p:xfrm>
          <a:off x="1714480" y="2928934"/>
          <a:ext cx="6213464" cy="1643074"/>
        </p:xfrm>
        <a:graphic>
          <a:graphicData uri="http://schemas.openxmlformats.org/presentationml/2006/ole">
            <p:oleObj spid="_x0000_s307201" name="Equation" r:id="rId3" imgW="3124200" imgH="838200" progId="Equation.DSMT4">
              <p:embed/>
            </p:oleObj>
          </a:graphicData>
        </a:graphic>
      </p:graphicFrame>
      <p:graphicFrame>
        <p:nvGraphicFramePr>
          <p:cNvPr id="6" name="Object 1"/>
          <p:cNvGraphicFramePr>
            <a:graphicFrameLocks noChangeAspect="1"/>
          </p:cNvGraphicFramePr>
          <p:nvPr/>
        </p:nvGraphicFramePr>
        <p:xfrm>
          <a:off x="2357422" y="4929198"/>
          <a:ext cx="4370387" cy="571500"/>
        </p:xfrm>
        <a:graphic>
          <a:graphicData uri="http://schemas.openxmlformats.org/presentationml/2006/ole">
            <p:oleObj spid="_x0000_s307203" name="Equation" r:id="rId4" imgW="2197080" imgH="291960" progId="Equation.DSMT4">
              <p:embed/>
            </p:oleObj>
          </a:graphicData>
        </a:graphic>
      </p:graphicFrame>
      <p:graphicFrame>
        <p:nvGraphicFramePr>
          <p:cNvPr id="7" name="Object 1"/>
          <p:cNvGraphicFramePr>
            <a:graphicFrameLocks noChangeAspect="1"/>
          </p:cNvGraphicFramePr>
          <p:nvPr/>
        </p:nvGraphicFramePr>
        <p:xfrm>
          <a:off x="2285984" y="5565775"/>
          <a:ext cx="4546600" cy="1292225"/>
        </p:xfrm>
        <a:graphic>
          <a:graphicData uri="http://schemas.openxmlformats.org/presentationml/2006/ole">
            <p:oleObj spid="_x0000_s307204" name="Equation" r:id="rId5" imgW="2286000" imgH="660240" progId="Equation.DSMT4">
              <p:embed/>
            </p:oleObj>
          </a:graphicData>
        </a:graphic>
      </p:graphicFrame>
      <p:sp>
        <p:nvSpPr>
          <p:cNvPr id="8" name="矩形 7"/>
          <p:cNvSpPr/>
          <p:nvPr/>
        </p:nvSpPr>
        <p:spPr>
          <a:xfrm>
            <a:off x="7143768" y="5657671"/>
            <a:ext cx="1857356" cy="1200329"/>
          </a:xfrm>
          <a:prstGeom prst="rect">
            <a:avLst/>
          </a:prstGeom>
        </p:spPr>
        <p:txBody>
          <a:bodyPr wrap="square">
            <a:spAutoFit/>
          </a:bodyPr>
          <a:lstStyle/>
          <a:p>
            <a:r>
              <a:rPr lang="zh-CN" altLang="en-US" b="1" dirty="0" smtClean="0">
                <a:latin typeface="+mn-ea"/>
                <a:ea typeface="+mn-ea"/>
              </a:rPr>
              <a:t>一种基于幅值补偿的解耦方法</a:t>
            </a:r>
            <a:endParaRPr lang="zh-CN" altLang="en-US" b="1" dirty="0">
              <a:latin typeface="+mn-ea"/>
              <a:ea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10.2</a:t>
            </a:r>
            <a:r>
              <a:rPr lang="zh-CN" altLang="en-US" dirty="0" smtClean="0"/>
              <a:t>被控变量与调节变量间正确匹配</a:t>
            </a:r>
            <a:endParaRPr lang="zh-CN" altLang="en-US" dirty="0"/>
          </a:p>
        </p:txBody>
      </p:sp>
      <p:sp>
        <p:nvSpPr>
          <p:cNvPr id="3" name="内容占位符 2"/>
          <p:cNvSpPr>
            <a:spLocks noGrp="1"/>
          </p:cNvSpPr>
          <p:nvPr>
            <p:ph idx="1"/>
          </p:nvPr>
        </p:nvSpPr>
        <p:spPr/>
        <p:txBody>
          <a:bodyPr/>
          <a:lstStyle/>
          <a:p>
            <a:r>
              <a:rPr lang="zh-CN" altLang="en-US" dirty="0" smtClean="0"/>
              <a:t>例 ：关联程度分析与输入输出匹配</a:t>
            </a:r>
            <a:endParaRPr lang="zh-CN" altLang="en-US" dirty="0"/>
          </a:p>
        </p:txBody>
      </p:sp>
      <p:sp>
        <p:nvSpPr>
          <p:cNvPr id="308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8225" name="Object 1"/>
          <p:cNvGraphicFramePr>
            <a:graphicFrameLocks noChangeAspect="1"/>
          </p:cNvGraphicFramePr>
          <p:nvPr/>
        </p:nvGraphicFramePr>
        <p:xfrm>
          <a:off x="5072066" y="1785926"/>
          <a:ext cx="4229130" cy="2214578"/>
        </p:xfrm>
        <a:graphic>
          <a:graphicData uri="http://schemas.openxmlformats.org/presentationml/2006/ole">
            <p:oleObj spid="_x0000_s308225" name="Visio" r:id="rId3" imgW="3130504" imgH="1648754" progId="Visio.Drawing.11">
              <p:embed/>
            </p:oleObj>
          </a:graphicData>
        </a:graphic>
      </p:graphicFrame>
      <p:sp>
        <p:nvSpPr>
          <p:cNvPr id="308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8227" name="Object 3"/>
          <p:cNvGraphicFramePr>
            <a:graphicFrameLocks noChangeAspect="1"/>
          </p:cNvGraphicFramePr>
          <p:nvPr/>
        </p:nvGraphicFramePr>
        <p:xfrm>
          <a:off x="428596" y="1857364"/>
          <a:ext cx="4071966" cy="2132279"/>
        </p:xfrm>
        <a:graphic>
          <a:graphicData uri="http://schemas.openxmlformats.org/presentationml/2006/ole">
            <p:oleObj spid="_x0000_s308227" name="Visio" r:id="rId4" imgW="3130504" imgH="1648754" progId="Visio.Drawing.11">
              <p:embed/>
            </p:oleObj>
          </a:graphicData>
        </a:graphic>
      </p:graphicFrame>
      <p:sp>
        <p:nvSpPr>
          <p:cNvPr id="308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8229" name="Object 5"/>
          <p:cNvGraphicFramePr>
            <a:graphicFrameLocks noChangeAspect="1"/>
          </p:cNvGraphicFramePr>
          <p:nvPr/>
        </p:nvGraphicFramePr>
        <p:xfrm>
          <a:off x="1071538" y="4000504"/>
          <a:ext cx="2532799" cy="357190"/>
        </p:xfrm>
        <a:graphic>
          <a:graphicData uri="http://schemas.openxmlformats.org/presentationml/2006/ole">
            <p:oleObj spid="_x0000_s308229" name="Equation" r:id="rId5" imgW="1485900" imgH="203200" progId="Equation.DSMT4">
              <p:embed/>
            </p:oleObj>
          </a:graphicData>
        </a:graphic>
      </p:graphicFrame>
      <p:sp>
        <p:nvSpPr>
          <p:cNvPr id="3082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8231" name="Object 7"/>
          <p:cNvGraphicFramePr>
            <a:graphicFrameLocks noChangeAspect="1"/>
          </p:cNvGraphicFramePr>
          <p:nvPr/>
        </p:nvGraphicFramePr>
        <p:xfrm>
          <a:off x="214282" y="4572008"/>
          <a:ext cx="3280316" cy="714380"/>
        </p:xfrm>
        <a:graphic>
          <a:graphicData uri="http://schemas.openxmlformats.org/presentationml/2006/ole">
            <p:oleObj spid="_x0000_s308231" name="Equation" r:id="rId6" imgW="2146300" imgH="469900" progId="Equation.DSMT4">
              <p:embed/>
            </p:oleObj>
          </a:graphicData>
        </a:graphic>
      </p:graphicFrame>
      <p:graphicFrame>
        <p:nvGraphicFramePr>
          <p:cNvPr id="13" name="Object 7"/>
          <p:cNvGraphicFramePr>
            <a:graphicFrameLocks noChangeAspect="1"/>
          </p:cNvGraphicFramePr>
          <p:nvPr/>
        </p:nvGraphicFramePr>
        <p:xfrm>
          <a:off x="928662" y="5357826"/>
          <a:ext cx="2541587" cy="714375"/>
        </p:xfrm>
        <a:graphic>
          <a:graphicData uri="http://schemas.openxmlformats.org/presentationml/2006/ole">
            <p:oleObj spid="_x0000_s308233" name="Equation" r:id="rId7" imgW="1663560" imgH="469800" progId="Equation.DSMT4">
              <p:embed/>
            </p:oleObj>
          </a:graphicData>
        </a:graphic>
      </p:graphicFrame>
      <p:graphicFrame>
        <p:nvGraphicFramePr>
          <p:cNvPr id="14" name="Object 7"/>
          <p:cNvGraphicFramePr>
            <a:graphicFrameLocks noChangeAspect="1"/>
          </p:cNvGraphicFramePr>
          <p:nvPr/>
        </p:nvGraphicFramePr>
        <p:xfrm>
          <a:off x="4071934" y="4643446"/>
          <a:ext cx="3065462" cy="1254125"/>
        </p:xfrm>
        <a:graphic>
          <a:graphicData uri="http://schemas.openxmlformats.org/presentationml/2006/ole">
            <p:oleObj spid="_x0000_s308234" name="Equation" r:id="rId8" imgW="2006280" imgH="825480" progId="Equation.DSMT4">
              <p:embed/>
            </p:oleObj>
          </a:graphicData>
        </a:graphic>
      </p:graphicFrame>
      <p:sp>
        <p:nvSpPr>
          <p:cNvPr id="15" name="右箭头 14"/>
          <p:cNvSpPr/>
          <p:nvPr/>
        </p:nvSpPr>
        <p:spPr bwMode="auto">
          <a:xfrm>
            <a:off x="4500562" y="2714620"/>
            <a:ext cx="642942"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6" name="Object 7"/>
          <p:cNvGraphicFramePr>
            <a:graphicFrameLocks noChangeAspect="1"/>
          </p:cNvGraphicFramePr>
          <p:nvPr/>
        </p:nvGraphicFramePr>
        <p:xfrm>
          <a:off x="7726363" y="4808553"/>
          <a:ext cx="1417637" cy="906463"/>
        </p:xfrm>
        <a:graphic>
          <a:graphicData uri="http://schemas.openxmlformats.org/presentationml/2006/ole">
            <p:oleObj spid="_x0000_s308235" name="Equation" r:id="rId9" imgW="927000" imgH="596880" progId="Equation.DSMT4">
              <p:embed/>
            </p:oleObj>
          </a:graphicData>
        </a:graphic>
      </p:graphicFrame>
      <p:sp>
        <p:nvSpPr>
          <p:cNvPr id="17" name="右箭头 16"/>
          <p:cNvSpPr/>
          <p:nvPr/>
        </p:nvSpPr>
        <p:spPr bwMode="auto">
          <a:xfrm>
            <a:off x="3500430" y="5143512"/>
            <a:ext cx="500066"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8" name="右箭头 17"/>
          <p:cNvSpPr/>
          <p:nvPr/>
        </p:nvSpPr>
        <p:spPr bwMode="auto">
          <a:xfrm>
            <a:off x="7143768" y="5143512"/>
            <a:ext cx="500066"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9" name="矩形 18"/>
          <p:cNvSpPr/>
          <p:nvPr/>
        </p:nvSpPr>
        <p:spPr>
          <a:xfrm>
            <a:off x="6357950" y="5786454"/>
            <a:ext cx="2786050" cy="584775"/>
          </a:xfrm>
          <a:prstGeom prst="rect">
            <a:avLst/>
          </a:prstGeom>
        </p:spPr>
        <p:txBody>
          <a:bodyPr wrap="square">
            <a:spAutoFit/>
          </a:bodyPr>
          <a:lstStyle/>
          <a:p>
            <a:r>
              <a:rPr lang="zh-CN" altLang="en-US" sz="3200" b="1" dirty="0" smtClean="0">
                <a:solidFill>
                  <a:srgbClr val="FF0000"/>
                </a:solidFill>
                <a:latin typeface="+mn-ea"/>
                <a:ea typeface="+mn-ea"/>
              </a:rPr>
              <a:t>匹配是不合理</a:t>
            </a:r>
            <a:r>
              <a:rPr lang="en-US" altLang="zh-CN" sz="3200" b="1" dirty="0" smtClean="0">
                <a:solidFill>
                  <a:srgbClr val="FF0000"/>
                </a:solidFill>
                <a:latin typeface="+mn-ea"/>
                <a:ea typeface="+mn-ea"/>
              </a:rPr>
              <a:t>!</a:t>
            </a:r>
            <a:endParaRPr lang="zh-CN" altLang="en-US" b="1" dirty="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8229"/>
                                        </p:tgtEl>
                                        <p:attrNameLst>
                                          <p:attrName>style.visibility</p:attrName>
                                        </p:attrNameLst>
                                      </p:cBhvr>
                                      <p:to>
                                        <p:strVal val="visible"/>
                                      </p:to>
                                    </p:set>
                                    <p:animEffect transition="in" filter="blinds(horizontal)">
                                      <p:cBhvr>
                                        <p:cTn id="7" dur="500"/>
                                        <p:tgtEl>
                                          <p:spTgt spid="3082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8231"/>
                                        </p:tgtEl>
                                        <p:attrNameLst>
                                          <p:attrName>style.visibility</p:attrName>
                                        </p:attrNameLst>
                                      </p:cBhvr>
                                      <p:to>
                                        <p:strVal val="visible"/>
                                      </p:to>
                                    </p:set>
                                    <p:animEffect transition="in" filter="blinds(horizontal)">
                                      <p:cBhvr>
                                        <p:cTn id="12" dur="500"/>
                                        <p:tgtEl>
                                          <p:spTgt spid="308231"/>
                                        </p:tgtEl>
                                      </p:cBhvr>
                                    </p:animEffect>
                                  </p:childTnLst>
                                </p:cTn>
                              </p:par>
                              <p:par>
                                <p:cTn id="13" presetID="3" presetClass="entr" presetSubtype="1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3" presetClass="entr" presetSubtype="10" fill="hold" nodeType="withEffect">
                                  <p:stCondLst>
                                    <p:cond delay="0"/>
                                  </p:stCondLst>
                                  <p:childTnLst>
                                    <p:set>
                                      <p:cBhvr>
                                        <p:cTn id="43" dur="1" fill="hold">
                                          <p:stCondLst>
                                            <p:cond delay="0"/>
                                          </p:stCondLst>
                                        </p:cTn>
                                        <p:tgtEl>
                                          <p:spTgt spid="308225"/>
                                        </p:tgtEl>
                                        <p:attrNameLst>
                                          <p:attrName>style.visibility</p:attrName>
                                        </p:attrNameLst>
                                      </p:cBhvr>
                                      <p:to>
                                        <p:strVal val="visible"/>
                                      </p:to>
                                    </p:set>
                                    <p:animEffect transition="in" filter="blinds(horizontal)">
                                      <p:cBhvr>
                                        <p:cTn id="44" dur="500"/>
                                        <p:tgtEl>
                                          <p:spTgt spid="308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r>
              <a:rPr kumimoji="0" lang="en-US" altLang="zh-CN" dirty="0" smtClean="0">
                <a:ea typeface="宋体" charset="-122"/>
                <a:sym typeface="Tahoma" pitchFamily="34" charset="0"/>
              </a:rPr>
              <a:t>1.3</a:t>
            </a:r>
            <a:r>
              <a:rPr kumimoji="0" lang="zh-CN" altLang="en-US" dirty="0" smtClean="0">
                <a:sym typeface="Tahoma" pitchFamily="34" charset="0"/>
              </a:rPr>
              <a:t>综合与设计问题解决思路 </a:t>
            </a:r>
          </a:p>
        </p:txBody>
      </p:sp>
      <p:sp>
        <p:nvSpPr>
          <p:cNvPr id="114690" name="Rectangle 3"/>
          <p:cNvSpPr>
            <a:spLocks noGrp="1" noChangeArrowheads="1"/>
          </p:cNvSpPr>
          <p:nvPr>
            <p:ph type="body" idx="1"/>
          </p:nvPr>
        </p:nvSpPr>
        <p:spPr/>
        <p:txBody>
          <a:bodyPr/>
          <a:lstStyle/>
          <a:p>
            <a:r>
              <a:rPr lang="zh-CN" altLang="en-US" dirty="0" smtClean="0"/>
              <a:t>可综合条件</a:t>
            </a:r>
            <a:r>
              <a:rPr lang="en-US" altLang="zh-CN" dirty="0" smtClean="0"/>
              <a:t>----</a:t>
            </a:r>
            <a:r>
              <a:rPr lang="zh-CN" altLang="en-US" dirty="0" smtClean="0"/>
              <a:t>可解性</a:t>
            </a:r>
          </a:p>
          <a:p>
            <a:endParaRPr lang="zh-CN" altLang="en-US" dirty="0" smtClean="0"/>
          </a:p>
          <a:p>
            <a:r>
              <a:rPr lang="zh-CN" altLang="en-US" dirty="0" smtClean="0"/>
              <a:t>综合算法</a:t>
            </a:r>
            <a:r>
              <a:rPr lang="en-US" altLang="zh-CN" dirty="0" smtClean="0"/>
              <a:t>----</a:t>
            </a:r>
            <a:r>
              <a:rPr lang="zh-CN" altLang="en-US" dirty="0" smtClean="0"/>
              <a:t>方法</a:t>
            </a:r>
          </a:p>
          <a:p>
            <a:endParaRPr lang="zh-CN" altLang="en-US" dirty="0" smtClean="0"/>
          </a:p>
          <a:p>
            <a:r>
              <a:rPr lang="zh-CN" altLang="en-US" dirty="0" smtClean="0"/>
              <a:t>可设计条件</a:t>
            </a:r>
            <a:r>
              <a:rPr lang="en-US" altLang="zh-CN" dirty="0" smtClean="0"/>
              <a:t>----</a:t>
            </a:r>
            <a:r>
              <a:rPr lang="zh-CN" altLang="en-US" dirty="0" smtClean="0"/>
              <a:t>可实现性 </a:t>
            </a:r>
          </a:p>
          <a:p>
            <a:endParaRPr lang="en-US" altLang="zh-CN" dirty="0" smtClean="0"/>
          </a:p>
          <a:p>
            <a:r>
              <a:rPr lang="zh-CN" altLang="en-US" dirty="0" smtClean="0"/>
              <a:t>实现</a:t>
            </a:r>
            <a:r>
              <a:rPr lang="en-US" altLang="zh-CN" dirty="0" smtClean="0"/>
              <a:t>----</a:t>
            </a:r>
            <a:r>
              <a:rPr lang="zh-CN" altLang="en-US" dirty="0" smtClean="0"/>
              <a:t>实体途径</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a:t>
            </a:r>
            <a:r>
              <a:rPr lang="zh-CN" altLang="en-US" dirty="0" smtClean="0"/>
              <a:t>输入输出动态解耦与算法</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基于传递函数阵的分析解耦法</a:t>
            </a:r>
            <a:r>
              <a:rPr lang="en-US" dirty="0" smtClean="0"/>
              <a:t>----</a:t>
            </a:r>
            <a:r>
              <a:rPr lang="zh-CN" altLang="en-US" dirty="0" smtClean="0"/>
              <a:t>频域法</a:t>
            </a:r>
            <a:endParaRPr lang="en-US" altLang="zh-CN" dirty="0" smtClean="0"/>
          </a:p>
          <a:p>
            <a:pPr lvl="1"/>
            <a:r>
              <a:rPr lang="zh-CN" altLang="en-US" dirty="0" smtClean="0"/>
              <a:t>前馈补偿解耦法</a:t>
            </a:r>
            <a:endParaRPr lang="en-US" altLang="zh-CN" dirty="0" smtClean="0"/>
          </a:p>
          <a:p>
            <a:pPr lvl="1"/>
            <a:r>
              <a:rPr lang="zh-CN" altLang="en-US" dirty="0" smtClean="0"/>
              <a:t>对角阵解耦法</a:t>
            </a:r>
            <a:endParaRPr lang="en-US" altLang="zh-CN" dirty="0" smtClean="0"/>
          </a:p>
          <a:p>
            <a:pPr lvl="1"/>
            <a:r>
              <a:rPr lang="zh-CN" altLang="en-US" dirty="0" smtClean="0"/>
              <a:t>串联补偿反馈解耦法</a:t>
            </a:r>
            <a:endParaRPr lang="en-US" altLang="zh-CN" dirty="0" smtClean="0"/>
          </a:p>
          <a:p>
            <a:r>
              <a:rPr lang="zh-CN" altLang="en-US" dirty="0" smtClean="0"/>
              <a:t>基于状态反馈的解耦法</a:t>
            </a:r>
            <a:r>
              <a:rPr lang="en-US" dirty="0" smtClean="0"/>
              <a:t>----</a:t>
            </a:r>
            <a:r>
              <a:rPr lang="zh-CN" altLang="en-US" dirty="0" smtClean="0"/>
              <a:t>时域法</a:t>
            </a:r>
            <a:endParaRPr lang="en-US" altLang="zh-CN" dirty="0" smtClean="0"/>
          </a:p>
          <a:p>
            <a:pPr lvl="1"/>
            <a:r>
              <a:rPr lang="zh-CN" altLang="en-US" dirty="0" smtClean="0"/>
              <a:t>传递函数阵的两个特征量</a:t>
            </a:r>
            <a:r>
              <a:rPr lang="en-US" dirty="0" smtClean="0"/>
              <a:t>----</a:t>
            </a:r>
            <a:r>
              <a:rPr lang="zh-CN" altLang="en-US" dirty="0" smtClean="0"/>
              <a:t>结构特性指数和结构特性向量</a:t>
            </a:r>
            <a:endParaRPr lang="en-US" altLang="zh-CN" dirty="0" smtClean="0"/>
          </a:p>
          <a:p>
            <a:pPr lvl="1"/>
            <a:r>
              <a:rPr lang="zh-CN" altLang="en-US" dirty="0" smtClean="0"/>
              <a:t>动态解耦的条件</a:t>
            </a:r>
            <a:endParaRPr lang="en-US" altLang="zh-CN" dirty="0" smtClean="0"/>
          </a:p>
          <a:p>
            <a:pPr lvl="1"/>
            <a:r>
              <a:rPr lang="zh-CN" altLang="en-US" dirty="0" smtClean="0"/>
              <a:t>动态解耦的算法</a:t>
            </a:r>
            <a:endParaRPr lang="en-US" altLang="zh-CN" dirty="0" smtClean="0"/>
          </a:p>
          <a:p>
            <a:r>
              <a:rPr lang="zh-CN" altLang="en-US" dirty="0" smtClean="0"/>
              <a:t>基于输出的模式控制解耦法</a:t>
            </a:r>
            <a:r>
              <a:rPr lang="en-US" dirty="0" smtClean="0"/>
              <a:t>----</a:t>
            </a:r>
            <a:r>
              <a:rPr lang="zh-CN" altLang="en-US" dirty="0" smtClean="0"/>
              <a:t>时域法</a:t>
            </a: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a:t>
            </a:r>
            <a:r>
              <a:rPr lang="zh-CN" altLang="en-US" dirty="0" smtClean="0"/>
              <a:t>输入输出动态解耦与算法</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基于传递函数阵</a:t>
            </a:r>
            <a:r>
              <a:rPr lang="en-US" altLang="zh-CN" dirty="0" smtClean="0"/>
              <a:t>----</a:t>
            </a:r>
            <a:r>
              <a:rPr lang="zh-CN" altLang="en-US" dirty="0" smtClean="0"/>
              <a:t>前馈补偿解耦法</a:t>
            </a:r>
            <a:endParaRPr lang="en-US" altLang="zh-CN" dirty="0" smtClean="0"/>
          </a:p>
          <a:p>
            <a:endParaRPr lang="zh-CN" altLang="en-US" dirty="0"/>
          </a:p>
        </p:txBody>
      </p:sp>
      <p:sp>
        <p:nvSpPr>
          <p:cNvPr id="3348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4849" name="Object 1"/>
          <p:cNvGraphicFramePr>
            <a:graphicFrameLocks noChangeAspect="1"/>
          </p:cNvGraphicFramePr>
          <p:nvPr/>
        </p:nvGraphicFramePr>
        <p:xfrm>
          <a:off x="1428728" y="1928802"/>
          <a:ext cx="5785422" cy="2857520"/>
        </p:xfrm>
        <a:graphic>
          <a:graphicData uri="http://schemas.openxmlformats.org/presentationml/2006/ole">
            <p:oleObj spid="_x0000_s334849" name="Visio" r:id="rId3" imgW="3910094" imgH="1930025" progId="Visio.Drawing.11">
              <p:embed/>
            </p:oleObj>
          </a:graphicData>
        </a:graphic>
      </p:graphicFrame>
      <p:sp>
        <p:nvSpPr>
          <p:cNvPr id="3348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4851" name="Object 3"/>
          <p:cNvGraphicFramePr>
            <a:graphicFrameLocks noChangeAspect="1"/>
          </p:cNvGraphicFramePr>
          <p:nvPr/>
        </p:nvGraphicFramePr>
        <p:xfrm>
          <a:off x="1857356" y="4929198"/>
          <a:ext cx="4480835" cy="785818"/>
        </p:xfrm>
        <a:graphic>
          <a:graphicData uri="http://schemas.openxmlformats.org/presentationml/2006/ole">
            <p:oleObj spid="_x0000_s334851" name="Equation" r:id="rId4" imgW="2552700" imgH="444500" progId="Equation.DSMT4">
              <p:embed/>
            </p:oleObj>
          </a:graphicData>
        </a:graphic>
      </p:graphicFrame>
      <p:graphicFrame>
        <p:nvGraphicFramePr>
          <p:cNvPr id="8" name="Object 3"/>
          <p:cNvGraphicFramePr>
            <a:graphicFrameLocks noChangeAspect="1"/>
          </p:cNvGraphicFramePr>
          <p:nvPr/>
        </p:nvGraphicFramePr>
        <p:xfrm>
          <a:off x="1785918" y="6000768"/>
          <a:ext cx="1962150" cy="358775"/>
        </p:xfrm>
        <a:graphic>
          <a:graphicData uri="http://schemas.openxmlformats.org/presentationml/2006/ole">
            <p:oleObj spid="_x0000_s334853" name="Equation" r:id="rId5" imgW="1117440" imgH="203040" progId="Equation.DSMT4">
              <p:embed/>
            </p:oleObj>
          </a:graphicData>
        </a:graphic>
      </p:graphicFrame>
      <p:graphicFrame>
        <p:nvGraphicFramePr>
          <p:cNvPr id="9" name="Object 3"/>
          <p:cNvGraphicFramePr>
            <a:graphicFrameLocks noChangeAspect="1"/>
          </p:cNvGraphicFramePr>
          <p:nvPr/>
        </p:nvGraphicFramePr>
        <p:xfrm>
          <a:off x="5000628" y="5859485"/>
          <a:ext cx="2608263" cy="784225"/>
        </p:xfrm>
        <a:graphic>
          <a:graphicData uri="http://schemas.openxmlformats.org/presentationml/2006/ole">
            <p:oleObj spid="_x0000_s334854" name="Equation" r:id="rId6" imgW="1485720" imgH="444240" progId="Equation.DSMT4">
              <p:embed/>
            </p:oleObj>
          </a:graphicData>
        </a:graphic>
      </p:graphicFrame>
      <p:sp>
        <p:nvSpPr>
          <p:cNvPr id="10" name="直角上箭头 9"/>
          <p:cNvSpPr/>
          <p:nvPr/>
        </p:nvSpPr>
        <p:spPr bwMode="auto">
          <a:xfrm rot="5400000">
            <a:off x="4179091" y="5823766"/>
            <a:ext cx="500066" cy="571504"/>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4851"/>
                                        </p:tgtEl>
                                        <p:attrNameLst>
                                          <p:attrName>style.visibility</p:attrName>
                                        </p:attrNameLst>
                                      </p:cBhvr>
                                      <p:to>
                                        <p:strVal val="visible"/>
                                      </p:to>
                                    </p:set>
                                    <p:animEffect transition="in" filter="blinds(horizontal)">
                                      <p:cBhvr>
                                        <p:cTn id="7" dur="500"/>
                                        <p:tgtEl>
                                          <p:spTgt spid="3348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a:t>
            </a:r>
            <a:r>
              <a:rPr lang="zh-CN" altLang="en-US" dirty="0" smtClean="0"/>
              <a:t>输入输出动态解耦与算法</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基于传递函数阵</a:t>
            </a:r>
            <a:r>
              <a:rPr lang="en-US" altLang="zh-CN" dirty="0" smtClean="0"/>
              <a:t>----</a:t>
            </a:r>
            <a:r>
              <a:rPr lang="zh-CN" altLang="en-US" dirty="0" smtClean="0"/>
              <a:t>对角阵解耦法</a:t>
            </a:r>
            <a:endParaRPr lang="zh-CN" altLang="en-US" dirty="0"/>
          </a:p>
        </p:txBody>
      </p:sp>
      <p:graphicFrame>
        <p:nvGraphicFramePr>
          <p:cNvPr id="333825" name="Object 1"/>
          <p:cNvGraphicFramePr>
            <a:graphicFrameLocks noChangeAspect="1"/>
          </p:cNvGraphicFramePr>
          <p:nvPr/>
        </p:nvGraphicFramePr>
        <p:xfrm>
          <a:off x="1428728" y="1714488"/>
          <a:ext cx="5784850" cy="2857500"/>
        </p:xfrm>
        <a:graphic>
          <a:graphicData uri="http://schemas.openxmlformats.org/presentationml/2006/ole">
            <p:oleObj spid="_x0000_s333825" name="Visio" r:id="rId3" imgW="3910094" imgH="1930025" progId="Visio.Drawing.11">
              <p:embed/>
            </p:oleObj>
          </a:graphicData>
        </a:graphic>
      </p:graphicFrame>
      <p:sp>
        <p:nvSpPr>
          <p:cNvPr id="33382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3826" name="Object 2"/>
          <p:cNvGraphicFramePr>
            <a:graphicFrameLocks noChangeAspect="1"/>
          </p:cNvGraphicFramePr>
          <p:nvPr/>
        </p:nvGraphicFramePr>
        <p:xfrm>
          <a:off x="1643042" y="4714884"/>
          <a:ext cx="5948306" cy="857256"/>
        </p:xfrm>
        <a:graphic>
          <a:graphicData uri="http://schemas.openxmlformats.org/presentationml/2006/ole">
            <p:oleObj spid="_x0000_s333826" name="Equation" r:id="rId4" imgW="3238500" imgH="469900" progId="Equation.DSMT4">
              <p:embed/>
            </p:oleObj>
          </a:graphicData>
        </a:graphic>
      </p:graphicFrame>
      <p:graphicFrame>
        <p:nvGraphicFramePr>
          <p:cNvPr id="7" name="Object 2"/>
          <p:cNvGraphicFramePr>
            <a:graphicFrameLocks noChangeAspect="1"/>
          </p:cNvGraphicFramePr>
          <p:nvPr/>
        </p:nvGraphicFramePr>
        <p:xfrm>
          <a:off x="1571604" y="5715016"/>
          <a:ext cx="6157912" cy="903288"/>
        </p:xfrm>
        <a:graphic>
          <a:graphicData uri="http://schemas.openxmlformats.org/presentationml/2006/ole">
            <p:oleObj spid="_x0000_s333828" name="Equation" r:id="rId5" imgW="3352680" imgH="495000" progId="Equation.DSMT4">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a:t>
            </a:r>
            <a:r>
              <a:rPr lang="zh-CN" altLang="en-US" dirty="0" smtClean="0"/>
              <a:t>输入输出动态解耦与算法</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smtClean="0"/>
              <a:t>基于传递函数阵</a:t>
            </a:r>
            <a:r>
              <a:rPr lang="en-US" altLang="zh-CN" dirty="0" smtClean="0"/>
              <a:t>----</a:t>
            </a:r>
            <a:r>
              <a:rPr lang="zh-CN" altLang="en-US" dirty="0" smtClean="0"/>
              <a:t>串联补偿反馈解耦法</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例 ：复频域解耦</a:t>
            </a:r>
          </a:p>
          <a:p>
            <a:endParaRPr lang="zh-CN" altLang="en-US" dirty="0"/>
          </a:p>
        </p:txBody>
      </p:sp>
      <p:sp>
        <p:nvSpPr>
          <p:cNvPr id="326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6657" name="Object 1"/>
          <p:cNvGraphicFramePr>
            <a:graphicFrameLocks noChangeAspect="1"/>
          </p:cNvGraphicFramePr>
          <p:nvPr/>
        </p:nvGraphicFramePr>
        <p:xfrm>
          <a:off x="1714480" y="1857364"/>
          <a:ext cx="5893635" cy="1571636"/>
        </p:xfrm>
        <a:graphic>
          <a:graphicData uri="http://schemas.openxmlformats.org/presentationml/2006/ole">
            <p:oleObj spid="_x0000_s326657" name="Visio" r:id="rId3" imgW="4522049" imgH="1216861" progId="Visio.Drawing.11">
              <p:embed/>
            </p:oleObj>
          </a:graphicData>
        </a:graphic>
      </p:graphicFrame>
      <p:sp>
        <p:nvSpPr>
          <p:cNvPr id="3266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6659" name="Object 3"/>
          <p:cNvGraphicFramePr>
            <a:graphicFrameLocks noChangeAspect="1"/>
          </p:cNvGraphicFramePr>
          <p:nvPr/>
        </p:nvGraphicFramePr>
        <p:xfrm>
          <a:off x="1000100" y="3460753"/>
          <a:ext cx="2643206" cy="446041"/>
        </p:xfrm>
        <a:graphic>
          <a:graphicData uri="http://schemas.openxmlformats.org/presentationml/2006/ole">
            <p:oleObj spid="_x0000_s326659" name="Equation" r:id="rId4" imgW="1524000" imgH="254000" progId="Equation.DSMT4">
              <p:embed/>
            </p:oleObj>
          </a:graphicData>
        </a:graphic>
      </p:graphicFrame>
      <p:graphicFrame>
        <p:nvGraphicFramePr>
          <p:cNvPr id="8" name="Object 3"/>
          <p:cNvGraphicFramePr>
            <a:graphicFrameLocks noChangeAspect="1"/>
          </p:cNvGraphicFramePr>
          <p:nvPr/>
        </p:nvGraphicFramePr>
        <p:xfrm>
          <a:off x="4071934" y="3532191"/>
          <a:ext cx="1916113" cy="401638"/>
        </p:xfrm>
        <a:graphic>
          <a:graphicData uri="http://schemas.openxmlformats.org/presentationml/2006/ole">
            <p:oleObj spid="_x0000_s326661" name="Equation" r:id="rId5" imgW="1104840" imgH="228600" progId="Equation.DSMT4">
              <p:embed/>
            </p:oleObj>
          </a:graphicData>
        </a:graphic>
      </p:graphicFrame>
      <p:graphicFrame>
        <p:nvGraphicFramePr>
          <p:cNvPr id="9" name="Object 3"/>
          <p:cNvGraphicFramePr>
            <a:graphicFrameLocks noChangeAspect="1"/>
          </p:cNvGraphicFramePr>
          <p:nvPr/>
        </p:nvGraphicFramePr>
        <p:xfrm>
          <a:off x="1000100" y="4389447"/>
          <a:ext cx="2532063" cy="446088"/>
        </p:xfrm>
        <a:graphic>
          <a:graphicData uri="http://schemas.openxmlformats.org/presentationml/2006/ole">
            <p:oleObj spid="_x0000_s326662" name="Equation" r:id="rId6" imgW="1460160" imgH="253800" progId="Equation.DSMT4">
              <p:embed/>
            </p:oleObj>
          </a:graphicData>
        </a:graphic>
      </p:graphicFrame>
      <p:graphicFrame>
        <p:nvGraphicFramePr>
          <p:cNvPr id="10" name="Object 3"/>
          <p:cNvGraphicFramePr>
            <a:graphicFrameLocks noChangeAspect="1"/>
          </p:cNvGraphicFramePr>
          <p:nvPr/>
        </p:nvGraphicFramePr>
        <p:xfrm>
          <a:off x="4071934" y="4389447"/>
          <a:ext cx="4668837" cy="468313"/>
        </p:xfrm>
        <a:graphic>
          <a:graphicData uri="http://schemas.openxmlformats.org/presentationml/2006/ole">
            <p:oleObj spid="_x0000_s326663" name="Equation" r:id="rId7" imgW="2692080" imgH="266400" progId="Equation.DSMT4">
              <p:embed/>
            </p:oleObj>
          </a:graphicData>
        </a:graphic>
      </p:graphicFrame>
      <p:sp>
        <p:nvSpPr>
          <p:cNvPr id="13" name="下箭头 12"/>
          <p:cNvSpPr/>
          <p:nvPr/>
        </p:nvSpPr>
        <p:spPr bwMode="auto">
          <a:xfrm>
            <a:off x="1928794" y="4032257"/>
            <a:ext cx="214314" cy="35719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4" name="右箭头 13"/>
          <p:cNvSpPr/>
          <p:nvPr/>
        </p:nvSpPr>
        <p:spPr bwMode="auto">
          <a:xfrm>
            <a:off x="3571868" y="4532323"/>
            <a:ext cx="357190"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5" name="下箭头 14"/>
          <p:cNvSpPr/>
          <p:nvPr/>
        </p:nvSpPr>
        <p:spPr bwMode="auto">
          <a:xfrm>
            <a:off x="4643438" y="4032257"/>
            <a:ext cx="214314" cy="35719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6" name="Object 3"/>
          <p:cNvGraphicFramePr>
            <a:graphicFrameLocks noChangeAspect="1"/>
          </p:cNvGraphicFramePr>
          <p:nvPr/>
        </p:nvGraphicFramePr>
        <p:xfrm>
          <a:off x="3402045" y="4857760"/>
          <a:ext cx="5813425" cy="2028825"/>
        </p:xfrm>
        <a:graphic>
          <a:graphicData uri="http://schemas.openxmlformats.org/presentationml/2006/ole">
            <p:oleObj spid="_x0000_s326665" name="Equation" r:id="rId8" imgW="3352680" imgH="1155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6659"/>
                                        </p:tgtEl>
                                        <p:attrNameLst>
                                          <p:attrName>style.visibility</p:attrName>
                                        </p:attrNameLst>
                                      </p:cBhvr>
                                      <p:to>
                                        <p:strVal val="visible"/>
                                      </p:to>
                                    </p:set>
                                    <p:animEffect transition="in" filter="blinds(horizontal)">
                                      <p:cBhvr>
                                        <p:cTn id="7" dur="500"/>
                                        <p:tgtEl>
                                          <p:spTgt spid="326659"/>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par>
                                <p:cTn id="27" presetID="3" presetClass="entr" presetSubtype="1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a:t>
            </a:r>
            <a:r>
              <a:rPr lang="zh-CN" altLang="en-US" dirty="0" smtClean="0"/>
              <a:t>输入输出动态解耦与算法</a:t>
            </a:r>
            <a:r>
              <a:rPr lang="en-US" altLang="zh-CN" dirty="0" smtClean="0"/>
              <a:t>-5</a:t>
            </a:r>
            <a:endParaRPr lang="zh-CN" altLang="en-US" dirty="0"/>
          </a:p>
        </p:txBody>
      </p:sp>
      <p:sp>
        <p:nvSpPr>
          <p:cNvPr id="3" name="内容占位符 2"/>
          <p:cNvSpPr>
            <a:spLocks noGrp="1"/>
          </p:cNvSpPr>
          <p:nvPr>
            <p:ph idx="1"/>
          </p:nvPr>
        </p:nvSpPr>
        <p:spPr>
          <a:xfrm>
            <a:off x="785813" y="1214422"/>
            <a:ext cx="8169275" cy="4846638"/>
          </a:xfrm>
        </p:spPr>
        <p:txBody>
          <a:bodyPr/>
          <a:lstStyle/>
          <a:p>
            <a:r>
              <a:rPr lang="zh-CN" altLang="en-US" dirty="0" smtClean="0"/>
              <a:t>结构特性指数和结构特性向量</a:t>
            </a:r>
            <a:endParaRPr lang="en-US" altLang="zh-CN" dirty="0" smtClean="0"/>
          </a:p>
          <a:p>
            <a:endParaRPr lang="en-US" altLang="zh-CN" dirty="0" smtClean="0"/>
          </a:p>
          <a:p>
            <a:pPr lvl="1"/>
            <a:r>
              <a:rPr lang="zh-CN" altLang="en-US" dirty="0" smtClean="0"/>
              <a:t>结构特性指数</a:t>
            </a:r>
            <a:endParaRPr lang="en-US" altLang="zh-CN" dirty="0" smtClean="0"/>
          </a:p>
          <a:p>
            <a:pPr lvl="1"/>
            <a:endParaRPr lang="en-US" altLang="zh-CN" dirty="0" smtClean="0"/>
          </a:p>
          <a:p>
            <a:pPr lvl="1"/>
            <a:r>
              <a:rPr lang="zh-CN" altLang="en-US" dirty="0" smtClean="0"/>
              <a:t>结构特性向量</a:t>
            </a:r>
            <a:endParaRPr lang="en-US" altLang="zh-CN" dirty="0" smtClean="0"/>
          </a:p>
          <a:p>
            <a:pPr lvl="1"/>
            <a:endParaRPr lang="en-US" altLang="zh-CN" dirty="0" smtClean="0"/>
          </a:p>
          <a:p>
            <a:pPr lvl="1"/>
            <a:r>
              <a:rPr lang="zh-CN" altLang="en-US" dirty="0" smtClean="0"/>
              <a:t>闭环系统特征量</a:t>
            </a:r>
            <a:endParaRPr lang="en-US" altLang="zh-CN" dirty="0" smtClean="0"/>
          </a:p>
          <a:p>
            <a:pPr lvl="1"/>
            <a:endParaRPr lang="en-US" altLang="zh-CN" dirty="0" smtClean="0"/>
          </a:p>
          <a:p>
            <a:pPr lvl="1"/>
            <a:endParaRPr lang="en-US" altLang="zh-CN" dirty="0" smtClean="0"/>
          </a:p>
          <a:p>
            <a:pPr lvl="1"/>
            <a:r>
              <a:rPr lang="zh-CN" altLang="en-US" dirty="0" smtClean="0"/>
              <a:t>开环系统与闭环系统传递函数阵的特征量间的关系</a:t>
            </a:r>
            <a:endParaRPr lang="zh-CN" altLang="en-US" dirty="0"/>
          </a:p>
        </p:txBody>
      </p:sp>
      <p:sp>
        <p:nvSpPr>
          <p:cNvPr id="3481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8161" name="Object 1"/>
          <p:cNvGraphicFramePr>
            <a:graphicFrameLocks noChangeAspect="1"/>
          </p:cNvGraphicFramePr>
          <p:nvPr/>
        </p:nvGraphicFramePr>
        <p:xfrm>
          <a:off x="1500166" y="1857364"/>
          <a:ext cx="6086475" cy="500063"/>
        </p:xfrm>
        <a:graphic>
          <a:graphicData uri="http://schemas.openxmlformats.org/presentationml/2006/ole">
            <p:oleObj spid="_x0000_s348161" name="Equation" r:id="rId3" imgW="3213000" imgH="266400" progId="Equation.DSMT4">
              <p:embed/>
            </p:oleObj>
          </a:graphicData>
        </a:graphic>
      </p:graphicFrame>
      <p:graphicFrame>
        <p:nvGraphicFramePr>
          <p:cNvPr id="6" name="Object 1"/>
          <p:cNvGraphicFramePr>
            <a:graphicFrameLocks noChangeAspect="1"/>
          </p:cNvGraphicFramePr>
          <p:nvPr/>
        </p:nvGraphicFramePr>
        <p:xfrm>
          <a:off x="3929058" y="2357430"/>
          <a:ext cx="4113212" cy="428625"/>
        </p:xfrm>
        <a:graphic>
          <a:graphicData uri="http://schemas.openxmlformats.org/presentationml/2006/ole">
            <p:oleObj spid="_x0000_s348163" name="Equation" r:id="rId4" imgW="2171520" imgH="228600" progId="Equation.DSMT4">
              <p:embed/>
            </p:oleObj>
          </a:graphicData>
        </a:graphic>
      </p:graphicFrame>
      <p:graphicFrame>
        <p:nvGraphicFramePr>
          <p:cNvPr id="7" name="Object 1"/>
          <p:cNvGraphicFramePr>
            <a:graphicFrameLocks noChangeAspect="1"/>
          </p:cNvGraphicFramePr>
          <p:nvPr/>
        </p:nvGraphicFramePr>
        <p:xfrm>
          <a:off x="3897330" y="3571876"/>
          <a:ext cx="3175000" cy="547688"/>
        </p:xfrm>
        <a:graphic>
          <a:graphicData uri="http://schemas.openxmlformats.org/presentationml/2006/ole">
            <p:oleObj spid="_x0000_s348164" name="Equation" r:id="rId5" imgW="1676160" imgH="291960" progId="Equation.DSMT4">
              <p:embed/>
            </p:oleObj>
          </a:graphicData>
        </a:graphic>
      </p:graphicFrame>
      <p:graphicFrame>
        <p:nvGraphicFramePr>
          <p:cNvPr id="8" name="Object 1"/>
          <p:cNvGraphicFramePr>
            <a:graphicFrameLocks noChangeAspect="1"/>
          </p:cNvGraphicFramePr>
          <p:nvPr/>
        </p:nvGraphicFramePr>
        <p:xfrm>
          <a:off x="3924332" y="2714620"/>
          <a:ext cx="5219700" cy="881063"/>
        </p:xfrm>
        <a:graphic>
          <a:graphicData uri="http://schemas.openxmlformats.org/presentationml/2006/ole">
            <p:oleObj spid="_x0000_s348165" name="Equation" r:id="rId6" imgW="2755800" imgH="469800" progId="Equation.DSMT4">
              <p:embed/>
            </p:oleObj>
          </a:graphicData>
        </a:graphic>
      </p:graphicFrame>
      <p:graphicFrame>
        <p:nvGraphicFramePr>
          <p:cNvPr id="11" name="Object 1"/>
          <p:cNvGraphicFramePr>
            <a:graphicFrameLocks noChangeAspect="1"/>
          </p:cNvGraphicFramePr>
          <p:nvPr/>
        </p:nvGraphicFramePr>
        <p:xfrm>
          <a:off x="3929058" y="4071942"/>
          <a:ext cx="1323975" cy="428625"/>
        </p:xfrm>
        <a:graphic>
          <a:graphicData uri="http://schemas.openxmlformats.org/presentationml/2006/ole">
            <p:oleObj spid="_x0000_s348168" name="Equation" r:id="rId7" imgW="698400" imgH="228600" progId="Equation.DSMT4">
              <p:embed/>
            </p:oleObj>
          </a:graphicData>
        </a:graphic>
      </p:graphicFrame>
      <p:sp>
        <p:nvSpPr>
          <p:cNvPr id="3481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Object 1"/>
          <p:cNvGraphicFramePr>
            <a:graphicFrameLocks noChangeAspect="1"/>
          </p:cNvGraphicFramePr>
          <p:nvPr/>
        </p:nvGraphicFramePr>
        <p:xfrm>
          <a:off x="2357422" y="6453188"/>
          <a:ext cx="3057525" cy="404812"/>
        </p:xfrm>
        <a:graphic>
          <a:graphicData uri="http://schemas.openxmlformats.org/presentationml/2006/ole">
            <p:oleObj spid="_x0000_s348169" name="Equation" r:id="rId8" imgW="1612800" imgH="215640" progId="Equation.DSMT4">
              <p:embed/>
            </p:oleObj>
          </a:graphicData>
        </a:graphic>
      </p:graphicFrame>
      <p:graphicFrame>
        <p:nvGraphicFramePr>
          <p:cNvPr id="13" name="Object 1"/>
          <p:cNvGraphicFramePr>
            <a:graphicFrameLocks noChangeAspect="1"/>
          </p:cNvGraphicFramePr>
          <p:nvPr/>
        </p:nvGraphicFramePr>
        <p:xfrm>
          <a:off x="1976437" y="4857760"/>
          <a:ext cx="7167563" cy="881062"/>
        </p:xfrm>
        <a:graphic>
          <a:graphicData uri="http://schemas.openxmlformats.org/presentationml/2006/ole">
            <p:oleObj spid="_x0000_s348170" name="Equation" r:id="rId9" imgW="3784320" imgH="469800" progId="Equation.DSMT4">
              <p:embed/>
            </p:oleObj>
          </a:graphicData>
        </a:graphic>
      </p:graphicFrame>
      <p:graphicFrame>
        <p:nvGraphicFramePr>
          <p:cNvPr id="14" name="Object 1"/>
          <p:cNvGraphicFramePr>
            <a:graphicFrameLocks noChangeAspect="1"/>
          </p:cNvGraphicFramePr>
          <p:nvPr/>
        </p:nvGraphicFramePr>
        <p:xfrm>
          <a:off x="2000232" y="5643578"/>
          <a:ext cx="3559175" cy="428625"/>
        </p:xfrm>
        <a:graphic>
          <a:graphicData uri="http://schemas.openxmlformats.org/presentationml/2006/ole">
            <p:oleObj spid="_x0000_s348171" name="Equation" r:id="rId10" imgW="1879560" imgH="228600" progId="Equation.DSMT4">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150252" cy="1143000"/>
          </a:xfrm>
        </p:spPr>
        <p:txBody>
          <a:bodyPr/>
          <a:lstStyle/>
          <a:p>
            <a:r>
              <a:rPr lang="en-US" altLang="zh-CN" dirty="0" smtClean="0"/>
              <a:t>10.3</a:t>
            </a:r>
            <a:r>
              <a:rPr lang="zh-CN" altLang="en-US" dirty="0" smtClean="0"/>
              <a:t>输入输出动态解耦与算法</a:t>
            </a:r>
            <a:r>
              <a:rPr lang="en-US" altLang="zh-CN" dirty="0" smtClean="0"/>
              <a:t>-6</a:t>
            </a:r>
            <a:endParaRPr lang="zh-CN" altLang="en-US" dirty="0"/>
          </a:p>
        </p:txBody>
      </p:sp>
      <p:sp>
        <p:nvSpPr>
          <p:cNvPr id="3" name="内容占位符 2"/>
          <p:cNvSpPr>
            <a:spLocks noGrp="1"/>
          </p:cNvSpPr>
          <p:nvPr>
            <p:ph idx="1"/>
          </p:nvPr>
        </p:nvSpPr>
        <p:spPr>
          <a:xfrm>
            <a:off x="117506" y="1285875"/>
            <a:ext cx="9026494" cy="4846638"/>
          </a:xfrm>
        </p:spPr>
        <p:txBody>
          <a:bodyPr/>
          <a:lstStyle/>
          <a:p>
            <a:r>
              <a:rPr lang="zh-CN" altLang="en-US" dirty="0" smtClean="0"/>
              <a:t>基于状态反馈</a:t>
            </a:r>
            <a:r>
              <a:rPr lang="en-US" altLang="zh-CN" dirty="0" smtClean="0"/>
              <a:t>----</a:t>
            </a:r>
            <a:r>
              <a:rPr lang="zh-CN" altLang="en-US" dirty="0" smtClean="0"/>
              <a:t>动态解耦的条件</a:t>
            </a:r>
            <a:endParaRPr lang="en-US" altLang="zh-CN" dirty="0" smtClean="0"/>
          </a:p>
          <a:p>
            <a:pPr lvl="1"/>
            <a:r>
              <a:rPr lang="zh-CN" altLang="en-US" dirty="0" smtClean="0"/>
              <a:t>基于两个特征量的状态反馈解耦充要条件是</a:t>
            </a:r>
            <a:r>
              <a:rPr lang="en-US" altLang="zh-CN" i="1" dirty="0" smtClean="0">
                <a:latin typeface="Times New Roman" pitchFamily="18" charset="0"/>
                <a:cs typeface="Times New Roman" pitchFamily="18" charset="0"/>
              </a:rPr>
              <a:t>E</a:t>
            </a:r>
            <a:r>
              <a:rPr lang="zh-CN" altLang="en-US" dirty="0" smtClean="0"/>
              <a:t>非奇异</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说明</a:t>
            </a:r>
            <a:r>
              <a:rPr lang="en-US" altLang="zh-CN" dirty="0" smtClean="0"/>
              <a:t>:</a:t>
            </a:r>
          </a:p>
          <a:p>
            <a:pPr lvl="2"/>
            <a:r>
              <a:rPr kumimoji="0" lang="zh-CN" altLang="en-US" dirty="0" smtClean="0">
                <a:latin typeface="+mn-ea"/>
                <a:cs typeface="Times New Roman" pitchFamily="18" charset="0"/>
              </a:rPr>
              <a:t>能否采用状态反馈和输入变换实现解耦由两个特征量唯一决定。</a:t>
            </a:r>
            <a:endParaRPr kumimoji="0" lang="en-US" altLang="zh-CN" dirty="0" smtClean="0">
              <a:latin typeface="+mn-ea"/>
              <a:cs typeface="Times New Roman" pitchFamily="18" charset="0"/>
            </a:endParaRPr>
          </a:p>
          <a:p>
            <a:pPr lvl="2"/>
            <a:r>
              <a:rPr kumimoji="0" lang="zh-CN" altLang="en-US" dirty="0" smtClean="0">
                <a:latin typeface="+mn-ea"/>
                <a:cs typeface="Times New Roman" pitchFamily="18" charset="0"/>
              </a:rPr>
              <a:t>为了保证解耦后的系统能正常运行并有良好的动态性能，要求受控系统是能控的，或至少是可镇定的。</a:t>
            </a:r>
            <a:endParaRPr kumimoji="0" lang="en-US" altLang="zh-CN" dirty="0" smtClean="0">
              <a:latin typeface="+mn-ea"/>
              <a:cs typeface="Times New Roman" pitchFamily="18" charset="0"/>
            </a:endParaRPr>
          </a:p>
          <a:p>
            <a:pPr lvl="2"/>
            <a:r>
              <a:rPr kumimoji="0" lang="zh-CN" altLang="en-US" dirty="0" smtClean="0">
                <a:latin typeface="+mn-ea"/>
                <a:cs typeface="Times New Roman" pitchFamily="18" charset="0"/>
              </a:rPr>
              <a:t>解耦后的每个</a:t>
            </a:r>
            <a:r>
              <a:rPr kumimoji="0" lang="en-US" altLang="zh-CN" dirty="0" smtClean="0">
                <a:latin typeface="+mn-ea"/>
                <a:cs typeface="Times New Roman" pitchFamily="18" charset="0"/>
              </a:rPr>
              <a:t>SISO</a:t>
            </a:r>
            <a:r>
              <a:rPr kumimoji="0" lang="zh-CN" altLang="en-US" dirty="0" smtClean="0">
                <a:latin typeface="+mn-ea"/>
                <a:cs typeface="Times New Roman" pitchFamily="18" charset="0"/>
              </a:rPr>
              <a:t>系统的传递函数是一个积分链，还需要进一步设计闭环控制器。</a:t>
            </a:r>
            <a:endParaRPr lang="zh-CN" altLang="en-US" dirty="0"/>
          </a:p>
        </p:txBody>
      </p:sp>
      <p:sp>
        <p:nvSpPr>
          <p:cNvPr id="3594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Object 1"/>
          <p:cNvGraphicFramePr>
            <a:graphicFrameLocks noChangeAspect="1"/>
          </p:cNvGraphicFramePr>
          <p:nvPr/>
        </p:nvGraphicFramePr>
        <p:xfrm>
          <a:off x="6544608" y="1214422"/>
          <a:ext cx="2599392" cy="785818"/>
        </p:xfrm>
        <a:graphic>
          <a:graphicData uri="http://schemas.openxmlformats.org/presentationml/2006/ole">
            <p:oleObj spid="_x0000_s359427" name="Equation" r:id="rId3" imgW="1269720" imgH="393480" progId="Equation.DSMT4">
              <p:embed/>
            </p:oleObj>
          </a:graphicData>
        </a:graphic>
      </p:graphicFrame>
      <p:sp>
        <p:nvSpPr>
          <p:cNvPr id="3594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9428" name="Object 4"/>
          <p:cNvGraphicFramePr>
            <a:graphicFrameLocks noChangeAspect="1"/>
          </p:cNvGraphicFramePr>
          <p:nvPr/>
        </p:nvGraphicFramePr>
        <p:xfrm>
          <a:off x="2143108" y="2285992"/>
          <a:ext cx="1071570" cy="1545871"/>
        </p:xfrm>
        <a:graphic>
          <a:graphicData uri="http://schemas.openxmlformats.org/presentationml/2006/ole">
            <p:oleObj spid="_x0000_s359428" name="Equation" r:id="rId4" imgW="583947" imgH="837836" progId="Equation.DSMT4">
              <p:embed/>
            </p:oleObj>
          </a:graphicData>
        </a:graphic>
      </p:graphicFrame>
      <p:graphicFrame>
        <p:nvGraphicFramePr>
          <p:cNvPr id="359430" name="Object 6"/>
          <p:cNvGraphicFramePr>
            <a:graphicFrameLocks noChangeAspect="1"/>
          </p:cNvGraphicFramePr>
          <p:nvPr/>
        </p:nvGraphicFramePr>
        <p:xfrm>
          <a:off x="3714744" y="2928934"/>
          <a:ext cx="5219700" cy="881063"/>
        </p:xfrm>
        <a:graphic>
          <a:graphicData uri="http://schemas.openxmlformats.org/presentationml/2006/ole">
            <p:oleObj spid="_x0000_s359430" name="Equation" r:id="rId5" imgW="2755800" imgH="469800" progId="Equation.DSMT4">
              <p:embed/>
            </p:oleObj>
          </a:graphicData>
        </a:graphic>
      </p:graphicFrame>
      <p:graphicFrame>
        <p:nvGraphicFramePr>
          <p:cNvPr id="11" name="Object 6"/>
          <p:cNvGraphicFramePr>
            <a:graphicFrameLocks noChangeAspect="1"/>
          </p:cNvGraphicFramePr>
          <p:nvPr/>
        </p:nvGraphicFramePr>
        <p:xfrm>
          <a:off x="3714744" y="2428868"/>
          <a:ext cx="1323975" cy="428625"/>
        </p:xfrm>
        <a:graphic>
          <a:graphicData uri="http://schemas.openxmlformats.org/presentationml/2006/ole">
            <p:oleObj spid="_x0000_s359431" name="Equation" r:id="rId6" imgW="69840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a:t>
            </a:r>
            <a:r>
              <a:rPr lang="zh-CN" altLang="en-US" dirty="0" smtClean="0"/>
              <a:t>输入输出动态解耦与算法</a:t>
            </a:r>
            <a:r>
              <a:rPr lang="en-US" altLang="zh-CN" dirty="0" smtClean="0"/>
              <a:t>-7</a:t>
            </a:r>
            <a:endParaRPr lang="zh-CN" altLang="en-US" dirty="0"/>
          </a:p>
        </p:txBody>
      </p:sp>
      <p:sp>
        <p:nvSpPr>
          <p:cNvPr id="3" name="内容占位符 2"/>
          <p:cNvSpPr>
            <a:spLocks noGrp="1"/>
          </p:cNvSpPr>
          <p:nvPr>
            <p:ph idx="1"/>
          </p:nvPr>
        </p:nvSpPr>
        <p:spPr/>
        <p:txBody>
          <a:bodyPr/>
          <a:lstStyle/>
          <a:p>
            <a:r>
              <a:rPr lang="zh-CN" altLang="en-US" dirty="0" smtClean="0"/>
              <a:t>基于状态反馈</a:t>
            </a:r>
            <a:r>
              <a:rPr lang="en-US" altLang="zh-CN" dirty="0" smtClean="0"/>
              <a:t>----</a:t>
            </a:r>
            <a:r>
              <a:rPr lang="zh-CN" altLang="en-US" dirty="0" smtClean="0"/>
              <a:t>动态解耦的算法</a:t>
            </a:r>
            <a:endParaRPr lang="en-US" altLang="zh-CN" dirty="0" smtClean="0"/>
          </a:p>
          <a:p>
            <a:pPr lvl="1"/>
            <a:r>
              <a:rPr lang="zh-CN" altLang="en-US" dirty="0" smtClean="0"/>
              <a:t>判定是否可进行动态解耦。若能</a:t>
            </a:r>
            <a:r>
              <a:rPr lang="en-US" altLang="zh-CN" dirty="0" smtClean="0"/>
              <a:t>，</a:t>
            </a:r>
            <a:r>
              <a:rPr lang="zh-CN" altLang="en-US" dirty="0" smtClean="0"/>
              <a:t>则继续</a:t>
            </a:r>
            <a:endParaRPr lang="en-US" altLang="zh-CN" dirty="0" smtClean="0"/>
          </a:p>
          <a:p>
            <a:pPr lvl="1"/>
            <a:r>
              <a:rPr lang="zh-CN" altLang="en-US" dirty="0" smtClean="0"/>
              <a:t>计算变换对将其变成积分型解耦系统</a:t>
            </a:r>
            <a:endParaRPr lang="en-US" altLang="zh-CN" dirty="0" smtClean="0"/>
          </a:p>
          <a:p>
            <a:pPr lvl="1"/>
            <a:endParaRPr lang="en-US" altLang="zh-CN" dirty="0" smtClean="0"/>
          </a:p>
          <a:p>
            <a:pPr lvl="1"/>
            <a:r>
              <a:rPr lang="zh-CN" altLang="en-US" dirty="0" smtClean="0"/>
              <a:t>判定积分型解耦系统的能观性</a:t>
            </a:r>
            <a:endParaRPr lang="en-US" altLang="zh-CN" dirty="0" smtClean="0"/>
          </a:p>
          <a:p>
            <a:pPr lvl="1"/>
            <a:r>
              <a:rPr lang="zh-CN" altLang="en-US" dirty="0" smtClean="0"/>
              <a:t>导出解耦规范型</a:t>
            </a:r>
            <a:endParaRPr lang="en-US" altLang="zh-CN" dirty="0" smtClean="0"/>
          </a:p>
          <a:p>
            <a:pPr lvl="1"/>
            <a:endParaRPr lang="en-US" altLang="zh-CN" dirty="0" smtClean="0"/>
          </a:p>
          <a:p>
            <a:pPr lvl="1"/>
            <a:endParaRPr lang="en-US" altLang="zh-CN" dirty="0" smtClean="0"/>
          </a:p>
          <a:p>
            <a:pPr lvl="1"/>
            <a:r>
              <a:rPr lang="zh-CN" altLang="en-US" dirty="0" smtClean="0">
                <a:latin typeface="Times New Roman" pitchFamily="18" charset="0"/>
                <a:cs typeface="Times New Roman" pitchFamily="18" charset="0"/>
              </a:rPr>
              <a:t>对</a:t>
            </a:r>
            <a:r>
              <a:rPr lang="en-US" dirty="0" smtClean="0">
                <a:latin typeface="Times New Roman" pitchFamily="18" charset="0"/>
                <a:cs typeface="Times New Roman" pitchFamily="18" charset="0"/>
              </a:rPr>
              <a:t>SISO</a:t>
            </a:r>
            <a:r>
              <a:rPr lang="zh-CN" altLang="en-US" dirty="0" smtClean="0">
                <a:latin typeface="Times New Roman" pitchFamily="18" charset="0"/>
                <a:cs typeface="Times New Roman" pitchFamily="18" charset="0"/>
              </a:rPr>
              <a:t>系统的</a:t>
            </a:r>
            <a:r>
              <a:rPr lang="zh-CN" altLang="en-US" dirty="0" smtClean="0"/>
              <a:t>极点配置，并进行坐标变换</a:t>
            </a:r>
            <a:endParaRPr lang="en-US" altLang="zh-CN" dirty="0" smtClean="0"/>
          </a:p>
          <a:p>
            <a:pPr lvl="1"/>
            <a:r>
              <a:rPr lang="zh-CN" altLang="en-US" dirty="0" smtClean="0"/>
              <a:t>综合两次状态反馈，并计及坐标变换，得</a:t>
            </a:r>
            <a:endParaRPr lang="en-US" altLang="zh-CN" dirty="0" smtClean="0"/>
          </a:p>
          <a:p>
            <a:pPr lvl="1"/>
            <a:endParaRPr lang="zh-CN" altLang="en-US" dirty="0" smtClean="0"/>
          </a:p>
          <a:p>
            <a:endParaRPr lang="zh-CN" altLang="en-US" dirty="0"/>
          </a:p>
        </p:txBody>
      </p:sp>
      <p:sp>
        <p:nvSpPr>
          <p:cNvPr id="3584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8401" name="Object 1"/>
          <p:cNvGraphicFramePr>
            <a:graphicFrameLocks noChangeAspect="1"/>
          </p:cNvGraphicFramePr>
          <p:nvPr/>
        </p:nvGraphicFramePr>
        <p:xfrm>
          <a:off x="3286116" y="2836861"/>
          <a:ext cx="2589213" cy="377825"/>
        </p:xfrm>
        <a:graphic>
          <a:graphicData uri="http://schemas.openxmlformats.org/presentationml/2006/ole">
            <p:oleObj spid="_x0000_s358401" name="Equation" r:id="rId3" imgW="1562040" imgH="228600" progId="Equation.DSMT4">
              <p:embed/>
            </p:oleObj>
          </a:graphicData>
        </a:graphic>
      </p:graphicFrame>
      <p:graphicFrame>
        <p:nvGraphicFramePr>
          <p:cNvPr id="6" name="Object 1"/>
          <p:cNvGraphicFramePr>
            <a:graphicFrameLocks noChangeAspect="1"/>
          </p:cNvGraphicFramePr>
          <p:nvPr/>
        </p:nvGraphicFramePr>
        <p:xfrm>
          <a:off x="6215074" y="2786058"/>
          <a:ext cx="1200150" cy="692150"/>
        </p:xfrm>
        <a:graphic>
          <a:graphicData uri="http://schemas.openxmlformats.org/presentationml/2006/ole">
            <p:oleObj spid="_x0000_s358403" name="Equation" r:id="rId4" imgW="723600" imgH="419040" progId="Equation.DSMT4">
              <p:embed/>
            </p:oleObj>
          </a:graphicData>
        </a:graphic>
      </p:graphicFrame>
      <p:graphicFrame>
        <p:nvGraphicFramePr>
          <p:cNvPr id="7" name="Object 1"/>
          <p:cNvGraphicFramePr>
            <a:graphicFrameLocks noChangeAspect="1"/>
          </p:cNvGraphicFramePr>
          <p:nvPr/>
        </p:nvGraphicFramePr>
        <p:xfrm>
          <a:off x="1827213" y="2817808"/>
          <a:ext cx="1262062" cy="628650"/>
        </p:xfrm>
        <a:graphic>
          <a:graphicData uri="http://schemas.openxmlformats.org/presentationml/2006/ole">
            <p:oleObj spid="_x0000_s358404" name="Equation" r:id="rId5" imgW="761760" imgH="380880" progId="Equation.DSMT4">
              <p:embed/>
            </p:oleObj>
          </a:graphicData>
        </a:graphic>
      </p:graphicFrame>
      <p:sp>
        <p:nvSpPr>
          <p:cNvPr id="8" name="右箭头 7"/>
          <p:cNvSpPr/>
          <p:nvPr/>
        </p:nvSpPr>
        <p:spPr bwMode="auto">
          <a:xfrm>
            <a:off x="3286116" y="3214686"/>
            <a:ext cx="2643206"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584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8405" name="Object 5"/>
          <p:cNvGraphicFramePr>
            <a:graphicFrameLocks noChangeAspect="1"/>
          </p:cNvGraphicFramePr>
          <p:nvPr/>
        </p:nvGraphicFramePr>
        <p:xfrm>
          <a:off x="3588775" y="4143380"/>
          <a:ext cx="5555225" cy="1357322"/>
        </p:xfrm>
        <a:graphic>
          <a:graphicData uri="http://schemas.openxmlformats.org/presentationml/2006/ole">
            <p:oleObj spid="_x0000_s358405" name="Equation" r:id="rId6" imgW="3784600" imgH="914400" progId="Equation.DSMT4">
              <p:embed/>
            </p:oleObj>
          </a:graphicData>
        </a:graphic>
      </p:graphicFrame>
      <p:graphicFrame>
        <p:nvGraphicFramePr>
          <p:cNvPr id="11" name="Object 1"/>
          <p:cNvGraphicFramePr>
            <a:graphicFrameLocks noChangeAspect="1"/>
          </p:cNvGraphicFramePr>
          <p:nvPr/>
        </p:nvGraphicFramePr>
        <p:xfrm>
          <a:off x="6786578" y="3500438"/>
          <a:ext cx="673100" cy="273050"/>
        </p:xfrm>
        <a:graphic>
          <a:graphicData uri="http://schemas.openxmlformats.org/presentationml/2006/ole">
            <p:oleObj spid="_x0000_s358407" name="Equation" r:id="rId7" imgW="406080" imgH="164880" progId="Equation.DSMT4">
              <p:embed/>
            </p:oleObj>
          </a:graphicData>
        </a:graphic>
      </p:graphicFrame>
      <p:sp>
        <p:nvSpPr>
          <p:cNvPr id="12" name="下箭头 11"/>
          <p:cNvSpPr/>
          <p:nvPr/>
        </p:nvSpPr>
        <p:spPr bwMode="auto">
          <a:xfrm>
            <a:off x="6572264" y="3571876"/>
            <a:ext cx="214314" cy="50006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3584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Object 1"/>
          <p:cNvGraphicFramePr>
            <a:graphicFrameLocks noChangeAspect="1"/>
          </p:cNvGraphicFramePr>
          <p:nvPr/>
        </p:nvGraphicFramePr>
        <p:xfrm>
          <a:off x="6858016" y="3844926"/>
          <a:ext cx="2285984" cy="229078"/>
        </p:xfrm>
        <a:graphic>
          <a:graphicData uri="http://schemas.openxmlformats.org/presentationml/2006/ole">
            <p:oleObj spid="_x0000_s358410" name="Equation" r:id="rId8" imgW="2286000" imgH="228600" progId="Equation.DSMT4">
              <p:embed/>
            </p:oleObj>
          </a:graphicData>
        </a:graphic>
      </p:graphicFrame>
      <p:graphicFrame>
        <p:nvGraphicFramePr>
          <p:cNvPr id="16" name="Object 1"/>
          <p:cNvGraphicFramePr>
            <a:graphicFrameLocks noChangeAspect="1"/>
          </p:cNvGraphicFramePr>
          <p:nvPr/>
        </p:nvGraphicFramePr>
        <p:xfrm>
          <a:off x="8177212" y="5572140"/>
          <a:ext cx="966788" cy="315912"/>
        </p:xfrm>
        <a:graphic>
          <a:graphicData uri="http://schemas.openxmlformats.org/presentationml/2006/ole">
            <p:oleObj spid="_x0000_s358411" name="Equation" r:id="rId9" imgW="583920" imgH="190440" progId="Equation.DSMT4">
              <p:embed/>
            </p:oleObj>
          </a:graphicData>
        </a:graphic>
      </p:graphicFrame>
      <p:graphicFrame>
        <p:nvGraphicFramePr>
          <p:cNvPr id="17" name="Object 1"/>
          <p:cNvGraphicFramePr>
            <a:graphicFrameLocks noChangeAspect="1"/>
          </p:cNvGraphicFramePr>
          <p:nvPr/>
        </p:nvGraphicFramePr>
        <p:xfrm>
          <a:off x="2500313" y="6408738"/>
          <a:ext cx="4540250" cy="358775"/>
        </p:xfrm>
        <a:graphic>
          <a:graphicData uri="http://schemas.openxmlformats.org/presentationml/2006/ole">
            <p:oleObj spid="_x0000_s358412" name="Equation" r:id="rId10" imgW="2743200" imgH="215640" progId="Equation.DSMT4">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a:t>
            </a:r>
            <a:r>
              <a:rPr lang="zh-CN" altLang="en-US" dirty="0" smtClean="0"/>
              <a:t>输入输出动态解耦与算法</a:t>
            </a:r>
            <a:r>
              <a:rPr lang="en-US" altLang="zh-CN" dirty="0" smtClean="0"/>
              <a:t>-8</a:t>
            </a:r>
            <a:endParaRPr lang="zh-CN" altLang="en-US" dirty="0"/>
          </a:p>
        </p:txBody>
      </p:sp>
      <p:sp>
        <p:nvSpPr>
          <p:cNvPr id="3" name="内容占位符 2"/>
          <p:cNvSpPr>
            <a:spLocks noGrp="1"/>
          </p:cNvSpPr>
          <p:nvPr>
            <p:ph idx="1"/>
          </p:nvPr>
        </p:nvSpPr>
        <p:spPr/>
        <p:txBody>
          <a:bodyPr/>
          <a:lstStyle/>
          <a:p>
            <a:r>
              <a:rPr lang="zh-CN" altLang="en-US" dirty="0" smtClean="0"/>
              <a:t>例：求取输入</a:t>
            </a:r>
            <a:r>
              <a:rPr lang="en-US" dirty="0" smtClean="0"/>
              <a:t>-</a:t>
            </a:r>
            <a:r>
              <a:rPr lang="zh-CN" altLang="en-US" dirty="0" smtClean="0"/>
              <a:t>输出解动态解耦控制律</a:t>
            </a:r>
            <a:endParaRPr lang="zh-CN" altLang="en-US" dirty="0"/>
          </a:p>
        </p:txBody>
      </p:sp>
      <p:sp>
        <p:nvSpPr>
          <p:cNvPr id="360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0449" name="Object 1"/>
          <p:cNvGraphicFramePr>
            <a:graphicFrameLocks noChangeAspect="1"/>
          </p:cNvGraphicFramePr>
          <p:nvPr/>
        </p:nvGraphicFramePr>
        <p:xfrm>
          <a:off x="2000232" y="2000240"/>
          <a:ext cx="5436011" cy="1500198"/>
        </p:xfrm>
        <a:graphic>
          <a:graphicData uri="http://schemas.openxmlformats.org/presentationml/2006/ole">
            <p:oleObj spid="_x0000_s360449" name="Equation" r:id="rId3" imgW="2933700" imgH="812800" progId="Equation.DSMT4">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a:t>
            </a:r>
            <a:r>
              <a:rPr lang="zh-CN" altLang="en-US" dirty="0" smtClean="0"/>
              <a:t>输入输出动态解耦与算法</a:t>
            </a:r>
            <a:r>
              <a:rPr lang="en-US" altLang="zh-CN" dirty="0" smtClean="0"/>
              <a:t>-8</a:t>
            </a:r>
            <a:endParaRPr lang="zh-CN" altLang="en-US" dirty="0"/>
          </a:p>
        </p:txBody>
      </p:sp>
      <p:sp>
        <p:nvSpPr>
          <p:cNvPr id="3" name="内容占位符 2"/>
          <p:cNvSpPr>
            <a:spLocks noGrp="1"/>
          </p:cNvSpPr>
          <p:nvPr>
            <p:ph idx="1"/>
          </p:nvPr>
        </p:nvSpPr>
        <p:spPr/>
        <p:txBody>
          <a:bodyPr/>
          <a:lstStyle/>
          <a:p>
            <a:r>
              <a:rPr lang="zh-CN" altLang="en-US" dirty="0" smtClean="0"/>
              <a:t>基于输出的模式控制解耦法</a:t>
            </a:r>
          </a:p>
          <a:p>
            <a:pPr lvl="1"/>
            <a:r>
              <a:rPr lang="zh-CN" altLang="en-US" dirty="0" smtClean="0"/>
              <a:t>条件：</a:t>
            </a:r>
            <a:endParaRPr lang="en-US" altLang="zh-CN" dirty="0" smtClean="0"/>
          </a:p>
          <a:p>
            <a:pPr lvl="2"/>
            <a:r>
              <a:rPr lang="zh-CN" altLang="en-US" dirty="0" smtClean="0"/>
              <a:t>完全能控</a:t>
            </a:r>
            <a:endParaRPr lang="en-US" altLang="zh-CN" dirty="0" smtClean="0"/>
          </a:p>
          <a:p>
            <a:pPr lvl="2"/>
            <a:r>
              <a:rPr lang="zh-CN" altLang="en-US" dirty="0" smtClean="0"/>
              <a:t>系统变量维数相同</a:t>
            </a:r>
            <a:endParaRPr lang="en-US" altLang="zh-CN" dirty="0" smtClean="0"/>
          </a:p>
          <a:p>
            <a:pPr lvl="2"/>
            <a:r>
              <a:rPr lang="zh-CN" altLang="en-US" dirty="0" smtClean="0"/>
              <a:t>输入矩阵和输出矩阵满秩</a:t>
            </a:r>
            <a:endParaRPr lang="en-US" altLang="zh-CN" dirty="0" smtClean="0"/>
          </a:p>
          <a:p>
            <a:pPr lvl="2"/>
            <a:r>
              <a:rPr lang="en-US" altLang="zh-CN" dirty="0" smtClean="0"/>
              <a:t> </a:t>
            </a:r>
          </a:p>
          <a:p>
            <a:pPr lvl="2"/>
            <a:r>
              <a:rPr lang="en-US" altLang="zh-CN" dirty="0" smtClean="0"/>
              <a:t> </a:t>
            </a:r>
            <a:endParaRPr lang="zh-CN" altLang="en-US" dirty="0"/>
          </a:p>
        </p:txBody>
      </p:sp>
      <p:graphicFrame>
        <p:nvGraphicFramePr>
          <p:cNvPr id="361474" name="Object 2"/>
          <p:cNvGraphicFramePr>
            <a:graphicFrameLocks noChangeAspect="1"/>
          </p:cNvGraphicFramePr>
          <p:nvPr/>
        </p:nvGraphicFramePr>
        <p:xfrm>
          <a:off x="6429388" y="1785926"/>
          <a:ext cx="2007840" cy="1000132"/>
        </p:xfrm>
        <a:graphic>
          <a:graphicData uri="http://schemas.openxmlformats.org/presentationml/2006/ole">
            <p:oleObj spid="_x0000_s361474" name="Equation" r:id="rId3" imgW="761760" imgH="380880" progId="Equation.DSMT4">
              <p:embed/>
            </p:oleObj>
          </a:graphicData>
        </a:graphic>
      </p:graphicFrame>
      <p:graphicFrame>
        <p:nvGraphicFramePr>
          <p:cNvPr id="5" name="Object 2"/>
          <p:cNvGraphicFramePr>
            <a:graphicFrameLocks noChangeAspect="1"/>
          </p:cNvGraphicFramePr>
          <p:nvPr/>
        </p:nvGraphicFramePr>
        <p:xfrm>
          <a:off x="2000232" y="4143380"/>
          <a:ext cx="1639887" cy="500062"/>
        </p:xfrm>
        <a:graphic>
          <a:graphicData uri="http://schemas.openxmlformats.org/presentationml/2006/ole">
            <p:oleObj spid="_x0000_s361475" name="Equation" r:id="rId4" imgW="622080" imgH="190440" progId="Equation.DSMT4">
              <p:embed/>
            </p:oleObj>
          </a:graphicData>
        </a:graphic>
      </p:graphicFrame>
      <p:graphicFrame>
        <p:nvGraphicFramePr>
          <p:cNvPr id="6" name="Object 2"/>
          <p:cNvGraphicFramePr>
            <a:graphicFrameLocks noChangeAspect="1"/>
          </p:cNvGraphicFramePr>
          <p:nvPr/>
        </p:nvGraphicFramePr>
        <p:xfrm>
          <a:off x="1928794" y="3714752"/>
          <a:ext cx="3949700" cy="600075"/>
        </p:xfrm>
        <a:graphic>
          <a:graphicData uri="http://schemas.openxmlformats.org/presentationml/2006/ole">
            <p:oleObj spid="_x0000_s361476" name="Equation" r:id="rId5" imgW="1498320" imgH="228600" progId="Equation.DSMT4">
              <p:embed/>
            </p:oleObj>
          </a:graphicData>
        </a:graphic>
      </p:graphicFrame>
      <p:graphicFrame>
        <p:nvGraphicFramePr>
          <p:cNvPr id="7" name="Object 2"/>
          <p:cNvGraphicFramePr>
            <a:graphicFrameLocks noChangeAspect="1"/>
          </p:cNvGraphicFramePr>
          <p:nvPr/>
        </p:nvGraphicFramePr>
        <p:xfrm>
          <a:off x="7429520" y="3357562"/>
          <a:ext cx="1103313" cy="500063"/>
        </p:xfrm>
        <a:graphic>
          <a:graphicData uri="http://schemas.openxmlformats.org/presentationml/2006/ole">
            <p:oleObj spid="_x0000_s361477" name="Equation" r:id="rId6" imgW="419040" imgH="190440" progId="Equation.DSMT4">
              <p:embed/>
            </p:oleObj>
          </a:graphicData>
        </a:graphic>
      </p:graphicFrame>
      <p:graphicFrame>
        <p:nvGraphicFramePr>
          <p:cNvPr id="8" name="Object 2"/>
          <p:cNvGraphicFramePr>
            <a:graphicFrameLocks noChangeAspect="1"/>
          </p:cNvGraphicFramePr>
          <p:nvPr/>
        </p:nvGraphicFramePr>
        <p:xfrm>
          <a:off x="6215074" y="4500570"/>
          <a:ext cx="2506663" cy="500063"/>
        </p:xfrm>
        <a:graphic>
          <a:graphicData uri="http://schemas.openxmlformats.org/presentationml/2006/ole">
            <p:oleObj spid="_x0000_s361478" name="Equation" r:id="rId7" imgW="952200" imgH="190440" progId="Equation.DSMT4">
              <p:embed/>
            </p:oleObj>
          </a:graphicData>
        </a:graphic>
      </p:graphicFrame>
      <p:graphicFrame>
        <p:nvGraphicFramePr>
          <p:cNvPr id="9" name="Object 2"/>
          <p:cNvGraphicFramePr>
            <a:graphicFrameLocks noChangeAspect="1"/>
          </p:cNvGraphicFramePr>
          <p:nvPr/>
        </p:nvGraphicFramePr>
        <p:xfrm>
          <a:off x="5372118" y="5214950"/>
          <a:ext cx="1771650" cy="500063"/>
        </p:xfrm>
        <a:graphic>
          <a:graphicData uri="http://schemas.openxmlformats.org/presentationml/2006/ole">
            <p:oleObj spid="_x0000_s361479" name="Equation" r:id="rId8" imgW="672840" imgH="190440" progId="Equation.DSMT4">
              <p:embed/>
            </p:oleObj>
          </a:graphicData>
        </a:graphic>
      </p:graphicFrame>
      <p:sp>
        <p:nvSpPr>
          <p:cNvPr id="10" name="下箭头 9"/>
          <p:cNvSpPr/>
          <p:nvPr/>
        </p:nvSpPr>
        <p:spPr bwMode="auto">
          <a:xfrm>
            <a:off x="7143768" y="2786058"/>
            <a:ext cx="428628" cy="164307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1" name="Object 2"/>
          <p:cNvGraphicFramePr>
            <a:graphicFrameLocks noChangeAspect="1"/>
          </p:cNvGraphicFramePr>
          <p:nvPr/>
        </p:nvGraphicFramePr>
        <p:xfrm>
          <a:off x="7715272" y="5143512"/>
          <a:ext cx="1169987" cy="533400"/>
        </p:xfrm>
        <a:graphic>
          <a:graphicData uri="http://schemas.openxmlformats.org/presentationml/2006/ole">
            <p:oleObj spid="_x0000_s361480" name="Equation" r:id="rId9" imgW="444240" imgH="203040" progId="Equation.DSMT4">
              <p:embed/>
            </p:oleObj>
          </a:graphicData>
        </a:graphic>
      </p:graphicFrame>
      <p:graphicFrame>
        <p:nvGraphicFramePr>
          <p:cNvPr id="12" name="Object 2"/>
          <p:cNvGraphicFramePr>
            <a:graphicFrameLocks noChangeAspect="1"/>
          </p:cNvGraphicFramePr>
          <p:nvPr/>
        </p:nvGraphicFramePr>
        <p:xfrm>
          <a:off x="5597524" y="6043611"/>
          <a:ext cx="3475038" cy="600075"/>
        </p:xfrm>
        <a:graphic>
          <a:graphicData uri="http://schemas.openxmlformats.org/presentationml/2006/ole">
            <p:oleObj spid="_x0000_s361481" name="Equation" r:id="rId10" imgW="1320480" imgH="228600" progId="Equation.DSMT4">
              <p:embed/>
            </p:oleObj>
          </a:graphicData>
        </a:graphic>
      </p:graphicFrame>
      <p:sp>
        <p:nvSpPr>
          <p:cNvPr id="13" name="下箭头 12"/>
          <p:cNvSpPr/>
          <p:nvPr/>
        </p:nvSpPr>
        <p:spPr bwMode="auto">
          <a:xfrm>
            <a:off x="7143768" y="5000636"/>
            <a:ext cx="428628" cy="107157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4" name="Object 2"/>
          <p:cNvGraphicFramePr>
            <a:graphicFrameLocks noChangeAspect="1"/>
          </p:cNvGraphicFramePr>
          <p:nvPr/>
        </p:nvGraphicFramePr>
        <p:xfrm>
          <a:off x="571472" y="6072206"/>
          <a:ext cx="3641725" cy="600075"/>
        </p:xfrm>
        <a:graphic>
          <a:graphicData uri="http://schemas.openxmlformats.org/presentationml/2006/ole">
            <p:oleObj spid="_x0000_s361482" name="Equation" r:id="rId11" imgW="1384200" imgH="228600" progId="Equation.DSMT4">
              <p:embed/>
            </p:oleObj>
          </a:graphicData>
        </a:graphic>
      </p:graphicFrame>
      <p:graphicFrame>
        <p:nvGraphicFramePr>
          <p:cNvPr id="15" name="Object 2"/>
          <p:cNvGraphicFramePr>
            <a:graphicFrameLocks noChangeAspect="1"/>
          </p:cNvGraphicFramePr>
          <p:nvPr/>
        </p:nvGraphicFramePr>
        <p:xfrm>
          <a:off x="857224" y="4929198"/>
          <a:ext cx="2038350" cy="500062"/>
        </p:xfrm>
        <a:graphic>
          <a:graphicData uri="http://schemas.openxmlformats.org/presentationml/2006/ole">
            <p:oleObj spid="_x0000_s361483" name="Equation" r:id="rId12" imgW="774360" imgH="190440" progId="Equation.DSMT4">
              <p:embed/>
            </p:oleObj>
          </a:graphicData>
        </a:graphic>
      </p:graphicFrame>
      <p:sp>
        <p:nvSpPr>
          <p:cNvPr id="16" name="左箭头 15"/>
          <p:cNvSpPr/>
          <p:nvPr/>
        </p:nvSpPr>
        <p:spPr bwMode="auto">
          <a:xfrm>
            <a:off x="4286248" y="6143644"/>
            <a:ext cx="1214446" cy="428628"/>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7" name="上箭头 16"/>
          <p:cNvSpPr/>
          <p:nvPr/>
        </p:nvSpPr>
        <p:spPr bwMode="auto">
          <a:xfrm>
            <a:off x="1428728" y="5500702"/>
            <a:ext cx="428628" cy="642942"/>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10.4</a:t>
            </a:r>
            <a:r>
              <a:rPr lang="zh-CN" altLang="en-US" dirty="0" smtClean="0"/>
              <a:t>输入输出静态解耦与算法</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静态解耦提出的出发点</a:t>
            </a:r>
            <a:endParaRPr lang="en-US" altLang="zh-CN" dirty="0" smtClean="0"/>
          </a:p>
          <a:p>
            <a:pPr lvl="1"/>
            <a:r>
              <a:rPr lang="zh-CN" altLang="en-US" dirty="0" smtClean="0"/>
              <a:t>系统的模型都不可能十分精确</a:t>
            </a:r>
            <a:endParaRPr lang="en-US" altLang="zh-CN" dirty="0" smtClean="0"/>
          </a:p>
          <a:p>
            <a:r>
              <a:rPr lang="zh-CN" altLang="en-US" dirty="0" smtClean="0"/>
              <a:t>输入输出静态解耦的充要条件</a:t>
            </a:r>
            <a:endParaRPr lang="en-US" altLang="zh-CN" dirty="0" smtClean="0"/>
          </a:p>
          <a:p>
            <a:pPr lvl="1"/>
            <a:r>
              <a:rPr lang="zh-CN" altLang="en-US" dirty="0" smtClean="0"/>
              <a:t>系统可镇定</a:t>
            </a:r>
            <a:endParaRPr lang="en-US" altLang="zh-CN" dirty="0" smtClean="0"/>
          </a:p>
          <a:p>
            <a:r>
              <a:rPr lang="zh-CN" altLang="en-US" dirty="0" smtClean="0"/>
              <a:t>输出静态解耦的算法</a:t>
            </a:r>
            <a:endParaRPr lang="en-US" altLang="zh-CN" dirty="0" smtClean="0"/>
          </a:p>
          <a:p>
            <a:pPr lvl="1"/>
            <a:r>
              <a:rPr lang="zh-CN" altLang="en-US" dirty="0" smtClean="0">
                <a:latin typeface="Times New Roman" pitchFamily="18" charset="0"/>
                <a:cs typeface="Times New Roman" pitchFamily="18" charset="0"/>
              </a:rPr>
              <a:t>判断系统的可镇定性以及秩条件是否成立。若满足，进行下一步。</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确定镇定状态反馈阵</a:t>
            </a:r>
            <a:r>
              <a:rPr lang="en-US" altLang="zh-CN" i="1" dirty="0" smtClean="0">
                <a:latin typeface="Times New Roman" pitchFamily="18" charset="0"/>
                <a:cs typeface="Times New Roman" pitchFamily="18" charset="0"/>
              </a:rPr>
              <a:t>K</a:t>
            </a:r>
            <a:r>
              <a:rPr lang="zh-CN" altLang="en-US" dirty="0" smtClean="0">
                <a:latin typeface="Times New Roman" pitchFamily="18" charset="0"/>
                <a:cs typeface="Times New Roman" pitchFamily="18" charset="0"/>
              </a:rPr>
              <a:t>使</a:t>
            </a:r>
            <a:r>
              <a:rPr lang="en-US" altLang="zh-CN" i="1" dirty="0" smtClean="0">
                <a:latin typeface="Times New Roman" pitchFamily="18" charset="0"/>
                <a:cs typeface="Times New Roman" pitchFamily="18" charset="0"/>
              </a:rPr>
              <a:t>A+BK</a:t>
            </a:r>
            <a:r>
              <a:rPr lang="zh-CN" altLang="en-US" dirty="0" smtClean="0">
                <a:latin typeface="Times New Roman" pitchFamily="18" charset="0"/>
                <a:cs typeface="Times New Roman" pitchFamily="18" charset="0"/>
              </a:rPr>
              <a:t>的特征值均在左半平面。</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按各</a:t>
            </a:r>
            <a:r>
              <a:rPr lang="en-US" dirty="0" smtClean="0">
                <a:latin typeface="Times New Roman" pitchFamily="18" charset="0"/>
                <a:cs typeface="Times New Roman" pitchFamily="18" charset="0"/>
              </a:rPr>
              <a:t>SISO</a:t>
            </a:r>
            <a:r>
              <a:rPr lang="zh-CN" altLang="en-US" dirty="0" smtClean="0">
                <a:latin typeface="Times New Roman" pitchFamily="18" charset="0"/>
                <a:cs typeface="Times New Roman" pitchFamily="18" charset="0"/>
              </a:rPr>
              <a:t>线性系统的静态增益要求取</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取变换阵</a:t>
            </a:r>
            <a:endParaRPr lang="en-US" altLang="zh-CN" dirty="0" smtClean="0">
              <a:latin typeface="Times New Roman" pitchFamily="18" charset="0"/>
              <a:cs typeface="Times New Roman" pitchFamily="18" charset="0"/>
            </a:endParaRPr>
          </a:p>
          <a:p>
            <a:pPr lvl="1"/>
            <a:endParaRPr lang="en-US" altLang="zh-CN" dirty="0" smtClean="0"/>
          </a:p>
          <a:p>
            <a:endParaRPr lang="zh-CN" altLang="en-US" dirty="0"/>
          </a:p>
        </p:txBody>
      </p:sp>
      <p:graphicFrame>
        <p:nvGraphicFramePr>
          <p:cNvPr id="362498" name="Object 1"/>
          <p:cNvGraphicFramePr>
            <a:graphicFrameLocks noChangeAspect="1"/>
          </p:cNvGraphicFramePr>
          <p:nvPr/>
        </p:nvGraphicFramePr>
        <p:xfrm>
          <a:off x="6545263" y="2214554"/>
          <a:ext cx="2598737" cy="785812"/>
        </p:xfrm>
        <a:graphic>
          <a:graphicData uri="http://schemas.openxmlformats.org/presentationml/2006/ole">
            <p:oleObj spid="_x0000_s362498" name="Equation" r:id="rId3" imgW="1269720" imgH="393480" progId="Equation.DSMT4">
              <p:embed/>
            </p:oleObj>
          </a:graphicData>
        </a:graphic>
      </p:graphicFrame>
      <p:graphicFrame>
        <p:nvGraphicFramePr>
          <p:cNvPr id="5" name="Object 1"/>
          <p:cNvGraphicFramePr>
            <a:graphicFrameLocks noChangeAspect="1"/>
          </p:cNvGraphicFramePr>
          <p:nvPr/>
        </p:nvGraphicFramePr>
        <p:xfrm>
          <a:off x="6786578" y="1071546"/>
          <a:ext cx="1558925" cy="760413"/>
        </p:xfrm>
        <a:graphic>
          <a:graphicData uri="http://schemas.openxmlformats.org/presentationml/2006/ole">
            <p:oleObj spid="_x0000_s362499" name="Equation" r:id="rId4" imgW="761760" imgH="380880" progId="Equation.DSMT4">
              <p:embed/>
            </p:oleObj>
          </a:graphicData>
        </a:graphic>
      </p:graphicFrame>
      <p:sp>
        <p:nvSpPr>
          <p:cNvPr id="6" name="下箭头 5"/>
          <p:cNvSpPr/>
          <p:nvPr/>
        </p:nvSpPr>
        <p:spPr bwMode="auto">
          <a:xfrm>
            <a:off x="7215206" y="1857364"/>
            <a:ext cx="357190" cy="42862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7" name="Object 1"/>
          <p:cNvGraphicFramePr>
            <a:graphicFrameLocks noChangeAspect="1"/>
          </p:cNvGraphicFramePr>
          <p:nvPr/>
        </p:nvGraphicFramePr>
        <p:xfrm>
          <a:off x="5072066" y="2857496"/>
          <a:ext cx="2365375" cy="836612"/>
        </p:xfrm>
        <a:graphic>
          <a:graphicData uri="http://schemas.openxmlformats.org/presentationml/2006/ole">
            <p:oleObj spid="_x0000_s362500" name="Equation" r:id="rId5" imgW="1155600" imgH="419040" progId="Equation.DSMT4">
              <p:embed/>
            </p:oleObj>
          </a:graphicData>
        </a:graphic>
      </p:graphicFrame>
      <p:sp>
        <p:nvSpPr>
          <p:cNvPr id="8" name="矩形 7"/>
          <p:cNvSpPr/>
          <p:nvPr/>
        </p:nvSpPr>
        <p:spPr>
          <a:xfrm>
            <a:off x="4286248" y="2928934"/>
            <a:ext cx="2286000" cy="523220"/>
          </a:xfrm>
          <a:prstGeom prst="rect">
            <a:avLst/>
          </a:prstGeom>
        </p:spPr>
        <p:txBody>
          <a:bodyPr>
            <a:spAutoFit/>
          </a:bodyPr>
          <a:lstStyle/>
          <a:p>
            <a:pPr marL="742950" lvl="1" indent="-285750" eaLnBrk="0" hangingPunct="0">
              <a:spcBef>
                <a:spcPct val="20000"/>
              </a:spcBef>
              <a:buClr>
                <a:srgbClr val="FF0000"/>
              </a:buClr>
              <a:buSzPct val="55000"/>
              <a:buFont typeface="Wingdings" pitchFamily="2" charset="2"/>
              <a:buChar char="n"/>
            </a:pPr>
            <a:r>
              <a:rPr lang="zh-CN" altLang="en-US" sz="2800" b="1" kern="0" dirty="0" smtClean="0">
                <a:solidFill>
                  <a:srgbClr val="000000"/>
                </a:solidFill>
                <a:latin typeface="Tahoma"/>
              </a:rPr>
              <a:t> </a:t>
            </a:r>
            <a:endParaRPr lang="en-US" altLang="zh-CN" sz="2800" b="1" kern="0" dirty="0" smtClean="0">
              <a:solidFill>
                <a:srgbClr val="000000"/>
              </a:solidFill>
              <a:latin typeface="Tahoma"/>
            </a:endParaRPr>
          </a:p>
        </p:txBody>
      </p:sp>
      <p:graphicFrame>
        <p:nvGraphicFramePr>
          <p:cNvPr id="10" name="Object 1"/>
          <p:cNvGraphicFramePr>
            <a:graphicFrameLocks noChangeAspect="1"/>
          </p:cNvGraphicFramePr>
          <p:nvPr/>
        </p:nvGraphicFramePr>
        <p:xfrm>
          <a:off x="7429520" y="6000768"/>
          <a:ext cx="312737" cy="355600"/>
        </p:xfrm>
        <a:graphic>
          <a:graphicData uri="http://schemas.openxmlformats.org/presentationml/2006/ole">
            <p:oleObj spid="_x0000_s362502" name="Equation" r:id="rId6" imgW="152280" imgH="177480" progId="Equation.DSMT4">
              <p:embed/>
            </p:oleObj>
          </a:graphicData>
        </a:graphic>
      </p:graphicFrame>
      <p:graphicFrame>
        <p:nvGraphicFramePr>
          <p:cNvPr id="11" name="Object 1"/>
          <p:cNvGraphicFramePr>
            <a:graphicFrameLocks noChangeAspect="1"/>
          </p:cNvGraphicFramePr>
          <p:nvPr/>
        </p:nvGraphicFramePr>
        <p:xfrm>
          <a:off x="3071802" y="6357958"/>
          <a:ext cx="3094037" cy="606425"/>
        </p:xfrm>
        <a:graphic>
          <a:graphicData uri="http://schemas.openxmlformats.org/presentationml/2006/ole">
            <p:oleObj spid="_x0000_s362503" name="Equation" r:id="rId7" imgW="1511280" imgH="304560" progId="Equation.DSMT4">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a:lstStyle/>
          <a:p>
            <a:r>
              <a:rPr lang="zh-CN" altLang="en-US" dirty="0" smtClean="0"/>
              <a:t>本章内容</a:t>
            </a:r>
          </a:p>
        </p:txBody>
      </p:sp>
      <p:sp>
        <p:nvSpPr>
          <p:cNvPr id="110594" name="内容占位符 2"/>
          <p:cNvSpPr>
            <a:spLocks noGrp="1"/>
          </p:cNvSpPr>
          <p:nvPr>
            <p:ph idx="1"/>
          </p:nvPr>
        </p:nvSpPr>
        <p:spPr>
          <a:xfrm>
            <a:off x="785813" y="1154113"/>
            <a:ext cx="7889875" cy="5703887"/>
          </a:xfrm>
        </p:spPr>
        <p:txBody>
          <a:bodyPr/>
          <a:lstStyle/>
          <a:p>
            <a:pPr>
              <a:lnSpc>
                <a:spcPct val="80000"/>
              </a:lnSpc>
            </a:pPr>
            <a:r>
              <a:rPr lang="zh-CN" altLang="en-US" sz="2400" dirty="0" smtClean="0">
                <a:solidFill>
                  <a:srgbClr val="FF0000"/>
                </a:solidFill>
                <a:latin typeface="+mn-ea"/>
              </a:rPr>
              <a:t>综合与设计的基本概念</a:t>
            </a:r>
          </a:p>
          <a:p>
            <a:pPr>
              <a:lnSpc>
                <a:spcPct val="80000"/>
              </a:lnSpc>
            </a:pPr>
            <a:r>
              <a:rPr lang="zh-CN" altLang="en-US" sz="2400" dirty="0" smtClean="0">
                <a:solidFill>
                  <a:srgbClr val="FF0000"/>
                </a:solidFill>
                <a:latin typeface="+mn-ea"/>
              </a:rPr>
              <a:t>连续时间线性时不变反馈控制系统的结构特性</a:t>
            </a:r>
          </a:p>
          <a:p>
            <a:pPr>
              <a:lnSpc>
                <a:spcPct val="80000"/>
              </a:lnSpc>
            </a:pPr>
            <a:r>
              <a:rPr lang="zh-CN" altLang="en-US" sz="2400" dirty="0" smtClean="0">
                <a:latin typeface="+mn-ea"/>
              </a:rPr>
              <a:t>离散时间线性时不变反馈控制系统的结构特性 </a:t>
            </a:r>
          </a:p>
          <a:p>
            <a:pPr>
              <a:lnSpc>
                <a:spcPct val="80000"/>
              </a:lnSpc>
            </a:pPr>
            <a:r>
              <a:rPr lang="zh-CN" altLang="en-US" sz="2400" dirty="0" smtClean="0">
                <a:latin typeface="+mn-ea"/>
              </a:rPr>
              <a:t>线性时不变系统的极点配置问题提法与指标确定</a:t>
            </a:r>
          </a:p>
          <a:p>
            <a:pPr>
              <a:lnSpc>
                <a:spcPct val="80000"/>
              </a:lnSpc>
            </a:pPr>
            <a:endParaRPr lang="zh-CN" altLang="en-US" sz="2400" dirty="0" smtClean="0">
              <a:latin typeface="+mn-ea"/>
            </a:endParaRPr>
          </a:p>
          <a:p>
            <a:pPr marL="342900" lvl="1" indent="-342900">
              <a:lnSpc>
                <a:spcPct val="80000"/>
              </a:lnSpc>
              <a:buClr>
                <a:schemeClr val="folHlink"/>
              </a:buClr>
              <a:buSzPct val="60000"/>
            </a:pPr>
            <a:r>
              <a:rPr lang="zh-CN" altLang="en-US" sz="2400" dirty="0" smtClean="0">
                <a:latin typeface="+mn-ea"/>
              </a:rPr>
              <a:t>线性时不变系统状态反馈极点配置的存在性与算法</a:t>
            </a:r>
          </a:p>
          <a:p>
            <a:pPr>
              <a:lnSpc>
                <a:spcPct val="80000"/>
              </a:lnSpc>
            </a:pPr>
            <a:r>
              <a:rPr lang="zh-CN" altLang="en-US" sz="2400" dirty="0" smtClean="0">
                <a:latin typeface="+mn-ea"/>
              </a:rPr>
              <a:t>线性定常系统从输出到状态矢量导数反馈极点配置</a:t>
            </a:r>
          </a:p>
          <a:p>
            <a:pPr>
              <a:lnSpc>
                <a:spcPct val="80000"/>
              </a:lnSpc>
            </a:pPr>
            <a:r>
              <a:rPr lang="zh-CN" altLang="en-US" sz="2400" dirty="0" smtClean="0">
                <a:latin typeface="+mn-ea"/>
              </a:rPr>
              <a:t>线性时不变系统状态反馈与从输出到状态矢量导数反馈复合极点配置 </a:t>
            </a:r>
          </a:p>
          <a:p>
            <a:pPr>
              <a:lnSpc>
                <a:spcPct val="80000"/>
              </a:lnSpc>
            </a:pPr>
            <a:r>
              <a:rPr lang="zh-CN" altLang="en-US" sz="2400" dirty="0" smtClean="0">
                <a:latin typeface="+mn-ea"/>
              </a:rPr>
              <a:t>线性时不变系统输出反馈极点配置存在性与算法 </a:t>
            </a:r>
          </a:p>
          <a:p>
            <a:pPr>
              <a:lnSpc>
                <a:spcPct val="80000"/>
              </a:lnSpc>
            </a:pPr>
            <a:endParaRPr lang="zh-CN" altLang="en-US" sz="2400" dirty="0" smtClean="0">
              <a:latin typeface="+mn-ea"/>
            </a:endParaRPr>
          </a:p>
          <a:p>
            <a:pPr>
              <a:lnSpc>
                <a:spcPct val="80000"/>
              </a:lnSpc>
            </a:pPr>
            <a:r>
              <a:rPr lang="zh-CN" altLang="en-US" sz="2400" dirty="0" smtClean="0">
                <a:latin typeface="+mn-ea"/>
              </a:rPr>
              <a:t>线性时不变系统反馈镇定问题与求解 </a:t>
            </a:r>
          </a:p>
          <a:p>
            <a:pPr>
              <a:lnSpc>
                <a:spcPct val="80000"/>
              </a:lnSpc>
            </a:pPr>
            <a:r>
              <a:rPr lang="zh-CN" altLang="en-US" sz="2400" dirty="0" smtClean="0">
                <a:latin typeface="+mn-ea"/>
              </a:rPr>
              <a:t>线性时不变系统解耦控制 </a:t>
            </a:r>
          </a:p>
          <a:p>
            <a:pPr>
              <a:lnSpc>
                <a:spcPct val="80000"/>
              </a:lnSpc>
            </a:pPr>
            <a:endParaRPr lang="zh-CN" altLang="en-US" sz="2400" dirty="0" smtClean="0">
              <a:latin typeface="+mn-ea"/>
            </a:endParaRPr>
          </a:p>
          <a:p>
            <a:pPr>
              <a:lnSpc>
                <a:spcPct val="80000"/>
              </a:lnSpc>
            </a:pPr>
            <a:r>
              <a:rPr lang="zh-CN" altLang="en-US" sz="2400" dirty="0" smtClean="0">
                <a:latin typeface="+mn-ea"/>
              </a:rPr>
              <a:t>基于观测器的线性时不变系统状态反馈控制</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10.4</a:t>
            </a:r>
            <a:r>
              <a:rPr lang="zh-CN" altLang="en-US" dirty="0" smtClean="0"/>
              <a:t>输入输出静态解耦与算法</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例：求取输入</a:t>
            </a:r>
            <a:r>
              <a:rPr lang="en-US" dirty="0" smtClean="0"/>
              <a:t>-</a:t>
            </a:r>
            <a:r>
              <a:rPr lang="zh-CN" altLang="en-US" dirty="0" smtClean="0"/>
              <a:t>输出解静态解耦控制律</a:t>
            </a:r>
            <a:endParaRPr lang="zh-CN" altLang="en-US" dirty="0"/>
          </a:p>
        </p:txBody>
      </p:sp>
      <p:sp>
        <p:nvSpPr>
          <p:cNvPr id="3635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3521" name="Object 1"/>
          <p:cNvGraphicFramePr>
            <a:graphicFrameLocks noChangeAspect="1"/>
          </p:cNvGraphicFramePr>
          <p:nvPr/>
        </p:nvGraphicFramePr>
        <p:xfrm>
          <a:off x="2357422" y="1928802"/>
          <a:ext cx="4431354" cy="1143008"/>
        </p:xfrm>
        <a:graphic>
          <a:graphicData uri="http://schemas.openxmlformats.org/presentationml/2006/ole">
            <p:oleObj spid="_x0000_s363521" name="Equation" r:id="rId3" imgW="2400300" imgH="622300" progId="Equation.DSMT4">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p:txBody>
          <a:bodyPr/>
          <a:lstStyle/>
          <a:p>
            <a:r>
              <a:rPr lang="zh-CN" altLang="en-US" dirty="0" smtClean="0"/>
              <a:t>本章内容</a:t>
            </a:r>
          </a:p>
        </p:txBody>
      </p:sp>
      <p:sp>
        <p:nvSpPr>
          <p:cNvPr id="110594" name="内容占位符 2"/>
          <p:cNvSpPr>
            <a:spLocks noGrp="1"/>
          </p:cNvSpPr>
          <p:nvPr>
            <p:ph idx="1"/>
          </p:nvPr>
        </p:nvSpPr>
        <p:spPr>
          <a:xfrm>
            <a:off x="785813" y="1154113"/>
            <a:ext cx="7889875" cy="5703887"/>
          </a:xfrm>
        </p:spPr>
        <p:txBody>
          <a:bodyPr/>
          <a:lstStyle/>
          <a:p>
            <a:pPr>
              <a:lnSpc>
                <a:spcPct val="80000"/>
              </a:lnSpc>
            </a:pPr>
            <a:r>
              <a:rPr lang="zh-CN" altLang="en-US" sz="2400" dirty="0" smtClean="0">
                <a:solidFill>
                  <a:srgbClr val="FF0000"/>
                </a:solidFill>
                <a:latin typeface="+mn-ea"/>
              </a:rPr>
              <a:t>综合与设计的基本概念</a:t>
            </a:r>
          </a:p>
          <a:p>
            <a:pPr>
              <a:lnSpc>
                <a:spcPct val="80000"/>
              </a:lnSpc>
            </a:pPr>
            <a:r>
              <a:rPr lang="zh-CN" altLang="en-US" sz="2400" dirty="0" smtClean="0">
                <a:solidFill>
                  <a:srgbClr val="FF0000"/>
                </a:solidFill>
                <a:latin typeface="+mn-ea"/>
              </a:rPr>
              <a:t>连续时间线性时不变反馈控制系统的结构特性</a:t>
            </a:r>
          </a:p>
          <a:p>
            <a:pPr>
              <a:lnSpc>
                <a:spcPct val="80000"/>
              </a:lnSpc>
            </a:pPr>
            <a:r>
              <a:rPr lang="zh-CN" altLang="en-US" sz="2400" dirty="0" smtClean="0">
                <a:solidFill>
                  <a:srgbClr val="FF0000"/>
                </a:solidFill>
                <a:latin typeface="+mn-ea"/>
              </a:rPr>
              <a:t>离散时间线性时不变反馈控制系统的结构特性 </a:t>
            </a:r>
          </a:p>
          <a:p>
            <a:pPr>
              <a:lnSpc>
                <a:spcPct val="80000"/>
              </a:lnSpc>
            </a:pPr>
            <a:r>
              <a:rPr lang="zh-CN" altLang="en-US" sz="2400" dirty="0" smtClean="0">
                <a:solidFill>
                  <a:srgbClr val="FF0000"/>
                </a:solidFill>
                <a:latin typeface="+mn-ea"/>
              </a:rPr>
              <a:t>线性时不变系统的极点配置问题提法与指标确定</a:t>
            </a:r>
          </a:p>
          <a:p>
            <a:pPr>
              <a:lnSpc>
                <a:spcPct val="80000"/>
              </a:lnSpc>
            </a:pPr>
            <a:endParaRPr lang="zh-CN" altLang="en-US" sz="2400" dirty="0" smtClean="0">
              <a:solidFill>
                <a:srgbClr val="FF0000"/>
              </a:solidFill>
              <a:latin typeface="+mn-ea"/>
            </a:endParaRPr>
          </a:p>
          <a:p>
            <a:pPr marL="342900" lvl="1" indent="-342900">
              <a:lnSpc>
                <a:spcPct val="80000"/>
              </a:lnSpc>
              <a:buClr>
                <a:schemeClr val="folHlink"/>
              </a:buClr>
              <a:buSzPct val="60000"/>
            </a:pPr>
            <a:r>
              <a:rPr lang="zh-CN" altLang="en-US" sz="2400" dirty="0" smtClean="0">
                <a:solidFill>
                  <a:srgbClr val="FF0000"/>
                </a:solidFill>
                <a:latin typeface="+mn-ea"/>
              </a:rPr>
              <a:t>线性时不变系统状态反馈极点配置的存在性与算法</a:t>
            </a:r>
          </a:p>
          <a:p>
            <a:pPr>
              <a:lnSpc>
                <a:spcPct val="80000"/>
              </a:lnSpc>
            </a:pPr>
            <a:r>
              <a:rPr lang="zh-CN" altLang="en-US" sz="2400" dirty="0" smtClean="0">
                <a:solidFill>
                  <a:srgbClr val="FF0000"/>
                </a:solidFill>
                <a:latin typeface="+mn-ea"/>
              </a:rPr>
              <a:t>线性定常系统从输出到状态矢量导数反馈极点配置</a:t>
            </a:r>
          </a:p>
          <a:p>
            <a:pPr>
              <a:lnSpc>
                <a:spcPct val="80000"/>
              </a:lnSpc>
            </a:pPr>
            <a:r>
              <a:rPr lang="zh-CN" altLang="en-US" sz="2400" dirty="0" smtClean="0">
                <a:solidFill>
                  <a:srgbClr val="FF0000"/>
                </a:solidFill>
                <a:latin typeface="+mn-ea"/>
              </a:rPr>
              <a:t>线性时不变系统状态反馈与从输出到状态矢量导数反馈复合极点配置 </a:t>
            </a:r>
          </a:p>
          <a:p>
            <a:pPr>
              <a:lnSpc>
                <a:spcPct val="80000"/>
              </a:lnSpc>
            </a:pPr>
            <a:r>
              <a:rPr lang="zh-CN" altLang="en-US" sz="2400" dirty="0" smtClean="0">
                <a:solidFill>
                  <a:srgbClr val="FF0000"/>
                </a:solidFill>
                <a:latin typeface="+mn-ea"/>
              </a:rPr>
              <a:t>线性时不变系统输出反馈极点配置存在性与算法 </a:t>
            </a:r>
          </a:p>
          <a:p>
            <a:pPr>
              <a:lnSpc>
                <a:spcPct val="80000"/>
              </a:lnSpc>
            </a:pPr>
            <a:endParaRPr lang="zh-CN" altLang="en-US" sz="2400" dirty="0" smtClean="0">
              <a:solidFill>
                <a:srgbClr val="FF0000"/>
              </a:solidFill>
              <a:latin typeface="+mn-ea"/>
            </a:endParaRPr>
          </a:p>
          <a:p>
            <a:pPr>
              <a:lnSpc>
                <a:spcPct val="80000"/>
              </a:lnSpc>
            </a:pPr>
            <a:r>
              <a:rPr lang="zh-CN" altLang="en-US" sz="2400" dirty="0" smtClean="0">
                <a:solidFill>
                  <a:srgbClr val="FF0000"/>
                </a:solidFill>
                <a:latin typeface="+mn-ea"/>
              </a:rPr>
              <a:t>线性时不变系统反馈镇定问题与求解 </a:t>
            </a:r>
          </a:p>
          <a:p>
            <a:pPr>
              <a:lnSpc>
                <a:spcPct val="80000"/>
              </a:lnSpc>
            </a:pPr>
            <a:r>
              <a:rPr lang="zh-CN" altLang="en-US" sz="2400" dirty="0" smtClean="0">
                <a:solidFill>
                  <a:srgbClr val="FF0000"/>
                </a:solidFill>
                <a:latin typeface="+mn-ea"/>
              </a:rPr>
              <a:t>线性时不变系统解耦控制 </a:t>
            </a:r>
          </a:p>
          <a:p>
            <a:pPr>
              <a:lnSpc>
                <a:spcPct val="80000"/>
              </a:lnSpc>
            </a:pPr>
            <a:endParaRPr lang="zh-CN" altLang="en-US" sz="2400" dirty="0" smtClean="0">
              <a:solidFill>
                <a:srgbClr val="FF0000"/>
              </a:solidFill>
              <a:latin typeface="+mn-ea"/>
            </a:endParaRPr>
          </a:p>
          <a:p>
            <a:pPr>
              <a:lnSpc>
                <a:spcPct val="80000"/>
              </a:lnSpc>
            </a:pPr>
            <a:r>
              <a:rPr lang="zh-CN" altLang="en-US" sz="2400" dirty="0" smtClean="0">
                <a:solidFill>
                  <a:srgbClr val="FF0000"/>
                </a:solidFill>
                <a:latin typeface="+mn-ea"/>
              </a:rPr>
              <a:t>基于观测器的线性时不变系统状态反馈控制</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基于观测器的线性时不变系统状态反馈控制</a:t>
            </a:r>
            <a:endParaRPr lang="zh-CN" altLang="en-US" dirty="0"/>
          </a:p>
        </p:txBody>
      </p:sp>
      <p:sp>
        <p:nvSpPr>
          <p:cNvPr id="3" name="内容占位符 2"/>
          <p:cNvSpPr>
            <a:spLocks noGrp="1"/>
          </p:cNvSpPr>
          <p:nvPr>
            <p:ph idx="1"/>
          </p:nvPr>
        </p:nvSpPr>
        <p:spPr/>
        <p:txBody>
          <a:bodyPr/>
          <a:lstStyle/>
          <a:p>
            <a:pPr marL="342900" lvl="2" indent="-342900">
              <a:buSzPct val="60000"/>
              <a:buNone/>
            </a:pPr>
            <a:r>
              <a:rPr lang="zh-CN" altLang="en-US" sz="2800" dirty="0" smtClean="0"/>
              <a:t>          龙伯格</a:t>
            </a:r>
            <a:r>
              <a:rPr lang="en-US" sz="2800" dirty="0" smtClean="0"/>
              <a:t>(</a:t>
            </a:r>
            <a:r>
              <a:rPr lang="en-US" sz="2800" dirty="0" err="1" smtClean="0"/>
              <a:t>Luenberger</a:t>
            </a:r>
            <a:r>
              <a:rPr lang="en-US" sz="2800" dirty="0" smtClean="0"/>
              <a:t>)</a:t>
            </a:r>
            <a:r>
              <a:rPr lang="zh-CN" altLang="en-US" sz="2800" dirty="0" smtClean="0"/>
              <a:t>的状态观测器，使状态反馈成为一种可实现的控制律</a:t>
            </a:r>
            <a:endParaRPr lang="en-US" altLang="zh-CN" sz="2800" dirty="0" smtClean="0"/>
          </a:p>
          <a:p>
            <a:pPr marL="342900" lvl="2" indent="-342900">
              <a:buSzPct val="60000"/>
            </a:pPr>
            <a:endParaRPr lang="en-US" altLang="zh-CN" sz="2800" dirty="0" smtClean="0"/>
          </a:p>
          <a:p>
            <a:pPr marL="342900" lvl="2" indent="-342900">
              <a:buSzPct val="60000"/>
            </a:pPr>
            <a:r>
              <a:rPr lang="zh-CN" altLang="en-US" sz="2800" dirty="0" smtClean="0"/>
              <a:t>状态重构与观测相关概念</a:t>
            </a:r>
            <a:endParaRPr lang="en-US" altLang="zh-CN" sz="2800" dirty="0" smtClean="0"/>
          </a:p>
          <a:p>
            <a:pPr marL="342900" lvl="2" indent="-342900">
              <a:buSzPct val="60000"/>
            </a:pPr>
            <a:r>
              <a:rPr lang="zh-CN" altLang="en-US" sz="2800" dirty="0" smtClean="0"/>
              <a:t>状态观测器的存在性</a:t>
            </a:r>
            <a:endParaRPr lang="en-US" altLang="zh-CN" sz="2800" dirty="0" smtClean="0"/>
          </a:p>
          <a:p>
            <a:pPr marL="342900" lvl="2" indent="-342900">
              <a:buSzPct val="60000"/>
            </a:pPr>
            <a:r>
              <a:rPr lang="zh-CN" altLang="en-US" sz="2800" dirty="0" smtClean="0"/>
              <a:t>全维状态观测器设计</a:t>
            </a:r>
            <a:endParaRPr lang="en-US" altLang="zh-CN" sz="2800" dirty="0" smtClean="0"/>
          </a:p>
          <a:p>
            <a:pPr marL="342900" lvl="2" indent="-342900">
              <a:buSzPct val="60000"/>
            </a:pPr>
            <a:r>
              <a:rPr lang="zh-CN" altLang="en-US" sz="2800" dirty="0" smtClean="0"/>
              <a:t>降维状态观测器设计</a:t>
            </a:r>
            <a:endParaRPr lang="en-US" altLang="zh-CN" sz="2800" dirty="0" smtClean="0"/>
          </a:p>
          <a:p>
            <a:pPr marL="342900" lvl="2" indent="-342900">
              <a:buSzPct val="60000"/>
            </a:pPr>
            <a:r>
              <a:rPr lang="zh-CN" altLang="en-US" sz="2800" dirty="0" smtClean="0"/>
              <a:t>基于观测器实现状态反馈</a:t>
            </a:r>
            <a:r>
              <a:rPr lang="en-US" sz="2800" dirty="0" smtClean="0"/>
              <a:t>----</a:t>
            </a:r>
            <a:r>
              <a:rPr lang="zh-CN" altLang="en-US" sz="2800" dirty="0" smtClean="0"/>
              <a:t>一种动态输出反馈</a:t>
            </a:r>
          </a:p>
          <a:p>
            <a:endParaRPr lang="zh-CN" altLang="en-US" dirty="0"/>
          </a:p>
        </p:txBody>
      </p:sp>
      <p:cxnSp>
        <p:nvCxnSpPr>
          <p:cNvPr id="5" name="直接连接符 4"/>
          <p:cNvCxnSpPr/>
          <p:nvPr/>
        </p:nvCxnSpPr>
        <p:spPr bwMode="auto">
          <a:xfrm>
            <a:off x="1000100" y="2357430"/>
            <a:ext cx="7786742"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en-US" altLang="zh-CN" dirty="0" smtClean="0"/>
              <a:t>11.1</a:t>
            </a:r>
            <a:r>
              <a:rPr lang="zh-CN" altLang="en-US" dirty="0" smtClean="0"/>
              <a:t>状态重构与观测相关概念</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直观的想法</a:t>
            </a:r>
            <a:r>
              <a:rPr lang="en-US" altLang="zh-CN" dirty="0" smtClean="0"/>
              <a:t>----</a:t>
            </a:r>
            <a:r>
              <a:rPr lang="zh-CN" altLang="en-US" dirty="0" smtClean="0"/>
              <a:t>开环观测器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实际应用中存在三个基本问题：</a:t>
            </a:r>
            <a:endParaRPr lang="en-US" altLang="zh-CN" dirty="0" smtClean="0"/>
          </a:p>
          <a:p>
            <a:pPr lvl="2"/>
            <a:r>
              <a:rPr lang="zh-CN" altLang="en-US" dirty="0" smtClean="0"/>
              <a:t>对不稳定情况，初态存在偏差问题</a:t>
            </a:r>
          </a:p>
          <a:p>
            <a:pPr lvl="2"/>
            <a:r>
              <a:rPr lang="zh-CN" altLang="en-US" dirty="0" smtClean="0"/>
              <a:t>对于稳定情况，收敛速度问题</a:t>
            </a:r>
          </a:p>
          <a:p>
            <a:pPr lvl="2"/>
            <a:r>
              <a:rPr lang="zh-CN" altLang="en-US" dirty="0" smtClean="0"/>
              <a:t>干扰和系统参数变化问题</a:t>
            </a:r>
            <a:endParaRPr lang="zh-CN" altLang="en-US" dirty="0"/>
          </a:p>
        </p:txBody>
      </p:sp>
      <p:sp>
        <p:nvSpPr>
          <p:cNvPr id="3696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9665" name="Object 1"/>
          <p:cNvGraphicFramePr>
            <a:graphicFrameLocks noChangeAspect="1"/>
          </p:cNvGraphicFramePr>
          <p:nvPr/>
        </p:nvGraphicFramePr>
        <p:xfrm>
          <a:off x="3929058" y="2285992"/>
          <a:ext cx="1671649" cy="857256"/>
        </p:xfrm>
        <a:graphic>
          <a:graphicData uri="http://schemas.openxmlformats.org/presentationml/2006/ole">
            <p:oleObj spid="_x0000_s369665" name="Equation" r:id="rId3" imgW="736600" imgH="381000" progId="Equation.DSMT4">
              <p:embed/>
            </p:oleObj>
          </a:graphicData>
        </a:graphic>
      </p:graphicFrame>
      <p:graphicFrame>
        <p:nvGraphicFramePr>
          <p:cNvPr id="6" name="Object 1"/>
          <p:cNvGraphicFramePr>
            <a:graphicFrameLocks noChangeAspect="1"/>
          </p:cNvGraphicFramePr>
          <p:nvPr/>
        </p:nvGraphicFramePr>
        <p:xfrm>
          <a:off x="3857620" y="3714752"/>
          <a:ext cx="1671638" cy="942975"/>
        </p:xfrm>
        <a:graphic>
          <a:graphicData uri="http://schemas.openxmlformats.org/presentationml/2006/ole">
            <p:oleObj spid="_x0000_s369667" name="Equation" r:id="rId4" imgW="736560" imgH="419040" progId="Equation.DSMT4">
              <p:embed/>
            </p:oleObj>
          </a:graphicData>
        </a:graphic>
      </p:graphicFrame>
      <p:sp>
        <p:nvSpPr>
          <p:cNvPr id="3696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967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9670" name="Object 6"/>
          <p:cNvGraphicFramePr>
            <a:graphicFrameLocks noChangeAspect="1"/>
          </p:cNvGraphicFramePr>
          <p:nvPr/>
        </p:nvGraphicFramePr>
        <p:xfrm>
          <a:off x="357158" y="1785926"/>
          <a:ext cx="5000660" cy="2609719"/>
        </p:xfrm>
        <a:graphic>
          <a:graphicData uri="http://schemas.openxmlformats.org/presentationml/2006/ole">
            <p:oleObj spid="_x0000_s369670" name="Visio" r:id="rId5" imgW="3291494" imgH="1723177" progId="Visio.Drawing.11">
              <p:embed/>
            </p:oleObj>
          </a:graphicData>
        </a:graphic>
      </p:graphicFrame>
      <p:sp>
        <p:nvSpPr>
          <p:cNvPr id="12" name="矩形 11"/>
          <p:cNvSpPr/>
          <p:nvPr/>
        </p:nvSpPr>
        <p:spPr>
          <a:xfrm>
            <a:off x="5857884" y="2000240"/>
            <a:ext cx="3071835" cy="2308324"/>
          </a:xfrm>
          <a:prstGeom prst="rect">
            <a:avLst/>
          </a:prstGeom>
        </p:spPr>
        <p:txBody>
          <a:bodyPr wrap="square">
            <a:spAutoFit/>
          </a:bodyPr>
          <a:lstStyle/>
          <a:p>
            <a:r>
              <a:rPr lang="zh-CN" altLang="en-US" b="1" dirty="0" smtClean="0">
                <a:solidFill>
                  <a:srgbClr val="FF0000"/>
                </a:solidFill>
                <a:latin typeface="+mn-ea"/>
                <a:ea typeface="+mn-ea"/>
              </a:rPr>
              <a:t>在系统参数确定且无干扰的情况下，只有当观测器的初态与系统初态完全相同时，观测器的输出才严格等于系统的实际状态</a:t>
            </a:r>
            <a:r>
              <a:rPr lang="en-US" altLang="zh-CN" b="1" dirty="0" smtClean="0">
                <a:solidFill>
                  <a:srgbClr val="FF0000"/>
                </a:solidFill>
                <a:latin typeface="+mn-ea"/>
                <a:ea typeface="+mn-ea"/>
              </a:rPr>
              <a:t>!</a:t>
            </a:r>
            <a:endParaRPr lang="zh-CN" altLang="en-US" b="1" dirty="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a:t>
            </a:r>
            <a:r>
              <a:rPr lang="zh-CN" altLang="en-US" dirty="0" smtClean="0"/>
              <a:t>状态重构与观测相关概念</a:t>
            </a:r>
            <a:r>
              <a:rPr lang="en-US" altLang="zh-CN" dirty="0" smtClean="0"/>
              <a:t>-2</a:t>
            </a:r>
            <a:endParaRPr lang="zh-CN" altLang="en-US" dirty="0"/>
          </a:p>
        </p:txBody>
      </p:sp>
      <p:sp>
        <p:nvSpPr>
          <p:cNvPr id="3" name="内容占位符 2"/>
          <p:cNvSpPr>
            <a:spLocks noGrp="1"/>
          </p:cNvSpPr>
          <p:nvPr>
            <p:ph idx="1"/>
          </p:nvPr>
        </p:nvSpPr>
        <p:spPr>
          <a:xfrm>
            <a:off x="785813" y="1071546"/>
            <a:ext cx="8169275" cy="4846638"/>
          </a:xfrm>
        </p:spPr>
        <p:txBody>
          <a:bodyPr/>
          <a:lstStyle/>
          <a:p>
            <a:r>
              <a:rPr lang="zh-CN" altLang="en-US" dirty="0" smtClean="0"/>
              <a:t>渐近意义上的观测器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将输入</a:t>
            </a:r>
            <a:r>
              <a:rPr lang="en-US" dirty="0" smtClean="0"/>
              <a:t> </a:t>
            </a:r>
            <a:r>
              <a:rPr lang="zh-CN" altLang="en-US" dirty="0" smtClean="0"/>
              <a:t>和输出</a:t>
            </a:r>
            <a:r>
              <a:rPr lang="en-US" dirty="0" smtClean="0"/>
              <a:t> </a:t>
            </a:r>
            <a:r>
              <a:rPr lang="zh-CN" altLang="en-US" dirty="0" smtClean="0"/>
              <a:t>同时作为观测器的输入</a:t>
            </a:r>
            <a:endParaRPr lang="en-US" altLang="zh-CN" dirty="0" smtClean="0"/>
          </a:p>
          <a:p>
            <a:pPr lvl="1"/>
            <a:r>
              <a:rPr lang="zh-CN" altLang="en-US" dirty="0" smtClean="0"/>
              <a:t>系统必须完全能观，或其不能观子系统是渐近稳定的</a:t>
            </a:r>
            <a:endParaRPr lang="en-US" altLang="zh-CN" dirty="0" smtClean="0"/>
          </a:p>
          <a:p>
            <a:pPr lvl="1"/>
            <a:r>
              <a:rPr lang="zh-CN" altLang="en-US" dirty="0" smtClean="0"/>
              <a:t>观测器应有足够宽的频带。但从抑制干扰角度看，又希望不要太宽</a:t>
            </a:r>
            <a:endParaRPr lang="en-US" altLang="zh-CN" dirty="0" smtClean="0"/>
          </a:p>
          <a:p>
            <a:pPr lvl="1"/>
            <a:r>
              <a:rPr lang="zh-CN" altLang="en-US" dirty="0" smtClean="0"/>
              <a:t>结构上应尽量简单，以利于物理实现</a:t>
            </a:r>
            <a:endParaRPr lang="en-US" altLang="zh-CN" dirty="0" smtClean="0"/>
          </a:p>
          <a:p>
            <a:pPr lvl="1"/>
            <a:endParaRPr lang="zh-CN" altLang="en-US" dirty="0"/>
          </a:p>
        </p:txBody>
      </p:sp>
      <p:sp>
        <p:nvSpPr>
          <p:cNvPr id="368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41" name="Object 1"/>
          <p:cNvGraphicFramePr>
            <a:graphicFrameLocks noChangeAspect="1"/>
          </p:cNvGraphicFramePr>
          <p:nvPr/>
        </p:nvGraphicFramePr>
        <p:xfrm>
          <a:off x="1571604" y="2571744"/>
          <a:ext cx="2041086" cy="714380"/>
        </p:xfrm>
        <a:graphic>
          <a:graphicData uri="http://schemas.openxmlformats.org/presentationml/2006/ole">
            <p:oleObj spid="_x0000_s368641" name="Equation" r:id="rId3" imgW="761760" imgH="266400" progId="Equation.DSMT4">
              <p:embed/>
            </p:oleObj>
          </a:graphicData>
        </a:graphic>
      </p:graphicFrame>
      <p:pic>
        <p:nvPicPr>
          <p:cNvPr id="6" name="图片 5" descr="3.emf"/>
          <p:cNvPicPr/>
          <p:nvPr/>
        </p:nvPicPr>
        <p:blipFill>
          <a:blip r:embed="rId4"/>
          <a:stretch>
            <a:fillRect/>
          </a:stretch>
        </p:blipFill>
        <p:spPr>
          <a:xfrm>
            <a:off x="4500530" y="1428736"/>
            <a:ext cx="4643470" cy="2786082"/>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a:t>
            </a:r>
            <a:r>
              <a:rPr lang="zh-CN" altLang="en-US" dirty="0" smtClean="0"/>
              <a:t>状态重构与观测相关概念</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线性状态观测器分类</a:t>
            </a:r>
            <a:endParaRPr lang="en-US" altLang="zh-CN" dirty="0" smtClean="0"/>
          </a:p>
          <a:p>
            <a:pPr lvl="1"/>
            <a:r>
              <a:rPr lang="zh-CN" altLang="en-US" dirty="0" smtClean="0"/>
              <a:t>从功能角度，可把观测器分为</a:t>
            </a:r>
            <a:endParaRPr lang="en-US" altLang="zh-CN" dirty="0" smtClean="0"/>
          </a:p>
          <a:p>
            <a:pPr lvl="2"/>
            <a:r>
              <a:rPr lang="zh-CN" altLang="en-US" dirty="0" smtClean="0"/>
              <a:t>状态观测器</a:t>
            </a:r>
            <a:endParaRPr lang="en-US" altLang="zh-CN" dirty="0" smtClean="0"/>
          </a:p>
          <a:p>
            <a:pPr lvl="2"/>
            <a:r>
              <a:rPr lang="zh-CN" altLang="en-US" dirty="0" smtClean="0"/>
              <a:t>函数观测器</a:t>
            </a:r>
            <a:endParaRPr lang="en-US" altLang="zh-CN" dirty="0" smtClean="0"/>
          </a:p>
          <a:p>
            <a:endParaRPr lang="en-US" altLang="zh-CN" dirty="0" smtClean="0"/>
          </a:p>
          <a:p>
            <a:pPr lvl="1"/>
            <a:r>
              <a:rPr lang="zh-CN" altLang="en-US" dirty="0" smtClean="0"/>
              <a:t>从结构角度，可把观测器分为</a:t>
            </a:r>
            <a:endParaRPr lang="en-US" altLang="zh-CN" dirty="0" smtClean="0"/>
          </a:p>
          <a:p>
            <a:pPr lvl="2"/>
            <a:r>
              <a:rPr lang="zh-CN" altLang="en-US" dirty="0" smtClean="0"/>
              <a:t>全维观测器</a:t>
            </a:r>
            <a:endParaRPr lang="en-US" altLang="zh-CN" dirty="0" smtClean="0"/>
          </a:p>
          <a:p>
            <a:pPr lvl="2"/>
            <a:r>
              <a:rPr lang="zh-CN" altLang="en-US" dirty="0" smtClean="0"/>
              <a:t>降维观测器</a:t>
            </a:r>
          </a:p>
          <a:p>
            <a:endParaRPr lang="zh-CN" altLang="en-US" dirty="0"/>
          </a:p>
        </p:txBody>
      </p:sp>
      <p:pic>
        <p:nvPicPr>
          <p:cNvPr id="4" name="图片 3" descr="3.emf"/>
          <p:cNvPicPr/>
          <p:nvPr/>
        </p:nvPicPr>
        <p:blipFill>
          <a:blip r:embed="rId3"/>
          <a:stretch>
            <a:fillRect/>
          </a:stretch>
        </p:blipFill>
        <p:spPr>
          <a:xfrm>
            <a:off x="4500530" y="4357694"/>
            <a:ext cx="4643470" cy="2786082"/>
          </a:xfrm>
          <a:prstGeom prst="rect">
            <a:avLst/>
          </a:prstGeom>
        </p:spPr>
      </p:pic>
      <p:graphicFrame>
        <p:nvGraphicFramePr>
          <p:cNvPr id="371714" name="Object 2"/>
          <p:cNvGraphicFramePr>
            <a:graphicFrameLocks noChangeAspect="1"/>
          </p:cNvGraphicFramePr>
          <p:nvPr/>
        </p:nvGraphicFramePr>
        <p:xfrm>
          <a:off x="8001024" y="6039621"/>
          <a:ext cx="285752" cy="246899"/>
        </p:xfrm>
        <a:graphic>
          <a:graphicData uri="http://schemas.openxmlformats.org/presentationml/2006/ole">
            <p:oleObj spid="_x0000_s371714" name="Equation" r:id="rId4" imgW="190440" imgH="164880" progId="Equation.DSMT4">
              <p:embed/>
            </p:oleObj>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右弧形箭头 11"/>
          <p:cNvSpPr/>
          <p:nvPr/>
        </p:nvSpPr>
        <p:spPr bwMode="auto">
          <a:xfrm>
            <a:off x="7072330" y="2857496"/>
            <a:ext cx="571504" cy="1428760"/>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 name="标题 1"/>
          <p:cNvSpPr>
            <a:spLocks noGrp="1"/>
          </p:cNvSpPr>
          <p:nvPr>
            <p:ph type="title"/>
          </p:nvPr>
        </p:nvSpPr>
        <p:spPr/>
        <p:txBody>
          <a:bodyPr/>
          <a:lstStyle/>
          <a:p>
            <a:r>
              <a:rPr lang="en-US" altLang="zh-CN" dirty="0" smtClean="0"/>
              <a:t>11.2</a:t>
            </a:r>
            <a:r>
              <a:rPr lang="zh-CN" altLang="en-US" dirty="0" smtClean="0"/>
              <a:t>状态观测器的存在性</a:t>
            </a:r>
            <a:r>
              <a:rPr lang="en-US" altLang="zh-CN" dirty="0" smtClean="0"/>
              <a:t>-1</a:t>
            </a:r>
            <a:endParaRPr lang="zh-CN" altLang="en-US" dirty="0"/>
          </a:p>
        </p:txBody>
      </p:sp>
      <p:sp>
        <p:nvSpPr>
          <p:cNvPr id="3" name="内容占位符 2"/>
          <p:cNvSpPr>
            <a:spLocks noGrp="1"/>
          </p:cNvSpPr>
          <p:nvPr>
            <p:ph idx="1"/>
          </p:nvPr>
        </p:nvSpPr>
        <p:spPr>
          <a:xfrm>
            <a:off x="1571604" y="1142984"/>
            <a:ext cx="7383484" cy="4846638"/>
          </a:xfrm>
        </p:spPr>
        <p:txBody>
          <a:bodyPr/>
          <a:lstStyle/>
          <a:p>
            <a:r>
              <a:rPr lang="zh-CN" altLang="en-US" dirty="0" smtClean="0"/>
              <a:t>系统完全能观情况下，其状态矢量可由输出和输入进行重构</a:t>
            </a:r>
            <a:endParaRPr lang="zh-CN" altLang="en-US" dirty="0"/>
          </a:p>
        </p:txBody>
      </p:sp>
      <p:graphicFrame>
        <p:nvGraphicFramePr>
          <p:cNvPr id="372738" name="Object 2"/>
          <p:cNvGraphicFramePr>
            <a:graphicFrameLocks noChangeAspect="1"/>
          </p:cNvGraphicFramePr>
          <p:nvPr/>
        </p:nvGraphicFramePr>
        <p:xfrm>
          <a:off x="285720" y="1428736"/>
          <a:ext cx="1428760" cy="732698"/>
        </p:xfrm>
        <a:graphic>
          <a:graphicData uri="http://schemas.openxmlformats.org/presentationml/2006/ole">
            <p:oleObj spid="_x0000_s372738" name="Equation" r:id="rId3" imgW="736600" imgH="381000" progId="Equation.DSMT4">
              <p:embed/>
            </p:oleObj>
          </a:graphicData>
        </a:graphic>
      </p:graphicFrame>
      <p:graphicFrame>
        <p:nvGraphicFramePr>
          <p:cNvPr id="5" name="Object 2"/>
          <p:cNvGraphicFramePr>
            <a:graphicFrameLocks noChangeAspect="1"/>
          </p:cNvGraphicFramePr>
          <p:nvPr/>
        </p:nvGraphicFramePr>
        <p:xfrm>
          <a:off x="214282" y="2285992"/>
          <a:ext cx="5500726" cy="1840729"/>
        </p:xfrm>
        <a:graphic>
          <a:graphicData uri="http://schemas.openxmlformats.org/presentationml/2006/ole">
            <p:oleObj spid="_x0000_s372739" name="Equation" r:id="rId4" imgW="3047760" imgH="1028520" progId="Equation.DSMT4">
              <p:embed/>
            </p:oleObj>
          </a:graphicData>
        </a:graphic>
      </p:graphicFrame>
      <p:graphicFrame>
        <p:nvGraphicFramePr>
          <p:cNvPr id="6" name="Object 2"/>
          <p:cNvGraphicFramePr>
            <a:graphicFrameLocks noChangeAspect="1"/>
          </p:cNvGraphicFramePr>
          <p:nvPr/>
        </p:nvGraphicFramePr>
        <p:xfrm>
          <a:off x="142877" y="4357694"/>
          <a:ext cx="8286775" cy="1648334"/>
        </p:xfrm>
        <a:graphic>
          <a:graphicData uri="http://schemas.openxmlformats.org/presentationml/2006/ole">
            <p:oleObj spid="_x0000_s372740" name="Equation" r:id="rId5" imgW="4241520" imgH="850680" progId="Equation.DSMT4">
              <p:embed/>
            </p:oleObj>
          </a:graphicData>
        </a:graphic>
      </p:graphicFrame>
      <p:graphicFrame>
        <p:nvGraphicFramePr>
          <p:cNvPr id="7" name="Object 2"/>
          <p:cNvGraphicFramePr>
            <a:graphicFrameLocks noChangeAspect="1"/>
          </p:cNvGraphicFramePr>
          <p:nvPr/>
        </p:nvGraphicFramePr>
        <p:xfrm>
          <a:off x="7888287" y="5500702"/>
          <a:ext cx="1255713" cy="390525"/>
        </p:xfrm>
        <a:graphic>
          <a:graphicData uri="http://schemas.openxmlformats.org/presentationml/2006/ole">
            <p:oleObj spid="_x0000_s372741" name="Equation" r:id="rId6" imgW="647640" imgH="203040" progId="Equation.DSMT4">
              <p:embed/>
            </p:oleObj>
          </a:graphicData>
        </a:graphic>
      </p:graphicFrame>
      <p:graphicFrame>
        <p:nvGraphicFramePr>
          <p:cNvPr id="8" name="Object 2"/>
          <p:cNvGraphicFramePr>
            <a:graphicFrameLocks noChangeAspect="1"/>
          </p:cNvGraphicFramePr>
          <p:nvPr/>
        </p:nvGraphicFramePr>
        <p:xfrm>
          <a:off x="7000892" y="6215082"/>
          <a:ext cx="1944687" cy="439737"/>
        </p:xfrm>
        <a:graphic>
          <a:graphicData uri="http://schemas.openxmlformats.org/presentationml/2006/ole">
            <p:oleObj spid="_x0000_s372742" name="Equation" r:id="rId7" imgW="1002960" imgH="228600" progId="Equation.DSMT4">
              <p:embed/>
            </p:oleObj>
          </a:graphicData>
        </a:graphic>
      </p:graphicFrame>
      <p:sp>
        <p:nvSpPr>
          <p:cNvPr id="3727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2743" name="Object 7"/>
          <p:cNvGraphicFramePr>
            <a:graphicFrameLocks noChangeAspect="1"/>
          </p:cNvGraphicFramePr>
          <p:nvPr/>
        </p:nvGraphicFramePr>
        <p:xfrm>
          <a:off x="3111165" y="1285860"/>
          <a:ext cx="6032835" cy="2509068"/>
        </p:xfrm>
        <a:graphic>
          <a:graphicData uri="http://schemas.openxmlformats.org/presentationml/2006/ole">
            <p:oleObj spid="_x0000_s372743" name="Visio" r:id="rId8" imgW="3291494" imgH="1378194" progId="Visio.Drawing.11">
              <p:embed/>
            </p:oleObj>
          </a:graphicData>
        </a:graphic>
      </p:graphicFrame>
      <p:sp>
        <p:nvSpPr>
          <p:cNvPr id="13" name="下箭头 12"/>
          <p:cNvSpPr/>
          <p:nvPr/>
        </p:nvSpPr>
        <p:spPr bwMode="auto">
          <a:xfrm>
            <a:off x="7643834" y="5500702"/>
            <a:ext cx="285752" cy="5715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6" name="下箭头 15"/>
          <p:cNvSpPr/>
          <p:nvPr/>
        </p:nvSpPr>
        <p:spPr bwMode="auto">
          <a:xfrm>
            <a:off x="1285852" y="1928802"/>
            <a:ext cx="285752" cy="50006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7" name="椭圆 16"/>
          <p:cNvSpPr/>
          <p:nvPr/>
        </p:nvSpPr>
        <p:spPr bwMode="auto">
          <a:xfrm>
            <a:off x="2928926" y="4786322"/>
            <a:ext cx="357190" cy="285752"/>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8" name="椭圆 17"/>
          <p:cNvSpPr/>
          <p:nvPr/>
        </p:nvSpPr>
        <p:spPr bwMode="auto">
          <a:xfrm>
            <a:off x="1357290" y="5500702"/>
            <a:ext cx="571504" cy="500066"/>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9" name="椭圆 18"/>
          <p:cNvSpPr/>
          <p:nvPr/>
        </p:nvSpPr>
        <p:spPr bwMode="auto">
          <a:xfrm>
            <a:off x="2571736" y="5500702"/>
            <a:ext cx="571504" cy="500066"/>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1" name="矩形 20"/>
          <p:cNvSpPr/>
          <p:nvPr/>
        </p:nvSpPr>
        <p:spPr>
          <a:xfrm>
            <a:off x="1435784" y="6286520"/>
            <a:ext cx="4493538" cy="461665"/>
          </a:xfrm>
          <a:prstGeom prst="rect">
            <a:avLst/>
          </a:prstGeom>
        </p:spPr>
        <p:txBody>
          <a:bodyPr wrap="none">
            <a:spAutoFit/>
          </a:bodyPr>
          <a:lstStyle/>
          <a:p>
            <a:r>
              <a:rPr lang="zh-CN" altLang="en-US" b="1" dirty="0" smtClean="0">
                <a:solidFill>
                  <a:srgbClr val="FF0000"/>
                </a:solidFill>
                <a:latin typeface="+mn-ea"/>
                <a:ea typeface="+mn-ea"/>
              </a:rPr>
              <a:t>满眼尽是微分，噪声乘虚而入！</a:t>
            </a:r>
            <a:endParaRPr lang="zh-CN" altLang="en-US" b="1" dirty="0">
              <a:solidFill>
                <a:srgbClr val="FF0000"/>
              </a:solidFill>
              <a:latin typeface="+mn-ea"/>
              <a:ea typeface="+mn-ea"/>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a:t>
            </a:r>
            <a:r>
              <a:rPr lang="zh-CN" altLang="en-US" dirty="0" smtClean="0"/>
              <a:t>状态观测器的存在性</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系统不完全能观情况下，存在观测器的充要条件是</a:t>
            </a:r>
            <a:r>
              <a:rPr lang="zh-CN" altLang="en-US" dirty="0" smtClean="0">
                <a:solidFill>
                  <a:srgbClr val="FF0000"/>
                </a:solidFill>
              </a:rPr>
              <a:t>不能观子系统为渐近稳定</a:t>
            </a:r>
            <a:endParaRPr lang="zh-CN" altLang="en-US" dirty="0">
              <a:solidFill>
                <a:srgbClr val="FF0000"/>
              </a:solidFill>
            </a:endParaRPr>
          </a:p>
        </p:txBody>
      </p:sp>
      <p:sp>
        <p:nvSpPr>
          <p:cNvPr id="3768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6833" name="Object 1"/>
          <p:cNvGraphicFramePr>
            <a:graphicFrameLocks noChangeAspect="1"/>
          </p:cNvGraphicFramePr>
          <p:nvPr/>
        </p:nvGraphicFramePr>
        <p:xfrm>
          <a:off x="1357290" y="2285992"/>
          <a:ext cx="6614509" cy="1000132"/>
        </p:xfrm>
        <a:graphic>
          <a:graphicData uri="http://schemas.openxmlformats.org/presentationml/2006/ole">
            <p:oleObj spid="_x0000_s376833" name="Equation" r:id="rId3" imgW="2768600" imgH="419100" progId="Equation.DSMT4">
              <p:embed/>
            </p:oleObj>
          </a:graphicData>
        </a:graphic>
      </p:graphicFrame>
      <p:sp>
        <p:nvSpPr>
          <p:cNvPr id="3768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6835" name="Object 3"/>
          <p:cNvGraphicFramePr>
            <a:graphicFrameLocks noChangeAspect="1"/>
          </p:cNvGraphicFramePr>
          <p:nvPr/>
        </p:nvGraphicFramePr>
        <p:xfrm>
          <a:off x="1285852" y="3214686"/>
          <a:ext cx="7000924" cy="585362"/>
        </p:xfrm>
        <a:graphic>
          <a:graphicData uri="http://schemas.openxmlformats.org/presentationml/2006/ole">
            <p:oleObj spid="_x0000_s376835" name="Equation" r:id="rId4" imgW="2857500" imgH="241300" progId="Equation.DSMT4">
              <p:embed/>
            </p:oleObj>
          </a:graphicData>
        </a:graphic>
      </p:graphicFrame>
      <p:sp>
        <p:nvSpPr>
          <p:cNvPr id="3768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Object 3"/>
          <p:cNvGraphicFramePr>
            <a:graphicFrameLocks noChangeAspect="1"/>
          </p:cNvGraphicFramePr>
          <p:nvPr/>
        </p:nvGraphicFramePr>
        <p:xfrm>
          <a:off x="357158" y="4056061"/>
          <a:ext cx="8805863" cy="1171575"/>
        </p:xfrm>
        <a:graphic>
          <a:graphicData uri="http://schemas.openxmlformats.org/presentationml/2006/ole">
            <p:oleObj spid="_x0000_s376839" name="Equation" r:id="rId5" imgW="3593880" imgH="482400" progId="Equation.DSMT4">
              <p:embed/>
            </p:oleObj>
          </a:graphicData>
        </a:graphic>
      </p:graphicFrame>
      <p:sp>
        <p:nvSpPr>
          <p:cNvPr id="11" name="椭圆 10"/>
          <p:cNvSpPr/>
          <p:nvPr/>
        </p:nvSpPr>
        <p:spPr bwMode="auto">
          <a:xfrm>
            <a:off x="3857620" y="4000504"/>
            <a:ext cx="1714512" cy="714380"/>
          </a:xfrm>
          <a:prstGeom prst="ellipse">
            <a:avLst/>
          </a:prstGeom>
          <a:solidFill>
            <a:schemeClr val="accent1">
              <a:alpha val="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 name="矩形 11"/>
          <p:cNvSpPr/>
          <p:nvPr/>
        </p:nvSpPr>
        <p:spPr>
          <a:xfrm>
            <a:off x="5000628" y="3571876"/>
            <a:ext cx="4500562" cy="584775"/>
          </a:xfrm>
          <a:prstGeom prst="rect">
            <a:avLst/>
          </a:prstGeom>
        </p:spPr>
        <p:txBody>
          <a:bodyPr wrap="square">
            <a:spAutoFit/>
          </a:bodyPr>
          <a:lstStyle/>
          <a:p>
            <a:r>
              <a:rPr lang="zh-CN" altLang="en-US" sz="3200" b="1" kern="0" dirty="0" smtClean="0">
                <a:solidFill>
                  <a:srgbClr val="000000"/>
                </a:solidFill>
                <a:latin typeface="Times New Roman" pitchFamily="18" charset="0"/>
                <a:ea typeface="+mn-ea"/>
                <a:cs typeface="Times New Roman" pitchFamily="18" charset="0"/>
              </a:rPr>
              <a:t>合适地选择</a:t>
            </a:r>
            <a:r>
              <a:rPr lang="en-US" altLang="zh-CN" sz="3200" b="1" i="1" kern="0" dirty="0" smtClean="0">
                <a:solidFill>
                  <a:srgbClr val="000000"/>
                </a:solidFill>
                <a:latin typeface="Times New Roman" pitchFamily="18" charset="0"/>
                <a:ea typeface="+mn-ea"/>
                <a:cs typeface="Times New Roman" pitchFamily="18" charset="0"/>
              </a:rPr>
              <a:t>L</a:t>
            </a:r>
            <a:r>
              <a:rPr lang="en-US" altLang="zh-CN" sz="3200" b="1" kern="0" baseline="-25000" dirty="0" smtClean="0">
                <a:solidFill>
                  <a:srgbClr val="000000"/>
                </a:solidFill>
                <a:latin typeface="Times New Roman" pitchFamily="18" charset="0"/>
                <a:ea typeface="+mn-ea"/>
                <a:cs typeface="Times New Roman" pitchFamily="18" charset="0"/>
              </a:rPr>
              <a:t>1</a:t>
            </a:r>
            <a:r>
              <a:rPr lang="zh-CN" altLang="en-US" sz="3200" b="1" kern="0" dirty="0" smtClean="0">
                <a:solidFill>
                  <a:srgbClr val="000000"/>
                </a:solidFill>
                <a:latin typeface="Times New Roman" pitchFamily="18" charset="0"/>
                <a:ea typeface="+mn-ea"/>
                <a:cs typeface="Times New Roman" pitchFamily="18" charset="0"/>
              </a:rPr>
              <a:t>使其稳定</a:t>
            </a:r>
            <a:endParaRPr lang="zh-CN" altLang="en-US" baseline="30000" dirty="0">
              <a:latin typeface="Times New Roman" pitchFamily="18" charset="0"/>
              <a:ea typeface="+mn-ea"/>
              <a:cs typeface="Times New Roman" pitchFamily="18" charset="0"/>
            </a:endParaRPr>
          </a:p>
        </p:txBody>
      </p:sp>
      <p:graphicFrame>
        <p:nvGraphicFramePr>
          <p:cNvPr id="13" name="Object 3"/>
          <p:cNvGraphicFramePr>
            <a:graphicFrameLocks noChangeAspect="1"/>
          </p:cNvGraphicFramePr>
          <p:nvPr/>
        </p:nvGraphicFramePr>
        <p:xfrm>
          <a:off x="0" y="5572140"/>
          <a:ext cx="9144000" cy="616464"/>
        </p:xfrm>
        <a:graphic>
          <a:graphicData uri="http://schemas.openxmlformats.org/presentationml/2006/ole">
            <p:oleObj spid="_x0000_s376840" name="Equation" r:id="rId6" imgW="4660560" imgH="317160" progId="Equation.DSMT4">
              <p:embed/>
            </p:oleObj>
          </a:graphicData>
        </a:graphic>
      </p:graphicFrame>
      <p:sp>
        <p:nvSpPr>
          <p:cNvPr id="14" name="矩形 13"/>
          <p:cNvSpPr/>
          <p:nvPr/>
        </p:nvSpPr>
        <p:spPr bwMode="auto">
          <a:xfrm>
            <a:off x="2071670" y="4714884"/>
            <a:ext cx="7072330" cy="500066"/>
          </a:xfrm>
          <a:prstGeom prst="rect">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5" name="下箭头 14"/>
          <p:cNvSpPr/>
          <p:nvPr/>
        </p:nvSpPr>
        <p:spPr bwMode="auto">
          <a:xfrm>
            <a:off x="3643306" y="5286388"/>
            <a:ext cx="357190" cy="42862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8" name="Object 3"/>
          <p:cNvGraphicFramePr>
            <a:graphicFrameLocks noChangeAspect="1"/>
          </p:cNvGraphicFramePr>
          <p:nvPr/>
        </p:nvGraphicFramePr>
        <p:xfrm>
          <a:off x="1214414" y="6215082"/>
          <a:ext cx="1392237" cy="393700"/>
        </p:xfrm>
        <a:graphic>
          <a:graphicData uri="http://schemas.openxmlformats.org/presentationml/2006/ole">
            <p:oleObj spid="_x0000_s376843" name="Equation" r:id="rId7" imgW="711000" imgH="203040" progId="Equation.DSMT4">
              <p:embed/>
            </p:oleObj>
          </a:graphicData>
        </a:graphic>
      </p:graphicFrame>
      <p:sp>
        <p:nvSpPr>
          <p:cNvPr id="20" name="直角上箭头 19"/>
          <p:cNvSpPr/>
          <p:nvPr/>
        </p:nvSpPr>
        <p:spPr bwMode="auto">
          <a:xfrm rot="5400000">
            <a:off x="2678869" y="6036487"/>
            <a:ext cx="571528" cy="642918"/>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21" name="Object 3"/>
          <p:cNvGraphicFramePr>
            <a:graphicFrameLocks noChangeAspect="1"/>
          </p:cNvGraphicFramePr>
          <p:nvPr/>
        </p:nvGraphicFramePr>
        <p:xfrm>
          <a:off x="3428992" y="6211888"/>
          <a:ext cx="2365375" cy="646112"/>
        </p:xfrm>
        <a:graphic>
          <a:graphicData uri="http://schemas.openxmlformats.org/presentationml/2006/ole">
            <p:oleObj spid="_x0000_s376844" name="Equation" r:id="rId8" imgW="965160" imgH="266400" progId="Equation.DSMT4">
              <p:embed/>
            </p:oleObj>
          </a:graphicData>
        </a:graphic>
      </p:graphicFrame>
      <p:sp>
        <p:nvSpPr>
          <p:cNvPr id="37684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7684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6835"/>
                                        </p:tgtEl>
                                        <p:attrNameLst>
                                          <p:attrName>style.visibility</p:attrName>
                                        </p:attrNameLst>
                                      </p:cBhvr>
                                      <p:to>
                                        <p:strVal val="visible"/>
                                      </p:to>
                                    </p:set>
                                    <p:animEffect transition="in" filter="blinds(horizontal)">
                                      <p:cBhvr>
                                        <p:cTn id="7" dur="500"/>
                                        <p:tgtEl>
                                          <p:spTgt spid="3768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animBg="1"/>
      <p:bldP spid="15" grpId="0" animBg="1"/>
      <p:bldP spid="2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a:t>
            </a:r>
            <a:r>
              <a:rPr lang="zh-CN" altLang="en-US" dirty="0" smtClean="0"/>
              <a:t>状态观测器的存在性</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观测器结构图</a:t>
            </a:r>
            <a:endParaRPr lang="zh-CN" altLang="en-US" dirty="0"/>
          </a:p>
        </p:txBody>
      </p:sp>
      <p:graphicFrame>
        <p:nvGraphicFramePr>
          <p:cNvPr id="379906" name="Object 2"/>
          <p:cNvGraphicFramePr>
            <a:graphicFrameLocks noChangeAspect="1"/>
          </p:cNvGraphicFramePr>
          <p:nvPr/>
        </p:nvGraphicFramePr>
        <p:xfrm>
          <a:off x="1214414" y="1785926"/>
          <a:ext cx="7000875" cy="585787"/>
        </p:xfrm>
        <a:graphic>
          <a:graphicData uri="http://schemas.openxmlformats.org/presentationml/2006/ole">
            <p:oleObj spid="_x0000_s379906" name="Equation" r:id="rId3" imgW="2857500" imgH="241300" progId="Equation.DSMT4">
              <p:embed/>
            </p:oleObj>
          </a:graphicData>
        </a:graphic>
      </p:graphicFrame>
      <p:graphicFrame>
        <p:nvGraphicFramePr>
          <p:cNvPr id="379907" name="Object 3"/>
          <p:cNvGraphicFramePr>
            <a:graphicFrameLocks noChangeAspect="1"/>
          </p:cNvGraphicFramePr>
          <p:nvPr/>
        </p:nvGraphicFramePr>
        <p:xfrm>
          <a:off x="714380" y="2500306"/>
          <a:ext cx="4179888" cy="2286000"/>
        </p:xfrm>
        <a:graphic>
          <a:graphicData uri="http://schemas.openxmlformats.org/presentationml/2006/ole">
            <p:oleObj spid="_x0000_s379907" name="Visio" r:id="rId4" imgW="3291494" imgH="1796407" progId="Visio.Drawing.11">
              <p:embed/>
            </p:oleObj>
          </a:graphicData>
        </a:graphic>
      </p:graphicFrame>
      <p:graphicFrame>
        <p:nvGraphicFramePr>
          <p:cNvPr id="379908" name="Object 4"/>
          <p:cNvGraphicFramePr>
            <a:graphicFrameLocks noChangeAspect="1"/>
          </p:cNvGraphicFramePr>
          <p:nvPr/>
        </p:nvGraphicFramePr>
        <p:xfrm>
          <a:off x="4429124" y="4357694"/>
          <a:ext cx="4189863" cy="2291543"/>
        </p:xfrm>
        <a:graphic>
          <a:graphicData uri="http://schemas.openxmlformats.org/presentationml/2006/ole">
            <p:oleObj spid="_x0000_s379908" name="Visio" r:id="rId5" imgW="3291494" imgH="1796407" progId="Visio.Drawing.11">
              <p:embed/>
            </p:oleObj>
          </a:graphicData>
        </a:graphic>
      </p:graphicFrame>
      <p:sp>
        <p:nvSpPr>
          <p:cNvPr id="7" name="圆角矩形 6"/>
          <p:cNvSpPr/>
          <p:nvPr/>
        </p:nvSpPr>
        <p:spPr bwMode="auto">
          <a:xfrm>
            <a:off x="1714480" y="1857364"/>
            <a:ext cx="3000396" cy="500066"/>
          </a:xfrm>
          <a:prstGeom prst="roundRect">
            <a:avLst/>
          </a:prstGeom>
          <a:solidFill>
            <a:schemeClr val="accent1">
              <a:alpha val="0"/>
            </a:schemeClr>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8" name="圆角矩形 7"/>
          <p:cNvSpPr/>
          <p:nvPr/>
        </p:nvSpPr>
        <p:spPr bwMode="auto">
          <a:xfrm>
            <a:off x="5000628" y="1857364"/>
            <a:ext cx="3143272" cy="500066"/>
          </a:xfrm>
          <a:prstGeom prst="roundRect">
            <a:avLst/>
          </a:prstGeom>
          <a:solidFill>
            <a:schemeClr val="accent1">
              <a:alpha val="0"/>
            </a:schemeClr>
          </a:solidFill>
          <a:ln w="25400"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379907"/>
                                        </p:tgtEl>
                                        <p:attrNameLst>
                                          <p:attrName>style.visibility</p:attrName>
                                        </p:attrNameLst>
                                      </p:cBhvr>
                                      <p:to>
                                        <p:strVal val="visible"/>
                                      </p:to>
                                    </p:set>
                                    <p:animEffect transition="in" filter="blinds(horizontal)">
                                      <p:cBhvr>
                                        <p:cTn id="10" dur="500"/>
                                        <p:tgtEl>
                                          <p:spTgt spid="37990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379908"/>
                                        </p:tgtEl>
                                        <p:attrNameLst>
                                          <p:attrName>style.visibility</p:attrName>
                                        </p:attrNameLst>
                                      </p:cBhvr>
                                      <p:to>
                                        <p:strVal val="visible"/>
                                      </p:to>
                                    </p:set>
                                    <p:animEffect transition="in" filter="blinds(horizontal)">
                                      <p:cBhvr>
                                        <p:cTn id="18" dur="500"/>
                                        <p:tgtEl>
                                          <p:spTgt spid="379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11.3</a:t>
            </a:r>
            <a:r>
              <a:rPr lang="zh-CN" altLang="en-US" dirty="0" smtClean="0"/>
              <a:t>全维状态观测器设计</a:t>
            </a:r>
            <a:endParaRPr lang="zh-CN" altLang="en-US" dirty="0"/>
          </a:p>
        </p:txBody>
      </p:sp>
      <p:sp>
        <p:nvSpPr>
          <p:cNvPr id="3" name="内容占位符 2"/>
          <p:cNvSpPr>
            <a:spLocks noGrp="1"/>
          </p:cNvSpPr>
          <p:nvPr>
            <p:ph idx="1"/>
          </p:nvPr>
        </p:nvSpPr>
        <p:spPr/>
        <p:txBody>
          <a:bodyPr/>
          <a:lstStyle/>
          <a:p>
            <a:r>
              <a:rPr lang="zh-CN" altLang="en-US" dirty="0" smtClean="0"/>
              <a:t>全维观测器综合步骤</a:t>
            </a:r>
            <a:endParaRPr lang="en-US" altLang="zh-CN" dirty="0" smtClean="0"/>
          </a:p>
          <a:p>
            <a:endParaRPr lang="en-US" altLang="zh-CN" dirty="0" smtClean="0"/>
          </a:p>
          <a:p>
            <a:endParaRPr lang="en-US" altLang="zh-CN" dirty="0" smtClean="0"/>
          </a:p>
          <a:p>
            <a:r>
              <a:rPr lang="zh-CN" altLang="en-US" dirty="0" smtClean="0"/>
              <a:t>例：设计全维状态观测器，极点</a:t>
            </a:r>
            <a:r>
              <a:rPr lang="en-US" altLang="zh-CN" dirty="0" smtClean="0"/>
              <a:t>-10</a:t>
            </a:r>
            <a:r>
              <a:rPr lang="zh-CN" altLang="en-US" dirty="0" smtClean="0"/>
              <a:t>，</a:t>
            </a:r>
            <a:r>
              <a:rPr lang="en-US" altLang="zh-CN" dirty="0" smtClean="0"/>
              <a:t>-10</a:t>
            </a:r>
            <a:endParaRPr lang="zh-CN" altLang="en-US" dirty="0"/>
          </a:p>
        </p:txBody>
      </p:sp>
      <p:sp>
        <p:nvSpPr>
          <p:cNvPr id="3778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77857" name="Object 1"/>
          <p:cNvGraphicFramePr>
            <a:graphicFrameLocks noChangeAspect="1"/>
          </p:cNvGraphicFramePr>
          <p:nvPr/>
        </p:nvGraphicFramePr>
        <p:xfrm>
          <a:off x="5286380" y="1357298"/>
          <a:ext cx="3260430" cy="500066"/>
        </p:xfrm>
        <a:graphic>
          <a:graphicData uri="http://schemas.openxmlformats.org/presentationml/2006/ole">
            <p:oleObj spid="_x0000_s377857" name="Equation" r:id="rId3" imgW="1548728" imgH="241195" progId="Equation.DSMT4">
              <p:embed/>
            </p:oleObj>
          </a:graphicData>
        </a:graphic>
      </p:graphicFrame>
      <p:sp>
        <p:nvSpPr>
          <p:cNvPr id="3778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7859" name="Object 3"/>
          <p:cNvGraphicFramePr>
            <a:graphicFrameLocks noChangeAspect="1"/>
          </p:cNvGraphicFramePr>
          <p:nvPr/>
        </p:nvGraphicFramePr>
        <p:xfrm>
          <a:off x="2285984" y="3786190"/>
          <a:ext cx="2231387" cy="1285884"/>
        </p:xfrm>
        <a:graphic>
          <a:graphicData uri="http://schemas.openxmlformats.org/presentationml/2006/ole">
            <p:oleObj spid="_x0000_s377859" name="Equation" r:id="rId4" imgW="1117600" imgH="647700" progId="Equation.DSMT4">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3" name="Rectangle 2"/>
          <p:cNvSpPr>
            <a:spLocks noGrp="1" noChangeArrowheads="1"/>
          </p:cNvSpPr>
          <p:nvPr>
            <p:ph type="title" idx="4294967295"/>
          </p:nvPr>
        </p:nvSpPr>
        <p:spPr>
          <a:xfrm>
            <a:off x="647700" y="0"/>
            <a:ext cx="8748713" cy="1143000"/>
          </a:xfrm>
        </p:spPr>
        <p:txBody>
          <a:bodyPr/>
          <a:lstStyle/>
          <a:p>
            <a:pPr eaLnBrk="1" hangingPunct="1"/>
            <a:r>
              <a:rPr kumimoji="0" lang="zh-CN" altLang="en-US" dirty="0" smtClean="0">
                <a:ea typeface="宋体" charset="-122"/>
                <a:sym typeface="Tahoma" pitchFamily="34" charset="0"/>
              </a:rPr>
              <a:t>2</a:t>
            </a:r>
            <a:r>
              <a:rPr kumimoji="0" lang="zh-CN" altLang="en-US" dirty="0" smtClean="0">
                <a:sym typeface="Tahoma" pitchFamily="34" charset="0"/>
              </a:rPr>
              <a:t>连续时间线性时不变反馈控制系统的结构特性</a:t>
            </a:r>
          </a:p>
        </p:txBody>
      </p:sp>
      <p:sp>
        <p:nvSpPr>
          <p:cNvPr id="11571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eaLnBrk="0" hangingPunct="0">
              <a:buFont typeface="Arial" charset="0"/>
              <a:buNone/>
            </a:pPr>
            <a:endParaRPr kumimoji="0" lang="zh-CN" altLang="en-US">
              <a:solidFill>
                <a:srgbClr val="000000"/>
              </a:solidFill>
              <a:sym typeface="Tahoma" pitchFamily="34" charset="0"/>
            </a:endParaRPr>
          </a:p>
        </p:txBody>
      </p:sp>
      <p:sp>
        <p:nvSpPr>
          <p:cNvPr id="11571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eaLnBrk="0" hangingPunct="0">
              <a:buFont typeface="Arial" charset="0"/>
              <a:buNone/>
            </a:pPr>
            <a:endParaRPr kumimoji="0" lang="zh-CN" altLang="en-US">
              <a:solidFill>
                <a:srgbClr val="000000"/>
              </a:solidFill>
              <a:sym typeface="Tahoma" pitchFamily="34" charset="0"/>
            </a:endParaRPr>
          </a:p>
        </p:txBody>
      </p:sp>
      <p:sp>
        <p:nvSpPr>
          <p:cNvPr id="115717"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eaLnBrk="0" hangingPunct="0">
              <a:buFont typeface="Arial" charset="0"/>
              <a:buNone/>
            </a:pPr>
            <a:endParaRPr kumimoji="0" lang="zh-CN" altLang="en-US">
              <a:solidFill>
                <a:srgbClr val="000000"/>
              </a:solidFill>
              <a:sym typeface="Tahoma" pitchFamily="34" charset="0"/>
            </a:endParaRPr>
          </a:p>
        </p:txBody>
      </p:sp>
      <p:sp>
        <p:nvSpPr>
          <p:cNvPr id="8" name="Rectangle 3"/>
          <p:cNvSpPr txBox="1">
            <a:spLocks noChangeArrowheads="1"/>
          </p:cNvSpPr>
          <p:nvPr/>
        </p:nvSpPr>
        <p:spPr bwMode="auto">
          <a:xfrm>
            <a:off x="428596" y="1285860"/>
            <a:ext cx="8715404" cy="5357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spcBef>
                <a:spcPct val="20000"/>
              </a:spcBef>
              <a:buClr>
                <a:schemeClr val="folHlink"/>
              </a:buClr>
              <a:buSzPct val="60000"/>
              <a:buFont typeface="Wingdings" pitchFamily="2" charset="2"/>
              <a:buChar char="n"/>
            </a:pPr>
            <a:r>
              <a:rPr lang="zh-CN" altLang="en-US" sz="3200" b="1" dirty="0" smtClean="0">
                <a:latin typeface="+mn-ea"/>
                <a:ea typeface="+mn-ea"/>
              </a:rPr>
              <a:t>状态反馈与其闭环系统分析</a:t>
            </a:r>
            <a:endParaRPr lang="en-US" altLang="zh-CN" sz="3200" b="1" dirty="0" smtClean="0">
              <a:latin typeface="+mn-ea"/>
              <a:ea typeface="+mn-ea"/>
            </a:endParaRPr>
          </a:p>
          <a:p>
            <a:pPr lvl="1" eaLnBrk="0" hangingPunct="0">
              <a:spcBef>
                <a:spcPct val="20000"/>
              </a:spcBef>
              <a:buClr>
                <a:schemeClr val="folHlink"/>
              </a:buClr>
              <a:buSzPct val="60000"/>
              <a:buFont typeface="Wingdings" pitchFamily="2" charset="2"/>
              <a:buChar char="n"/>
            </a:pPr>
            <a:r>
              <a:rPr lang="zh-CN" altLang="en-US" sz="2800" b="1" dirty="0" smtClean="0">
                <a:latin typeface="+mn-ea"/>
                <a:ea typeface="+mn-ea"/>
              </a:rPr>
              <a:t>状态反馈系统的时域形式</a:t>
            </a:r>
            <a:endParaRPr lang="en-US" altLang="zh-CN" sz="2800" b="1" dirty="0" smtClean="0">
              <a:latin typeface="+mn-ea"/>
              <a:ea typeface="+mn-ea"/>
            </a:endParaRPr>
          </a:p>
          <a:p>
            <a:pPr lvl="1" eaLnBrk="0" hangingPunct="0">
              <a:spcBef>
                <a:spcPct val="20000"/>
              </a:spcBef>
              <a:buClr>
                <a:schemeClr val="folHlink"/>
              </a:buClr>
              <a:buSzPct val="60000"/>
              <a:buFont typeface="Wingdings" pitchFamily="2" charset="2"/>
              <a:buChar char="n"/>
            </a:pPr>
            <a:r>
              <a:rPr lang="zh-CN" altLang="en-US" sz="2800" b="1" dirty="0" smtClean="0">
                <a:latin typeface="+mn-ea"/>
                <a:ea typeface="+mn-ea"/>
              </a:rPr>
              <a:t>状态反馈系统的复频域形式</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楷体_GB2312"/>
            </a:endParaRPr>
          </a:p>
          <a:p>
            <a:pPr lvl="0" eaLnBrk="0" hangingPunct="0">
              <a:spcBef>
                <a:spcPct val="20000"/>
              </a:spcBef>
              <a:buClr>
                <a:schemeClr val="folHlink"/>
              </a:buClr>
              <a:buSzPct val="60000"/>
              <a:buFont typeface="Wingdings" pitchFamily="2" charset="2"/>
              <a:buChar char="n"/>
            </a:pPr>
            <a:r>
              <a:rPr lang="en-US" sz="3200" b="1" dirty="0" smtClean="0">
                <a:latin typeface="+mn-ea"/>
                <a:ea typeface="+mn-ea"/>
              </a:rPr>
              <a:t>(</a:t>
            </a:r>
            <a:r>
              <a:rPr lang="zh-CN" altLang="en-US" sz="3200" b="1" dirty="0" smtClean="0">
                <a:latin typeface="+mn-ea"/>
                <a:ea typeface="+mn-ea"/>
              </a:rPr>
              <a:t>静态</a:t>
            </a:r>
            <a:r>
              <a:rPr lang="en-US" sz="3200" b="1" dirty="0" smtClean="0">
                <a:latin typeface="+mn-ea"/>
                <a:ea typeface="+mn-ea"/>
              </a:rPr>
              <a:t>)</a:t>
            </a:r>
            <a:r>
              <a:rPr lang="zh-CN" altLang="en-US" sz="3200" b="1" dirty="0" smtClean="0">
                <a:latin typeface="+mn-ea"/>
                <a:ea typeface="+mn-ea"/>
              </a:rPr>
              <a:t>输出反馈与其闭环系统分析</a:t>
            </a:r>
            <a:endParaRPr lang="en-US" altLang="zh-CN" sz="3200" b="1" dirty="0" smtClean="0">
              <a:latin typeface="+mn-ea"/>
              <a:ea typeface="+mn-ea"/>
            </a:endParaRPr>
          </a:p>
          <a:p>
            <a:pPr lvl="1" eaLnBrk="0" hangingPunct="0">
              <a:spcBef>
                <a:spcPct val="20000"/>
              </a:spcBef>
              <a:buClr>
                <a:schemeClr val="folHlink"/>
              </a:buClr>
              <a:buSzPct val="60000"/>
              <a:buFont typeface="Wingdings" pitchFamily="2" charset="2"/>
              <a:buChar char="n"/>
            </a:pPr>
            <a:r>
              <a:rPr lang="zh-CN" altLang="en-US" sz="2800" b="1" dirty="0" smtClean="0">
                <a:latin typeface="+mn-ea"/>
                <a:ea typeface="+mn-ea"/>
              </a:rPr>
              <a:t>静态输出反馈系统的时域形式</a:t>
            </a:r>
            <a:endParaRPr lang="en-US" altLang="zh-CN" sz="2800" b="1" dirty="0" smtClean="0">
              <a:latin typeface="+mn-ea"/>
              <a:ea typeface="+mn-ea"/>
            </a:endParaRPr>
          </a:p>
          <a:p>
            <a:pPr lvl="1" eaLnBrk="0" hangingPunct="0">
              <a:spcBef>
                <a:spcPct val="20000"/>
              </a:spcBef>
              <a:buClr>
                <a:schemeClr val="folHlink"/>
              </a:buClr>
              <a:buSzPct val="60000"/>
              <a:buFont typeface="Wingdings" pitchFamily="2" charset="2"/>
              <a:buChar char="n"/>
            </a:pPr>
            <a:r>
              <a:rPr lang="zh-CN" altLang="en-US" sz="2800" b="1" dirty="0" smtClean="0">
                <a:latin typeface="+mn-ea"/>
                <a:ea typeface="+mn-ea"/>
              </a:rPr>
              <a:t>静态输出反馈系统的复频域形式</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楷体_GB2312"/>
            </a:endParaRPr>
          </a:p>
          <a:p>
            <a:pPr lvl="0" eaLnBrk="0" hangingPunct="0">
              <a:spcBef>
                <a:spcPct val="20000"/>
              </a:spcBef>
              <a:buClr>
                <a:schemeClr val="folHlink"/>
              </a:buClr>
              <a:buSzPct val="60000"/>
              <a:buFont typeface="Wingdings" pitchFamily="2" charset="2"/>
              <a:buChar char="n"/>
            </a:pPr>
            <a:r>
              <a:rPr lang="zh-CN" altLang="en-US" sz="3200" b="1" dirty="0" smtClean="0">
                <a:latin typeface="+mn-ea"/>
                <a:ea typeface="+mn-ea"/>
              </a:rPr>
              <a:t>从输出到状态矢量导数反馈与其闭环系统分析</a:t>
            </a:r>
            <a:endParaRPr lang="en-US" altLang="zh-CN" sz="3200" b="1" dirty="0" smtClean="0">
              <a:latin typeface="+mn-ea"/>
              <a:ea typeface="+mn-ea"/>
            </a:endParaRPr>
          </a:p>
          <a:p>
            <a:pPr lvl="0" eaLnBrk="0" hangingPunct="0">
              <a:spcBef>
                <a:spcPct val="20000"/>
              </a:spcBef>
              <a:buClr>
                <a:schemeClr val="folHlink"/>
              </a:buClr>
              <a:buSzPct val="60000"/>
              <a:buFont typeface="Wingdings" pitchFamily="2" charset="2"/>
              <a:buChar char="n"/>
            </a:pPr>
            <a:r>
              <a:rPr lang="zh-CN" altLang="en-US" sz="3200" b="1" dirty="0" smtClean="0">
                <a:latin typeface="+mn-ea"/>
                <a:ea typeface="+mn-ea"/>
              </a:rPr>
              <a:t>动态补偿</a:t>
            </a:r>
            <a:endParaRPr lang="en-US" altLang="zh-CN" sz="3200" b="1" dirty="0" smtClean="0">
              <a:latin typeface="+mn-ea"/>
              <a:ea typeface="+mn-ea"/>
            </a:endParaRPr>
          </a:p>
          <a:p>
            <a:pPr lvl="1" eaLnBrk="0" hangingPunct="0">
              <a:spcBef>
                <a:spcPct val="20000"/>
              </a:spcBef>
              <a:buClr>
                <a:schemeClr val="folHlink"/>
              </a:buClr>
              <a:buSzPct val="60000"/>
              <a:buFont typeface="Wingdings" pitchFamily="2" charset="2"/>
              <a:buChar char="n"/>
            </a:pPr>
            <a:r>
              <a:rPr lang="zh-CN" altLang="en-US" sz="2800" b="1" dirty="0" smtClean="0">
                <a:latin typeface="+mn-ea"/>
                <a:ea typeface="+mn-ea"/>
              </a:rPr>
              <a:t>从时域角度讨论动态补偿的形式</a:t>
            </a:r>
            <a:endParaRPr lang="en-US" altLang="zh-CN" sz="2800" b="1" dirty="0" smtClean="0">
              <a:latin typeface="+mn-ea"/>
              <a:ea typeface="+mn-ea"/>
            </a:endParaRPr>
          </a:p>
          <a:p>
            <a:pPr lvl="1" eaLnBrk="0" hangingPunct="0">
              <a:spcBef>
                <a:spcPct val="20000"/>
              </a:spcBef>
              <a:buClr>
                <a:schemeClr val="folHlink"/>
              </a:buClr>
              <a:buSzPct val="60000"/>
              <a:buFont typeface="Wingdings" pitchFamily="2" charset="2"/>
              <a:buChar char="n"/>
            </a:pPr>
            <a:r>
              <a:rPr lang="zh-CN" altLang="en-US" sz="2800" b="1" dirty="0" smtClean="0">
                <a:latin typeface="+mn-ea"/>
                <a:ea typeface="+mn-ea"/>
              </a:rPr>
              <a:t>从复频域角度讨论动态补偿系统的结构与稳定性</a:t>
            </a:r>
            <a:endParaRPr lang="en-US" altLang="zh-CN" sz="2800" b="1" kern="0" dirty="0" smtClean="0">
              <a:latin typeface="+mn-ea"/>
              <a:ea typeface="+mn-ea"/>
              <a:cs typeface="楷体_GB2312"/>
            </a:endParaRPr>
          </a:p>
          <a:p>
            <a:pPr lvl="0" eaLnBrk="0" hangingPunct="0">
              <a:spcBef>
                <a:spcPct val="20000"/>
              </a:spcBef>
              <a:buClr>
                <a:schemeClr val="folHlink"/>
              </a:buClr>
              <a:buSzPct val="60000"/>
              <a:buFont typeface="Wingdings" pitchFamily="2" charset="2"/>
              <a:buChar char="n"/>
            </a:pPr>
            <a:endParaRPr kumimoji="1" lang="zh-CN" altLang="en-US" sz="3200" b="1" i="0" u="none" strike="noStrike" kern="0" cap="none" spc="0" normalizeH="0" baseline="0" noProof="0" dirty="0" smtClean="0">
              <a:ln>
                <a:noFill/>
              </a:ln>
              <a:solidFill>
                <a:schemeClr val="tx1"/>
              </a:solidFill>
              <a:effectLst/>
              <a:uLnTx/>
              <a:uFillTx/>
              <a:latin typeface="+mn-ea"/>
              <a:ea typeface="+mn-ea"/>
              <a:cs typeface="楷体_GB2312"/>
            </a:endParaRPr>
          </a:p>
        </p:txBody>
      </p:sp>
      <p:sp>
        <p:nvSpPr>
          <p:cNvPr id="1239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3905" name="Object 1"/>
          <p:cNvGraphicFramePr>
            <a:graphicFrameLocks noChangeAspect="1"/>
          </p:cNvGraphicFramePr>
          <p:nvPr/>
        </p:nvGraphicFramePr>
        <p:xfrm>
          <a:off x="2928926" y="500042"/>
          <a:ext cx="3505446" cy="714380"/>
        </p:xfrm>
        <a:graphic>
          <a:graphicData uri="http://schemas.openxmlformats.org/presentationml/2006/ole">
            <p:oleObj spid="_x0000_s123905" name="Equation" r:id="rId3" imgW="2005729" imgH="393529" progId="Equation.DSMT4">
              <p:embed/>
            </p:oleObj>
          </a:graphicData>
        </a:graphic>
      </p:graphicFrame>
      <p:graphicFrame>
        <p:nvGraphicFramePr>
          <p:cNvPr id="12" name="Object 1"/>
          <p:cNvGraphicFramePr>
            <a:graphicFrameLocks noChangeAspect="1"/>
          </p:cNvGraphicFramePr>
          <p:nvPr/>
        </p:nvGraphicFramePr>
        <p:xfrm>
          <a:off x="6613525" y="642918"/>
          <a:ext cx="2530475" cy="414337"/>
        </p:xfrm>
        <a:graphic>
          <a:graphicData uri="http://schemas.openxmlformats.org/presentationml/2006/ole">
            <p:oleObj spid="_x0000_s123907" name="Equation" r:id="rId4" imgW="1447560" imgH="228600" progId="Equation.DSMT4">
              <p:embed/>
            </p:oleObj>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11.4</a:t>
            </a:r>
            <a:r>
              <a:rPr lang="zh-CN" altLang="en-US" dirty="0" smtClean="0"/>
              <a:t>降维状态观测器设计</a:t>
            </a:r>
            <a:endParaRPr lang="zh-CN" altLang="en-US" dirty="0"/>
          </a:p>
        </p:txBody>
      </p:sp>
      <p:sp>
        <p:nvSpPr>
          <p:cNvPr id="3" name="内容占位符 2"/>
          <p:cNvSpPr>
            <a:spLocks noGrp="1"/>
          </p:cNvSpPr>
          <p:nvPr>
            <p:ph idx="1"/>
          </p:nvPr>
        </p:nvSpPr>
        <p:spPr/>
        <p:txBody>
          <a:bodyPr/>
          <a:lstStyle/>
          <a:p>
            <a:r>
              <a:rPr lang="zh-CN" altLang="en-US" dirty="0" smtClean="0"/>
              <a:t>输出直接或间接地包含了相关状态信息为降低观测器的维数提供了途径</a:t>
            </a:r>
            <a:endParaRPr lang="en-US" altLang="zh-CN" dirty="0" smtClean="0"/>
          </a:p>
          <a:p>
            <a:endParaRPr lang="en-US" altLang="zh-CN" dirty="0" smtClean="0"/>
          </a:p>
          <a:p>
            <a:r>
              <a:rPr lang="zh-CN" altLang="en-US" dirty="0" smtClean="0"/>
              <a:t>构造降维观测器的步骤</a:t>
            </a:r>
            <a:endParaRPr lang="en-US" altLang="zh-CN" dirty="0" smtClean="0"/>
          </a:p>
          <a:p>
            <a:endParaRPr lang="en-US" altLang="zh-CN" dirty="0" smtClean="0"/>
          </a:p>
          <a:p>
            <a:r>
              <a:rPr lang="zh-CN" altLang="en-US" dirty="0" smtClean="0"/>
              <a:t>例：设计降维状态观测器，极点为</a:t>
            </a:r>
            <a:r>
              <a:rPr lang="en-US" dirty="0" smtClean="0"/>
              <a:t>-3</a:t>
            </a:r>
            <a:r>
              <a:rPr lang="zh-CN" altLang="en-US" dirty="0" smtClean="0"/>
              <a:t>，</a:t>
            </a:r>
            <a:r>
              <a:rPr lang="en-US" dirty="0" smtClean="0"/>
              <a:t>-4</a:t>
            </a:r>
            <a:endParaRPr lang="en-US" altLang="zh-CN" dirty="0" smtClean="0"/>
          </a:p>
          <a:p>
            <a:endParaRPr lang="en-US" altLang="zh-CN" dirty="0" smtClean="0"/>
          </a:p>
          <a:p>
            <a:endParaRPr lang="zh-CN" altLang="en-US" dirty="0"/>
          </a:p>
        </p:txBody>
      </p:sp>
      <p:sp>
        <p:nvSpPr>
          <p:cNvPr id="3758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5809" name="Object 1"/>
          <p:cNvGraphicFramePr>
            <a:graphicFrameLocks noChangeAspect="1"/>
          </p:cNvGraphicFramePr>
          <p:nvPr/>
        </p:nvGraphicFramePr>
        <p:xfrm>
          <a:off x="1785918" y="4786322"/>
          <a:ext cx="3892970" cy="1785950"/>
        </p:xfrm>
        <a:graphic>
          <a:graphicData uri="http://schemas.openxmlformats.org/presentationml/2006/ole">
            <p:oleObj spid="_x0000_s375809" name="Equation" r:id="rId3" imgW="1841500" imgH="850900" progId="Equation.DSMT4">
              <p:embed/>
            </p:oleObj>
          </a:graphicData>
        </a:graphic>
      </p:graphicFrame>
      <p:sp>
        <p:nvSpPr>
          <p:cNvPr id="375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5811" name="Object 3"/>
          <p:cNvGraphicFramePr>
            <a:graphicFrameLocks noChangeAspect="1"/>
          </p:cNvGraphicFramePr>
          <p:nvPr/>
        </p:nvGraphicFramePr>
        <p:xfrm>
          <a:off x="5543550" y="2214554"/>
          <a:ext cx="3600450" cy="1952625"/>
        </p:xfrm>
        <a:graphic>
          <a:graphicData uri="http://schemas.openxmlformats.org/presentationml/2006/ole">
            <p:oleObj spid="_x0000_s375811" name="Visio" r:id="rId4" imgW="4028209" imgH="2196226" progId="Visio.Drawing.11">
              <p:embed/>
            </p:oleObj>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a:t>
            </a:r>
            <a:r>
              <a:rPr lang="zh-CN" altLang="en-US" dirty="0" smtClean="0"/>
              <a:t>基于观测器实现状态反馈</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以全维为例说明基于观测器实现状态反馈</a:t>
            </a:r>
            <a:endParaRPr lang="en-US" altLang="zh-CN" dirty="0" smtClean="0"/>
          </a:p>
          <a:p>
            <a:endParaRPr lang="zh-CN" altLang="en-US" dirty="0"/>
          </a:p>
        </p:txBody>
      </p:sp>
      <p:sp>
        <p:nvSpPr>
          <p:cNvPr id="3747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4785" name="Object 1"/>
          <p:cNvGraphicFramePr>
            <a:graphicFrameLocks noChangeAspect="1"/>
          </p:cNvGraphicFramePr>
          <p:nvPr/>
        </p:nvGraphicFramePr>
        <p:xfrm>
          <a:off x="285720" y="1928802"/>
          <a:ext cx="4929222" cy="2810521"/>
        </p:xfrm>
        <a:graphic>
          <a:graphicData uri="http://schemas.openxmlformats.org/presentationml/2006/ole">
            <p:oleObj spid="_x0000_s374785" name="Visio" r:id="rId3" imgW="3795453" imgH="2159784" progId="Visio.Drawing.11">
              <p:embed/>
            </p:oleObj>
          </a:graphicData>
        </a:graphic>
      </p:graphicFrame>
      <p:sp>
        <p:nvSpPr>
          <p:cNvPr id="3747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3"/>
          <p:cNvGraphicFramePr>
            <a:graphicFrameLocks noChangeAspect="1"/>
          </p:cNvGraphicFramePr>
          <p:nvPr/>
        </p:nvGraphicFramePr>
        <p:xfrm>
          <a:off x="4221162" y="5048250"/>
          <a:ext cx="4922838" cy="1809750"/>
        </p:xfrm>
        <a:graphic>
          <a:graphicData uri="http://schemas.openxmlformats.org/presentationml/2006/ole">
            <p:oleObj spid="_x0000_s374789" name="Equation" r:id="rId4" imgW="2349360" imgH="863280" progId="Equation.DSMT4">
              <p:embed/>
            </p:oleObj>
          </a:graphicData>
        </a:graphic>
      </p:graphicFrame>
      <p:sp>
        <p:nvSpPr>
          <p:cNvPr id="3747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3"/>
          <p:cNvGraphicFramePr>
            <a:graphicFrameLocks noChangeAspect="1"/>
          </p:cNvGraphicFramePr>
          <p:nvPr/>
        </p:nvGraphicFramePr>
        <p:xfrm>
          <a:off x="5429256" y="2571744"/>
          <a:ext cx="3032125" cy="1677988"/>
        </p:xfrm>
        <a:graphic>
          <a:graphicData uri="http://schemas.openxmlformats.org/presentationml/2006/ole">
            <p:oleObj spid="_x0000_s374792" name="Equation" r:id="rId5" imgW="1447560" imgH="799920" progId="Equation.DSMT4">
              <p:embed/>
            </p:oleObj>
          </a:graphicData>
        </a:graphic>
      </p:graphicFrame>
      <p:sp>
        <p:nvSpPr>
          <p:cNvPr id="12" name="下箭头 11"/>
          <p:cNvSpPr/>
          <p:nvPr/>
        </p:nvSpPr>
        <p:spPr bwMode="auto">
          <a:xfrm>
            <a:off x="6000760" y="4286256"/>
            <a:ext cx="428628" cy="71438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a:t>
            </a:r>
            <a:r>
              <a:rPr lang="zh-CN" altLang="en-US" dirty="0" smtClean="0"/>
              <a:t>基于观测器实现状态反馈</a:t>
            </a:r>
            <a:r>
              <a:rPr lang="en-US" altLang="zh-CN" dirty="0" smtClean="0"/>
              <a:t>-2</a:t>
            </a:r>
            <a:endParaRPr lang="zh-CN" altLang="en-US" dirty="0"/>
          </a:p>
        </p:txBody>
      </p:sp>
      <p:sp>
        <p:nvSpPr>
          <p:cNvPr id="3" name="内容占位符 2"/>
          <p:cNvSpPr>
            <a:spLocks noGrp="1"/>
          </p:cNvSpPr>
          <p:nvPr>
            <p:ph idx="1"/>
          </p:nvPr>
        </p:nvSpPr>
        <p:spPr>
          <a:xfrm>
            <a:off x="0" y="1285874"/>
            <a:ext cx="9144000" cy="7143785"/>
          </a:xfrm>
        </p:spPr>
        <p:txBody>
          <a:bodyPr/>
          <a:lstStyle/>
          <a:p>
            <a:r>
              <a:rPr lang="zh-CN" altLang="en-US" dirty="0" smtClean="0"/>
              <a:t>基于观测器的状态反馈系统的特性</a:t>
            </a:r>
            <a:endParaRPr lang="en-US" altLang="zh-CN" dirty="0" smtClean="0"/>
          </a:p>
          <a:p>
            <a:pPr lvl="1"/>
            <a:r>
              <a:rPr lang="zh-CN" altLang="en-US" dirty="0" smtClean="0"/>
              <a:t>阶数为原系统的阶数与观测器阶数之和</a:t>
            </a:r>
            <a:endParaRPr lang="en-US" altLang="zh-CN" dirty="0" smtClean="0"/>
          </a:p>
          <a:p>
            <a:pPr lvl="1"/>
            <a:r>
              <a:rPr lang="zh-CN" altLang="en-US" dirty="0" smtClean="0"/>
              <a:t>特征值集合</a:t>
            </a:r>
            <a:endParaRPr lang="en-US" altLang="zh-CN" dirty="0" smtClean="0"/>
          </a:p>
          <a:p>
            <a:pPr lvl="1"/>
            <a:r>
              <a:rPr lang="zh-CN" altLang="en-US" dirty="0" smtClean="0"/>
              <a:t>可以分离设计</a:t>
            </a:r>
            <a:endParaRPr lang="en-US" altLang="zh-CN" dirty="0" smtClean="0"/>
          </a:p>
          <a:p>
            <a:pPr lvl="1"/>
            <a:r>
              <a:rPr lang="zh-CN" altLang="en-US" dirty="0" smtClean="0"/>
              <a:t>传递函数矩阵</a:t>
            </a:r>
            <a:endParaRPr lang="en-US" altLang="zh-CN" dirty="0" smtClean="0"/>
          </a:p>
          <a:p>
            <a:pPr lvl="1"/>
            <a:r>
              <a:rPr lang="zh-CN" altLang="en-US" dirty="0" smtClean="0"/>
              <a:t>不能再保证能控性</a:t>
            </a:r>
            <a:endParaRPr lang="en-US" altLang="zh-CN" dirty="0" smtClean="0"/>
          </a:p>
          <a:p>
            <a:pPr lvl="1"/>
            <a:r>
              <a:rPr lang="zh-CN" altLang="en-US" dirty="0" smtClean="0"/>
              <a:t>与直接状态反馈在时间趋于无穷时是等效性</a:t>
            </a:r>
            <a:endParaRPr lang="en-US" altLang="zh-CN" dirty="0" smtClean="0"/>
          </a:p>
          <a:p>
            <a:pPr lvl="1"/>
            <a:r>
              <a:rPr lang="zh-CN" altLang="en-US" dirty="0" smtClean="0"/>
              <a:t>基于观测器的状态反馈系统的鲁棒性会变坏</a:t>
            </a:r>
            <a:endParaRPr lang="en-US" altLang="zh-CN" dirty="0" smtClean="0"/>
          </a:p>
          <a:p>
            <a:pPr lvl="1"/>
            <a:r>
              <a:rPr lang="zh-CN" altLang="en-US" dirty="0" smtClean="0"/>
              <a:t>观测器的特征值取状态反馈负实部的</a:t>
            </a:r>
            <a:r>
              <a:rPr lang="en-US" dirty="0" smtClean="0"/>
              <a:t>2~3</a:t>
            </a:r>
            <a:r>
              <a:rPr lang="zh-CN" altLang="en-US" dirty="0" smtClean="0"/>
              <a:t>倍</a:t>
            </a:r>
            <a:endParaRPr lang="en-US" altLang="zh-CN" dirty="0" smtClean="0"/>
          </a:p>
          <a:p>
            <a:pPr lvl="1"/>
            <a:r>
              <a:rPr lang="zh-CN" altLang="en-US" dirty="0" smtClean="0"/>
              <a:t>与带补偿器输出反馈系统的等价性</a:t>
            </a:r>
            <a:endParaRPr lang="en-US" altLang="zh-CN" dirty="0" smtClean="0"/>
          </a:p>
          <a:p>
            <a:pPr lvl="1"/>
            <a:endParaRPr lang="zh-CN" altLang="en-US" dirty="0"/>
          </a:p>
        </p:txBody>
      </p:sp>
      <p:sp>
        <p:nvSpPr>
          <p:cNvPr id="3829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2977" name="Object 1"/>
          <p:cNvGraphicFramePr>
            <a:graphicFrameLocks noChangeAspect="1"/>
          </p:cNvGraphicFramePr>
          <p:nvPr/>
        </p:nvGraphicFramePr>
        <p:xfrm>
          <a:off x="2714612" y="2428868"/>
          <a:ext cx="4184226" cy="571504"/>
        </p:xfrm>
        <a:graphic>
          <a:graphicData uri="http://schemas.openxmlformats.org/presentationml/2006/ole">
            <p:oleObj spid="_x0000_s382977" name="Equation" r:id="rId3" imgW="1954951" imgH="266584" progId="Equation.DSMT4">
              <p:embed/>
            </p:oleObj>
          </a:graphicData>
        </a:graphic>
      </p:graphicFrame>
      <p:graphicFrame>
        <p:nvGraphicFramePr>
          <p:cNvPr id="6" name="Object 1"/>
          <p:cNvGraphicFramePr>
            <a:graphicFrameLocks noChangeAspect="1"/>
          </p:cNvGraphicFramePr>
          <p:nvPr/>
        </p:nvGraphicFramePr>
        <p:xfrm>
          <a:off x="3000364" y="3429000"/>
          <a:ext cx="4676775" cy="515937"/>
        </p:xfrm>
        <a:graphic>
          <a:graphicData uri="http://schemas.openxmlformats.org/presentationml/2006/ole">
            <p:oleObj spid="_x0000_s382979" name="Equation" r:id="rId4" imgW="2184120" imgH="241200" progId="Equation.DSMT4">
              <p:embed/>
            </p:oleObj>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a:t>
            </a:r>
            <a:r>
              <a:rPr lang="zh-CN" altLang="en-US" dirty="0" smtClean="0"/>
              <a:t>基于观测器实现状态反馈</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例：设计基于状态观测器的状态反馈系统</a:t>
            </a:r>
            <a:endParaRPr lang="zh-CN" altLang="en-US" dirty="0"/>
          </a:p>
        </p:txBody>
      </p:sp>
      <p:sp>
        <p:nvSpPr>
          <p:cNvPr id="3819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1953" name="Object 1"/>
          <p:cNvGraphicFramePr>
            <a:graphicFrameLocks noChangeAspect="1"/>
          </p:cNvGraphicFramePr>
          <p:nvPr/>
        </p:nvGraphicFramePr>
        <p:xfrm>
          <a:off x="1285852" y="1857364"/>
          <a:ext cx="2689430" cy="1428760"/>
        </p:xfrm>
        <a:graphic>
          <a:graphicData uri="http://schemas.openxmlformats.org/presentationml/2006/ole">
            <p:oleObj spid="_x0000_s381953" name="Equation" r:id="rId3" imgW="1219200" imgH="647700" progId="Equation.DSMT4">
              <p:embed/>
            </p:oleObj>
          </a:graphicData>
        </a:graphic>
      </p:graphicFrame>
      <p:sp>
        <p:nvSpPr>
          <p:cNvPr id="6" name="矩形 5"/>
          <p:cNvSpPr/>
          <p:nvPr/>
        </p:nvSpPr>
        <p:spPr>
          <a:xfrm>
            <a:off x="203200" y="3242817"/>
            <a:ext cx="5726122" cy="584775"/>
          </a:xfrm>
          <a:prstGeom prst="rect">
            <a:avLst/>
          </a:prstGeom>
        </p:spPr>
        <p:txBody>
          <a:bodyPr wrap="square">
            <a:spAutoFit/>
          </a:bodyPr>
          <a:lstStyle/>
          <a:p>
            <a:r>
              <a:rPr lang="zh-CN" altLang="en-US" sz="2800" b="1" dirty="0" smtClean="0">
                <a:latin typeface="+mn-ea"/>
                <a:ea typeface="+mn-ea"/>
              </a:rPr>
              <a:t>状态反馈</a:t>
            </a:r>
            <a:r>
              <a:rPr lang="zh-CN" altLang="en-US" sz="3200" b="1" dirty="0" smtClean="0">
                <a:latin typeface="+mn-ea"/>
                <a:ea typeface="+mn-ea"/>
              </a:rPr>
              <a:t>将闭环系统极点配置为</a:t>
            </a:r>
            <a:endParaRPr lang="zh-CN" altLang="en-US" b="1" dirty="0">
              <a:latin typeface="+mn-ea"/>
              <a:ea typeface="+mn-ea"/>
            </a:endParaRPr>
          </a:p>
        </p:txBody>
      </p:sp>
      <p:sp>
        <p:nvSpPr>
          <p:cNvPr id="7" name="矩形 6"/>
          <p:cNvSpPr/>
          <p:nvPr/>
        </p:nvSpPr>
        <p:spPr>
          <a:xfrm>
            <a:off x="1785918" y="4000504"/>
            <a:ext cx="5429288" cy="523220"/>
          </a:xfrm>
          <a:prstGeom prst="rect">
            <a:avLst/>
          </a:prstGeom>
        </p:spPr>
        <p:txBody>
          <a:bodyPr wrap="square">
            <a:spAutoFit/>
          </a:bodyPr>
          <a:lstStyle/>
          <a:p>
            <a:r>
              <a:rPr lang="zh-CN" altLang="en-US" sz="2800" b="1" dirty="0" smtClean="0">
                <a:latin typeface="+mn-ea"/>
                <a:ea typeface="+mn-ea"/>
              </a:rPr>
              <a:t>全维及降维观测的极点</a:t>
            </a:r>
            <a:r>
              <a:rPr lang="zh-CN" altLang="en-US" sz="2800" b="1" dirty="0" smtClean="0">
                <a:latin typeface="Times New Roman" pitchFamily="18" charset="0"/>
                <a:ea typeface="+mn-ea"/>
                <a:cs typeface="Times New Roman" pitchFamily="18" charset="0"/>
              </a:rPr>
              <a:t>为</a:t>
            </a:r>
            <a:r>
              <a:rPr lang="en-US" altLang="zh-CN" sz="2800" b="1" dirty="0" smtClean="0">
                <a:latin typeface="Times New Roman" pitchFamily="18" charset="0"/>
                <a:ea typeface="+mn-ea"/>
                <a:cs typeface="Times New Roman" pitchFamily="18" charset="0"/>
              </a:rPr>
              <a:t>-10</a:t>
            </a:r>
            <a:endParaRPr lang="zh-CN" altLang="en-US" b="1" dirty="0">
              <a:latin typeface="Times New Roman" pitchFamily="18" charset="0"/>
              <a:ea typeface="+mn-ea"/>
              <a:cs typeface="Times New Roman" pitchFamily="18" charset="0"/>
            </a:endParaRPr>
          </a:p>
        </p:txBody>
      </p:sp>
      <p:sp>
        <p:nvSpPr>
          <p:cNvPr id="3819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1955" name="Object 3"/>
          <p:cNvGraphicFramePr>
            <a:graphicFrameLocks noChangeAspect="1"/>
          </p:cNvGraphicFramePr>
          <p:nvPr/>
        </p:nvGraphicFramePr>
        <p:xfrm>
          <a:off x="5857884" y="3357562"/>
          <a:ext cx="1143008" cy="519549"/>
        </p:xfrm>
        <a:graphic>
          <a:graphicData uri="http://schemas.openxmlformats.org/presentationml/2006/ole">
            <p:oleObj spid="_x0000_s381955" name="Equation" r:id="rId4" imgW="419100" imgH="190500" progId="Equation.DSMT4">
              <p:embed/>
            </p:oleObj>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a:t>
            </a:r>
            <a:r>
              <a:rPr lang="zh-CN" altLang="en-US" dirty="0" smtClean="0"/>
              <a:t>基于观测器实现状态反馈</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smtClean="0"/>
              <a:t>续上例</a:t>
            </a:r>
            <a:r>
              <a:rPr lang="en-US" altLang="zh-CN" dirty="0" smtClean="0"/>
              <a:t>---</a:t>
            </a:r>
            <a:r>
              <a:rPr lang="zh-CN" altLang="en-US" dirty="0" smtClean="0"/>
              <a:t>数值计算结果</a:t>
            </a:r>
            <a:endParaRPr lang="zh-CN" altLang="en-US" dirty="0"/>
          </a:p>
        </p:txBody>
      </p:sp>
      <p:pic>
        <p:nvPicPr>
          <p:cNvPr id="4" name="图片 3"/>
          <p:cNvPicPr/>
          <p:nvPr/>
        </p:nvPicPr>
        <p:blipFill>
          <a:blip r:embed="rId2"/>
          <a:srcRect l="1688" t="5399" r="7423"/>
          <a:stretch>
            <a:fillRect/>
          </a:stretch>
        </p:blipFill>
        <p:spPr bwMode="auto">
          <a:xfrm>
            <a:off x="714348" y="1928802"/>
            <a:ext cx="3143272" cy="2230313"/>
          </a:xfrm>
          <a:prstGeom prst="rect">
            <a:avLst/>
          </a:prstGeom>
          <a:noFill/>
          <a:ln w="9525">
            <a:noFill/>
            <a:miter lim="800000"/>
            <a:headEnd/>
            <a:tailEnd/>
          </a:ln>
        </p:spPr>
      </p:pic>
      <p:pic>
        <p:nvPicPr>
          <p:cNvPr id="6" name="图片 5"/>
          <p:cNvPicPr/>
          <p:nvPr/>
        </p:nvPicPr>
        <p:blipFill>
          <a:blip r:embed="rId3"/>
          <a:srcRect l="3914" t="4590" r="7222"/>
          <a:stretch>
            <a:fillRect/>
          </a:stretch>
        </p:blipFill>
        <p:spPr bwMode="auto">
          <a:xfrm>
            <a:off x="4929190" y="1857364"/>
            <a:ext cx="3006065" cy="2357454"/>
          </a:xfrm>
          <a:prstGeom prst="rect">
            <a:avLst/>
          </a:prstGeom>
          <a:noFill/>
          <a:ln w="9525">
            <a:noFill/>
            <a:miter lim="800000"/>
            <a:headEnd/>
            <a:tailEnd/>
          </a:ln>
        </p:spPr>
      </p:pic>
      <p:pic>
        <p:nvPicPr>
          <p:cNvPr id="7" name="图片 6"/>
          <p:cNvPicPr/>
          <p:nvPr/>
        </p:nvPicPr>
        <p:blipFill>
          <a:blip r:embed="rId4"/>
          <a:srcRect l="1822" t="5040" r="7222"/>
          <a:stretch>
            <a:fillRect/>
          </a:stretch>
        </p:blipFill>
        <p:spPr bwMode="auto">
          <a:xfrm>
            <a:off x="714348" y="4357694"/>
            <a:ext cx="3143272" cy="2286016"/>
          </a:xfrm>
          <a:prstGeom prst="rect">
            <a:avLst/>
          </a:prstGeom>
          <a:noFill/>
          <a:ln w="9525">
            <a:noFill/>
            <a:miter lim="800000"/>
            <a:headEnd/>
            <a:tailEnd/>
          </a:ln>
        </p:spPr>
      </p:pic>
      <p:pic>
        <p:nvPicPr>
          <p:cNvPr id="8" name="图片 7"/>
          <p:cNvPicPr/>
          <p:nvPr/>
        </p:nvPicPr>
        <p:blipFill>
          <a:blip r:embed="rId5"/>
          <a:srcRect l="2902" t="5399" r="6952"/>
          <a:stretch>
            <a:fillRect/>
          </a:stretch>
        </p:blipFill>
        <p:spPr bwMode="auto">
          <a:xfrm>
            <a:off x="4857752" y="4286256"/>
            <a:ext cx="3143271" cy="25003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本章给你印像最深的是什么？</a:t>
            </a:r>
            <a:endParaRPr lang="en-US" altLang="zh-CN" dirty="0" smtClean="0"/>
          </a:p>
          <a:p>
            <a:endParaRPr lang="en-US" altLang="zh-CN" dirty="0" smtClean="0"/>
          </a:p>
          <a:p>
            <a:r>
              <a:rPr lang="zh-CN" altLang="en-US" dirty="0" smtClean="0"/>
              <a:t>确定性线性系统的综合理论比较完备</a:t>
            </a:r>
            <a:endParaRPr lang="en-US" altLang="zh-CN" dirty="0" smtClean="0"/>
          </a:p>
          <a:p>
            <a:pPr lvl="1"/>
            <a:r>
              <a:rPr lang="zh-CN" altLang="en-US" dirty="0" smtClean="0"/>
              <a:t>镇定</a:t>
            </a:r>
            <a:r>
              <a:rPr lang="en-US" altLang="zh-CN" dirty="0" smtClean="0"/>
              <a:t>----</a:t>
            </a:r>
            <a:r>
              <a:rPr lang="zh-CN" altLang="en-US" dirty="0" smtClean="0"/>
              <a:t>通过极点配置实验</a:t>
            </a:r>
            <a:endParaRPr lang="en-US" altLang="zh-CN" dirty="0" smtClean="0"/>
          </a:p>
          <a:p>
            <a:pPr lvl="1"/>
            <a:r>
              <a:rPr lang="zh-CN" altLang="en-US" dirty="0" smtClean="0"/>
              <a:t>解耦</a:t>
            </a:r>
            <a:endParaRPr lang="en-US" altLang="zh-CN" dirty="0" smtClean="0"/>
          </a:p>
          <a:p>
            <a:pPr lvl="1"/>
            <a:r>
              <a:rPr lang="zh-CN" altLang="en-US" dirty="0" smtClean="0"/>
              <a:t>观测器</a:t>
            </a:r>
            <a:endParaRPr lang="en-US" altLang="zh-CN" dirty="0" smtClean="0"/>
          </a:p>
          <a:p>
            <a:pPr lvl="1"/>
            <a:r>
              <a:rPr lang="zh-CN" altLang="en-US" dirty="0" smtClean="0">
                <a:solidFill>
                  <a:schemeClr val="tx2"/>
                </a:solidFill>
              </a:rPr>
              <a:t>跟踪</a:t>
            </a:r>
            <a:endParaRPr lang="en-US" altLang="zh-CN" dirty="0" smtClean="0">
              <a:solidFill>
                <a:schemeClr val="tx2"/>
              </a:solidFill>
            </a:endParaRPr>
          </a:p>
          <a:p>
            <a:endParaRPr lang="en-US" altLang="zh-CN" dirty="0" smtClean="0">
              <a:solidFill>
                <a:schemeClr val="tx2"/>
              </a:solidFill>
            </a:endParaRPr>
          </a:p>
          <a:p>
            <a:r>
              <a:rPr lang="zh-CN" altLang="en-US" dirty="0" smtClean="0">
                <a:solidFill>
                  <a:schemeClr val="tx2"/>
                </a:solidFill>
              </a:rPr>
              <a:t>自己</a:t>
            </a:r>
            <a:r>
              <a:rPr lang="zh-CN" altLang="en-US" dirty="0" smtClean="0">
                <a:solidFill>
                  <a:schemeClr val="tx2"/>
                </a:solidFill>
              </a:rPr>
              <a:t>小结</a:t>
            </a:r>
            <a:r>
              <a:rPr lang="zh-CN" altLang="en-US" dirty="0" smtClean="0">
                <a:solidFill>
                  <a:schemeClr val="tx2"/>
                </a:solidFill>
              </a:rPr>
              <a:t>一下本章的知识</a:t>
            </a: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标题 3"/>
          <p:cNvSpPr>
            <a:spLocks noGrp="1"/>
          </p:cNvSpPr>
          <p:nvPr>
            <p:ph type="ctrTitle"/>
          </p:nvPr>
        </p:nvSpPr>
        <p:spPr>
          <a:xfrm>
            <a:off x="990600" y="2071688"/>
            <a:ext cx="7772400" cy="1143000"/>
          </a:xfrm>
        </p:spPr>
        <p:txBody>
          <a:bodyPr/>
          <a:lstStyle/>
          <a:p>
            <a:r>
              <a:rPr lang="en-US" altLang="zh-CN" smtClean="0"/>
              <a:t>That all</a:t>
            </a:r>
            <a:endParaRPr lang="zh-CN" altLang="en-US" smtClean="0"/>
          </a:p>
        </p:txBody>
      </p:sp>
      <p:sp>
        <p:nvSpPr>
          <p:cNvPr id="199682" name="副标题 4"/>
          <p:cNvSpPr>
            <a:spLocks noGrp="1"/>
          </p:cNvSpPr>
          <p:nvPr>
            <p:ph type="subTitle" idx="1"/>
          </p:nvPr>
        </p:nvSpPr>
        <p:spPr/>
        <p:txBody>
          <a:bodyPr/>
          <a:lstStyle/>
          <a:p>
            <a:r>
              <a:rPr lang="en-US" altLang="zh-CN" smtClean="0"/>
              <a:t>Thank you!</a:t>
            </a:r>
            <a:endParaRPr lang="zh-CN" altLang="en-US" smtClean="0"/>
          </a:p>
        </p:txBody>
      </p:sp>
      <p:pic>
        <p:nvPicPr>
          <p:cNvPr id="199683" name="Picture 4" descr="0003"/>
          <p:cNvPicPr>
            <a:picLocks noChangeAspect="1" noChangeArrowheads="1" noCrop="1"/>
          </p:cNvPicPr>
          <p:nvPr/>
        </p:nvPicPr>
        <p:blipFill>
          <a:blip r:embed="rId2"/>
          <a:srcRect/>
          <a:stretch>
            <a:fillRect/>
          </a:stretch>
        </p:blipFill>
        <p:spPr bwMode="auto">
          <a:xfrm>
            <a:off x="5643563" y="857250"/>
            <a:ext cx="2857500" cy="2220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5582</TotalTime>
  <Words>5544</Words>
  <Application>Microsoft PowerPoint</Application>
  <PresentationFormat>全屏显示(4:3)</PresentationFormat>
  <Paragraphs>775</Paragraphs>
  <Slides>96</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96</vt:i4>
      </vt:variant>
    </vt:vector>
  </HeadingPairs>
  <TitlesOfParts>
    <vt:vector size="100" baseType="lpstr">
      <vt:lpstr>Blends</vt:lpstr>
      <vt:lpstr>MathType 6.0 Equation</vt:lpstr>
      <vt:lpstr>Equation</vt:lpstr>
      <vt:lpstr>Visio</vt:lpstr>
      <vt:lpstr>确定性动态系统 常规控制综合与设计</vt:lpstr>
      <vt:lpstr>控制系统综合与设计过程</vt:lpstr>
      <vt:lpstr>本章内容</vt:lpstr>
      <vt:lpstr>1综合与设计的基本概念</vt:lpstr>
      <vt:lpstr>1.1问题的提法--反馈控制的结构</vt:lpstr>
      <vt:lpstr>1.2性能指标的类型与提法-1</vt:lpstr>
      <vt:lpstr>1.3综合与设计问题解决思路 </vt:lpstr>
      <vt:lpstr>本章内容</vt:lpstr>
      <vt:lpstr>2连续时间线性时不变反馈控制系统的结构特性</vt:lpstr>
      <vt:lpstr>2.1状态反馈与其闭环系统分析-1</vt:lpstr>
      <vt:lpstr>2.1状态反馈与其闭环系统分析-2</vt:lpstr>
      <vt:lpstr>2.1状态反馈与其闭环系统分析-3</vt:lpstr>
      <vt:lpstr>2.2(静态)输出反馈与其闭环系统分析-1</vt:lpstr>
      <vt:lpstr>2.2(静态)输出反馈与其闭环系统分析-2</vt:lpstr>
      <vt:lpstr>2.3从输出到状态矢量导数反馈与其闭环系统分析</vt:lpstr>
      <vt:lpstr>2.4连续时间系统的动态补偿-1</vt:lpstr>
      <vt:lpstr>2.4连续时间系统的动态补偿-2</vt:lpstr>
      <vt:lpstr>2.4连续时间系统的动态补偿-3</vt:lpstr>
      <vt:lpstr>2.4连续时间系统的动态补偿-4</vt:lpstr>
      <vt:lpstr>2.4连续时间系统的动态补偿-5</vt:lpstr>
      <vt:lpstr>2.4连续时间系统的动态补偿-5</vt:lpstr>
      <vt:lpstr>本章内容</vt:lpstr>
      <vt:lpstr>3离散时间线性时不变反馈控制系统的结构特性(类比连续情况)</vt:lpstr>
      <vt:lpstr>本章内容</vt:lpstr>
      <vt:lpstr>4线性时不变系统的极点配置问题提法与指标确定</vt:lpstr>
      <vt:lpstr>4.1问题的提法</vt:lpstr>
      <vt:lpstr>4.2时域指标与频域指标-1</vt:lpstr>
      <vt:lpstr>4.2时域指标与频域指标-2</vt:lpstr>
      <vt:lpstr>4.2时域指标与频域指标-3</vt:lpstr>
      <vt:lpstr>4.2时域指标与频域指标-4</vt:lpstr>
      <vt:lpstr>本章内容</vt:lpstr>
      <vt:lpstr>5线性时不变系统状态反馈极点配置的存在性与算法</vt:lpstr>
      <vt:lpstr>5.1单输入连续时间LTI系统极点配置的存在性与算法-1</vt:lpstr>
      <vt:lpstr>5.1单输入连续时间LTI系统极点配置的存在性与算法-4</vt:lpstr>
      <vt:lpstr>5.1单输入连续时间LTI系统极点配置的存在性与算法-2</vt:lpstr>
      <vt:lpstr>5.1单输入连续时间LTI系统极点配置的存在性与算法-3</vt:lpstr>
      <vt:lpstr>5.2多输入连续时间LTI系统极点配置的存在性与算法-1</vt:lpstr>
      <vt:lpstr>5.2多输入连续时间LTI系统极点配置的存在性与算法-2</vt:lpstr>
      <vt:lpstr>5.2多输入连续时间LTI系统极点配置的存在性与算法-3</vt:lpstr>
      <vt:lpstr>5.2多输入连续时间LTI系统极点配置的存在性与算法-4</vt:lpstr>
      <vt:lpstr>5.3离散时间LTI系统极点配置的存在性与算法</vt:lpstr>
      <vt:lpstr>本章内容</vt:lpstr>
      <vt:lpstr>6线性时不变系统从输出到状态矢量导数反馈极点配置</vt:lpstr>
      <vt:lpstr>本章内容</vt:lpstr>
      <vt:lpstr>7线性时不变系统状态反馈与从输出到状态矢量导数反馈复合极点配置</vt:lpstr>
      <vt:lpstr>本章内容</vt:lpstr>
      <vt:lpstr>8线性时不变系统输出反馈极点配置存在性与算法-1</vt:lpstr>
      <vt:lpstr>8线性时不变系统输出反馈极点配置存在性与算法-2</vt:lpstr>
      <vt:lpstr>8线性时不变系统输出反馈极点配置存在性与算法-3</vt:lpstr>
      <vt:lpstr>8线性时不变系统输出反馈极点配置存在性与算法-4</vt:lpstr>
      <vt:lpstr>8线性时不变系统输出反馈极点配置存在性与算法-5</vt:lpstr>
      <vt:lpstr>8线性时不变系统输出反馈极点配置存在性与算法-6</vt:lpstr>
      <vt:lpstr>8线性时不变系统输出反馈极点配置存在性与算法-7</vt:lpstr>
      <vt:lpstr>8线性时不变系统输出反馈极点配置存在性与算法-8</vt:lpstr>
      <vt:lpstr>8线性时不变系统输出反馈极点配置存在性与算法-9</vt:lpstr>
      <vt:lpstr>本章内容</vt:lpstr>
      <vt:lpstr>9线性时不变系统反馈镇定问题与求解</vt:lpstr>
      <vt:lpstr>9.2状态反馈可镇定条件与算法-1</vt:lpstr>
      <vt:lpstr>9.2状态反馈可镇定条件与算法-2</vt:lpstr>
      <vt:lpstr>9.3输出反馈可镇定条件</vt:lpstr>
      <vt:lpstr>本章内容</vt:lpstr>
      <vt:lpstr>10线性时不变系统解耦控制</vt:lpstr>
      <vt:lpstr>10.1解耦问题的背景与提法-1</vt:lpstr>
      <vt:lpstr>10.1解耦问题的背景与提法-2</vt:lpstr>
      <vt:lpstr>10.1解耦问题的背景与提法-3</vt:lpstr>
      <vt:lpstr>10.1解耦问题的背景与提法-4</vt:lpstr>
      <vt:lpstr>10.1解耦问题的背景与提法-5</vt:lpstr>
      <vt:lpstr>10.1解耦问题的背景与提法-6</vt:lpstr>
      <vt:lpstr>10.2被控变量与调节变量间正确匹配</vt:lpstr>
      <vt:lpstr>10.3输入输出动态解耦与算法-1</vt:lpstr>
      <vt:lpstr>10.3输入输出动态解耦与算法-2</vt:lpstr>
      <vt:lpstr>10.3输入输出动态解耦与算法-3</vt:lpstr>
      <vt:lpstr>10.3输入输出动态解耦与算法-4</vt:lpstr>
      <vt:lpstr>10.3输入输出动态解耦与算法-5</vt:lpstr>
      <vt:lpstr>10.3输入输出动态解耦与算法-6</vt:lpstr>
      <vt:lpstr>10.3输入输出动态解耦与算法-7</vt:lpstr>
      <vt:lpstr>10.3输入输出动态解耦与算法-8</vt:lpstr>
      <vt:lpstr>10.3输入输出动态解耦与算法-8</vt:lpstr>
      <vt:lpstr>10.4输入输出静态解耦与算法-1</vt:lpstr>
      <vt:lpstr>10.4输入输出静态解耦与算法-2</vt:lpstr>
      <vt:lpstr>本章内容</vt:lpstr>
      <vt:lpstr>11基于观测器的线性时不变系统状态反馈控制</vt:lpstr>
      <vt:lpstr>11.1状态重构与观测相关概念-1</vt:lpstr>
      <vt:lpstr>11.1状态重构与观测相关概念-2</vt:lpstr>
      <vt:lpstr>11.1状态重构与观测相关概念-3</vt:lpstr>
      <vt:lpstr>11.2状态观测器的存在性-1</vt:lpstr>
      <vt:lpstr>11.2状态观测器的存在性-2</vt:lpstr>
      <vt:lpstr>11.2状态观测器的存在性-3</vt:lpstr>
      <vt:lpstr>11.3全维状态观测器设计</vt:lpstr>
      <vt:lpstr>11.4降维状态观测器设计</vt:lpstr>
      <vt:lpstr>11.5基于观测器实现状态反馈-1</vt:lpstr>
      <vt:lpstr>11.5基于观测器实现状态反馈-2</vt:lpstr>
      <vt:lpstr>11.5基于观测器实现状态反馈-3</vt:lpstr>
      <vt:lpstr>11.5基于观测器实现状态反馈-4</vt:lpstr>
      <vt:lpstr>小结</vt:lpstr>
      <vt:lpstr>That all</vt:lpstr>
    </vt:vector>
  </TitlesOfParts>
  <Company>山东大学计算机科学与技术学院</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动态系统的稳定性分析</dc:title>
  <dc:creator>胡立坤</dc:creator>
  <cp:lastModifiedBy>admin</cp:lastModifiedBy>
  <cp:revision>845</cp:revision>
  <dcterms:created xsi:type="dcterms:W3CDTF">2002-12-18T08:50:00Z</dcterms:created>
  <dcterms:modified xsi:type="dcterms:W3CDTF">2014-05-11T11:09:05Z</dcterms:modified>
</cp:coreProperties>
</file>