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7" r:id="rId22"/>
    <p:sldId id="278" r:id="rId23"/>
    <p:sldId id="279" r:id="rId24"/>
    <p:sldId id="280" r:id="rId25"/>
    <p:sldId id="27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1504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DA98-3F7C-407D-8993-5548BACFA23E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CB2C-EEC3-4C5E-8020-64D4191898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经典控制理论复习大纲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信号与控制理论课群组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2013.12.22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第三章    线性系统的时域分析</a:t>
            </a:r>
            <a:r>
              <a:rPr lang="en-US" altLang="zh-CN" b="1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143668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减小或消除稳态误差的措施</a:t>
            </a:r>
            <a:endParaRPr lang="en-US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闭环控制优于开环控制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增大控制器开环增益，但要注意稳定性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控制器设置积分环节，但不能太多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采用串联控制抑制内回路扰动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采用复合控制</a:t>
            </a:r>
          </a:p>
          <a:p>
            <a:r>
              <a:rPr lang="zh-CN" altLang="en-US" b="1" dirty="0" smtClean="0"/>
              <a:t>根轨迹法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理解根轨迹定义与含义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识记根轨迹方程，及</a:t>
            </a:r>
            <a:r>
              <a:rPr kumimoji="1" lang="zh-CN" altLang="en-US" b="1" dirty="0" smtClean="0">
                <a:latin typeface="宋体" charset="-122"/>
              </a:rPr>
              <a:t>幅值条件和相角条件</a:t>
            </a:r>
            <a:endParaRPr kumimoji="1" lang="en-US" altLang="zh-CN" b="1" dirty="0" smtClean="0">
              <a:latin typeface="宋体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b="1" dirty="0" smtClean="0">
                <a:solidFill>
                  <a:srgbClr val="FF0000"/>
                </a:solidFill>
                <a:latin typeface="宋体" charset="-122"/>
              </a:rPr>
              <a:t>理解画根轨迹方法与根轨迹性质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kumimoji="1" lang="en-US" altLang="zh-CN" b="1" dirty="0" smtClean="0">
              <a:solidFill>
                <a:srgbClr val="FF0000"/>
              </a:solidFill>
              <a:latin typeface="宋体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b="1" dirty="0" smtClean="0">
                <a:solidFill>
                  <a:srgbClr val="FF0000"/>
                </a:solidFill>
                <a:latin typeface="宋体" charset="-122"/>
              </a:rPr>
              <a:t>会画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charset="-122"/>
              </a:rPr>
              <a:t>180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charset="-122"/>
              </a:rPr>
              <a:t>度根轨迹，并能计算临界稳定根轨迹增益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kumimoji="1" lang="en-US" altLang="zh-CN" b="1" dirty="0" smtClean="0">
              <a:solidFill>
                <a:srgbClr val="FF0000"/>
              </a:solidFill>
              <a:latin typeface="宋体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b="1" dirty="0" smtClean="0">
                <a:latin typeface="宋体" charset="-122"/>
              </a:rPr>
              <a:t>了解</a:t>
            </a:r>
            <a:r>
              <a:rPr kumimoji="1" lang="en-US" altLang="zh-CN" b="1" dirty="0" smtClean="0">
                <a:latin typeface="宋体" charset="-122"/>
              </a:rPr>
              <a:t>0</a:t>
            </a:r>
            <a:r>
              <a:rPr kumimoji="1" lang="zh-CN" altLang="en-US" b="1" dirty="0" smtClean="0">
                <a:latin typeface="宋体" charset="-122"/>
              </a:rPr>
              <a:t>度根轨迹</a:t>
            </a:r>
            <a:endParaRPr kumimoji="1" lang="en-US" altLang="zh-CN" b="1" dirty="0" smtClean="0">
              <a:latin typeface="宋体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b="1" dirty="0" smtClean="0">
                <a:latin typeface="宋体" charset="-122"/>
              </a:rPr>
              <a:t>了解</a:t>
            </a:r>
            <a:r>
              <a:rPr lang="zh-CN" altLang="en-US" b="1" dirty="0" smtClean="0"/>
              <a:t>参数根轨迹方法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了解根灵敏度</a:t>
            </a:r>
            <a:endParaRPr lang="en-US" altLang="zh-CN" b="1" dirty="0" smtClean="0"/>
          </a:p>
          <a:p>
            <a:r>
              <a:rPr lang="zh-CN" altLang="en-US" b="1" dirty="0" smtClean="0"/>
              <a:t>零、极点分布对系统性能的影响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理解闭环零、极点分布对系统性能的影响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会分析开环零、极点分布对根轨迹的影响与闭环系统性能 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难点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kumimoji="1" lang="en-US" altLang="zh-CN" b="1" dirty="0" smtClean="0">
              <a:latin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第四章    线性系统的频域分析</a:t>
            </a:r>
            <a:r>
              <a:rPr lang="en-US" altLang="zh-CN" b="1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什么是频率特性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识记频率特性的定义，理解其内涵与物理意义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理解应用频率特性分析系统性能的基本思路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理解传递函数与频率特性的关系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识记频率特性的图形化表示方法与基本知识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开环系统的频率特性与频率特性曲线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理解并识记比例、微分、积分、一阶环节、二阶环节、时滞环节的频率特性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能够绘制幅相频率特性曲线，并能计算一些特征点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闭环系统稳定性环路分析与频域性能指标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理解环路分析稳定性的思想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识记相对稳定性的相关概念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稳定裕度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能计算稳定裕度，并能与频率特性图对应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理解模裕度与增益裕度以及相角裕度的关系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了解模裕度使用的场合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>
              <a:solidFill>
                <a:srgbClr val="FF660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第四章    线性系统的时域分析</a:t>
            </a:r>
            <a:r>
              <a:rPr lang="en-US" altLang="zh-CN" b="1" dirty="0" smtClean="0"/>
              <a:t>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86874" cy="61436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Nyquist</a:t>
            </a:r>
            <a:r>
              <a:rPr lang="zh-CN" altLang="en-US" b="1" dirty="0" smtClean="0"/>
              <a:t>稳定性判据与应用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理解幅角原理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按规定的</a:t>
            </a:r>
            <a:r>
              <a:rPr lang="en-US" b="1" dirty="0" smtClean="0">
                <a:solidFill>
                  <a:srgbClr val="FF0000"/>
                </a:solidFill>
              </a:rPr>
              <a:t>Nyquist</a:t>
            </a:r>
            <a:r>
              <a:rPr lang="zh-CN" altLang="en-US" b="1" dirty="0" smtClean="0">
                <a:solidFill>
                  <a:srgbClr val="FF0000"/>
                </a:solidFill>
              </a:rPr>
              <a:t>路径，会画完整的</a:t>
            </a:r>
            <a:r>
              <a:rPr lang="en-US" altLang="zh-CN" b="1" dirty="0" smtClean="0">
                <a:solidFill>
                  <a:srgbClr val="FF0000"/>
                </a:solidFill>
              </a:rPr>
              <a:t>Nyquist</a:t>
            </a:r>
            <a:r>
              <a:rPr lang="zh-CN" altLang="en-US" b="1" dirty="0" smtClean="0">
                <a:solidFill>
                  <a:srgbClr val="FF0000"/>
                </a:solidFill>
              </a:rPr>
              <a:t>曲线。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掌握</a:t>
            </a:r>
            <a:r>
              <a:rPr lang="en-US" b="1" dirty="0" smtClean="0">
                <a:solidFill>
                  <a:srgbClr val="FF0000"/>
                </a:solidFill>
              </a:rPr>
              <a:t>Nyquist</a:t>
            </a:r>
            <a:r>
              <a:rPr lang="zh-CN" altLang="en-US" b="1" dirty="0" smtClean="0">
                <a:solidFill>
                  <a:srgbClr val="FF0000"/>
                </a:solidFill>
              </a:rPr>
              <a:t>稳定性判定方法，并会应用它计算满足稳定的参数取值范围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了解基于</a:t>
            </a:r>
            <a:r>
              <a:rPr lang="en-US" b="1" dirty="0" smtClean="0"/>
              <a:t>Nyquist</a:t>
            </a:r>
            <a:r>
              <a:rPr lang="zh-CN" altLang="en-US" b="1" dirty="0" smtClean="0"/>
              <a:t>稳定性判据的</a:t>
            </a:r>
            <a:r>
              <a:rPr lang="en-US" altLang="zh-CN" b="1" dirty="0" smtClean="0"/>
              <a:t>Doyle</a:t>
            </a:r>
            <a:r>
              <a:rPr lang="zh-CN" altLang="en-US" b="1" dirty="0" smtClean="0"/>
              <a:t>稳定鲁棒性判据</a:t>
            </a:r>
            <a:endParaRPr lang="en-US" altLang="zh-CN" b="1" dirty="0" smtClean="0"/>
          </a:p>
          <a:p>
            <a:r>
              <a:rPr lang="en-US" altLang="zh-CN" b="1" dirty="0" smtClean="0"/>
              <a:t>Bode</a:t>
            </a:r>
            <a:r>
              <a:rPr lang="zh-CN" altLang="en-US" b="1" dirty="0" smtClean="0"/>
              <a:t>图及应用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了解使用</a:t>
            </a:r>
            <a:r>
              <a:rPr lang="en-US" altLang="zh-CN" b="1" dirty="0" smtClean="0"/>
              <a:t>dB</a:t>
            </a:r>
            <a:r>
              <a:rPr lang="zh-CN" altLang="en-US" b="1" dirty="0" smtClean="0"/>
              <a:t>表达的好处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理解并识记典型环节的</a:t>
            </a:r>
            <a:r>
              <a:rPr lang="en-US" altLang="zh-CN" b="1" dirty="0" smtClean="0">
                <a:solidFill>
                  <a:srgbClr val="FF0000"/>
                </a:solidFill>
              </a:rPr>
              <a:t>Bode</a:t>
            </a:r>
            <a:r>
              <a:rPr lang="zh-CN" altLang="en-US" b="1" dirty="0" smtClean="0">
                <a:solidFill>
                  <a:srgbClr val="FF0000"/>
                </a:solidFill>
              </a:rPr>
              <a:t>图，理解谐振并会计算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会画线性连续系统</a:t>
            </a:r>
            <a:r>
              <a:rPr lang="en-US" altLang="zh-CN" b="1" dirty="0" smtClean="0">
                <a:solidFill>
                  <a:srgbClr val="FF0000"/>
                </a:solidFill>
              </a:rPr>
              <a:t>Bode</a:t>
            </a:r>
            <a:r>
              <a:rPr lang="zh-CN" altLang="en-US" b="1" dirty="0" smtClean="0">
                <a:solidFill>
                  <a:srgbClr val="FF0000"/>
                </a:solidFill>
              </a:rPr>
              <a:t>图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理解系统控制精度与对数幅频特性曲线间关系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</a:t>
            </a:r>
            <a:r>
              <a:rPr lang="en-US" altLang="zh-CN" b="1" dirty="0" smtClean="0">
                <a:solidFill>
                  <a:srgbClr val="FF0000"/>
                </a:solidFill>
              </a:rPr>
              <a:t>Bode</a:t>
            </a:r>
            <a:r>
              <a:rPr lang="zh-CN" altLang="en-US" b="1" dirty="0" smtClean="0">
                <a:solidFill>
                  <a:srgbClr val="FF0000"/>
                </a:solidFill>
              </a:rPr>
              <a:t>图与</a:t>
            </a:r>
            <a:r>
              <a:rPr lang="en-US" altLang="zh-CN" b="1" dirty="0" smtClean="0">
                <a:solidFill>
                  <a:srgbClr val="FF0000"/>
                </a:solidFill>
              </a:rPr>
              <a:t>Nyquist</a:t>
            </a:r>
            <a:r>
              <a:rPr lang="zh-CN" altLang="en-US" b="1" dirty="0" smtClean="0">
                <a:solidFill>
                  <a:srgbClr val="FF0000"/>
                </a:solidFill>
              </a:rPr>
              <a:t>图的对应关系，会用</a:t>
            </a:r>
            <a:r>
              <a:rPr lang="en-US" altLang="zh-CN" b="1" dirty="0" smtClean="0">
                <a:solidFill>
                  <a:srgbClr val="FF0000"/>
                </a:solidFill>
              </a:rPr>
              <a:t>Bode</a:t>
            </a:r>
            <a:r>
              <a:rPr lang="zh-CN" altLang="en-US" b="1" dirty="0" smtClean="0">
                <a:solidFill>
                  <a:srgbClr val="FF0000"/>
                </a:solidFill>
              </a:rPr>
              <a:t>图判定稳定性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了解最小相位系统的幅频特性与相频特性的对应关系</a:t>
            </a:r>
            <a:r>
              <a:rPr lang="en-US" altLang="zh-CN" b="1" dirty="0" smtClean="0"/>
              <a:t>-- Bode</a:t>
            </a:r>
            <a:r>
              <a:rPr lang="zh-CN" altLang="en-US" b="1" dirty="0" smtClean="0"/>
              <a:t>幅相关系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识记最小相位的概念，理解最小相位对系统有滞后作用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了解用正弦信号相关分析法测试频率特性的方法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第四章    线性系统的时域分析</a:t>
            </a:r>
            <a:r>
              <a:rPr lang="en-US" altLang="zh-CN" b="1" dirty="0" smtClean="0"/>
              <a:t>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85000" lnSpcReduction="20000"/>
          </a:bodyPr>
          <a:lstStyle/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对于最小相位系统，能够从</a:t>
            </a:r>
            <a:r>
              <a:rPr lang="en-US" altLang="zh-CN" b="1" dirty="0" smtClean="0">
                <a:solidFill>
                  <a:srgbClr val="FF0000"/>
                </a:solidFill>
              </a:rPr>
              <a:t>Bode</a:t>
            </a:r>
            <a:r>
              <a:rPr lang="zh-CN" altLang="en-US" b="1" dirty="0" smtClean="0">
                <a:solidFill>
                  <a:srgbClr val="FF0000"/>
                </a:solidFill>
              </a:rPr>
              <a:t>频率特性曲线到传递函数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/>
              <a:t>会使用</a:t>
            </a:r>
            <a:r>
              <a:rPr lang="en-US" altLang="zh-CN" b="1" dirty="0" smtClean="0"/>
              <a:t>Bode</a:t>
            </a:r>
            <a:r>
              <a:rPr lang="zh-CN" altLang="en-US" b="1" dirty="0" smtClean="0"/>
              <a:t>图查验稳定裕度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/>
              <a:t>了解通过稳定裕度判定稳定性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sz="2500" b="1" dirty="0" smtClean="0"/>
              <a:t>理解高阶系统相角裕度的近似计算</a:t>
            </a:r>
            <a:endParaRPr lang="en-US" altLang="zh-CN" sz="25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 smtClean="0"/>
              <a:t>利用开环频率特性分析闭环系统性能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理解低频、中频和高频段的特性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识记开环频域指标，并会计算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能够利用开环频率特性分析闭环系统性能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理解开环频域指标与时域指标的关系，识记线性系统相关参数间的变化定性关系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/>
              <a:t>了解高阶线性系统相关参数间的公式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 smtClean="0"/>
              <a:t>闭环频域性能指标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识记闭环频域性能指标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理解开环频域指标与时域指标的关系，识记线性系统相关参数间的变化定性关系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zh-CN" altLang="en-US" b="1" dirty="0" smtClean="0"/>
              <a:t>了解线性系统相关参数间的变化定量关系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了解确定闭环频率特性的图解法</a:t>
            </a:r>
            <a:r>
              <a:rPr lang="en-US" altLang="zh-CN" b="1" dirty="0" smtClean="0"/>
              <a:t>-Nichols</a:t>
            </a:r>
            <a:r>
              <a:rPr lang="zh-CN" altLang="en-US" b="1" dirty="0" smtClean="0"/>
              <a:t>图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理解开环中频段宽度、剪切频率与闭环谐振间的关系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4" y="131762"/>
            <a:ext cx="8543956" cy="654032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第</a:t>
            </a:r>
            <a:r>
              <a:rPr lang="zh-CN" altLang="en-US" b="1" dirty="0" smtClean="0"/>
              <a:t>五</a:t>
            </a:r>
            <a:r>
              <a:rPr lang="en-US" altLang="en-US" b="1" dirty="0" smtClean="0"/>
              <a:t>章  </a:t>
            </a:r>
            <a:r>
              <a:rPr lang="zh-CN" altLang="en-US" b="1" dirty="0" smtClean="0"/>
              <a:t>线性控制系统的综合与校正</a:t>
            </a:r>
            <a:r>
              <a:rPr lang="en-US" altLang="zh-CN" b="1" dirty="0" smtClean="0"/>
              <a:t>-1</a:t>
            </a:r>
            <a:r>
              <a:rPr lang="zh-CN" altLang="en-US" b="1" dirty="0" smtClean="0"/>
              <a:t>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21510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系统校正与综合的基本知识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理解校正与综合的基本概念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识记校正的几种方法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结合灵敏度与余灵敏度分析理解总结校正的目标对控制的要求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识记指标种类，理解其含义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根据动态指标求解控制器方法：频域试探法、期望频率特性法；根轨迹法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环路整形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系统校正的频率法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1" dirty="0" smtClean="0"/>
              <a:t>理解环路整形有含义和基本思想</a:t>
            </a:r>
            <a:endParaRPr lang="en-US" altLang="zh-CN" b="1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理解闭环性能指标的要求对系统响应的要求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对控制器输出的要求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对抑制负载扰动的要求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对抑制高频噪声的要求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对鲁棒性的要求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能够由闭环性能指标的要求得到期望频率特性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1" dirty="0" smtClean="0"/>
              <a:t>了解最小相位系统一些期望的频率特性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第</a:t>
            </a:r>
            <a:r>
              <a:rPr lang="en-US" altLang="zh-CN" b="1" dirty="0" smtClean="0"/>
              <a:t>5</a:t>
            </a:r>
            <a:r>
              <a:rPr lang="en-US" altLang="en-US" b="1" dirty="0" smtClean="0"/>
              <a:t>章  </a:t>
            </a:r>
            <a:r>
              <a:rPr lang="zh-CN" altLang="en-US" b="1" dirty="0" smtClean="0"/>
              <a:t>线性控制系统的综合与校正</a:t>
            </a:r>
            <a:r>
              <a:rPr lang="en-US" altLang="zh-CN" b="1" dirty="0" smtClean="0"/>
              <a:t>-2</a:t>
            </a:r>
            <a:r>
              <a:rPr lang="zh-CN" altLang="en-US" b="1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基于频域的最小相位系统的串联校正</a:t>
            </a:r>
            <a:r>
              <a:rPr lang="en-US" b="1" dirty="0" smtClean="0"/>
              <a:t>----</a:t>
            </a:r>
            <a:r>
              <a:rPr lang="zh-CN" altLang="en-US" b="1" dirty="0" smtClean="0"/>
              <a:t>利用试探校正法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识记串联校正的基本形式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理解串联校正派生出的比例、超前</a:t>
            </a:r>
            <a:r>
              <a:rPr lang="en-US" b="1" dirty="0" smtClean="0"/>
              <a:t>PI</a:t>
            </a:r>
            <a:r>
              <a:rPr lang="zh-CN" altLang="en-US" b="1" dirty="0" smtClean="0"/>
              <a:t>、滞后</a:t>
            </a:r>
            <a:r>
              <a:rPr lang="en-US" b="1" dirty="0" smtClean="0"/>
              <a:t>PD</a:t>
            </a:r>
            <a:r>
              <a:rPr lang="zh-CN" altLang="en-US" b="1" dirty="0" smtClean="0"/>
              <a:t>、滞后</a:t>
            </a:r>
            <a:r>
              <a:rPr lang="en-US" b="1" dirty="0" smtClean="0"/>
              <a:t>-</a:t>
            </a:r>
            <a:r>
              <a:rPr lang="zh-CN" altLang="en-US" b="1" dirty="0" smtClean="0"/>
              <a:t>超前</a:t>
            </a:r>
            <a:r>
              <a:rPr lang="en-US" b="1" dirty="0" smtClean="0"/>
              <a:t>(PID)</a:t>
            </a:r>
            <a:r>
              <a:rPr lang="zh-CN" altLang="en-US" b="1" dirty="0" smtClean="0"/>
              <a:t>校正的涵义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掌握采用试探法设计串联校正控制器，并能熟练计算，包括超前</a:t>
            </a:r>
            <a:r>
              <a:rPr lang="en-US" b="1" dirty="0" smtClean="0">
                <a:solidFill>
                  <a:srgbClr val="FF0000"/>
                </a:solidFill>
              </a:rPr>
              <a:t>PI</a:t>
            </a:r>
            <a:r>
              <a:rPr lang="zh-CN" altLang="en-US" b="1" dirty="0" smtClean="0">
                <a:solidFill>
                  <a:srgbClr val="FF0000"/>
                </a:solidFill>
              </a:rPr>
              <a:t>、滞后</a:t>
            </a:r>
            <a:r>
              <a:rPr lang="en-US" b="1" dirty="0" smtClean="0">
                <a:solidFill>
                  <a:srgbClr val="FF0000"/>
                </a:solidFill>
              </a:rPr>
              <a:t>PD</a:t>
            </a:r>
            <a:r>
              <a:rPr lang="zh-CN" altLang="en-US" b="1" dirty="0" smtClean="0">
                <a:solidFill>
                  <a:srgbClr val="FF0000"/>
                </a:solidFill>
              </a:rPr>
              <a:t>、滞后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超前</a:t>
            </a:r>
            <a:r>
              <a:rPr lang="en-US" b="1" dirty="0" smtClean="0">
                <a:solidFill>
                  <a:srgbClr val="FF0000"/>
                </a:solidFill>
              </a:rPr>
              <a:t>(PID)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理解各种串联校正控制器的特点</a:t>
            </a:r>
            <a:endParaRPr lang="en-US" altLang="zh-CN" b="1" dirty="0" smtClean="0"/>
          </a:p>
          <a:p>
            <a:r>
              <a:rPr lang="zh-CN" altLang="en-US" b="1" dirty="0" smtClean="0"/>
              <a:t>基于频域的最小相位系统的串联校正</a:t>
            </a:r>
            <a:r>
              <a:rPr lang="en-US" b="1" dirty="0" smtClean="0"/>
              <a:t>----</a:t>
            </a:r>
            <a:r>
              <a:rPr lang="zh-CN" altLang="en-US" b="1" dirty="0" smtClean="0"/>
              <a:t>利用期望特性综合法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理解利用期望特性综合法进行串联校正的基本想法。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领会采用期望特性综合法设计串联校正控制器的步骤。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对期望特性是</a:t>
            </a:r>
            <a:r>
              <a:rPr lang="en-US" b="1" dirty="0" smtClean="0"/>
              <a:t>I</a:t>
            </a:r>
            <a:r>
              <a:rPr lang="zh-CN" altLang="en-US" b="1" dirty="0" smtClean="0"/>
              <a:t>型和</a:t>
            </a:r>
            <a:r>
              <a:rPr lang="en-US" b="1" dirty="0" smtClean="0"/>
              <a:t>II</a:t>
            </a:r>
            <a:r>
              <a:rPr lang="zh-CN" altLang="en-US" b="1" dirty="0" smtClean="0"/>
              <a:t>型的系统会应用解析法求解控制器，并能计算。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第六章  非线性系统初步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 smtClean="0"/>
              <a:t>典型的非线性特性及其对系统的影响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识记几种非线性环节及对应的物理现象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理解非线性系统的特征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理解几种本质非线性环节的输入输出特性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会分析本质非线性节对系统的影响</a:t>
            </a:r>
            <a:endParaRPr lang="en-US" altLang="zh-CN" b="1" dirty="0" smtClean="0"/>
          </a:p>
          <a:p>
            <a:r>
              <a:rPr lang="zh-CN" altLang="en-US" b="1" dirty="0" smtClean="0"/>
              <a:t>谐波线性化方法及其应用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理解谐波线性化的实质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掌握描述函数的求取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会使用描述函数法分析系统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相平面方法及其应用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理解相平面方法的适用性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会使用等顷线法画相平面图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了解解析法和</a:t>
            </a:r>
            <a:r>
              <a:rPr lang="el-GR" altLang="zh-CN" b="1" dirty="0" smtClean="0"/>
              <a:t>δ</a:t>
            </a:r>
            <a:r>
              <a:rPr lang="zh-CN" altLang="en-US" b="1" dirty="0" smtClean="0"/>
              <a:t>法绘制思想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了解利用相平面图计算时间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会使用相平面法的分析系统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本质非线性环节的串并联及系统变换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理解非线性环节的串并联。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了解非线性环节的串并联的描述函数计算</a:t>
            </a:r>
            <a:endParaRPr lang="en-US" altLang="zh-CN" b="1" dirty="0" smtClean="0"/>
          </a:p>
          <a:p>
            <a:r>
              <a:rPr lang="zh-CN" altLang="en-US" b="1" dirty="0" smtClean="0"/>
              <a:t>利用非线性特性进行控制系统设计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理解改善非线性系统性能的措施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初步会应用非线性特性提高控制系统性能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第七章  离散控制系统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离散控制系统概念与例子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识记离散控制系统的概念与分类，并领会其含义。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理解计算机</a:t>
            </a:r>
            <a:r>
              <a:rPr lang="en-US" b="1" dirty="0" smtClean="0"/>
              <a:t>(</a:t>
            </a:r>
            <a:r>
              <a:rPr lang="zh-CN" altLang="en-US" b="1" dirty="0" smtClean="0"/>
              <a:t>数字</a:t>
            </a:r>
            <a:r>
              <a:rPr lang="en-US" b="1" dirty="0" smtClean="0"/>
              <a:t>)</a:t>
            </a:r>
            <a:r>
              <a:rPr lang="zh-CN" altLang="en-US" b="1" dirty="0" smtClean="0"/>
              <a:t>控制系统中</a:t>
            </a:r>
            <a:r>
              <a:rPr lang="en-US" b="1" dirty="0" smtClean="0"/>
              <a:t>D/A</a:t>
            </a:r>
            <a:r>
              <a:rPr lang="zh-CN" altLang="en-US" b="1" dirty="0" smtClean="0"/>
              <a:t>、</a:t>
            </a:r>
            <a:r>
              <a:rPr lang="en-US" b="1" dirty="0" smtClean="0"/>
              <a:t>A/D</a:t>
            </a:r>
            <a:r>
              <a:rPr lang="zh-CN" altLang="en-US" b="1" dirty="0" smtClean="0"/>
              <a:t>、采样器、保持器、控制器的作用，并识记各环节输出信号类型。</a:t>
            </a:r>
            <a:endParaRPr lang="en-US" altLang="zh-CN" b="1" dirty="0" smtClean="0"/>
          </a:p>
          <a:p>
            <a:r>
              <a:rPr lang="zh-CN" altLang="en-US" b="1" dirty="0" smtClean="0"/>
              <a:t>采样与保持的过程与分析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识记采样与保持公式，理解物理意义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理解实际采样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保持与理想采样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保持在分析问题时的一致性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理解能量相同的脉冲信号的近似等价性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理解理想低通滤波器的不可实现性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理解采样周期大小对系统性能的影响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了解采样频率选取方法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</a:t>
            </a:r>
            <a:r>
              <a:rPr lang="en-US" altLang="zh-CN" b="1" dirty="0" smtClean="0"/>
              <a:t>A/D</a:t>
            </a:r>
            <a:r>
              <a:rPr lang="zh-CN" altLang="en-US" b="1" dirty="0" smtClean="0"/>
              <a:t>采样与</a:t>
            </a:r>
            <a:r>
              <a:rPr lang="en-US" altLang="zh-CN" b="1" dirty="0" smtClean="0"/>
              <a:t>D/A</a:t>
            </a:r>
            <a:r>
              <a:rPr lang="zh-CN" altLang="en-US" b="1" dirty="0" smtClean="0"/>
              <a:t>保持的特性</a:t>
            </a:r>
            <a:endParaRPr lang="en-US" altLang="zh-CN" b="1" dirty="0" smtClean="0"/>
          </a:p>
          <a:p>
            <a:r>
              <a:rPr lang="en-US" b="1" dirty="0" smtClean="0"/>
              <a:t>Z</a:t>
            </a:r>
            <a:r>
              <a:rPr lang="zh-CN" altLang="en-US" b="1" dirty="0" smtClean="0"/>
              <a:t>变换理论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</a:t>
            </a:r>
            <a:r>
              <a:rPr lang="en-US" b="1" dirty="0" smtClean="0"/>
              <a:t>Z</a:t>
            </a:r>
            <a:r>
              <a:rPr lang="zh-CN" altLang="en-US" b="1" dirty="0" smtClean="0"/>
              <a:t>变换是对采样函数的</a:t>
            </a:r>
            <a:r>
              <a:rPr lang="en-US" b="1" dirty="0" smtClean="0"/>
              <a:t>Laplace</a:t>
            </a:r>
            <a:r>
              <a:rPr lang="zh-CN" altLang="en-US" b="1" dirty="0" smtClean="0"/>
              <a:t>变换，识记并理解</a:t>
            </a:r>
            <a:r>
              <a:rPr lang="en-US" b="1" dirty="0" smtClean="0"/>
              <a:t>Z</a:t>
            </a:r>
            <a:r>
              <a:rPr lang="zh-CN" altLang="en-US" b="1" dirty="0" smtClean="0"/>
              <a:t>反变换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识记常用</a:t>
            </a:r>
            <a:r>
              <a:rPr lang="en-US" b="1" dirty="0" smtClean="0"/>
              <a:t>Z</a:t>
            </a:r>
            <a:r>
              <a:rPr lang="zh-CN" altLang="en-US" b="1" dirty="0" smtClean="0"/>
              <a:t>变换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灵活应用</a:t>
            </a:r>
            <a:r>
              <a:rPr lang="en-US" b="1" dirty="0" smtClean="0"/>
              <a:t>Z</a:t>
            </a:r>
            <a:r>
              <a:rPr lang="zh-CN" altLang="en-US" b="1" dirty="0" smtClean="0"/>
              <a:t>变换的性质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会求</a:t>
            </a:r>
            <a:r>
              <a:rPr lang="en-US" altLang="zh-CN" b="1" dirty="0" smtClean="0">
                <a:solidFill>
                  <a:srgbClr val="FF0000"/>
                </a:solidFill>
              </a:rPr>
              <a:t>Z</a:t>
            </a:r>
            <a:r>
              <a:rPr lang="zh-CN" altLang="en-US" b="1" dirty="0" smtClean="0">
                <a:solidFill>
                  <a:srgbClr val="FF0000"/>
                </a:solidFill>
              </a:rPr>
              <a:t>变换与反变换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第七章  离散控制系统</a:t>
            </a:r>
            <a:r>
              <a:rPr lang="en-US" altLang="zh-CN" b="1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61436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离散控制系统数学模型与求解</a:t>
            </a:r>
            <a:r>
              <a:rPr lang="en-US" b="1" dirty="0" smtClean="0"/>
              <a:t>----</a:t>
            </a:r>
            <a:r>
              <a:rPr lang="zh-CN" altLang="en-US" b="1" dirty="0" smtClean="0"/>
              <a:t>差分方程与传递函数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识记差分的定义及前后差分与后向差分的求法。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理解利用差分方程表达系统</a:t>
            </a:r>
            <a:r>
              <a:rPr lang="en-US" b="1" dirty="0" smtClean="0"/>
              <a:t>(</a:t>
            </a:r>
            <a:r>
              <a:rPr lang="zh-CN" altLang="en-US" b="1" dirty="0" smtClean="0"/>
              <a:t>环节</a:t>
            </a:r>
            <a:r>
              <a:rPr lang="en-US" b="1" dirty="0" smtClean="0"/>
              <a:t>)</a:t>
            </a:r>
            <a:r>
              <a:rPr lang="zh-CN" altLang="en-US" b="1" dirty="0" smtClean="0"/>
              <a:t>，理解线性离散系统的叠加性。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会利用迭代法和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zh-CN" altLang="en-US" b="1" dirty="0" smtClean="0">
                <a:solidFill>
                  <a:srgbClr val="FF0000"/>
                </a:solidFill>
              </a:rPr>
              <a:t>变换法求解差分方程，理解利用解析法求解差分方程的思路。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理解并会利用脉冲响应的求任意输入信号的响应。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会灵活计算各种采样情况下的</a:t>
            </a:r>
            <a:r>
              <a:rPr lang="en-US" b="1" dirty="0" smtClean="0"/>
              <a:t>Z</a:t>
            </a:r>
            <a:r>
              <a:rPr lang="zh-CN" altLang="en-US" b="1" dirty="0" smtClean="0"/>
              <a:t>传递函数。</a:t>
            </a:r>
            <a:endParaRPr lang="en-US" altLang="zh-CN" b="1" dirty="0" smtClean="0"/>
          </a:p>
          <a:p>
            <a:r>
              <a:rPr lang="zh-CN" altLang="en-US" b="1" dirty="0" smtClean="0"/>
              <a:t>离散控制系统时域分析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理解采样周期对离散系统的重要性。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理解并识记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</a:rPr>
              <a:t>平面与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zh-CN" altLang="en-US" b="1" dirty="0" smtClean="0">
                <a:solidFill>
                  <a:srgbClr val="FF0000"/>
                </a:solidFill>
              </a:rPr>
              <a:t>平面的映射关系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掌握动态性能指标计算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理解稳定的充要条件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会利用基于双线性变换的</a:t>
            </a:r>
            <a:r>
              <a:rPr lang="en-US" b="1" dirty="0" smtClean="0">
                <a:solidFill>
                  <a:srgbClr val="FF0000"/>
                </a:solidFill>
              </a:rPr>
              <a:t>Routh</a:t>
            </a:r>
            <a:r>
              <a:rPr lang="zh-CN" altLang="en-US" b="1" dirty="0" smtClean="0">
                <a:solidFill>
                  <a:srgbClr val="FF0000"/>
                </a:solidFill>
              </a:rPr>
              <a:t>稳定性判据判定稳定性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</a:t>
            </a:r>
            <a:r>
              <a:rPr lang="en-US" b="1" dirty="0" smtClean="0"/>
              <a:t>Jury</a:t>
            </a:r>
            <a:r>
              <a:rPr lang="zh-CN" altLang="en-US" b="1" dirty="0" smtClean="0"/>
              <a:t>判据和修正的</a:t>
            </a:r>
            <a:r>
              <a:rPr lang="en-US" b="1" dirty="0" smtClean="0"/>
              <a:t>Shur-Cohn</a:t>
            </a:r>
            <a:r>
              <a:rPr lang="zh-CN" altLang="en-US" b="1" dirty="0" smtClean="0"/>
              <a:t>判据。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会计算稳态误差。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第七章  离散控制系统</a:t>
            </a:r>
            <a:r>
              <a:rPr lang="en-US" altLang="zh-CN" b="1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离散控制系统频域分析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理解离散控制系统频率特性的意义。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会计算离散控制系统幅频特性和相频特性。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理解离散控制系统频率特性的性质。</a:t>
            </a:r>
            <a:endParaRPr lang="en-US" altLang="zh-CN" b="1" dirty="0" smtClean="0"/>
          </a:p>
          <a:p>
            <a:r>
              <a:rPr lang="zh-CN" altLang="en-US" b="1" dirty="0" smtClean="0"/>
              <a:t>离散系统的数字校正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理解设计实用数字控制器的约束。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识记离散控制器的设计方法。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了解控制器的六种离散化方法和它们的特点。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了解考虑</a:t>
            </a:r>
            <a:r>
              <a:rPr lang="en-US" altLang="zh-CN" b="1" dirty="0" smtClean="0"/>
              <a:t>ZOH</a:t>
            </a:r>
            <a:r>
              <a:rPr lang="zh-CN" altLang="en-US" b="1" dirty="0" smtClean="0"/>
              <a:t>情况下的连续域 离散化设计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识记并理解标准</a:t>
            </a:r>
            <a:r>
              <a:rPr lang="en-US" b="1" dirty="0" smtClean="0">
                <a:solidFill>
                  <a:srgbClr val="FF0000"/>
                </a:solidFill>
              </a:rPr>
              <a:t>PID</a:t>
            </a:r>
            <a:r>
              <a:rPr lang="zh-CN" altLang="en-US" b="1" dirty="0" smtClean="0">
                <a:solidFill>
                  <a:srgbClr val="FF0000"/>
                </a:solidFill>
              </a:rPr>
              <a:t>控制器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增量式和位置式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，并能灵活应用。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</a:t>
            </a:r>
            <a:r>
              <a:rPr lang="en-US" b="1" dirty="0" smtClean="0"/>
              <a:t>PID</a:t>
            </a:r>
            <a:r>
              <a:rPr lang="zh-CN" altLang="en-US" b="1" dirty="0" smtClean="0"/>
              <a:t>控制器的变种。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理解最少拍系统的含义和设计原则。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会根据要求设计最少拍系统控制器。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第一章  绪论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 smtClean="0"/>
              <a:t>了解自动控制系统的实例</a:t>
            </a:r>
            <a:endParaRPr lang="en-US" altLang="zh-CN" b="1" dirty="0" smtClean="0"/>
          </a:p>
          <a:p>
            <a:r>
              <a:rPr lang="zh-CN" altLang="en-US" b="1" dirty="0" smtClean="0"/>
              <a:t>了解自动控制系统的建立与发展过程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特别是具有标志性的成果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如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控制论的三大基本原理</a:t>
            </a:r>
            <a:r>
              <a:rPr lang="en-US" altLang="zh-CN" b="1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b="1" dirty="0" smtClean="0"/>
              <a:t>扰动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前馈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控制</a:t>
            </a:r>
            <a:r>
              <a:rPr lang="en-US" altLang="zh-CN" sz="2800" b="1" dirty="0" smtClean="0"/>
              <a:t>----</a:t>
            </a:r>
            <a:r>
              <a:rPr lang="zh-CN" altLang="en-US" sz="2800" b="1" dirty="0" smtClean="0"/>
              <a:t>指南车、小型发电机调压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b="1" dirty="0" smtClean="0"/>
              <a:t>负反馈控制</a:t>
            </a:r>
            <a:r>
              <a:rPr lang="en-US" altLang="zh-CN" sz="2800" b="1" dirty="0" smtClean="0"/>
              <a:t>----</a:t>
            </a:r>
            <a:r>
              <a:rPr lang="zh-CN" altLang="en-US" sz="2800" b="1" dirty="0" smtClean="0"/>
              <a:t>离心调速器、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b="1" dirty="0" smtClean="0"/>
              <a:t>最优控制</a:t>
            </a:r>
            <a:r>
              <a:rPr lang="en-US" altLang="zh-CN" sz="2800" b="1" dirty="0" smtClean="0"/>
              <a:t>----</a:t>
            </a:r>
            <a:r>
              <a:rPr lang="zh-CN" altLang="en-US" sz="2800" b="1" dirty="0" smtClean="0"/>
              <a:t>飞行器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复合控制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不变性等价原理与高精度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奈奎斯特频率法产生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谐波线性化方法产生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在非线性系统中频率法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PID</a:t>
            </a:r>
            <a:r>
              <a:rPr lang="zh-CN" altLang="en-US" b="1" dirty="0" smtClean="0"/>
              <a:t>参数的最佳调整法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维纳的控制论出版</a:t>
            </a:r>
            <a:r>
              <a:rPr lang="en-US" altLang="zh-CN" b="1" dirty="0" smtClean="0"/>
              <a:t>(1948)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Evans</a:t>
            </a:r>
            <a:r>
              <a:rPr lang="zh-CN" altLang="en-US" b="1" dirty="0" smtClean="0"/>
              <a:t>的根轨迹法</a:t>
            </a:r>
            <a:r>
              <a:rPr lang="en-US" altLang="zh-CN" b="1" dirty="0" smtClean="0"/>
              <a:t>(1950)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钱学森工程控制论出版</a:t>
            </a:r>
            <a:r>
              <a:rPr lang="en-US" altLang="zh-CN" b="1" dirty="0" smtClean="0"/>
              <a:t>(1954)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err="1" smtClean="0"/>
              <a:t>Protryagin</a:t>
            </a:r>
            <a:r>
              <a:rPr lang="zh-CN" altLang="en-US" b="1" dirty="0" smtClean="0"/>
              <a:t>极大值原理</a:t>
            </a:r>
            <a:r>
              <a:rPr lang="en-US" altLang="zh-CN" b="1" dirty="0" smtClean="0"/>
              <a:t>(1956)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Bellman</a:t>
            </a:r>
            <a:r>
              <a:rPr lang="zh-CN" altLang="en-US" b="1" dirty="0" smtClean="0"/>
              <a:t>的动态规划</a:t>
            </a:r>
            <a:r>
              <a:rPr lang="en-US" altLang="zh-CN" b="1" dirty="0" smtClean="0"/>
              <a:t>(1957)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err="1" smtClean="0"/>
              <a:t>Kalman</a:t>
            </a:r>
            <a:r>
              <a:rPr lang="zh-CN" altLang="en-US" b="1" dirty="0" smtClean="0"/>
              <a:t>现代控制理论的基础</a:t>
            </a:r>
            <a:r>
              <a:rPr lang="en-US" altLang="zh-CN" b="1" dirty="0" smtClean="0"/>
              <a:t>(1960)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Zadeh</a:t>
            </a:r>
            <a:r>
              <a:rPr lang="zh-CN" altLang="en-US" b="1" dirty="0" smtClean="0"/>
              <a:t>模糊控制</a:t>
            </a:r>
            <a:r>
              <a:rPr lang="en-US" altLang="zh-CN" b="1" dirty="0" smtClean="0"/>
              <a:t>(1965)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Karl </a:t>
            </a:r>
            <a:r>
              <a:rPr lang="en-US" altLang="zh-CN" b="1" dirty="0" err="1" smtClean="0"/>
              <a:t>J·Astrom</a:t>
            </a:r>
            <a:r>
              <a:rPr lang="zh-CN" altLang="en-US" b="1" dirty="0" smtClean="0"/>
              <a:t>提出最小二乘辩识</a:t>
            </a:r>
            <a:r>
              <a:rPr lang="en-US" altLang="zh-CN" b="1" dirty="0" smtClean="0"/>
              <a:t>(1967)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err="1" smtClean="0"/>
              <a:t>H·H·Rosenbrock</a:t>
            </a:r>
            <a:r>
              <a:rPr lang="zh-CN" altLang="en-US" b="1" dirty="0" smtClean="0"/>
              <a:t>发表线性多变量理论 </a:t>
            </a:r>
            <a:r>
              <a:rPr lang="en-US" altLang="zh-CN" b="1" dirty="0" smtClean="0"/>
              <a:t>(1970)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G·ZamesH∞</a:t>
            </a:r>
            <a:r>
              <a:rPr lang="zh-CN" altLang="en-US" b="1" dirty="0" smtClean="0"/>
              <a:t>鲁棒控制设计方法 </a:t>
            </a:r>
            <a:r>
              <a:rPr lang="en-US" altLang="zh-CN" b="1" dirty="0" smtClean="0"/>
              <a:t>(1979)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err="1" smtClean="0"/>
              <a:t>Y·CHo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X·R·Cao</a:t>
            </a:r>
            <a:r>
              <a:rPr lang="zh-CN" altLang="en-US" b="1" dirty="0" smtClean="0"/>
              <a:t>等提出离散事件系统理论（</a:t>
            </a:r>
            <a:r>
              <a:rPr lang="en-US" altLang="zh-CN" b="1" dirty="0" smtClean="0"/>
              <a:t>1983</a:t>
            </a:r>
            <a:r>
              <a:rPr lang="zh-CN" altLang="en-US" b="1" dirty="0" smtClean="0"/>
              <a:t>） </a:t>
            </a:r>
            <a:endParaRPr lang="en-US" altLang="zh-CN" sz="2800" b="1" dirty="0" smtClean="0"/>
          </a:p>
          <a:p>
            <a:pPr lvl="2">
              <a:buNone/>
            </a:pPr>
            <a:endParaRPr lang="zh-CN" altLang="en-US" sz="2800" dirty="0" smtClean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考试题型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填空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侧重基本概念</a:t>
            </a:r>
            <a:r>
              <a:rPr lang="en-US" altLang="zh-CN" b="1" dirty="0" smtClean="0"/>
              <a:t>(10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----1.5</a:t>
            </a:r>
            <a:r>
              <a:rPr lang="zh-CN" altLang="en-US" b="1" dirty="0" smtClean="0"/>
              <a:t>分钟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选择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侧重对基本原理的理解</a:t>
            </a:r>
            <a:r>
              <a:rPr lang="en-US" altLang="zh-CN" b="1" dirty="0" smtClean="0"/>
              <a:t>(30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----8.5</a:t>
            </a:r>
            <a:r>
              <a:rPr lang="zh-CN" altLang="en-US" b="1" dirty="0" smtClean="0"/>
              <a:t>分钟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简单分析与计算绘图题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侧重于某点上的计算与绘图分析</a:t>
            </a:r>
            <a:r>
              <a:rPr lang="en-US" altLang="zh-CN" b="1" dirty="0" smtClean="0"/>
              <a:t>(30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---50</a:t>
            </a:r>
            <a:r>
              <a:rPr lang="zh-CN" altLang="en-US" b="1" dirty="0" smtClean="0"/>
              <a:t>分钟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综合分析与计算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侧重于综合应用能力测试</a:t>
            </a:r>
            <a:r>
              <a:rPr lang="en-US" altLang="zh-CN" b="1" dirty="0" smtClean="0"/>
              <a:t>(30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----1</a:t>
            </a:r>
            <a:r>
              <a:rPr lang="zh-CN" altLang="en-US" b="1" dirty="0" smtClean="0"/>
              <a:t>小时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注意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要求带计算</a:t>
            </a:r>
            <a:r>
              <a:rPr lang="zh-CN" altLang="en-US" b="1" dirty="0"/>
              <a:t>器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样题举例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填空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传递函数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(s+1)/(s-2)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的极点是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________(2)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传递函数只取决于系统结构和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，与初始条件和输入无关。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自动控制系统校正方式有前馈校正、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_________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、并联校正、局部反馈校正等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种方式。（串联校正）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线性系统特征方程的所有根均位于左半平面的必要条件是：所有系数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号，且无缺项。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描述函数通过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级数进行计算。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(Fourier)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双积分环节的相角裕度为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(0° )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自动控制系统主要由对象、检测单元、执行单元和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等四个基本部分构成。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控制单元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是处理不确定性的工具，采用反馈控制，要使系统达到稳定性、快速性、准确性、鲁棒性的要求。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反馈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系统经串联滞后前校正后，其幅值交越频率会变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____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b="1" dirty="0" smtClean="0"/>
              <a:t>极限环产生的原因是由于系统中非线性特性的作用，使得系统能够从非周期的能源中获取能量，从而维持</a:t>
            </a:r>
            <a:r>
              <a:rPr lang="en-US" b="1" dirty="0" smtClean="0"/>
              <a:t>_______</a:t>
            </a:r>
            <a:r>
              <a:rPr lang="zh-CN" altLang="en-US" b="1" dirty="0" smtClean="0"/>
              <a:t>运动形式。</a:t>
            </a:r>
            <a:r>
              <a:rPr lang="en-US" b="1" dirty="0" smtClean="0"/>
              <a:t>(</a:t>
            </a:r>
            <a:r>
              <a:rPr lang="zh-CN" altLang="en-US" b="1" dirty="0" smtClean="0"/>
              <a:t>周期</a:t>
            </a:r>
            <a:r>
              <a:rPr lang="en-US" b="1" dirty="0" smtClean="0"/>
              <a:t>)</a:t>
            </a:r>
            <a:endParaRPr lang="zh-CN" altLang="en-US" b="1" dirty="0" smtClean="0"/>
          </a:p>
          <a:p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样题举例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选择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在液位自动控制系统中，控制对象是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     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．浮子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B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．水箱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	          D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．电动阀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某单位负反馈系统的开环传递函数为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，在输入为单位阶跃信号下的稳态误差是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     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   	B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12 	D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．∞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已知稳定的单位负反馈系统的开环传递函数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在右半复平面的极点数为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轨迹顺时针移动一周，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图逆时针包围临界点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(-1,j0)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的圈数为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     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B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-2 	           B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 	           D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7072330" y="1928802"/>
          <a:ext cx="928694" cy="735946"/>
        </p:xfrm>
        <a:graphic>
          <a:graphicData uri="http://schemas.openxmlformats.org/presentationml/2006/ole">
            <p:oleObj spid="_x0000_s4097" name="Equation" r:id="rId3" imgW="507780" imgH="393529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样题举例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简单计算与绘图分析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571504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设单位负反馈闭环系统的开环传递函数为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，请求出闭环系统临界稳定的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值和对应的闭环特征根。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已知单位负反馈系统开环传递函数为                ，绘制开环完整的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图，并依此判定系统的稳定性。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针对下图所示的框图，利用信号流图推导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的表达式。</a:t>
            </a:r>
          </a:p>
          <a:p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683987" y="1357298"/>
          <a:ext cx="2173501" cy="634599"/>
        </p:xfrm>
        <a:graphic>
          <a:graphicData uri="http://schemas.openxmlformats.org/presentationml/2006/ole">
            <p:oleObj spid="_x0000_s3073" name="Equation" r:id="rId3" imgW="1308100" imgH="381000" progId="Equation.DSMT4">
              <p:embed/>
            </p:oleObj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571736" y="5000636"/>
          <a:ext cx="4527250" cy="1571636"/>
        </p:xfrm>
        <a:graphic>
          <a:graphicData uri="http://schemas.openxmlformats.org/presentationml/2006/ole">
            <p:oleObj spid="_x0000_s3075" name="Visio" r:id="rId4" imgW="5188348" imgH="1820927" progId="Visio.Drawing.11">
              <p:embed/>
            </p:oleObj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7215206" y="2428868"/>
          <a:ext cx="1457325" cy="655638"/>
        </p:xfrm>
        <a:graphic>
          <a:graphicData uri="http://schemas.openxmlformats.org/presentationml/2006/ole">
            <p:oleObj spid="_x0000_s3077" name="Equation" r:id="rId5" imgW="87624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样题举例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综合分析与计算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已知单位反馈系统的开环传递函数为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。解决以下问题：</a:t>
            </a:r>
          </a:p>
          <a:p>
            <a:pPr lvl="1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指出根轨迹增益、确定根轨迹的分支数、实轴上的根轨迹区段、渐近线、分离点及相应开环增益、与虚轴的交点及相应开环增益，并在已给出坐标系与零极点分布的图中，绘制根轨迹图。</a:t>
            </a:r>
          </a:p>
          <a:p>
            <a:pPr lvl="1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确定系统在稳定欠阻尼状态下的开环增益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的范围。</a:t>
            </a:r>
          </a:p>
          <a:p>
            <a:pPr lvl="1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=0.5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，系统在单位斜坡信号作用下的稳态误差是多少？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已知如下图所示的控制系统，采样周期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0.5s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求使系统稳定的放大系数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的取值范围。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时，求该离散系统输入为单位阶跃信号时的响应，要求用幂级数表示。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校正类的综合分析与计算：给定指标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通过分析合适选择控制器形式，并计算控制器参数。例子如实验中的例子。</a:t>
            </a:r>
          </a:p>
          <a:p>
            <a:pPr lvl="1"/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786446" y="785794"/>
          <a:ext cx="1771662" cy="571504"/>
        </p:xfrm>
        <a:graphic>
          <a:graphicData uri="http://schemas.openxmlformats.org/presentationml/2006/ole">
            <p:oleObj spid="_x0000_s2049" name="Equation" r:id="rId3" imgW="1180588" imgH="380835" progId="Equation.DSMT4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000496" y="4500570"/>
          <a:ext cx="4108551" cy="1000108"/>
        </p:xfrm>
        <a:graphic>
          <a:graphicData uri="http://schemas.openxmlformats.org/presentationml/2006/ole">
            <p:oleObj spid="_x0000_s2051" name="Visio" r:id="rId4" imgW="2993374" imgH="72990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58204" cy="629763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认真认真再认真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努力努力再努力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祝大家期考顺利过关！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172" name="Picture 4" descr="http://t10.baidu.com/it/u=2542446594,17265195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214818"/>
            <a:ext cx="3781425" cy="2095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第一章  绪论</a:t>
            </a:r>
            <a:r>
              <a:rPr lang="en-US" altLang="zh-CN" b="1" dirty="0" smtClean="0"/>
              <a:t>-2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001156" cy="578647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自动控制系统的基本概念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掌握由实际系统抽象出方框图并进行分析的方法</a:t>
            </a:r>
            <a:r>
              <a:rPr lang="en-US" altLang="zh-CN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典型的有：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水箱系统</a:t>
            </a:r>
            <a:endParaRPr lang="en-US" altLang="zh-CN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粮食烘干系统</a:t>
            </a:r>
            <a:endParaRPr lang="en-US" altLang="zh-CN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温度控制系统</a:t>
            </a:r>
            <a:endParaRPr lang="en-US" altLang="zh-CN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仓库大门开关系统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理解概念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对象、过程、系统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控制、调节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信息、参考值、扰动、检测、执行、反馈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识记控制系统的构成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理解并识记开环控制和闭环控制的概念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理解反馈的作用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理解复合控制的构造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理解并识记对控制系统的要求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稳、快、准、鲁棒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能说明经典控制理论的内容，并识记理解控制理论的四个重要概念：动态、建模、互联、不确定性</a:t>
            </a:r>
          </a:p>
          <a:p>
            <a:pPr lvl="1">
              <a:buFont typeface="Wingdings" pitchFamily="2" charset="2"/>
              <a:buChar char="ü"/>
            </a:pP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endParaRPr lang="zh-CN" altLang="en-US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第二章   动态系统模型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001156" cy="571504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模型、建模、分解、线性系统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理解模型的含义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识记建模两类方法：机理建模、系统辨识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理解分解的目的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理解线性系统叠加性</a:t>
            </a:r>
            <a:r>
              <a:rPr lang="en-US" altLang="zh-CN" b="1" dirty="0" smtClean="0">
                <a:solidFill>
                  <a:srgbClr val="FF0000"/>
                </a:solidFill>
              </a:rPr>
              <a:t>--</a:t>
            </a:r>
            <a:r>
              <a:rPr lang="zh-CN" altLang="en-US" b="1" dirty="0" smtClean="0">
                <a:solidFill>
                  <a:srgbClr val="FF0000"/>
                </a:solidFill>
              </a:rPr>
              <a:t>与非线性系统的本质区别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系统的时域模型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会列写简单</a:t>
            </a:r>
            <a:r>
              <a:rPr lang="en-US" altLang="zh-CN" b="1" dirty="0" smtClean="0"/>
              <a:t>RLC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SMD</a:t>
            </a:r>
            <a:r>
              <a:rPr lang="zh-CN" altLang="en-US" b="1" dirty="0" smtClean="0"/>
              <a:t>系统的线性时不变系统模型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理解动态的含义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理解非线性系统的线性化实质与近似线性化条件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对线性系统，理解利用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卷积求响应的道理与求法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altLang="zh-CN" b="1" dirty="0" smtClean="0">
              <a:latin typeface="Times New Roman" pitchFamily="18" charset="0"/>
            </a:endParaRP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第二章   动态系统模型</a:t>
            </a:r>
            <a:r>
              <a:rPr lang="en-US" altLang="zh-CN" b="1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8579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频域模型、复频域模型与传递函数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理解线性系统频域模型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理解引入复频域模型的原因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</a:t>
            </a:r>
            <a:r>
              <a:rPr lang="en-US" altLang="zh-CN" b="1" dirty="0" smtClean="0"/>
              <a:t>Laplace</a:t>
            </a:r>
            <a:r>
              <a:rPr lang="zh-CN" altLang="en-US" b="1" dirty="0" smtClean="0"/>
              <a:t>变换定义和一些常用信号的</a:t>
            </a:r>
            <a:r>
              <a:rPr lang="en-US" altLang="zh-CN" b="1" dirty="0" smtClean="0"/>
              <a:t>Laplace</a:t>
            </a:r>
            <a:r>
              <a:rPr lang="zh-CN" altLang="en-US" b="1" dirty="0" smtClean="0"/>
              <a:t>变换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理解和识记</a:t>
            </a:r>
            <a:r>
              <a:rPr lang="en-US" altLang="zh-CN" b="1" dirty="0" smtClean="0">
                <a:solidFill>
                  <a:srgbClr val="FF0000"/>
                </a:solidFill>
              </a:rPr>
              <a:t>Laplace</a:t>
            </a:r>
            <a:r>
              <a:rPr lang="zh-CN" altLang="en-US" b="1" dirty="0" smtClean="0">
                <a:solidFill>
                  <a:srgbClr val="FF0000"/>
                </a:solidFill>
              </a:rPr>
              <a:t>相关性质，特别是微分定理、积分定理和终值定理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理解传递函数的定义、形式与特性，并能将微分方程模型转化成传递函数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会将传递函数化成零极点标准式和时间常数标准式，会求零极点和静态增益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识记典型环节的传递函数：比例、微分、积分、惯性、振荡、滞后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延迟</a:t>
            </a:r>
            <a:r>
              <a:rPr lang="en-US" altLang="zh-CN" b="1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会判断相关实际系统属于哪一个环节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理解环节的负载效应和克服方式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识记并理解典型环节对应的有源电路和无源电路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见实验教材</a:t>
            </a:r>
            <a:r>
              <a:rPr lang="en-US" altLang="zh-CN" b="1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第二章   动态系统模型</a:t>
            </a:r>
            <a:r>
              <a:rPr lang="en-US" altLang="zh-CN" b="1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了解数学模型的实验测定基本方法：时域测定、频域测定</a:t>
            </a:r>
            <a:endParaRPr lang="en-US" altLang="zh-CN" b="1" dirty="0" smtClean="0"/>
          </a:p>
          <a:p>
            <a:r>
              <a:rPr lang="zh-CN" altLang="en-US" b="1" dirty="0" smtClean="0"/>
              <a:t>结构图及系统互联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识记结构图三种互联基本形式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能够对结构图等效变换</a:t>
            </a:r>
            <a:endParaRPr lang="en-US" altLang="zh-CN" b="1" dirty="0" smtClean="0"/>
          </a:p>
          <a:p>
            <a:r>
              <a:rPr lang="zh-CN" altLang="en-US" b="1" dirty="0" smtClean="0"/>
              <a:t>信号流图与</a:t>
            </a:r>
            <a:r>
              <a:rPr lang="en-US" altLang="zh-CN" b="1" dirty="0" smtClean="0"/>
              <a:t>Mason</a:t>
            </a:r>
            <a:r>
              <a:rPr lang="zh-CN" altLang="en-US" b="1" dirty="0" smtClean="0"/>
              <a:t>公式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理解信号流图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会画信号流图，并能找出其中包含的前向通路和回路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会利用</a:t>
            </a:r>
            <a:r>
              <a:rPr lang="en-US" altLang="zh-CN" b="1" dirty="0" smtClean="0">
                <a:solidFill>
                  <a:srgbClr val="FF0000"/>
                </a:solidFill>
              </a:rPr>
              <a:t>Mason</a:t>
            </a:r>
            <a:r>
              <a:rPr lang="zh-CN" altLang="en-US" b="1" dirty="0" smtClean="0">
                <a:solidFill>
                  <a:srgbClr val="FF0000"/>
                </a:solidFill>
              </a:rPr>
              <a:t>公式或解线性方法程求传递函数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闭环系统的特性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会求系统含给定、扰动与噪声三种形式输入情况下的输出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理解控制的闭环系统中所起的作用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识记灵敏度函数与余灵敏度函数定义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理解灵敏度函数的大小表征的含义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了解参数误差的灵敏度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第三章    线性系统的时域分析</a:t>
            </a:r>
            <a:r>
              <a:rPr lang="en-US" altLang="zh-CN" b="1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理解时域分析具备的条件以及时域分析的性能</a:t>
            </a:r>
            <a:endParaRPr lang="en-US" altLang="zh-CN" b="1" dirty="0" smtClean="0"/>
          </a:p>
          <a:p>
            <a:r>
              <a:rPr lang="zh-CN" altLang="en-US" b="1" dirty="0" smtClean="0"/>
              <a:t>识记典型输入信号地时域形式，理解如何适当地选择这些输入信号进行测试</a:t>
            </a:r>
            <a:endParaRPr lang="en-US" altLang="zh-CN" b="1" dirty="0" smtClean="0"/>
          </a:p>
          <a:p>
            <a:r>
              <a:rPr lang="zh-CN" altLang="en-US" b="1" dirty="0" smtClean="0"/>
              <a:t>时域响应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理解并识记线性微分方程解的构成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稳定性理解系统响应的构成，理解运动模态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理解暂态响应、稳态响应划分与零状态响应、零输入响应间的关系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会用</a:t>
            </a:r>
            <a:r>
              <a:rPr lang="en-US" altLang="zh-CN" b="1" dirty="0" smtClean="0">
                <a:solidFill>
                  <a:srgbClr val="FF0000"/>
                </a:solidFill>
              </a:rPr>
              <a:t>Laplace</a:t>
            </a:r>
            <a:r>
              <a:rPr lang="zh-CN" altLang="en-US" b="1" dirty="0" smtClean="0">
                <a:solidFill>
                  <a:srgbClr val="FF0000"/>
                </a:solidFill>
              </a:rPr>
              <a:t>方法求解</a:t>
            </a:r>
            <a:r>
              <a:rPr lang="en-US" altLang="zh-CN" b="1" dirty="0" smtClean="0">
                <a:solidFill>
                  <a:srgbClr val="FF0000"/>
                </a:solidFill>
              </a:rPr>
              <a:t>SISO</a:t>
            </a:r>
            <a:r>
              <a:rPr lang="zh-CN" altLang="en-US" b="1" dirty="0" smtClean="0">
                <a:solidFill>
                  <a:srgbClr val="FF0000"/>
                </a:solidFill>
              </a:rPr>
              <a:t>连续线性系统的响应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smtClean="0"/>
              <a:t>稳定性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理解稳定性概念与重要意义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</a:t>
            </a:r>
            <a:r>
              <a:rPr lang="en-US" altLang="zh-CN" b="1" dirty="0" smtClean="0">
                <a:solidFill>
                  <a:srgbClr val="FF0000"/>
                </a:solidFill>
              </a:rPr>
              <a:t>BIBO</a:t>
            </a:r>
            <a:r>
              <a:rPr lang="zh-CN" altLang="en-US" b="1" dirty="0" smtClean="0">
                <a:solidFill>
                  <a:srgbClr val="FF0000"/>
                </a:solidFill>
              </a:rPr>
              <a:t>稳定，及其与特征根的关系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</a:t>
            </a:r>
            <a:r>
              <a:rPr lang="en-US" altLang="zh-CN" b="1" dirty="0" smtClean="0">
                <a:solidFill>
                  <a:srgbClr val="FF0000"/>
                </a:solidFill>
              </a:rPr>
              <a:t>CLTIS</a:t>
            </a:r>
            <a:r>
              <a:rPr lang="zh-CN" altLang="en-US" b="1" dirty="0" smtClean="0">
                <a:solidFill>
                  <a:srgbClr val="FF0000"/>
                </a:solidFill>
              </a:rPr>
              <a:t>的零输入稳定与渐近稳定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会用</a:t>
            </a:r>
            <a:r>
              <a:rPr lang="en-US" altLang="zh-CN" b="1" dirty="0" smtClean="0">
                <a:solidFill>
                  <a:srgbClr val="FF0000"/>
                </a:solidFill>
              </a:rPr>
              <a:t>Routh</a:t>
            </a:r>
            <a:r>
              <a:rPr lang="zh-CN" altLang="en-US" b="1" dirty="0" smtClean="0">
                <a:solidFill>
                  <a:srgbClr val="FF0000"/>
                </a:solidFill>
              </a:rPr>
              <a:t>判据判定稳定性，并会求满足稳定性的参数范围。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dirty="0" smtClean="0">
              <a:solidFill>
                <a:srgbClr val="FF66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第三章    线性系统的时域分析</a:t>
            </a:r>
            <a:r>
              <a:rPr lang="en-US" altLang="zh-CN" b="1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性能指标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暂态和稳态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理解对系统响应的要求：稳、快、准、鲁棒性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识记暂态性能与稳态性能指标 ，理解其含义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/>
              <a:t>一阶系统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识记典型一阶系统的形式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会计算一阶系统的冲激响应、阶跃响应、斜坡响应和抛物线响应，并识记基本特性，理解这些信号间以及响应间的关系。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latin typeface="Calibri" pitchFamily="34" charset="0"/>
                <a:cs typeface="Times New Roman" pitchFamily="18" charset="0"/>
              </a:rPr>
              <a:t>了解一阶带滞后系统的时域辨识方法</a:t>
            </a:r>
            <a:endParaRPr lang="en-US" altLang="zh-CN" b="1" dirty="0" smtClean="0">
              <a:latin typeface="Calibri" pitchFamily="34" charset="0"/>
              <a:cs typeface="Times New Roman" pitchFamily="18" charset="0"/>
            </a:endParaRPr>
          </a:p>
          <a:p>
            <a:r>
              <a:rPr lang="zh-CN" altLang="en-US" b="1" dirty="0" smtClean="0"/>
              <a:t>二阶系统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识记典型二阶线性系统的形式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会计算二阶系统的冲激响应、阶跃响应、斜坡响应和抛物线响应，并识记基本特性，理解这些信号间以及响应间的关系。</a:t>
            </a:r>
            <a:r>
              <a:rPr lang="en-US" altLang="zh-CN" b="1" dirty="0" smtClean="0">
                <a:solidFill>
                  <a:srgbClr val="FF0000"/>
                </a:solidFill>
              </a:rPr>
              <a:t> 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系统</a:t>
            </a:r>
            <a:r>
              <a:rPr lang="zh-CN" altLang="de-DE" b="1" dirty="0" smtClean="0">
                <a:solidFill>
                  <a:srgbClr val="FF0000"/>
                </a:solidFill>
              </a:rPr>
              <a:t>的特征根</a:t>
            </a:r>
            <a:r>
              <a:rPr lang="zh-CN" altLang="en-US" b="1" dirty="0" smtClean="0">
                <a:solidFill>
                  <a:srgbClr val="FF0000"/>
                </a:solidFill>
              </a:rPr>
              <a:t>所在位置对系统阶跃响应的影响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理解二阶线性系统指标计算，并识记相关公式，并掌握参数的变化对这些参数的影响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66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第三章    线性系统的时域分析</a:t>
            </a:r>
            <a:r>
              <a:rPr lang="en-US" altLang="zh-CN" b="1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6000768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了解由要求调整时间最短求阻尼比的方法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理解典型二阶线性系统加入零点后系统的变化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会利用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PD、PI</a:t>
            </a:r>
            <a:r>
              <a:rPr lang="zh-CN" altLang="en-US" b="1" dirty="0" smtClean="0">
                <a:solidFill>
                  <a:srgbClr val="FF0000"/>
                </a:solidFill>
              </a:rPr>
              <a:t>和内环速度反馈改善二阶线性系统性能，并能进行分析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zh-CN" altLang="en-US" b="1" dirty="0" smtClean="0"/>
              <a:t>高阶线性系统及其降阶</a:t>
            </a:r>
            <a:endParaRPr lang="en-US" altLang="zh-CN" b="1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/>
              <a:t>了解高阶线性系统分析方法</a:t>
            </a:r>
            <a:endParaRPr lang="en-US" altLang="zh-CN" b="1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/>
              <a:t>了解高阶线性系统降阶方法</a:t>
            </a:r>
            <a:endParaRPr lang="en-US" altLang="zh-CN" b="1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理解高阶线性的主导极点的作用和选取方法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/>
              <a:t>理解偶极子的概念及实际作用</a:t>
            </a:r>
            <a:endParaRPr lang="en-US" altLang="zh-CN" b="1" dirty="0" smtClean="0"/>
          </a:p>
          <a:p>
            <a:pPr fontAlgn="base"/>
            <a:r>
              <a:rPr lang="zh-CN" altLang="en-US" b="1" dirty="0" smtClean="0"/>
              <a:t>线性系统的稳态性能</a:t>
            </a:r>
            <a:endParaRPr lang="en-US" altLang="zh-CN" b="1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/>
              <a:t>理解稳态误差的定义</a:t>
            </a:r>
            <a:endParaRPr lang="en-US" altLang="zh-CN" b="1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会计算稳态误差：给定稳态误差和扰动稳态误差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/>
              <a:t>识记系统型别的定义</a:t>
            </a:r>
            <a:endParaRPr lang="en-US" altLang="zh-CN" b="1" dirty="0" smtClean="0"/>
          </a:p>
          <a:p>
            <a:pPr lvl="1" fontAlgn="base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理解系统型别与稳态误差的关系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fontAlgn="base"/>
            <a:endParaRPr lang="en-US" altLang="zh-CN" b="1" dirty="0" smtClean="0"/>
          </a:p>
          <a:p>
            <a:pPr fontAlgn="base"/>
            <a:endParaRPr lang="en-US" altLang="zh-CN" b="1" dirty="0" smtClean="0"/>
          </a:p>
          <a:p>
            <a:pPr fontAlgn="base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3111</Words>
  <Application>Microsoft Office PowerPoint</Application>
  <PresentationFormat>全屏显示(4:3)</PresentationFormat>
  <Paragraphs>343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Office 主题</vt:lpstr>
      <vt:lpstr>Equation</vt:lpstr>
      <vt:lpstr>Visio</vt:lpstr>
      <vt:lpstr>经典控制理论复习大纲</vt:lpstr>
      <vt:lpstr>第一章  绪论-1</vt:lpstr>
      <vt:lpstr>第一章  绪论-2</vt:lpstr>
      <vt:lpstr>第二章   动态系统模型-1</vt:lpstr>
      <vt:lpstr>第二章   动态系统模型-2</vt:lpstr>
      <vt:lpstr>第二章   动态系统模型-3</vt:lpstr>
      <vt:lpstr>第三章    线性系统的时域分析-1</vt:lpstr>
      <vt:lpstr>第三章    线性系统的时域分析-2</vt:lpstr>
      <vt:lpstr>第三章    线性系统的时域分析-3</vt:lpstr>
      <vt:lpstr>第三章    线性系统的时域分析-4</vt:lpstr>
      <vt:lpstr>第四章    线性系统的频域分析-1</vt:lpstr>
      <vt:lpstr>第四章    线性系统的时域分析-6</vt:lpstr>
      <vt:lpstr>第四章    线性系统的时域分析-7</vt:lpstr>
      <vt:lpstr>第五章  线性控制系统的综合与校正-1 </vt:lpstr>
      <vt:lpstr>第5章  线性控制系统的综合与校正-2 </vt:lpstr>
      <vt:lpstr>第六章  非线性系统初步</vt:lpstr>
      <vt:lpstr>第七章  离散控制系统-1</vt:lpstr>
      <vt:lpstr>第七章  离散控制系统-2</vt:lpstr>
      <vt:lpstr>第七章  离散控制系统-3</vt:lpstr>
      <vt:lpstr>考试题型</vt:lpstr>
      <vt:lpstr>样题举例----填空</vt:lpstr>
      <vt:lpstr>样题举例----选择</vt:lpstr>
      <vt:lpstr>样题举例----简单计算与绘图分析</vt:lpstr>
      <vt:lpstr>样题举例----综合分析与计算</vt:lpstr>
      <vt:lpstr>认真认真再认真 努力努力再努力 祝大家期考顺利过关！ 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经典控制理论复习大纲</dc:title>
  <dc:creator>lrd</dc:creator>
  <cp:lastModifiedBy>HLK</cp:lastModifiedBy>
  <cp:revision>89</cp:revision>
  <dcterms:created xsi:type="dcterms:W3CDTF">2013-12-22T02:44:25Z</dcterms:created>
  <dcterms:modified xsi:type="dcterms:W3CDTF">2014-11-12T03:05:42Z</dcterms:modified>
</cp:coreProperties>
</file>