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4.xml" /><Relationship Id="rId3" Type="http://schemas.openxmlformats.org/officeDocument/2006/relationships/slide" Target="slide4.xml" /><Relationship Id="rId4" Type="http://schemas.openxmlformats.org/officeDocument/2006/relationships/hyperlink" Target="https://www.frames.gov/firemon/sampling-methods" TargetMode="External" /><Relationship Id="rId5" Type="http://schemas.openxmlformats.org/officeDocument/2006/relationships/image" Target="../media/image1.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4.xml" /><Relationship Id="rId3" Type="http://schemas.openxmlformats.org/officeDocument/2006/relationships/image" Target="../media/image3.jp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4.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Fuel data description</a:t>
            </a:r>
          </a:p>
        </p:txBody>
      </p:sp>
      <p:sp>
        <p:nvSpPr>
          <p:cNvPr id="4" name="Text Placeholder 3"/>
          <p:cNvSpPr>
            <a:spLocks noGrp="1"/>
          </p:cNvSpPr>
          <p:nvPr>
            <p:ph idx="2" sz="half" type="body"/>
          </p:nvPr>
        </p:nvSpPr>
        <p:spPr/>
        <p:txBody>
          <a:bodyPr/>
          <a:lstStyle/>
          <a:p>
            <a:pPr lvl="0" indent="0" marL="0">
              <a:buNone/>
            </a:pPr>
            <a:r>
              <a:rPr/>
              <a:t>The fuel data was gathered in the spring of 2022 and 2023. The Firemon protocol was used as the basis for data collection which in turn employs the use of Brown’s transects, with the addition of duff, litter, and vegetation density sampling stations at two locations along each transect (</a:t>
            </a:r>
            <a:r>
              <a:rPr>
                <a:hlinkClick r:id="rId2" action="ppaction://hlinksldjump"/>
              </a:rPr>
              <a:t>Section 1.3</a:t>
            </a:r>
            <a:r>
              <a:rPr/>
              <a:t>). While the firemon protocol specifies a 2 meter tall imaginary cylinder for quantifying surface fuels, because our resprouting trees were continuous with the ground, we used an imaginary cylinder with a variable height, up to the tallest shrub or sprout fuels that were continuous to the ground.</a:t>
            </a:r>
          </a:p>
          <a:p>
            <a:pPr lvl="0" indent="0" marL="0">
              <a:buNone/>
            </a:pPr>
            <a:r>
              <a:rPr/>
              <a:t>Two 10-meter transects were installed parallel to plot edges at each macro plot corner. Their near ends shared a point inset 10 meters from the corner, towards plot center (Figure 1). Downed, woody fuels in four size classes were counted starting from the far end of the transect and each fuel size class was counted for a specified lenght of the total transect (generally longer for larger fuels).</a:t>
            </a:r>
          </a:p>
          <a:p>
            <a:pPr lvl="0" indent="0" marL="0">
              <a:buNone/>
            </a:pPr>
            <a:r>
              <a:rPr/>
              <a:t>At two stations along each transect, duff, litter, live and dead vegetation density (as height and percent cover), and fuel bed depth were assessed. Details of each of these values are described below (</a:t>
            </a:r>
            <a:r>
              <a:rPr>
                <a:hlinkClick r:id="rId3" action="ppaction://hlinksldjump"/>
              </a:rPr>
              <a:t>Section 1.3</a:t>
            </a:r>
            <a:r>
              <a:rPr/>
              <a:t>)</a:t>
            </a:r>
          </a:p>
          <a:p>
            <a:pPr lvl="0" indent="0" marL="0">
              <a:buNone/>
            </a:pPr>
            <a:r>
              <a:rPr/>
              <a:t>The notion of fuel bed depth is notably absent from the </a:t>
            </a:r>
            <a:r>
              <a:rPr>
                <a:hlinkClick r:id="rId4"/>
              </a:rPr>
              <a:t>Firemon protocol</a:t>
            </a:r>
            <a:r>
              <a:rPr/>
              <a:t>, so we added it by estimating an “average” fuel bed depth within the vegetation sampling cylinder that included litter, and all downed woody debris.</a:t>
            </a:r>
          </a:p>
          <a:p>
            <a:pPr lvl="0" indent="0" marL="0">
              <a:buNone/>
            </a:pPr>
            <a:r>
              <a:rPr/>
              <a:t>Dominant (well represented) woody speices were also recorded in the vegetation cylinders.</a:t>
            </a:r>
          </a:p>
        </p:txBody>
      </p:sp>
      <p:pic>
        <p:nvPicPr>
          <p:cNvPr descr="../figures/fuel_sampling_layout.png" id="0" name="Picture 1"/>
          <p:cNvPicPr>
            <a:picLocks noGrp="1" noChangeAspect="1"/>
          </p:cNvPicPr>
          <p:nvPr/>
        </p:nvPicPr>
        <p:blipFill>
          <a:blip r:embed="rId5"/>
          <a:stretch>
            <a:fillRect/>
          </a:stretch>
        </p:blipFill>
        <p:spPr bwMode="auto">
          <a:xfrm>
            <a:off x="3568700" y="215900"/>
            <a:ext cx="5105400" cy="43688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uel_data_description_files/figure-pptx/fig-sampling-design-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Data entry</a:t>
            </a:r>
          </a:p>
          <a:p>
            <a:pPr lvl="0" indent="0" marL="0">
              <a:buNone/>
            </a:pPr>
            <a:r>
              <a:rPr/>
              <a:t>Data was entered using Excel and exported as a UTF-8 csv. The file format (Figure 3) was defined to resemble the physical datasheets as closely as possible, while maintaining data integretity and facilitating ease of input. There is one file for each macro plot (or replicate = site + treatment combination).</a:t>
            </a:r>
          </a:p>
          <a:p>
            <a:pPr lvl="0" indent="0" marL="0">
              <a:buNone/>
            </a:pPr>
            <a:r>
              <a:rPr/>
              <a:t>Each file includes sections for different tables, and these are separated by a line that contains only a single hashtag (e.g., “#duff_litter_fbd”) in lowercase letters with underscores for spaces. In Excel, the #hashtag should go in the first cell of a row, with nothing esle in the row. There should be no blank rows before or after hashtags. The table sections used don’t correlate 1:1 with physical datasheet tables. For instance, columns for “metermeark1” and “metermark2” were added to reflect the fact that initially we sampled duff, litter and vegetation density (transect stations) at 5 and 10 m, but later we moved the stations to 5 and 9 m. The “1” and “2” following repeated variable names refers to one of these locations along the transect. The function used to wrangle these data matches rows based on transect number and columns based on column names. Thus, it is possible to rearrage the rows or columns within each section as long as column names are kept consistent and data for each transect have the same transect number. Following are the section and column labels used for each section of the plot data entry form with any notes regarding their format. A complete description of the data varialbes can be found in </a:t>
            </a:r>
            <a:r>
              <a:rPr>
                <a:hlinkClick r:id="rId2" action="ppaction://hlinksldjump"/>
              </a:rPr>
              <a:t>Section 1.3</a:t>
            </a:r>
            <a:r>
              <a:rPr/>
              <a:t>.</a:t>
            </a:r>
          </a:p>
          <a:p>
            <a:pPr lvl="0"/>
            <a:r>
              <a:rPr>
                <a:latin typeface="Courier"/>
              </a:rPr>
              <a:t>#site_info</a:t>
            </a:r>
            <a:r>
              <a:rPr/>
              <a:t> site treatment</a:t>
            </a:r>
          </a:p>
          <a:p>
            <a:pPr lvl="1"/>
            <a:r>
              <a:rPr/>
              <a:t>date</a:t>
            </a:r>
          </a:p>
          <a:p>
            <a:pPr lvl="1"/>
            <a:r>
              <a:rPr/>
              <a:t>onehr</a:t>
            </a:r>
          </a:p>
          <a:p>
            <a:pPr lvl="1"/>
            <a:r>
              <a:rPr/>
              <a:t>tenhr</a:t>
            </a:r>
          </a:p>
          <a:p>
            <a:pPr lvl="1"/>
            <a:r>
              <a:rPr/>
              <a:t>hundhr</a:t>
            </a:r>
          </a:p>
          <a:p>
            <a:pPr lvl="1"/>
            <a:r>
              <a:rPr/>
              <a:t>thoushr</a:t>
            </a:r>
          </a:p>
          <a:p>
            <a:pPr lvl="1"/>
            <a:r>
              <a:rPr/>
              <a:t>trans_count notes </a:t>
            </a:r>
            <a:r>
              <a:rPr i="1"/>
              <a:t>(site level notes, should not contain commas)</a:t>
            </a:r>
          </a:p>
          <a:p>
            <a:pPr lvl="0"/>
            <a:r>
              <a:rPr>
                <a:latin typeface="Courier"/>
              </a:rPr>
              <a:t>#transects</a:t>
            </a:r>
          </a:p>
          <a:p>
            <a:pPr lvl="1"/>
            <a:r>
              <a:rPr/>
              <a:t>transect </a:t>
            </a:r>
            <a:r>
              <a:rPr i="1"/>
              <a:t>(number 1 through 8, corresponds with transect column in other sections)</a:t>
            </a:r>
          </a:p>
          <a:p>
            <a:pPr lvl="1"/>
            <a:r>
              <a:rPr/>
              <a:t>corner</a:t>
            </a:r>
          </a:p>
          <a:p>
            <a:pPr lvl="1"/>
            <a:r>
              <a:rPr/>
              <a:t>azi</a:t>
            </a:r>
          </a:p>
          <a:p>
            <a:pPr lvl="1"/>
            <a:r>
              <a:rPr/>
              <a:t>fwd_crew</a:t>
            </a:r>
          </a:p>
          <a:p>
            <a:pPr lvl="1"/>
            <a:r>
              <a:rPr/>
              <a:t>veg_crew </a:t>
            </a:r>
            <a:r>
              <a:rPr i="1"/>
              <a:t>(moved from vegetation table to here)</a:t>
            </a:r>
          </a:p>
          <a:p>
            <a:pPr lvl="1"/>
            <a:r>
              <a:rPr/>
              <a:t>slope</a:t>
            </a:r>
          </a:p>
          <a:p>
            <a:pPr lvl="1"/>
            <a:r>
              <a:rPr/>
              <a:t>metermark1 </a:t>
            </a:r>
            <a:r>
              <a:rPr i="1"/>
              <a:t>(location along transect of first station)</a:t>
            </a:r>
          </a:p>
          <a:p>
            <a:pPr lvl="1"/>
            <a:r>
              <a:rPr/>
              <a:t>metermark2 </a:t>
            </a:r>
            <a:r>
              <a:rPr i="1"/>
              <a:t>(location along transect of second station)</a:t>
            </a:r>
          </a:p>
          <a:p>
            <a:pPr lvl="1"/>
            <a:r>
              <a:rPr/>
              <a:t>notes </a:t>
            </a:r>
            <a:r>
              <a:rPr i="1"/>
              <a:t>(transect specific notes)</a:t>
            </a:r>
          </a:p>
          <a:p>
            <a:pPr lvl="0"/>
            <a:r>
              <a:rPr>
                <a:latin typeface="Courier"/>
              </a:rPr>
              <a:t>#duff_litter_fbd</a:t>
            </a:r>
          </a:p>
          <a:p>
            <a:pPr lvl="1"/>
            <a:r>
              <a:rPr/>
              <a:t>transect </a:t>
            </a:r>
            <a:r>
              <a:rPr i="1"/>
              <a:t>(number 1 through 8)</a:t>
            </a:r>
          </a:p>
          <a:p>
            <a:pPr lvl="1"/>
            <a:r>
              <a:rPr/>
              <a:t>onehr</a:t>
            </a:r>
          </a:p>
          <a:p>
            <a:pPr lvl="1"/>
            <a:r>
              <a:rPr/>
              <a:t>tenhr</a:t>
            </a:r>
          </a:p>
          <a:p>
            <a:pPr lvl="1"/>
            <a:r>
              <a:rPr/>
              <a:t>hundhr</a:t>
            </a:r>
          </a:p>
          <a:p>
            <a:pPr lvl="1"/>
            <a:r>
              <a:rPr/>
              <a:t>duff_litter1</a:t>
            </a:r>
          </a:p>
          <a:p>
            <a:pPr lvl="1"/>
            <a:r>
              <a:rPr/>
              <a:t>pct_litter1</a:t>
            </a:r>
          </a:p>
          <a:p>
            <a:pPr lvl="1"/>
            <a:r>
              <a:rPr/>
              <a:t>fbd1</a:t>
            </a:r>
          </a:p>
          <a:p>
            <a:pPr lvl="1"/>
            <a:r>
              <a:rPr/>
              <a:t>duff_litter2</a:t>
            </a:r>
          </a:p>
          <a:p>
            <a:pPr lvl="1"/>
            <a:r>
              <a:rPr/>
              <a:t>pct_litter2</a:t>
            </a:r>
          </a:p>
          <a:p>
            <a:pPr lvl="1"/>
            <a:r>
              <a:rPr/>
              <a:t>fbd2</a:t>
            </a:r>
          </a:p>
          <a:p>
            <a:pPr lvl="0"/>
            <a:r>
              <a:rPr>
                <a:latin typeface="Courier"/>
              </a:rPr>
              <a:t>#vegetation</a:t>
            </a:r>
          </a:p>
          <a:p>
            <a:pPr lvl="1"/>
            <a:r>
              <a:rPr/>
              <a:t>transect </a:t>
            </a:r>
            <a:r>
              <a:rPr i="1"/>
              <a:t>(number 1 though 8)</a:t>
            </a:r>
          </a:p>
          <a:p>
            <a:pPr lvl="1"/>
            <a:r>
              <a:rPr/>
              <a:t>live_woody1</a:t>
            </a:r>
          </a:p>
          <a:p>
            <a:pPr lvl="1"/>
            <a:r>
              <a:rPr/>
              <a:t>dead_woody1</a:t>
            </a:r>
          </a:p>
          <a:p>
            <a:pPr lvl="1"/>
            <a:r>
              <a:rPr/>
              <a:t>avg_w_ht1</a:t>
            </a:r>
          </a:p>
          <a:p>
            <a:pPr lvl="1"/>
            <a:r>
              <a:rPr/>
              <a:t>live_herb1</a:t>
            </a:r>
          </a:p>
          <a:p>
            <a:pPr lvl="1"/>
            <a:r>
              <a:rPr/>
              <a:t>dead_herb1</a:t>
            </a:r>
          </a:p>
          <a:p>
            <a:pPr lvl="1"/>
            <a:r>
              <a:rPr/>
              <a:t>avg_h_ht1</a:t>
            </a:r>
          </a:p>
          <a:p>
            <a:pPr lvl="1"/>
            <a:r>
              <a:rPr/>
              <a:t>live_woody2</a:t>
            </a:r>
          </a:p>
          <a:p>
            <a:pPr lvl="1"/>
            <a:r>
              <a:rPr/>
              <a:t>dead_woody2</a:t>
            </a:r>
          </a:p>
          <a:p>
            <a:pPr lvl="1"/>
            <a:r>
              <a:rPr/>
              <a:t>avg_w_ht2</a:t>
            </a:r>
          </a:p>
          <a:p>
            <a:pPr lvl="1"/>
            <a:r>
              <a:rPr/>
              <a:t>live_herb2</a:t>
            </a:r>
          </a:p>
          <a:p>
            <a:pPr lvl="1"/>
            <a:r>
              <a:rPr/>
              <a:t>dead_herb2</a:t>
            </a:r>
          </a:p>
          <a:p>
            <a:pPr lvl="1"/>
            <a:r>
              <a:rPr/>
              <a:t>avg_h_ht2</a:t>
            </a:r>
          </a:p>
          <a:p>
            <a:pPr lvl="0"/>
            <a:r>
              <a:rPr>
                <a:latin typeface="Courier"/>
              </a:rPr>
              <a:t>#woody_species</a:t>
            </a:r>
          </a:p>
          <a:p>
            <a:pPr lvl="1"/>
            <a:r>
              <a:rPr/>
              <a:t>transect</a:t>
            </a:r>
          </a:p>
          <a:p>
            <a:pPr lvl="1"/>
            <a:r>
              <a:rPr/>
              <a:t>species1 </a:t>
            </a:r>
            <a:r>
              <a:rPr i="1"/>
              <a:t>(space-delimited list of ‘significant’ species)</a:t>
            </a:r>
          </a:p>
          <a:p>
            <a:pPr lvl="1"/>
            <a:r>
              <a:rPr/>
              <a:t>species2 </a:t>
            </a:r>
            <a:r>
              <a:rPr i="1"/>
              <a:t>(space-delimited list of ‘significant’ species)</a:t>
            </a:r>
          </a:p>
          <a:p>
            <a:pPr lvl="0"/>
            <a:r>
              <a:rPr>
                <a:latin typeface="Courier"/>
              </a:rPr>
              <a:t>#coarse_woody_debris</a:t>
            </a:r>
          </a:p>
          <a:p>
            <a:pPr lvl="1"/>
            <a:r>
              <a:rPr/>
              <a:t>transect</a:t>
            </a:r>
          </a:p>
          <a:p>
            <a:pPr lvl="1"/>
            <a:r>
              <a:rPr/>
              <a:t>dia</a:t>
            </a:r>
          </a:p>
          <a:p>
            <a:pPr lvl="1"/>
            <a:r>
              <a:rPr/>
              <a:t>decay</a:t>
            </a:r>
          </a:p>
        </p:txBody>
      </p:sp>
      <p:pic>
        <p:nvPicPr>
          <p:cNvPr descr="../figures/excel_data_example.jpg" id="0" name="Picture 1"/>
          <p:cNvPicPr>
            <a:picLocks noGrp="1" noChangeAspect="1"/>
          </p:cNvPicPr>
          <p:nvPr/>
        </p:nvPicPr>
        <p:blipFill>
          <a:blip r:embed="rId3"/>
          <a:stretch>
            <a:fillRect/>
          </a:stretch>
        </p:blipFill>
        <p:spPr bwMode="auto">
          <a:xfrm>
            <a:off x="3568700" y="508000"/>
            <a:ext cx="5105400" cy="3771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An R function is used to parse this file into individual tables. As part of this process, all the table sections whose rows have a 1:1 relationship with transects are combined into one wide table, based on the transect column.</a:t>
            </a:r>
          </a:p>
          <a:p>
            <a:pPr lvl="0" indent="0" marL="0">
              <a:buNone/>
            </a:pPr>
            <a:r>
              <a:rPr/>
              <a:t>The resulting data looks like this:</a:t>
            </a:r>
          </a:p>
          <a:p>
            <a:pPr lvl="0" indent="0">
              <a:buNone/>
            </a:pPr>
            <a:r>
              <a:rPr>
                <a:latin typeface="Courier"/>
              </a:rPr>
              <a:t>$plots
# A tibble: 1 × 9
  site   treatment date   onehr_length tenhr_length hundhr_length thoushr_length
  &lt;chr&gt;  &lt;chr&gt;     &lt;chr&gt;         &lt;dbl&gt;        &lt;dbl&gt;         &lt;dbl&gt;          &lt;dbl&gt;
1 waldon gs        3/15/…            2            2             4             10
# ℹ 2 more variables: trans_count &lt;dbl&gt;, notes &lt;chr&gt;
$transects
# A tibble: 8 × 33
  site   treatment corner   azi fwd_crew veg_crew slope metermark1 metermark2
  &lt;chr&gt;  &lt;chr&gt;     &lt;chr&gt;  &lt;dbl&gt; &lt;chr&gt;    &lt;chr&gt;    &lt;dbl&gt;      &lt;dbl&gt;      &lt;dbl&gt;
1 waldon gs        n        135 jf       ac           4          5         10
2 waldon gs        n        248 jf       ac          19          5         10
3 waldon gs        w         45 dr       dr           8          5         10
4 waldon gs        w        135 dr       dr          20          5         10
5 waldon gs        s         45 dr       jf           5          5         10
6 waldon gs        s        315 dr       jf           5          5         10
7 waldon gs        e        225 dr       jf           8          5          9
8 waldon gs        e        315 dr       jf          13          5          9
# ℹ 24 more variables: notes &lt;chr&gt;, onehr_count &lt;dbl&gt;, tenhr_count &lt;dbl&gt;,
#   hundhr_count &lt;dbl&gt;, duff_litter1 &lt;dbl&gt;, pct_litter1 &lt;dbl&gt;, fbd1 &lt;dbl&gt;,
#   duff_litter2 &lt;dbl&gt;, pct_litter2 &lt;dbl&gt;, fbd2 &lt;dbl&gt;, live_woody1 &lt;dbl&gt;,
#   dead_woody1 &lt;dbl&gt;, avg_w_ht1 &lt;dbl&gt;, live_herb1 &lt;dbl&gt;, dead_herb1 &lt;dbl&gt;,
#   avg_h_ht1 &lt;dbl&gt;, live_woody2 &lt;dbl&gt;, dead_woody2 &lt;dbl&gt;, avg_w_ht2 &lt;dbl&gt;,
#   live_herb2 &lt;dbl&gt;, dead_herb2 &lt;dbl&gt;, avg_h_ht2 &lt;dbl&gt;, species1 &lt;chr&gt;,
#   species2 &lt;chr&gt;
$coarse_woody
# A tibble: 20 × 6
   site   treatment corner   azi   dia decay
   &lt;chr&gt;  &lt;chr&gt;     &lt;chr&gt;  &lt;dbl&gt; &lt;dbl&gt; &lt;dbl&gt;
 1 waldon gs        n        135     9     5
 2 waldon gs        n        135    13     2
 3 waldon gs        n        248    48     3
 4 waldon gs        n        248    10     5
 5 waldon gs        w         45    16     5
 6 waldon gs        w         45    15     5
 7 waldon gs        w         45    14     5
 8 waldon gs        w         45    14     5
 9 waldon gs        w        135    32     3
10 waldon gs        w        135    12     4
11 waldon gs        w        135    30     5
12 waldon gs        s         45    28     4
13 waldon gs        s         45    42     5
14 waldon gs        s        315    26     3
15 waldon gs        e        225    15     4
16 waldon gs        e        225    13     3
17 waldon gs        e        225    18     5
18 waldon gs        e        225    34     3
19 waldon gs        e        315    26     4
20 waldon gs        e        315    12     5</a:t>
            </a:r>
          </a:p>
          <a:p>
            <a:pPr lvl="0" indent="0" marL="0">
              <a:buNone/>
            </a:pPr>
            <a:r>
              <a:rPr/>
              <a:t>While the wide format for the transect data is not ideal, it is convenient because it reduces the number of tables we are dealing with. This will require extra work at analysis time to expand the data variables which are followed by a “1” or “2”, which represent different stations (</a:t>
            </a:r>
            <a:r>
              <a:rPr>
                <a:hlinkClick r:id="rId2" action="ppaction://hlinksldjump"/>
              </a:rPr>
              <a:t>Section 1.3</a:t>
            </a:r>
            <a:r>
              <a:rPr/>
              <a:t>) on the same transect. To analze these data, they will first need to be pivoted into a longer format, where the station (1 or 2) becomes an explicit column.</a:t>
            </a:r>
          </a:p>
          <a:p>
            <a:pPr lvl="0" indent="0" marL="0">
              <a:spcBef>
                <a:spcPts val="3000"/>
              </a:spcBef>
              <a:buNone/>
            </a:pPr>
            <a:r>
              <a:rPr b="1"/>
              <a:t>Data variable descriptions</a:t>
            </a:r>
          </a:p>
          <a:p>
            <a:pPr lvl="0" indent="0" marL="0">
              <a:buNone/>
            </a:pPr>
            <a:r>
              <a:rPr/>
              <a:t>The following is a descripton of the data variables for each of the tables in the data list. So, the </a:t>
            </a:r>
            <a:r>
              <a:rPr>
                <a:latin typeface="Courier"/>
              </a:rPr>
              <a:t>$plots</a:t>
            </a:r>
            <a:r>
              <a:rPr/>
              <a:t> heading refers to the table found in </a:t>
            </a:r>
            <a:r>
              <a:rPr>
                <a:latin typeface="Courier"/>
              </a:rPr>
              <a:t>data$plots</a:t>
            </a:r>
            <a:r>
              <a:rPr/>
              <a:t>. This data structure is subject to change, but for now, has 3 tables. </a:t>
            </a:r>
            <a:r>
              <a:rPr>
                <a:hlinkClick r:id="rId3" action="ppaction://hlinksldjump"/>
                <a:latin typeface="Courier"/>
              </a:rPr>
              <a:t>$plots</a:t>
            </a:r>
            <a:r>
              <a:rPr/>
              <a:t> has plot level data including the lengths of transects (which are the same across all transects, but included for clarity). </a:t>
            </a:r>
            <a:r>
              <a:rPr>
                <a:hlinkClick r:id="rId4" action="ppaction://hlinksldjump"/>
                <a:latin typeface="Courier"/>
              </a:rPr>
              <a:t>$transects</a:t>
            </a:r>
            <a:r>
              <a:rPr/>
              <a:t> contains all the fuel data associated with a given transect, including both sampling stations, in wide format (one row for each transect). Finally, </a:t>
            </a:r>
            <a:r>
              <a:rPr>
                <a:hlinkClick r:id="rId5" action="ppaction://hlinksldjump"/>
                <a:latin typeface="Courier"/>
              </a:rPr>
              <a:t>$coarse_woody</a:t>
            </a:r>
            <a:r>
              <a:rPr/>
              <a:t> contains coarse woody debris in a long format (multiple rows for each transect).</a:t>
            </a:r>
          </a:p>
          <a:p>
            <a:pPr lvl="0" indent="0" marL="0">
              <a:spcBef>
                <a:spcPts val="3000"/>
              </a:spcBef>
              <a:buNone/>
            </a:pPr>
            <a:r>
              <a:rPr b="1"/>
              <a:t>Station sampling cylinder</a:t>
            </a:r>
          </a:p>
          <a:p>
            <a:pPr lvl="0" indent="0" marL="0">
              <a:buNone/>
            </a:pPr>
            <a:r>
              <a:rPr/>
              <a:t>Reference is made the station sampling cylinder below. It is an imaginary, vertical cylinder with a radius of 1 meter and a variable height equal to the maxiumm height of sprout or shrub vegetation within the cylinders radius. There are two sampling cylinders on each transect and their centers are defined by the transects’ two metermarks. Duff, litter, and fuel bed depth in addition to the vegetation measurements, are all recorded within these cylinders.</a:t>
            </a:r>
          </a:p>
          <a:p>
            <a:pPr lvl="0" indent="0" marL="0">
              <a:spcBef>
                <a:spcPts val="3000"/>
              </a:spcBef>
              <a:buNone/>
            </a:pPr>
            <a:r>
              <a:rPr b="1">
                <a:latin typeface="Courier"/>
              </a:rPr>
              <a:t>$plots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lgn="l">
                        <a:buNone/>
                      </a:pPr>
                      <a:r>
                        <a:rPr/>
                        <a:t>Variable</a:t>
                      </a:r>
                    </a:p>
                  </a:txBody>
                  <a:tcPr/>
                </a:tc>
                <a:tc>
                  <a:txBody>
                    <a:bodyPr/>
                    <a:lstStyle/>
                    <a:p>
                      <a:pPr lvl="0" indent="0" marL="0" algn="l">
                        <a:buNone/>
                      </a:pPr>
                      <a:r>
                        <a:rPr/>
                        <a:t>Description</a:t>
                      </a:r>
                    </a:p>
                  </a:txBody>
                  <a:tcPr/>
                </a:tc>
              </a:tr>
              <a:tr h="0">
                <a:tc>
                  <a:txBody>
                    <a:bodyPr/>
                    <a:lstStyle/>
                    <a:p>
                      <a:pPr lvl="0" indent="0" marL="0" algn="l">
                        <a:buNone/>
                      </a:pPr>
                      <a:r>
                        <a:rPr/>
                        <a:t>site</a:t>
                      </a:r>
                    </a:p>
                  </a:txBody>
                </a:tc>
                <a:tc>
                  <a:txBody>
                    <a:bodyPr/>
                    <a:lstStyle/>
                    <a:p>
                      <a:endParaRPr/>
                    </a:p>
                  </a:txBody>
                </a:tc>
              </a:tr>
              <a:tr h="0">
                <a:tc>
                  <a:txBody>
                    <a:bodyPr/>
                    <a:lstStyle/>
                    <a:p>
                      <a:pPr lvl="0" indent="0" marL="0" algn="l">
                        <a:buNone/>
                      </a:pPr>
                      <a:r>
                        <a:rPr/>
                        <a:t>treatment</a:t>
                      </a:r>
                    </a:p>
                  </a:txBody>
                </a:tc>
                <a:tc>
                  <a:txBody>
                    <a:bodyPr/>
                    <a:lstStyle/>
                    <a:p>
                      <a:endParaRPr/>
                    </a:p>
                  </a:txBody>
                </a:tc>
              </a:tr>
              <a:tr h="0">
                <a:tc>
                  <a:txBody>
                    <a:bodyPr/>
                    <a:lstStyle/>
                    <a:p>
                      <a:pPr lvl="0" indent="0" marL="0" algn="l">
                        <a:buNone/>
                      </a:pPr>
                      <a:r>
                        <a:rPr/>
                        <a:t>date</a:t>
                      </a:r>
                    </a:p>
                  </a:txBody>
                </a:tc>
                <a:tc>
                  <a:txBody>
                    <a:bodyPr/>
                    <a:lstStyle/>
                    <a:p>
                      <a:endParaRPr/>
                    </a:p>
                  </a:txBody>
                </a:tc>
              </a:tr>
              <a:tr h="0">
                <a:tc>
                  <a:txBody>
                    <a:bodyPr/>
                    <a:lstStyle/>
                    <a:p>
                      <a:pPr lvl="0" indent="0" marL="0" algn="l">
                        <a:buNone/>
                      </a:pPr>
                      <a:r>
                        <a:rPr/>
                        <a:t>onehr</a:t>
                      </a:r>
                    </a:p>
                  </a:txBody>
                </a:tc>
                <a:tc>
                  <a:txBody>
                    <a:bodyPr/>
                    <a:lstStyle/>
                    <a:p>
                      <a:pPr lvl="0" indent="0" marL="0" algn="l">
                        <a:buNone/>
                      </a:pPr>
                      <a:r>
                        <a:rPr/>
                        <a:t>Distance from end of transect for which 1-hr fuels were counted</a:t>
                      </a:r>
                    </a:p>
                  </a:txBody>
                </a:tc>
              </a:tr>
              <a:tr h="0">
                <a:tc>
                  <a:txBody>
                    <a:bodyPr/>
                    <a:lstStyle/>
                    <a:p>
                      <a:pPr lvl="0" indent="0" marL="0" algn="l">
                        <a:buNone/>
                      </a:pPr>
                      <a:r>
                        <a:rPr/>
                        <a:t>tenhr</a:t>
                      </a:r>
                    </a:p>
                  </a:txBody>
                </a:tc>
                <a:tc>
                  <a:txBody>
                    <a:bodyPr/>
                    <a:lstStyle/>
                    <a:p>
                      <a:pPr lvl="0" indent="0" marL="0" algn="l">
                        <a:buNone/>
                      </a:pPr>
                      <a:r>
                        <a:rPr/>
                        <a:t>Distance from end of transect for which 10-hr fuels were counted</a:t>
                      </a:r>
                    </a:p>
                  </a:txBody>
                </a:tc>
              </a:tr>
              <a:tr h="0">
                <a:tc>
                  <a:txBody>
                    <a:bodyPr/>
                    <a:lstStyle/>
                    <a:p>
                      <a:pPr lvl="0" indent="0" marL="0" algn="l">
                        <a:buNone/>
                      </a:pPr>
                      <a:r>
                        <a:rPr/>
                        <a:t>hundhr</a:t>
                      </a:r>
                    </a:p>
                  </a:txBody>
                </a:tc>
                <a:tc>
                  <a:txBody>
                    <a:bodyPr/>
                    <a:lstStyle/>
                    <a:p>
                      <a:pPr lvl="0" indent="0" marL="0" algn="l">
                        <a:buNone/>
                      </a:pPr>
                      <a:r>
                        <a:rPr/>
                        <a:t>Distance from end of transect for which 100-hr fuels were counted</a:t>
                      </a:r>
                    </a:p>
                  </a:txBody>
                </a:tc>
              </a:tr>
              <a:tr h="0">
                <a:tc>
                  <a:txBody>
                    <a:bodyPr/>
                    <a:lstStyle/>
                    <a:p>
                      <a:pPr lvl="0" indent="0" marL="0" algn="l">
                        <a:buNone/>
                      </a:pPr>
                      <a:r>
                        <a:rPr/>
                        <a:t>thoushr</a:t>
                      </a:r>
                    </a:p>
                  </a:txBody>
                </a:tc>
                <a:tc>
                  <a:txBody>
                    <a:bodyPr/>
                    <a:lstStyle/>
                    <a:p>
                      <a:pPr lvl="0" indent="0" marL="0" algn="l">
                        <a:buNone/>
                      </a:pPr>
                      <a:r>
                        <a:rPr/>
                        <a:t>Distance from end of transect for which 1000-hr fuels were counted</a:t>
                      </a:r>
                    </a:p>
                  </a:txBody>
                </a:tc>
              </a:tr>
              <a:tr h="0">
                <a:tc>
                  <a:txBody>
                    <a:bodyPr/>
                    <a:lstStyle/>
                    <a:p>
                      <a:pPr lvl="0" indent="0" marL="0" algn="l">
                        <a:buNone/>
                      </a:pPr>
                      <a:r>
                        <a:rPr/>
                        <a:t>trans_count</a:t>
                      </a:r>
                    </a:p>
                  </a:txBody>
                </a:tc>
                <a:tc>
                  <a:txBody>
                    <a:bodyPr/>
                    <a:lstStyle/>
                    <a:p>
                      <a:pPr lvl="0" indent="0" marL="0" algn="l">
                        <a:buNone/>
                      </a:pPr>
                      <a:r>
                        <a:rPr/>
                        <a:t>number of transects on macro plot</a:t>
                      </a:r>
                    </a:p>
                  </a:txBody>
                </a:tc>
              </a:tr>
              <a:tr h="0">
                <a:tc>
                  <a:txBody>
                    <a:bodyPr/>
                    <a:lstStyle/>
                    <a:p>
                      <a:pPr lvl="0" indent="0" marL="0" algn="l">
                        <a:buNone/>
                      </a:pPr>
                      <a:r>
                        <a:rPr/>
                        <a:t>notes</a:t>
                      </a:r>
                    </a:p>
                  </a:txBody>
                </a:tc>
                <a:tc>
                  <a:txBody>
                    <a:bodyPr/>
                    <a:lstStyle/>
                    <a:p>
                      <a:endParaRPr/>
                    </a:p>
                  </a:txBody>
                </a:tc>
              </a:tr>
            </a:tbl>
          </a:graphicData>
        </a:graphic>
      </p:graphicFrame>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latin typeface="Courier"/>
              </a:rPr>
              <a:t>$transects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lgn="l">
                        <a:buNone/>
                      </a:pPr>
                      <a:r>
                        <a:rPr/>
                        <a:t>Variable</a:t>
                      </a:r>
                    </a:p>
                  </a:txBody>
                  <a:tcPr/>
                </a:tc>
                <a:tc>
                  <a:txBody>
                    <a:bodyPr/>
                    <a:lstStyle/>
                    <a:p>
                      <a:pPr lvl="0" indent="0" marL="0" algn="l">
                        <a:buNone/>
                      </a:pPr>
                      <a:r>
                        <a:rPr/>
                        <a:t>Description</a:t>
                      </a:r>
                    </a:p>
                  </a:txBody>
                  <a:tcPr/>
                </a:tc>
              </a:tr>
              <a:tr h="0">
                <a:tc>
                  <a:txBody>
                    <a:bodyPr/>
                    <a:lstStyle/>
                    <a:p>
                      <a:pPr lvl="0" indent="0" marL="0" algn="l">
                        <a:buNone/>
                      </a:pPr>
                      <a:r>
                        <a:rPr/>
                        <a:t>site</a:t>
                      </a:r>
                    </a:p>
                  </a:txBody>
                </a:tc>
                <a:tc>
                  <a:txBody>
                    <a:bodyPr/>
                    <a:lstStyle/>
                    <a:p>
                      <a:pPr lvl="0" indent="0" marL="0" algn="l">
                        <a:buNone/>
                      </a:pPr>
                      <a:r>
                        <a:rPr/>
                        <a:t>One of four different sites: whiskey, waldon, waldos, and camp6</a:t>
                      </a:r>
                    </a:p>
                  </a:txBody>
                </a:tc>
              </a:tr>
              <a:tr h="0">
                <a:tc>
                  <a:txBody>
                    <a:bodyPr/>
                    <a:lstStyle/>
                    <a:p>
                      <a:pPr lvl="0" indent="0" marL="0" algn="l">
                        <a:buNone/>
                      </a:pPr>
                      <a:r>
                        <a:rPr/>
                        <a:t>treatment</a:t>
                      </a:r>
                    </a:p>
                  </a:txBody>
                </a:tc>
                <a:tc>
                  <a:txBody>
                    <a:bodyPr/>
                    <a:lstStyle/>
                    <a:p>
                      <a:pPr lvl="0" indent="0" marL="0" algn="l">
                        <a:buNone/>
                      </a:pPr>
                      <a:r>
                        <a:rPr/>
                        <a:t>One of HD=High density, dispersed retention, LD=Low density dispersed retention, MD=Medium densty dispersed retention, HA=High density aggreagated retention, GS=Group selection opening (1 ha, centered on plot)</a:t>
                      </a:r>
                    </a:p>
                  </a:txBody>
                </a:tc>
              </a:tr>
              <a:tr h="0">
                <a:tc>
                  <a:txBody>
                    <a:bodyPr/>
                    <a:lstStyle/>
                    <a:p>
                      <a:pPr lvl="0" indent="0" marL="0" algn="l">
                        <a:buNone/>
                      </a:pPr>
                      <a:r>
                        <a:rPr/>
                        <a:t>corner</a:t>
                      </a:r>
                    </a:p>
                  </a:txBody>
                </a:tc>
                <a:tc>
                  <a:txBody>
                    <a:bodyPr/>
                    <a:lstStyle/>
                    <a:p>
                      <a:pPr lvl="0" indent="0" marL="0" algn="l">
                        <a:buNone/>
                      </a:pPr>
                      <a:r>
                        <a:rPr/>
                        <a:t>One of n,s,e,w for “diamond” plost and one of ne, nw, se, sw for “square” plots</a:t>
                      </a:r>
                    </a:p>
                  </a:txBody>
                </a:tc>
              </a:tr>
              <a:tr h="0">
                <a:tc>
                  <a:txBody>
                    <a:bodyPr/>
                    <a:lstStyle/>
                    <a:p>
                      <a:pPr lvl="0" indent="0" marL="0" algn="l">
                        <a:buNone/>
                      </a:pPr>
                      <a:r>
                        <a:rPr/>
                        <a:t>azi</a:t>
                      </a:r>
                    </a:p>
                  </a:txBody>
                </a:tc>
                <a:tc>
                  <a:txBody>
                    <a:bodyPr/>
                    <a:lstStyle/>
                    <a:p>
                      <a:pPr lvl="0" indent="0" marL="0" algn="l">
                        <a:buNone/>
                      </a:pPr>
                      <a:r>
                        <a:rPr/>
                        <a:t>actual azimuth from corner to end of fuel transect, deg</a:t>
                      </a:r>
                    </a:p>
                  </a:txBody>
                </a:tc>
              </a:tr>
              <a:tr h="0">
                <a:tc>
                  <a:txBody>
                    <a:bodyPr/>
                    <a:lstStyle/>
                    <a:p>
                      <a:pPr lvl="0" indent="0" marL="0" algn="l">
                        <a:buNone/>
                      </a:pPr>
                      <a:r>
                        <a:rPr/>
                        <a:t>fwd_crew</a:t>
                      </a:r>
                    </a:p>
                  </a:txBody>
                </a:tc>
                <a:tc>
                  <a:txBody>
                    <a:bodyPr/>
                    <a:lstStyle/>
                    <a:p>
                      <a:pPr lvl="0" indent="0" marL="0" algn="l">
                        <a:buNone/>
                      </a:pPr>
                      <a:r>
                        <a:rPr/>
                        <a:t>Initials of person performing fuel counts and measuring litter, duff, and FBD</a:t>
                      </a:r>
                    </a:p>
                  </a:txBody>
                </a:tc>
              </a:tr>
              <a:tr h="0">
                <a:tc>
                  <a:txBody>
                    <a:bodyPr/>
                    <a:lstStyle/>
                    <a:p>
                      <a:pPr lvl="0" indent="0" marL="0" algn="l">
                        <a:buNone/>
                      </a:pPr>
                      <a:r>
                        <a:rPr/>
                        <a:t>veg_crew</a:t>
                      </a:r>
                    </a:p>
                  </a:txBody>
                </a:tc>
                <a:tc>
                  <a:txBody>
                    <a:bodyPr/>
                    <a:lstStyle/>
                    <a:p>
                      <a:pPr lvl="0" indent="0" marL="0" algn="l">
                        <a:buNone/>
                      </a:pPr>
                      <a:r>
                        <a:rPr/>
                        <a:t>Initials of person estimating vegetation cover</a:t>
                      </a:r>
                    </a:p>
                  </a:txBody>
                </a:tc>
              </a:tr>
              <a:tr h="0">
                <a:tc>
                  <a:txBody>
                    <a:bodyPr/>
                    <a:lstStyle/>
                    <a:p>
                      <a:pPr lvl="0" indent="0" marL="0" algn="l">
                        <a:buNone/>
                      </a:pPr>
                      <a:r>
                        <a:rPr/>
                        <a:t>slope</a:t>
                      </a:r>
                    </a:p>
                  </a:txBody>
                </a:tc>
                <a:tc>
                  <a:txBody>
                    <a:bodyPr/>
                    <a:lstStyle/>
                    <a:p>
                      <a:pPr lvl="0" indent="0" marL="0" algn="l">
                        <a:buNone/>
                      </a:pPr>
                      <a:r>
                        <a:rPr/>
                        <a:t>slope in percent, measured with clinometer</a:t>
                      </a:r>
                    </a:p>
                  </a:txBody>
                </a:tc>
              </a:tr>
              <a:tr h="0">
                <a:tc>
                  <a:txBody>
                    <a:bodyPr/>
                    <a:lstStyle/>
                    <a:p>
                      <a:pPr lvl="0" indent="0" marL="0" algn="l">
                        <a:buNone/>
                      </a:pPr>
                      <a:r>
                        <a:rPr/>
                        <a:t>metermark1</a:t>
                      </a:r>
                    </a:p>
                  </a:txBody>
                </a:tc>
                <a:tc>
                  <a:txBody>
                    <a:bodyPr/>
                    <a:lstStyle/>
                    <a:p>
                      <a:pPr lvl="0" indent="0" marL="0" algn="l">
                        <a:buNone/>
                      </a:pPr>
                      <a:r>
                        <a:rPr/>
                        <a:t>locantion along transect of first veg. station m</a:t>
                      </a:r>
                    </a:p>
                  </a:txBody>
                </a:tc>
              </a:tr>
              <a:tr h="0">
                <a:tc>
                  <a:txBody>
                    <a:bodyPr/>
                    <a:lstStyle/>
                    <a:p>
                      <a:pPr lvl="0" indent="0" marL="0" algn="l">
                        <a:buNone/>
                      </a:pPr>
                      <a:r>
                        <a:rPr/>
                        <a:t>metermark2</a:t>
                      </a:r>
                    </a:p>
                  </a:txBody>
                </a:tc>
                <a:tc>
                  <a:txBody>
                    <a:bodyPr/>
                    <a:lstStyle/>
                    <a:p>
                      <a:pPr lvl="0" indent="0" marL="0" algn="l">
                        <a:buNone/>
                      </a:pPr>
                      <a:r>
                        <a:rPr/>
                        <a:t>locantion along transect of first veg. station m</a:t>
                      </a:r>
                    </a:p>
                  </a:txBody>
                </a:tc>
              </a:tr>
              <a:tr h="0">
                <a:tc>
                  <a:txBody>
                    <a:bodyPr/>
                    <a:lstStyle/>
                    <a:p>
                      <a:pPr lvl="0" indent="0" marL="0" algn="l">
                        <a:buNone/>
                      </a:pPr>
                      <a:r>
                        <a:rPr/>
                        <a:t>notes</a:t>
                      </a:r>
                    </a:p>
                  </a:txBody>
                </a:tc>
                <a:tc>
                  <a:txBody>
                    <a:bodyPr/>
                    <a:lstStyle/>
                    <a:p>
                      <a:pPr lvl="0" indent="0" marL="0" algn="l">
                        <a:buNone/>
                      </a:pPr>
                      <a:r>
                        <a:rPr/>
                        <a:t>Transect specific notes</a:t>
                      </a:r>
                    </a:p>
                  </a:txBody>
                </a:tc>
              </a:tr>
              <a:tr h="0">
                <a:tc>
                  <a:txBody>
                    <a:bodyPr/>
                    <a:lstStyle/>
                    <a:p>
                      <a:pPr lvl="0" indent="0" marL="0" algn="l">
                        <a:buNone/>
                      </a:pPr>
                      <a:r>
                        <a:rPr/>
                        <a:t>onehr</a:t>
                      </a:r>
                    </a:p>
                  </a:txBody>
                </a:tc>
                <a:tc>
                  <a:txBody>
                    <a:bodyPr/>
                    <a:lstStyle/>
                    <a:p>
                      <a:pPr lvl="0" indent="0" marL="0" algn="l">
                        <a:buNone/>
                      </a:pPr>
                      <a:r>
                        <a:rPr/>
                        <a:t>Count of down woody fuels &lt;0.6 cm for the lenght of the 1-hr transect, redwood leaflets less than about 2 mm were not counted as one hour fuels</a:t>
                      </a:r>
                    </a:p>
                  </a:txBody>
                </a:tc>
              </a:tr>
              <a:tr h="0">
                <a:tc>
                  <a:txBody>
                    <a:bodyPr/>
                    <a:lstStyle/>
                    <a:p>
                      <a:pPr lvl="0" indent="0" marL="0" algn="l">
                        <a:buNone/>
                      </a:pPr>
                      <a:r>
                        <a:rPr/>
                        <a:t>tenhr</a:t>
                      </a:r>
                    </a:p>
                  </a:txBody>
                </a:tc>
                <a:tc>
                  <a:txBody>
                    <a:bodyPr/>
                    <a:lstStyle/>
                    <a:p>
                      <a:pPr lvl="0" indent="0" marL="0" algn="l">
                        <a:buNone/>
                      </a:pPr>
                      <a:r>
                        <a:rPr/>
                        <a:t>Count of down woody fuels &gt;= 0.6 and &lt; 2.5 cm</a:t>
                      </a:r>
                    </a:p>
                  </a:txBody>
                </a:tc>
              </a:tr>
              <a:tr h="0">
                <a:tc>
                  <a:txBody>
                    <a:bodyPr/>
                    <a:lstStyle/>
                    <a:p>
                      <a:pPr lvl="0" indent="0" marL="0" algn="l">
                        <a:buNone/>
                      </a:pPr>
                      <a:r>
                        <a:rPr/>
                        <a:t>hundhr</a:t>
                      </a:r>
                    </a:p>
                  </a:txBody>
                </a:tc>
                <a:tc>
                  <a:txBody>
                    <a:bodyPr/>
                    <a:lstStyle/>
                    <a:p>
                      <a:pPr lvl="0" indent="0" marL="0" algn="l">
                        <a:buNone/>
                      </a:pPr>
                      <a:r>
                        <a:rPr/>
                        <a:t>Count of down woody fuels &gt;= 2.5 and &lt; 8 cm</a:t>
                      </a:r>
                    </a:p>
                  </a:txBody>
                </a:tc>
              </a:tr>
              <a:tr h="0">
                <a:tc>
                  <a:txBody>
                    <a:bodyPr/>
                    <a:lstStyle/>
                    <a:p>
                      <a:pPr lvl="0" indent="0" marL="0" algn="l">
                        <a:buNone/>
                      </a:pPr>
                      <a:r>
                        <a:rPr/>
                        <a:t>duff_litter1</a:t>
                      </a:r>
                    </a:p>
                  </a:txBody>
                </a:tc>
                <a:tc>
                  <a:txBody>
                    <a:bodyPr/>
                    <a:lstStyle/>
                    <a:p>
                      <a:pPr lvl="0" indent="0" marL="0" algn="l">
                        <a:buNone/>
                      </a:pPr>
                      <a:r>
                        <a:rPr/>
                        <a:t>Combined duff and litter depth from a representative location within a 1-meter radius circle centered at metermark, cm</a:t>
                      </a:r>
                    </a:p>
                  </a:txBody>
                </a:tc>
              </a:tr>
              <a:tr h="0">
                <a:tc>
                  <a:txBody>
                    <a:bodyPr/>
                    <a:lstStyle/>
                    <a:p>
                      <a:pPr lvl="0" indent="0" marL="0" algn="l">
                        <a:buNone/>
                      </a:pPr>
                      <a:r>
                        <a:rPr/>
                        <a:t>pct_litter1</a:t>
                      </a:r>
                    </a:p>
                  </a:txBody>
                </a:tc>
                <a:tc>
                  <a:txBody>
                    <a:bodyPr/>
                    <a:lstStyle/>
                    <a:p>
                      <a:pPr lvl="0" indent="0" marL="0" algn="l">
                        <a:buNone/>
                      </a:pPr>
                      <a:r>
                        <a:rPr/>
                        <a:t>Percent of duff_litter depth compose of litter: percent</a:t>
                      </a:r>
                    </a:p>
                  </a:txBody>
                </a:tc>
              </a:tr>
              <a:tr h="0">
                <a:tc>
                  <a:txBody>
                    <a:bodyPr/>
                    <a:lstStyle/>
                    <a:p>
                      <a:pPr lvl="0" indent="0" marL="0" algn="l">
                        <a:buNone/>
                      </a:pPr>
                      <a:r>
                        <a:rPr/>
                        <a:t>fbd1</a:t>
                      </a:r>
                    </a:p>
                  </a:txBody>
                </a:tc>
                <a:tc>
                  <a:txBody>
                    <a:bodyPr/>
                    <a:lstStyle/>
                    <a:p>
                      <a:pPr lvl="0" indent="0" marL="0" algn="l">
                        <a:buNone/>
                      </a:pPr>
                      <a:r>
                        <a:rPr/>
                        <a:t>Estimated average height of litter and downed woody debris within the sampling cylinder, 1 m radius, centered at metermark</a:t>
                      </a:r>
                    </a:p>
                  </a:txBody>
                </a:tc>
              </a:tr>
              <a:tr h="0">
                <a:tc>
                  <a:txBody>
                    <a:bodyPr/>
                    <a:lstStyle/>
                    <a:p>
                      <a:pPr lvl="0" indent="0" marL="0" algn="l">
                        <a:buNone/>
                      </a:pPr>
                      <a:r>
                        <a:rPr/>
                        <a:t>duff_litter2</a:t>
                      </a:r>
                    </a:p>
                  </a:txBody>
                </a:tc>
                <a:tc>
                  <a:txBody>
                    <a:bodyPr/>
                    <a:lstStyle/>
                    <a:p>
                      <a:endParaRPr/>
                    </a:p>
                  </a:txBody>
                </a:tc>
              </a:tr>
              <a:tr h="0">
                <a:tc>
                  <a:txBody>
                    <a:bodyPr/>
                    <a:lstStyle/>
                    <a:p>
                      <a:pPr lvl="0" indent="0" marL="0" algn="l">
                        <a:buNone/>
                      </a:pPr>
                      <a:r>
                        <a:rPr/>
                        <a:t>pct_litter2</a:t>
                      </a:r>
                    </a:p>
                  </a:txBody>
                </a:tc>
                <a:tc>
                  <a:txBody>
                    <a:bodyPr/>
                    <a:lstStyle/>
                    <a:p>
                      <a:endParaRPr/>
                    </a:p>
                  </a:txBody>
                </a:tc>
              </a:tr>
              <a:tr h="0">
                <a:tc>
                  <a:txBody>
                    <a:bodyPr/>
                    <a:lstStyle/>
                    <a:p>
                      <a:pPr lvl="0" indent="0" marL="0" algn="l">
                        <a:buNone/>
                      </a:pPr>
                      <a:r>
                        <a:rPr/>
                        <a:t>fbd2</a:t>
                      </a:r>
                    </a:p>
                  </a:txBody>
                </a:tc>
                <a:tc>
                  <a:txBody>
                    <a:bodyPr/>
                    <a:lstStyle/>
                    <a:p>
                      <a:endParaRPr/>
                    </a:p>
                  </a:txBody>
                </a:tc>
              </a:tr>
              <a:tr h="0">
                <a:tc>
                  <a:txBody>
                    <a:bodyPr/>
                    <a:lstStyle/>
                    <a:p>
                      <a:pPr lvl="0" indent="0" marL="0" algn="l">
                        <a:buNone/>
                      </a:pPr>
                      <a:r>
                        <a:rPr/>
                        <a:t>live_woody1</a:t>
                      </a:r>
                    </a:p>
                  </a:txBody>
                </a:tc>
                <a:tc>
                  <a:txBody>
                    <a:bodyPr/>
                    <a:lstStyle/>
                    <a:p>
                      <a:pPr lvl="0" indent="0" marL="0" algn="l">
                        <a:buNone/>
                      </a:pPr>
                      <a:r>
                        <a:rPr/>
                        <a:t>Total projected ground cover of all live woody plant parts within 1-meter-radius sampling cylinder of height equal to the height of the shrub or sprout vegetaion within the cylinders radius, 0-100 percent</a:t>
                      </a:r>
                    </a:p>
                  </a:txBody>
                </a:tc>
              </a:tr>
              <a:tr h="0">
                <a:tc>
                  <a:txBody>
                    <a:bodyPr/>
                    <a:lstStyle/>
                    <a:p>
                      <a:pPr lvl="0" indent="0" marL="0" algn="l">
                        <a:buNone/>
                      </a:pPr>
                      <a:r>
                        <a:rPr/>
                        <a:t>dead_woody1</a:t>
                      </a:r>
                    </a:p>
                  </a:txBody>
                </a:tc>
                <a:tc>
                  <a:txBody>
                    <a:bodyPr/>
                    <a:lstStyle/>
                    <a:p>
                      <a:pPr lvl="0" indent="0" marL="0" algn="l">
                        <a:buNone/>
                      </a:pPr>
                      <a:r>
                        <a:rPr/>
                        <a:t>Total projected ground cover of all dead woody plant parts connected to live or standing dead plants, within the sampling cylinder 0-100 percent</a:t>
                      </a:r>
                    </a:p>
                  </a:txBody>
                </a:tc>
              </a:tr>
              <a:tr h="0">
                <a:tc>
                  <a:txBody>
                    <a:bodyPr/>
                    <a:lstStyle/>
                    <a:p>
                      <a:pPr lvl="0" indent="0" marL="0" algn="l">
                        <a:buNone/>
                      </a:pPr>
                      <a:r>
                        <a:rPr/>
                        <a:t>avg_w_ht1</a:t>
                      </a:r>
                    </a:p>
                  </a:txBody>
                </a:tc>
                <a:tc>
                  <a:txBody>
                    <a:bodyPr/>
                    <a:lstStyle/>
                    <a:p>
                      <a:pPr lvl="0" indent="0" marL="0" algn="l">
                        <a:buNone/>
                      </a:pPr>
                      <a:r>
                        <a:rPr/>
                        <a:t>Average maximum height of all live and dead woody plants in sampling cylinder (see Estimating Height in Firemon protocol)</a:t>
                      </a:r>
                    </a:p>
                  </a:txBody>
                </a:tc>
              </a:tr>
              <a:tr h="0">
                <a:tc>
                  <a:txBody>
                    <a:bodyPr/>
                    <a:lstStyle/>
                    <a:p>
                      <a:pPr lvl="0" indent="0" marL="0" algn="l">
                        <a:buNone/>
                      </a:pPr>
                      <a:r>
                        <a:rPr/>
                        <a:t>live_herb1</a:t>
                      </a:r>
                    </a:p>
                  </a:txBody>
                </a:tc>
                <a:tc>
                  <a:txBody>
                    <a:bodyPr/>
                    <a:lstStyle/>
                    <a:p>
                      <a:pPr lvl="0" indent="0" marL="0" algn="l">
                        <a:buNone/>
                      </a:pPr>
                      <a:r>
                        <a:rPr/>
                        <a:t>Total projected ground cover of live herbs in the sampling cylinder</a:t>
                      </a:r>
                    </a:p>
                  </a:txBody>
                </a:tc>
              </a:tr>
              <a:tr h="0">
                <a:tc>
                  <a:txBody>
                    <a:bodyPr/>
                    <a:lstStyle/>
                    <a:p>
                      <a:pPr lvl="0" indent="0" marL="0" algn="l">
                        <a:buNone/>
                      </a:pPr>
                      <a:r>
                        <a:rPr/>
                        <a:t>dead_herb1</a:t>
                      </a:r>
                    </a:p>
                  </a:txBody>
                </a:tc>
                <a:tc>
                  <a:txBody>
                    <a:bodyPr/>
                    <a:lstStyle/>
                    <a:p>
                      <a:pPr lvl="0" indent="0" marL="0" algn="l">
                        <a:buNone/>
                      </a:pPr>
                      <a:r>
                        <a:rPr/>
                        <a:t>Total projected ground cover of dead herbs in the sampling cylinder</a:t>
                      </a:r>
                    </a:p>
                  </a:txBody>
                </a:tc>
              </a:tr>
              <a:tr h="0">
                <a:tc>
                  <a:txBody>
                    <a:bodyPr/>
                    <a:lstStyle/>
                    <a:p>
                      <a:pPr lvl="0" indent="0" marL="0" algn="l">
                        <a:buNone/>
                      </a:pPr>
                      <a:r>
                        <a:rPr/>
                        <a:t>avg_h_ht1</a:t>
                      </a:r>
                    </a:p>
                  </a:txBody>
                </a:tc>
                <a:tc>
                  <a:txBody>
                    <a:bodyPr/>
                    <a:lstStyle/>
                    <a:p>
                      <a:pPr lvl="0" indent="0" marL="0" algn="l">
                        <a:buNone/>
                      </a:pPr>
                      <a:r>
                        <a:rPr/>
                        <a:t>Average maximum height of live and dead herbs in the sampling cylinder</a:t>
                      </a:r>
                    </a:p>
                  </a:txBody>
                </a:tc>
              </a:tr>
              <a:tr h="0">
                <a:tc>
                  <a:txBody>
                    <a:bodyPr/>
                    <a:lstStyle/>
                    <a:p>
                      <a:pPr lvl="0" indent="0" marL="0" algn="l">
                        <a:buNone/>
                      </a:pPr>
                      <a:r>
                        <a:rPr/>
                        <a:t>live_woody2</a:t>
                      </a:r>
                    </a:p>
                  </a:txBody>
                </a:tc>
                <a:tc>
                  <a:txBody>
                    <a:bodyPr/>
                    <a:lstStyle/>
                    <a:p>
                      <a:endParaRPr/>
                    </a:p>
                  </a:txBody>
                </a:tc>
              </a:tr>
              <a:tr h="0">
                <a:tc>
                  <a:txBody>
                    <a:bodyPr/>
                    <a:lstStyle/>
                    <a:p>
                      <a:pPr lvl="0" indent="0" marL="0" algn="l">
                        <a:buNone/>
                      </a:pPr>
                      <a:r>
                        <a:rPr/>
                        <a:t>dead_woody2</a:t>
                      </a:r>
                    </a:p>
                  </a:txBody>
                </a:tc>
                <a:tc>
                  <a:txBody>
                    <a:bodyPr/>
                    <a:lstStyle/>
                    <a:p>
                      <a:endParaRPr/>
                    </a:p>
                  </a:txBody>
                </a:tc>
              </a:tr>
              <a:tr h="0">
                <a:tc>
                  <a:txBody>
                    <a:bodyPr/>
                    <a:lstStyle/>
                    <a:p>
                      <a:pPr lvl="0" indent="0" marL="0" algn="l">
                        <a:buNone/>
                      </a:pPr>
                      <a:r>
                        <a:rPr/>
                        <a:t>avg_w_ht2</a:t>
                      </a:r>
                    </a:p>
                  </a:txBody>
                </a:tc>
                <a:tc>
                  <a:txBody>
                    <a:bodyPr/>
                    <a:lstStyle/>
                    <a:p>
                      <a:endParaRPr/>
                    </a:p>
                  </a:txBody>
                </a:tc>
              </a:tr>
              <a:tr h="0">
                <a:tc>
                  <a:txBody>
                    <a:bodyPr/>
                    <a:lstStyle/>
                    <a:p>
                      <a:pPr lvl="0" indent="0" marL="0" algn="l">
                        <a:buNone/>
                      </a:pPr>
                      <a:r>
                        <a:rPr/>
                        <a:t>live_herb2</a:t>
                      </a:r>
                    </a:p>
                  </a:txBody>
                </a:tc>
                <a:tc>
                  <a:txBody>
                    <a:bodyPr/>
                    <a:lstStyle/>
                    <a:p>
                      <a:endParaRPr/>
                    </a:p>
                  </a:txBody>
                </a:tc>
              </a:tr>
              <a:tr h="0">
                <a:tc>
                  <a:txBody>
                    <a:bodyPr/>
                    <a:lstStyle/>
                    <a:p>
                      <a:pPr lvl="0" indent="0" marL="0" algn="l">
                        <a:buNone/>
                      </a:pPr>
                      <a:r>
                        <a:rPr/>
                        <a:t>dead_herb2</a:t>
                      </a:r>
                    </a:p>
                  </a:txBody>
                </a:tc>
                <a:tc>
                  <a:txBody>
                    <a:bodyPr/>
                    <a:lstStyle/>
                    <a:p>
                      <a:endParaRPr/>
                    </a:p>
                  </a:txBody>
                </a:tc>
              </a:tr>
              <a:tr h="0">
                <a:tc>
                  <a:txBody>
                    <a:bodyPr/>
                    <a:lstStyle/>
                    <a:p>
                      <a:pPr lvl="0" indent="0" marL="0" algn="l">
                        <a:buNone/>
                      </a:pPr>
                      <a:r>
                        <a:rPr/>
                        <a:t>avg_h_ht2</a:t>
                      </a:r>
                    </a:p>
                  </a:txBody>
                </a:tc>
                <a:tc>
                  <a:txBody>
                    <a:bodyPr/>
                    <a:lstStyle/>
                    <a:p>
                      <a:endParaRPr/>
                    </a:p>
                  </a:txBody>
                </a:tc>
              </a:tr>
              <a:tr h="0">
                <a:tc>
                  <a:txBody>
                    <a:bodyPr/>
                    <a:lstStyle/>
                    <a:p>
                      <a:pPr lvl="0" indent="0" marL="0" algn="l">
                        <a:buNone/>
                      </a:pPr>
                      <a:r>
                        <a:rPr/>
                        <a:t>species1</a:t>
                      </a:r>
                    </a:p>
                  </a:txBody>
                </a:tc>
                <a:tc>
                  <a:txBody>
                    <a:bodyPr/>
                    <a:lstStyle/>
                    <a:p>
                      <a:pPr lvl="0" indent="0" marL="0" algn="l">
                        <a:buNone/>
                      </a:pPr>
                      <a:r>
                        <a:rPr/>
                        <a:t>Dominant woody species within sampling cylinder, each species is assumed to occupy an equal portion of volume, under-represented species are ignored</a:t>
                      </a:r>
                    </a:p>
                  </a:txBody>
                </a:tc>
              </a:tr>
              <a:tr h="0">
                <a:tc>
                  <a:txBody>
                    <a:bodyPr/>
                    <a:lstStyle/>
                    <a:p>
                      <a:pPr lvl="0" indent="0" marL="0" algn="l">
                        <a:buNone/>
                      </a:pPr>
                      <a:r>
                        <a:rPr/>
                        <a:t>species2</a:t>
                      </a:r>
                    </a:p>
                  </a:txBody>
                </a:tc>
                <a:tc>
                  <a:txBody>
                    <a:bodyPr/>
                    <a:lstStyle/>
                    <a:p>
                      <a:endParaRPr/>
                    </a:p>
                  </a:txBody>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latin typeface="Courier"/>
              </a:rPr>
              <a:t>$coarse_woody</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552700"/>
                <a:gridCol w="2552700"/>
              </a:tblGrid>
              <a:tr h="0">
                <a:tc>
                  <a:txBody>
                    <a:bodyPr/>
                    <a:lstStyle/>
                    <a:p>
                      <a:pPr lvl="0" indent="0" marL="0" algn="l">
                        <a:buNone/>
                      </a:pPr>
                      <a:r>
                        <a:rPr/>
                        <a:t>Variable</a:t>
                      </a:r>
                    </a:p>
                  </a:txBody>
                  <a:tcPr/>
                </a:tc>
                <a:tc>
                  <a:txBody>
                    <a:bodyPr/>
                    <a:lstStyle/>
                    <a:p>
                      <a:pPr lvl="0" indent="0" marL="0" algn="l">
                        <a:buNone/>
                      </a:pPr>
                      <a:r>
                        <a:rPr/>
                        <a:t>Description</a:t>
                      </a:r>
                    </a:p>
                  </a:txBody>
                  <a:tcPr/>
                </a:tc>
              </a:tr>
              <a:tr h="0">
                <a:tc>
                  <a:txBody>
                    <a:bodyPr/>
                    <a:lstStyle/>
                    <a:p>
                      <a:pPr lvl="0" indent="0" marL="0" algn="l">
                        <a:buNone/>
                      </a:pPr>
                      <a:r>
                        <a:rPr/>
                        <a:t>site</a:t>
                      </a:r>
                    </a:p>
                  </a:txBody>
                </a:tc>
                <a:tc>
                  <a:txBody>
                    <a:bodyPr/>
                    <a:lstStyle/>
                    <a:p>
                      <a:endParaRPr/>
                    </a:p>
                  </a:txBody>
                </a:tc>
              </a:tr>
              <a:tr h="0">
                <a:tc>
                  <a:txBody>
                    <a:bodyPr/>
                    <a:lstStyle/>
                    <a:p>
                      <a:pPr lvl="0" indent="0" marL="0" algn="l">
                        <a:buNone/>
                      </a:pPr>
                      <a:r>
                        <a:rPr/>
                        <a:t>treatment</a:t>
                      </a:r>
                    </a:p>
                  </a:txBody>
                </a:tc>
                <a:tc>
                  <a:txBody>
                    <a:bodyPr/>
                    <a:lstStyle/>
                    <a:p>
                      <a:endParaRPr/>
                    </a:p>
                  </a:txBody>
                </a:tc>
              </a:tr>
              <a:tr h="0">
                <a:tc>
                  <a:txBody>
                    <a:bodyPr/>
                    <a:lstStyle/>
                    <a:p>
                      <a:pPr lvl="0" indent="0" marL="0" algn="l">
                        <a:buNone/>
                      </a:pPr>
                      <a:r>
                        <a:rPr/>
                        <a:t>corner</a:t>
                      </a:r>
                    </a:p>
                  </a:txBody>
                </a:tc>
                <a:tc>
                  <a:txBody>
                    <a:bodyPr/>
                    <a:lstStyle/>
                    <a:p>
                      <a:endParaRPr/>
                    </a:p>
                  </a:txBody>
                </a:tc>
              </a:tr>
              <a:tr h="0">
                <a:tc>
                  <a:txBody>
                    <a:bodyPr/>
                    <a:lstStyle/>
                    <a:p>
                      <a:pPr lvl="0" indent="0" marL="0" algn="l">
                        <a:buNone/>
                      </a:pPr>
                      <a:r>
                        <a:rPr/>
                        <a:t>azi</a:t>
                      </a:r>
                    </a:p>
                  </a:txBody>
                </a:tc>
                <a:tc>
                  <a:txBody>
                    <a:bodyPr/>
                    <a:lstStyle/>
                    <a:p>
                      <a:endParaRPr/>
                    </a:p>
                  </a:txBody>
                </a:tc>
              </a:tr>
              <a:tr h="0">
                <a:tc>
                  <a:txBody>
                    <a:bodyPr/>
                    <a:lstStyle/>
                    <a:p>
                      <a:pPr lvl="0" indent="0" marL="0" algn="l">
                        <a:buNone/>
                      </a:pPr>
                      <a:r>
                        <a:rPr/>
                        <a:t>dia</a:t>
                      </a:r>
                    </a:p>
                  </a:txBody>
                </a:tc>
                <a:tc>
                  <a:txBody>
                    <a:bodyPr/>
                    <a:lstStyle/>
                    <a:p>
                      <a:endParaRPr/>
                    </a:p>
                  </a:txBody>
                </a:tc>
              </a:tr>
              <a:tr h="0">
                <a:tc>
                  <a:txBody>
                    <a:bodyPr/>
                    <a:lstStyle/>
                    <a:p>
                      <a:pPr lvl="0" indent="0" marL="0" algn="l">
                        <a:buNone/>
                      </a:pPr>
                      <a:r>
                        <a:rPr/>
                        <a:t>decay</a:t>
                      </a:r>
                    </a:p>
                  </a:txBody>
                </a:tc>
                <a:tc>
                  <a:txBody>
                    <a:bodyPr/>
                    <a:lstStyle/>
                    <a:p>
                      <a:pPr lvl="0" indent="0" marL="0" algn="l">
                        <a:buNone/>
                      </a:pPr>
                      <a:r>
                        <a:rPr/>
                        <a:t>Decay class 1-5, 1=Fine branches still present, 2=Some branches and bark missing, 3=most branches and much bark missing potentially minor decay, 4=Significant decay, 5=Almost completely rotten</a:t>
                      </a:r>
                    </a:p>
                  </a:txBody>
                </a:tc>
              </a:tr>
            </a:tbl>
          </a:graphicData>
        </a:graphic>
      </p:graphicFrame>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2024-03-03T07:39:24Z</dcterms:created>
  <dcterms:modified xsi:type="dcterms:W3CDTF">2024-03-03T07:39:24Z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toc-title">
    <vt:lpwstr>Table of contents</vt:lpwstr>
  </property>
</Properties>
</file>