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04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22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58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6AF2F1-4F5E-924F-BA47-FA24495F6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96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371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6AF2F1-4F5E-924F-BA47-FA24495F6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96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60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87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50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1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2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31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21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439C238-2182-754C-B5C6-B5BE7650C818}" type="datetimeFigureOut">
              <a:rPr kumimoji="1" lang="zh-CN" altLang="en-US" smtClean="0"/>
              <a:t>15-10-26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22110BB-5108-264A-AD88-205D9B2594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3">
                <a:lumMod val="40000"/>
                <a:lumOff val="60000"/>
              </a:schemeClr>
            </a:gs>
            <a:gs pos="100000">
              <a:srgbClr val="000000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95412"/>
            <a:ext cx="7772400" cy="1470025"/>
          </a:xfrm>
        </p:spPr>
        <p:txBody>
          <a:bodyPr/>
          <a:lstStyle/>
          <a:p>
            <a:r>
              <a:rPr kumimoji="0" lang="zh-CN" altLang="en-US" dirty="0" smtClean="0">
                <a:effectLst/>
              </a:rPr>
              <a:t>第4章：形式化说明技术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60" y="1571233"/>
            <a:ext cx="2301240" cy="37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3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748" name="Picture 1028" descr="T4-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854075"/>
            <a:ext cx="5688013" cy="4519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7751" name="Text Box 1031"/>
          <p:cNvSpPr txBox="1">
            <a:spLocks noChangeArrowheads="1"/>
          </p:cNvSpPr>
          <p:nvPr/>
        </p:nvSpPr>
        <p:spPr bwMode="auto">
          <a:xfrm>
            <a:off x="611188" y="5373688"/>
            <a:ext cx="8424862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lnSpc>
                <a:spcPct val="120000"/>
              </a:lnSpc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zh-CN" altLang="en-US" b="1" smtClean="0"/>
              <a:t>电梯状态转换规则：</a:t>
            </a:r>
            <a:r>
              <a:rPr lang="en-US" altLang="zh-CN" b="1" smtClean="0"/>
              <a:t>①S(U,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)+DC(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)=&gt;M(U,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+1);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en-US" altLang="zh-CN" sz="2800" b="1" smtClean="0"/>
              <a:t>②</a:t>
            </a:r>
            <a:r>
              <a:rPr lang="en-US" altLang="zh-CN" b="1" smtClean="0"/>
              <a:t>S(D,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)+DC(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)=&gt;M(D,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-1); </a:t>
            </a:r>
            <a:r>
              <a:rPr lang="en-US" altLang="zh-CN" sz="2800" b="1" smtClean="0"/>
              <a:t>③</a:t>
            </a:r>
            <a:r>
              <a:rPr lang="en-US" altLang="zh-CN" b="1" smtClean="0"/>
              <a:t>S(N,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)+DC(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)=&gt;W(</a:t>
            </a:r>
            <a:r>
              <a:rPr lang="en-US" altLang="zh-CN" b="1" i="1" smtClean="0"/>
              <a:t>e</a:t>
            </a:r>
            <a:r>
              <a:rPr lang="en-US" altLang="zh-CN" b="1" smtClean="0"/>
              <a:t>,</a:t>
            </a:r>
            <a:r>
              <a:rPr lang="en-US" altLang="zh-CN" b="1" i="1" smtClean="0"/>
              <a:t>f</a:t>
            </a:r>
            <a:r>
              <a:rPr lang="en-US" altLang="zh-CN" b="1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52670"/>
            <a:ext cx="7991475" cy="3339930"/>
          </a:xfrm>
        </p:spPr>
        <p:txBody>
          <a:bodyPr/>
          <a:lstStyle/>
          <a:p>
            <a:pPr marL="0" indent="0">
              <a:defRPr/>
            </a:pPr>
            <a:r>
              <a:rPr kumimoji="0" lang="zh-CN" altLang="en-US" sz="3200" b="1" dirty="0" smtClean="0">
                <a:solidFill>
                  <a:srgbClr val="FF0000"/>
                </a:solidFill>
                <a:effectLst/>
              </a:rPr>
              <a:t>4.2.3  评价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 有穷状态机描述规格说明：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 </a:t>
            </a:r>
            <a:r>
              <a:rPr kumimoji="0" lang="zh-CN" altLang="en-US" sz="2800" b="1" dirty="0" smtClean="0">
                <a:solidFill>
                  <a:srgbClr val="0000FF"/>
                </a:solidFill>
                <a:effectLst/>
                <a:latin typeface="黑体" charset="0"/>
                <a:ea typeface="黑体" charset="0"/>
                <a:cs typeface="黑体" charset="0"/>
              </a:rPr>
              <a:t>当前状态＋事件＋谓词</a:t>
            </a:r>
            <a:r>
              <a:rPr kumimoji="0" lang="en-US" altLang="zh-CN" sz="2800" b="1" dirty="0" smtClean="0">
                <a:solidFill>
                  <a:srgbClr val="0000FF"/>
                </a:solidFill>
                <a:effectLst/>
                <a:latin typeface="黑体" charset="0"/>
                <a:ea typeface="黑体" charset="0"/>
                <a:cs typeface="黑体" charset="0"/>
              </a:rPr>
              <a:t>=&gt;</a:t>
            </a:r>
            <a:r>
              <a:rPr kumimoji="0" lang="zh-CN" altLang="en-US" sz="2800" b="1" dirty="0" smtClean="0">
                <a:solidFill>
                  <a:srgbClr val="0000FF"/>
                </a:solidFill>
                <a:effectLst/>
                <a:latin typeface="黑体" charset="0"/>
                <a:ea typeface="黑体" charset="0"/>
                <a:cs typeface="黑体" charset="0"/>
              </a:rPr>
              <a:t>下个状态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 易于书写、验证、转变成设计或程序代码。</a:t>
            </a:r>
            <a:endParaRPr kumimoji="0" lang="zh-CN" altLang="en-US" sz="2800" dirty="0" smtClean="0"/>
          </a:p>
        </p:txBody>
      </p:sp>
      <p:sp>
        <p:nvSpPr>
          <p:cNvPr id="973828" name="Text Box 4"/>
          <p:cNvSpPr txBox="1">
            <a:spLocks noChangeArrowheads="1"/>
          </p:cNvSpPr>
          <p:nvPr/>
        </p:nvSpPr>
        <p:spPr bwMode="auto">
          <a:xfrm>
            <a:off x="1187450" y="4070350"/>
            <a:ext cx="6985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556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890588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69975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zh-CN" altLang="en-US" sz="2800" b="1" smtClean="0">
                <a:ea typeface="楷体_GB2312" charset="0"/>
                <a:cs typeface="楷体_GB2312" charset="0"/>
              </a:rPr>
              <a:t>有穷状态机方法比数据流图技术更精确，一样易于理解。但不能处理定时需求。</a:t>
            </a:r>
          </a:p>
        </p:txBody>
      </p:sp>
    </p:spTree>
    <p:extLst>
      <p:ext uri="{BB962C8B-B14F-4D97-AF65-F5344CB8AC3E}">
        <p14:creationId xmlns:p14="http://schemas.microsoft.com/office/powerpoint/2010/main" val="91591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635000"/>
            <a:ext cx="3336925" cy="854075"/>
          </a:xfrm>
        </p:spPr>
        <p:txBody>
          <a:bodyPr/>
          <a:lstStyle/>
          <a:p>
            <a:pPr algn="l">
              <a:defRPr/>
            </a:pPr>
            <a:r>
              <a:rPr kumimoji="0" lang="zh-CN" altLang="en-US" sz="3200" b="1" dirty="0" smtClean="0">
                <a:effectLst/>
              </a:rPr>
              <a:t>4.3  </a:t>
            </a:r>
            <a:r>
              <a:rPr kumimoji="0" lang="en-US" altLang="zh-CN" sz="3200" b="1" dirty="0" smtClean="0">
                <a:effectLst/>
              </a:rPr>
              <a:t>Petri</a:t>
            </a:r>
            <a:r>
              <a:rPr kumimoji="0" lang="zh-CN" altLang="en-US" sz="3200" b="1" dirty="0" smtClean="0">
                <a:effectLst/>
              </a:rPr>
              <a:t>网</a:t>
            </a:r>
          </a:p>
        </p:txBody>
      </p:sp>
      <p:sp>
        <p:nvSpPr>
          <p:cNvPr id="928771" name="Rectangle 1027"/>
          <p:cNvSpPr>
            <a:spLocks noGrp="1" noChangeArrowheads="1"/>
          </p:cNvSpPr>
          <p:nvPr>
            <p:ph idx="1"/>
          </p:nvPr>
        </p:nvSpPr>
        <p:spPr>
          <a:xfrm>
            <a:off x="323850" y="1800029"/>
            <a:ext cx="4953000" cy="644525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effectLst/>
              </a:rPr>
              <a:t>4.3.1  概念</a:t>
            </a:r>
          </a:p>
        </p:txBody>
      </p:sp>
      <p:pic>
        <p:nvPicPr>
          <p:cNvPr id="139267" name="Picture 1028" descr="T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6881"/>
            <a:ext cx="70866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78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1027"/>
          <p:cNvSpPr>
            <a:spLocks noGrp="1" noChangeArrowheads="1"/>
          </p:cNvSpPr>
          <p:nvPr>
            <p:ph idx="1"/>
          </p:nvPr>
        </p:nvSpPr>
        <p:spPr>
          <a:xfrm>
            <a:off x="827088" y="1009650"/>
            <a:ext cx="7848600" cy="51562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800" b="1" dirty="0" smtClean="0">
                <a:effectLst/>
                <a:latin typeface="Times New Roman" charset="0"/>
              </a:rPr>
              <a:t>Petri</a:t>
            </a:r>
            <a:r>
              <a:rPr kumimoji="0" lang="zh-CN" altLang="en-US" sz="2800" b="1" dirty="0" smtClean="0">
                <a:effectLst/>
                <a:latin typeface="Times New Roman" charset="0"/>
              </a:rPr>
              <a:t>网包含4种元素：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  <a:latin typeface="Times New Roman" charset="0"/>
              </a:rPr>
              <a:t>  1）一组位置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P，</a:t>
            </a:r>
            <a:r>
              <a:rPr kumimoji="0" lang="zh-CN" altLang="en-US" sz="2400" b="1" dirty="0" smtClean="0">
                <a:effectLst/>
                <a:latin typeface="Times New Roman" charset="0"/>
              </a:rPr>
              <a:t>上例 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P＝{P1,P2,P3,P4}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400" b="1" dirty="0" smtClean="0">
                <a:effectLst/>
                <a:latin typeface="Times New Roman" charset="0"/>
              </a:rPr>
              <a:t>    2）</a:t>
            </a:r>
            <a:r>
              <a:rPr kumimoji="0" lang="zh-CN" altLang="en-US" sz="2400" b="1" dirty="0" smtClean="0">
                <a:effectLst/>
                <a:latin typeface="Times New Roman" charset="0"/>
              </a:rPr>
              <a:t>一组转换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T，</a:t>
            </a:r>
            <a:r>
              <a:rPr kumimoji="0" lang="zh-CN" altLang="en-US" sz="2400" b="1" dirty="0" smtClean="0">
                <a:effectLst/>
                <a:latin typeface="Times New Roman" charset="0"/>
              </a:rPr>
              <a:t>上例 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T＝{t1,t2}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400" b="1" dirty="0" smtClean="0">
                <a:effectLst/>
                <a:latin typeface="Times New Roman" charset="0"/>
              </a:rPr>
              <a:t>    3）</a:t>
            </a:r>
            <a:r>
              <a:rPr kumimoji="0" lang="zh-CN" altLang="en-US" sz="2400" b="1" dirty="0" smtClean="0">
                <a:effectLst/>
                <a:latin typeface="Times New Roman" charset="0"/>
              </a:rPr>
              <a:t>输入函数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I，</a:t>
            </a:r>
            <a:r>
              <a:rPr kumimoji="0" lang="zh-CN" altLang="en-US" sz="2400" b="1" dirty="0" smtClean="0">
                <a:effectLst/>
                <a:latin typeface="Times New Roman" charset="0"/>
              </a:rPr>
              <a:t>上例 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I（t1）={P2,P4}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  <a:latin typeface="Times New Roman" charset="0"/>
              </a:rPr>
              <a:t>                                        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I（t2）={P2}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400" b="1" dirty="0" smtClean="0">
                <a:effectLst/>
                <a:latin typeface="Times New Roman" charset="0"/>
              </a:rPr>
              <a:t>    4）</a:t>
            </a:r>
            <a:r>
              <a:rPr kumimoji="0" lang="zh-CN" altLang="en-US" sz="2400" b="1" dirty="0" smtClean="0">
                <a:effectLst/>
                <a:latin typeface="Times New Roman" charset="0"/>
              </a:rPr>
              <a:t>输出函数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O，</a:t>
            </a:r>
            <a:r>
              <a:rPr kumimoji="0" lang="zh-CN" altLang="en-US" sz="2400" b="1" dirty="0" smtClean="0">
                <a:effectLst/>
                <a:latin typeface="Times New Roman" charset="0"/>
              </a:rPr>
              <a:t>上例</a:t>
            </a:r>
            <a:r>
              <a:rPr kumimoji="0" lang="en-US" altLang="zh-CN" sz="2400" b="1" dirty="0" smtClean="0">
                <a:effectLst/>
                <a:latin typeface="Times New Roman" charset="0"/>
              </a:rPr>
              <a:t>O（t1）={P1}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400" b="1" dirty="0" smtClean="0">
                <a:effectLst/>
                <a:latin typeface="Times New Roman" charset="0"/>
              </a:rPr>
              <a:t>                                         O（t2）={P3,P3}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kumimoji="0" lang="en-US" altLang="zh-CN" sz="2400" b="1" dirty="0" smtClean="0">
              <a:effectLst/>
              <a:latin typeface="Times New Roman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solidFill>
                  <a:srgbClr val="0000FF"/>
                </a:solidFill>
                <a:effectLst/>
                <a:latin typeface="Times New Roman" charset="0"/>
              </a:rPr>
              <a:t>更形式化的</a:t>
            </a:r>
            <a:r>
              <a:rPr kumimoji="0" lang="en-US" altLang="zh-CN" sz="2400" b="1" dirty="0" smtClean="0">
                <a:solidFill>
                  <a:srgbClr val="0000FF"/>
                </a:solidFill>
                <a:effectLst/>
                <a:latin typeface="Times New Roman" charset="0"/>
              </a:rPr>
              <a:t>Petri</a:t>
            </a:r>
            <a:r>
              <a:rPr kumimoji="0" lang="zh-CN" altLang="en-US" sz="2400" b="1" dirty="0" smtClean="0">
                <a:solidFill>
                  <a:srgbClr val="0000FF"/>
                </a:solidFill>
                <a:effectLst/>
                <a:latin typeface="Times New Roman" charset="0"/>
              </a:rPr>
              <a:t>网结构，是一个4元组（</a:t>
            </a:r>
            <a:r>
              <a:rPr kumimoji="0" lang="en-US" altLang="zh-CN" sz="2400" b="1" dirty="0" smtClean="0">
                <a:solidFill>
                  <a:srgbClr val="0000FF"/>
                </a:solidFill>
                <a:effectLst/>
                <a:latin typeface="Times New Roman" charset="0"/>
              </a:rPr>
              <a:t>P，T，I，O）</a:t>
            </a:r>
          </a:p>
        </p:txBody>
      </p:sp>
    </p:spTree>
    <p:extLst>
      <p:ext uri="{BB962C8B-B14F-4D97-AF65-F5344CB8AC3E}">
        <p14:creationId xmlns:p14="http://schemas.microsoft.com/office/powerpoint/2010/main" val="259739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2232025" y="5408613"/>
            <a:ext cx="5083175" cy="541337"/>
          </a:xfr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0" lang="zh-CN" altLang="en-US" b="1" smtClean="0"/>
              <a:t>权标向量（1，2，0，1）</a:t>
            </a:r>
          </a:p>
        </p:txBody>
      </p:sp>
      <p:pic>
        <p:nvPicPr>
          <p:cNvPr id="5" name="Picture 4" descr="t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03325"/>
            <a:ext cx="6629400" cy="4097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5" name="Rectangle 5"/>
          <p:cNvSpPr>
            <a:spLocks noGrp="1" noChangeArrowheads="1"/>
          </p:cNvSpPr>
          <p:nvPr>
            <p:ph idx="1"/>
          </p:nvPr>
        </p:nvSpPr>
        <p:spPr>
          <a:xfrm>
            <a:off x="2232025" y="5408613"/>
            <a:ext cx="5083175" cy="541337"/>
          </a:xfrm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0" lang="zh-CN" altLang="en-US" b="1" smtClean="0"/>
              <a:t>权标向量（2，1，0，0）</a:t>
            </a:r>
          </a:p>
        </p:txBody>
      </p:sp>
      <p:pic>
        <p:nvPicPr>
          <p:cNvPr id="5" name="Picture 4" descr="t4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31888"/>
            <a:ext cx="6629400" cy="4097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9" name="Rectangle 5"/>
          <p:cNvSpPr>
            <a:spLocks noGrp="1" noChangeArrowheads="1"/>
          </p:cNvSpPr>
          <p:nvPr>
            <p:ph idx="1"/>
          </p:nvPr>
        </p:nvSpPr>
        <p:spPr>
          <a:xfrm>
            <a:off x="2232025" y="5480050"/>
            <a:ext cx="5083175" cy="541338"/>
          </a:xfrm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kumimoji="0" lang="zh-CN" altLang="en-US" b="1" smtClean="0"/>
              <a:t>权标向量（2，0，2，0）</a:t>
            </a:r>
          </a:p>
        </p:txBody>
      </p:sp>
      <p:pic>
        <p:nvPicPr>
          <p:cNvPr id="5" name="Picture 4" descr="t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82675"/>
            <a:ext cx="6400800" cy="4291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3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117600"/>
            <a:ext cx="7989888" cy="2743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b="1" dirty="0" smtClean="0">
                <a:effectLst/>
              </a:rPr>
              <a:t>更形式化地：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b="1" dirty="0" smtClean="0">
                <a:solidFill>
                  <a:srgbClr val="0000FF"/>
                </a:solidFill>
                <a:effectLst/>
              </a:rPr>
              <a:t>标记 </a:t>
            </a:r>
            <a:r>
              <a:rPr kumimoji="0" lang="en-US" altLang="zh-CN" b="1" dirty="0" smtClean="0">
                <a:solidFill>
                  <a:srgbClr val="0000FF"/>
                </a:solidFill>
                <a:effectLst/>
              </a:rPr>
              <a:t>M：P－&gt;{0,1,2,…}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b="1" dirty="0" smtClean="0">
                <a:solidFill>
                  <a:srgbClr val="0000FF"/>
                </a:solidFill>
                <a:effectLst/>
              </a:rPr>
              <a:t>Petri</a:t>
            </a:r>
            <a:r>
              <a:rPr kumimoji="0" lang="zh-CN" altLang="en-US" b="1" dirty="0" smtClean="0">
                <a:solidFill>
                  <a:srgbClr val="0000FF"/>
                </a:solidFill>
                <a:effectLst/>
              </a:rPr>
              <a:t>网成为一个5元组（</a:t>
            </a:r>
            <a:r>
              <a:rPr kumimoji="0" lang="en-US" altLang="zh-CN" b="1" dirty="0" smtClean="0">
                <a:solidFill>
                  <a:srgbClr val="0000FF"/>
                </a:solidFill>
                <a:effectLst/>
              </a:rPr>
              <a:t>P，T，I，O，M）</a:t>
            </a:r>
          </a:p>
        </p:txBody>
      </p:sp>
    </p:spTree>
    <p:extLst>
      <p:ext uri="{BB962C8B-B14F-4D97-AF65-F5344CB8AC3E}">
        <p14:creationId xmlns:p14="http://schemas.microsoft.com/office/powerpoint/2010/main" val="314695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52513"/>
            <a:ext cx="7772400" cy="720725"/>
          </a:xfrm>
        </p:spPr>
        <p:txBody>
          <a:bodyPr/>
          <a:lstStyle/>
          <a:p>
            <a:pPr>
              <a:defRPr/>
            </a:pPr>
            <a:r>
              <a:rPr kumimoji="0" lang="zh-CN" altLang="en-US" b="1" smtClean="0">
                <a:effectLst/>
              </a:rPr>
              <a:t>对</a:t>
            </a:r>
            <a:r>
              <a:rPr kumimoji="0" lang="en-US" altLang="zh-CN" b="1" smtClean="0">
                <a:effectLst/>
              </a:rPr>
              <a:t>Petri</a:t>
            </a:r>
            <a:r>
              <a:rPr kumimoji="0" lang="zh-CN" altLang="en-US" b="1" smtClean="0">
                <a:effectLst/>
              </a:rPr>
              <a:t>网的一个重要扩充是加入禁止线：</a:t>
            </a:r>
          </a:p>
        </p:txBody>
      </p:sp>
      <p:pic>
        <p:nvPicPr>
          <p:cNvPr id="5" name="Picture 4" descr="t4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92" y="1773238"/>
            <a:ext cx="5715000" cy="4491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02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739775"/>
            <a:ext cx="6172200" cy="175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solidFill>
                  <a:srgbClr val="FF0000"/>
                </a:solidFill>
                <a:effectLst/>
              </a:rPr>
              <a:t>4.3.2  例子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1.  电梯按钮</a:t>
            </a:r>
          </a:p>
        </p:txBody>
      </p:sp>
      <p:pic>
        <p:nvPicPr>
          <p:cNvPr id="146434" name="Picture 1028" descr="T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276475"/>
            <a:ext cx="6910388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6965" name="Text Box 1029"/>
          <p:cNvSpPr txBox="1">
            <a:spLocks noChangeArrowheads="1"/>
          </p:cNvSpPr>
          <p:nvPr/>
        </p:nvSpPr>
        <p:spPr bwMode="auto">
          <a:xfrm>
            <a:off x="973138" y="5661025"/>
            <a:ext cx="77755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en-US" altLang="zh-CN" sz="2800" b="1" smtClean="0"/>
              <a:t>EB</a:t>
            </a:r>
            <a:r>
              <a:rPr lang="en-US" altLang="zh-CN" sz="2800" b="1" i="1" baseline="-25000" smtClean="0"/>
              <a:t>f</a:t>
            </a:r>
            <a:r>
              <a:rPr lang="en-US" altLang="zh-CN" sz="2800" b="1" i="1" smtClean="0"/>
              <a:t> </a:t>
            </a:r>
            <a:r>
              <a:rPr lang="zh-CN" altLang="en-US" sz="2800" b="1" smtClean="0"/>
              <a:t>电梯中楼层 </a:t>
            </a:r>
            <a:r>
              <a:rPr lang="en-US" altLang="zh-CN" sz="2800" b="1" i="1" smtClean="0"/>
              <a:t>f </a:t>
            </a:r>
            <a:r>
              <a:rPr lang="zh-CN" altLang="en-US" sz="2800" b="1" smtClean="0"/>
              <a:t>的按钮；</a:t>
            </a:r>
            <a:r>
              <a:rPr lang="en-US" altLang="zh-CN" sz="2800" b="1" smtClean="0"/>
              <a:t>F</a:t>
            </a:r>
            <a:r>
              <a:rPr lang="en-US" altLang="zh-CN" sz="2800" b="1" i="1" baseline="-25000" smtClean="0"/>
              <a:t>g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楼层</a:t>
            </a:r>
            <a:r>
              <a:rPr lang="en-US" altLang="zh-CN" sz="2800" b="1" smtClean="0"/>
              <a:t>g</a:t>
            </a:r>
            <a:r>
              <a:rPr lang="zh-CN" altLang="en-US" sz="2800" b="1" smtClean="0"/>
              <a:t>；</a:t>
            </a:r>
            <a:r>
              <a:rPr lang="en-US" altLang="zh-CN" sz="2800" b="1" smtClean="0"/>
              <a:t>F</a:t>
            </a:r>
            <a:r>
              <a:rPr lang="en-US" altLang="zh-CN" sz="2800" b="1" i="1" baseline="-25000" smtClean="0"/>
              <a:t>f</a:t>
            </a:r>
            <a:r>
              <a:rPr lang="en-US" altLang="zh-CN" sz="2800" b="1" i="1" smtClean="0"/>
              <a:t> </a:t>
            </a:r>
            <a:r>
              <a:rPr lang="zh-CN" altLang="en-US" sz="2800" b="1" smtClean="0"/>
              <a:t>楼层 </a:t>
            </a:r>
            <a:r>
              <a:rPr lang="en-US" altLang="zh-CN" sz="2800" b="1" i="1" smtClean="0"/>
              <a:t>f</a:t>
            </a:r>
            <a:r>
              <a:rPr lang="zh-CN" altLang="en-US" sz="2800" b="1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56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555364"/>
            <a:ext cx="7772400" cy="1219200"/>
          </a:xfrm>
        </p:spPr>
        <p:txBody>
          <a:bodyPr/>
          <a:lstStyle/>
          <a:p>
            <a:pPr>
              <a:defRPr/>
            </a:pPr>
            <a:r>
              <a:rPr kumimoji="0" lang="zh-CN" altLang="en-US" sz="4000" dirty="0" smtClean="0">
                <a:effectLst/>
              </a:rPr>
              <a:t>第4章：形式化说明技术</a:t>
            </a:r>
            <a:endParaRPr kumimoji="0" lang="en-US" altLang="zh-CN" sz="4000" dirty="0" smtClean="0">
              <a:effectLst/>
            </a:endParaRPr>
          </a:p>
        </p:txBody>
      </p:sp>
      <p:sp>
        <p:nvSpPr>
          <p:cNvPr id="66969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7913688" cy="2701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b="1" smtClean="0">
                <a:effectLst/>
              </a:rPr>
              <a:t>1.</a:t>
            </a:r>
            <a:r>
              <a:rPr kumimoji="0" lang="zh-CN" altLang="en-US" b="1" smtClean="0">
                <a:effectLst/>
              </a:rPr>
              <a:t>非形式化方法：自然语言描述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b="1" smtClean="0">
                <a:effectLst/>
              </a:rPr>
              <a:t>2.</a:t>
            </a:r>
            <a:r>
              <a:rPr kumimoji="0" lang="zh-CN" altLang="en-US" b="1" smtClean="0">
                <a:effectLst/>
              </a:rPr>
              <a:t>半形式化方法：数据流图或实体－联系图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b="1" smtClean="0">
                <a:effectLst/>
              </a:rPr>
              <a:t>3.</a:t>
            </a:r>
            <a:r>
              <a:rPr kumimoji="0" lang="zh-CN" altLang="en-US" b="1" smtClean="0">
                <a:effectLst/>
              </a:rPr>
              <a:t>形式化方法：基于数学技术描述</a:t>
            </a:r>
          </a:p>
        </p:txBody>
      </p:sp>
    </p:spTree>
    <p:extLst>
      <p:ext uri="{BB962C8B-B14F-4D97-AF65-F5344CB8AC3E}">
        <p14:creationId xmlns:p14="http://schemas.microsoft.com/office/powerpoint/2010/main" val="287816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40" name="Rectangle 1028"/>
          <p:cNvSpPr>
            <a:spLocks noChangeArrowheads="1"/>
          </p:cNvSpPr>
          <p:nvPr/>
        </p:nvSpPr>
        <p:spPr bwMode="auto">
          <a:xfrm>
            <a:off x="569913" y="333375"/>
            <a:ext cx="2057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kumimoji="1" lang="zh-CN" altLang="en-US" sz="2800" b="1">
                <a:latin typeface="Times New Roman" charset="0"/>
                <a:ea typeface="楷体_GB2312" charset="0"/>
                <a:cs typeface="楷体_GB2312" charset="0"/>
              </a:rPr>
              <a:t>2.  楼层按钮</a:t>
            </a:r>
          </a:p>
        </p:txBody>
      </p:sp>
      <p:pic>
        <p:nvPicPr>
          <p:cNvPr id="147458" name="Picture 1029" descr="T4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001713"/>
            <a:ext cx="5856287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5942" name="Text Box 1030"/>
          <p:cNvSpPr txBox="1">
            <a:spLocks noChangeArrowheads="1"/>
          </p:cNvSpPr>
          <p:nvPr/>
        </p:nvSpPr>
        <p:spPr bwMode="auto">
          <a:xfrm>
            <a:off x="611188" y="5734050"/>
            <a:ext cx="8280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en-US" altLang="zh-CN" sz="2800" b="1" smtClean="0"/>
              <a:t>FB</a:t>
            </a:r>
            <a:r>
              <a:rPr lang="en-US" altLang="zh-CN" sz="2800" b="1" i="1" baseline="-25000" smtClean="0"/>
              <a:t>f</a:t>
            </a:r>
            <a:r>
              <a:rPr lang="en-US" altLang="zh-CN" sz="2800" b="1" baseline="30000" smtClean="0"/>
              <a:t>u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第 </a:t>
            </a:r>
            <a:r>
              <a:rPr lang="en-US" altLang="zh-CN" sz="2800" b="1" i="1" smtClean="0"/>
              <a:t>f </a:t>
            </a:r>
            <a:r>
              <a:rPr lang="zh-CN" altLang="en-US" sz="2800" b="1" smtClean="0"/>
              <a:t>楼层向上按钮； </a:t>
            </a:r>
            <a:r>
              <a:rPr lang="en-US" altLang="zh-CN" sz="2800" b="1" smtClean="0"/>
              <a:t>FB</a:t>
            </a:r>
            <a:r>
              <a:rPr lang="en-US" altLang="zh-CN" sz="2800" b="1" i="1" baseline="-25000" smtClean="0"/>
              <a:t>f</a:t>
            </a:r>
            <a:r>
              <a:rPr lang="en-US" altLang="zh-CN" sz="2800" b="1" baseline="30000" smtClean="0"/>
              <a:t>d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第 </a:t>
            </a:r>
            <a:r>
              <a:rPr lang="en-US" altLang="zh-CN" sz="2800" b="1" i="1" smtClean="0"/>
              <a:t>f </a:t>
            </a:r>
            <a:r>
              <a:rPr lang="zh-CN" altLang="en-US" sz="2800" b="1" smtClean="0"/>
              <a:t>楼层向下按钮；</a:t>
            </a:r>
          </a:p>
        </p:txBody>
      </p:sp>
    </p:spTree>
    <p:extLst>
      <p:ext uri="{BB962C8B-B14F-4D97-AF65-F5344CB8AC3E}">
        <p14:creationId xmlns:p14="http://schemas.microsoft.com/office/powerpoint/2010/main" val="101144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033140"/>
            <a:ext cx="7559675" cy="398018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dirty="0" smtClean="0">
                <a:solidFill>
                  <a:srgbClr val="0000FF"/>
                </a:solidFill>
                <a:effectLst/>
                <a:ea typeface="黑体" charset="0"/>
                <a:cs typeface="黑体" charset="0"/>
              </a:rPr>
              <a:t>小结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 基于数学的形式化说明技术，目前还没有在软件产业界广泛应用；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 应该把形式化方法与传统方法有机结合。</a:t>
            </a:r>
          </a:p>
        </p:txBody>
      </p:sp>
    </p:spTree>
    <p:extLst>
      <p:ext uri="{BB962C8B-B14F-4D97-AF65-F5344CB8AC3E}">
        <p14:creationId xmlns:p14="http://schemas.microsoft.com/office/powerpoint/2010/main" val="32885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6875" y="266117"/>
            <a:ext cx="5782327" cy="762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kumimoji="0" lang="zh-CN" altLang="en-US" b="1" dirty="0" smtClean="0">
                <a:effectLst/>
              </a:rPr>
              <a:t>4.1  概述</a:t>
            </a:r>
          </a:p>
        </p:txBody>
      </p:sp>
      <p:sp>
        <p:nvSpPr>
          <p:cNvPr id="922627" name="Rectangle 1027"/>
          <p:cNvSpPr>
            <a:spLocks noGrp="1" noChangeArrowheads="1"/>
          </p:cNvSpPr>
          <p:nvPr>
            <p:ph idx="1"/>
          </p:nvPr>
        </p:nvSpPr>
        <p:spPr>
          <a:xfrm>
            <a:off x="396875" y="981075"/>
            <a:ext cx="8496300" cy="5472113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zh-CN" altLang="en-US" b="1" dirty="0" smtClean="0">
                <a:effectLst/>
              </a:rPr>
              <a:t>4.1.1  非形式化方法的缺点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自然语言书</a:t>
            </a:r>
            <a:r>
              <a:rPr kumimoji="0" lang="zh-CN" altLang="en-US" sz="2800" b="1" dirty="0" smtClean="0">
                <a:effectLst/>
              </a:rPr>
              <a:t>写的系统规格说明书可能存在：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</a:t>
            </a:r>
            <a:r>
              <a:rPr kumimoji="0" lang="en-US" altLang="zh-CN" sz="2800" b="1" dirty="0" smtClean="0">
                <a:effectLst/>
              </a:rPr>
              <a:t>1</a:t>
            </a:r>
            <a:r>
              <a:rPr kumimoji="0" lang="zh-CN" altLang="en-US" sz="2800" b="1" dirty="0" smtClean="0">
                <a:effectLst/>
              </a:rPr>
              <a:t>）矛盾；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en-US" altLang="zh-CN" sz="2800" b="1" dirty="0" smtClean="0">
                <a:effectLst/>
              </a:rPr>
              <a:t>   </a:t>
            </a:r>
            <a:r>
              <a:rPr kumimoji="0" lang="en-US" altLang="zh-CN" sz="2800" b="1" dirty="0" smtClean="0">
                <a:effectLst/>
              </a:rPr>
              <a:t> 2</a:t>
            </a:r>
            <a:r>
              <a:rPr kumimoji="0" lang="zh-CN" altLang="en-US" sz="2800" b="1" dirty="0" smtClean="0">
                <a:effectLst/>
              </a:rPr>
              <a:t>）二义性；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</a:rPr>
              <a:t>    如：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/>
                <a:latin typeface="Arial"/>
                <a:ea typeface="仿宋_GB2312" charset="0"/>
                <a:cs typeface="仿宋_GB2312" charset="0"/>
              </a:rPr>
              <a:t>“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/>
                <a:latin typeface="仿宋_GB2312" charset="0"/>
                <a:ea typeface="仿宋_GB2312" charset="0"/>
                <a:cs typeface="仿宋_GB2312" charset="0"/>
              </a:rPr>
              <a:t>操作员标识由操作员姓名和密码组成，密码由</a:t>
            </a:r>
            <a:r>
              <a:rPr kumimoji="0" lang="en-US" altLang="zh-CN" sz="2400" b="1" dirty="0" smtClean="0">
                <a:solidFill>
                  <a:srgbClr val="FF0000"/>
                </a:solidFill>
                <a:effectLst/>
                <a:latin typeface="仿宋_GB2312" charset="0"/>
                <a:ea typeface="仿宋_GB2312" charset="0"/>
                <a:cs typeface="仿宋_GB2312" charset="0"/>
              </a:rPr>
              <a:t>6</a:t>
            </a:r>
            <a:r>
              <a:rPr kumimoji="0" lang="zh-CN" altLang="en-US" sz="2400" b="1" dirty="0" smtClean="0">
                <a:solidFill>
                  <a:srgbClr val="FF0000"/>
                </a:solidFill>
                <a:effectLst/>
                <a:latin typeface="仿宋_GB2312" charset="0"/>
                <a:ea typeface="仿宋_GB2312" charset="0"/>
                <a:cs typeface="仿宋_GB2312" charset="0"/>
              </a:rPr>
              <a:t>位数字构成，当操作员登陆系统时它被存储在注册文件中。</a:t>
            </a:r>
            <a:r>
              <a:rPr kumimoji="0" lang="zh-CN" altLang="en-US" sz="2400" b="1" dirty="0" smtClean="0">
                <a:solidFill>
                  <a:schemeClr val="tx2"/>
                </a:solidFill>
                <a:effectLst/>
                <a:latin typeface="Arial"/>
                <a:ea typeface="仿宋_GB2312" charset="0"/>
                <a:cs typeface="仿宋_GB2312" charset="0"/>
              </a:rPr>
              <a:t>”</a:t>
            </a:r>
            <a:endParaRPr kumimoji="0" lang="zh-CN" altLang="en-US" sz="2400" b="1" dirty="0" smtClean="0">
              <a:solidFill>
                <a:schemeClr val="tx2"/>
              </a:solidFill>
              <a:effectLst/>
              <a:latin typeface="仿宋_GB2312" charset="0"/>
              <a:ea typeface="仿宋_GB2312" charset="0"/>
              <a:cs typeface="仿宋_GB2312" charset="0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en-US" altLang="zh-CN" sz="2800" b="1" dirty="0" smtClean="0">
                <a:effectLst/>
              </a:rPr>
              <a:t>   </a:t>
            </a:r>
            <a:r>
              <a:rPr kumimoji="0" lang="en-US" altLang="zh-CN" sz="2800" b="1" dirty="0" smtClean="0">
                <a:effectLst/>
              </a:rPr>
              <a:t>  3</a:t>
            </a:r>
            <a:r>
              <a:rPr kumimoji="0" lang="zh-CN" altLang="en-US" sz="2800" b="1" dirty="0" smtClean="0">
                <a:effectLst/>
              </a:rPr>
              <a:t>）含糊性；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 </a:t>
            </a:r>
            <a:r>
              <a:rPr kumimoji="0" lang="en-US" altLang="zh-CN" sz="2800" b="1" dirty="0" smtClean="0">
                <a:effectLst/>
              </a:rPr>
              <a:t>4</a:t>
            </a:r>
            <a:r>
              <a:rPr kumimoji="0" lang="zh-CN" altLang="en-US" sz="2800" b="1" dirty="0" smtClean="0">
                <a:effectLst/>
              </a:rPr>
              <a:t>）不完整性；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    </a:t>
            </a:r>
            <a:r>
              <a:rPr kumimoji="0" lang="en-US" altLang="zh-CN" sz="2800" b="1" dirty="0" smtClean="0">
                <a:effectLst/>
              </a:rPr>
              <a:t>5</a:t>
            </a:r>
            <a:r>
              <a:rPr kumimoji="0" lang="zh-CN" altLang="en-US" sz="2800" b="1" dirty="0" smtClean="0">
                <a:effectLst/>
              </a:rPr>
              <a:t>）抽象层次混乱。</a:t>
            </a:r>
          </a:p>
        </p:txBody>
      </p:sp>
    </p:spTree>
    <p:extLst>
      <p:ext uri="{BB962C8B-B14F-4D97-AF65-F5344CB8AC3E}">
        <p14:creationId xmlns:p14="http://schemas.microsoft.com/office/powerpoint/2010/main" val="328831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8550"/>
            <a:ext cx="7772400" cy="3084914"/>
          </a:xfrm>
        </p:spPr>
        <p:txBody>
          <a:bodyPr/>
          <a:lstStyle/>
          <a:p>
            <a:pPr marL="895350" indent="-895350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zh-CN" altLang="en-US" sz="3200" b="1" dirty="0" smtClean="0">
                <a:solidFill>
                  <a:srgbClr val="FF0000"/>
                </a:solidFill>
                <a:effectLst/>
              </a:rPr>
              <a:t>4.1.2  形式化方法的优点</a:t>
            </a:r>
          </a:p>
          <a:p>
            <a:pPr marL="895350" indent="-895350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（</a:t>
            </a:r>
            <a:r>
              <a:rPr kumimoji="0" lang="en-US" altLang="zh-CN" sz="2800" b="1" dirty="0" smtClean="0">
                <a:effectLst/>
              </a:rPr>
              <a:t>1</a:t>
            </a:r>
            <a:r>
              <a:rPr kumimoji="0" lang="zh-CN" altLang="en-US" sz="2800" b="1" dirty="0" smtClean="0">
                <a:effectLst/>
              </a:rPr>
              <a:t>）数学是理想的建模工具，适合于表示系统状态和描述系统需求；</a:t>
            </a:r>
          </a:p>
          <a:p>
            <a:pPr marL="895350" indent="-895350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（</a:t>
            </a:r>
            <a:r>
              <a:rPr kumimoji="0" lang="en-US" altLang="zh-CN" sz="2800" b="1" dirty="0" smtClean="0">
                <a:effectLst/>
              </a:rPr>
              <a:t>2</a:t>
            </a:r>
            <a:r>
              <a:rPr kumimoji="0" lang="zh-CN" altLang="en-US" sz="2800" b="1" dirty="0" smtClean="0">
                <a:effectLst/>
              </a:rPr>
              <a:t>）用数学表达的需求可在不同开发阶段平滑过渡。</a:t>
            </a: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84213" y="3502025"/>
            <a:ext cx="77724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95350" indent="-895350">
              <a:lnSpc>
                <a:spcPct val="120000"/>
              </a:lnSpc>
              <a:buClr>
                <a:schemeClr val="hlink"/>
              </a:buClr>
              <a:buSzPct val="80000"/>
              <a:buFont typeface="Wingdings" charset="0"/>
              <a:buNone/>
              <a:defRPr/>
            </a:pPr>
            <a:r>
              <a:rPr lang="zh-CN" altLang="en-US" sz="3200" b="1">
                <a:ea typeface="楷体_GB2312" charset="0"/>
                <a:cs typeface="楷体_GB2312" charset="0"/>
              </a:rPr>
              <a:t>4.1.3  应用形式化方法的准则</a:t>
            </a:r>
          </a:p>
          <a:p>
            <a:pPr marL="895350" indent="-895350">
              <a:lnSpc>
                <a:spcPct val="120000"/>
              </a:lnSpc>
              <a:buClr>
                <a:schemeClr val="hlink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>
                <a:ea typeface="楷体_GB2312" charset="0"/>
                <a:cs typeface="楷体_GB2312" charset="0"/>
              </a:rPr>
              <a:t>（</a:t>
            </a:r>
            <a:r>
              <a:rPr lang="en-US" altLang="zh-CN" sz="2800" b="1">
                <a:ea typeface="楷体_GB2312" charset="0"/>
                <a:cs typeface="楷体_GB2312" charset="0"/>
              </a:rPr>
              <a:t>1</a:t>
            </a:r>
            <a:r>
              <a:rPr lang="zh-CN" altLang="en-US" sz="2800" b="1">
                <a:ea typeface="楷体_GB2312" charset="0"/>
                <a:cs typeface="楷体_GB2312" charset="0"/>
              </a:rPr>
              <a:t>）选择合适的形式化方法；</a:t>
            </a:r>
          </a:p>
          <a:p>
            <a:pPr marL="895350" indent="-895350">
              <a:lnSpc>
                <a:spcPct val="120000"/>
              </a:lnSpc>
              <a:buClr>
                <a:schemeClr val="hlink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>
                <a:ea typeface="楷体_GB2312" charset="0"/>
                <a:cs typeface="楷体_GB2312" charset="0"/>
              </a:rPr>
              <a:t>（</a:t>
            </a:r>
            <a:r>
              <a:rPr lang="en-US" altLang="zh-CN" sz="2800" b="1">
                <a:ea typeface="楷体_GB2312" charset="0"/>
                <a:cs typeface="楷体_GB2312" charset="0"/>
              </a:rPr>
              <a:t>2</a:t>
            </a:r>
            <a:r>
              <a:rPr lang="zh-CN" altLang="en-US" sz="2800" b="1">
                <a:ea typeface="楷体_GB2312" charset="0"/>
                <a:cs typeface="楷体_GB2312" charset="0"/>
              </a:rPr>
              <a:t>）需要形式化，但不能过渡形式化，不能放弃传统的需求表达方法；</a:t>
            </a:r>
          </a:p>
          <a:p>
            <a:pPr marL="895350" indent="-895350">
              <a:lnSpc>
                <a:spcPct val="120000"/>
              </a:lnSpc>
              <a:buClr>
                <a:schemeClr val="hlink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>
                <a:ea typeface="楷体_GB2312" charset="0"/>
                <a:cs typeface="楷体_GB2312" charset="0"/>
              </a:rPr>
              <a:t>（</a:t>
            </a:r>
            <a:r>
              <a:rPr lang="en-US" altLang="zh-CN" sz="2800" b="1">
                <a:ea typeface="楷体_GB2312" charset="0"/>
                <a:cs typeface="楷体_GB2312" charset="0"/>
              </a:rPr>
              <a:t>3</a:t>
            </a:r>
            <a:r>
              <a:rPr lang="zh-CN" altLang="en-US" sz="2800" b="1">
                <a:ea typeface="楷体_GB2312" charset="0"/>
                <a:cs typeface="楷体_GB2312" charset="0"/>
              </a:rPr>
              <a:t>）应该有形式化方法的专家提供指导。</a:t>
            </a:r>
          </a:p>
        </p:txBody>
      </p:sp>
    </p:spTree>
    <p:extLst>
      <p:ext uri="{BB962C8B-B14F-4D97-AF65-F5344CB8AC3E}">
        <p14:creationId xmlns:p14="http://schemas.microsoft.com/office/powerpoint/2010/main" val="17570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268746"/>
            <a:ext cx="5475287" cy="976312"/>
          </a:xfrm>
        </p:spPr>
        <p:txBody>
          <a:bodyPr/>
          <a:lstStyle/>
          <a:p>
            <a:pPr algn="l">
              <a:defRPr/>
            </a:pPr>
            <a:r>
              <a:rPr kumimoji="0" lang="zh-CN" altLang="en-US" sz="3200" b="1" dirty="0" smtClean="0">
                <a:effectLst/>
              </a:rPr>
              <a:t>4.2  有穷状态机法（</a:t>
            </a:r>
            <a:r>
              <a:rPr kumimoji="0" lang="en-US" altLang="zh-CN" sz="3200" b="1" dirty="0" smtClean="0">
                <a:effectLst/>
              </a:rPr>
              <a:t>FSM）</a:t>
            </a:r>
          </a:p>
        </p:txBody>
      </p:sp>
      <p:sp>
        <p:nvSpPr>
          <p:cNvPr id="923651" name="Rectangle 1027"/>
          <p:cNvSpPr>
            <a:spLocks noGrp="1" noChangeArrowheads="1"/>
          </p:cNvSpPr>
          <p:nvPr>
            <p:ph idx="1"/>
          </p:nvPr>
        </p:nvSpPr>
        <p:spPr>
          <a:xfrm>
            <a:off x="395288" y="1093787"/>
            <a:ext cx="6324600" cy="644525"/>
          </a:xfrm>
        </p:spPr>
        <p:txBody>
          <a:bodyPr/>
          <a:lstStyle/>
          <a:p>
            <a:pPr>
              <a:defRPr/>
            </a:pPr>
            <a:r>
              <a:rPr kumimoji="0" lang="zh-CN" altLang="en-US" b="1" dirty="0" smtClean="0">
                <a:effectLst/>
              </a:rPr>
              <a:t>4.2.1  概念</a:t>
            </a:r>
          </a:p>
        </p:txBody>
      </p:sp>
      <p:pic>
        <p:nvPicPr>
          <p:cNvPr id="132099" name="Picture 1028" descr="T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17713"/>
            <a:ext cx="7634287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653" name="Text Box 1029"/>
          <p:cNvSpPr txBox="1">
            <a:spLocks noChangeArrowheads="1"/>
          </p:cNvSpPr>
          <p:nvPr/>
        </p:nvSpPr>
        <p:spPr bwMode="auto">
          <a:xfrm>
            <a:off x="762000" y="5445125"/>
            <a:ext cx="80581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charset="0"/>
              </a:rPr>
              <a:t>锁的三个位置：1、2、3； 转盘可向左（</a:t>
            </a:r>
            <a:r>
              <a:rPr kumimoji="1" lang="en-US" altLang="zh-CN" sz="2400" b="1">
                <a:latin typeface="Times New Roman" charset="0"/>
              </a:rPr>
              <a:t>L）</a:t>
            </a:r>
            <a:r>
              <a:rPr kumimoji="1" lang="zh-CN" altLang="en-US" sz="2400" b="1">
                <a:latin typeface="Times New Roman" charset="0"/>
              </a:rPr>
              <a:t>或右（</a:t>
            </a:r>
            <a:r>
              <a:rPr kumimoji="1" lang="en-US" altLang="zh-CN" sz="2400" b="1">
                <a:latin typeface="Times New Roman" charset="0"/>
              </a:rPr>
              <a:t>R）； 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charset="0"/>
              </a:rPr>
              <a:t>锁密码：1</a:t>
            </a:r>
            <a:r>
              <a:rPr kumimoji="1" lang="en-US" altLang="zh-CN" sz="2400" b="1">
                <a:latin typeface="Times New Roman" charset="0"/>
              </a:rPr>
              <a:t>L、3R、2L</a:t>
            </a:r>
          </a:p>
        </p:txBody>
      </p:sp>
    </p:spTree>
    <p:extLst>
      <p:ext uri="{BB962C8B-B14F-4D97-AF65-F5344CB8AC3E}">
        <p14:creationId xmlns:p14="http://schemas.microsoft.com/office/powerpoint/2010/main" val="252944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1028" descr="B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2725"/>
            <a:ext cx="8839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01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1027"/>
          <p:cNvSpPr>
            <a:spLocks noGrp="1" noChangeArrowheads="1"/>
          </p:cNvSpPr>
          <p:nvPr>
            <p:ph idx="1"/>
          </p:nvPr>
        </p:nvSpPr>
        <p:spPr>
          <a:xfrm>
            <a:off x="415220" y="884238"/>
            <a:ext cx="8189030" cy="53530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effectLst/>
              </a:rPr>
              <a:t>一个有穷状态机包括5部分：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000" b="1" dirty="0" smtClean="0">
                <a:effectLst/>
              </a:rPr>
              <a:t>    </a:t>
            </a:r>
            <a:r>
              <a:rPr kumimoji="0" lang="zh-CN" altLang="en-US" sz="2400" b="1" dirty="0" smtClean="0">
                <a:effectLst/>
              </a:rPr>
              <a:t>1）状态集</a:t>
            </a:r>
            <a:r>
              <a:rPr kumimoji="0" lang="en-US" altLang="zh-CN" sz="2400" b="1" dirty="0" smtClean="0">
                <a:effectLst/>
              </a:rPr>
              <a:t>J：</a:t>
            </a:r>
            <a:r>
              <a:rPr kumimoji="0" lang="en-US" altLang="zh-CN" sz="2000" b="1" dirty="0" smtClean="0">
                <a:effectLst/>
              </a:rPr>
              <a:t>{</a:t>
            </a:r>
            <a:r>
              <a:rPr kumimoji="0" lang="zh-CN" altLang="en-US" sz="2000" b="1" dirty="0" smtClean="0">
                <a:effectLst/>
              </a:rPr>
              <a:t>保险箱锁定，</a:t>
            </a:r>
            <a:r>
              <a:rPr kumimoji="0" lang="en-US" altLang="zh-CN" sz="2000" b="1" dirty="0" smtClean="0">
                <a:effectLst/>
              </a:rPr>
              <a:t>A，B，</a:t>
            </a:r>
            <a:r>
              <a:rPr kumimoji="0" lang="zh-CN" altLang="en-US" sz="2000" b="1" dirty="0" smtClean="0">
                <a:effectLst/>
              </a:rPr>
              <a:t>保险箱解锁，报警}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</a:rPr>
              <a:t>    2）输入集</a:t>
            </a:r>
            <a:r>
              <a:rPr kumimoji="0" lang="en-US" altLang="zh-CN" sz="2400" b="1" dirty="0" smtClean="0">
                <a:effectLst/>
              </a:rPr>
              <a:t>K：{1L,1R,2L,2R,3L,3R}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400" b="1" dirty="0" smtClean="0">
                <a:effectLst/>
              </a:rPr>
              <a:t>    </a:t>
            </a:r>
            <a:r>
              <a:rPr kumimoji="0" lang="en-US" altLang="zh-CN" sz="2400" b="1" dirty="0" smtClean="0">
                <a:effectLst/>
              </a:rPr>
              <a:t>   3</a:t>
            </a:r>
            <a:r>
              <a:rPr kumimoji="0" lang="en-US" altLang="zh-CN" sz="2400" b="1" dirty="0" smtClean="0">
                <a:effectLst/>
              </a:rPr>
              <a:t>）</a:t>
            </a:r>
            <a:r>
              <a:rPr kumimoji="0" lang="zh-CN" altLang="en-US" sz="2400" b="1" dirty="0" smtClean="0">
                <a:effectLst/>
              </a:rPr>
              <a:t>转换函数</a:t>
            </a:r>
            <a:r>
              <a:rPr kumimoji="0" lang="en-US" altLang="zh-CN" sz="2400" b="1" dirty="0" smtClean="0">
                <a:effectLst/>
              </a:rPr>
              <a:t>T，</a:t>
            </a:r>
            <a:r>
              <a:rPr kumimoji="0" lang="zh-CN" altLang="en-US" sz="2400" b="1" dirty="0" smtClean="0">
                <a:effectLst/>
              </a:rPr>
              <a:t>如表4.1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</a:rPr>
              <a:t>    4）初始状态</a:t>
            </a:r>
            <a:r>
              <a:rPr kumimoji="0" lang="en-US" altLang="zh-CN" sz="2400" b="1" dirty="0" smtClean="0">
                <a:effectLst/>
              </a:rPr>
              <a:t>S：</a:t>
            </a:r>
            <a:r>
              <a:rPr kumimoji="0" lang="zh-CN" altLang="en-US" sz="2400" b="1" dirty="0" smtClean="0">
                <a:effectLst/>
              </a:rPr>
              <a:t>保险箱锁定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</a:rPr>
              <a:t>    5）终态集</a:t>
            </a:r>
            <a:r>
              <a:rPr kumimoji="0" lang="en-US" altLang="zh-CN" sz="2400" b="1" dirty="0" smtClean="0">
                <a:effectLst/>
              </a:rPr>
              <a:t>F：{</a:t>
            </a:r>
            <a:r>
              <a:rPr kumimoji="0" lang="zh-CN" altLang="en-US" sz="2400" b="1" dirty="0" smtClean="0">
                <a:effectLst/>
              </a:rPr>
              <a:t>保险箱解锁，报警}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endParaRPr kumimoji="0" lang="zh-CN" altLang="en-US" sz="2400" b="1" dirty="0" smtClean="0">
              <a:effectLst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</a:rPr>
              <a:t>    更形式化的术语：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400" b="1" dirty="0" smtClean="0">
                <a:effectLst/>
              </a:rPr>
              <a:t>    一个有穷状态机可表示一个为5元组（</a:t>
            </a:r>
            <a:r>
              <a:rPr kumimoji="0" lang="en-US" altLang="zh-CN" sz="2400" b="1" dirty="0" smtClean="0">
                <a:effectLst/>
              </a:rPr>
              <a:t>J,K,T,S,F）</a:t>
            </a:r>
          </a:p>
        </p:txBody>
      </p:sp>
    </p:spTree>
    <p:extLst>
      <p:ext uri="{BB962C8B-B14F-4D97-AF65-F5344CB8AC3E}">
        <p14:creationId xmlns:p14="http://schemas.microsoft.com/office/powerpoint/2010/main" val="386405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1027"/>
          <p:cNvSpPr>
            <a:spLocks noGrp="1" noChangeArrowheads="1"/>
          </p:cNvSpPr>
          <p:nvPr>
            <p:ph idx="1"/>
          </p:nvPr>
        </p:nvSpPr>
        <p:spPr>
          <a:xfrm>
            <a:off x="682625" y="2617788"/>
            <a:ext cx="7634287" cy="3403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solidFill>
                  <a:srgbClr val="0000FF"/>
                </a:solidFill>
                <a:effectLst/>
                <a:ea typeface="黑体" charset="0"/>
                <a:cs typeface="黑体" charset="0"/>
              </a:rPr>
              <a:t>状态转换形式：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zh-CN" altLang="en-US" sz="2000" b="1" dirty="0" smtClean="0">
                <a:solidFill>
                  <a:srgbClr val="0000FF"/>
                </a:solidFill>
                <a:effectLst/>
              </a:rPr>
              <a:t> 当前状态【菜单】＋事件【所选择的项】＝&gt;下个状态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kumimoji="0" lang="zh-CN" altLang="en-US" sz="2000" b="1" dirty="0" smtClean="0">
              <a:solidFill>
                <a:srgbClr val="0000FF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solidFill>
                  <a:srgbClr val="0000FF"/>
                </a:solidFill>
                <a:effectLst/>
                <a:latin typeface="黑体" charset="0"/>
                <a:ea typeface="黑体" charset="0"/>
                <a:cs typeface="黑体" charset="0"/>
              </a:rPr>
              <a:t>加入谓词集</a:t>
            </a:r>
            <a:r>
              <a:rPr kumimoji="0" lang="en-US" altLang="zh-CN" sz="2800" b="1" dirty="0" smtClean="0">
                <a:solidFill>
                  <a:srgbClr val="0000FF"/>
                </a:solidFill>
                <a:effectLst/>
                <a:latin typeface="黑体" charset="0"/>
                <a:ea typeface="黑体" charset="0"/>
                <a:cs typeface="黑体" charset="0"/>
              </a:rPr>
              <a:t>P，</a:t>
            </a:r>
            <a:r>
              <a:rPr kumimoji="0" lang="zh-CN" altLang="en-US" sz="2800" b="1" dirty="0" smtClean="0">
                <a:solidFill>
                  <a:srgbClr val="0000FF"/>
                </a:solidFill>
                <a:effectLst/>
                <a:latin typeface="黑体" charset="0"/>
                <a:ea typeface="黑体" charset="0"/>
                <a:cs typeface="黑体" charset="0"/>
              </a:rPr>
              <a:t>把系统扩展成一个6元组后：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zh-CN" altLang="en-US" sz="2000" b="1" dirty="0" smtClean="0">
                <a:solidFill>
                  <a:srgbClr val="0000FF"/>
                </a:solidFill>
                <a:effectLst/>
              </a:rPr>
              <a:t> 当前状态【菜单】＋事件【所选择的项】＋谓词＝&gt;下个状态</a:t>
            </a:r>
          </a:p>
        </p:txBody>
      </p:sp>
      <p:sp>
        <p:nvSpPr>
          <p:cNvPr id="926724" name="Text Box 1028"/>
          <p:cNvSpPr txBox="1">
            <a:spLocks noChangeArrowheads="1"/>
          </p:cNvSpPr>
          <p:nvPr/>
        </p:nvSpPr>
        <p:spPr bwMode="auto">
          <a:xfrm>
            <a:off x="682625" y="974725"/>
            <a:ext cx="79930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890588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069975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zh-CN" altLang="en-US" sz="2800" b="1" smtClean="0">
                <a:latin typeface="楷体_GB2312" charset="0"/>
                <a:ea typeface="楷体_GB2312" charset="0"/>
                <a:cs typeface="楷体_GB2312" charset="0"/>
              </a:rPr>
              <a:t>    计算机系统中每个菜单驱动的用户界面都是一个有穷状态机的实现。</a:t>
            </a:r>
          </a:p>
        </p:txBody>
      </p:sp>
    </p:spTree>
    <p:extLst>
      <p:ext uri="{BB962C8B-B14F-4D97-AF65-F5344CB8AC3E}">
        <p14:creationId xmlns:p14="http://schemas.microsoft.com/office/powerpoint/2010/main" val="384982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557338"/>
            <a:ext cx="8567738" cy="5040312"/>
          </a:xfrm>
        </p:spPr>
        <p:txBody>
          <a:bodyPr>
            <a:normAutofit/>
          </a:bodyPr>
          <a:lstStyle/>
          <a:p>
            <a:pPr marL="804863" indent="-723900">
              <a:lnSpc>
                <a:spcPct val="145000"/>
              </a:lnSpc>
              <a:spcBef>
                <a:spcPct val="0"/>
              </a:spcBef>
              <a:defRPr/>
            </a:pPr>
            <a:r>
              <a:rPr kumimoji="0" lang="zh-CN" altLang="en-US" b="1" smtClean="0">
                <a:latin typeface="Times New Roman" charset="0"/>
              </a:rPr>
              <a:t>定义状态：</a:t>
            </a:r>
          </a:p>
          <a:p>
            <a:pPr marL="804863" indent="-723900">
              <a:lnSpc>
                <a:spcPct val="145000"/>
              </a:lnSpc>
              <a:spcBef>
                <a:spcPct val="0"/>
              </a:spcBef>
              <a:defRPr/>
            </a:pPr>
            <a:r>
              <a:rPr kumimoji="0" lang="zh-CN" altLang="en-US" sz="2400" b="1" smtClean="0">
                <a:latin typeface="Times New Roman" charset="0"/>
              </a:rPr>
              <a:t>（</a:t>
            </a:r>
            <a:r>
              <a:rPr kumimoji="0" lang="en-US" altLang="zh-CN" sz="2400" b="1" smtClean="0">
                <a:latin typeface="Times New Roman" charset="0"/>
              </a:rPr>
              <a:t>1</a:t>
            </a:r>
            <a:r>
              <a:rPr kumimoji="0" lang="zh-CN" altLang="en-US" sz="2400" b="1" smtClean="0">
                <a:latin typeface="Times New Roman" charset="0"/>
              </a:rPr>
              <a:t>）</a:t>
            </a:r>
            <a:r>
              <a:rPr kumimoji="0" lang="en-US" altLang="zh-CN" sz="2400" b="1" smtClean="0">
                <a:latin typeface="Times New Roman" charset="0"/>
              </a:rPr>
              <a:t>M(d,e,f)</a:t>
            </a:r>
            <a:r>
              <a:rPr kumimoji="0" lang="zh-CN" altLang="en-US" sz="2400" b="1" smtClean="0">
                <a:latin typeface="Times New Roman" charset="0"/>
              </a:rPr>
              <a:t>：电梯</a:t>
            </a:r>
            <a:r>
              <a:rPr kumimoji="0" lang="en-US" altLang="zh-CN" sz="2400" b="1" smtClean="0">
                <a:latin typeface="Times New Roman" charset="0"/>
              </a:rPr>
              <a:t>e</a:t>
            </a:r>
            <a:r>
              <a:rPr kumimoji="0" lang="zh-CN" altLang="en-US" sz="2400" b="1" smtClean="0">
                <a:latin typeface="Times New Roman" charset="0"/>
              </a:rPr>
              <a:t>正沿</a:t>
            </a:r>
            <a:r>
              <a:rPr kumimoji="0" lang="en-US" altLang="zh-CN" sz="2400" b="1" smtClean="0">
                <a:latin typeface="Times New Roman" charset="0"/>
              </a:rPr>
              <a:t>d</a:t>
            </a:r>
            <a:r>
              <a:rPr kumimoji="0" lang="zh-CN" altLang="en-US" sz="2400" b="1" smtClean="0">
                <a:latin typeface="Times New Roman" charset="0"/>
              </a:rPr>
              <a:t>方向移动，即将到达第</a:t>
            </a:r>
            <a:r>
              <a:rPr kumimoji="0" lang="en-US" altLang="zh-CN" sz="2400" b="1" smtClean="0">
                <a:latin typeface="Times New Roman" charset="0"/>
              </a:rPr>
              <a:t>f</a:t>
            </a:r>
            <a:r>
              <a:rPr kumimoji="0" lang="zh-CN" altLang="en-US" sz="2400" b="1" smtClean="0">
                <a:latin typeface="Times New Roman" charset="0"/>
              </a:rPr>
              <a:t>层楼。</a:t>
            </a:r>
          </a:p>
          <a:p>
            <a:pPr marL="804863" indent="-723900">
              <a:lnSpc>
                <a:spcPct val="145000"/>
              </a:lnSpc>
              <a:spcBef>
                <a:spcPct val="0"/>
              </a:spcBef>
              <a:defRPr/>
            </a:pPr>
            <a:r>
              <a:rPr kumimoji="0" lang="zh-CN" altLang="en-US" sz="2400" b="1" smtClean="0">
                <a:latin typeface="Times New Roman" charset="0"/>
              </a:rPr>
              <a:t>（</a:t>
            </a:r>
            <a:r>
              <a:rPr kumimoji="0" lang="en-US" altLang="zh-CN" sz="2400" b="1" smtClean="0">
                <a:latin typeface="Times New Roman" charset="0"/>
              </a:rPr>
              <a:t>2</a:t>
            </a:r>
            <a:r>
              <a:rPr kumimoji="0" lang="zh-CN" altLang="en-US" sz="2400" b="1" smtClean="0">
                <a:latin typeface="Times New Roman" charset="0"/>
              </a:rPr>
              <a:t>）</a:t>
            </a:r>
            <a:r>
              <a:rPr kumimoji="0" lang="en-US" altLang="zh-CN" sz="2400" b="1" smtClean="0">
                <a:latin typeface="Times New Roman" charset="0"/>
              </a:rPr>
              <a:t>S(d,e,f)</a:t>
            </a:r>
            <a:r>
              <a:rPr kumimoji="0" lang="zh-CN" altLang="en-US" sz="2400" b="1" smtClean="0">
                <a:latin typeface="Times New Roman" charset="0"/>
              </a:rPr>
              <a:t>：电梯</a:t>
            </a:r>
            <a:r>
              <a:rPr kumimoji="0" lang="en-US" altLang="zh-CN" sz="2400" b="1" smtClean="0">
                <a:latin typeface="Times New Roman" charset="0"/>
              </a:rPr>
              <a:t>e</a:t>
            </a:r>
            <a:r>
              <a:rPr kumimoji="0" lang="zh-CN" altLang="en-US" sz="2400" b="1" smtClean="0">
                <a:latin typeface="Times New Roman" charset="0"/>
              </a:rPr>
              <a:t>停在</a:t>
            </a:r>
            <a:r>
              <a:rPr kumimoji="0" lang="en-US" altLang="zh-CN" sz="2400" b="1" smtClean="0">
                <a:latin typeface="Times New Roman" charset="0"/>
              </a:rPr>
              <a:t>f</a:t>
            </a:r>
            <a:r>
              <a:rPr kumimoji="0" lang="zh-CN" altLang="en-US" sz="2400" b="1" smtClean="0">
                <a:latin typeface="Times New Roman" charset="0"/>
              </a:rPr>
              <a:t>层楼，将朝</a:t>
            </a:r>
            <a:r>
              <a:rPr kumimoji="0" lang="en-US" altLang="zh-CN" sz="2400" b="1" smtClean="0">
                <a:latin typeface="Times New Roman" charset="0"/>
              </a:rPr>
              <a:t>d</a:t>
            </a:r>
            <a:r>
              <a:rPr kumimoji="0" lang="zh-CN" altLang="en-US" sz="2400" b="1" smtClean="0">
                <a:latin typeface="Times New Roman" charset="0"/>
              </a:rPr>
              <a:t>方向移动（未关门）。</a:t>
            </a:r>
          </a:p>
          <a:p>
            <a:pPr marL="804863" indent="-723900">
              <a:lnSpc>
                <a:spcPct val="145000"/>
              </a:lnSpc>
              <a:spcBef>
                <a:spcPct val="0"/>
              </a:spcBef>
              <a:defRPr/>
            </a:pPr>
            <a:r>
              <a:rPr kumimoji="0" lang="zh-CN" altLang="en-US" sz="2400" b="1" smtClean="0">
                <a:latin typeface="Times New Roman" charset="0"/>
              </a:rPr>
              <a:t>（</a:t>
            </a:r>
            <a:r>
              <a:rPr kumimoji="0" lang="en-US" altLang="zh-CN" sz="2400" b="1" smtClean="0">
                <a:latin typeface="Times New Roman" charset="0"/>
              </a:rPr>
              <a:t>3</a:t>
            </a:r>
            <a:r>
              <a:rPr kumimoji="0" lang="zh-CN" altLang="en-US" sz="2400" b="1" smtClean="0">
                <a:latin typeface="Times New Roman" charset="0"/>
              </a:rPr>
              <a:t>）</a:t>
            </a:r>
            <a:r>
              <a:rPr kumimoji="0" lang="en-US" altLang="zh-CN" sz="2400" b="1" smtClean="0">
                <a:latin typeface="Times New Roman" charset="0"/>
              </a:rPr>
              <a:t>W(e,f)</a:t>
            </a:r>
            <a:r>
              <a:rPr kumimoji="0" lang="zh-CN" altLang="en-US" sz="2400" b="1" smtClean="0">
                <a:latin typeface="Times New Roman" charset="0"/>
              </a:rPr>
              <a:t>：电梯</a:t>
            </a:r>
            <a:r>
              <a:rPr kumimoji="0" lang="en-US" altLang="zh-CN" sz="2400" b="1" smtClean="0">
                <a:latin typeface="Times New Roman" charset="0"/>
              </a:rPr>
              <a:t>e</a:t>
            </a:r>
            <a:r>
              <a:rPr kumimoji="0" lang="zh-CN" altLang="en-US" sz="2400" b="1" smtClean="0">
                <a:latin typeface="Times New Roman" charset="0"/>
              </a:rPr>
              <a:t>在</a:t>
            </a:r>
            <a:r>
              <a:rPr kumimoji="0" lang="en-US" altLang="zh-CN" sz="2400" b="1" smtClean="0">
                <a:latin typeface="Times New Roman" charset="0"/>
              </a:rPr>
              <a:t>f</a:t>
            </a:r>
            <a:r>
              <a:rPr kumimoji="0" lang="zh-CN" altLang="en-US" sz="2400" b="1" smtClean="0">
                <a:latin typeface="Times New Roman" charset="0"/>
              </a:rPr>
              <a:t>层等待（已关门）。</a:t>
            </a:r>
          </a:p>
          <a:p>
            <a:pPr marL="804863" indent="-723900">
              <a:lnSpc>
                <a:spcPct val="145000"/>
              </a:lnSpc>
              <a:spcBef>
                <a:spcPct val="0"/>
              </a:spcBef>
              <a:defRPr/>
            </a:pPr>
            <a:r>
              <a:rPr kumimoji="0" lang="zh-CN" altLang="en-US" sz="2400" b="1" smtClean="0">
                <a:latin typeface="Times New Roman" charset="0"/>
              </a:rPr>
              <a:t>（</a:t>
            </a:r>
            <a:r>
              <a:rPr kumimoji="0" lang="en-US" altLang="zh-CN" sz="2400" b="1" smtClean="0">
                <a:latin typeface="Times New Roman" charset="0"/>
              </a:rPr>
              <a:t>4</a:t>
            </a:r>
            <a:r>
              <a:rPr kumimoji="0" lang="zh-CN" altLang="en-US" sz="2400" b="1" smtClean="0">
                <a:latin typeface="Times New Roman" charset="0"/>
              </a:rPr>
              <a:t>）</a:t>
            </a:r>
            <a:r>
              <a:rPr kumimoji="0" lang="en-US" altLang="zh-CN" sz="2400" b="1" smtClean="0">
                <a:latin typeface="Times New Roman" charset="0"/>
              </a:rPr>
              <a:t>DC(e,f)</a:t>
            </a:r>
            <a:r>
              <a:rPr kumimoji="0" lang="zh-CN" altLang="en-US" sz="2400" b="1" smtClean="0">
                <a:latin typeface="Times New Roman" charset="0"/>
              </a:rPr>
              <a:t>：电梯</a:t>
            </a:r>
            <a:r>
              <a:rPr kumimoji="0" lang="en-US" altLang="zh-CN" sz="2400" b="1" smtClean="0">
                <a:latin typeface="Times New Roman" charset="0"/>
              </a:rPr>
              <a:t>e</a:t>
            </a:r>
            <a:r>
              <a:rPr kumimoji="0" lang="zh-CN" altLang="en-US" sz="2400" b="1" smtClean="0">
                <a:latin typeface="Times New Roman" charset="0"/>
              </a:rPr>
              <a:t>在楼层</a:t>
            </a:r>
            <a:r>
              <a:rPr kumimoji="0" lang="en-US" altLang="zh-CN" sz="2400" b="1" smtClean="0">
                <a:latin typeface="Times New Roman" charset="0"/>
              </a:rPr>
              <a:t>f</a:t>
            </a:r>
            <a:r>
              <a:rPr kumimoji="0" lang="zh-CN" altLang="en-US" sz="2400" b="1" smtClean="0">
                <a:latin typeface="Times New Roman" charset="0"/>
              </a:rPr>
              <a:t>关上门。</a:t>
            </a:r>
          </a:p>
          <a:p>
            <a:pPr marL="804863" indent="-723900">
              <a:lnSpc>
                <a:spcPct val="145000"/>
              </a:lnSpc>
              <a:spcBef>
                <a:spcPct val="0"/>
              </a:spcBef>
              <a:defRPr/>
            </a:pPr>
            <a:r>
              <a:rPr kumimoji="0" lang="zh-CN" altLang="en-US" sz="2400" b="1" smtClean="0">
                <a:latin typeface="Times New Roman" charset="0"/>
              </a:rPr>
              <a:t>（</a:t>
            </a:r>
            <a:r>
              <a:rPr kumimoji="0" lang="en-US" altLang="zh-CN" sz="2400" b="1" smtClean="0">
                <a:latin typeface="Times New Roman" charset="0"/>
              </a:rPr>
              <a:t>5</a:t>
            </a:r>
            <a:r>
              <a:rPr kumimoji="0" lang="zh-CN" altLang="en-US" sz="2400" b="1" smtClean="0">
                <a:latin typeface="Times New Roman" charset="0"/>
              </a:rPr>
              <a:t>）</a:t>
            </a:r>
            <a:r>
              <a:rPr kumimoji="0" lang="en-US" altLang="zh-CN" sz="2400" b="1" smtClean="0">
                <a:latin typeface="Times New Roman" charset="0"/>
              </a:rPr>
              <a:t>ST(e,f)</a:t>
            </a:r>
            <a:r>
              <a:rPr kumimoji="0" lang="zh-CN" altLang="en-US" sz="2400" b="1" smtClean="0">
                <a:latin typeface="Times New Roman" charset="0"/>
              </a:rPr>
              <a:t>：电梯</a:t>
            </a:r>
            <a:r>
              <a:rPr kumimoji="0" lang="en-US" altLang="zh-CN" sz="2400" b="1" smtClean="0">
                <a:latin typeface="Times New Roman" charset="0"/>
              </a:rPr>
              <a:t>e</a:t>
            </a:r>
            <a:r>
              <a:rPr kumimoji="0" lang="zh-CN" altLang="en-US" sz="2400" b="1" smtClean="0">
                <a:latin typeface="Times New Roman" charset="0"/>
              </a:rPr>
              <a:t>靠近</a:t>
            </a:r>
            <a:r>
              <a:rPr kumimoji="0" lang="en-US" altLang="zh-CN" sz="2400" b="1" smtClean="0">
                <a:latin typeface="Times New Roman" charset="0"/>
              </a:rPr>
              <a:t>f</a:t>
            </a:r>
            <a:r>
              <a:rPr kumimoji="0" lang="zh-CN" altLang="en-US" sz="2400" b="1" smtClean="0">
                <a:latin typeface="Times New Roman" charset="0"/>
              </a:rPr>
              <a:t>层时触发传感器，电梯控制器决定在当前楼层是否停下。</a:t>
            </a:r>
          </a:p>
          <a:p>
            <a:pPr marL="804863" indent="-723900">
              <a:lnSpc>
                <a:spcPct val="145000"/>
              </a:lnSpc>
              <a:spcBef>
                <a:spcPct val="0"/>
              </a:spcBef>
              <a:defRPr/>
            </a:pPr>
            <a:r>
              <a:rPr kumimoji="0" lang="zh-CN" altLang="en-US" sz="2400" b="1" smtClean="0">
                <a:latin typeface="Times New Roman" charset="0"/>
              </a:rPr>
              <a:t>（</a:t>
            </a:r>
            <a:r>
              <a:rPr kumimoji="0" lang="en-US" altLang="zh-CN" sz="2400" b="1" smtClean="0">
                <a:latin typeface="Times New Roman" charset="0"/>
              </a:rPr>
              <a:t>6</a:t>
            </a:r>
            <a:r>
              <a:rPr kumimoji="0" lang="zh-CN" altLang="en-US" sz="2400" b="1" smtClean="0">
                <a:latin typeface="Times New Roman" charset="0"/>
              </a:rPr>
              <a:t>）</a:t>
            </a:r>
            <a:r>
              <a:rPr kumimoji="0" lang="en-US" altLang="zh-CN" sz="2400" b="1" smtClean="0">
                <a:latin typeface="Times New Roman" charset="0"/>
              </a:rPr>
              <a:t>RL</a:t>
            </a:r>
            <a:r>
              <a:rPr kumimoji="0" lang="zh-CN" altLang="en-US" sz="2400" b="1" smtClean="0">
                <a:latin typeface="Times New Roman" charset="0"/>
              </a:rPr>
              <a:t>：电梯按钮或楼层按钮被按下进入打开状态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39750" y="1054100"/>
            <a:ext cx="52562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defRPr/>
            </a:pPr>
            <a:r>
              <a:rPr lang="zh-CN" altLang="en-US" sz="3200" b="1">
                <a:ea typeface="楷体_GB2312" charset="0"/>
                <a:cs typeface="楷体_GB2312" charset="0"/>
              </a:rPr>
              <a:t>4.2.2  例子</a:t>
            </a:r>
            <a:r>
              <a:rPr lang="en-US" altLang="zh-CN" sz="3200" b="1">
                <a:ea typeface="楷体_GB2312" charset="0"/>
                <a:cs typeface="楷体_GB2312" charset="0"/>
              </a:rPr>
              <a:t>:</a:t>
            </a:r>
            <a:r>
              <a:rPr lang="zh-CN" altLang="en-US" sz="3200" b="1">
                <a:ea typeface="楷体_GB2312" charset="0"/>
                <a:cs typeface="楷体_GB2312" charset="0"/>
              </a:rPr>
              <a:t>电梯的状态转换</a:t>
            </a:r>
          </a:p>
        </p:txBody>
      </p:sp>
    </p:spTree>
    <p:extLst>
      <p:ext uri="{BB962C8B-B14F-4D97-AF65-F5344CB8AC3E}">
        <p14:creationId xmlns:p14="http://schemas.microsoft.com/office/powerpoint/2010/main" val="224708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首都">
  <a:themeElements>
    <a:clrScheme name="首都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首都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首都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759</Words>
  <Application>Microsoft Macintosh PowerPoint</Application>
  <PresentationFormat>全屏显示(4:3)</PresentationFormat>
  <Paragraphs>81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首都</vt:lpstr>
      <vt:lpstr>第4章：形式化说明技术</vt:lpstr>
      <vt:lpstr>第4章：形式化说明技术</vt:lpstr>
      <vt:lpstr>4.1  概述</vt:lpstr>
      <vt:lpstr>PowerPoint 演示文稿</vt:lpstr>
      <vt:lpstr>4.2  有穷状态机法（FSM）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Petri网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hilton</dc:creator>
  <cp:lastModifiedBy>hilton</cp:lastModifiedBy>
  <cp:revision>6</cp:revision>
  <dcterms:created xsi:type="dcterms:W3CDTF">2015-10-21T15:36:24Z</dcterms:created>
  <dcterms:modified xsi:type="dcterms:W3CDTF">2015-10-26T09:21:49Z</dcterms:modified>
</cp:coreProperties>
</file>