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2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Relationship Id="rId3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15-10-22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15-10-22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15-10-22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15-10-22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oleObject" Target="../embeddings/oleObject5.bin"/><Relationship Id="rId6" Type="http://schemas.openxmlformats.org/officeDocument/2006/relationships/image" Target="../media/image17.wmf"/><Relationship Id="rId7" Type="http://schemas.openxmlformats.org/officeDocument/2006/relationships/oleObject" Target="../embeddings/oleObject6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2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22.w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23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25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规格说明实例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存储分配管理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初始状态模式：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必须保证这样的一个状态存在，可以检查：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	free’=B=B\{}=B\{</a:t>
            </a:r>
            <a:r>
              <a:rPr lang="en-US" altLang="zh-CN" dirty="0" err="1" smtClean="0"/>
              <a:t>dom</a:t>
            </a:r>
            <a:r>
              <a:rPr lang="en-US" altLang="zh-CN" dirty="0" smtClean="0"/>
              <a:t> dir’}</a:t>
            </a:r>
            <a:endParaRPr lang="zh-CN" altLang="en-US" dirty="0"/>
          </a:p>
        </p:txBody>
      </p:sp>
      <p:pic>
        <p:nvPicPr>
          <p:cNvPr id="4" name="图片 3" descr="QQ截图20140102192756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4" y="2285992"/>
            <a:ext cx="3000000" cy="21523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存储分配管理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2.2</a:t>
            </a:r>
            <a:r>
              <a:rPr lang="zh-CN" altLang="en-US" dirty="0" smtClean="0"/>
              <a:t>请求分配空闲块</a:t>
            </a:r>
            <a:endParaRPr lang="en-US" altLang="zh-CN" dirty="0" smtClean="0"/>
          </a:p>
          <a:p>
            <a:r>
              <a:rPr lang="zh-CN" altLang="en-US" dirty="0" smtClean="0"/>
              <a:t>输入用户：</a:t>
            </a:r>
            <a:r>
              <a:rPr lang="en-US" altLang="zh-CN" dirty="0" smtClean="0"/>
              <a:t>u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输出</a:t>
            </a:r>
            <a:r>
              <a:rPr lang="en-US" altLang="zh-CN" dirty="0" smtClean="0"/>
              <a:t>:</a:t>
            </a:r>
            <a:r>
              <a:rPr lang="zh-CN" altLang="en-US" dirty="0" smtClean="0"/>
              <a:t>存储块</a:t>
            </a:r>
            <a:r>
              <a:rPr lang="en-US" altLang="zh-CN" dirty="0" smtClean="0"/>
              <a:t>b</a:t>
            </a:r>
            <a:r>
              <a:rPr lang="zh-CN" altLang="en-US" dirty="0" smtClean="0"/>
              <a:t>！和回答</a:t>
            </a:r>
            <a:r>
              <a:rPr lang="en-US" altLang="zh-CN" dirty="0" smtClean="0"/>
              <a:t>r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en-US" dirty="0" smtClean="0"/>
              <a:t>定义回答</a:t>
            </a:r>
            <a:r>
              <a:rPr lang="en-US" altLang="zh-CN" dirty="0" smtClean="0"/>
              <a:t>Report</a:t>
            </a:r>
            <a:r>
              <a:rPr lang="zh-CN" altLang="en-US" dirty="0" smtClean="0"/>
              <a:t>为枚举类型：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Report::=‘</a:t>
            </a:r>
            <a:r>
              <a:rPr lang="en-US" altLang="zh-CN" dirty="0" err="1" smtClean="0"/>
              <a:t>OK’|’Fail’|’BlockFree’|’NotOwner</a:t>
            </a:r>
            <a:r>
              <a:rPr lang="en-US" altLang="zh-CN" dirty="0" smtClean="0"/>
              <a:t>’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存储分配管理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操作前需要满足：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	free≠{}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b! ∈free</a:t>
            </a:r>
          </a:p>
          <a:p>
            <a:r>
              <a:rPr lang="zh-CN" altLang="en-US" dirty="0" smtClean="0"/>
              <a:t>操作后需要满足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>		free’=free\{b!}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dir’=</a:t>
            </a:r>
            <a:r>
              <a:rPr lang="en-US" altLang="zh-CN" dirty="0" err="1" smtClean="0"/>
              <a:t>dirU</a:t>
            </a:r>
            <a:r>
              <a:rPr lang="en-US" altLang="zh-CN" dirty="0" smtClean="0"/>
              <a:t>{b!    u?}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215074" y="3500438"/>
          <a:ext cx="387352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3" imgW="203040" imgH="152280" progId="Equation.DSMT4">
                  <p:embed/>
                </p:oleObj>
              </mc:Choice>
              <mc:Fallback>
                <p:oleObj name="Equation" r:id="rId3" imgW="203040" imgH="152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74" y="3500438"/>
                        <a:ext cx="387352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存储分配管理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/>
          <a:lstStyle/>
          <a:p>
            <a:r>
              <a:rPr lang="zh-CN" altLang="en-US" dirty="0" smtClean="0"/>
              <a:t>命名模式</a:t>
            </a:r>
            <a:r>
              <a:rPr lang="en-US" altLang="zh-CN" dirty="0" smtClean="0"/>
              <a:t>Request0</a:t>
            </a:r>
            <a:r>
              <a:rPr lang="zh-CN" altLang="en-US" dirty="0" smtClean="0"/>
              <a:t>描述该操作</a:t>
            </a:r>
            <a:r>
              <a:rPr lang="en-US" altLang="zh-CN" dirty="0" smtClean="0"/>
              <a:t>:</a:t>
            </a:r>
          </a:p>
          <a:p>
            <a:endParaRPr lang="zh-CN" altLang="en-US" dirty="0"/>
          </a:p>
        </p:txBody>
      </p:sp>
      <p:pic>
        <p:nvPicPr>
          <p:cNvPr id="4" name="图片 3" descr="QQ截图20140102194027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22" y="2143116"/>
            <a:ext cx="4071966" cy="418114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存储分配管理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为了肯定该操作可行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计算其前置条件模式</a:t>
            </a:r>
            <a:r>
              <a:rPr lang="en-US" altLang="zh-CN" dirty="0" smtClean="0"/>
              <a:t>PreReque0: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 descr="QQ截图2014010219424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2786058"/>
            <a:ext cx="5961905" cy="22190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存储分配管理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由于存在错误情况</a:t>
            </a:r>
            <a:r>
              <a:rPr lang="en-US" altLang="zh-CN" dirty="0" smtClean="0"/>
              <a:t>,</a:t>
            </a:r>
            <a:r>
              <a:rPr lang="zh-CN" altLang="en-US" dirty="0" smtClean="0"/>
              <a:t>定义模式</a:t>
            </a:r>
            <a:r>
              <a:rPr lang="en-US" altLang="zh-CN" dirty="0" smtClean="0"/>
              <a:t>Request0Err: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那么完整的请求分配操作可以定义为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>			Request0      Request0Err</a:t>
            </a:r>
            <a:endParaRPr lang="zh-CN" altLang="en-US" dirty="0"/>
          </a:p>
        </p:txBody>
      </p:sp>
      <p:pic>
        <p:nvPicPr>
          <p:cNvPr id="4" name="图片 3" descr="QQ截图20140102194432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794" y="2357430"/>
            <a:ext cx="5266667" cy="2676191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000496" y="5786454"/>
          <a:ext cx="545527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4" imgW="139680" imgH="126720" progId="Equation.DSMT4">
                  <p:embed/>
                </p:oleObj>
              </mc:Choice>
              <mc:Fallback>
                <p:oleObj name="Equation" r:id="rId4" imgW="139680" imgH="126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496" y="5786454"/>
                        <a:ext cx="545527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存储分配管理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2.3</a:t>
            </a:r>
            <a:r>
              <a:rPr lang="zh-CN" altLang="en-US" dirty="0" smtClean="0"/>
              <a:t>释放存储块</a:t>
            </a:r>
            <a:endParaRPr lang="en-US" altLang="zh-CN" dirty="0" smtClean="0"/>
          </a:p>
          <a:p>
            <a:r>
              <a:rPr lang="zh-CN" altLang="en-US" dirty="0" smtClean="0"/>
              <a:t>输入</a:t>
            </a:r>
            <a:r>
              <a:rPr lang="en-US" altLang="zh-CN" dirty="0" smtClean="0"/>
              <a:t>:</a:t>
            </a:r>
            <a:r>
              <a:rPr lang="zh-CN" altLang="en-US" dirty="0" smtClean="0"/>
              <a:t>用户名</a:t>
            </a:r>
            <a:r>
              <a:rPr lang="en-US" altLang="zh-CN" dirty="0" smtClean="0"/>
              <a:t>u?</a:t>
            </a:r>
            <a:r>
              <a:rPr lang="zh-CN" altLang="en-US" dirty="0" smtClean="0"/>
              <a:t>和占有的</a:t>
            </a:r>
            <a:r>
              <a:rPr lang="en-US" altLang="zh-CN" dirty="0" smtClean="0"/>
              <a:t>b?</a:t>
            </a:r>
          </a:p>
          <a:p>
            <a:r>
              <a:rPr lang="zh-CN" altLang="en-US" dirty="0" smtClean="0"/>
              <a:t>输出</a:t>
            </a:r>
            <a:r>
              <a:rPr lang="en-US" altLang="zh-CN" dirty="0" smtClean="0"/>
              <a:t>:r!</a:t>
            </a:r>
          </a:p>
          <a:p>
            <a:r>
              <a:rPr lang="zh-CN" altLang="en-US" dirty="0" smtClean="0"/>
              <a:t>操作前满足</a:t>
            </a:r>
            <a:r>
              <a:rPr lang="en-US" altLang="zh-CN" dirty="0" smtClean="0">
                <a:sym typeface="Wingdings" pitchFamily="2" charset="2"/>
              </a:rPr>
              <a:t>:(b?     u?)    dir</a:t>
            </a:r>
          </a:p>
          <a:p>
            <a:r>
              <a:rPr lang="zh-CN" altLang="en-US" dirty="0" smtClean="0">
                <a:sym typeface="Wingdings" pitchFamily="2" charset="2"/>
              </a:rPr>
              <a:t>操作后满足：</a:t>
            </a:r>
            <a:r>
              <a:rPr lang="en-US" altLang="zh-CN" dirty="0" smtClean="0">
                <a:sym typeface="Wingdings" pitchFamily="2" charset="2"/>
              </a:rPr>
              <a:t>free’=</a:t>
            </a:r>
            <a:r>
              <a:rPr lang="en-US" altLang="zh-CN" dirty="0" err="1" smtClean="0">
                <a:sym typeface="Wingdings" pitchFamily="2" charset="2"/>
              </a:rPr>
              <a:t>freeU</a:t>
            </a:r>
            <a:r>
              <a:rPr lang="en-US" altLang="zh-CN" dirty="0" smtClean="0">
                <a:sym typeface="Wingdings" pitchFamily="2" charset="2"/>
              </a:rPr>
              <a:t>{b?}</a:t>
            </a:r>
          </a:p>
          <a:p>
            <a:r>
              <a:rPr lang="en-US" altLang="zh-CN" dirty="0" smtClean="0">
                <a:sym typeface="Wingdings" pitchFamily="2" charset="2"/>
              </a:rPr>
              <a:t>                           dir’={b?}     dir</a:t>
            </a:r>
          </a:p>
          <a:p>
            <a:endParaRPr lang="en-US" altLang="zh-CN" dirty="0" smtClean="0">
              <a:sym typeface="Wingdings" pitchFamily="2" charset="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571868" y="3500438"/>
          <a:ext cx="482603" cy="36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3" imgW="203040" imgH="152280" progId="Equation.DSMT4">
                  <p:embed/>
                </p:oleObj>
              </mc:Choice>
              <mc:Fallback>
                <p:oleObj name="Equation" r:id="rId3" imgW="203040" imgH="152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68" y="3500438"/>
                        <a:ext cx="482603" cy="3619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00562" y="3500438"/>
          <a:ext cx="349252" cy="349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5" imgW="126720" imgH="126720" progId="Equation.DSMT4">
                  <p:embed/>
                </p:oleObj>
              </mc:Choice>
              <mc:Fallback>
                <p:oleObj name="Equation" r:id="rId5" imgW="126720" imgH="126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3500438"/>
                        <a:ext cx="349252" cy="3492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等腰三角形 6"/>
          <p:cNvSpPr/>
          <p:nvPr/>
        </p:nvSpPr>
        <p:spPr>
          <a:xfrm rot="16200000">
            <a:off x="4857752" y="4714884"/>
            <a:ext cx="285752" cy="28575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7" idx="0"/>
            <a:endCxn id="7" idx="3"/>
          </p:cNvCxnSpPr>
          <p:nvPr/>
        </p:nvCxnSpPr>
        <p:spPr>
          <a:xfrm rot="10800000" flipH="1">
            <a:off x="4857752" y="4857760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存储分配管理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Release0</a:t>
            </a:r>
            <a:r>
              <a:rPr lang="zh-CN" altLang="en-US" dirty="0" smtClean="0"/>
              <a:t>描述该操作</a:t>
            </a:r>
            <a:r>
              <a:rPr lang="en-US" altLang="zh-CN" dirty="0" smtClean="0"/>
              <a:t>:    </a:t>
            </a:r>
            <a:r>
              <a:rPr lang="zh-CN" altLang="en-US" dirty="0" smtClean="0"/>
              <a:t>对应前置条件模式</a:t>
            </a:r>
            <a:r>
              <a:rPr lang="en-US" altLang="zh-CN" dirty="0" smtClean="0"/>
              <a:t>:</a:t>
            </a:r>
          </a:p>
          <a:p>
            <a:endParaRPr lang="zh-CN" altLang="en-US" dirty="0"/>
          </a:p>
        </p:txBody>
      </p:sp>
      <p:pic>
        <p:nvPicPr>
          <p:cNvPr id="4" name="图片 3" descr="QQ截图20140102195613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2285992"/>
            <a:ext cx="3904762" cy="2733334"/>
          </a:xfrm>
          <a:prstGeom prst="rect">
            <a:avLst/>
          </a:prstGeom>
        </p:spPr>
      </p:pic>
      <p:pic>
        <p:nvPicPr>
          <p:cNvPr id="5" name="图片 4" descr="QQ截图20140102195738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94" y="2357430"/>
            <a:ext cx="2409524" cy="155238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存储分配管理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/>
          <a:lstStyle/>
          <a:p>
            <a:r>
              <a:rPr lang="zh-CN" altLang="en-US" dirty="0" smtClean="0"/>
              <a:t>出错情况</a:t>
            </a:r>
            <a:r>
              <a:rPr lang="en-US" altLang="zh-CN" dirty="0" smtClean="0">
                <a:sym typeface="Wingdings" pitchFamily="2" charset="2"/>
              </a:rPr>
              <a:t>:</a:t>
            </a:r>
          </a:p>
          <a:p>
            <a:r>
              <a:rPr lang="en-US" altLang="zh-CN" dirty="0" smtClean="0">
                <a:sym typeface="Wingdings" pitchFamily="2" charset="2"/>
              </a:rPr>
              <a:t>(1)</a:t>
            </a:r>
            <a:r>
              <a:rPr lang="zh-CN" altLang="en-US" dirty="0" smtClean="0">
                <a:sym typeface="Wingdings" pitchFamily="2" charset="2"/>
              </a:rPr>
              <a:t>要释放的块已经是空闲块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(2)</a:t>
            </a:r>
            <a:r>
              <a:rPr lang="zh-CN" altLang="en-US" dirty="0" smtClean="0">
                <a:sym typeface="Wingdings" pitchFamily="2" charset="2"/>
              </a:rPr>
              <a:t>释放的块被其他用户占有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分别由</a:t>
            </a:r>
            <a:r>
              <a:rPr lang="en-US" altLang="zh-CN" dirty="0" err="1" smtClean="0">
                <a:sym typeface="Wingdings" pitchFamily="2" charset="2"/>
              </a:rPr>
              <a:t>RelFreeErr</a:t>
            </a:r>
            <a:r>
              <a:rPr lang="zh-CN" altLang="en-US" dirty="0" smtClean="0">
                <a:sym typeface="Wingdings" pitchFamily="2" charset="2"/>
              </a:rPr>
              <a:t>和</a:t>
            </a:r>
            <a:r>
              <a:rPr lang="en-US" altLang="zh-CN" dirty="0" err="1" smtClean="0">
                <a:sym typeface="Wingdings" pitchFamily="2" charset="2"/>
              </a:rPr>
              <a:t>RelOwnerErr</a:t>
            </a:r>
            <a:r>
              <a:rPr lang="zh-CN" altLang="en-US" dirty="0" smtClean="0">
                <a:sym typeface="Wingdings" pitchFamily="2" charset="2"/>
              </a:rPr>
              <a:t>模式描述：</a:t>
            </a:r>
            <a:endParaRPr lang="en-US" altLang="zh-CN" dirty="0" smtClean="0">
              <a:sym typeface="Wingdings" pitchFamily="2" charset="2"/>
            </a:endParaRPr>
          </a:p>
          <a:p>
            <a:endParaRPr lang="zh-CN" altLang="en-US" dirty="0"/>
          </a:p>
        </p:txBody>
      </p:sp>
      <p:pic>
        <p:nvPicPr>
          <p:cNvPr id="4" name="图片 3" descr="QQ截图20140102200015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4143380"/>
            <a:ext cx="3143272" cy="2095238"/>
          </a:xfrm>
          <a:prstGeom prst="rect">
            <a:avLst/>
          </a:prstGeom>
        </p:spPr>
      </p:pic>
      <p:pic>
        <p:nvPicPr>
          <p:cNvPr id="5" name="图片 4" descr="QQ截图20140102200022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10" y="3929066"/>
            <a:ext cx="4142857" cy="24380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存储分配管理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与之对应的前置条件模式：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释放存储块的完整操作应该是：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Release0     </a:t>
            </a:r>
            <a:r>
              <a:rPr lang="en-US" altLang="zh-CN" dirty="0" err="1" smtClean="0"/>
              <a:t>RelFreeErr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RelOwnerErr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QQ截图20140102200022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2357430"/>
            <a:ext cx="1780953" cy="1628572"/>
          </a:xfrm>
          <a:prstGeom prst="rect">
            <a:avLst/>
          </a:prstGeom>
        </p:spPr>
      </p:pic>
      <p:pic>
        <p:nvPicPr>
          <p:cNvPr id="5" name="图片 4" descr="QQ截图20140102200246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934" y="2357430"/>
            <a:ext cx="1942857" cy="1809524"/>
          </a:xfrm>
          <a:prstGeom prst="rect">
            <a:avLst/>
          </a:prstGeom>
        </p:spPr>
      </p:pic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357422" y="5214950"/>
          <a:ext cx="498478" cy="45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5" imgW="139680" imgH="126720" progId="Equation.DSMT4">
                  <p:embed/>
                </p:oleObj>
              </mc:Choice>
              <mc:Fallback>
                <p:oleObj name="Equation" r:id="rId5" imgW="139680" imgH="126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5214950"/>
                        <a:ext cx="498478" cy="45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4500562" y="5214950"/>
          <a:ext cx="4984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7" imgW="139680" imgH="126720" progId="Equation.DSMT4">
                  <p:embed/>
                </p:oleObj>
              </mc:Choice>
              <mc:Fallback>
                <p:oleObj name="Equation" r:id="rId7" imgW="139680" imgH="126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5214950"/>
                        <a:ext cx="49847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zh-CN" altLang="en-US" dirty="0" smtClean="0"/>
              <a:t>操作系统存储管理实例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系统状态描述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请求分配操作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释放操作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请求分配连续存储块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存储分配管理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2.4</a:t>
            </a:r>
            <a:r>
              <a:rPr lang="zh-CN" altLang="en-US" dirty="0" smtClean="0"/>
              <a:t>请求分配连续存储块</a:t>
            </a:r>
            <a:endParaRPr lang="en-US" altLang="zh-CN" dirty="0" smtClean="0"/>
          </a:p>
          <a:p>
            <a:r>
              <a:rPr lang="zh-CN" altLang="en-US" dirty="0" smtClean="0"/>
              <a:t>连续的特性描述：如果</a:t>
            </a:r>
            <a:r>
              <a:rPr lang="en-US" altLang="zh-CN" dirty="0" smtClean="0"/>
              <a:t>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</a:t>
            </a:r>
            <a:r>
              <a:rPr lang="zh-CN" altLang="en-US" dirty="0" smtClean="0"/>
              <a:t>分别是一个数的集合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中最小数和最大数，并且</a:t>
            </a:r>
            <a:r>
              <a:rPr lang="en-US" altLang="zh-CN" dirty="0" smtClean="0"/>
              <a:t>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</a:t>
            </a:r>
            <a:r>
              <a:rPr lang="zh-CN" altLang="en-US" dirty="0" smtClean="0"/>
              <a:t>之间的每一个数都在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中，则称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是连续相邻的。可以描述为：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由于要求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是一个由中缀关系所确定的函数（</a:t>
            </a:r>
            <a:r>
              <a:rPr lang="en-US" altLang="zh-CN" dirty="0" smtClean="0"/>
              <a:t>_.._</a:t>
            </a:r>
            <a:r>
              <a:rPr lang="zh-CN" altLang="en-US" dirty="0" smtClean="0"/>
              <a:t>）所构造的集合，可以简明定义为：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071670" y="4357694"/>
          <a:ext cx="5072098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3" imgW="1904760" imgH="203040" progId="Equation.DSMT4">
                  <p:embed/>
                </p:oleObj>
              </mc:Choice>
              <mc:Fallback>
                <p:oleObj name="Equation" r:id="rId3" imgW="190476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4357694"/>
                        <a:ext cx="5072098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存储分配管理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输入：用户</a:t>
            </a:r>
            <a:r>
              <a:rPr lang="en-US" altLang="zh-CN" dirty="0" smtClean="0"/>
              <a:t>u?</a:t>
            </a:r>
            <a:r>
              <a:rPr lang="zh-CN" altLang="en-US" dirty="0" smtClean="0"/>
              <a:t>和请求分配块数</a:t>
            </a:r>
            <a:r>
              <a:rPr lang="en-US" altLang="zh-CN" dirty="0" smtClean="0"/>
              <a:t>n?</a:t>
            </a:r>
          </a:p>
          <a:p>
            <a:r>
              <a:rPr lang="zh-CN" altLang="en-US" dirty="0" smtClean="0"/>
              <a:t>输出：</a:t>
            </a:r>
            <a:r>
              <a:rPr lang="zh-CN" altLang="en-US" dirty="0" smtClean="0">
                <a:solidFill>
                  <a:srgbClr val="FF0000"/>
                </a:solidFill>
              </a:rPr>
              <a:t>存储块集合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en-US" dirty="0" smtClean="0"/>
              <a:t>满足条件：</a:t>
            </a:r>
            <a:r>
              <a:rPr lang="en-US" altLang="zh-CN" dirty="0" smtClean="0"/>
              <a:t>#b</a:t>
            </a:r>
            <a:r>
              <a:rPr lang="zh-CN" altLang="en-US" dirty="0" smtClean="0"/>
              <a:t>！</a:t>
            </a:r>
            <a:r>
              <a:rPr lang="en-US" altLang="zh-CN" dirty="0" smtClean="0"/>
              <a:t>=n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     b</a:t>
            </a:r>
            <a:r>
              <a:rPr lang="zh-CN" altLang="en-US" dirty="0" smtClean="0"/>
              <a:t>！  </a:t>
            </a:r>
            <a:r>
              <a:rPr lang="en-US" altLang="zh-CN" dirty="0" smtClean="0"/>
              <a:t>ran(_.._)</a:t>
            </a:r>
          </a:p>
          <a:p>
            <a:pPr>
              <a:buNone/>
            </a:pPr>
            <a:r>
              <a:rPr lang="en-US" altLang="zh-CN" dirty="0" smtClean="0"/>
              <a:t>                          b!     free</a:t>
            </a:r>
          </a:p>
          <a:p>
            <a:pPr>
              <a:buNone/>
            </a:pPr>
            <a:r>
              <a:rPr lang="en-US" altLang="zh-CN" dirty="0" smtClean="0"/>
              <a:t>                          dir’=</a:t>
            </a:r>
            <a:r>
              <a:rPr lang="en-US" altLang="zh-CN" dirty="0" err="1" smtClean="0"/>
              <a:t>dirU</a:t>
            </a:r>
            <a:r>
              <a:rPr lang="en-US" altLang="zh-CN" dirty="0" smtClean="0"/>
              <a:t>(b! ×{u?})</a:t>
            </a:r>
          </a:p>
          <a:p>
            <a:pPr>
              <a:buNone/>
            </a:pPr>
            <a:r>
              <a:rPr lang="en-US" altLang="zh-CN" dirty="0" smtClean="0"/>
              <a:t>                          free’=free\b!</a:t>
            </a: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2571736" y="1643050"/>
          <a:ext cx="2333643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3" imgW="863280" imgH="203040" progId="Equation.DSMT4">
                  <p:embed/>
                </p:oleObj>
              </mc:Choice>
              <mc:Fallback>
                <p:oleObj name="Equation" r:id="rId3" imgW="86328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1643050"/>
                        <a:ext cx="2333643" cy="500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3352159" y="4071942"/>
          <a:ext cx="305340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5" imgW="126720" imgH="126720" progId="Equation.DSMT4">
                  <p:embed/>
                </p:oleObj>
              </mc:Choice>
              <mc:Fallback>
                <p:oleObj name="Equation" r:id="rId5" imgW="126720" imgH="126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159" y="4071942"/>
                        <a:ext cx="305340" cy="357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286116" y="4643446"/>
          <a:ext cx="361952" cy="36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7" imgW="152280" imgH="152280" progId="Equation.DSMT4">
                  <p:embed/>
                </p:oleObj>
              </mc:Choice>
              <mc:Fallback>
                <p:oleObj name="Equation" r:id="rId7" imgW="152280" imgH="1522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4643446"/>
                        <a:ext cx="361952" cy="3619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存储分配管理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948"/>
          </a:xfrm>
        </p:spPr>
        <p:txBody>
          <a:bodyPr/>
          <a:lstStyle/>
          <a:p>
            <a:r>
              <a:rPr lang="zh-CN" altLang="en-US" dirty="0" smtClean="0"/>
              <a:t>模式</a:t>
            </a:r>
            <a:r>
              <a:rPr lang="en-US" altLang="zh-CN" dirty="0" err="1" smtClean="0"/>
              <a:t>ReqStore</a:t>
            </a:r>
            <a:r>
              <a:rPr lang="zh-CN" altLang="en-US" dirty="0" smtClean="0"/>
              <a:t>来描述该操作：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QQ截图2014010220002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2143116"/>
            <a:ext cx="4914286" cy="437142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存储分配管理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分配策略（首次适应法）</a:t>
            </a:r>
            <a:endParaRPr lang="en-US" altLang="zh-CN" dirty="0" smtClean="0"/>
          </a:p>
          <a:p>
            <a:r>
              <a:rPr lang="zh-CN" altLang="en-US" dirty="0" smtClean="0"/>
              <a:t>满足所请求的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个连续的相邻块的集合起始点位置所组成的集合</a:t>
            </a:r>
            <a:r>
              <a:rPr lang="en-US" altLang="zh-CN" dirty="0" smtClean="0"/>
              <a:t>S</a:t>
            </a:r>
            <a:r>
              <a:rPr lang="zh-CN" altLang="en-US" dirty="0" smtClean="0"/>
              <a:t>可以定义为：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首次适应法策略选择相邻块是以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中最小的值为起始位置，并且连续的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个块。</a:t>
            </a:r>
          </a:p>
          <a:p>
            <a:r>
              <a:rPr lang="en-US" altLang="zh-CN" dirty="0" smtClean="0"/>
              <a:t>              b! = (min S) .. (min S) + n?-1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57224" y="3429000"/>
          <a:ext cx="7455338" cy="45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3" imgW="3301920" imgH="203040" progId="Equation.DSMT4">
                  <p:embed/>
                </p:oleObj>
              </mc:Choice>
              <mc:Fallback>
                <p:oleObj name="Equation" r:id="rId3" imgW="330192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3429000"/>
                        <a:ext cx="7455338" cy="4587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存储分配管理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使用模式</a:t>
            </a:r>
            <a:r>
              <a:rPr lang="en-US" altLang="zh-CN" dirty="0" err="1" smtClean="0"/>
              <a:t>FirstFir</a:t>
            </a:r>
            <a:r>
              <a:rPr lang="zh-CN" altLang="en-US" dirty="0" smtClean="0"/>
              <a:t>来描述：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最后使用</a:t>
            </a:r>
            <a:r>
              <a:rPr lang="en-US" altLang="zh-CN" dirty="0" smtClean="0"/>
              <a:t>ReqStore0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FirstFit</a:t>
            </a:r>
            <a:r>
              <a:rPr lang="zh-CN" altLang="en-US" dirty="0" smtClean="0"/>
              <a:t>的合取来表示首次适应法分配策略。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QQ截图2014010220002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2143116"/>
            <a:ext cx="4971429" cy="287619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lvl="7">
              <a:buNone/>
            </a:pPr>
            <a:endParaRPr lang="en-US" altLang="zh-CN" sz="4400" dirty="0" smtClean="0"/>
          </a:p>
          <a:p>
            <a:pPr lvl="7">
              <a:buNone/>
            </a:pPr>
            <a:r>
              <a:rPr lang="zh-CN" altLang="en-US" sz="4400" dirty="0" smtClean="0"/>
              <a:t>谢谢大家！</a:t>
            </a:r>
            <a:endParaRPr lang="zh-CN" alt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一、简介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Z</a:t>
            </a:r>
            <a:r>
              <a:rPr lang="zh-CN" altLang="en-US" dirty="0" smtClean="0"/>
              <a:t>是一个规格说明的语言，或者说是一种表示方法。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Z</a:t>
            </a:r>
            <a:r>
              <a:rPr lang="zh-CN" altLang="en-US" dirty="0" smtClean="0"/>
              <a:t>的表示中，有两种互补的语言：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模式语言：公理定义、模式、通用模式等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数学语言：一阶逻辑、集合论、类型、关系、函数、序列和包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模式语言能把一个规格说明中的共同部分抽取出来，并把类似的结构间的差别表示出来。</a:t>
            </a:r>
            <a:endParaRPr lang="en-US" altLang="zh-CN" dirty="0" smtClean="0"/>
          </a:p>
          <a:p>
            <a:r>
              <a:rPr lang="zh-CN" altLang="en-US" dirty="0" smtClean="0"/>
              <a:t>而数学语言描述能力足够强大，但是数学表示的枯燥会使可读性大大降低。</a:t>
            </a:r>
            <a:endParaRPr lang="en-US" altLang="zh-CN" dirty="0" smtClean="0"/>
          </a:p>
          <a:p>
            <a:r>
              <a:rPr lang="zh-CN" altLang="en-US" dirty="0" smtClean="0"/>
              <a:t>为此，引入一种模式结构来描述规格说明。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二、存储分配管理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2.1</a:t>
            </a:r>
            <a:r>
              <a:rPr lang="zh-CN" altLang="en-US" dirty="0" smtClean="0"/>
              <a:t>系统状态描述</a:t>
            </a:r>
            <a:endParaRPr lang="en-US" altLang="zh-CN" dirty="0" smtClean="0"/>
          </a:p>
          <a:p>
            <a:r>
              <a:rPr lang="zh-CN" altLang="en-US" dirty="0" smtClean="0"/>
              <a:t>在操作系统中，存储块分配管理程序有两个功能：分配和释放存储块。</a:t>
            </a:r>
            <a:endParaRPr lang="en-US" altLang="zh-CN" dirty="0" smtClean="0"/>
          </a:p>
          <a:p>
            <a:r>
              <a:rPr lang="zh-CN" altLang="en-US" dirty="0" smtClean="0"/>
              <a:t>设存储块的集合为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，它含有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个连续的自然数来标记的块，其公理定义如下：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图片 7" descr="QQ截图20140102190641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54" y="4429132"/>
            <a:ext cx="2695238" cy="18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存储分配管理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用户集合是</a:t>
            </a:r>
            <a:r>
              <a:rPr lang="en-US" altLang="zh-CN" dirty="0" smtClean="0"/>
              <a:t>U</a:t>
            </a:r>
            <a:r>
              <a:rPr lang="zh-CN" altLang="en-US" dirty="0" smtClean="0"/>
              <a:t>，它是一个给定类型。声明如下：</a:t>
            </a:r>
            <a:r>
              <a:rPr lang="en-US" altLang="zh-CN" dirty="0" smtClean="0"/>
              <a:t>[U].</a:t>
            </a:r>
          </a:p>
          <a:p>
            <a:r>
              <a:rPr lang="zh-CN" altLang="en-US" dirty="0" smtClean="0"/>
              <a:t>目录</a:t>
            </a:r>
            <a:r>
              <a:rPr lang="en-US" altLang="zh-CN" dirty="0" smtClean="0"/>
              <a:t>dir</a:t>
            </a:r>
            <a:r>
              <a:rPr lang="zh-CN" altLang="en-US" dirty="0" smtClean="0"/>
              <a:t>：记录哪个用户使用哪些存储块。</a:t>
            </a:r>
            <a:endParaRPr lang="en-US" altLang="zh-CN" dirty="0" smtClean="0"/>
          </a:p>
          <a:p>
            <a:r>
              <a:rPr lang="zh-CN" altLang="en-US" dirty="0" smtClean="0"/>
              <a:t>性质：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一个块只能由一个用户占用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一个用户可以占用多个块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某些块可能没有占用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某些用户没有占用任何块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存储分配管理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dir</a:t>
            </a:r>
            <a:r>
              <a:rPr lang="zh-CN" altLang="en-US" dirty="0" smtClean="0"/>
              <a:t>可以定义为一个</a:t>
            </a:r>
            <a:r>
              <a:rPr lang="en-US" altLang="zh-CN" dirty="0" smtClean="0"/>
              <a:t>B</a:t>
            </a:r>
            <a:r>
              <a:rPr lang="zh-CN" altLang="en-US" dirty="0" smtClean="0"/>
              <a:t>到</a:t>
            </a:r>
            <a:r>
              <a:rPr lang="en-US" altLang="zh-CN" dirty="0" smtClean="0"/>
              <a:t>U</a:t>
            </a:r>
            <a:r>
              <a:rPr lang="zh-CN" altLang="en-US" dirty="0" smtClean="0"/>
              <a:t>的函数，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dir</a:t>
            </a:r>
            <a:r>
              <a:rPr lang="zh-CN" altLang="en-US" dirty="0" smtClean="0"/>
              <a:t>是一个函数符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dir</a:t>
            </a:r>
            <a:r>
              <a:rPr lang="zh-CN" altLang="en-US" dirty="0" smtClean="0"/>
              <a:t>不必是一个入射函数（一对一）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dir</a:t>
            </a:r>
            <a:r>
              <a:rPr lang="zh-CN" altLang="en-US" dirty="0" smtClean="0"/>
              <a:t>可以是一个部分函数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dir</a:t>
            </a:r>
            <a:r>
              <a:rPr lang="zh-CN" altLang="en-US" dirty="0" smtClean="0"/>
              <a:t>不必是一个满射函数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dir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B—&gt;U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存储分配管理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/>
          <a:lstStyle/>
          <a:p>
            <a:r>
              <a:rPr lang="zh-CN" altLang="en-US" dirty="0" smtClean="0"/>
              <a:t>空闲块定义：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	free</a:t>
            </a:r>
            <a:r>
              <a:rPr lang="zh-CN" altLang="en-US" dirty="0" smtClean="0"/>
              <a:t>：</a:t>
            </a:r>
            <a:r>
              <a:rPr lang="en-US" altLang="zh-CN" b="1" dirty="0" smtClean="0"/>
              <a:t>P</a:t>
            </a:r>
            <a:r>
              <a:rPr lang="en-US" altLang="zh-CN" dirty="0" smtClean="0"/>
              <a:t> B</a:t>
            </a:r>
          </a:p>
          <a:p>
            <a:pPr>
              <a:buNone/>
            </a:pPr>
            <a:r>
              <a:rPr lang="zh-CN" altLang="en-US" dirty="0" smtClean="0"/>
              <a:t>也可以说明为：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	free=B\(</a:t>
            </a:r>
            <a:r>
              <a:rPr lang="en-US" altLang="zh-CN" dirty="0" err="1" smtClean="0"/>
              <a:t>dom</a:t>
            </a:r>
            <a:r>
              <a:rPr lang="en-US" altLang="zh-CN" dirty="0" smtClean="0"/>
              <a:t> dir)</a:t>
            </a:r>
          </a:p>
          <a:p>
            <a:pPr>
              <a:buNone/>
            </a:pPr>
            <a:r>
              <a:rPr lang="zh-CN" altLang="en-US" dirty="0" smtClean="0"/>
              <a:t>把它看成是状态不变式的一部分，总为真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加上</a:t>
            </a:r>
            <a:r>
              <a:rPr lang="en-US" altLang="zh-CN" dirty="0" smtClean="0"/>
              <a:t>dir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free</a:t>
            </a:r>
            <a:r>
              <a:rPr lang="zh-CN" altLang="en-US" dirty="0" smtClean="0"/>
              <a:t>构成模式</a:t>
            </a:r>
            <a:r>
              <a:rPr lang="en-US" altLang="zh-CN" dirty="0" smtClean="0"/>
              <a:t>SM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存储分配管理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 descr="QQ图片201401021921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1785926"/>
            <a:ext cx="6629400" cy="2228850"/>
          </a:xfrm>
          <a:prstGeom prst="rect">
            <a:avLst/>
          </a:prstGeom>
        </p:spPr>
      </p:pic>
      <p:pic>
        <p:nvPicPr>
          <p:cNvPr id="6" name="图片 5" descr="QQ截图20140102192527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4214818"/>
            <a:ext cx="3504762" cy="2200000"/>
          </a:xfrm>
          <a:prstGeom prst="rect">
            <a:avLst/>
          </a:prstGeom>
        </p:spPr>
      </p:pic>
      <p:pic>
        <p:nvPicPr>
          <p:cNvPr id="8" name="图片 7" descr="QQ截图20140102192321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4214818"/>
            <a:ext cx="4057143" cy="22571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577</Words>
  <Application>Microsoft Macintosh PowerPoint</Application>
  <PresentationFormat>全屏显示(4:3)</PresentationFormat>
  <Paragraphs>141</Paragraphs>
  <Slides>25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Office 主题</vt:lpstr>
      <vt:lpstr>Equation</vt:lpstr>
      <vt:lpstr> 规格说明实例</vt:lpstr>
      <vt:lpstr>目录</vt:lpstr>
      <vt:lpstr>一、简介</vt:lpstr>
      <vt:lpstr>简介（续）</vt:lpstr>
      <vt:lpstr>二、存储分配管理</vt:lpstr>
      <vt:lpstr>存储分配管理</vt:lpstr>
      <vt:lpstr>存储分配管理</vt:lpstr>
      <vt:lpstr>存储分配管理</vt:lpstr>
      <vt:lpstr>存储分配管理</vt:lpstr>
      <vt:lpstr>存储分配管理</vt:lpstr>
      <vt:lpstr>存储分配管理</vt:lpstr>
      <vt:lpstr>存储分配管理</vt:lpstr>
      <vt:lpstr>存储分配管理</vt:lpstr>
      <vt:lpstr>存储分配管理</vt:lpstr>
      <vt:lpstr>存储分配管理</vt:lpstr>
      <vt:lpstr>存储分配管理</vt:lpstr>
      <vt:lpstr>存储分配管理</vt:lpstr>
      <vt:lpstr>存储分配管理</vt:lpstr>
      <vt:lpstr>存储分配管理</vt:lpstr>
      <vt:lpstr>存储分配管理</vt:lpstr>
      <vt:lpstr>存储分配管理</vt:lpstr>
      <vt:lpstr>存储分配管理</vt:lpstr>
      <vt:lpstr>存储分配管理</vt:lpstr>
      <vt:lpstr>存储分配管理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规格说明实例</dc:title>
  <dc:creator>Administrator</dc:creator>
  <cp:lastModifiedBy>hilton</cp:lastModifiedBy>
  <cp:revision>20</cp:revision>
  <dcterms:created xsi:type="dcterms:W3CDTF">2014-01-02T10:45:22Z</dcterms:created>
  <dcterms:modified xsi:type="dcterms:W3CDTF">2015-10-21T16:56:13Z</dcterms:modified>
</cp:coreProperties>
</file>