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347df429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347df429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347df429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347df429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347df429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347df429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347df4295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347df4295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347df429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347df429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Highlight why we left score off matches (saves space, </a:t>
            </a:r>
            <a:r>
              <a:rPr lang="en"/>
              <a:t>you can still calculate winner of game through appearance table) our analysis focuses on individual performances, so for our purposes this was a good trade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Explain what the tuples in the appearances mean (it shows how a player played in the game)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347df429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347df429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347df42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347df42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347df429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347df429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fisherm123/soccerdata" TargetMode="External"/><Relationship Id="rId4" Type="http://schemas.openxmlformats.org/officeDocument/2006/relationships/hyperlink" Target="https://github.com/fisherm123/transfermarkt-scrap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StrikerRank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Fisher Marks and Thomas Orozco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Expected Goals (xG): probability shot will go in based on various factors (%)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Real Goals (rG):  actual goals (0 or 1)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rG minus xG:  one useful way of measuring how good a striker is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Market Value: estimated transfer fee a team would have to pay a player’s team to acquire the player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FBRef: a good source for raw soccer stats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TransferMarkt: a good source for player market values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FBRef Scraper: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https://github.com/fisherm123/soccerdata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TransferMarkt Scraper: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https://github.com/fisherm123/transfermarkt-scraper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932200"/>
            <a:ext cx="7038900" cy="3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6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54"/>
              <a:t>Scrapers</a:t>
            </a:r>
            <a:endParaRPr sz="2754"/>
          </a:p>
          <a:p>
            <a:pPr indent="-35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54"/>
              <a:t>Python</a:t>
            </a:r>
            <a:endParaRPr sz="2554"/>
          </a:p>
          <a:p>
            <a:pPr indent="-36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54"/>
              <a:t>Database</a:t>
            </a:r>
            <a:endParaRPr sz="2754"/>
          </a:p>
          <a:p>
            <a:pPr indent="-35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54"/>
              <a:t>PostgreSQL</a:t>
            </a:r>
            <a:endParaRPr sz="2554"/>
          </a:p>
          <a:p>
            <a:pPr indent="-35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54"/>
              <a:t>pgAdmin4 (easy for importing large csv files)</a:t>
            </a:r>
            <a:endParaRPr sz="2554"/>
          </a:p>
          <a:p>
            <a:pPr indent="-36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54"/>
              <a:t>Web App</a:t>
            </a:r>
            <a:endParaRPr sz="2754"/>
          </a:p>
          <a:p>
            <a:pPr indent="-35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54"/>
              <a:t>Flask</a:t>
            </a:r>
            <a:endParaRPr sz="2554"/>
          </a:p>
          <a:p>
            <a:pPr indent="-35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54"/>
              <a:t>Psycopg2 (connects to PostgreSQL servers)</a:t>
            </a:r>
            <a:endParaRPr sz="2554"/>
          </a:p>
          <a:p>
            <a:pPr indent="-35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54"/>
              <a:t>HTML/CSS/JavaScript</a:t>
            </a:r>
            <a:endParaRPr sz="255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54"/>
              <a:t>GitHub: https://github.com/fisherm123/strikerrank</a:t>
            </a:r>
            <a:endParaRPr sz="255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08300" y="394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cxnSp>
        <p:nvCxnSpPr>
          <p:cNvPr id="159" name="Google Shape;159;p17"/>
          <p:cNvCxnSpPr>
            <a:stCxn id="160" idx="2"/>
            <a:endCxn id="161" idx="1"/>
          </p:cNvCxnSpPr>
          <p:nvPr/>
        </p:nvCxnSpPr>
        <p:spPr>
          <a:xfrm flipH="1" rot="10800000">
            <a:off x="948550" y="1916150"/>
            <a:ext cx="516600" cy="11997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17"/>
          <p:cNvCxnSpPr>
            <a:stCxn id="160" idx="2"/>
            <a:endCxn id="163" idx="1"/>
          </p:cNvCxnSpPr>
          <p:nvPr/>
        </p:nvCxnSpPr>
        <p:spPr>
          <a:xfrm flipH="1" rot="10800000">
            <a:off x="948550" y="1232450"/>
            <a:ext cx="516600" cy="1883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17"/>
          <p:cNvSpPr/>
          <p:nvPr/>
        </p:nvSpPr>
        <p:spPr>
          <a:xfrm rot="-5400000">
            <a:off x="-934700" y="28532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Cleaned Scraped Data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1465225" y="9699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A"/>
          </a:solidFill>
          <a:ln cap="flat" cmpd="sng" w="9525">
            <a:solidFill>
              <a:srgbClr val="B61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tfmkt_players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1465200" y="16535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A"/>
          </a:solidFill>
          <a:ln cap="flat" cmpd="sng" w="9525">
            <a:solidFill>
              <a:srgbClr val="B61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fbref_players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3806700" y="130893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A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raw_players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6513800" y="96993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players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6513800" y="165351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appearances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6513800" y="370423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B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leagues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" name="Google Shape;168;p17"/>
          <p:cNvCxnSpPr>
            <a:stCxn id="163" idx="3"/>
            <a:endCxn id="164" idx="1"/>
          </p:cNvCxnSpPr>
          <p:nvPr/>
        </p:nvCxnSpPr>
        <p:spPr>
          <a:xfrm>
            <a:off x="3485725" y="1232599"/>
            <a:ext cx="321000" cy="3390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17"/>
          <p:cNvSpPr/>
          <p:nvPr/>
        </p:nvSpPr>
        <p:spPr>
          <a:xfrm>
            <a:off x="1465200" y="2337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A"/>
          </a:solidFill>
          <a:ln cap="flat" cmpd="sng" w="9525">
            <a:solidFill>
              <a:srgbClr val="B61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raw_appearances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1465200" y="301443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A"/>
          </a:solidFill>
          <a:ln cap="flat" cmpd="sng" w="9525">
            <a:solidFill>
              <a:srgbClr val="B61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raw_matches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1465200" y="37042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A"/>
          </a:solidFill>
          <a:ln cap="flat" cmpd="sng" w="9525">
            <a:solidFill>
              <a:srgbClr val="B61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raw_shots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17"/>
          <p:cNvCxnSpPr>
            <a:stCxn id="160" idx="2"/>
            <a:endCxn id="169" idx="1"/>
          </p:cNvCxnSpPr>
          <p:nvPr/>
        </p:nvCxnSpPr>
        <p:spPr>
          <a:xfrm flipH="1" rot="10800000">
            <a:off x="948550" y="2599850"/>
            <a:ext cx="516600" cy="5160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17"/>
          <p:cNvCxnSpPr>
            <a:stCxn id="160" idx="2"/>
            <a:endCxn id="170" idx="1"/>
          </p:cNvCxnSpPr>
          <p:nvPr/>
        </p:nvCxnSpPr>
        <p:spPr>
          <a:xfrm>
            <a:off x="948550" y="3115850"/>
            <a:ext cx="516600" cy="1611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17"/>
          <p:cNvCxnSpPr>
            <a:stCxn id="160" idx="2"/>
            <a:endCxn id="171" idx="1"/>
          </p:cNvCxnSpPr>
          <p:nvPr/>
        </p:nvCxnSpPr>
        <p:spPr>
          <a:xfrm>
            <a:off x="948550" y="3115850"/>
            <a:ext cx="516600" cy="8511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17"/>
          <p:cNvCxnSpPr>
            <a:stCxn id="161" idx="3"/>
            <a:endCxn id="164" idx="1"/>
          </p:cNvCxnSpPr>
          <p:nvPr/>
        </p:nvCxnSpPr>
        <p:spPr>
          <a:xfrm flipH="1" rot="10800000">
            <a:off x="3485700" y="1571474"/>
            <a:ext cx="321000" cy="34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17"/>
          <p:cNvSpPr/>
          <p:nvPr/>
        </p:nvSpPr>
        <p:spPr>
          <a:xfrm>
            <a:off x="6513800" y="23370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matches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6513800" y="302066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shots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6513800" y="438781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B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17"/>
          <p:cNvCxnSpPr>
            <a:endCxn id="165" idx="1"/>
          </p:cNvCxnSpPr>
          <p:nvPr/>
        </p:nvCxnSpPr>
        <p:spPr>
          <a:xfrm flipH="1" rot="10800000">
            <a:off x="5827400" y="1232588"/>
            <a:ext cx="686400" cy="33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17"/>
          <p:cNvCxnSpPr>
            <a:stCxn id="169" idx="3"/>
            <a:endCxn id="166" idx="1"/>
          </p:cNvCxnSpPr>
          <p:nvPr/>
        </p:nvCxnSpPr>
        <p:spPr>
          <a:xfrm flipH="1" rot="10800000">
            <a:off x="3485700" y="1916049"/>
            <a:ext cx="3028200" cy="6837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17"/>
          <p:cNvCxnSpPr>
            <a:stCxn id="170" idx="3"/>
            <a:endCxn id="176" idx="1"/>
          </p:cNvCxnSpPr>
          <p:nvPr/>
        </p:nvCxnSpPr>
        <p:spPr>
          <a:xfrm flipH="1" rot="10800000">
            <a:off x="3485700" y="2599686"/>
            <a:ext cx="3028200" cy="677400"/>
          </a:xfrm>
          <a:prstGeom prst="bentConnector3">
            <a:avLst>
              <a:gd fmla="val 5546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17"/>
          <p:cNvCxnSpPr>
            <a:stCxn id="171" idx="3"/>
            <a:endCxn id="177" idx="1"/>
          </p:cNvCxnSpPr>
          <p:nvPr/>
        </p:nvCxnSpPr>
        <p:spPr>
          <a:xfrm flipH="1" rot="10800000">
            <a:off x="3485700" y="3283199"/>
            <a:ext cx="3028200" cy="683700"/>
          </a:xfrm>
          <a:prstGeom prst="bentConnector3">
            <a:avLst>
              <a:gd fmla="val 6162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17"/>
          <p:cNvCxnSpPr>
            <a:stCxn id="160" idx="2"/>
            <a:endCxn id="178" idx="1"/>
          </p:cNvCxnSpPr>
          <p:nvPr/>
        </p:nvCxnSpPr>
        <p:spPr>
          <a:xfrm>
            <a:off x="948550" y="3115850"/>
            <a:ext cx="5565300" cy="1534500"/>
          </a:xfrm>
          <a:prstGeom prst="bentConnector3">
            <a:avLst>
              <a:gd fmla="val 463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17"/>
          <p:cNvCxnSpPr>
            <a:stCxn id="167" idx="1"/>
          </p:cNvCxnSpPr>
          <p:nvPr/>
        </p:nvCxnSpPr>
        <p:spPr>
          <a:xfrm flipH="1">
            <a:off x="5834300" y="3966888"/>
            <a:ext cx="679500" cy="6831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17"/>
          <p:cNvSpPr txBox="1"/>
          <p:nvPr/>
        </p:nvSpPr>
        <p:spPr>
          <a:xfrm>
            <a:off x="1041850" y="1571600"/>
            <a:ext cx="1023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 rot="-5400000">
            <a:off x="-25000" y="1864250"/>
            <a:ext cx="21276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Raw Imports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3641025" y="965100"/>
            <a:ext cx="20205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Entity Resolution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6298775" y="636150"/>
            <a:ext cx="36651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Transformation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</p:txBody>
      </p:sp>
      <p:pic>
        <p:nvPicPr>
          <p:cNvPr id="194" name="Google Shape;1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400" y="1032525"/>
            <a:ext cx="602110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8"/>
          <p:cNvSpPr txBox="1"/>
          <p:nvPr/>
        </p:nvSpPr>
        <p:spPr>
          <a:xfrm>
            <a:off x="372875" y="1634075"/>
            <a:ext cx="2433600" cy="2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 Design Choices: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match score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Smaller files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Longer compute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Player-focused analysis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team attribute for players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Transfers mid-season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Player image is saved as a link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</a:t>
            </a:r>
            <a:endParaRPr/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Ranked list of players by our key metric alongside market value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Dynamic filter (options adjust automatically if more data is scraped)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Increase query size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Player-specific info menu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Decisions</a:t>
            </a:r>
            <a:endParaRPr/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Scraping our own data</a:t>
            </a:r>
            <a:endParaRPr sz="3000"/>
          </a:p>
          <a:p>
            <a:pPr indent="-37623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000"/>
              <a:t>After initial time investment can get whatever data we needed</a:t>
            </a:r>
            <a:endParaRPr sz="3000"/>
          </a:p>
          <a:p>
            <a:pPr indent="-37623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000"/>
              <a:t>Expansion of project as simple as rerunning scraper</a:t>
            </a:r>
            <a:endParaRPr sz="3000"/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Multi-tier database design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Decisions</a:t>
            </a:r>
            <a:endParaRPr/>
          </a:p>
        </p:txBody>
      </p:sp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Scraping our own data</a:t>
            </a:r>
            <a:endParaRPr sz="23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High initial time investment</a:t>
            </a:r>
            <a:endParaRPr sz="21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Proper Data Cleaning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Frequently failed quality checks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Harder to find problem than solve it from beginning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