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8F06-2489-406C-8CAF-C4117064D018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03848" y="404664"/>
            <a:ext cx="180020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n-ea"/>
              </a:rPr>
              <a:t>单一决策者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07804" y="1556792"/>
            <a:ext cx="2592288" cy="8640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搞一个委员会，多数派</a:t>
            </a:r>
            <a:r>
              <a:rPr lang="en-US" altLang="zh-CN" sz="1400" dirty="0">
                <a:latin typeface="+mn-ea"/>
              </a:rPr>
              <a:t>(</a:t>
            </a:r>
            <a:r>
              <a:rPr lang="zh-CN" altLang="en-US" sz="1400" dirty="0">
                <a:latin typeface="+mn-ea"/>
              </a:rPr>
              <a:t>过半</a:t>
            </a:r>
            <a:r>
              <a:rPr lang="en-US" altLang="zh-CN" sz="1400" dirty="0">
                <a:latin typeface="+mn-ea"/>
              </a:rPr>
              <a:t>)</a:t>
            </a:r>
            <a:r>
              <a:rPr lang="zh-CN" altLang="en-US" sz="1400" dirty="0">
                <a:latin typeface="+mn-ea"/>
              </a:rPr>
              <a:t>接受为</a:t>
            </a:r>
            <a:r>
              <a:rPr lang="zh-CN" altLang="en-US" sz="1400" dirty="0" smtClean="0">
                <a:latin typeface="+mn-ea"/>
              </a:rPr>
              <a:t>选定</a:t>
            </a:r>
            <a:endParaRPr lang="zh-CN" altLang="en-US" sz="1400" dirty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79812" y="4005064"/>
            <a:ext cx="24482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允许委员接受多次提议</a:t>
            </a: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43808" y="2924944"/>
            <a:ext cx="25202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P1</a:t>
            </a:r>
            <a:r>
              <a:rPr lang="zh-CN" altLang="en-US" sz="1400" dirty="0">
                <a:latin typeface="+mn-ea"/>
              </a:rPr>
              <a:t>，首个请求必须</a:t>
            </a:r>
            <a:r>
              <a:rPr lang="zh-CN" altLang="en-US" sz="1400" dirty="0" smtClean="0">
                <a:latin typeface="+mn-ea"/>
              </a:rPr>
              <a:t>接受</a:t>
            </a:r>
            <a:r>
              <a:rPr lang="en-US" altLang="zh-CN" sz="1400" b="1" dirty="0" smtClean="0">
                <a:latin typeface="+mn-ea"/>
              </a:rPr>
              <a:t>(</a:t>
            </a:r>
            <a:r>
              <a:rPr lang="zh-CN" altLang="en-US" sz="1400" b="1" dirty="0" smtClean="0">
                <a:latin typeface="+mn-ea"/>
              </a:rPr>
              <a:t>不能傻等</a:t>
            </a:r>
            <a:r>
              <a:rPr lang="en-US" altLang="zh-CN" sz="1400" b="1" dirty="0" smtClean="0">
                <a:latin typeface="+mn-ea"/>
              </a:rPr>
              <a:t>)</a:t>
            </a:r>
            <a:endParaRPr lang="zh-CN" altLang="en-US" sz="1400" b="1" dirty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99792" y="5085184"/>
            <a:ext cx="2592288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Consensus</a:t>
            </a:r>
            <a:r>
              <a:rPr lang="en-US" altLang="zh-CN" sz="1400" dirty="0" smtClean="0">
                <a:latin typeface="+mn-ea"/>
              </a:rPr>
              <a:t>:</a:t>
            </a:r>
            <a:r>
              <a:rPr lang="zh-CN" altLang="en-US" sz="1400" dirty="0">
                <a:latin typeface="+mn-ea"/>
              </a:rPr>
              <a:t>允许多次形成决议，但要保证多次被选中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zh-CN" altLang="en-US" sz="1400" dirty="0">
                <a:latin typeface="+mn-ea"/>
              </a:rPr>
              <a:t>值</a:t>
            </a:r>
            <a:r>
              <a:rPr lang="zh-CN" altLang="en-US" sz="1400" dirty="0" smtClean="0">
                <a:latin typeface="+mn-ea"/>
              </a:rPr>
              <a:t>是</a:t>
            </a:r>
            <a:r>
              <a:rPr lang="zh-CN" altLang="en-US" sz="1400" dirty="0">
                <a:latin typeface="+mn-ea"/>
              </a:rPr>
              <a:t>同一个</a:t>
            </a: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11" name="虚尾箭头 10"/>
          <p:cNvSpPr/>
          <p:nvPr/>
        </p:nvSpPr>
        <p:spPr>
          <a:xfrm rot="5400000">
            <a:off x="3851920" y="1160748"/>
            <a:ext cx="504056" cy="288032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12" name="虚尾箭头 11"/>
          <p:cNvSpPr/>
          <p:nvPr/>
        </p:nvSpPr>
        <p:spPr>
          <a:xfrm rot="5400000">
            <a:off x="3851920" y="2528900"/>
            <a:ext cx="504056" cy="288032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6012160" y="548680"/>
            <a:ext cx="1440160" cy="720080"/>
          </a:xfrm>
          <a:prstGeom prst="borderCallout1">
            <a:avLst>
              <a:gd name="adj1" fmla="val 18750"/>
              <a:gd name="adj2" fmla="val -8333"/>
              <a:gd name="adj3" fmla="val 27939"/>
              <a:gd name="adj4" fmla="val -669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+mn-ea"/>
              </a:rPr>
              <a:t>问题：不能</a:t>
            </a:r>
            <a:r>
              <a:rPr lang="zh-CN" altLang="en-US" sz="1400" dirty="0" smtClean="0">
                <a:latin typeface="+mn-ea"/>
              </a:rPr>
              <a:t>时刻提供</a:t>
            </a:r>
            <a:r>
              <a:rPr lang="zh-CN" altLang="en-US" sz="1400" dirty="0" smtClean="0">
                <a:latin typeface="+mn-ea"/>
              </a:rPr>
              <a:t>服务，可用性低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6084168" y="2132856"/>
            <a:ext cx="1512168" cy="792088"/>
          </a:xfrm>
          <a:prstGeom prst="borderCallout1">
            <a:avLst>
              <a:gd name="adj1" fmla="val 18750"/>
              <a:gd name="adj2" fmla="val -8333"/>
              <a:gd name="adj3" fmla="val 54326"/>
              <a:gd name="adj4" fmla="val -1273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+mn-ea"/>
              </a:rPr>
              <a:t>要求：即使</a:t>
            </a:r>
            <a:r>
              <a:rPr lang="zh-CN" altLang="en-US" sz="1400" dirty="0" smtClean="0">
                <a:latin typeface="+mn-ea"/>
              </a:rPr>
              <a:t>只有一个人提议，也</a:t>
            </a:r>
            <a:r>
              <a:rPr lang="zh-CN" altLang="en-US" sz="1400" dirty="0" smtClean="0">
                <a:latin typeface="+mn-ea"/>
              </a:rPr>
              <a:t>应</a:t>
            </a:r>
            <a:r>
              <a:rPr lang="zh-CN" altLang="en-US" sz="1400" dirty="0" smtClean="0">
                <a:latin typeface="+mn-ea"/>
              </a:rPr>
              <a:t>能</a:t>
            </a:r>
            <a:r>
              <a:rPr lang="zh-CN" altLang="en-US" sz="1400" dirty="0" smtClean="0">
                <a:latin typeface="+mn-ea"/>
              </a:rPr>
              <a:t>形成</a:t>
            </a:r>
            <a:r>
              <a:rPr lang="zh-CN" altLang="en-US" sz="1400" dirty="0" smtClean="0">
                <a:latin typeface="+mn-ea"/>
              </a:rPr>
              <a:t>决议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6" name="虚尾箭头 15"/>
          <p:cNvSpPr/>
          <p:nvPr/>
        </p:nvSpPr>
        <p:spPr>
          <a:xfrm rot="5400000">
            <a:off x="3851920" y="3609020"/>
            <a:ext cx="504056" cy="288032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5868144" y="3284984"/>
            <a:ext cx="1800200" cy="1008112"/>
          </a:xfrm>
          <a:prstGeom prst="borderCallout1">
            <a:avLst>
              <a:gd name="adj1" fmla="val 18750"/>
              <a:gd name="adj2" fmla="val -8333"/>
              <a:gd name="adj3" fmla="val 831"/>
              <a:gd name="adj4" fmla="val -347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n-ea"/>
              </a:rPr>
              <a:t>问题：可能</a:t>
            </a:r>
            <a:r>
              <a:rPr lang="zh-CN" altLang="en-US" sz="1400" dirty="0" smtClean="0">
                <a:latin typeface="+mn-ea"/>
              </a:rPr>
              <a:t>形成僵局</a:t>
            </a:r>
            <a:r>
              <a:rPr lang="en-US" altLang="zh-CN" sz="1400" dirty="0" smtClean="0">
                <a:latin typeface="+mn-ea"/>
              </a:rPr>
              <a:t>(</a:t>
            </a:r>
            <a:r>
              <a:rPr lang="zh-CN" altLang="en-US" sz="1400" dirty="0" smtClean="0">
                <a:latin typeface="+mn-ea"/>
              </a:rPr>
              <a:t>考虑</a:t>
            </a:r>
            <a:r>
              <a:rPr lang="en-US" altLang="zh-CN" sz="1400" dirty="0" smtClean="0">
                <a:latin typeface="+mn-ea"/>
              </a:rPr>
              <a:t>5</a:t>
            </a:r>
            <a:r>
              <a:rPr lang="zh-CN" altLang="en-US" sz="1400" dirty="0" smtClean="0">
                <a:latin typeface="+mn-ea"/>
              </a:rPr>
              <a:t>个</a:t>
            </a:r>
            <a:r>
              <a:rPr lang="zh-CN" altLang="en-US" sz="1400" dirty="0" smtClean="0">
                <a:latin typeface="+mn-ea"/>
              </a:rPr>
              <a:t>委员</a:t>
            </a:r>
            <a:r>
              <a:rPr lang="zh-CN" altLang="en-US" sz="1400" dirty="0" smtClean="0">
                <a:latin typeface="+mn-ea"/>
              </a:rPr>
              <a:t>，四人正常工作，两个提议分别两票</a:t>
            </a:r>
            <a:r>
              <a:rPr lang="en-US" altLang="zh-CN" sz="1400" dirty="0" smtClean="0">
                <a:latin typeface="+mn-ea"/>
              </a:rPr>
              <a:t>)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8" name="虚尾箭头 17"/>
          <p:cNvSpPr/>
          <p:nvPr/>
        </p:nvSpPr>
        <p:spPr>
          <a:xfrm rot="5400000">
            <a:off x="3815916" y="4761148"/>
            <a:ext cx="504056" cy="288032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1115616" y="1052736"/>
            <a:ext cx="1562472" cy="900680"/>
          </a:xfrm>
          <a:prstGeom prst="wedgeRoundRectCallout">
            <a:avLst>
              <a:gd name="adj1" fmla="val 75417"/>
              <a:gd name="adj2" fmla="val 2891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n-ea"/>
              </a:rPr>
              <a:t>优点：只要有半数工作委员即可运行，可用性高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5796136" y="4509120"/>
            <a:ext cx="1800200" cy="1008112"/>
          </a:xfrm>
          <a:prstGeom prst="borderCallout1">
            <a:avLst>
              <a:gd name="adj1" fmla="val 18750"/>
              <a:gd name="adj2" fmla="val -8333"/>
              <a:gd name="adj3" fmla="val 831"/>
              <a:gd name="adj4" fmla="val -347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n-ea"/>
              </a:rPr>
              <a:t>问题：可能形成前后矛盾的决议</a:t>
            </a:r>
            <a:endParaRPr lang="zh-CN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323528" y="188640"/>
            <a:ext cx="2592288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Consensus</a:t>
            </a:r>
            <a:r>
              <a:rPr lang="en-US" altLang="zh-CN" sz="1400" dirty="0" smtClean="0">
                <a:latin typeface="+mn-ea"/>
              </a:rPr>
              <a:t>:</a:t>
            </a:r>
            <a:r>
              <a:rPr lang="zh-CN" altLang="en-US" sz="1400" dirty="0">
                <a:latin typeface="+mn-ea"/>
              </a:rPr>
              <a:t>允许多次形成决议，但要保证多次被选中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zh-CN" altLang="en-US" sz="1400" dirty="0">
                <a:latin typeface="+mn-ea"/>
              </a:rPr>
              <a:t>值</a:t>
            </a:r>
            <a:r>
              <a:rPr lang="zh-CN" altLang="en-US" sz="1400" dirty="0" smtClean="0">
                <a:latin typeface="+mn-ea"/>
              </a:rPr>
              <a:t>是</a:t>
            </a:r>
            <a:r>
              <a:rPr lang="zh-CN" altLang="en-US" sz="1400" dirty="0">
                <a:latin typeface="+mn-ea"/>
              </a:rPr>
              <a:t>同一个</a:t>
            </a: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44008" y="260648"/>
            <a:ext cx="2736304" cy="1008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P2</a:t>
            </a:r>
            <a:r>
              <a:rPr lang="zh-CN" altLang="en-US" sz="1400" dirty="0" smtClean="0">
                <a:latin typeface="+mn-ea"/>
              </a:rPr>
              <a:t>，一旦</a:t>
            </a:r>
            <a:r>
              <a:rPr lang="en-US" altLang="zh-CN" sz="1400" dirty="0" smtClean="0">
                <a:latin typeface="+mn-ea"/>
              </a:rPr>
              <a:t>value v</a:t>
            </a:r>
            <a:r>
              <a:rPr lang="zh-CN" altLang="en-US" sz="1400" dirty="0" smtClean="0">
                <a:latin typeface="+mn-ea"/>
              </a:rPr>
              <a:t>被选定，后续</a:t>
            </a:r>
            <a:r>
              <a:rPr lang="en-US" altLang="zh-CN" sz="1400" dirty="0" smtClean="0">
                <a:latin typeface="+mn-ea"/>
              </a:rPr>
              <a:t>(</a:t>
            </a:r>
            <a:r>
              <a:rPr lang="zh-CN" altLang="en-US" sz="1400" dirty="0" smtClean="0">
                <a:latin typeface="+mn-ea"/>
              </a:rPr>
              <a:t>更大</a:t>
            </a:r>
            <a:r>
              <a:rPr lang="en-US" altLang="zh-CN" sz="1400" dirty="0" smtClean="0">
                <a:latin typeface="+mn-ea"/>
              </a:rPr>
              <a:t>PN)</a:t>
            </a:r>
            <a:r>
              <a:rPr lang="zh-CN" altLang="en-US" sz="1400" dirty="0" smtClean="0">
                <a:latin typeface="+mn-ea"/>
              </a:rPr>
              <a:t>被选中的只能是</a:t>
            </a:r>
            <a:r>
              <a:rPr lang="en-US" altLang="zh-CN" sz="1400" dirty="0" smtClean="0">
                <a:latin typeface="+mn-ea"/>
              </a:rPr>
              <a:t>v</a:t>
            </a:r>
            <a:endParaRPr lang="zh-CN" altLang="en-US" sz="1400" dirty="0" smtClean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44008" y="2060848"/>
            <a:ext cx="2592288" cy="1008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P2a:</a:t>
            </a:r>
            <a:r>
              <a:rPr lang="zh-CN" altLang="en-US" sz="1400" dirty="0" smtClean="0">
                <a:latin typeface="+mn-ea"/>
              </a:rPr>
              <a:t>一旦</a:t>
            </a:r>
            <a:r>
              <a:rPr lang="en-US" altLang="zh-CN" sz="1400" dirty="0" smtClean="0">
                <a:latin typeface="+mn-ea"/>
              </a:rPr>
              <a:t>v</a:t>
            </a:r>
            <a:r>
              <a:rPr lang="zh-CN" altLang="en-US" sz="1400" dirty="0" smtClean="0">
                <a:latin typeface="+mn-ea"/>
              </a:rPr>
              <a:t>被选定，则每个</a:t>
            </a:r>
            <a:r>
              <a:rPr lang="en-US" altLang="zh-CN" sz="1400" dirty="0" smtClean="0">
                <a:latin typeface="+mn-ea"/>
              </a:rPr>
              <a:t>Voter</a:t>
            </a:r>
            <a:r>
              <a:rPr lang="zh-CN" altLang="en-US" sz="1400" dirty="0" smtClean="0">
                <a:latin typeface="+mn-ea"/>
              </a:rPr>
              <a:t>后续只能接受</a:t>
            </a:r>
            <a:r>
              <a:rPr lang="en-US" altLang="zh-CN" sz="1400" dirty="0" smtClean="0">
                <a:latin typeface="+mn-ea"/>
              </a:rPr>
              <a:t>v</a:t>
            </a:r>
            <a:endParaRPr lang="zh-CN" altLang="en-US" sz="1400" dirty="0" smtClean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788024" y="4509120"/>
            <a:ext cx="2592288" cy="1008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P2b:</a:t>
            </a:r>
            <a:r>
              <a:rPr lang="zh-CN" altLang="en-US" sz="1400" dirty="0" smtClean="0">
                <a:latin typeface="+mn-ea"/>
              </a:rPr>
              <a:t>一旦</a:t>
            </a:r>
            <a:r>
              <a:rPr lang="en-US" altLang="zh-CN" sz="1400" dirty="0" smtClean="0">
                <a:latin typeface="+mn-ea"/>
              </a:rPr>
              <a:t>v</a:t>
            </a:r>
            <a:r>
              <a:rPr lang="zh-CN" altLang="en-US" sz="1400" dirty="0" smtClean="0">
                <a:latin typeface="+mn-ea"/>
              </a:rPr>
              <a:t>被选中，后续被提议的值只能是</a:t>
            </a:r>
            <a:r>
              <a:rPr lang="en-US" altLang="zh-CN" sz="1400" dirty="0" smtClean="0">
                <a:latin typeface="+mn-ea"/>
              </a:rPr>
              <a:t>v</a:t>
            </a:r>
            <a:endParaRPr lang="zh-CN" altLang="en-US" sz="1400" dirty="0" smtClean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0" y="3933056"/>
            <a:ext cx="3744416" cy="244827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不变式</a:t>
            </a:r>
            <a:r>
              <a:rPr lang="en-US" altLang="zh-CN" sz="1400" dirty="0" smtClean="0">
                <a:latin typeface="+mn-ea"/>
              </a:rPr>
              <a:t>P2c</a:t>
            </a:r>
            <a:r>
              <a:rPr lang="en-US" altLang="zh-CN" sz="1400" dirty="0" smtClean="0">
                <a:latin typeface="+mn-ea"/>
              </a:rPr>
              <a:t>: </a:t>
            </a:r>
            <a:r>
              <a:rPr lang="zh-CN" altLang="en-US" sz="1400" dirty="0" smtClean="0">
                <a:latin typeface="+mn-ea"/>
              </a:rPr>
              <a:t>在提议前，先</a:t>
            </a:r>
            <a:r>
              <a:rPr lang="zh-CN" altLang="en-US" sz="1400" dirty="0" smtClean="0">
                <a:latin typeface="+mn-ea"/>
              </a:rPr>
              <a:t>获得某个多数派</a:t>
            </a:r>
            <a:r>
              <a:rPr lang="en-US" altLang="zh-CN" sz="1400" dirty="0" smtClean="0">
                <a:latin typeface="+mn-ea"/>
              </a:rPr>
              <a:t>M1</a:t>
            </a:r>
            <a:r>
              <a:rPr lang="zh-CN" altLang="en-US" sz="1400" dirty="0" smtClean="0">
                <a:latin typeface="+mn-ea"/>
              </a:rPr>
              <a:t>回应，若</a:t>
            </a:r>
            <a:r>
              <a:rPr lang="en-US" altLang="zh-CN" sz="1400" dirty="0" smtClean="0">
                <a:latin typeface="+mn-ea"/>
              </a:rPr>
              <a:t>M1</a:t>
            </a:r>
            <a:r>
              <a:rPr lang="zh-CN" altLang="en-US" sz="1400" dirty="0" smtClean="0">
                <a:latin typeface="+mn-ea"/>
              </a:rPr>
              <a:t>中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dirty="0" smtClean="0">
                <a:latin typeface="+mn-ea"/>
              </a:rPr>
              <a:t>Voter</a:t>
            </a:r>
            <a:r>
              <a:rPr lang="zh-CN" altLang="en-US" sz="1400" dirty="0" smtClean="0">
                <a:latin typeface="+mn-ea"/>
              </a:rPr>
              <a:t>都</a:t>
            </a:r>
            <a:r>
              <a:rPr lang="zh-CN" altLang="en-US" sz="1400" dirty="0" smtClean="0">
                <a:latin typeface="+mn-ea"/>
              </a:rPr>
              <a:t>没有接受过任何值，</a:t>
            </a:r>
            <a:r>
              <a:rPr lang="zh-CN" altLang="en-US" sz="1400" dirty="0" smtClean="0">
                <a:latin typeface="+mn-ea"/>
              </a:rPr>
              <a:t>那么之前一定</a:t>
            </a:r>
            <a:r>
              <a:rPr lang="zh-CN" altLang="en-US" sz="1400" dirty="0" smtClean="0">
                <a:latin typeface="+mn-ea"/>
              </a:rPr>
              <a:t>没有选定任何值。否则，取其中</a:t>
            </a:r>
            <a:r>
              <a:rPr lang="en-US" altLang="zh-CN" sz="1400" dirty="0" smtClean="0">
                <a:latin typeface="+mn-ea"/>
              </a:rPr>
              <a:t>PN</a:t>
            </a:r>
            <a:r>
              <a:rPr lang="zh-CN" altLang="en-US" sz="1400" dirty="0" smtClean="0">
                <a:latin typeface="+mn-ea"/>
              </a:rPr>
              <a:t>最大的值去提议。如果每次提议都满足</a:t>
            </a:r>
            <a:r>
              <a:rPr lang="en-US" altLang="zh-CN" sz="1400" dirty="0" smtClean="0">
                <a:latin typeface="+mn-ea"/>
              </a:rPr>
              <a:t>P2c</a:t>
            </a:r>
            <a:r>
              <a:rPr lang="zh-CN" altLang="en-US" sz="1400" dirty="0" smtClean="0">
                <a:latin typeface="+mn-ea"/>
              </a:rPr>
              <a:t>，那么归纳法证明可满足</a:t>
            </a:r>
            <a:r>
              <a:rPr lang="en-US" altLang="zh-CN" sz="1400" dirty="0" smtClean="0">
                <a:latin typeface="+mn-ea"/>
              </a:rPr>
              <a:t>P2b</a:t>
            </a:r>
            <a:r>
              <a:rPr lang="zh-CN" altLang="en-US" sz="1400" dirty="0" smtClean="0">
                <a:latin typeface="+mn-ea"/>
              </a:rPr>
              <a:t>。</a:t>
            </a: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51520" y="1772816"/>
            <a:ext cx="3168352" cy="1584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两阶段协议</a:t>
            </a:r>
            <a:r>
              <a:rPr lang="zh-CN" altLang="en-US" sz="1400" dirty="0" smtClean="0">
                <a:latin typeface="+mn-ea"/>
              </a:rPr>
              <a:t>：</a:t>
            </a:r>
          </a:p>
          <a:p>
            <a:r>
              <a:rPr lang="en-US" altLang="zh-CN" sz="1400" dirty="0" smtClean="0">
                <a:latin typeface="+mn-ea"/>
              </a:rPr>
              <a:t>1)Prepare, </a:t>
            </a:r>
            <a:r>
              <a:rPr lang="zh-CN" altLang="en-US" sz="1400" dirty="0" smtClean="0">
                <a:latin typeface="+mn-ea"/>
              </a:rPr>
              <a:t>获得多数派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dirty="0" err="1" smtClean="0">
                <a:latin typeface="+mn-ea"/>
              </a:rPr>
              <a:t>Resp</a:t>
            </a:r>
            <a:r>
              <a:rPr lang="zh-CN" altLang="en-US" sz="1400" dirty="0" smtClean="0">
                <a:latin typeface="+mn-ea"/>
              </a:rPr>
              <a:t>和</a:t>
            </a:r>
            <a:r>
              <a:rPr lang="en-US" altLang="zh-CN" sz="1400" dirty="0" smtClean="0">
                <a:latin typeface="+mn-ea"/>
              </a:rPr>
              <a:t>Promise</a:t>
            </a:r>
            <a:endParaRPr lang="zh-CN" altLang="en-US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2)Accept </a:t>
            </a:r>
            <a:r>
              <a:rPr lang="en-US" altLang="zh-CN" sz="1400" dirty="0" smtClean="0">
                <a:latin typeface="+mn-ea"/>
              </a:rPr>
              <a:t>Request</a:t>
            </a:r>
            <a:r>
              <a:rPr lang="zh-CN" altLang="en-US" sz="1400" dirty="0" smtClean="0">
                <a:latin typeface="+mn-ea"/>
              </a:rPr>
              <a:t>：多数派</a:t>
            </a:r>
            <a:r>
              <a:rPr lang="en-US" altLang="zh-CN" sz="1400" dirty="0" smtClean="0">
                <a:latin typeface="+mn-ea"/>
              </a:rPr>
              <a:t>Accept</a:t>
            </a:r>
            <a:endParaRPr lang="zh-CN" altLang="en-US" sz="1400" dirty="0" smtClean="0">
              <a:latin typeface="+mn-ea"/>
            </a:endParaRPr>
          </a:p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27" name="虚尾箭头 26"/>
          <p:cNvSpPr/>
          <p:nvPr/>
        </p:nvSpPr>
        <p:spPr>
          <a:xfrm rot="10800000">
            <a:off x="2987824" y="692696"/>
            <a:ext cx="1656184" cy="144016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920" y="33265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充分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条件</a:t>
            </a:r>
            <a:endParaRPr lang="zh-CN" altLang="en-US" dirty="0">
              <a:latin typeface="+mn-ea"/>
            </a:endParaRPr>
          </a:p>
        </p:txBody>
      </p:sp>
      <p:sp>
        <p:nvSpPr>
          <p:cNvPr id="31" name="虚尾箭头 30"/>
          <p:cNvSpPr/>
          <p:nvPr/>
        </p:nvSpPr>
        <p:spPr>
          <a:xfrm rot="16200000">
            <a:off x="5580112" y="1556792"/>
            <a:ext cx="720080" cy="144016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2160" y="141277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充分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条件</a:t>
            </a:r>
            <a:endParaRPr lang="zh-CN" altLang="en-US" dirty="0">
              <a:latin typeface="+mn-ea"/>
            </a:endParaRPr>
          </a:p>
        </p:txBody>
      </p:sp>
      <p:sp>
        <p:nvSpPr>
          <p:cNvPr id="33" name="虚尾箭头 32"/>
          <p:cNvSpPr/>
          <p:nvPr/>
        </p:nvSpPr>
        <p:spPr>
          <a:xfrm>
            <a:off x="3923928" y="5072410"/>
            <a:ext cx="720080" cy="144016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37" name="虚尾箭头 36"/>
          <p:cNvSpPr/>
          <p:nvPr/>
        </p:nvSpPr>
        <p:spPr>
          <a:xfrm rot="16200000" flipV="1">
            <a:off x="1547664" y="3573015"/>
            <a:ext cx="576064" cy="144017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23928" y="4725144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充分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条件</a:t>
            </a:r>
            <a:endParaRPr lang="zh-CN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568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具体步骤</a:t>
            </a:r>
            <a:endParaRPr lang="zh-CN" altLang="en-US" dirty="0">
              <a:latin typeface="+mn-ea"/>
            </a:endParaRPr>
          </a:p>
        </p:txBody>
      </p:sp>
      <p:sp>
        <p:nvSpPr>
          <p:cNvPr id="41" name="虚尾箭头 40"/>
          <p:cNvSpPr/>
          <p:nvPr/>
        </p:nvSpPr>
        <p:spPr>
          <a:xfrm rot="16200000">
            <a:off x="5256076" y="3681028"/>
            <a:ext cx="1368152" cy="144016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12160" y="321297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充分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条件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269</Words>
  <Application>Microsoft Office PowerPoint</Application>
  <PresentationFormat>全屏显示(4:3)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donghq</dc:creator>
  <cp:lastModifiedBy>donghq</cp:lastModifiedBy>
  <cp:revision>5</cp:revision>
  <dcterms:created xsi:type="dcterms:W3CDTF">2018-03-28T14:37:54Z</dcterms:created>
  <dcterms:modified xsi:type="dcterms:W3CDTF">2018-03-28T15:55:32Z</dcterms:modified>
</cp:coreProperties>
</file>