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60" r:id="rId2"/>
    <p:sldId id="270" r:id="rId3"/>
    <p:sldId id="266" r:id="rId4"/>
    <p:sldId id="264" r:id="rId5"/>
    <p:sldId id="265" r:id="rId6"/>
    <p:sldId id="263" r:id="rId7"/>
    <p:sldId id="267" r:id="rId8"/>
    <p:sldId id="268" r:id="rId9"/>
    <p:sldId id="269" r:id="rId10"/>
    <p:sldId id="272" r:id="rId11"/>
    <p:sldId id="274" r:id="rId12"/>
    <p:sldId id="291" r:id="rId13"/>
    <p:sldId id="282" r:id="rId14"/>
    <p:sldId id="278" r:id="rId15"/>
    <p:sldId id="288" r:id="rId16"/>
    <p:sldId id="286" r:id="rId17"/>
    <p:sldId id="275" r:id="rId18"/>
    <p:sldId id="276" r:id="rId19"/>
    <p:sldId id="281" r:id="rId20"/>
    <p:sldId id="279" r:id="rId21"/>
    <p:sldId id="283" r:id="rId22"/>
    <p:sldId id="284" r:id="rId23"/>
    <p:sldId id="289" r:id="rId24"/>
    <p:sldId id="290" r:id="rId25"/>
    <p:sldId id="277" r:id="rId26"/>
    <p:sldId id="261" r:id="rId27"/>
    <p:sldId id="271" r:id="rId28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711" autoAdjust="0"/>
  </p:normalViewPr>
  <p:slideViewPr>
    <p:cSldViewPr>
      <p:cViewPr>
        <p:scale>
          <a:sx n="125" d="100"/>
          <a:sy n="125" d="100"/>
        </p:scale>
        <p:origin x="1622" y="-1181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886"/>
    </p:cViewPr>
  </p:sorterViewPr>
  <p:notesViewPr>
    <p:cSldViewPr>
      <p:cViewPr varScale="1">
        <p:scale>
          <a:sx n="71" d="100"/>
          <a:sy n="7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F7306-A0C2-49FB-A56C-9D47533C44AA}" type="datetimeFigureOut">
              <a:rPr lang="fr-FR" smtClean="0"/>
              <a:t>05/10/2013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A932F-4FA7-4F5A-BCE0-C5980095E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398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Numahr\Dropbox\Modding\SELIN\Holy Sites\province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3895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Catholic</a:t>
            </a:r>
            <a:endParaRPr 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Western Christian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66315" y="6868477"/>
            <a:ext cx="48571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Jerusalem</a:t>
            </a:r>
            <a:endParaRPr lang="en-US" sz="900" b="1" dirty="0"/>
          </a:p>
        </p:txBody>
      </p:sp>
      <p:sp>
        <p:nvSpPr>
          <p:cNvPr id="37" name="Sun 36"/>
          <p:cNvSpPr/>
          <p:nvPr/>
        </p:nvSpPr>
        <p:spPr>
          <a:xfrm>
            <a:off x="4598339" y="70069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51537" y="6839267"/>
            <a:ext cx="43281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smtClean="0"/>
              <a:t>Carthage</a:t>
            </a:r>
            <a:endParaRPr lang="en-US" sz="900" b="1"/>
          </a:p>
        </p:txBody>
      </p:sp>
      <p:sp>
        <p:nvSpPr>
          <p:cNvPr id="34" name="Sun 33"/>
          <p:cNvSpPr/>
          <p:nvPr/>
        </p:nvSpPr>
        <p:spPr>
          <a:xfrm>
            <a:off x="2460590" y="66417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89631" y="6420167"/>
            <a:ext cx="28052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Rome</a:t>
            </a:r>
            <a:endParaRPr lang="en-US" sz="900" b="1" dirty="0"/>
          </a:p>
        </p:txBody>
      </p:sp>
      <p:sp>
        <p:nvSpPr>
          <p:cNvPr id="43" name="Sun 42"/>
          <p:cNvSpPr/>
          <p:nvPr/>
        </p:nvSpPr>
        <p:spPr>
          <a:xfrm>
            <a:off x="2822540" y="62226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14600" y="5087481"/>
            <a:ext cx="63158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err="1" smtClean="0"/>
              <a:t>Julich</a:t>
            </a:r>
            <a:r>
              <a:rPr lang="en-US" sz="900" b="1" dirty="0" smtClean="0"/>
              <a:t> </a:t>
            </a:r>
            <a:r>
              <a:rPr lang="en-US" sz="900" dirty="0" smtClean="0"/>
              <a:t>– </a:t>
            </a:r>
            <a:r>
              <a:rPr lang="en-US" sz="900" dirty="0" err="1" smtClean="0"/>
              <a:t>Prum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i="1" dirty="0" smtClean="0"/>
              <a:t>(Aachen)</a:t>
            </a:r>
            <a:endParaRPr lang="en-US" sz="900" i="1" dirty="0"/>
          </a:p>
        </p:txBody>
      </p:sp>
      <p:sp>
        <p:nvSpPr>
          <p:cNvPr id="47" name="Sun 46"/>
          <p:cNvSpPr/>
          <p:nvPr/>
        </p:nvSpPr>
        <p:spPr>
          <a:xfrm>
            <a:off x="2288332" y="5118631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58540" y="1074148"/>
            <a:ext cx="2571217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err="1" smtClean="0"/>
              <a:t>Donatist</a:t>
            </a:r>
            <a:endParaRPr lang="en-US" sz="900" dirty="0" smtClean="0"/>
          </a:p>
          <a:p>
            <a:r>
              <a:rPr lang="en-US" sz="900" b="1" i="1" dirty="0">
                <a:solidFill>
                  <a:srgbClr val="C00000"/>
                </a:solidFill>
              </a:rPr>
              <a:t> </a:t>
            </a:r>
            <a:r>
              <a:rPr lang="en-US" sz="900" b="1" i="1" dirty="0" smtClean="0">
                <a:solidFill>
                  <a:srgbClr val="C00000"/>
                </a:solidFill>
              </a:rPr>
              <a:t>                  Antinomian</a:t>
            </a:r>
            <a:r>
              <a:rPr lang="en-US" sz="900" dirty="0" smtClean="0"/>
              <a:t>, </a:t>
            </a:r>
            <a:r>
              <a:rPr lang="en-US" sz="900" b="1" i="1" dirty="0" err="1">
                <a:solidFill>
                  <a:srgbClr val="C00000"/>
                </a:solidFill>
              </a:rPr>
              <a:t>Cathar</a:t>
            </a:r>
            <a:r>
              <a:rPr lang="en-US" sz="900" dirty="0" smtClean="0"/>
              <a:t>, </a:t>
            </a:r>
            <a:r>
              <a:rPr lang="en-US" sz="900" b="1" i="1" dirty="0" err="1" smtClean="0">
                <a:solidFill>
                  <a:srgbClr val="C00000"/>
                </a:solidFill>
              </a:rPr>
              <a:t>Fraticelli</a:t>
            </a:r>
            <a:r>
              <a:rPr lang="en-US" sz="900" dirty="0" smtClean="0"/>
              <a:t> , </a:t>
            </a:r>
            <a:r>
              <a:rPr lang="en-US" sz="900" b="1" i="1" dirty="0" err="1">
                <a:solidFill>
                  <a:srgbClr val="C00000"/>
                </a:solidFill>
              </a:rPr>
              <a:t>Waldensian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44" name="Sun 43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6501" y="1641733"/>
            <a:ext cx="43229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Pelagian</a:t>
            </a:r>
            <a:endParaRPr lang="en-US" sz="900" dirty="0"/>
          </a:p>
        </p:txBody>
      </p:sp>
      <p:sp>
        <p:nvSpPr>
          <p:cNvPr id="39" name="Sun 38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55400" y="1641733"/>
            <a:ext cx="66472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Semipelagian</a:t>
            </a:r>
            <a:endParaRPr lang="en-US" sz="900" dirty="0"/>
          </a:p>
        </p:txBody>
      </p:sp>
      <p:sp>
        <p:nvSpPr>
          <p:cNvPr id="51" name="Sun 50"/>
          <p:cNvSpPr/>
          <p:nvPr/>
        </p:nvSpPr>
        <p:spPr>
          <a:xfrm>
            <a:off x="29972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14301" y="1641733"/>
            <a:ext cx="51725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Unctionist</a:t>
            </a:r>
            <a:endParaRPr 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76" name="Sun 75"/>
          <p:cNvSpPr/>
          <p:nvPr/>
        </p:nvSpPr>
        <p:spPr>
          <a:xfrm>
            <a:off x="4076700" y="61332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08661" y="6172598"/>
            <a:ext cx="73577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Constantinople</a:t>
            </a:r>
            <a:endParaRPr lang="en-US" sz="9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185954" y="5352673"/>
            <a:ext cx="70051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/>
            <a:r>
              <a:rPr lang="en-US" sz="900" b="1" dirty="0" smtClean="0"/>
              <a:t>Paris </a:t>
            </a:r>
            <a:r>
              <a:rPr lang="en-US" sz="900" dirty="0" smtClean="0"/>
              <a:t>- St Denis</a:t>
            </a:r>
            <a:endParaRPr lang="en-US" sz="900" dirty="0"/>
          </a:p>
        </p:txBody>
      </p:sp>
      <p:sp>
        <p:nvSpPr>
          <p:cNvPr id="80" name="Sun 79"/>
          <p:cNvSpPr/>
          <p:nvPr/>
        </p:nvSpPr>
        <p:spPr>
          <a:xfrm>
            <a:off x="1796982" y="5008572"/>
            <a:ext cx="209618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55463" y="4870073"/>
            <a:ext cx="109324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err="1" smtClean="0"/>
              <a:t>Cantware</a:t>
            </a:r>
            <a:r>
              <a:rPr lang="en-US" sz="900" b="1" dirty="0" smtClean="0"/>
              <a:t> </a:t>
            </a:r>
            <a:r>
              <a:rPr lang="en-US" sz="900" dirty="0" smtClean="0"/>
              <a:t>- Canterbury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952025" y="1877368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0" name="Sun 39"/>
          <p:cNvSpPr/>
          <p:nvPr/>
        </p:nvSpPr>
        <p:spPr>
          <a:xfrm>
            <a:off x="1902992" y="531337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279401" y="1877368"/>
            <a:ext cx="1045726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Reformed Religions:</a:t>
            </a:r>
          </a:p>
        </p:txBody>
      </p:sp>
      <p:sp>
        <p:nvSpPr>
          <p:cNvPr id="38" name="Sun 37"/>
          <p:cNvSpPr/>
          <p:nvPr/>
        </p:nvSpPr>
        <p:spPr>
          <a:xfrm>
            <a:off x="279401" y="21151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6501" y="2085201"/>
            <a:ext cx="79938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Consolamentian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Cathar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48" name="Sun 47"/>
          <p:cNvSpPr/>
          <p:nvPr/>
        </p:nvSpPr>
        <p:spPr>
          <a:xfrm>
            <a:off x="1887152" y="21151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04252" y="2085201"/>
            <a:ext cx="227093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Franciscan</a:t>
            </a:r>
            <a:endParaRPr lang="en-US" sz="900" dirty="0" smtClean="0"/>
          </a:p>
          <a:p>
            <a:r>
              <a:rPr lang="en-US" sz="900" i="1" dirty="0"/>
              <a:t>(Antinomian, </a:t>
            </a:r>
            <a:r>
              <a:rPr lang="en-US" sz="900" i="1" dirty="0" err="1" smtClean="0"/>
              <a:t>Bogomilist</a:t>
            </a:r>
            <a:r>
              <a:rPr lang="en-US" sz="900" i="1" dirty="0" smtClean="0"/>
              <a:t>, </a:t>
            </a:r>
            <a:r>
              <a:rPr lang="en-US" sz="900" i="1" dirty="0" err="1" smtClean="0"/>
              <a:t>Fraticelli</a:t>
            </a:r>
            <a:r>
              <a:rPr lang="en-US" sz="900" i="1" dirty="0" smtClean="0"/>
              <a:t>, </a:t>
            </a:r>
            <a:r>
              <a:rPr lang="en-US" sz="900" i="1" dirty="0" err="1" smtClean="0"/>
              <a:t>Waldensian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52" name="Sun 37"/>
          <p:cNvSpPr/>
          <p:nvPr/>
        </p:nvSpPr>
        <p:spPr>
          <a:xfrm>
            <a:off x="1918970" y="596945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3" name="TextBox 78"/>
          <p:cNvSpPr txBox="1"/>
          <p:nvPr/>
        </p:nvSpPr>
        <p:spPr>
          <a:xfrm>
            <a:off x="1742124" y="6191498"/>
            <a:ext cx="56906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err="1" smtClean="0"/>
              <a:t>Narbo</a:t>
            </a:r>
            <a:r>
              <a:rPr lang="en-US" sz="900" b="1" dirty="0" smtClean="0"/>
              <a:t> </a:t>
            </a:r>
            <a:r>
              <a:rPr lang="en-US" sz="900" dirty="0" smtClean="0"/>
              <a:t>- </a:t>
            </a:r>
            <a:r>
              <a:rPr lang="en-US" sz="900" dirty="0" err="1" smtClean="0"/>
              <a:t>Albi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472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 descr="C:\Users\Numahr\Dropbox\Modding\SELIN\Holy Sites\provinc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2" t="58997" r="13284" b="25925"/>
          <a:stretch/>
        </p:blipFill>
        <p:spPr bwMode="auto">
          <a:xfrm>
            <a:off x="2534275" y="3124200"/>
            <a:ext cx="4323725" cy="2667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xtLst/>
        </p:spPr>
      </p:pic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51456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err="1" smtClean="0"/>
              <a:t>Ilm</a:t>
            </a:r>
            <a:r>
              <a:rPr lang="en-US" sz="900" b="1" dirty="0" smtClean="0"/>
              <a:t> Islamic</a:t>
            </a:r>
            <a:endParaRPr lang="en-US" sz="900" b="1" dirty="0"/>
          </a:p>
        </p:txBody>
      </p:sp>
      <p:sp>
        <p:nvSpPr>
          <p:cNvPr id="30" name="Sun 29"/>
          <p:cNvSpPr/>
          <p:nvPr/>
        </p:nvSpPr>
        <p:spPr>
          <a:xfrm>
            <a:off x="279401" y="205201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2091313"/>
            <a:ext cx="31046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Druze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Islamic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03146" y="7038273"/>
            <a:ext cx="48571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Jerusalem</a:t>
            </a:r>
            <a:endParaRPr lang="en-US" sz="900" b="1" dirty="0"/>
          </a:p>
        </p:txBody>
      </p:sp>
      <p:sp>
        <p:nvSpPr>
          <p:cNvPr id="37" name="Sun 36"/>
          <p:cNvSpPr/>
          <p:nvPr/>
        </p:nvSpPr>
        <p:spPr>
          <a:xfrm>
            <a:off x="4598339" y="70069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4" name="Sun 43"/>
          <p:cNvSpPr/>
          <p:nvPr/>
        </p:nvSpPr>
        <p:spPr>
          <a:xfrm>
            <a:off x="1638301" y="205201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2091313"/>
            <a:ext cx="33130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Haruri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78650" y="8160067"/>
            <a:ext cx="31258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Mecca</a:t>
            </a:r>
            <a:endParaRPr lang="en-US" sz="900" b="1" dirty="0"/>
          </a:p>
        </p:txBody>
      </p:sp>
      <p:sp>
        <p:nvSpPr>
          <p:cNvPr id="34" name="Sun 33"/>
          <p:cNvSpPr/>
          <p:nvPr/>
        </p:nvSpPr>
        <p:spPr>
          <a:xfrm>
            <a:off x="5127590" y="79625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2054015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</a:t>
            </a:r>
            <a:r>
              <a:rPr lang="en-US" dirty="0" smtClean="0"/>
              <a:t>Religions </a:t>
            </a:r>
            <a:r>
              <a:rPr lang="en-US" dirty="0"/>
              <a:t>and </a:t>
            </a:r>
            <a:r>
              <a:rPr lang="en-US" dirty="0" smtClean="0"/>
              <a:t>their Heresies</a:t>
            </a:r>
            <a:r>
              <a:rPr lang="en-US" dirty="0"/>
              <a:t>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191238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b="1" i="1" dirty="0">
                <a:solidFill>
                  <a:srgbClr val="C00000"/>
                </a:solidFill>
              </a:rPr>
              <a:t>Ghazi Islamic</a:t>
            </a:r>
            <a:r>
              <a:rPr lang="en-US" sz="900" dirty="0" smtClean="0"/>
              <a:t>, </a:t>
            </a:r>
            <a:r>
              <a:rPr lang="en-US" sz="900" dirty="0" err="1" smtClean="0"/>
              <a:t>Hurufi</a:t>
            </a:r>
            <a:r>
              <a:rPr lang="en-US" sz="900" dirty="0" smtClean="0"/>
              <a:t>, </a:t>
            </a:r>
            <a:r>
              <a:rPr lang="en-US" sz="900" dirty="0" err="1" smtClean="0"/>
              <a:t>Mu’tazili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279401" y="182118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9" name="Sun 38"/>
          <p:cNvSpPr/>
          <p:nvPr/>
        </p:nvSpPr>
        <p:spPr>
          <a:xfrm>
            <a:off x="2997201" y="205201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4300" y="2091313"/>
            <a:ext cx="27840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Ibadi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1" name="Sun 50"/>
          <p:cNvSpPr/>
          <p:nvPr/>
        </p:nvSpPr>
        <p:spPr>
          <a:xfrm>
            <a:off x="4356101" y="205201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3201" y="2091313"/>
            <a:ext cx="55091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Marabouti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1666" y="2881370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1" name="Sun 24"/>
          <p:cNvSpPr/>
          <p:nvPr/>
        </p:nvSpPr>
        <p:spPr>
          <a:xfrm>
            <a:off x="2514600" y="1364050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8" name="TextBox 25"/>
          <p:cNvSpPr txBox="1"/>
          <p:nvPr/>
        </p:nvSpPr>
        <p:spPr>
          <a:xfrm>
            <a:off x="2757099" y="1403351"/>
            <a:ext cx="20358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Shia</a:t>
            </a:r>
            <a:endParaRPr lang="en-US" sz="900" b="1" dirty="0"/>
          </a:p>
        </p:txBody>
      </p:sp>
      <p:sp>
        <p:nvSpPr>
          <p:cNvPr id="49" name="TextBox 34"/>
          <p:cNvSpPr txBox="1"/>
          <p:nvPr/>
        </p:nvSpPr>
        <p:spPr>
          <a:xfrm>
            <a:off x="3558540" y="1403351"/>
            <a:ext cx="1905971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err="1" smtClean="0"/>
              <a:t>Bektashi</a:t>
            </a:r>
            <a:r>
              <a:rPr lang="en-US" sz="900" dirty="0" smtClean="0"/>
              <a:t>, </a:t>
            </a:r>
            <a:r>
              <a:rPr lang="en-US" sz="900" b="1" i="1" dirty="0" err="1">
                <a:solidFill>
                  <a:srgbClr val="C00000"/>
                </a:solidFill>
              </a:rPr>
              <a:t>Kharijite</a:t>
            </a:r>
            <a:r>
              <a:rPr lang="en-US" sz="900" dirty="0" smtClean="0"/>
              <a:t>, </a:t>
            </a:r>
            <a:r>
              <a:rPr lang="en-US" sz="900" b="1" i="1" dirty="0" err="1">
                <a:solidFill>
                  <a:srgbClr val="C00000"/>
                </a:solidFill>
              </a:rPr>
              <a:t>Qarmatian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2" name="Sun 24"/>
          <p:cNvSpPr/>
          <p:nvPr/>
        </p:nvSpPr>
        <p:spPr>
          <a:xfrm>
            <a:off x="2514600" y="1622668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3" name="TextBox 25"/>
          <p:cNvSpPr txBox="1"/>
          <p:nvPr/>
        </p:nvSpPr>
        <p:spPr>
          <a:xfrm>
            <a:off x="2757099" y="1661969"/>
            <a:ext cx="27090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Sunni</a:t>
            </a:r>
            <a:endParaRPr lang="en-US" sz="900" b="1" dirty="0"/>
          </a:p>
        </p:txBody>
      </p:sp>
      <p:sp>
        <p:nvSpPr>
          <p:cNvPr id="54" name="TextBox 34"/>
          <p:cNvSpPr txBox="1"/>
          <p:nvPr/>
        </p:nvSpPr>
        <p:spPr>
          <a:xfrm>
            <a:off x="3558540" y="1661969"/>
            <a:ext cx="251190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err="1" smtClean="0"/>
              <a:t>Ash’ari</a:t>
            </a:r>
            <a:r>
              <a:rPr lang="en-US" sz="900" dirty="0" smtClean="0"/>
              <a:t>, </a:t>
            </a:r>
            <a:r>
              <a:rPr lang="en-US" sz="900" dirty="0" err="1" smtClean="0"/>
              <a:t>Athari</a:t>
            </a:r>
            <a:r>
              <a:rPr lang="en-US" sz="900" dirty="0" smtClean="0"/>
              <a:t>, </a:t>
            </a:r>
            <a:r>
              <a:rPr lang="en-US" sz="900" dirty="0" err="1" smtClean="0"/>
              <a:t>Maturidi</a:t>
            </a:r>
            <a:r>
              <a:rPr lang="en-US" sz="900" dirty="0" smtClean="0"/>
              <a:t>, </a:t>
            </a:r>
            <a:r>
              <a:rPr lang="en-US" sz="900" dirty="0" err="1" smtClean="0"/>
              <a:t>Murji’i</a:t>
            </a:r>
            <a:r>
              <a:rPr lang="en-US" sz="900" dirty="0" smtClean="0"/>
              <a:t>, </a:t>
            </a:r>
            <a:r>
              <a:rPr lang="en-US" sz="900" b="1" i="1" dirty="0">
                <a:solidFill>
                  <a:srgbClr val="C00000"/>
                </a:solidFill>
              </a:rPr>
              <a:t>Sufi</a:t>
            </a:r>
            <a:r>
              <a:rPr lang="en-US" sz="900" dirty="0" smtClean="0"/>
              <a:t>, </a:t>
            </a:r>
            <a:r>
              <a:rPr lang="en-US" sz="900" b="1" i="1" dirty="0" err="1">
                <a:solidFill>
                  <a:srgbClr val="C00000"/>
                </a:solidFill>
              </a:rPr>
              <a:t>Zahiri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8" name="TextBox 76"/>
          <p:cNvSpPr txBox="1"/>
          <p:nvPr/>
        </p:nvSpPr>
        <p:spPr>
          <a:xfrm>
            <a:off x="790985" y="6645204"/>
            <a:ext cx="77745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Cordoba </a:t>
            </a:r>
            <a:r>
              <a:rPr lang="en-US" sz="900" dirty="0" smtClean="0"/>
              <a:t>- </a:t>
            </a:r>
            <a:r>
              <a:rPr lang="en-US" sz="900" dirty="0" err="1" smtClean="0"/>
              <a:t>Cabra</a:t>
            </a:r>
            <a:endParaRPr lang="en-US" sz="900" dirty="0"/>
          </a:p>
        </p:txBody>
      </p:sp>
      <p:sp>
        <p:nvSpPr>
          <p:cNvPr id="63" name="Sun 15"/>
          <p:cNvSpPr/>
          <p:nvPr/>
        </p:nvSpPr>
        <p:spPr>
          <a:xfrm>
            <a:off x="5318090" y="695289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64" name="TextBox 32"/>
          <p:cNvSpPr txBox="1"/>
          <p:nvPr/>
        </p:nvSpPr>
        <p:spPr>
          <a:xfrm>
            <a:off x="4831624" y="7860947"/>
            <a:ext cx="37029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Medina</a:t>
            </a:r>
            <a:endParaRPr lang="en-US" sz="900" b="1" dirty="0"/>
          </a:p>
        </p:txBody>
      </p:sp>
      <p:sp>
        <p:nvSpPr>
          <p:cNvPr id="65" name="Sun 33"/>
          <p:cNvSpPr/>
          <p:nvPr/>
        </p:nvSpPr>
        <p:spPr>
          <a:xfrm>
            <a:off x="4909417" y="766342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6" name="Sun 24"/>
          <p:cNvSpPr/>
          <p:nvPr/>
        </p:nvSpPr>
        <p:spPr>
          <a:xfrm>
            <a:off x="5155454" y="6959672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TextBox 13"/>
          <p:cNvSpPr txBox="1"/>
          <p:nvPr/>
        </p:nvSpPr>
        <p:spPr>
          <a:xfrm>
            <a:off x="4848945" y="7030080"/>
            <a:ext cx="36869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smtClean="0"/>
              <a:t>Karbala</a:t>
            </a:r>
            <a:endParaRPr lang="fr-FR" sz="900" b="1" dirty="0"/>
          </a:p>
        </p:txBody>
      </p:sp>
      <p:sp>
        <p:nvSpPr>
          <p:cNvPr id="68" name="Sun 24"/>
          <p:cNvSpPr/>
          <p:nvPr/>
        </p:nvSpPr>
        <p:spPr>
          <a:xfrm>
            <a:off x="1064939" y="6431280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71" name="Sun 29"/>
          <p:cNvSpPr/>
          <p:nvPr/>
        </p:nvSpPr>
        <p:spPr>
          <a:xfrm>
            <a:off x="5018013" y="684154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TextBox 13"/>
          <p:cNvSpPr txBox="1"/>
          <p:nvPr/>
        </p:nvSpPr>
        <p:spPr>
          <a:xfrm>
            <a:off x="5144356" y="6809250"/>
            <a:ext cx="57067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err="1" smtClean="0"/>
              <a:t>Druz</a:t>
            </a:r>
            <a:r>
              <a:rPr lang="fr-FR" sz="900" b="1" dirty="0" smtClean="0"/>
              <a:t> </a:t>
            </a:r>
            <a:r>
              <a:rPr lang="fr-FR" sz="900" dirty="0" smtClean="0"/>
              <a:t>- </a:t>
            </a:r>
            <a:r>
              <a:rPr lang="fr-FR" sz="900" dirty="0" err="1" smtClean="0"/>
              <a:t>Awas</a:t>
            </a:r>
            <a:endParaRPr lang="fr-FR" sz="900" dirty="0"/>
          </a:p>
        </p:txBody>
      </p:sp>
      <p:sp>
        <p:nvSpPr>
          <p:cNvPr id="73" name="Sun 24"/>
          <p:cNvSpPr/>
          <p:nvPr/>
        </p:nvSpPr>
        <p:spPr>
          <a:xfrm>
            <a:off x="5245077" y="7102295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TextBox 13"/>
          <p:cNvSpPr txBox="1"/>
          <p:nvPr/>
        </p:nvSpPr>
        <p:spPr>
          <a:xfrm>
            <a:off x="5391236" y="7183111"/>
            <a:ext cx="306174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smtClean="0"/>
              <a:t>Najaf</a:t>
            </a:r>
          </a:p>
          <a:p>
            <a:pPr>
              <a:lnSpc>
                <a:spcPts val="800"/>
              </a:lnSpc>
            </a:pPr>
            <a:r>
              <a:rPr lang="fr-FR" sz="900" dirty="0" err="1" smtClean="0"/>
              <a:t>Kuffah</a:t>
            </a:r>
            <a:endParaRPr lang="fr-FR" sz="900" dirty="0"/>
          </a:p>
        </p:txBody>
      </p:sp>
      <p:sp>
        <p:nvSpPr>
          <p:cNvPr id="75" name="Sun 24"/>
          <p:cNvSpPr/>
          <p:nvPr/>
        </p:nvSpPr>
        <p:spPr>
          <a:xfrm>
            <a:off x="6546817" y="793273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TextBox 13"/>
          <p:cNvSpPr txBox="1"/>
          <p:nvPr/>
        </p:nvSpPr>
        <p:spPr>
          <a:xfrm>
            <a:off x="6190916" y="7916570"/>
            <a:ext cx="355867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smtClean="0"/>
              <a:t>Muscat</a:t>
            </a:r>
          </a:p>
          <a:p>
            <a:pPr algn="r">
              <a:lnSpc>
                <a:spcPts val="800"/>
              </a:lnSpc>
            </a:pPr>
            <a:r>
              <a:rPr lang="fr-FR" sz="900" dirty="0" err="1" smtClean="0"/>
              <a:t>Samail</a:t>
            </a:r>
            <a:endParaRPr lang="fr-FR" sz="900" dirty="0"/>
          </a:p>
        </p:txBody>
      </p:sp>
      <p:sp>
        <p:nvSpPr>
          <p:cNvPr id="61" name="TextBox 13"/>
          <p:cNvSpPr txBox="1"/>
          <p:nvPr/>
        </p:nvSpPr>
        <p:spPr>
          <a:xfrm>
            <a:off x="5471214" y="6990997"/>
            <a:ext cx="4215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err="1" smtClean="0"/>
              <a:t>Baghdad</a:t>
            </a:r>
            <a:endParaRPr lang="fr-FR" sz="900" b="1" dirty="0"/>
          </a:p>
        </p:txBody>
      </p:sp>
      <p:sp>
        <p:nvSpPr>
          <p:cNvPr id="77" name="Sun 24"/>
          <p:cNvSpPr/>
          <p:nvPr/>
        </p:nvSpPr>
        <p:spPr>
          <a:xfrm>
            <a:off x="878118" y="717543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8" name="TextBox 13"/>
          <p:cNvSpPr txBox="1"/>
          <p:nvPr/>
        </p:nvSpPr>
        <p:spPr>
          <a:xfrm>
            <a:off x="1081351" y="7181387"/>
            <a:ext cx="487313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smtClean="0"/>
              <a:t>Anti Atlas</a:t>
            </a:r>
          </a:p>
          <a:p>
            <a:pPr>
              <a:lnSpc>
                <a:spcPts val="800"/>
              </a:lnSpc>
            </a:pPr>
            <a:r>
              <a:rPr lang="fr-FR" sz="900" dirty="0" err="1" smtClean="0"/>
              <a:t>Taroudaut</a:t>
            </a:r>
            <a:endParaRPr lang="fr-FR" sz="900" dirty="0"/>
          </a:p>
        </p:txBody>
      </p:sp>
      <p:sp>
        <p:nvSpPr>
          <p:cNvPr id="80" name="Sun 24"/>
          <p:cNvSpPr/>
          <p:nvPr/>
        </p:nvSpPr>
        <p:spPr>
          <a:xfrm>
            <a:off x="4847789" y="6732992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1" name="TextBox 13"/>
          <p:cNvSpPr txBox="1"/>
          <p:nvPr/>
        </p:nvSpPr>
        <p:spPr>
          <a:xfrm>
            <a:off x="4350540" y="6751483"/>
            <a:ext cx="48571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fr-FR" sz="900" b="1" dirty="0" err="1" smtClean="0"/>
              <a:t>Damascus</a:t>
            </a:r>
            <a:endParaRPr lang="fr-FR" sz="900" b="1" dirty="0"/>
          </a:p>
        </p:txBody>
      </p:sp>
      <p:sp>
        <p:nvSpPr>
          <p:cNvPr id="69" name="Sun 24"/>
          <p:cNvSpPr/>
          <p:nvPr/>
        </p:nvSpPr>
        <p:spPr>
          <a:xfrm>
            <a:off x="4187000" y="4313846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0" name="TextBox 13"/>
          <p:cNvSpPr txBox="1"/>
          <p:nvPr/>
        </p:nvSpPr>
        <p:spPr>
          <a:xfrm>
            <a:off x="4052695" y="4165555"/>
            <a:ext cx="48571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fr-FR" sz="900" b="1" dirty="0" err="1" smtClean="0"/>
              <a:t>Damascus</a:t>
            </a:r>
            <a:endParaRPr lang="fr-FR" sz="900" b="1" dirty="0"/>
          </a:p>
        </p:txBody>
      </p:sp>
      <p:sp>
        <p:nvSpPr>
          <p:cNvPr id="82" name="Sun 29"/>
          <p:cNvSpPr/>
          <p:nvPr/>
        </p:nvSpPr>
        <p:spPr>
          <a:xfrm>
            <a:off x="4549045" y="458924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3" name="TextBox 13"/>
          <p:cNvSpPr txBox="1"/>
          <p:nvPr/>
        </p:nvSpPr>
        <p:spPr>
          <a:xfrm>
            <a:off x="4785184" y="4593871"/>
            <a:ext cx="24846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Druz</a:t>
            </a:r>
            <a:endParaRPr lang="fr-FR" sz="900" b="1" dirty="0"/>
          </a:p>
          <a:p>
            <a:pPr>
              <a:lnSpc>
                <a:spcPts val="800"/>
              </a:lnSpc>
            </a:pPr>
            <a:r>
              <a:rPr lang="fr-FR" sz="900" dirty="0" err="1" smtClean="0"/>
              <a:t>Awas</a:t>
            </a:r>
            <a:endParaRPr lang="fr-FR" sz="900" dirty="0"/>
          </a:p>
        </p:txBody>
      </p:sp>
      <p:sp>
        <p:nvSpPr>
          <p:cNvPr id="84" name="Sun 24"/>
          <p:cNvSpPr/>
          <p:nvPr/>
        </p:nvSpPr>
        <p:spPr>
          <a:xfrm>
            <a:off x="4935202" y="4904528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5" name="TextBox 13"/>
          <p:cNvSpPr txBox="1"/>
          <p:nvPr/>
        </p:nvSpPr>
        <p:spPr>
          <a:xfrm>
            <a:off x="4561782" y="4937707"/>
            <a:ext cx="36869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smtClean="0"/>
              <a:t>Karbala</a:t>
            </a:r>
            <a:endParaRPr lang="fr-FR" sz="900" b="1" dirty="0"/>
          </a:p>
        </p:txBody>
      </p:sp>
      <p:sp>
        <p:nvSpPr>
          <p:cNvPr id="86" name="Sun 24"/>
          <p:cNvSpPr/>
          <p:nvPr/>
        </p:nvSpPr>
        <p:spPr>
          <a:xfrm>
            <a:off x="5182868" y="5279269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7" name="TextBox 13"/>
          <p:cNvSpPr txBox="1"/>
          <p:nvPr/>
        </p:nvSpPr>
        <p:spPr>
          <a:xfrm>
            <a:off x="5151976" y="5501517"/>
            <a:ext cx="306174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smtClean="0"/>
              <a:t>Najaf</a:t>
            </a:r>
          </a:p>
          <a:p>
            <a:pPr algn="ctr">
              <a:lnSpc>
                <a:spcPts val="800"/>
              </a:lnSpc>
            </a:pPr>
            <a:r>
              <a:rPr lang="fr-FR" sz="900" dirty="0" err="1" smtClean="0"/>
              <a:t>Kuffah</a:t>
            </a:r>
            <a:endParaRPr lang="fr-FR" sz="900" dirty="0"/>
          </a:p>
        </p:txBody>
      </p:sp>
      <p:sp>
        <p:nvSpPr>
          <p:cNvPr id="88" name="Sun 15"/>
          <p:cNvSpPr/>
          <p:nvPr/>
        </p:nvSpPr>
        <p:spPr>
          <a:xfrm>
            <a:off x="5372554" y="4845915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89" name="TextBox 13"/>
          <p:cNvSpPr txBox="1"/>
          <p:nvPr/>
        </p:nvSpPr>
        <p:spPr>
          <a:xfrm>
            <a:off x="5596711" y="4882562"/>
            <a:ext cx="4215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err="1" smtClean="0"/>
              <a:t>Baghdad</a:t>
            </a:r>
            <a:endParaRPr lang="fr-FR" sz="900" b="1" dirty="0"/>
          </a:p>
        </p:txBody>
      </p:sp>
      <p:sp>
        <p:nvSpPr>
          <p:cNvPr id="90" name="TextBox 35"/>
          <p:cNvSpPr txBox="1"/>
          <p:nvPr/>
        </p:nvSpPr>
        <p:spPr>
          <a:xfrm>
            <a:off x="3040577" y="5045575"/>
            <a:ext cx="48571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Jerusalem</a:t>
            </a:r>
            <a:endParaRPr lang="en-US" sz="900" b="1" dirty="0"/>
          </a:p>
        </p:txBody>
      </p:sp>
      <p:sp>
        <p:nvSpPr>
          <p:cNvPr id="91" name="Sun 36"/>
          <p:cNvSpPr/>
          <p:nvPr/>
        </p:nvSpPr>
        <p:spPr>
          <a:xfrm>
            <a:off x="3535770" y="5014278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534275" y="3124200"/>
            <a:ext cx="432372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Zoom on the Middle East</a:t>
            </a:r>
            <a:endParaRPr lang="en-GB" dirty="0"/>
          </a:p>
        </p:txBody>
      </p:sp>
      <p:sp>
        <p:nvSpPr>
          <p:cNvPr id="92" name="Sun 29"/>
          <p:cNvSpPr/>
          <p:nvPr/>
        </p:nvSpPr>
        <p:spPr>
          <a:xfrm>
            <a:off x="279401" y="252197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3" name="TextBox 30"/>
          <p:cNvSpPr txBox="1"/>
          <p:nvPr/>
        </p:nvSpPr>
        <p:spPr>
          <a:xfrm>
            <a:off x="496501" y="2492027"/>
            <a:ext cx="70320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Ahl</a:t>
            </a:r>
            <a:r>
              <a:rPr lang="en-US" sz="900" dirty="0"/>
              <a:t> </a:t>
            </a:r>
            <a:r>
              <a:rPr lang="en-US" sz="900" dirty="0" smtClean="0"/>
              <a:t>al-</a:t>
            </a:r>
            <a:r>
              <a:rPr lang="en-US" sz="900" dirty="0" err="1" smtClean="0"/>
              <a:t>Tawhidi</a:t>
            </a:r>
            <a:endParaRPr lang="en-US" sz="900" dirty="0" smtClean="0"/>
          </a:p>
          <a:p>
            <a:r>
              <a:rPr lang="en-US" sz="900" i="1" dirty="0" smtClean="0"/>
              <a:t>(Druze)</a:t>
            </a:r>
            <a:endParaRPr lang="en-US" sz="900" i="1" dirty="0"/>
          </a:p>
        </p:txBody>
      </p:sp>
      <p:sp>
        <p:nvSpPr>
          <p:cNvPr id="94" name="Sun 43"/>
          <p:cNvSpPr/>
          <p:nvPr/>
        </p:nvSpPr>
        <p:spPr>
          <a:xfrm>
            <a:off x="1638301" y="252197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5" name="TextBox 44"/>
          <p:cNvSpPr txBox="1"/>
          <p:nvPr/>
        </p:nvSpPr>
        <p:spPr>
          <a:xfrm>
            <a:off x="1855401" y="2492027"/>
            <a:ext cx="834647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Ahl</a:t>
            </a:r>
            <a:r>
              <a:rPr lang="en-US" sz="900" dirty="0"/>
              <a:t> as-</a:t>
            </a:r>
            <a:r>
              <a:rPr lang="en-US" sz="900" dirty="0" err="1"/>
              <a:t>Safa</a:t>
            </a:r>
            <a:r>
              <a:rPr lang="en-US" sz="900" dirty="0"/>
              <a:t> </a:t>
            </a:r>
            <a:endParaRPr lang="en-US" sz="900" dirty="0" smtClean="0"/>
          </a:p>
          <a:p>
            <a:r>
              <a:rPr lang="en-US" sz="900" i="1" dirty="0" smtClean="0"/>
              <a:t>(Sufi, </a:t>
            </a:r>
            <a:r>
              <a:rPr lang="en-US" sz="900" i="1" dirty="0" err="1" smtClean="0"/>
              <a:t>Marabouti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96" name="TextBox 37"/>
          <p:cNvSpPr txBox="1"/>
          <p:nvPr/>
        </p:nvSpPr>
        <p:spPr>
          <a:xfrm>
            <a:off x="279401" y="2291144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</a:t>
            </a:r>
            <a:r>
              <a:rPr lang="en-US" sz="900" b="1" u="sng" dirty="0" smtClean="0"/>
              <a:t>: </a:t>
            </a:r>
            <a:endParaRPr lang="en-US" sz="900" b="1" u="sng" dirty="0"/>
          </a:p>
        </p:txBody>
      </p:sp>
      <p:sp>
        <p:nvSpPr>
          <p:cNvPr id="97" name="Sun 38"/>
          <p:cNvSpPr/>
          <p:nvPr/>
        </p:nvSpPr>
        <p:spPr>
          <a:xfrm>
            <a:off x="2997201" y="252197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8" name="TextBox 49"/>
          <p:cNvSpPr txBox="1"/>
          <p:nvPr/>
        </p:nvSpPr>
        <p:spPr>
          <a:xfrm>
            <a:off x="3214300" y="2455676"/>
            <a:ext cx="1397352" cy="34970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72000" tIns="36000" rIns="72000" bIns="36000" rtlCol="0" anchor="ctr" anchorCtr="1">
            <a:spAutoFit/>
          </a:bodyPr>
          <a:lstStyle/>
          <a:p>
            <a:r>
              <a:rPr lang="en-US" sz="900" dirty="0" err="1" smtClean="0"/>
              <a:t>Mujahed</a:t>
            </a:r>
            <a:endParaRPr lang="en-US" sz="900" dirty="0" smtClean="0"/>
          </a:p>
          <a:p>
            <a:r>
              <a:rPr lang="en-US" sz="900" i="1" dirty="0" smtClean="0"/>
              <a:t>(Ghazi Islamic, </a:t>
            </a:r>
            <a:r>
              <a:rPr lang="en-US" sz="900" i="1" dirty="0" err="1" smtClean="0"/>
              <a:t>Qarmatian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99" name="Sun 50"/>
          <p:cNvSpPr/>
          <p:nvPr/>
        </p:nvSpPr>
        <p:spPr>
          <a:xfrm>
            <a:off x="4684951" y="252197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0" name="TextBox 61"/>
          <p:cNvSpPr txBox="1"/>
          <p:nvPr/>
        </p:nvSpPr>
        <p:spPr>
          <a:xfrm>
            <a:off x="4902051" y="2492027"/>
            <a:ext cx="889149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/>
              <a:t>Amir </a:t>
            </a:r>
            <a:r>
              <a:rPr lang="en-US" sz="900" dirty="0" smtClean="0"/>
              <a:t>al-</a:t>
            </a:r>
            <a:r>
              <a:rPr lang="en-US" sz="900" dirty="0" err="1" smtClean="0"/>
              <a:t>Mu'minini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Ibadi</a:t>
            </a:r>
            <a:r>
              <a:rPr lang="en-US" sz="900" i="1" dirty="0" smtClean="0"/>
              <a:t>, </a:t>
            </a:r>
            <a:r>
              <a:rPr lang="en-US" sz="900" i="1" dirty="0" err="1" smtClean="0"/>
              <a:t>Kharijite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101" name="Sun 38"/>
          <p:cNvSpPr/>
          <p:nvPr/>
        </p:nvSpPr>
        <p:spPr>
          <a:xfrm>
            <a:off x="4078450" y="613035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2" name="TextBox 13"/>
          <p:cNvSpPr txBox="1"/>
          <p:nvPr/>
        </p:nvSpPr>
        <p:spPr>
          <a:xfrm>
            <a:off x="4301100" y="6169650"/>
            <a:ext cx="73577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fr-FR" sz="900" b="1" dirty="0" smtClean="0"/>
              <a:t>Constantinople</a:t>
            </a:r>
            <a:endParaRPr lang="fr-FR" sz="900" b="1" dirty="0"/>
          </a:p>
        </p:txBody>
      </p:sp>
    </p:spTree>
    <p:extLst>
      <p:ext uri="{BB962C8B-B14F-4D97-AF65-F5344CB8AC3E}">
        <p14:creationId xmlns:p14="http://schemas.microsoft.com/office/powerpoint/2010/main" val="318695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421"/>
            <a:ext cx="6858000" cy="3825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n 22"/>
          <p:cNvSpPr/>
          <p:nvPr/>
        </p:nvSpPr>
        <p:spPr>
          <a:xfrm>
            <a:off x="279401" y="13831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14223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845066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884367"/>
            <a:ext cx="71974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Graeco</a:t>
            </a:r>
            <a:r>
              <a:rPr lang="en-US" sz="900" b="1" i="1" dirty="0">
                <a:solidFill>
                  <a:srgbClr val="C00000"/>
                </a:solidFill>
              </a:rPr>
              <a:t>-Roman</a:t>
            </a:r>
          </a:p>
        </p:txBody>
      </p:sp>
      <p:sp>
        <p:nvSpPr>
          <p:cNvPr id="30" name="Sun 29"/>
          <p:cNvSpPr/>
          <p:nvPr/>
        </p:nvSpPr>
        <p:spPr>
          <a:xfrm>
            <a:off x="279401" y="186456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903861"/>
            <a:ext cx="100135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Alexandros-Amonite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Graeco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-Roman /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Solar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4" name="Sun 43"/>
          <p:cNvSpPr/>
          <p:nvPr/>
        </p:nvSpPr>
        <p:spPr>
          <a:xfrm>
            <a:off x="1638301" y="186456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903861"/>
            <a:ext cx="41947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Cybelite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401" y="838200"/>
            <a:ext cx="2054015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</a:t>
            </a:r>
            <a:r>
              <a:rPr lang="en-US" dirty="0" smtClean="0"/>
              <a:t>Religions </a:t>
            </a:r>
            <a:r>
              <a:rPr lang="en-US" dirty="0"/>
              <a:t>and </a:t>
            </a:r>
            <a:r>
              <a:rPr lang="en-US" dirty="0" smtClean="0"/>
              <a:t>their </a:t>
            </a:r>
            <a:r>
              <a:rPr lang="en-US" dirty="0"/>
              <a:t>Heresies: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8540" y="884367"/>
            <a:ext cx="91210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err="1" smtClean="0"/>
              <a:t>Jupiterite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279401" y="1633728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9" name="Sun 38"/>
          <p:cNvSpPr/>
          <p:nvPr/>
        </p:nvSpPr>
        <p:spPr>
          <a:xfrm>
            <a:off x="2997201" y="186456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4300" y="1903861"/>
            <a:ext cx="53168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Eosphorist</a:t>
            </a:r>
            <a:endParaRPr lang="en-US" sz="900" dirty="0"/>
          </a:p>
        </p:txBody>
      </p:sp>
      <p:sp>
        <p:nvSpPr>
          <p:cNvPr id="51" name="Sun 50"/>
          <p:cNvSpPr/>
          <p:nvPr/>
        </p:nvSpPr>
        <p:spPr>
          <a:xfrm>
            <a:off x="4356101" y="186456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0" name="Sun 59"/>
          <p:cNvSpPr/>
          <p:nvPr/>
        </p:nvSpPr>
        <p:spPr>
          <a:xfrm>
            <a:off x="5715000" y="186456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3201" y="1903861"/>
            <a:ext cx="85388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/>
              <a:t>Platonic Christian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32102" y="1903861"/>
            <a:ext cx="76251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/>
              <a:t>Platonic Islamic</a:t>
            </a:r>
          </a:p>
        </p:txBody>
      </p:sp>
      <p:sp>
        <p:nvSpPr>
          <p:cNvPr id="64" name="Sun 63"/>
          <p:cNvSpPr/>
          <p:nvPr/>
        </p:nvSpPr>
        <p:spPr>
          <a:xfrm>
            <a:off x="279401" y="213450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6501" y="2173809"/>
            <a:ext cx="57977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Porphyryan</a:t>
            </a:r>
            <a:endParaRPr lang="en-US" sz="900" dirty="0"/>
          </a:p>
        </p:txBody>
      </p:sp>
      <p:sp>
        <p:nvSpPr>
          <p:cNvPr id="66" name="Sun 65"/>
          <p:cNvSpPr/>
          <p:nvPr/>
        </p:nvSpPr>
        <p:spPr>
          <a:xfrm>
            <a:off x="1638301" y="213450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55401" y="2173809"/>
            <a:ext cx="74968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/>
              <a:t>Imperial Cultist</a:t>
            </a:r>
          </a:p>
        </p:txBody>
      </p:sp>
      <p:sp>
        <p:nvSpPr>
          <p:cNvPr id="68" name="Sun 67"/>
          <p:cNvSpPr/>
          <p:nvPr/>
        </p:nvSpPr>
        <p:spPr>
          <a:xfrm>
            <a:off x="2997201" y="213450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14300" y="2173809"/>
            <a:ext cx="83945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/>
              <a:t>Apollo-</a:t>
            </a:r>
            <a:r>
              <a:rPr lang="en-US" sz="900" dirty="0" err="1"/>
              <a:t>Heliosean</a:t>
            </a:r>
            <a:endParaRPr lang="en-US" sz="900" dirty="0"/>
          </a:p>
        </p:txBody>
      </p:sp>
      <p:sp>
        <p:nvSpPr>
          <p:cNvPr id="70" name="Sun 69"/>
          <p:cNvSpPr/>
          <p:nvPr/>
        </p:nvSpPr>
        <p:spPr>
          <a:xfrm>
            <a:off x="4356101" y="213450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9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Sun 70"/>
          <p:cNvSpPr/>
          <p:nvPr/>
        </p:nvSpPr>
        <p:spPr>
          <a:xfrm>
            <a:off x="5715000" y="213450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3201" y="2173809"/>
            <a:ext cx="88754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Apollo-</a:t>
            </a:r>
            <a:r>
              <a:rPr lang="en-US" sz="900" b="1" i="1" dirty="0" err="1">
                <a:solidFill>
                  <a:srgbClr val="C00000"/>
                </a:solidFill>
              </a:rPr>
              <a:t>Boreasean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932102" y="2173809"/>
            <a:ext cx="84586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Al-Shams Islamic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71695" y="875422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grpSp>
        <p:nvGrpSpPr>
          <p:cNvPr id="3" name="Groupe 2"/>
          <p:cNvGrpSpPr/>
          <p:nvPr/>
        </p:nvGrpSpPr>
        <p:grpSpPr>
          <a:xfrm>
            <a:off x="2514600" y="1073409"/>
            <a:ext cx="2356800" cy="217100"/>
            <a:chOff x="2514600" y="1082849"/>
            <a:chExt cx="2356800" cy="217100"/>
          </a:xfrm>
        </p:grpSpPr>
        <p:sp>
          <p:nvSpPr>
            <p:cNvPr id="41" name="Sun 24"/>
            <p:cNvSpPr/>
            <p:nvPr/>
          </p:nvSpPr>
          <p:spPr>
            <a:xfrm>
              <a:off x="2514600" y="1082849"/>
              <a:ext cx="217100" cy="217100"/>
            </a:xfrm>
            <a:prstGeom prst="sun">
              <a:avLst/>
            </a:prstGeom>
            <a:solidFill>
              <a:schemeClr val="bg1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2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25"/>
            <p:cNvSpPr txBox="1"/>
            <p:nvPr/>
          </p:nvSpPr>
          <p:spPr>
            <a:xfrm>
              <a:off x="2757099" y="1122150"/>
              <a:ext cx="408766" cy="1384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b="1" dirty="0" err="1" smtClean="0"/>
                <a:t>Mithraic</a:t>
              </a:r>
              <a:endParaRPr lang="en-US" sz="900" b="1" dirty="0"/>
            </a:p>
          </p:txBody>
        </p:sp>
        <p:sp>
          <p:nvSpPr>
            <p:cNvPr id="49" name="TextBox 34"/>
            <p:cNvSpPr txBox="1"/>
            <p:nvPr/>
          </p:nvSpPr>
          <p:spPr>
            <a:xfrm>
              <a:off x="3558540" y="1122150"/>
              <a:ext cx="1312860" cy="1384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b="1" u="sng" dirty="0" smtClean="0"/>
                <a:t>Heresies</a:t>
              </a:r>
              <a:r>
                <a:rPr lang="en-US" sz="900" b="1" dirty="0" smtClean="0"/>
                <a:t>: </a:t>
              </a:r>
              <a:r>
                <a:rPr lang="en-US" sz="900" dirty="0" err="1" smtClean="0"/>
                <a:t>Mithraic</a:t>
              </a:r>
              <a:r>
                <a:rPr lang="en-US" sz="900" dirty="0" smtClean="0"/>
                <a:t>-Christian</a:t>
              </a:r>
              <a:endParaRPr lang="en-US" sz="900" dirty="0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2514600" y="1301752"/>
            <a:ext cx="2507482" cy="217100"/>
            <a:chOff x="2514600" y="1082849"/>
            <a:chExt cx="2507482" cy="217100"/>
          </a:xfrm>
        </p:grpSpPr>
        <p:sp>
          <p:nvSpPr>
            <p:cNvPr id="53" name="Sun 24"/>
            <p:cNvSpPr/>
            <p:nvPr/>
          </p:nvSpPr>
          <p:spPr>
            <a:xfrm>
              <a:off x="2514600" y="1082849"/>
              <a:ext cx="217100" cy="217100"/>
            </a:xfrm>
            <a:prstGeom prst="sun">
              <a:avLst/>
            </a:prstGeom>
            <a:solidFill>
              <a:schemeClr val="bg1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1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25"/>
            <p:cNvSpPr txBox="1"/>
            <p:nvPr/>
          </p:nvSpPr>
          <p:spPr>
            <a:xfrm>
              <a:off x="2757099" y="1122150"/>
              <a:ext cx="586699" cy="1384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b="1" dirty="0" err="1" smtClean="0"/>
                <a:t>Neoplatonic</a:t>
              </a:r>
              <a:endParaRPr lang="en-US" sz="900" b="1" dirty="0"/>
            </a:p>
          </p:txBody>
        </p:sp>
        <p:sp>
          <p:nvSpPr>
            <p:cNvPr id="55" name="TextBox 34"/>
            <p:cNvSpPr txBox="1"/>
            <p:nvPr/>
          </p:nvSpPr>
          <p:spPr>
            <a:xfrm>
              <a:off x="3558540" y="1122150"/>
              <a:ext cx="1463542" cy="1384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b="1" u="sng" dirty="0" smtClean="0"/>
                <a:t>Heresies</a:t>
              </a:r>
              <a:r>
                <a:rPr lang="en-US" sz="900" b="1" dirty="0" smtClean="0"/>
                <a:t>: </a:t>
              </a:r>
              <a:r>
                <a:rPr lang="en-US" sz="900" dirty="0" smtClean="0"/>
                <a:t>Platonic Pythagorean</a:t>
              </a:r>
              <a:endParaRPr lang="en-US" sz="900" dirty="0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2514600" y="1530096"/>
            <a:ext cx="3156698" cy="217100"/>
            <a:chOff x="2514600" y="1082849"/>
            <a:chExt cx="3156698" cy="217100"/>
          </a:xfrm>
        </p:grpSpPr>
        <p:sp>
          <p:nvSpPr>
            <p:cNvPr id="57" name="Sun 24"/>
            <p:cNvSpPr/>
            <p:nvPr/>
          </p:nvSpPr>
          <p:spPr>
            <a:xfrm>
              <a:off x="2514600" y="1082849"/>
              <a:ext cx="217100" cy="217100"/>
            </a:xfrm>
            <a:prstGeom prst="sun">
              <a:avLst/>
            </a:prstGeom>
            <a:solidFill>
              <a:schemeClr val="bg1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3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25"/>
            <p:cNvSpPr txBox="1"/>
            <p:nvPr/>
          </p:nvSpPr>
          <p:spPr>
            <a:xfrm>
              <a:off x="2757099" y="1122150"/>
              <a:ext cx="682879" cy="1384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b="1" dirty="0" smtClean="0"/>
                <a:t>Solar-Imperial</a:t>
              </a:r>
              <a:endParaRPr lang="en-US" sz="900" b="1" dirty="0"/>
            </a:p>
          </p:txBody>
        </p:sp>
        <p:sp>
          <p:nvSpPr>
            <p:cNvPr id="59" name="TextBox 34"/>
            <p:cNvSpPr txBox="1"/>
            <p:nvPr/>
          </p:nvSpPr>
          <p:spPr>
            <a:xfrm>
              <a:off x="3558540" y="1122150"/>
              <a:ext cx="2112758" cy="1384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b="1" u="sng" dirty="0" smtClean="0"/>
                <a:t>Heresies</a:t>
              </a:r>
              <a:r>
                <a:rPr lang="en-US" sz="900" b="1" dirty="0" smtClean="0"/>
                <a:t>: </a:t>
              </a:r>
              <a:r>
                <a:rPr lang="en-US" sz="900" dirty="0"/>
                <a:t>Solar-Christian, </a:t>
              </a:r>
              <a:r>
                <a:rPr lang="en-US" sz="900" b="1" i="1" dirty="0">
                  <a:solidFill>
                    <a:srgbClr val="C00000"/>
                  </a:solidFill>
                </a:rPr>
                <a:t>Solar-Manichaean </a:t>
              </a:r>
            </a:p>
          </p:txBody>
        </p:sp>
      </p:grpSp>
      <p:sp>
        <p:nvSpPr>
          <p:cNvPr id="61" name="Sun 63"/>
          <p:cNvSpPr/>
          <p:nvPr/>
        </p:nvSpPr>
        <p:spPr>
          <a:xfrm>
            <a:off x="279401" y="240445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5" name="Sun 65"/>
          <p:cNvSpPr/>
          <p:nvPr/>
        </p:nvSpPr>
        <p:spPr>
          <a:xfrm>
            <a:off x="1638301" y="240445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7" name="Sun 67"/>
          <p:cNvSpPr/>
          <p:nvPr/>
        </p:nvSpPr>
        <p:spPr>
          <a:xfrm>
            <a:off x="2997201" y="240445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13</a:t>
            </a:r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496501" y="2443758"/>
            <a:ext cx="3683893" cy="138499"/>
            <a:chOff x="1855401" y="2443758"/>
            <a:chExt cx="3683893" cy="138499"/>
          </a:xfrm>
        </p:grpSpPr>
        <p:sp>
          <p:nvSpPr>
            <p:cNvPr id="76" name="TextBox 66"/>
            <p:cNvSpPr txBox="1"/>
            <p:nvPr/>
          </p:nvSpPr>
          <p:spPr>
            <a:xfrm>
              <a:off x="1855401" y="2443758"/>
              <a:ext cx="605418" cy="1384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36000" tIns="0" rIns="0" bIns="0" rtlCol="0" anchor="ctr" anchorCtr="1">
              <a:spAutoFit/>
            </a:bodyPr>
            <a:lstStyle/>
            <a:p>
              <a:r>
                <a:rPr lang="en-US" sz="900" b="1" i="1" dirty="0" err="1">
                  <a:solidFill>
                    <a:srgbClr val="C00000"/>
                  </a:solidFill>
                </a:rPr>
                <a:t>Ódinn-Sólar</a:t>
              </a:r>
              <a:endParaRPr lang="en-US" sz="9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68"/>
            <p:cNvSpPr txBox="1"/>
            <p:nvPr/>
          </p:nvSpPr>
          <p:spPr>
            <a:xfrm>
              <a:off x="3214300" y="2443758"/>
              <a:ext cx="329702" cy="1384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36000" tIns="0" rIns="0" bIns="0" rtlCol="0" anchor="ctr" anchorCtr="1">
              <a:spAutoFit/>
            </a:bodyPr>
            <a:lstStyle/>
            <a:p>
              <a:r>
                <a:rPr lang="en-US" sz="900" b="1" i="1" dirty="0" err="1">
                  <a:solidFill>
                    <a:srgbClr val="C00000"/>
                  </a:solidFill>
                </a:rPr>
                <a:t>Horsic</a:t>
              </a:r>
              <a:endParaRPr lang="en-US" sz="9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71"/>
            <p:cNvSpPr txBox="1"/>
            <p:nvPr/>
          </p:nvSpPr>
          <p:spPr>
            <a:xfrm>
              <a:off x="4573201" y="2443758"/>
              <a:ext cx="966093" cy="1384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36000" tIns="0" rIns="0" bIns="0" rtlCol="0" anchor="ctr" anchorCtr="1">
              <a:spAutoFit/>
            </a:bodyPr>
            <a:lstStyle/>
            <a:p>
              <a:r>
                <a:rPr lang="en-US" sz="900" b="1" i="1" dirty="0" err="1">
                  <a:solidFill>
                    <a:srgbClr val="C00000"/>
                  </a:solidFill>
                </a:rPr>
                <a:t>Ts'ähäy</a:t>
              </a:r>
              <a:r>
                <a:rPr lang="en-US" sz="900" b="1" i="1" dirty="0">
                  <a:solidFill>
                    <a:srgbClr val="C00000"/>
                  </a:solidFill>
                </a:rPr>
                <a:t> </a:t>
              </a:r>
              <a:r>
                <a:rPr lang="en-US" sz="900" b="1" i="1" dirty="0" err="1">
                  <a:solidFill>
                    <a:srgbClr val="C00000"/>
                  </a:solidFill>
                </a:rPr>
                <a:t>Mahremite</a:t>
              </a:r>
              <a:endParaRPr lang="en-US" sz="900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3" name="TextBox 35"/>
          <p:cNvSpPr txBox="1"/>
          <p:nvPr/>
        </p:nvSpPr>
        <p:spPr>
          <a:xfrm>
            <a:off x="4466315" y="6868477"/>
            <a:ext cx="48571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err="1" smtClean="0"/>
              <a:t>Jerusalem</a:t>
            </a:r>
            <a:endParaRPr lang="fr-FR" sz="900" b="1" dirty="0"/>
          </a:p>
        </p:txBody>
      </p:sp>
      <p:sp>
        <p:nvSpPr>
          <p:cNvPr id="84" name="Sun 36"/>
          <p:cNvSpPr/>
          <p:nvPr/>
        </p:nvSpPr>
        <p:spPr>
          <a:xfrm>
            <a:off x="4598339" y="70069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85" name="TextBox 32"/>
          <p:cNvSpPr txBox="1"/>
          <p:nvPr/>
        </p:nvSpPr>
        <p:spPr>
          <a:xfrm>
            <a:off x="2351537" y="6839267"/>
            <a:ext cx="43281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smtClean="0"/>
              <a:t>Carthage</a:t>
            </a:r>
            <a:endParaRPr lang="fr-FR" sz="900" b="1" dirty="0"/>
          </a:p>
        </p:txBody>
      </p:sp>
      <p:sp>
        <p:nvSpPr>
          <p:cNvPr id="86" name="Sun 33"/>
          <p:cNvSpPr/>
          <p:nvPr/>
        </p:nvSpPr>
        <p:spPr>
          <a:xfrm>
            <a:off x="2460590" y="66417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87" name="TextBox 41"/>
          <p:cNvSpPr txBox="1"/>
          <p:nvPr/>
        </p:nvSpPr>
        <p:spPr>
          <a:xfrm>
            <a:off x="2789633" y="6420167"/>
            <a:ext cx="28052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smtClean="0"/>
              <a:t>Rome</a:t>
            </a:r>
            <a:endParaRPr lang="fr-FR" sz="900" b="1" dirty="0"/>
          </a:p>
        </p:txBody>
      </p:sp>
      <p:sp>
        <p:nvSpPr>
          <p:cNvPr id="88" name="Sun 42"/>
          <p:cNvSpPr/>
          <p:nvPr/>
        </p:nvSpPr>
        <p:spPr>
          <a:xfrm>
            <a:off x="2822540" y="62226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0" name="Sun 46"/>
          <p:cNvSpPr/>
          <p:nvPr/>
        </p:nvSpPr>
        <p:spPr>
          <a:xfrm>
            <a:off x="4009990" y="720689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80" name="Sun 24"/>
          <p:cNvSpPr/>
          <p:nvPr/>
        </p:nvSpPr>
        <p:spPr>
          <a:xfrm>
            <a:off x="3741217" y="6543605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2" name="TextBox 35"/>
          <p:cNvSpPr txBox="1"/>
          <p:nvPr/>
        </p:nvSpPr>
        <p:spPr>
          <a:xfrm>
            <a:off x="3315362" y="6550711"/>
            <a:ext cx="399148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Athenai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Piraeaus</a:t>
            </a:r>
            <a:endParaRPr lang="fr-FR" sz="900" dirty="0"/>
          </a:p>
        </p:txBody>
      </p:sp>
      <p:sp>
        <p:nvSpPr>
          <p:cNvPr id="92" name="TextBox 57"/>
          <p:cNvSpPr txBox="1"/>
          <p:nvPr/>
        </p:nvSpPr>
        <p:spPr>
          <a:xfrm>
            <a:off x="5584538" y="6616549"/>
            <a:ext cx="84157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Oromieh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err="1" smtClean="0"/>
              <a:t>Takht</a:t>
            </a:r>
            <a:r>
              <a:rPr lang="en-US" sz="900" dirty="0" smtClean="0"/>
              <a:t>-e </a:t>
            </a:r>
            <a:r>
              <a:rPr lang="en-US" sz="900" dirty="0" err="1" smtClean="0"/>
              <a:t>Soleyman</a:t>
            </a:r>
            <a:endParaRPr lang="en-US" sz="900" dirty="0"/>
          </a:p>
        </p:txBody>
      </p:sp>
      <p:sp>
        <p:nvSpPr>
          <p:cNvPr id="93" name="Sun 24"/>
          <p:cNvSpPr/>
          <p:nvPr/>
        </p:nvSpPr>
        <p:spPr>
          <a:xfrm>
            <a:off x="5352198" y="6610591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Sun 24"/>
          <p:cNvSpPr/>
          <p:nvPr/>
        </p:nvSpPr>
        <p:spPr>
          <a:xfrm>
            <a:off x="4102518" y="6145771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5" name="TextBox 57"/>
          <p:cNvSpPr txBox="1"/>
          <p:nvPr/>
        </p:nvSpPr>
        <p:spPr>
          <a:xfrm>
            <a:off x="3889679" y="6023541"/>
            <a:ext cx="735779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smtClean="0"/>
              <a:t>Constantinople</a:t>
            </a:r>
            <a:endParaRPr lang="en-US" sz="900" dirty="0"/>
          </a:p>
        </p:txBody>
      </p:sp>
      <p:sp>
        <p:nvSpPr>
          <p:cNvPr id="96" name="Sun 29"/>
          <p:cNvSpPr/>
          <p:nvPr/>
        </p:nvSpPr>
        <p:spPr>
          <a:xfrm>
            <a:off x="3792890" y="7299421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7" name="TextBox 45"/>
          <p:cNvSpPr txBox="1"/>
          <p:nvPr/>
        </p:nvSpPr>
        <p:spPr>
          <a:xfrm>
            <a:off x="3402660" y="7315200"/>
            <a:ext cx="436018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Quattara</a:t>
            </a:r>
            <a:endParaRPr lang="fr-FR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Siwa</a:t>
            </a:r>
            <a:endParaRPr lang="fr-FR" sz="900" dirty="0"/>
          </a:p>
        </p:txBody>
      </p:sp>
      <p:sp>
        <p:nvSpPr>
          <p:cNvPr id="98" name="Sun 29"/>
          <p:cNvSpPr/>
          <p:nvPr/>
        </p:nvSpPr>
        <p:spPr>
          <a:xfrm>
            <a:off x="4053757" y="647117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9" name="TextBox 45"/>
          <p:cNvSpPr txBox="1"/>
          <p:nvPr/>
        </p:nvSpPr>
        <p:spPr>
          <a:xfrm>
            <a:off x="4280786" y="6480124"/>
            <a:ext cx="394339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Ephesos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Lebedos</a:t>
            </a:r>
            <a:endParaRPr lang="fr-FR" sz="900" dirty="0"/>
          </a:p>
        </p:txBody>
      </p:sp>
      <p:sp>
        <p:nvSpPr>
          <p:cNvPr id="100" name="Sun 29"/>
          <p:cNvSpPr/>
          <p:nvPr/>
        </p:nvSpPr>
        <p:spPr>
          <a:xfrm>
            <a:off x="4783042" y="628994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1" name="TextBox 45"/>
          <p:cNvSpPr txBox="1"/>
          <p:nvPr/>
        </p:nvSpPr>
        <p:spPr>
          <a:xfrm>
            <a:off x="5000142" y="6366466"/>
            <a:ext cx="439223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Kaisereia</a:t>
            </a:r>
            <a:endParaRPr lang="fr-FR" sz="900" b="1" dirty="0" smtClean="0"/>
          </a:p>
        </p:txBody>
      </p:sp>
      <p:sp>
        <p:nvSpPr>
          <p:cNvPr id="102" name="Sun 29"/>
          <p:cNvSpPr/>
          <p:nvPr/>
        </p:nvSpPr>
        <p:spPr>
          <a:xfrm>
            <a:off x="4859842" y="6000675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3" name="TextBox 45"/>
          <p:cNvSpPr txBox="1"/>
          <p:nvPr/>
        </p:nvSpPr>
        <p:spPr>
          <a:xfrm>
            <a:off x="5093481" y="6009470"/>
            <a:ext cx="495328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Trapezous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Rizeia</a:t>
            </a:r>
            <a:endParaRPr lang="fr-FR" sz="900" dirty="0" smtClean="0"/>
          </a:p>
        </p:txBody>
      </p:sp>
      <p:sp>
        <p:nvSpPr>
          <p:cNvPr id="104" name="Sun 29"/>
          <p:cNvSpPr/>
          <p:nvPr/>
        </p:nvSpPr>
        <p:spPr>
          <a:xfrm>
            <a:off x="3473157" y="704742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5" name="TextBox 45"/>
          <p:cNvSpPr txBox="1"/>
          <p:nvPr/>
        </p:nvSpPr>
        <p:spPr>
          <a:xfrm>
            <a:off x="2996644" y="7047531"/>
            <a:ext cx="469744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Cyrenaica</a:t>
            </a:r>
            <a:endParaRPr lang="fr-FR" sz="900" b="1" dirty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Derna</a:t>
            </a:r>
            <a:endParaRPr lang="fr-FR" sz="900" dirty="0" smtClean="0"/>
          </a:p>
        </p:txBody>
      </p:sp>
      <p:sp>
        <p:nvSpPr>
          <p:cNvPr id="106" name="Sun 29"/>
          <p:cNvSpPr/>
          <p:nvPr/>
        </p:nvSpPr>
        <p:spPr>
          <a:xfrm>
            <a:off x="4516908" y="565540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9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7" name="TextBox 45"/>
          <p:cNvSpPr txBox="1"/>
          <p:nvPr/>
        </p:nvSpPr>
        <p:spPr>
          <a:xfrm>
            <a:off x="4272949" y="5448058"/>
            <a:ext cx="68127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Panticapacum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Cherco</a:t>
            </a:r>
            <a:endParaRPr lang="fr-FR" sz="900" dirty="0" smtClean="0"/>
          </a:p>
        </p:txBody>
      </p:sp>
      <p:sp>
        <p:nvSpPr>
          <p:cNvPr id="108" name="TextBox 32"/>
          <p:cNvSpPr txBox="1"/>
          <p:nvPr/>
        </p:nvSpPr>
        <p:spPr>
          <a:xfrm>
            <a:off x="4827112" y="7257792"/>
            <a:ext cx="258084" cy="10259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Petra</a:t>
            </a:r>
            <a:endParaRPr lang="en-US" sz="900" b="1" dirty="0"/>
          </a:p>
        </p:txBody>
      </p:sp>
      <p:sp>
        <p:nvSpPr>
          <p:cNvPr id="110" name="Sun 29"/>
          <p:cNvSpPr/>
          <p:nvPr/>
        </p:nvSpPr>
        <p:spPr>
          <a:xfrm>
            <a:off x="4610012" y="719377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9" name="TextBox 45"/>
          <p:cNvSpPr txBox="1"/>
          <p:nvPr/>
        </p:nvSpPr>
        <p:spPr>
          <a:xfrm>
            <a:off x="3856852" y="7074135"/>
            <a:ext cx="52097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smtClean="0"/>
              <a:t>Alexandria</a:t>
            </a:r>
            <a:endParaRPr lang="fr-FR" sz="900" b="1" dirty="0"/>
          </a:p>
        </p:txBody>
      </p:sp>
      <p:sp>
        <p:nvSpPr>
          <p:cNvPr id="111" name="Sun 29"/>
          <p:cNvSpPr/>
          <p:nvPr/>
        </p:nvSpPr>
        <p:spPr>
          <a:xfrm>
            <a:off x="4154556" y="426250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2" name="TextBox 45"/>
          <p:cNvSpPr txBox="1"/>
          <p:nvPr/>
        </p:nvSpPr>
        <p:spPr>
          <a:xfrm>
            <a:off x="4026470" y="4056024"/>
            <a:ext cx="476092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smtClean="0"/>
              <a:t>Novgorod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Tikhvin</a:t>
            </a:r>
            <a:endParaRPr lang="fr-FR" sz="900" dirty="0" smtClean="0"/>
          </a:p>
        </p:txBody>
      </p:sp>
      <p:sp>
        <p:nvSpPr>
          <p:cNvPr id="113" name="Sun 29"/>
          <p:cNvSpPr/>
          <p:nvPr/>
        </p:nvSpPr>
        <p:spPr>
          <a:xfrm>
            <a:off x="3917920" y="462425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4" name="TextBox 45"/>
          <p:cNvSpPr txBox="1"/>
          <p:nvPr/>
        </p:nvSpPr>
        <p:spPr>
          <a:xfrm>
            <a:off x="3848193" y="4842165"/>
            <a:ext cx="36548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Polotsk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Braslaw</a:t>
            </a:r>
            <a:endParaRPr lang="fr-FR" sz="900" dirty="0" smtClean="0"/>
          </a:p>
        </p:txBody>
      </p:sp>
      <p:sp>
        <p:nvSpPr>
          <p:cNvPr id="115" name="Sun 63"/>
          <p:cNvSpPr/>
          <p:nvPr/>
        </p:nvSpPr>
        <p:spPr>
          <a:xfrm>
            <a:off x="4991123" y="853440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6" name="TextBox 64"/>
          <p:cNvSpPr txBox="1"/>
          <p:nvPr/>
        </p:nvSpPr>
        <p:spPr>
          <a:xfrm>
            <a:off x="4943413" y="8760090"/>
            <a:ext cx="330220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Aksum</a:t>
            </a:r>
            <a:endParaRPr lang="en-US" sz="900" dirty="0"/>
          </a:p>
        </p:txBody>
      </p:sp>
      <p:sp>
        <p:nvSpPr>
          <p:cNvPr id="91" name="Sun 29"/>
          <p:cNvSpPr/>
          <p:nvPr/>
        </p:nvSpPr>
        <p:spPr>
          <a:xfrm>
            <a:off x="279401" y="2897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9" name="TextBox 30"/>
          <p:cNvSpPr txBox="1"/>
          <p:nvPr/>
        </p:nvSpPr>
        <p:spPr>
          <a:xfrm>
            <a:off x="496501" y="2867883"/>
            <a:ext cx="83785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Matar</a:t>
            </a:r>
            <a:r>
              <a:rPr lang="en-US" sz="900" dirty="0"/>
              <a:t> </a:t>
            </a:r>
            <a:r>
              <a:rPr lang="en-US" sz="900" dirty="0" err="1" smtClean="0"/>
              <a:t>Kubileyani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Cybelite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117" name="Sun 43"/>
          <p:cNvSpPr/>
          <p:nvPr/>
        </p:nvSpPr>
        <p:spPr>
          <a:xfrm>
            <a:off x="2667000" y="2897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8" name="TextBox 44"/>
          <p:cNvSpPr txBox="1"/>
          <p:nvPr/>
        </p:nvSpPr>
        <p:spPr>
          <a:xfrm>
            <a:off x="2884100" y="2867883"/>
            <a:ext cx="1499894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/>
              <a:t>Maher </a:t>
            </a:r>
            <a:r>
              <a:rPr lang="en-US" sz="900" dirty="0" err="1" smtClean="0"/>
              <a:t>Aelshadavi</a:t>
            </a:r>
            <a:endParaRPr lang="en-US" sz="900" dirty="0" smtClean="0"/>
          </a:p>
          <a:p>
            <a:r>
              <a:rPr lang="en-US" sz="900" i="1" dirty="0"/>
              <a:t>(</a:t>
            </a:r>
            <a:r>
              <a:rPr lang="en-US" sz="900" i="1" dirty="0" err="1" smtClean="0"/>
              <a:t>Maherite</a:t>
            </a:r>
            <a:r>
              <a:rPr lang="en-US" sz="900" i="1" dirty="0"/>
              <a:t>, </a:t>
            </a:r>
            <a:r>
              <a:rPr lang="en-US" sz="900" i="1" dirty="0" err="1"/>
              <a:t>Ts'ähäy</a:t>
            </a:r>
            <a:r>
              <a:rPr lang="en-US" sz="900" i="1" dirty="0"/>
              <a:t> </a:t>
            </a:r>
            <a:r>
              <a:rPr lang="en-US" sz="900" i="1" dirty="0" err="1"/>
              <a:t>Mahremite</a:t>
            </a:r>
            <a:r>
              <a:rPr lang="en-US" sz="900" i="1" dirty="0"/>
              <a:t>)</a:t>
            </a:r>
          </a:p>
        </p:txBody>
      </p:sp>
      <p:sp>
        <p:nvSpPr>
          <p:cNvPr id="119" name="TextBox 37"/>
          <p:cNvSpPr txBox="1"/>
          <p:nvPr/>
        </p:nvSpPr>
        <p:spPr>
          <a:xfrm>
            <a:off x="279401" y="2667000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</a:t>
            </a:r>
            <a:r>
              <a:rPr lang="en-US" sz="900" b="1" u="sng" dirty="0" smtClean="0"/>
              <a:t>: </a:t>
            </a:r>
            <a:endParaRPr lang="en-US" sz="900" b="1" u="sng" dirty="0"/>
          </a:p>
        </p:txBody>
      </p:sp>
      <p:sp>
        <p:nvSpPr>
          <p:cNvPr id="120" name="Sun 38"/>
          <p:cNvSpPr/>
          <p:nvPr/>
        </p:nvSpPr>
        <p:spPr>
          <a:xfrm>
            <a:off x="5167349" y="2897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1" name="TextBox 49"/>
          <p:cNvSpPr txBox="1"/>
          <p:nvPr/>
        </p:nvSpPr>
        <p:spPr>
          <a:xfrm>
            <a:off x="5384448" y="2831532"/>
            <a:ext cx="916451" cy="34970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72000" tIns="36000" rIns="72000" bIns="36000" rtlCol="0" anchor="ctr" anchorCtr="1">
            <a:spAutoFit/>
          </a:bodyPr>
          <a:lstStyle/>
          <a:p>
            <a:r>
              <a:rPr lang="en-US" sz="900" dirty="0" err="1"/>
              <a:t>Olympist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Graeco</a:t>
            </a:r>
            <a:r>
              <a:rPr lang="en-US" sz="900" i="1" dirty="0" smtClean="0"/>
              <a:t>-Roman)</a:t>
            </a:r>
            <a:endParaRPr lang="en-US" sz="900" i="1" dirty="0"/>
          </a:p>
        </p:txBody>
      </p:sp>
      <p:sp>
        <p:nvSpPr>
          <p:cNvPr id="122" name="Sun 29"/>
          <p:cNvSpPr/>
          <p:nvPr/>
        </p:nvSpPr>
        <p:spPr>
          <a:xfrm>
            <a:off x="279401" y="323983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3" name="TextBox 30"/>
          <p:cNvSpPr txBox="1"/>
          <p:nvPr/>
        </p:nvSpPr>
        <p:spPr>
          <a:xfrm>
            <a:off x="496502" y="3200400"/>
            <a:ext cx="2018098" cy="41549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36000" tIns="0" rIns="0" bIns="0" rtlCol="0" anchor="ctr" anchorCtr="0">
            <a:spAutoFit/>
          </a:bodyPr>
          <a:lstStyle/>
          <a:p>
            <a:r>
              <a:rPr lang="en-US" sz="900" dirty="0" err="1" smtClean="0"/>
              <a:t>Sehuli</a:t>
            </a:r>
            <a:endParaRPr lang="en-US" sz="900" dirty="0" smtClean="0"/>
          </a:p>
          <a:p>
            <a:r>
              <a:rPr lang="en-US" sz="900" i="1" dirty="0"/>
              <a:t>(</a:t>
            </a:r>
            <a:r>
              <a:rPr lang="en-US" sz="900" i="1" dirty="0" err="1" smtClean="0"/>
              <a:t>Dažbogite</a:t>
            </a:r>
            <a:r>
              <a:rPr lang="en-US" sz="900" i="1" dirty="0"/>
              <a:t>, </a:t>
            </a:r>
            <a:r>
              <a:rPr lang="en-US" sz="900" i="1" dirty="0" err="1" smtClean="0"/>
              <a:t>Saulic</a:t>
            </a:r>
            <a:r>
              <a:rPr lang="en-US" sz="900" i="1" dirty="0"/>
              <a:t>, </a:t>
            </a:r>
            <a:r>
              <a:rPr lang="en-US" sz="900" i="1" dirty="0" err="1" smtClean="0"/>
              <a:t>Ódinn-Sólar</a:t>
            </a:r>
            <a:r>
              <a:rPr lang="en-US" sz="900" i="1" dirty="0"/>
              <a:t>, </a:t>
            </a:r>
            <a:r>
              <a:rPr lang="en-US" sz="900" i="1" dirty="0" err="1" smtClean="0"/>
              <a:t>Horsic</a:t>
            </a:r>
            <a:r>
              <a:rPr lang="en-US" sz="900" i="1" dirty="0"/>
              <a:t>, </a:t>
            </a:r>
            <a:r>
              <a:rPr lang="en-US" sz="900" i="1" dirty="0" err="1" smtClean="0"/>
              <a:t>Sowiloic</a:t>
            </a:r>
            <a:r>
              <a:rPr lang="en-US" sz="900" i="1" dirty="0" smtClean="0"/>
              <a:t>, </a:t>
            </a:r>
            <a:r>
              <a:rPr lang="en-US" sz="900" i="1" dirty="0" err="1"/>
              <a:t>Jumalanpalvoja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grpSp>
        <p:nvGrpSpPr>
          <p:cNvPr id="8" name="Groupe 7"/>
          <p:cNvGrpSpPr/>
          <p:nvPr/>
        </p:nvGrpSpPr>
        <p:grpSpPr>
          <a:xfrm>
            <a:off x="2667000" y="3209888"/>
            <a:ext cx="1175179" cy="276999"/>
            <a:chOff x="3015821" y="3209888"/>
            <a:chExt cx="1175179" cy="276999"/>
          </a:xfrm>
        </p:grpSpPr>
        <p:sp>
          <p:nvSpPr>
            <p:cNvPr id="124" name="Sun 43"/>
            <p:cNvSpPr/>
            <p:nvPr/>
          </p:nvSpPr>
          <p:spPr>
            <a:xfrm>
              <a:off x="3015821" y="3239837"/>
              <a:ext cx="217100" cy="217100"/>
            </a:xfrm>
            <a:prstGeom prst="sun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9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44"/>
            <p:cNvSpPr txBox="1"/>
            <p:nvPr/>
          </p:nvSpPr>
          <p:spPr>
            <a:xfrm>
              <a:off x="3232921" y="3209888"/>
              <a:ext cx="9580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36000" tIns="0" rIns="0" bIns="0" rtlCol="0" anchor="ctr" anchorCtr="1">
              <a:spAutoFit/>
            </a:bodyPr>
            <a:lstStyle/>
            <a:p>
              <a:r>
                <a:rPr lang="en-US" sz="900" dirty="0" err="1" smtClean="0"/>
                <a:t>Septentrionist</a:t>
              </a:r>
              <a:endParaRPr lang="en-US" sz="900" dirty="0" smtClean="0"/>
            </a:p>
            <a:p>
              <a:r>
                <a:rPr lang="en-US" sz="900" i="1" dirty="0" smtClean="0"/>
                <a:t>(</a:t>
              </a:r>
              <a:r>
                <a:rPr lang="en-US" sz="900" i="1" dirty="0"/>
                <a:t>Apollo-</a:t>
              </a:r>
              <a:r>
                <a:rPr lang="en-US" sz="900" i="1" dirty="0" err="1"/>
                <a:t>Boreasean</a:t>
              </a:r>
              <a:r>
                <a:rPr lang="en-US" sz="900" i="1" dirty="0" smtClean="0"/>
                <a:t>)</a:t>
              </a:r>
              <a:endParaRPr lang="en-US" sz="900" i="1" dirty="0"/>
            </a:p>
          </p:txBody>
        </p:sp>
      </p:grpSp>
      <p:sp>
        <p:nvSpPr>
          <p:cNvPr id="126" name="Sun 38"/>
          <p:cNvSpPr/>
          <p:nvPr/>
        </p:nvSpPr>
        <p:spPr>
          <a:xfrm>
            <a:off x="5167349" y="323983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7" name="TextBox 49"/>
          <p:cNvSpPr txBox="1"/>
          <p:nvPr/>
        </p:nvSpPr>
        <p:spPr>
          <a:xfrm>
            <a:off x="5384448" y="3173537"/>
            <a:ext cx="1025455" cy="34970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72000" tIns="36000" rIns="72000" bIns="36000" rtlCol="0" anchor="ctr" anchorCtr="1">
            <a:spAutoFit/>
          </a:bodyPr>
          <a:lstStyle/>
          <a:p>
            <a:r>
              <a:rPr lang="en-US" sz="900" dirty="0" err="1"/>
              <a:t>Ahl</a:t>
            </a:r>
            <a:r>
              <a:rPr lang="en-US" sz="900" dirty="0"/>
              <a:t> al-Shams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/>
              <a:t>Al-Shams </a:t>
            </a:r>
            <a:r>
              <a:rPr lang="en-US" sz="900" i="1" dirty="0"/>
              <a:t>Islamic)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21896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31899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Ásatrú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52526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Scandinist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Norse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4" name="Sun 43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641733"/>
            <a:ext cx="43389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Sowiloic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64643" y="4980462"/>
            <a:ext cx="381515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Zeeland</a:t>
            </a:r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Tholen</a:t>
            </a:r>
            <a:endParaRPr lang="en-US" sz="900" dirty="0"/>
          </a:p>
        </p:txBody>
      </p:sp>
      <p:sp>
        <p:nvSpPr>
          <p:cNvPr id="47" name="Sun 46"/>
          <p:cNvSpPr/>
          <p:nvPr/>
        </p:nvSpPr>
        <p:spPr>
          <a:xfrm>
            <a:off x="2088307" y="497575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179215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Ófriðartrívaric</a:t>
            </a:r>
            <a:r>
              <a:rPr lang="en-US" sz="900" dirty="0"/>
              <a:t>, </a:t>
            </a:r>
            <a:r>
              <a:rPr lang="en-US" sz="900" b="1" i="1" dirty="0" err="1">
                <a:solidFill>
                  <a:srgbClr val="C00000"/>
                </a:solidFill>
              </a:rPr>
              <a:t>Ragnarökric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3547286" y="1572482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</a:t>
            </a:r>
            <a:r>
              <a:rPr lang="en-US" sz="900" dirty="0" smtClean="0"/>
              <a:t>religion</a:t>
            </a:r>
            <a:endParaRPr lang="en-US" sz="900" dirty="0" smtClean="0"/>
          </a:p>
          <a:p>
            <a:r>
              <a:rPr lang="en-US" sz="900" dirty="0" smtClean="0"/>
              <a:t>Religion: reformed </a:t>
            </a:r>
            <a:r>
              <a:rPr lang="en-US" sz="900" dirty="0" smtClean="0"/>
              <a:t>religion</a:t>
            </a:r>
          </a:p>
        </p:txBody>
      </p:sp>
      <p:sp>
        <p:nvSpPr>
          <p:cNvPr id="18" name="TextBox 45"/>
          <p:cNvSpPr txBox="1"/>
          <p:nvPr/>
        </p:nvSpPr>
        <p:spPr>
          <a:xfrm>
            <a:off x="2357062" y="5159500"/>
            <a:ext cx="625172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Braunshweig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smtClean="0"/>
              <a:t>Paderborn</a:t>
            </a:r>
            <a:endParaRPr lang="en-US" sz="900" dirty="0"/>
          </a:p>
        </p:txBody>
      </p:sp>
      <p:sp>
        <p:nvSpPr>
          <p:cNvPr id="19" name="Sun 46"/>
          <p:cNvSpPr/>
          <p:nvPr/>
        </p:nvSpPr>
        <p:spPr>
          <a:xfrm>
            <a:off x="2531219" y="4916225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0" name="TextBox 45"/>
          <p:cNvSpPr txBox="1"/>
          <p:nvPr/>
        </p:nvSpPr>
        <p:spPr>
          <a:xfrm>
            <a:off x="2982234" y="4632973"/>
            <a:ext cx="439223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smtClean="0"/>
              <a:t>Sjaelland</a:t>
            </a:r>
          </a:p>
          <a:p>
            <a:pPr>
              <a:lnSpc>
                <a:spcPts val="800"/>
              </a:lnSpc>
            </a:pPr>
            <a:r>
              <a:rPr lang="en-US" sz="900" dirty="0" smtClean="0"/>
              <a:t>Roskilde</a:t>
            </a:r>
            <a:endParaRPr lang="en-US" sz="900" dirty="0"/>
          </a:p>
        </p:txBody>
      </p:sp>
      <p:sp>
        <p:nvSpPr>
          <p:cNvPr id="21" name="Sun 46"/>
          <p:cNvSpPr/>
          <p:nvPr/>
        </p:nvSpPr>
        <p:spPr>
          <a:xfrm>
            <a:off x="2742145" y="4629689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2" name="Sun 24"/>
          <p:cNvSpPr/>
          <p:nvPr/>
        </p:nvSpPr>
        <p:spPr>
          <a:xfrm>
            <a:off x="3124200" y="4212850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9" name="TextBox 45"/>
          <p:cNvSpPr txBox="1"/>
          <p:nvPr/>
        </p:nvSpPr>
        <p:spPr>
          <a:xfrm>
            <a:off x="3341300" y="4230314"/>
            <a:ext cx="411972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Uppland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smtClean="0"/>
              <a:t>Uppsala</a:t>
            </a:r>
            <a:endParaRPr lang="en-US" sz="900" dirty="0"/>
          </a:p>
        </p:txBody>
      </p:sp>
      <p:sp>
        <p:nvSpPr>
          <p:cNvPr id="32" name="Sun 24"/>
          <p:cNvSpPr/>
          <p:nvPr/>
        </p:nvSpPr>
        <p:spPr>
          <a:xfrm>
            <a:off x="2744127" y="4129546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3" name="TextBox 45"/>
          <p:cNvSpPr txBox="1"/>
          <p:nvPr/>
        </p:nvSpPr>
        <p:spPr>
          <a:xfrm>
            <a:off x="2304394" y="4300411"/>
            <a:ext cx="453650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Akershus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smtClean="0"/>
              <a:t>Bergheim</a:t>
            </a:r>
            <a:endParaRPr lang="en-US" sz="900" dirty="0"/>
          </a:p>
        </p:txBody>
      </p:sp>
      <p:sp>
        <p:nvSpPr>
          <p:cNvPr id="34" name="Sun 24"/>
          <p:cNvSpPr/>
          <p:nvPr/>
        </p:nvSpPr>
        <p:spPr>
          <a:xfrm>
            <a:off x="2472604" y="4011141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6" name="TextBox 45"/>
          <p:cNvSpPr txBox="1"/>
          <p:nvPr/>
        </p:nvSpPr>
        <p:spPr>
          <a:xfrm>
            <a:off x="1966789" y="4025109"/>
            <a:ext cx="485710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Trondelag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Nidaros</a:t>
            </a:r>
            <a:endParaRPr lang="en-US" sz="900" dirty="0"/>
          </a:p>
        </p:txBody>
      </p:sp>
      <p:sp>
        <p:nvSpPr>
          <p:cNvPr id="37" name="Sun 46"/>
          <p:cNvSpPr/>
          <p:nvPr/>
        </p:nvSpPr>
        <p:spPr>
          <a:xfrm>
            <a:off x="3003762" y="486840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9" name="TextBox 45"/>
          <p:cNvSpPr txBox="1"/>
          <p:nvPr/>
        </p:nvSpPr>
        <p:spPr>
          <a:xfrm>
            <a:off x="3256693" y="4870811"/>
            <a:ext cx="32380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smtClean="0"/>
              <a:t>Stettin</a:t>
            </a:r>
          </a:p>
          <a:p>
            <a:pPr>
              <a:lnSpc>
                <a:spcPts val="800"/>
              </a:lnSpc>
            </a:pPr>
            <a:r>
              <a:rPr lang="en-US" sz="900" dirty="0" err="1" smtClean="0"/>
              <a:t>Wollin</a:t>
            </a:r>
            <a:endParaRPr lang="en-US" sz="900" dirty="0"/>
          </a:p>
        </p:txBody>
      </p:sp>
      <p:sp>
        <p:nvSpPr>
          <p:cNvPr id="41" name="Sun 29"/>
          <p:cNvSpPr/>
          <p:nvPr/>
        </p:nvSpPr>
        <p:spPr>
          <a:xfrm>
            <a:off x="279401" y="21151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TextBox 30"/>
          <p:cNvSpPr txBox="1"/>
          <p:nvPr/>
        </p:nvSpPr>
        <p:spPr>
          <a:xfrm>
            <a:off x="496501" y="2085201"/>
            <a:ext cx="582976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Kristatrú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Scandinist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43" name="Sun 43"/>
          <p:cNvSpPr/>
          <p:nvPr/>
        </p:nvSpPr>
        <p:spPr>
          <a:xfrm>
            <a:off x="1638301" y="21151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8" name="TextBox 44"/>
          <p:cNvSpPr txBox="1"/>
          <p:nvPr/>
        </p:nvSpPr>
        <p:spPr>
          <a:xfrm>
            <a:off x="1824921" y="2085201"/>
            <a:ext cx="1341196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Odinist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Ásatrú</a:t>
            </a:r>
            <a:r>
              <a:rPr lang="en-US" sz="900" i="1" dirty="0"/>
              <a:t> </a:t>
            </a:r>
            <a:r>
              <a:rPr lang="en-US" sz="900" i="1" dirty="0"/>
              <a:t>and </a:t>
            </a:r>
            <a:r>
              <a:rPr lang="en-US" sz="900" i="1" dirty="0" err="1"/>
              <a:t>Ófriðartrívaric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49" name="TextBox 37"/>
          <p:cNvSpPr txBox="1"/>
          <p:nvPr/>
        </p:nvSpPr>
        <p:spPr>
          <a:xfrm>
            <a:off x="279401" y="1884318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</a:t>
            </a:r>
            <a:r>
              <a:rPr lang="en-US" sz="900" b="1" u="sng" dirty="0" smtClean="0"/>
              <a:t>: </a:t>
            </a:r>
            <a:endParaRPr lang="en-US" sz="900" b="1" u="sng" dirty="0"/>
          </a:p>
        </p:txBody>
      </p:sp>
      <p:sp>
        <p:nvSpPr>
          <p:cNvPr id="50" name="Sun 38"/>
          <p:cNvSpPr/>
          <p:nvPr/>
        </p:nvSpPr>
        <p:spPr>
          <a:xfrm>
            <a:off x="3294515" y="21151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TextBox 49"/>
          <p:cNvSpPr txBox="1"/>
          <p:nvPr/>
        </p:nvSpPr>
        <p:spPr>
          <a:xfrm>
            <a:off x="3511614" y="2085201"/>
            <a:ext cx="674347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Røkkatru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Ragnarökric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52" name="Sun 38"/>
          <p:cNvSpPr/>
          <p:nvPr/>
        </p:nvSpPr>
        <p:spPr>
          <a:xfrm>
            <a:off x="2785138" y="384061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3" name="TextBox 45"/>
          <p:cNvSpPr txBox="1"/>
          <p:nvPr/>
        </p:nvSpPr>
        <p:spPr>
          <a:xfrm>
            <a:off x="3026764" y="3846568"/>
            <a:ext cx="442429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Hedmark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Hamar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893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30" name="Sun 29"/>
          <p:cNvSpPr/>
          <p:nvPr/>
        </p:nvSpPr>
        <p:spPr>
          <a:xfrm>
            <a:off x="2794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413133"/>
            <a:ext cx="66152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fr-FR" sz="900" b="1" i="1" dirty="0" err="1">
                <a:solidFill>
                  <a:srgbClr val="C00000"/>
                </a:solidFill>
              </a:rPr>
              <a:t>Indo-Hellenic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Indo-Hellenic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1110" y="7011268"/>
            <a:ext cx="60272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A. </a:t>
            </a:r>
            <a:r>
              <a:rPr lang="en-US" sz="900" b="1" dirty="0" err="1" smtClean="0"/>
              <a:t>Arachosia</a:t>
            </a:r>
            <a:endParaRPr lang="en-US" sz="900" b="1" dirty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Bala</a:t>
            </a:r>
            <a:r>
              <a:rPr lang="en-US" sz="900" dirty="0" smtClean="0"/>
              <a:t> </a:t>
            </a:r>
            <a:r>
              <a:rPr lang="en-US" sz="900" dirty="0" err="1" smtClean="0"/>
              <a:t>Duluk</a:t>
            </a:r>
            <a:endParaRPr lang="en-US" sz="900" dirty="0"/>
          </a:p>
        </p:txBody>
      </p:sp>
      <p:sp>
        <p:nvSpPr>
          <p:cNvPr id="37" name="Sun 36"/>
          <p:cNvSpPr/>
          <p:nvPr/>
        </p:nvSpPr>
        <p:spPr>
          <a:xfrm>
            <a:off x="6693839" y="70196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4" name="Sun 43"/>
          <p:cNvSpPr/>
          <p:nvPr/>
        </p:nvSpPr>
        <p:spPr>
          <a:xfrm>
            <a:off x="16383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413133"/>
            <a:ext cx="110395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/>
              <a:t>Indo-Hellenic Buddhist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9401" y="11430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9" name="Sun 38"/>
          <p:cNvSpPr/>
          <p:nvPr/>
        </p:nvSpPr>
        <p:spPr>
          <a:xfrm>
            <a:off x="29972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4300" y="1413133"/>
            <a:ext cx="96929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/>
              <a:t>Indo-Hellenic Hindu</a:t>
            </a:r>
          </a:p>
        </p:txBody>
      </p:sp>
      <p:sp>
        <p:nvSpPr>
          <p:cNvPr id="51" name="Sun 50"/>
          <p:cNvSpPr/>
          <p:nvPr/>
        </p:nvSpPr>
        <p:spPr>
          <a:xfrm>
            <a:off x="43561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3201" y="1413133"/>
            <a:ext cx="571755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Pyromantic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4631158" y="1971289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8" name="Sun 15"/>
          <p:cNvSpPr/>
          <p:nvPr/>
        </p:nvSpPr>
        <p:spPr>
          <a:xfrm>
            <a:off x="5318090" y="695289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49" name="TextBox 13"/>
          <p:cNvSpPr txBox="1"/>
          <p:nvPr/>
        </p:nvSpPr>
        <p:spPr>
          <a:xfrm>
            <a:off x="4879638" y="6935247"/>
            <a:ext cx="421590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Baghdad</a:t>
            </a:r>
            <a:endParaRPr lang="fr-FR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smtClean="0"/>
              <a:t>Hillah</a:t>
            </a:r>
            <a:endParaRPr lang="fr-FR" sz="900" dirty="0"/>
          </a:p>
        </p:txBody>
      </p:sp>
      <p:sp>
        <p:nvSpPr>
          <p:cNvPr id="52" name="TextBox 35"/>
          <p:cNvSpPr txBox="1"/>
          <p:nvPr/>
        </p:nvSpPr>
        <p:spPr>
          <a:xfrm>
            <a:off x="5928389" y="6622304"/>
            <a:ext cx="440826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A. </a:t>
            </a:r>
            <a:r>
              <a:rPr lang="en-US" sz="900" b="1" dirty="0" err="1" smtClean="0"/>
              <a:t>Arcion</a:t>
            </a:r>
            <a:endParaRPr lang="en-US" sz="900" b="1" dirty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Kushk</a:t>
            </a:r>
            <a:endParaRPr lang="en-US" sz="900" dirty="0"/>
          </a:p>
        </p:txBody>
      </p:sp>
      <p:sp>
        <p:nvSpPr>
          <p:cNvPr id="53" name="Sun 36"/>
          <p:cNvSpPr/>
          <p:nvPr/>
        </p:nvSpPr>
        <p:spPr>
          <a:xfrm>
            <a:off x="6372556" y="661673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4" name="TextBox 35"/>
          <p:cNvSpPr txBox="1"/>
          <p:nvPr/>
        </p:nvSpPr>
        <p:spPr>
          <a:xfrm>
            <a:off x="6369215" y="7689889"/>
            <a:ext cx="484107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A. </a:t>
            </a:r>
            <a:r>
              <a:rPr lang="en-US" sz="900" b="1" dirty="0" err="1" smtClean="0"/>
              <a:t>Sindhia</a:t>
            </a:r>
            <a:endParaRPr lang="en-US" sz="900" b="1" dirty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Khash</a:t>
            </a:r>
            <a:endParaRPr lang="en-US" sz="900" dirty="0"/>
          </a:p>
        </p:txBody>
      </p:sp>
      <p:sp>
        <p:nvSpPr>
          <p:cNvPr id="55" name="Sun 36"/>
          <p:cNvSpPr/>
          <p:nvPr/>
        </p:nvSpPr>
        <p:spPr>
          <a:xfrm>
            <a:off x="6617900" y="740109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6" name="Sun 29"/>
          <p:cNvSpPr/>
          <p:nvPr/>
        </p:nvSpPr>
        <p:spPr>
          <a:xfrm>
            <a:off x="6502718" y="6102313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7" name="Sun 24"/>
          <p:cNvSpPr/>
          <p:nvPr/>
        </p:nvSpPr>
        <p:spPr>
          <a:xfrm>
            <a:off x="5860638" y="712139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TextBox 35"/>
          <p:cNvSpPr txBox="1"/>
          <p:nvPr/>
        </p:nvSpPr>
        <p:spPr>
          <a:xfrm>
            <a:off x="5515928" y="7127882"/>
            <a:ext cx="347852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Shiraz</a:t>
            </a:r>
            <a:endParaRPr lang="fr-FR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Estakhr</a:t>
            </a:r>
            <a:endParaRPr lang="fr-FR" sz="900" dirty="0"/>
          </a:p>
        </p:txBody>
      </p:sp>
      <p:sp>
        <p:nvSpPr>
          <p:cNvPr id="59" name="Sun 29"/>
          <p:cNvSpPr/>
          <p:nvPr/>
        </p:nvSpPr>
        <p:spPr>
          <a:xfrm>
            <a:off x="6260665" y="740314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1" name="TextBox 13"/>
          <p:cNvSpPr txBox="1"/>
          <p:nvPr/>
        </p:nvSpPr>
        <p:spPr>
          <a:xfrm>
            <a:off x="5873770" y="7486206"/>
            <a:ext cx="379912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smtClean="0"/>
              <a:t>Hormuz</a:t>
            </a:r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Jiroth</a:t>
            </a:r>
            <a:endParaRPr lang="fr-FR" sz="900" dirty="0"/>
          </a:p>
        </p:txBody>
      </p:sp>
      <p:sp>
        <p:nvSpPr>
          <p:cNvPr id="74" name="TextBox 35"/>
          <p:cNvSpPr txBox="1"/>
          <p:nvPr/>
        </p:nvSpPr>
        <p:spPr>
          <a:xfrm>
            <a:off x="6040252" y="6086077"/>
            <a:ext cx="440826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Sogdiana</a:t>
            </a:r>
            <a:endParaRPr lang="en-US" sz="900" b="1" dirty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Tagta</a:t>
            </a:r>
            <a:endParaRPr lang="en-US" sz="900" dirty="0"/>
          </a:p>
        </p:txBody>
      </p:sp>
      <p:sp>
        <p:nvSpPr>
          <p:cNvPr id="75" name="Sun 29"/>
          <p:cNvSpPr/>
          <p:nvPr/>
        </p:nvSpPr>
        <p:spPr>
          <a:xfrm>
            <a:off x="6673907" y="564425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TextBox 35"/>
          <p:cNvSpPr txBox="1"/>
          <p:nvPr/>
        </p:nvSpPr>
        <p:spPr>
          <a:xfrm>
            <a:off x="6139306" y="5628022"/>
            <a:ext cx="512961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Kyzyl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Orda</a:t>
            </a:r>
            <a:endParaRPr lang="en-US" sz="900" b="1" dirty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Kazaly</a:t>
            </a:r>
            <a:endParaRPr lang="en-US" sz="900" dirty="0"/>
          </a:p>
        </p:txBody>
      </p:sp>
      <p:sp>
        <p:nvSpPr>
          <p:cNvPr id="32" name="Sun 29"/>
          <p:cNvSpPr/>
          <p:nvPr/>
        </p:nvSpPr>
        <p:spPr>
          <a:xfrm>
            <a:off x="279401" y="191650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496501" y="1886551"/>
            <a:ext cx="732055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fr-FR" sz="900" dirty="0" err="1" smtClean="0"/>
              <a:t>Indolatreían</a:t>
            </a:r>
            <a:endParaRPr lang="fr-FR" sz="900" dirty="0" smtClean="0"/>
          </a:p>
          <a:p>
            <a:r>
              <a:rPr lang="fr-FR" sz="900" i="1" dirty="0" smtClean="0"/>
              <a:t>(</a:t>
            </a:r>
            <a:r>
              <a:rPr lang="fr-FR" sz="900" i="1" dirty="0" err="1" smtClean="0"/>
              <a:t>Indo-Hellenic</a:t>
            </a:r>
            <a:r>
              <a:rPr lang="fr-FR" sz="900" i="1" dirty="0" smtClean="0"/>
              <a:t>)</a:t>
            </a:r>
            <a:endParaRPr lang="en-US" sz="900" i="1" dirty="0"/>
          </a:p>
        </p:txBody>
      </p:sp>
      <p:sp>
        <p:nvSpPr>
          <p:cNvPr id="34" name="TextBox 37"/>
          <p:cNvSpPr txBox="1"/>
          <p:nvPr/>
        </p:nvSpPr>
        <p:spPr>
          <a:xfrm>
            <a:off x="279401" y="1685668"/>
            <a:ext cx="1024887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Religion: </a:t>
            </a:r>
            <a:endParaRPr lang="en-US" sz="900" b="1" u="sng" dirty="0"/>
          </a:p>
        </p:txBody>
      </p:sp>
    </p:spTree>
    <p:extLst>
      <p:ext uri="{BB962C8B-B14F-4D97-AF65-F5344CB8AC3E}">
        <p14:creationId xmlns:p14="http://schemas.microsoft.com/office/powerpoint/2010/main" val="14456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33983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Druidic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54129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Hibernicist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Celtic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88826" y="4978778"/>
            <a:ext cx="573875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Aquae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Sulis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smtClean="0"/>
              <a:t>Glastonbury</a:t>
            </a:r>
            <a:endParaRPr lang="en-US" sz="900" dirty="0"/>
          </a:p>
        </p:txBody>
      </p:sp>
      <p:sp>
        <p:nvSpPr>
          <p:cNvPr id="47" name="Sun 46"/>
          <p:cNvSpPr/>
          <p:nvPr/>
        </p:nvSpPr>
        <p:spPr>
          <a:xfrm>
            <a:off x="1498252" y="495300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8135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</a:t>
            </a:r>
            <a:r>
              <a:rPr lang="en-US" dirty="0" smtClean="0"/>
              <a:t>Heresy: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74379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Lughite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4302333" y="1602432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8" name="TextBox 45"/>
          <p:cNvSpPr txBox="1"/>
          <p:nvPr/>
        </p:nvSpPr>
        <p:spPr>
          <a:xfrm>
            <a:off x="1243633" y="4454112"/>
            <a:ext cx="588303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Gwynedd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smtClean="0"/>
              <a:t>Bangor </a:t>
            </a:r>
            <a:r>
              <a:rPr lang="en-US" sz="900" dirty="0" err="1" smtClean="0"/>
              <a:t>Fawr</a:t>
            </a:r>
            <a:endParaRPr lang="en-US" sz="900" dirty="0"/>
          </a:p>
        </p:txBody>
      </p:sp>
      <p:sp>
        <p:nvSpPr>
          <p:cNvPr id="49" name="Sun 46"/>
          <p:cNvSpPr/>
          <p:nvPr/>
        </p:nvSpPr>
        <p:spPr>
          <a:xfrm>
            <a:off x="1390902" y="470715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2" name="Sun 46"/>
          <p:cNvSpPr/>
          <p:nvPr/>
        </p:nvSpPr>
        <p:spPr>
          <a:xfrm>
            <a:off x="1051903" y="473830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3" name="TextBox 45"/>
          <p:cNvSpPr txBox="1"/>
          <p:nvPr/>
        </p:nvSpPr>
        <p:spPr>
          <a:xfrm>
            <a:off x="388729" y="4738300"/>
            <a:ext cx="678071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an </a:t>
            </a:r>
            <a:r>
              <a:rPr lang="en-US" sz="900" b="1" dirty="0" err="1" smtClean="0"/>
              <a:t>Mhumhain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Killalloe</a:t>
            </a:r>
            <a:endParaRPr lang="en-US" sz="900" dirty="0"/>
          </a:p>
        </p:txBody>
      </p:sp>
      <p:sp>
        <p:nvSpPr>
          <p:cNvPr id="54" name="Sun 46"/>
          <p:cNvSpPr/>
          <p:nvPr/>
        </p:nvSpPr>
        <p:spPr>
          <a:xfrm>
            <a:off x="1497269" y="5377209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5" name="TextBox 45"/>
          <p:cNvSpPr txBox="1"/>
          <p:nvPr/>
        </p:nvSpPr>
        <p:spPr>
          <a:xfrm>
            <a:off x="1093190" y="5381967"/>
            <a:ext cx="395942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Vannes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Locmine</a:t>
            </a:r>
            <a:endParaRPr lang="en-US" sz="900" dirty="0"/>
          </a:p>
        </p:txBody>
      </p:sp>
      <p:sp>
        <p:nvSpPr>
          <p:cNvPr id="56" name="Sun 24"/>
          <p:cNvSpPr/>
          <p:nvPr/>
        </p:nvSpPr>
        <p:spPr>
          <a:xfrm>
            <a:off x="1883058" y="5410745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7" name="TextBox 45"/>
          <p:cNvSpPr txBox="1"/>
          <p:nvPr/>
        </p:nvSpPr>
        <p:spPr>
          <a:xfrm>
            <a:off x="2101415" y="5416703"/>
            <a:ext cx="373500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smtClean="0"/>
              <a:t>Orleans</a:t>
            </a:r>
          </a:p>
          <a:p>
            <a:pPr>
              <a:lnSpc>
                <a:spcPts val="800"/>
              </a:lnSpc>
            </a:pPr>
            <a:r>
              <a:rPr lang="en-US" sz="900" dirty="0" err="1" smtClean="0"/>
              <a:t>Fleury</a:t>
            </a:r>
            <a:endParaRPr lang="en-US" sz="900" dirty="0"/>
          </a:p>
        </p:txBody>
      </p:sp>
      <p:sp>
        <p:nvSpPr>
          <p:cNvPr id="59" name="TextBox 80"/>
          <p:cNvSpPr txBox="1"/>
          <p:nvPr/>
        </p:nvSpPr>
        <p:spPr>
          <a:xfrm>
            <a:off x="2024471" y="5027590"/>
            <a:ext cx="527388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Cantware</a:t>
            </a:r>
            <a:r>
              <a:rPr lang="en-US" sz="900" b="1" dirty="0" smtClean="0"/>
              <a:t> </a:t>
            </a:r>
            <a:endParaRPr lang="en-US" sz="900" dirty="0" smtClean="0"/>
          </a:p>
          <a:p>
            <a:pPr>
              <a:lnSpc>
                <a:spcPts val="800"/>
              </a:lnSpc>
            </a:pPr>
            <a:r>
              <a:rPr lang="en-US" sz="900" dirty="0" smtClean="0"/>
              <a:t>Canterbury</a:t>
            </a:r>
            <a:endParaRPr lang="en-US" sz="900" dirty="0"/>
          </a:p>
        </p:txBody>
      </p:sp>
      <p:sp>
        <p:nvSpPr>
          <p:cNvPr id="61" name="Sun 39"/>
          <p:cNvSpPr/>
          <p:nvPr/>
        </p:nvSpPr>
        <p:spPr>
          <a:xfrm>
            <a:off x="1804897" y="502048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8" name="Sun 29"/>
          <p:cNvSpPr/>
          <p:nvPr/>
        </p:nvSpPr>
        <p:spPr>
          <a:xfrm>
            <a:off x="1638301" y="205963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9" name="TextBox 30"/>
          <p:cNvSpPr txBox="1"/>
          <p:nvPr/>
        </p:nvSpPr>
        <p:spPr>
          <a:xfrm>
            <a:off x="1855401" y="2029683"/>
            <a:ext cx="1038229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/>
              <a:t>Christo-</a:t>
            </a:r>
            <a:r>
              <a:rPr lang="en-US" sz="900" dirty="0" err="1"/>
              <a:t>Cúchulainnist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Hibernicist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32" name="Sun 43"/>
          <p:cNvSpPr/>
          <p:nvPr/>
        </p:nvSpPr>
        <p:spPr>
          <a:xfrm>
            <a:off x="279401" y="205963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3" name="TextBox 44"/>
          <p:cNvSpPr txBox="1"/>
          <p:nvPr/>
        </p:nvSpPr>
        <p:spPr>
          <a:xfrm>
            <a:off x="466021" y="2029683"/>
            <a:ext cx="1031817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Thuata</a:t>
            </a:r>
            <a:r>
              <a:rPr lang="en-US" sz="900" dirty="0"/>
              <a:t> </a:t>
            </a:r>
            <a:r>
              <a:rPr lang="en-US" sz="900" dirty="0" err="1"/>
              <a:t>Dé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/>
              <a:t>Druidic and </a:t>
            </a:r>
            <a:r>
              <a:rPr lang="en-US" sz="900" i="1" dirty="0" err="1"/>
              <a:t>Lughite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34" name="TextBox 37"/>
          <p:cNvSpPr txBox="1"/>
          <p:nvPr/>
        </p:nvSpPr>
        <p:spPr>
          <a:xfrm>
            <a:off x="279401" y="1828800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</a:t>
            </a:r>
            <a:r>
              <a:rPr lang="en-US" sz="900" b="1" u="sng" dirty="0" smtClean="0"/>
              <a:t>: </a:t>
            </a:r>
            <a:endParaRPr lang="en-US" sz="900" b="1" u="sng" dirty="0"/>
          </a:p>
        </p:txBody>
      </p:sp>
    </p:spTree>
    <p:extLst>
      <p:ext uri="{BB962C8B-B14F-4D97-AF65-F5344CB8AC3E}">
        <p14:creationId xmlns:p14="http://schemas.microsoft.com/office/powerpoint/2010/main" val="237748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9906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1029899"/>
            <a:ext cx="263694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 </a:t>
            </a:r>
            <a:r>
              <a:rPr lang="en-US" sz="900" dirty="0" smtClean="0"/>
              <a:t>(no separate holy site for this group)</a:t>
            </a:r>
            <a:endParaRPr lang="en-US" sz="900" dirty="0"/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70640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Mandé</a:t>
            </a:r>
            <a:r>
              <a:rPr lang="en-US" sz="900" b="1" i="1" dirty="0">
                <a:solidFill>
                  <a:srgbClr val="C00000"/>
                </a:solidFill>
              </a:rPr>
              <a:t> Pagan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West African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4" name="Sun 43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641733"/>
            <a:ext cx="40664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Roogan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01313" y="8746972"/>
            <a:ext cx="464871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Timbuktu</a:t>
            </a:r>
          </a:p>
          <a:p>
            <a:pPr algn="ctr">
              <a:lnSpc>
                <a:spcPts val="800"/>
              </a:lnSpc>
            </a:pPr>
            <a:r>
              <a:rPr lang="en-US" sz="900" dirty="0" smtClean="0"/>
              <a:t>Salam</a:t>
            </a:r>
            <a:endParaRPr lang="en-US" sz="900" dirty="0"/>
          </a:p>
        </p:txBody>
      </p:sp>
      <p:sp>
        <p:nvSpPr>
          <p:cNvPr id="34" name="Sun 33"/>
          <p:cNvSpPr/>
          <p:nvPr/>
        </p:nvSpPr>
        <p:spPr>
          <a:xfrm>
            <a:off x="1326393" y="853440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4800600" y="2168182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8" name="TextBox 32"/>
          <p:cNvSpPr txBox="1"/>
          <p:nvPr/>
        </p:nvSpPr>
        <p:spPr>
          <a:xfrm>
            <a:off x="1146003" y="7193801"/>
            <a:ext cx="575478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smtClean="0"/>
              <a:t>Marrakesh</a:t>
            </a:r>
          </a:p>
          <a:p>
            <a:pPr>
              <a:lnSpc>
                <a:spcPts val="800"/>
              </a:lnSpc>
            </a:pPr>
            <a:r>
              <a:rPr lang="en-US" sz="900" dirty="0" err="1" smtClean="0"/>
              <a:t>Siddi</a:t>
            </a:r>
            <a:r>
              <a:rPr lang="en-US" sz="900" dirty="0" smtClean="0"/>
              <a:t> </a:t>
            </a:r>
            <a:r>
              <a:rPr lang="en-US" sz="900" dirty="0" err="1" smtClean="0"/>
              <a:t>Rahhal</a:t>
            </a:r>
            <a:endParaRPr lang="en-US" sz="900" dirty="0"/>
          </a:p>
        </p:txBody>
      </p:sp>
      <p:sp>
        <p:nvSpPr>
          <p:cNvPr id="49" name="Sun 33"/>
          <p:cNvSpPr/>
          <p:nvPr/>
        </p:nvSpPr>
        <p:spPr>
          <a:xfrm>
            <a:off x="887080" y="718487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2" name="TextBox 32"/>
          <p:cNvSpPr txBox="1"/>
          <p:nvPr/>
        </p:nvSpPr>
        <p:spPr>
          <a:xfrm>
            <a:off x="504400" y="8917891"/>
            <a:ext cx="37830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Mali</a:t>
            </a:r>
          </a:p>
          <a:p>
            <a:pPr algn="r">
              <a:lnSpc>
                <a:spcPts val="800"/>
              </a:lnSpc>
            </a:pPr>
            <a:r>
              <a:rPr lang="en-US" sz="900" dirty="0" smtClean="0"/>
              <a:t>Bamako</a:t>
            </a:r>
            <a:endParaRPr lang="en-US" sz="900" dirty="0"/>
          </a:p>
        </p:txBody>
      </p:sp>
      <p:sp>
        <p:nvSpPr>
          <p:cNvPr id="53" name="Sun 33"/>
          <p:cNvSpPr/>
          <p:nvPr/>
        </p:nvSpPr>
        <p:spPr>
          <a:xfrm>
            <a:off x="887080" y="8915538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4" name="TextBox 32"/>
          <p:cNvSpPr txBox="1"/>
          <p:nvPr/>
        </p:nvSpPr>
        <p:spPr>
          <a:xfrm>
            <a:off x="999953" y="7532756"/>
            <a:ext cx="50494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Taroudant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Ouaouteit</a:t>
            </a:r>
            <a:endParaRPr lang="en-US" sz="900" dirty="0"/>
          </a:p>
        </p:txBody>
      </p:sp>
      <p:sp>
        <p:nvSpPr>
          <p:cNvPr id="55" name="Sun 33"/>
          <p:cNvSpPr/>
          <p:nvPr/>
        </p:nvSpPr>
        <p:spPr>
          <a:xfrm>
            <a:off x="741030" y="752142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6" name="TextBox 41"/>
          <p:cNvSpPr txBox="1"/>
          <p:nvPr/>
        </p:nvSpPr>
        <p:spPr>
          <a:xfrm>
            <a:off x="2702951" y="6692124"/>
            <a:ext cx="432812" cy="10259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Carthage</a:t>
            </a:r>
            <a:endParaRPr lang="en-US" sz="900" b="1" dirty="0"/>
          </a:p>
        </p:txBody>
      </p:sp>
      <p:sp>
        <p:nvSpPr>
          <p:cNvPr id="57" name="Sun 42"/>
          <p:cNvSpPr/>
          <p:nvPr/>
        </p:nvSpPr>
        <p:spPr>
          <a:xfrm>
            <a:off x="2470437" y="662996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1" name="Sun 43"/>
          <p:cNvSpPr/>
          <p:nvPr/>
        </p:nvSpPr>
        <p:spPr>
          <a:xfrm>
            <a:off x="279401" y="205963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2" name="TextBox 44"/>
          <p:cNvSpPr txBox="1"/>
          <p:nvPr/>
        </p:nvSpPr>
        <p:spPr>
          <a:xfrm>
            <a:off x="466021" y="2029683"/>
            <a:ext cx="134921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Fat </a:t>
            </a:r>
            <a:r>
              <a:rPr lang="en-US" sz="900" dirty="0" err="1" smtClean="0"/>
              <a:t>Roogan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Mandé</a:t>
            </a:r>
            <a:r>
              <a:rPr lang="en-US" sz="900" i="1" dirty="0" smtClean="0"/>
              <a:t> Pagan and </a:t>
            </a:r>
            <a:r>
              <a:rPr lang="en-US" sz="900" i="1" dirty="0" err="1" smtClean="0"/>
              <a:t>Roogan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25" name="TextBox 37"/>
          <p:cNvSpPr txBox="1"/>
          <p:nvPr/>
        </p:nvSpPr>
        <p:spPr>
          <a:xfrm>
            <a:off x="279401" y="1828800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</a:t>
            </a:r>
            <a:r>
              <a:rPr lang="en-US" sz="900" b="1" u="sng" dirty="0" smtClean="0"/>
              <a:t>: </a:t>
            </a:r>
            <a:endParaRPr lang="en-US" sz="900" b="1" u="sng" dirty="0"/>
          </a:p>
        </p:txBody>
      </p:sp>
    </p:spTree>
    <p:extLst>
      <p:ext uri="{BB962C8B-B14F-4D97-AF65-F5344CB8AC3E}">
        <p14:creationId xmlns:p14="http://schemas.microsoft.com/office/powerpoint/2010/main" val="34602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0" y="-15421"/>
            <a:ext cx="6858000" cy="2987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36227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Perunic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52366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Dažbogite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Slavic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4" name="Sun 43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641733"/>
            <a:ext cx="607021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Dragomirist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94629" y="5204288"/>
            <a:ext cx="294953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t" anchorCtr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smtClean="0"/>
              <a:t>Kiev</a:t>
            </a:r>
          </a:p>
          <a:p>
            <a:pPr>
              <a:lnSpc>
                <a:spcPts val="800"/>
              </a:lnSpc>
            </a:pPr>
            <a:r>
              <a:rPr lang="en-US" sz="900" dirty="0" err="1" smtClean="0"/>
              <a:t>Yuriev</a:t>
            </a:r>
            <a:endParaRPr lang="en-US" sz="900" dirty="0"/>
          </a:p>
        </p:txBody>
      </p:sp>
      <p:sp>
        <p:nvSpPr>
          <p:cNvPr id="47" name="Sun 46"/>
          <p:cNvSpPr/>
          <p:nvPr/>
        </p:nvSpPr>
        <p:spPr>
          <a:xfrm>
            <a:off x="3975491" y="518160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8135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</a:t>
            </a:r>
            <a:r>
              <a:rPr lang="en-US" dirty="0" smtClean="0"/>
              <a:t>Heresy: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71654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Velesic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9" name="Sun 38"/>
          <p:cNvSpPr/>
          <p:nvPr/>
        </p:nvSpPr>
        <p:spPr>
          <a:xfrm>
            <a:off x="29972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4300" y="1641733"/>
            <a:ext cx="30084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Rodic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1" name="Sun 50"/>
          <p:cNvSpPr/>
          <p:nvPr/>
        </p:nvSpPr>
        <p:spPr>
          <a:xfrm>
            <a:off x="43561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3201" y="1641733"/>
            <a:ext cx="76251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Slavic Christian</a:t>
            </a:r>
          </a:p>
        </p:txBody>
      </p:sp>
      <p:sp>
        <p:nvSpPr>
          <p:cNvPr id="64" name="Sun 63"/>
          <p:cNvSpPr/>
          <p:nvPr/>
        </p:nvSpPr>
        <p:spPr>
          <a:xfrm>
            <a:off x="2794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6501" y="1925321"/>
            <a:ext cx="56854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Rodnoveric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66" name="Sun 65"/>
          <p:cNvSpPr/>
          <p:nvPr/>
        </p:nvSpPr>
        <p:spPr>
          <a:xfrm>
            <a:off x="16383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55401" y="1925321"/>
            <a:ext cx="49000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Svarogan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68" name="Sun 67"/>
          <p:cNvSpPr/>
          <p:nvPr/>
        </p:nvSpPr>
        <p:spPr>
          <a:xfrm>
            <a:off x="29972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14300" y="1925321"/>
            <a:ext cx="56854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Svetovidan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7800" y="2791564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8" name="Sun 29"/>
          <p:cNvSpPr/>
          <p:nvPr/>
        </p:nvSpPr>
        <p:spPr>
          <a:xfrm>
            <a:off x="4135020" y="4272903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TextBox 45"/>
          <p:cNvSpPr txBox="1"/>
          <p:nvPr/>
        </p:nvSpPr>
        <p:spPr>
          <a:xfrm>
            <a:off x="4026470" y="4056024"/>
            <a:ext cx="476092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smtClean="0"/>
              <a:t>Novgorod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Tikhvin</a:t>
            </a:r>
            <a:endParaRPr lang="fr-FR" sz="900" dirty="0" smtClean="0"/>
          </a:p>
        </p:txBody>
      </p:sp>
      <p:sp>
        <p:nvSpPr>
          <p:cNvPr id="52" name="Sun 29"/>
          <p:cNvSpPr/>
          <p:nvPr/>
        </p:nvSpPr>
        <p:spPr>
          <a:xfrm>
            <a:off x="3917920" y="462425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3" name="TextBox 45"/>
          <p:cNvSpPr txBox="1"/>
          <p:nvPr/>
        </p:nvSpPr>
        <p:spPr>
          <a:xfrm>
            <a:off x="3848193" y="4842165"/>
            <a:ext cx="36548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Polotsk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Braslaw</a:t>
            </a:r>
            <a:endParaRPr lang="fr-FR" sz="900" dirty="0" smtClean="0"/>
          </a:p>
        </p:txBody>
      </p:sp>
      <p:sp>
        <p:nvSpPr>
          <p:cNvPr id="54" name="TextBox 45"/>
          <p:cNvSpPr txBox="1"/>
          <p:nvPr/>
        </p:nvSpPr>
        <p:spPr>
          <a:xfrm>
            <a:off x="4848585" y="4516904"/>
            <a:ext cx="97462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t" anchorCtr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Pereyeslavl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Zalessky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Sergiyev</a:t>
            </a:r>
            <a:r>
              <a:rPr lang="en-US" sz="900" dirty="0" smtClean="0"/>
              <a:t> </a:t>
            </a:r>
            <a:r>
              <a:rPr lang="en-US" sz="900" dirty="0" err="1" smtClean="0"/>
              <a:t>Posad</a:t>
            </a:r>
            <a:endParaRPr lang="en-US" sz="900" dirty="0"/>
          </a:p>
        </p:txBody>
      </p:sp>
      <p:sp>
        <p:nvSpPr>
          <p:cNvPr id="55" name="Sun 46"/>
          <p:cNvSpPr/>
          <p:nvPr/>
        </p:nvSpPr>
        <p:spPr>
          <a:xfrm>
            <a:off x="4633885" y="451690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7" name="Sun 46"/>
          <p:cNvSpPr/>
          <p:nvPr/>
        </p:nvSpPr>
        <p:spPr>
          <a:xfrm>
            <a:off x="3391224" y="5108720"/>
            <a:ext cx="214700" cy="2147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1" name="Sun 46"/>
          <p:cNvSpPr/>
          <p:nvPr/>
        </p:nvSpPr>
        <p:spPr>
          <a:xfrm>
            <a:off x="3279110" y="541819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4" name="TextBox 45"/>
          <p:cNvSpPr txBox="1"/>
          <p:nvPr/>
        </p:nvSpPr>
        <p:spPr>
          <a:xfrm>
            <a:off x="3179672" y="5647333"/>
            <a:ext cx="41357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Nitra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Moravce</a:t>
            </a:r>
            <a:endParaRPr lang="en-US" sz="900" dirty="0"/>
          </a:p>
        </p:txBody>
      </p:sp>
      <p:sp>
        <p:nvSpPr>
          <p:cNvPr id="75" name="Sun 29"/>
          <p:cNvSpPr/>
          <p:nvPr/>
        </p:nvSpPr>
        <p:spPr>
          <a:xfrm>
            <a:off x="3147624" y="532458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TextBox 45"/>
          <p:cNvSpPr txBox="1"/>
          <p:nvPr/>
        </p:nvSpPr>
        <p:spPr>
          <a:xfrm>
            <a:off x="2831125" y="5336500"/>
            <a:ext cx="310983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smtClean="0"/>
              <a:t>Brno</a:t>
            </a:r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Prerov</a:t>
            </a:r>
            <a:endParaRPr lang="fr-FR" sz="900" dirty="0" smtClean="0"/>
          </a:p>
        </p:txBody>
      </p:sp>
      <p:sp>
        <p:nvSpPr>
          <p:cNvPr id="77" name="Sun 29"/>
          <p:cNvSpPr/>
          <p:nvPr/>
        </p:nvSpPr>
        <p:spPr>
          <a:xfrm>
            <a:off x="3770623" y="522795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8" name="TextBox 45"/>
          <p:cNvSpPr txBox="1"/>
          <p:nvPr/>
        </p:nvSpPr>
        <p:spPr>
          <a:xfrm>
            <a:off x="3727741" y="5442650"/>
            <a:ext cx="299762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Galich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Lviv</a:t>
            </a:r>
            <a:endParaRPr lang="en-US" sz="900" dirty="0"/>
          </a:p>
        </p:txBody>
      </p:sp>
      <p:sp>
        <p:nvSpPr>
          <p:cNvPr id="79" name="Sun 29"/>
          <p:cNvSpPr/>
          <p:nvPr/>
        </p:nvSpPr>
        <p:spPr>
          <a:xfrm>
            <a:off x="4516908" y="565540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0" name="TextBox 45"/>
          <p:cNvSpPr txBox="1"/>
          <p:nvPr/>
        </p:nvSpPr>
        <p:spPr>
          <a:xfrm>
            <a:off x="4290753" y="5874477"/>
            <a:ext cx="68127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Panticapacum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Cherco</a:t>
            </a:r>
            <a:endParaRPr lang="fr-FR" sz="900" dirty="0" smtClean="0"/>
          </a:p>
        </p:txBody>
      </p:sp>
      <p:sp>
        <p:nvSpPr>
          <p:cNvPr id="56" name="TextBox 45"/>
          <p:cNvSpPr txBox="1"/>
          <p:nvPr/>
        </p:nvSpPr>
        <p:spPr>
          <a:xfrm>
            <a:off x="3265723" y="4900216"/>
            <a:ext cx="46807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Krakow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Jedrzejow</a:t>
            </a:r>
            <a:endParaRPr lang="en-US" sz="900" dirty="0"/>
          </a:p>
        </p:txBody>
      </p:sp>
      <p:sp>
        <p:nvSpPr>
          <p:cNvPr id="87" name="TextBox 37"/>
          <p:cNvSpPr txBox="1"/>
          <p:nvPr/>
        </p:nvSpPr>
        <p:spPr>
          <a:xfrm>
            <a:off x="279401" y="2144643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</a:t>
            </a:r>
            <a:r>
              <a:rPr lang="en-US" sz="900" b="1" u="sng" dirty="0" smtClean="0"/>
              <a:t>: </a:t>
            </a:r>
            <a:endParaRPr lang="en-US" sz="900" b="1" u="sng" dirty="0"/>
          </a:p>
        </p:txBody>
      </p:sp>
      <p:sp>
        <p:nvSpPr>
          <p:cNvPr id="95" name="Sun 43"/>
          <p:cNvSpPr/>
          <p:nvPr/>
        </p:nvSpPr>
        <p:spPr>
          <a:xfrm>
            <a:off x="279815" y="2405424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6" name="TextBox 44"/>
          <p:cNvSpPr txBox="1"/>
          <p:nvPr/>
        </p:nvSpPr>
        <p:spPr>
          <a:xfrm>
            <a:off x="457200" y="2375475"/>
            <a:ext cx="24071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Slavianist</a:t>
            </a:r>
            <a:endParaRPr lang="en-US" sz="900" dirty="0" smtClean="0"/>
          </a:p>
          <a:p>
            <a:r>
              <a:rPr lang="en-US" sz="900" i="1" dirty="0" smtClean="0"/>
              <a:t>(all above except Slavic Christian and </a:t>
            </a:r>
            <a:r>
              <a:rPr lang="en-US" sz="900" i="1" dirty="0" err="1" smtClean="0"/>
              <a:t>Dragomirist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97" name="Sun 43"/>
          <p:cNvSpPr/>
          <p:nvPr/>
        </p:nvSpPr>
        <p:spPr>
          <a:xfrm>
            <a:off x="3108933" y="243537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8" name="TextBox 44"/>
          <p:cNvSpPr txBox="1"/>
          <p:nvPr/>
        </p:nvSpPr>
        <p:spPr>
          <a:xfrm>
            <a:off x="3295553" y="2405421"/>
            <a:ext cx="1047847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/>
              <a:t>Slavonic </a:t>
            </a:r>
            <a:r>
              <a:rPr lang="en-US" sz="900" dirty="0" err="1" smtClean="0"/>
              <a:t>Theantropist</a:t>
            </a:r>
            <a:endParaRPr lang="en-US" sz="900" dirty="0" smtClean="0"/>
          </a:p>
          <a:p>
            <a:r>
              <a:rPr lang="en-US" sz="900" i="1" dirty="0" smtClean="0"/>
              <a:t>(Slavic Christian)</a:t>
            </a:r>
            <a:endParaRPr lang="en-US" sz="900" i="1" dirty="0"/>
          </a:p>
        </p:txBody>
      </p:sp>
      <p:sp>
        <p:nvSpPr>
          <p:cNvPr id="99" name="Sun 43"/>
          <p:cNvSpPr/>
          <p:nvPr/>
        </p:nvSpPr>
        <p:spPr>
          <a:xfrm>
            <a:off x="4635051" y="243537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0" name="TextBox 44"/>
          <p:cNvSpPr txBox="1"/>
          <p:nvPr/>
        </p:nvSpPr>
        <p:spPr>
          <a:xfrm>
            <a:off x="4821671" y="2405421"/>
            <a:ext cx="664729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Woriijadtist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Dragomirist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101" name="Sun 43"/>
          <p:cNvSpPr/>
          <p:nvPr/>
        </p:nvSpPr>
        <p:spPr>
          <a:xfrm>
            <a:off x="5788528" y="243537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2" name="TextBox 44"/>
          <p:cNvSpPr txBox="1"/>
          <p:nvPr/>
        </p:nvSpPr>
        <p:spPr>
          <a:xfrm>
            <a:off x="5975148" y="2405421"/>
            <a:ext cx="730452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Rodist</a:t>
            </a:r>
            <a:endParaRPr lang="en-US" sz="900" dirty="0" smtClean="0"/>
          </a:p>
          <a:p>
            <a:r>
              <a:rPr lang="en-US" sz="900" i="1" dirty="0"/>
              <a:t>(Rod-</a:t>
            </a:r>
            <a:r>
              <a:rPr lang="en-US" sz="900" i="1" dirty="0" err="1"/>
              <a:t>Tengriist</a:t>
            </a:r>
            <a:r>
              <a:rPr lang="en-US" sz="900" i="1" dirty="0"/>
              <a:t>)</a:t>
            </a:r>
            <a:endParaRPr lang="en-US" sz="900" i="1" dirty="0"/>
          </a:p>
        </p:txBody>
      </p:sp>
      <p:sp>
        <p:nvSpPr>
          <p:cNvPr id="103" name="Sun 24"/>
          <p:cNvSpPr/>
          <p:nvPr/>
        </p:nvSpPr>
        <p:spPr>
          <a:xfrm>
            <a:off x="4470400" y="480483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4" name="TextBox 45"/>
          <p:cNvSpPr txBox="1"/>
          <p:nvPr/>
        </p:nvSpPr>
        <p:spPr>
          <a:xfrm>
            <a:off x="4705788" y="4810790"/>
            <a:ext cx="383118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Bryansk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Pochep</a:t>
            </a:r>
            <a:endParaRPr lang="fr-FR" sz="900" dirty="0" smtClean="0"/>
          </a:p>
        </p:txBody>
      </p:sp>
    </p:spTree>
    <p:extLst>
      <p:ext uri="{BB962C8B-B14F-4D97-AF65-F5344CB8AC3E}">
        <p14:creationId xmlns:p14="http://schemas.microsoft.com/office/powerpoint/2010/main" val="40278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39433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Dievasic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4691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Peckolsic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Baltic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4" name="Sun 43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641733"/>
            <a:ext cx="49320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Perkunan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51305" y="4582895"/>
            <a:ext cx="477695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Memel</a:t>
            </a:r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Kretingale</a:t>
            </a:r>
            <a:endParaRPr lang="en-US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8135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</a:t>
            </a:r>
            <a:r>
              <a:rPr lang="en-US" dirty="0" smtClean="0"/>
              <a:t>Heresy: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670055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Saulic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4648200" y="2057400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1" name="Sun 22"/>
          <p:cNvSpPr/>
          <p:nvPr/>
        </p:nvSpPr>
        <p:spPr>
          <a:xfrm>
            <a:off x="3404270" y="464566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8" name="Sun 29"/>
          <p:cNvSpPr/>
          <p:nvPr/>
        </p:nvSpPr>
        <p:spPr>
          <a:xfrm>
            <a:off x="3917920" y="4624254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TextBox 45"/>
          <p:cNvSpPr txBox="1"/>
          <p:nvPr/>
        </p:nvSpPr>
        <p:spPr>
          <a:xfrm>
            <a:off x="3848193" y="4842165"/>
            <a:ext cx="36548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Polotsk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Braslaw</a:t>
            </a:r>
            <a:endParaRPr lang="fr-FR" sz="900" dirty="0" smtClean="0"/>
          </a:p>
        </p:txBody>
      </p:sp>
      <p:sp>
        <p:nvSpPr>
          <p:cNvPr id="52" name="Sun 46"/>
          <p:cNvSpPr/>
          <p:nvPr/>
        </p:nvSpPr>
        <p:spPr>
          <a:xfrm>
            <a:off x="3003762" y="486840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3" name="TextBox 45"/>
          <p:cNvSpPr txBox="1"/>
          <p:nvPr/>
        </p:nvSpPr>
        <p:spPr>
          <a:xfrm>
            <a:off x="2660636" y="4877922"/>
            <a:ext cx="32380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Stettin</a:t>
            </a:r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Wollin</a:t>
            </a:r>
            <a:endParaRPr lang="en-US" sz="900" dirty="0"/>
          </a:p>
        </p:txBody>
      </p:sp>
      <p:sp>
        <p:nvSpPr>
          <p:cNvPr id="54" name="Sun 29"/>
          <p:cNvSpPr/>
          <p:nvPr/>
        </p:nvSpPr>
        <p:spPr>
          <a:xfrm>
            <a:off x="3449990" y="4267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45"/>
          <p:cNvSpPr txBox="1"/>
          <p:nvPr/>
        </p:nvSpPr>
        <p:spPr>
          <a:xfrm>
            <a:off x="2970692" y="4267769"/>
            <a:ext cx="479298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smtClean="0"/>
              <a:t>Saaremaa</a:t>
            </a:r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Hiiumaa</a:t>
            </a:r>
            <a:endParaRPr lang="fr-FR" sz="900" dirty="0" smtClean="0"/>
          </a:p>
        </p:txBody>
      </p:sp>
      <p:sp>
        <p:nvSpPr>
          <p:cNvPr id="56" name="Sun 24"/>
          <p:cNvSpPr/>
          <p:nvPr/>
        </p:nvSpPr>
        <p:spPr>
          <a:xfrm>
            <a:off x="3676467" y="4429563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7" name="TextBox 45"/>
          <p:cNvSpPr txBox="1"/>
          <p:nvPr/>
        </p:nvSpPr>
        <p:spPr>
          <a:xfrm>
            <a:off x="3907847" y="4429563"/>
            <a:ext cx="34464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Latgale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Erle</a:t>
            </a:r>
            <a:endParaRPr lang="fr-FR" sz="900" dirty="0" smtClean="0"/>
          </a:p>
        </p:txBody>
      </p:sp>
      <p:sp>
        <p:nvSpPr>
          <p:cNvPr id="58" name="Sun 43"/>
          <p:cNvSpPr/>
          <p:nvPr/>
        </p:nvSpPr>
        <p:spPr>
          <a:xfrm>
            <a:off x="3268980" y="4830249"/>
            <a:ext cx="25908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TextBox 45"/>
          <p:cNvSpPr txBox="1"/>
          <p:nvPr/>
        </p:nvSpPr>
        <p:spPr>
          <a:xfrm>
            <a:off x="3175012" y="5070578"/>
            <a:ext cx="429605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Chelmno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Briesen</a:t>
            </a:r>
            <a:endParaRPr lang="en-US" sz="900" dirty="0"/>
          </a:p>
        </p:txBody>
      </p:sp>
      <p:sp>
        <p:nvSpPr>
          <p:cNvPr id="28" name="Sun 29"/>
          <p:cNvSpPr/>
          <p:nvPr/>
        </p:nvSpPr>
        <p:spPr>
          <a:xfrm>
            <a:off x="279401" y="2089665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2" name="TextBox 37"/>
          <p:cNvSpPr txBox="1"/>
          <p:nvPr/>
        </p:nvSpPr>
        <p:spPr>
          <a:xfrm>
            <a:off x="279401" y="1858833"/>
            <a:ext cx="1024887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</a:t>
            </a:r>
            <a:r>
              <a:rPr lang="en-US" sz="900" b="1" u="sng" dirty="0" smtClean="0"/>
              <a:t>Religion:</a:t>
            </a:r>
            <a:endParaRPr lang="en-US" sz="900" b="1" u="sng" dirty="0"/>
          </a:p>
        </p:txBody>
      </p:sp>
      <p:sp>
        <p:nvSpPr>
          <p:cNvPr id="33" name="TextBox 44"/>
          <p:cNvSpPr txBox="1"/>
          <p:nvPr/>
        </p:nvSpPr>
        <p:spPr>
          <a:xfrm>
            <a:off x="469392" y="2069592"/>
            <a:ext cx="1337990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Romuvan</a:t>
            </a:r>
            <a:endParaRPr lang="en-US" sz="900" dirty="0" smtClean="0"/>
          </a:p>
          <a:p>
            <a:r>
              <a:rPr lang="en-US" sz="900" i="1" dirty="0" smtClean="0"/>
              <a:t>(all the above except </a:t>
            </a:r>
            <a:r>
              <a:rPr lang="en-US" sz="900" i="1" dirty="0" err="1" smtClean="0"/>
              <a:t>Saulic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31636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30" name="Sun 29"/>
          <p:cNvSpPr/>
          <p:nvPr/>
        </p:nvSpPr>
        <p:spPr>
          <a:xfrm>
            <a:off x="2794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413133"/>
            <a:ext cx="44030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Amanaii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Berber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4" name="Sun 43"/>
          <p:cNvSpPr/>
          <p:nvPr/>
        </p:nvSpPr>
        <p:spPr>
          <a:xfrm>
            <a:off x="16383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413133"/>
            <a:ext cx="45794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Amazigh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9401" y="11430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9" name="Sun 38"/>
          <p:cNvSpPr/>
          <p:nvPr/>
        </p:nvSpPr>
        <p:spPr>
          <a:xfrm>
            <a:off x="29972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4300" y="1413133"/>
            <a:ext cx="34412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Gurzili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8" name="TextBox 32"/>
          <p:cNvSpPr txBox="1"/>
          <p:nvPr/>
        </p:nvSpPr>
        <p:spPr>
          <a:xfrm>
            <a:off x="1146003" y="7193801"/>
            <a:ext cx="575478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smtClean="0"/>
              <a:t>Marrakesh</a:t>
            </a:r>
          </a:p>
          <a:p>
            <a:pPr>
              <a:lnSpc>
                <a:spcPts val="800"/>
              </a:lnSpc>
            </a:pPr>
            <a:r>
              <a:rPr lang="en-US" sz="900" dirty="0" err="1" smtClean="0"/>
              <a:t>Siddi</a:t>
            </a:r>
            <a:r>
              <a:rPr lang="en-US" sz="900" dirty="0" smtClean="0"/>
              <a:t> </a:t>
            </a:r>
            <a:r>
              <a:rPr lang="en-US" sz="900" dirty="0" err="1" smtClean="0"/>
              <a:t>Rahhal</a:t>
            </a:r>
            <a:endParaRPr lang="en-US" sz="900" dirty="0"/>
          </a:p>
        </p:txBody>
      </p:sp>
      <p:sp>
        <p:nvSpPr>
          <p:cNvPr id="49" name="Sun 33"/>
          <p:cNvSpPr/>
          <p:nvPr/>
        </p:nvSpPr>
        <p:spPr>
          <a:xfrm>
            <a:off x="887080" y="718487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2" name="TextBox 32"/>
          <p:cNvSpPr txBox="1"/>
          <p:nvPr/>
        </p:nvSpPr>
        <p:spPr>
          <a:xfrm>
            <a:off x="999953" y="7532756"/>
            <a:ext cx="50494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Taroudant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Ouaouteit</a:t>
            </a:r>
            <a:endParaRPr lang="en-US" sz="900" dirty="0"/>
          </a:p>
        </p:txBody>
      </p:sp>
      <p:sp>
        <p:nvSpPr>
          <p:cNvPr id="53" name="Sun 33"/>
          <p:cNvSpPr/>
          <p:nvPr/>
        </p:nvSpPr>
        <p:spPr>
          <a:xfrm>
            <a:off x="741030" y="752142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4" name="TextBox 41"/>
          <p:cNvSpPr txBox="1"/>
          <p:nvPr/>
        </p:nvSpPr>
        <p:spPr>
          <a:xfrm>
            <a:off x="2702951" y="6692124"/>
            <a:ext cx="432812" cy="10259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Carthage</a:t>
            </a:r>
            <a:endParaRPr lang="en-US" sz="900" b="1" dirty="0"/>
          </a:p>
        </p:txBody>
      </p:sp>
      <p:sp>
        <p:nvSpPr>
          <p:cNvPr id="55" name="Sun 42"/>
          <p:cNvSpPr/>
          <p:nvPr/>
        </p:nvSpPr>
        <p:spPr>
          <a:xfrm>
            <a:off x="2470437" y="662996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6" name="Sun 33"/>
          <p:cNvSpPr/>
          <p:nvPr/>
        </p:nvSpPr>
        <p:spPr>
          <a:xfrm>
            <a:off x="1146003" y="684466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7" name="TextBox 32"/>
          <p:cNvSpPr txBox="1"/>
          <p:nvPr/>
        </p:nvSpPr>
        <p:spPr>
          <a:xfrm>
            <a:off x="1409878" y="6849422"/>
            <a:ext cx="282129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smtClean="0"/>
              <a:t>El Rif</a:t>
            </a:r>
          </a:p>
          <a:p>
            <a:pPr>
              <a:lnSpc>
                <a:spcPts val="800"/>
              </a:lnSpc>
            </a:pPr>
            <a:r>
              <a:rPr lang="en-US" sz="900" dirty="0" err="1" smtClean="0"/>
              <a:t>Midar</a:t>
            </a:r>
            <a:endParaRPr lang="en-US" sz="900" dirty="0"/>
          </a:p>
        </p:txBody>
      </p:sp>
      <p:sp>
        <p:nvSpPr>
          <p:cNvPr id="58" name="Sun 33"/>
          <p:cNvSpPr/>
          <p:nvPr/>
        </p:nvSpPr>
        <p:spPr>
          <a:xfrm>
            <a:off x="2565067" y="7035645"/>
            <a:ext cx="214700" cy="2147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TextBox 32"/>
          <p:cNvSpPr txBox="1"/>
          <p:nvPr/>
        </p:nvSpPr>
        <p:spPr>
          <a:xfrm>
            <a:off x="2512115" y="7250345"/>
            <a:ext cx="320601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Djerba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Ajim</a:t>
            </a:r>
            <a:endParaRPr lang="en-US" sz="900" dirty="0"/>
          </a:p>
        </p:txBody>
      </p:sp>
      <p:sp>
        <p:nvSpPr>
          <p:cNvPr id="61" name="TextBox 32"/>
          <p:cNvSpPr txBox="1"/>
          <p:nvPr/>
        </p:nvSpPr>
        <p:spPr>
          <a:xfrm>
            <a:off x="1201313" y="8746972"/>
            <a:ext cx="464871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Timbuktu</a:t>
            </a:r>
          </a:p>
          <a:p>
            <a:pPr algn="ctr">
              <a:lnSpc>
                <a:spcPts val="800"/>
              </a:lnSpc>
            </a:pPr>
            <a:r>
              <a:rPr lang="en-US" sz="900" dirty="0" smtClean="0"/>
              <a:t>Salam</a:t>
            </a:r>
            <a:endParaRPr lang="en-US" sz="900" dirty="0"/>
          </a:p>
        </p:txBody>
      </p:sp>
      <p:sp>
        <p:nvSpPr>
          <p:cNvPr id="25" name="Sun 29"/>
          <p:cNvSpPr/>
          <p:nvPr/>
        </p:nvSpPr>
        <p:spPr>
          <a:xfrm>
            <a:off x="279401" y="190723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TextBox 37"/>
          <p:cNvSpPr txBox="1"/>
          <p:nvPr/>
        </p:nvSpPr>
        <p:spPr>
          <a:xfrm>
            <a:off x="279401" y="1676400"/>
            <a:ext cx="1024887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</a:t>
            </a:r>
            <a:r>
              <a:rPr lang="en-US" sz="900" b="1" u="sng" dirty="0" smtClean="0"/>
              <a:t>Religion:</a:t>
            </a:r>
            <a:endParaRPr lang="en-US" sz="900" b="1" u="sng" dirty="0"/>
          </a:p>
        </p:txBody>
      </p:sp>
      <p:sp>
        <p:nvSpPr>
          <p:cNvPr id="28" name="TextBox 44"/>
          <p:cNvSpPr txBox="1"/>
          <p:nvPr/>
        </p:nvSpPr>
        <p:spPr>
          <a:xfrm>
            <a:off x="469392" y="1887159"/>
            <a:ext cx="708010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Mastimani</a:t>
            </a:r>
            <a:endParaRPr lang="en-US" sz="900" dirty="0" smtClean="0"/>
          </a:p>
          <a:p>
            <a:r>
              <a:rPr lang="en-US" sz="900" i="1" dirty="0" smtClean="0"/>
              <a:t>(all the above)</a:t>
            </a:r>
            <a:endParaRPr lang="en-US" sz="900" i="1" dirty="0"/>
          </a:p>
        </p:txBody>
      </p:sp>
      <p:sp>
        <p:nvSpPr>
          <p:cNvPr id="29" name="Sun 33"/>
          <p:cNvSpPr/>
          <p:nvPr/>
        </p:nvSpPr>
        <p:spPr>
          <a:xfrm>
            <a:off x="1315387" y="8516973"/>
            <a:ext cx="214700" cy="2147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573875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Firner</a:t>
            </a:r>
            <a:r>
              <a:rPr lang="en-US" sz="900" b="1" i="1" dirty="0">
                <a:solidFill>
                  <a:srgbClr val="C00000"/>
                </a:solidFill>
              </a:rPr>
              <a:t> </a:t>
            </a:r>
            <a:r>
              <a:rPr lang="en-US" sz="900" b="1" i="1" dirty="0" err="1">
                <a:solidFill>
                  <a:srgbClr val="C00000"/>
                </a:solidFill>
              </a:rPr>
              <a:t>Situic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47717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Wotanist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Germanic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4" name="Sun 43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641733"/>
            <a:ext cx="43870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Wulfilist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84638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Irminsulic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9" name="Sun 38"/>
          <p:cNvSpPr/>
          <p:nvPr/>
        </p:nvSpPr>
        <p:spPr>
          <a:xfrm>
            <a:off x="29972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4300" y="1641733"/>
            <a:ext cx="44992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Teiwazic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05400" y="2085200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8" name="Sun 46"/>
          <p:cNvSpPr/>
          <p:nvPr/>
        </p:nvSpPr>
        <p:spPr>
          <a:xfrm>
            <a:off x="3003762" y="486840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9" name="TextBox 45"/>
          <p:cNvSpPr txBox="1"/>
          <p:nvPr/>
        </p:nvSpPr>
        <p:spPr>
          <a:xfrm>
            <a:off x="3214300" y="4873164"/>
            <a:ext cx="32380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smtClean="0"/>
              <a:t>Stettin</a:t>
            </a:r>
          </a:p>
          <a:p>
            <a:pPr>
              <a:lnSpc>
                <a:spcPts val="800"/>
              </a:lnSpc>
            </a:pPr>
            <a:r>
              <a:rPr lang="en-US" sz="900" dirty="0" err="1" smtClean="0"/>
              <a:t>Wollin</a:t>
            </a:r>
            <a:endParaRPr lang="en-US" sz="900" dirty="0"/>
          </a:p>
        </p:txBody>
      </p:sp>
      <p:sp>
        <p:nvSpPr>
          <p:cNvPr id="52" name="TextBox 45"/>
          <p:cNvSpPr txBox="1"/>
          <p:nvPr/>
        </p:nvSpPr>
        <p:spPr>
          <a:xfrm>
            <a:off x="1664643" y="4980462"/>
            <a:ext cx="381515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Zeeland</a:t>
            </a:r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Tholen</a:t>
            </a:r>
            <a:endParaRPr lang="en-US" sz="900" dirty="0"/>
          </a:p>
        </p:txBody>
      </p:sp>
      <p:sp>
        <p:nvSpPr>
          <p:cNvPr id="53" name="Sun 46"/>
          <p:cNvSpPr/>
          <p:nvPr/>
        </p:nvSpPr>
        <p:spPr>
          <a:xfrm>
            <a:off x="2088307" y="497575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4" name="TextBox 45"/>
          <p:cNvSpPr txBox="1"/>
          <p:nvPr/>
        </p:nvSpPr>
        <p:spPr>
          <a:xfrm>
            <a:off x="2325983" y="4690366"/>
            <a:ext cx="625172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Braunshweig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smtClean="0"/>
              <a:t>Paderborn</a:t>
            </a:r>
            <a:endParaRPr lang="en-US" sz="900" dirty="0"/>
          </a:p>
        </p:txBody>
      </p:sp>
      <p:sp>
        <p:nvSpPr>
          <p:cNvPr id="55" name="Sun 46"/>
          <p:cNvSpPr/>
          <p:nvPr/>
        </p:nvSpPr>
        <p:spPr>
          <a:xfrm>
            <a:off x="2531219" y="4916225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6" name="TextBox 45"/>
          <p:cNvSpPr txBox="1"/>
          <p:nvPr/>
        </p:nvSpPr>
        <p:spPr>
          <a:xfrm>
            <a:off x="1654417" y="5198523"/>
            <a:ext cx="631583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Julich</a:t>
            </a:r>
            <a:r>
              <a:rPr lang="en-US" sz="900" b="1" dirty="0" smtClean="0"/>
              <a:t> </a:t>
            </a:r>
            <a:r>
              <a:rPr lang="en-US" sz="900" dirty="0" smtClean="0"/>
              <a:t>– </a:t>
            </a:r>
            <a:r>
              <a:rPr lang="en-US" sz="900" dirty="0" err="1" smtClean="0"/>
              <a:t>Prum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i="1" dirty="0" smtClean="0"/>
              <a:t>(Aachen)</a:t>
            </a:r>
            <a:endParaRPr lang="en-US" sz="900" i="1" dirty="0"/>
          </a:p>
        </p:txBody>
      </p:sp>
      <p:sp>
        <p:nvSpPr>
          <p:cNvPr id="57" name="Sun 46"/>
          <p:cNvSpPr/>
          <p:nvPr/>
        </p:nvSpPr>
        <p:spPr>
          <a:xfrm>
            <a:off x="2288332" y="5118631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8" name="Sun 43"/>
          <p:cNvSpPr/>
          <p:nvPr/>
        </p:nvSpPr>
        <p:spPr>
          <a:xfrm>
            <a:off x="2784116" y="546664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TextBox 45"/>
          <p:cNvSpPr txBox="1"/>
          <p:nvPr/>
        </p:nvSpPr>
        <p:spPr>
          <a:xfrm>
            <a:off x="3044036" y="5471862"/>
            <a:ext cx="577081" cy="31258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Oberbayern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Freising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i="1" dirty="0" smtClean="0"/>
              <a:t>(</a:t>
            </a:r>
            <a:r>
              <a:rPr lang="en-US" sz="900" i="1" dirty="0" err="1" smtClean="0"/>
              <a:t>München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61" name="Sun 43"/>
          <p:cNvSpPr/>
          <p:nvPr/>
        </p:nvSpPr>
        <p:spPr>
          <a:xfrm>
            <a:off x="2570756" y="547426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4" name="TextBox 45"/>
          <p:cNvSpPr txBox="1"/>
          <p:nvPr/>
        </p:nvSpPr>
        <p:spPr>
          <a:xfrm>
            <a:off x="2074754" y="5478562"/>
            <a:ext cx="492121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Schwaben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smtClean="0"/>
              <a:t>Konstanz</a:t>
            </a:r>
            <a:endParaRPr lang="en-US" sz="900" i="1" dirty="0"/>
          </a:p>
        </p:txBody>
      </p:sp>
      <p:sp>
        <p:nvSpPr>
          <p:cNvPr id="75" name="Sun 43"/>
          <p:cNvSpPr/>
          <p:nvPr/>
        </p:nvSpPr>
        <p:spPr>
          <a:xfrm>
            <a:off x="2638683" y="5020843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TextBox 45"/>
          <p:cNvSpPr txBox="1"/>
          <p:nvPr/>
        </p:nvSpPr>
        <p:spPr>
          <a:xfrm>
            <a:off x="3095308" y="4508930"/>
            <a:ext cx="384721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smtClean="0"/>
              <a:t>Weimar</a:t>
            </a:r>
          </a:p>
          <a:p>
            <a:pPr>
              <a:lnSpc>
                <a:spcPts val="800"/>
              </a:lnSpc>
            </a:pPr>
            <a:r>
              <a:rPr lang="en-US" sz="900" dirty="0" smtClean="0"/>
              <a:t>Gera</a:t>
            </a:r>
            <a:endParaRPr lang="en-US" sz="900" dirty="0"/>
          </a:p>
        </p:txBody>
      </p:sp>
      <p:sp>
        <p:nvSpPr>
          <p:cNvPr id="32" name="Sun 43"/>
          <p:cNvSpPr/>
          <p:nvPr/>
        </p:nvSpPr>
        <p:spPr>
          <a:xfrm>
            <a:off x="2594507" y="518642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3" name="TextBox 45"/>
          <p:cNvSpPr txBox="1"/>
          <p:nvPr/>
        </p:nvSpPr>
        <p:spPr>
          <a:xfrm>
            <a:off x="3555245" y="5173715"/>
            <a:ext cx="464871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smtClean="0"/>
              <a:t>Franken</a:t>
            </a:r>
          </a:p>
          <a:p>
            <a:pPr>
              <a:lnSpc>
                <a:spcPts val="800"/>
              </a:lnSpc>
            </a:pPr>
            <a:r>
              <a:rPr lang="en-US" sz="900" dirty="0" smtClean="0"/>
              <a:t>Wurzburg</a:t>
            </a:r>
            <a:endParaRPr lang="en-US" sz="900" dirty="0"/>
          </a:p>
        </p:txBody>
      </p:sp>
      <p:cxnSp>
        <p:nvCxnSpPr>
          <p:cNvPr id="4" name="Connecteur droit 3"/>
          <p:cNvCxnSpPr>
            <a:stCxn id="33" idx="1"/>
            <a:endCxn id="32" idx="3"/>
          </p:cNvCxnSpPr>
          <p:nvPr/>
        </p:nvCxnSpPr>
        <p:spPr>
          <a:xfrm flipH="1">
            <a:off x="2811607" y="5276307"/>
            <a:ext cx="743638" cy="1866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76" idx="1"/>
            <a:endCxn id="75" idx="3"/>
          </p:cNvCxnSpPr>
          <p:nvPr/>
        </p:nvCxnSpPr>
        <p:spPr>
          <a:xfrm flipH="1">
            <a:off x="2855783" y="4611522"/>
            <a:ext cx="239525" cy="51787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un 29"/>
          <p:cNvSpPr/>
          <p:nvPr/>
        </p:nvSpPr>
        <p:spPr>
          <a:xfrm>
            <a:off x="279401" y="21151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1" name="TextBox 30"/>
          <p:cNvSpPr txBox="1"/>
          <p:nvPr/>
        </p:nvSpPr>
        <p:spPr>
          <a:xfrm>
            <a:off x="496501" y="2085201"/>
            <a:ext cx="2125065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Niuwer</a:t>
            </a:r>
            <a:r>
              <a:rPr lang="en-US" sz="900" dirty="0"/>
              <a:t> </a:t>
            </a:r>
            <a:r>
              <a:rPr lang="en-US" sz="900" dirty="0" err="1"/>
              <a:t>Situic</a:t>
            </a:r>
            <a:endParaRPr lang="en-US" sz="900" dirty="0" smtClean="0"/>
          </a:p>
          <a:p>
            <a:r>
              <a:rPr lang="en-US" sz="900" i="1" dirty="0" smtClean="0"/>
              <a:t>(All the above except </a:t>
            </a:r>
            <a:r>
              <a:rPr lang="en-US" sz="900" i="1" dirty="0" err="1" smtClean="0"/>
              <a:t>Teiwazic</a:t>
            </a:r>
            <a:r>
              <a:rPr lang="en-US" sz="900" i="1" dirty="0" smtClean="0"/>
              <a:t> and </a:t>
            </a:r>
            <a:r>
              <a:rPr lang="en-US" sz="900" i="1" dirty="0" err="1" smtClean="0"/>
              <a:t>Wulfilist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42" name="Sun 43"/>
          <p:cNvSpPr/>
          <p:nvPr/>
        </p:nvSpPr>
        <p:spPr>
          <a:xfrm>
            <a:off x="2743200" y="21151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3" name="TextBox 44"/>
          <p:cNvSpPr txBox="1"/>
          <p:nvPr/>
        </p:nvSpPr>
        <p:spPr>
          <a:xfrm>
            <a:off x="2929820" y="2085201"/>
            <a:ext cx="643890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Woriibarstist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Wulfilist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46" name="TextBox 37"/>
          <p:cNvSpPr txBox="1"/>
          <p:nvPr/>
        </p:nvSpPr>
        <p:spPr>
          <a:xfrm>
            <a:off x="279401" y="1884318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</a:t>
            </a:r>
            <a:r>
              <a:rPr lang="en-US" sz="900" b="1" u="sng" dirty="0" smtClean="0"/>
              <a:t>: </a:t>
            </a:r>
            <a:endParaRPr lang="en-US" sz="900" b="1" u="sng" dirty="0"/>
          </a:p>
        </p:txBody>
      </p:sp>
      <p:sp>
        <p:nvSpPr>
          <p:cNvPr id="47" name="Sun 38"/>
          <p:cNvSpPr/>
          <p:nvPr/>
        </p:nvSpPr>
        <p:spPr>
          <a:xfrm>
            <a:off x="3800989" y="21151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TextBox 49"/>
          <p:cNvSpPr txBox="1"/>
          <p:nvPr/>
        </p:nvSpPr>
        <p:spPr>
          <a:xfrm>
            <a:off x="4018088" y="2085201"/>
            <a:ext cx="624654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Rextaz</a:t>
            </a:r>
            <a:r>
              <a:rPr lang="en-US" sz="900" dirty="0"/>
              <a:t> </a:t>
            </a:r>
            <a:r>
              <a:rPr lang="en-US" sz="900" dirty="0" err="1" smtClean="0"/>
              <a:t>Situic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Teiwazic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1975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Eastern Christian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67290" y="7251347"/>
            <a:ext cx="48571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Jerusalem</a:t>
            </a:r>
            <a:endParaRPr lang="en-US" sz="900" b="1" dirty="0"/>
          </a:p>
        </p:txBody>
      </p:sp>
      <p:sp>
        <p:nvSpPr>
          <p:cNvPr id="37" name="Sun 36"/>
          <p:cNvSpPr/>
          <p:nvPr/>
        </p:nvSpPr>
        <p:spPr>
          <a:xfrm>
            <a:off x="4598339" y="70069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31456" y="7410767"/>
            <a:ext cx="52097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Alexandria</a:t>
            </a:r>
            <a:endParaRPr lang="en-US" sz="900" b="1" dirty="0"/>
          </a:p>
        </p:txBody>
      </p:sp>
      <p:sp>
        <p:nvSpPr>
          <p:cNvPr id="34" name="Sun 33"/>
          <p:cNvSpPr/>
          <p:nvPr/>
        </p:nvSpPr>
        <p:spPr>
          <a:xfrm>
            <a:off x="3984590" y="72132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89631" y="6420167"/>
            <a:ext cx="28052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Rome</a:t>
            </a:r>
            <a:endParaRPr lang="en-US" sz="900" b="1" dirty="0"/>
          </a:p>
        </p:txBody>
      </p:sp>
      <p:sp>
        <p:nvSpPr>
          <p:cNvPr id="43" name="Sun 42"/>
          <p:cNvSpPr/>
          <p:nvPr/>
        </p:nvSpPr>
        <p:spPr>
          <a:xfrm>
            <a:off x="2822540" y="62226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7" name="Sun 46"/>
          <p:cNvSpPr/>
          <p:nvPr/>
        </p:nvSpPr>
        <p:spPr>
          <a:xfrm>
            <a:off x="4093961" y="613449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641201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err="1" smtClean="0"/>
              <a:t>Monophysite</a:t>
            </a:r>
            <a:endParaRPr lang="en-US" sz="9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608598" y="1143398"/>
            <a:ext cx="100668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en-US" sz="900" dirty="0" err="1"/>
              <a:t>Monothelite</a:t>
            </a:r>
            <a:endParaRPr 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79401" y="1097231"/>
            <a:ext cx="2054015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</a:t>
            </a:r>
            <a:r>
              <a:rPr lang="en-US" dirty="0" smtClean="0"/>
              <a:t>Religions </a:t>
            </a:r>
            <a:r>
              <a:rPr lang="en-US" dirty="0"/>
              <a:t>and </a:t>
            </a:r>
            <a:r>
              <a:rPr lang="en-US" dirty="0" smtClean="0"/>
              <a:t>their </a:t>
            </a:r>
            <a:r>
              <a:rPr lang="en-US" dirty="0"/>
              <a:t>Heresies: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628913" y="5976535"/>
            <a:ext cx="73577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Constantinople</a:t>
            </a:r>
            <a:endParaRPr lang="en-US" sz="9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568329" y="6477609"/>
            <a:ext cx="32220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err="1" smtClean="0"/>
              <a:t>Ochrid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1855400" y="3273092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grpSp>
        <p:nvGrpSpPr>
          <p:cNvPr id="2" name="Groupe 1"/>
          <p:cNvGrpSpPr/>
          <p:nvPr/>
        </p:nvGrpSpPr>
        <p:grpSpPr>
          <a:xfrm>
            <a:off x="279401" y="1907317"/>
            <a:ext cx="3904199" cy="447932"/>
            <a:chOff x="279401" y="1752600"/>
            <a:chExt cx="3904199" cy="447932"/>
          </a:xfrm>
        </p:grpSpPr>
        <p:sp>
          <p:nvSpPr>
            <p:cNvPr id="44" name="Sun 43"/>
            <p:cNvSpPr/>
            <p:nvPr/>
          </p:nvSpPr>
          <p:spPr>
            <a:xfrm>
              <a:off x="279401" y="1983432"/>
              <a:ext cx="217100" cy="217100"/>
            </a:xfrm>
            <a:prstGeom prst="sun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4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6501" y="2022733"/>
              <a:ext cx="504428" cy="1384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36000" tIns="0" rIns="0" bIns="0" rtlCol="0" anchor="ctr" anchorCtr="1">
              <a:spAutoFit/>
            </a:bodyPr>
            <a:lstStyle/>
            <a:p>
              <a:r>
                <a:rPr lang="en-US" sz="900" dirty="0" err="1"/>
                <a:t>Audianist</a:t>
              </a:r>
              <a:r>
                <a:rPr lang="en-US" sz="900" dirty="0"/>
                <a:t> </a:t>
              </a:r>
            </a:p>
          </p:txBody>
        </p:sp>
        <p:sp>
          <p:nvSpPr>
            <p:cNvPr id="39" name="Sun 38"/>
            <p:cNvSpPr/>
            <p:nvPr/>
          </p:nvSpPr>
          <p:spPr>
            <a:xfrm>
              <a:off x="1638301" y="1983432"/>
              <a:ext cx="217100" cy="217100"/>
            </a:xfrm>
            <a:prstGeom prst="sun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5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55400" y="2022733"/>
              <a:ext cx="538092" cy="1384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36000" tIns="0" rIns="0" bIns="0" rtlCol="0" anchor="ctr" anchorCtr="1">
              <a:spAutoFit/>
            </a:bodyPr>
            <a:lstStyle/>
            <a:p>
              <a:r>
                <a:rPr lang="en-US" sz="900" dirty="0" err="1"/>
                <a:t>Marcionist</a:t>
              </a:r>
              <a:endParaRPr lang="en-US" sz="900" dirty="0"/>
            </a:p>
          </p:txBody>
        </p:sp>
        <p:sp>
          <p:nvSpPr>
            <p:cNvPr id="51" name="Sun 50"/>
            <p:cNvSpPr/>
            <p:nvPr/>
          </p:nvSpPr>
          <p:spPr>
            <a:xfrm>
              <a:off x="2997201" y="1983432"/>
              <a:ext cx="217100" cy="217100"/>
            </a:xfrm>
            <a:prstGeom prst="sun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6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14301" y="2022733"/>
              <a:ext cx="969299" cy="1384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36000" tIns="0" rIns="0" bIns="0" rtlCol="0" anchor="ctr" anchorCtr="1">
              <a:spAutoFit/>
            </a:bodyPr>
            <a:lstStyle/>
            <a:p>
              <a:r>
                <a:rPr lang="en-US" sz="900" dirty="0" err="1"/>
                <a:t>Solomonic</a:t>
              </a:r>
              <a:r>
                <a:rPr lang="en-US" sz="900" dirty="0"/>
                <a:t> Christian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9401" y="1752600"/>
              <a:ext cx="1218851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sz="900" b="1" u="sng" dirty="0" smtClean="0"/>
                <a:t>Autonomous Religions: </a:t>
              </a:r>
              <a:endParaRPr lang="en-US" sz="900" b="1" u="sng" dirty="0"/>
            </a:p>
          </p:txBody>
        </p:sp>
      </p:grpSp>
      <p:sp>
        <p:nvSpPr>
          <p:cNvPr id="38" name="Sun 37"/>
          <p:cNvSpPr/>
          <p:nvPr/>
        </p:nvSpPr>
        <p:spPr>
          <a:xfrm>
            <a:off x="2514600" y="1361673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57099" y="1400974"/>
            <a:ext cx="47288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Nestorian</a:t>
            </a:r>
            <a:endParaRPr lang="en-US" sz="9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608598" y="1400974"/>
            <a:ext cx="138018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err="1" smtClean="0"/>
              <a:t>Docetist</a:t>
            </a:r>
            <a:r>
              <a:rPr lang="en-US" sz="900" dirty="0"/>
              <a:t>, Iconoclast</a:t>
            </a:r>
          </a:p>
        </p:txBody>
      </p:sp>
      <p:sp>
        <p:nvSpPr>
          <p:cNvPr id="49" name="Sun 48"/>
          <p:cNvSpPr/>
          <p:nvPr/>
        </p:nvSpPr>
        <p:spPr>
          <a:xfrm>
            <a:off x="2514600" y="1619250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57099" y="1658551"/>
            <a:ext cx="46326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Orthodox</a:t>
            </a:r>
            <a:endParaRPr lang="en-US" sz="9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08598" y="1658551"/>
            <a:ext cx="309700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Bogomilist</a:t>
            </a:r>
            <a:r>
              <a:rPr lang="en-US" sz="900" dirty="0" smtClean="0"/>
              <a:t>, </a:t>
            </a:r>
            <a:r>
              <a:rPr lang="en-US" sz="900" dirty="0" err="1" smtClean="0"/>
              <a:t>Melkite</a:t>
            </a:r>
            <a:r>
              <a:rPr lang="en-US" sz="900" dirty="0" smtClean="0"/>
              <a:t>, </a:t>
            </a:r>
            <a:r>
              <a:rPr lang="en-US" sz="900" b="1" i="1" dirty="0" err="1">
                <a:solidFill>
                  <a:srgbClr val="C00000"/>
                </a:solidFill>
              </a:rPr>
              <a:t>Montanist</a:t>
            </a:r>
            <a:r>
              <a:rPr lang="en-US" sz="900" dirty="0" smtClean="0"/>
              <a:t>, </a:t>
            </a:r>
            <a:r>
              <a:rPr lang="en-US" sz="900" dirty="0" err="1" smtClean="0"/>
              <a:t>Sabellianist</a:t>
            </a:r>
            <a:r>
              <a:rPr lang="en-US" sz="900" dirty="0" smtClean="0"/>
              <a:t>, </a:t>
            </a:r>
            <a:r>
              <a:rPr lang="en-US" sz="900" dirty="0" err="1" smtClean="0"/>
              <a:t>Valentinian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4" name="Sun 53"/>
          <p:cNvSpPr/>
          <p:nvPr/>
        </p:nvSpPr>
        <p:spPr>
          <a:xfrm>
            <a:off x="3621298" y="6253569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87340" y="6095174"/>
            <a:ext cx="92653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err="1" smtClean="0"/>
              <a:t>Dwin</a:t>
            </a:r>
            <a:r>
              <a:rPr lang="en-US" sz="900" b="1" dirty="0" smtClean="0"/>
              <a:t> </a:t>
            </a:r>
            <a:r>
              <a:rPr lang="en-US" sz="900" dirty="0" smtClean="0"/>
              <a:t>- </a:t>
            </a:r>
            <a:r>
              <a:rPr lang="en-US" sz="900" dirty="0" err="1" smtClean="0"/>
              <a:t>Erchmiadzin</a:t>
            </a:r>
            <a:endParaRPr lang="en-US" sz="900" dirty="0"/>
          </a:p>
        </p:txBody>
      </p:sp>
      <p:sp>
        <p:nvSpPr>
          <p:cNvPr id="56" name="Sun 55"/>
          <p:cNvSpPr/>
          <p:nvPr/>
        </p:nvSpPr>
        <p:spPr>
          <a:xfrm>
            <a:off x="5157099" y="6064048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57" name="Sun 56"/>
          <p:cNvSpPr/>
          <p:nvPr/>
        </p:nvSpPr>
        <p:spPr>
          <a:xfrm>
            <a:off x="5140218" y="6432076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64480" y="6435628"/>
            <a:ext cx="1078821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Nisibin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err="1" smtClean="0"/>
              <a:t>Dairo</a:t>
            </a:r>
            <a:r>
              <a:rPr lang="en-US" sz="900" dirty="0" smtClean="0"/>
              <a:t> d-</a:t>
            </a:r>
            <a:r>
              <a:rPr lang="en-US" sz="900" dirty="0" err="1" smtClean="0"/>
              <a:t>Mor</a:t>
            </a:r>
            <a:r>
              <a:rPr lang="en-US" sz="900" dirty="0" smtClean="0"/>
              <a:t> </a:t>
            </a:r>
            <a:r>
              <a:rPr lang="en-US" sz="900" dirty="0" err="1" smtClean="0"/>
              <a:t>Hannanyo</a:t>
            </a:r>
            <a:endParaRPr lang="en-US" sz="900" dirty="0"/>
          </a:p>
        </p:txBody>
      </p:sp>
      <p:sp>
        <p:nvSpPr>
          <p:cNvPr id="59" name="Sun 58"/>
          <p:cNvSpPr/>
          <p:nvPr/>
        </p:nvSpPr>
        <p:spPr>
          <a:xfrm>
            <a:off x="4705689" y="650755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22339" y="6739102"/>
            <a:ext cx="801501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Antioch 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err="1" smtClean="0"/>
              <a:t>r.d.</a:t>
            </a:r>
            <a:r>
              <a:rPr lang="en-US" sz="900" dirty="0" smtClean="0"/>
              <a:t> of St </a:t>
            </a:r>
            <a:r>
              <a:rPr lang="en-US" sz="900" dirty="0" err="1" smtClean="0"/>
              <a:t>Symeon</a:t>
            </a:r>
            <a:endParaRPr lang="en-US" sz="900" dirty="0"/>
          </a:p>
        </p:txBody>
      </p:sp>
      <p:sp>
        <p:nvSpPr>
          <p:cNvPr id="61" name="Sun 60"/>
          <p:cNvSpPr/>
          <p:nvPr/>
        </p:nvSpPr>
        <p:spPr>
          <a:xfrm>
            <a:off x="4589686" y="604790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39690" y="5835791"/>
            <a:ext cx="551433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Amisos</a:t>
            </a:r>
            <a:r>
              <a:rPr lang="en-US" sz="900" dirty="0" smtClean="0"/>
              <a:t> </a:t>
            </a:r>
            <a:br>
              <a:rPr lang="en-US" sz="900" dirty="0" smtClean="0"/>
            </a:br>
            <a:r>
              <a:rPr lang="en-US" sz="900" dirty="0" err="1" smtClean="0"/>
              <a:t>Thermodon</a:t>
            </a:r>
            <a:endParaRPr lang="en-US" sz="900" dirty="0"/>
          </a:p>
        </p:txBody>
      </p:sp>
      <p:sp>
        <p:nvSpPr>
          <p:cNvPr id="64" name="Sun 63"/>
          <p:cNvSpPr/>
          <p:nvPr/>
        </p:nvSpPr>
        <p:spPr>
          <a:xfrm>
            <a:off x="4991123" y="853440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43413" y="8760090"/>
            <a:ext cx="330220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Aksum</a:t>
            </a:r>
            <a:endParaRPr lang="en-US" sz="900" dirty="0"/>
          </a:p>
        </p:txBody>
      </p:sp>
      <p:sp>
        <p:nvSpPr>
          <p:cNvPr id="46" name="TextBox 30"/>
          <p:cNvSpPr txBox="1"/>
          <p:nvPr/>
        </p:nvSpPr>
        <p:spPr>
          <a:xfrm>
            <a:off x="4615907" y="1907317"/>
            <a:ext cx="999239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Reformed </a:t>
            </a:r>
            <a:r>
              <a:rPr lang="en-US" dirty="0" smtClean="0"/>
              <a:t>Religion:</a:t>
            </a:r>
            <a:endParaRPr lang="en-US" dirty="0"/>
          </a:p>
        </p:txBody>
      </p:sp>
      <p:sp>
        <p:nvSpPr>
          <p:cNvPr id="66" name="Sun 37"/>
          <p:cNvSpPr/>
          <p:nvPr/>
        </p:nvSpPr>
        <p:spPr>
          <a:xfrm>
            <a:off x="4615907" y="2145099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TextBox 40"/>
          <p:cNvSpPr txBox="1"/>
          <p:nvPr/>
        </p:nvSpPr>
        <p:spPr>
          <a:xfrm>
            <a:off x="4833007" y="2115150"/>
            <a:ext cx="592594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Phrygian</a:t>
            </a:r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Montanist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70" name="Sun 37"/>
          <p:cNvSpPr/>
          <p:nvPr/>
        </p:nvSpPr>
        <p:spPr>
          <a:xfrm>
            <a:off x="3966500" y="6291627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TextBox 78"/>
          <p:cNvSpPr txBox="1"/>
          <p:nvPr/>
        </p:nvSpPr>
        <p:spPr>
          <a:xfrm>
            <a:off x="4131489" y="6437159"/>
            <a:ext cx="501740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Kyzikos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Militopolis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120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0" name="Sun 29"/>
          <p:cNvSpPr/>
          <p:nvPr/>
        </p:nvSpPr>
        <p:spPr>
          <a:xfrm>
            <a:off x="279401" y="14361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475433"/>
            <a:ext cx="70640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Suomenuskan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Finnic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4" name="Sun 43"/>
          <p:cNvSpPr/>
          <p:nvPr/>
        </p:nvSpPr>
        <p:spPr>
          <a:xfrm>
            <a:off x="1638301" y="14361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475433"/>
            <a:ext cx="90357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Ilmattarenpalvoja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9401" y="1066800"/>
            <a:ext cx="1193203" cy="369332"/>
          </a:xfrm>
          <a:prstGeom prst="rect">
            <a:avLst/>
          </a:prstGeom>
          <a:noFill/>
        </p:spPr>
        <p:txBody>
          <a:bodyPr wrap="none" lIns="36000" rIns="36000" rtlCol="0" anchor="b" anchorCtr="0">
            <a:spAutoFit/>
          </a:bodyPr>
          <a:lstStyle/>
          <a:p>
            <a:r>
              <a:rPr lang="en-US" sz="900" b="1" u="sng" dirty="0" smtClean="0"/>
              <a:t>Autonomous Religions:</a:t>
            </a:r>
            <a:br>
              <a:rPr lang="en-US" sz="900" b="1" u="sng" dirty="0" smtClean="0"/>
            </a:br>
            <a:r>
              <a:rPr lang="en-US" sz="900" i="1" dirty="0" smtClean="0"/>
              <a:t>(no separate holy sites)</a:t>
            </a:r>
            <a:r>
              <a:rPr lang="en-US" sz="900" b="1" u="sng" dirty="0" smtClean="0"/>
              <a:t> </a:t>
            </a:r>
            <a:endParaRPr lang="en-US" sz="900" b="1" u="sng" dirty="0"/>
          </a:p>
        </p:txBody>
      </p:sp>
      <p:sp>
        <p:nvSpPr>
          <p:cNvPr id="39" name="Sun 38"/>
          <p:cNvSpPr/>
          <p:nvPr/>
        </p:nvSpPr>
        <p:spPr>
          <a:xfrm>
            <a:off x="2997201" y="14361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4300" y="1475433"/>
            <a:ext cx="796175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Jumalanpalvoja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8" name="Sun 29"/>
          <p:cNvSpPr/>
          <p:nvPr/>
        </p:nvSpPr>
        <p:spPr>
          <a:xfrm>
            <a:off x="3449990" y="4267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TextBox 45"/>
          <p:cNvSpPr txBox="1"/>
          <p:nvPr/>
        </p:nvSpPr>
        <p:spPr>
          <a:xfrm>
            <a:off x="2970692" y="4267769"/>
            <a:ext cx="479298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smtClean="0"/>
              <a:t>Saaremaa</a:t>
            </a:r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Hiiumaa</a:t>
            </a:r>
            <a:endParaRPr lang="fr-FR" sz="900" dirty="0" smtClean="0"/>
          </a:p>
        </p:txBody>
      </p:sp>
      <p:sp>
        <p:nvSpPr>
          <p:cNvPr id="34" name="Sun 29"/>
          <p:cNvSpPr/>
          <p:nvPr/>
        </p:nvSpPr>
        <p:spPr>
          <a:xfrm>
            <a:off x="5236118" y="4224528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" name="TextBox 45"/>
          <p:cNvSpPr txBox="1"/>
          <p:nvPr/>
        </p:nvSpPr>
        <p:spPr>
          <a:xfrm>
            <a:off x="4828955" y="4227502"/>
            <a:ext cx="407163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Votyaki</a:t>
            </a:r>
            <a:endParaRPr lang="fr-FR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Ufimskiy</a:t>
            </a:r>
            <a:endParaRPr lang="fr-FR" sz="900" dirty="0" smtClean="0"/>
          </a:p>
        </p:txBody>
      </p:sp>
      <p:sp>
        <p:nvSpPr>
          <p:cNvPr id="37" name="Sun 29"/>
          <p:cNvSpPr/>
          <p:nvPr/>
        </p:nvSpPr>
        <p:spPr>
          <a:xfrm>
            <a:off x="6477000" y="4216076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TextBox 45"/>
          <p:cNvSpPr txBox="1"/>
          <p:nvPr/>
        </p:nvSpPr>
        <p:spPr>
          <a:xfrm>
            <a:off x="6037776" y="4219050"/>
            <a:ext cx="439224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Surgut</a:t>
            </a:r>
            <a:endParaRPr lang="fr-FR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Belyy-Yar</a:t>
            </a:r>
            <a:endParaRPr lang="fr-FR" sz="900" dirty="0" smtClean="0"/>
          </a:p>
        </p:txBody>
      </p:sp>
      <p:sp>
        <p:nvSpPr>
          <p:cNvPr id="43" name="Sun 29"/>
          <p:cNvSpPr/>
          <p:nvPr/>
        </p:nvSpPr>
        <p:spPr>
          <a:xfrm>
            <a:off x="3775356" y="4181463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63601" y="3964584"/>
            <a:ext cx="482504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smtClean="0"/>
              <a:t>Narva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Wesenber</a:t>
            </a:r>
            <a:endParaRPr lang="fr-FR" sz="900" dirty="0" smtClean="0"/>
          </a:p>
        </p:txBody>
      </p:sp>
      <p:sp>
        <p:nvSpPr>
          <p:cNvPr id="47" name="Sun 29"/>
          <p:cNvSpPr/>
          <p:nvPr/>
        </p:nvSpPr>
        <p:spPr>
          <a:xfrm>
            <a:off x="4135020" y="4272903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TextBox 45"/>
          <p:cNvSpPr txBox="1"/>
          <p:nvPr/>
        </p:nvSpPr>
        <p:spPr>
          <a:xfrm>
            <a:off x="4026470" y="4056024"/>
            <a:ext cx="476092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smtClean="0"/>
              <a:t>Novgorod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Tikhvin</a:t>
            </a:r>
            <a:endParaRPr lang="fr-FR" sz="900" dirty="0" smtClean="0"/>
          </a:p>
        </p:txBody>
      </p:sp>
      <p:sp>
        <p:nvSpPr>
          <p:cNvPr id="28" name="Sun 43"/>
          <p:cNvSpPr/>
          <p:nvPr/>
        </p:nvSpPr>
        <p:spPr>
          <a:xfrm>
            <a:off x="279401" y="19627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9" name="TextBox 44"/>
          <p:cNvSpPr txBox="1"/>
          <p:nvPr/>
        </p:nvSpPr>
        <p:spPr>
          <a:xfrm>
            <a:off x="441637" y="1932801"/>
            <a:ext cx="18733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Kalevalan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Suomenuskan</a:t>
            </a:r>
            <a:r>
              <a:rPr lang="en-US" sz="900" b="1" i="1" dirty="0">
                <a:solidFill>
                  <a:srgbClr val="C00000"/>
                </a:solidFill>
              </a:rPr>
              <a:t> </a:t>
            </a:r>
            <a:r>
              <a:rPr lang="en-US" sz="900" i="1" dirty="0" smtClean="0"/>
              <a:t>and </a:t>
            </a:r>
            <a:r>
              <a:rPr lang="en-US" sz="900" i="1" dirty="0" err="1"/>
              <a:t>Ilmattarenpalvoja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32" name="TextBox 37"/>
          <p:cNvSpPr txBox="1"/>
          <p:nvPr/>
        </p:nvSpPr>
        <p:spPr>
          <a:xfrm>
            <a:off x="279401" y="1731918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</a:t>
            </a:r>
            <a:r>
              <a:rPr lang="en-US" sz="900" b="1" u="sng" dirty="0" smtClean="0"/>
              <a:t>: </a:t>
            </a:r>
            <a:endParaRPr lang="en-US" sz="900" b="1" u="sng" dirty="0"/>
          </a:p>
        </p:txBody>
      </p:sp>
      <p:sp>
        <p:nvSpPr>
          <p:cNvPr id="33" name="TextBox 23"/>
          <p:cNvSpPr txBox="1"/>
          <p:nvPr/>
        </p:nvSpPr>
        <p:spPr>
          <a:xfrm>
            <a:off x="521901" y="877499"/>
            <a:ext cx="185627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</a:t>
            </a:r>
            <a:r>
              <a:rPr lang="en-US" sz="900" b="1" dirty="0" smtClean="0"/>
              <a:t>Sites </a:t>
            </a:r>
            <a:r>
              <a:rPr lang="en-US" sz="900" i="1" dirty="0"/>
              <a:t>(no distinct holy site)</a:t>
            </a:r>
            <a:r>
              <a:rPr lang="en-US" sz="9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44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30" name="Sun 29"/>
          <p:cNvSpPr/>
          <p:nvPr/>
        </p:nvSpPr>
        <p:spPr>
          <a:xfrm>
            <a:off x="2794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413133"/>
            <a:ext cx="63266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Chumbylatic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Komi-Mordvin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4" name="Sun 43"/>
          <p:cNvSpPr/>
          <p:nvPr/>
        </p:nvSpPr>
        <p:spPr>
          <a:xfrm>
            <a:off x="16383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413133"/>
            <a:ext cx="72564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Vattisen</a:t>
            </a:r>
            <a:r>
              <a:rPr lang="en-US" sz="900" b="1" i="1" dirty="0">
                <a:solidFill>
                  <a:srgbClr val="C00000"/>
                </a:solidFill>
              </a:rPr>
              <a:t> </a:t>
            </a:r>
            <a:r>
              <a:rPr lang="en-US" sz="900" b="1" i="1" dirty="0" err="1">
                <a:solidFill>
                  <a:srgbClr val="C00000"/>
                </a:solidFill>
              </a:rPr>
              <a:t>Yalist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9401" y="11430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9" name="Sun 38"/>
          <p:cNvSpPr/>
          <p:nvPr/>
        </p:nvSpPr>
        <p:spPr>
          <a:xfrm>
            <a:off x="29972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4300" y="1413133"/>
            <a:ext cx="54610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Voipel'ean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8" name="Sun 29"/>
          <p:cNvSpPr/>
          <p:nvPr/>
        </p:nvSpPr>
        <p:spPr>
          <a:xfrm>
            <a:off x="5236118" y="4224528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TextBox 45"/>
          <p:cNvSpPr txBox="1"/>
          <p:nvPr/>
        </p:nvSpPr>
        <p:spPr>
          <a:xfrm>
            <a:off x="4828955" y="4227502"/>
            <a:ext cx="407163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Votyaki</a:t>
            </a:r>
            <a:endParaRPr lang="fr-FR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Ufimskiy</a:t>
            </a:r>
            <a:endParaRPr lang="fr-FR" sz="900" dirty="0" smtClean="0"/>
          </a:p>
        </p:txBody>
      </p:sp>
      <p:sp>
        <p:nvSpPr>
          <p:cNvPr id="52" name="Sun 29"/>
          <p:cNvSpPr/>
          <p:nvPr/>
        </p:nvSpPr>
        <p:spPr>
          <a:xfrm>
            <a:off x="6477000" y="4216076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TextBox 45"/>
          <p:cNvSpPr txBox="1"/>
          <p:nvPr/>
        </p:nvSpPr>
        <p:spPr>
          <a:xfrm>
            <a:off x="6037776" y="4219050"/>
            <a:ext cx="439224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Surgut</a:t>
            </a:r>
            <a:endParaRPr lang="fr-FR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Belyy-Yar</a:t>
            </a:r>
            <a:endParaRPr lang="fr-FR" sz="900" dirty="0" smtClean="0"/>
          </a:p>
        </p:txBody>
      </p:sp>
      <p:sp>
        <p:nvSpPr>
          <p:cNvPr id="54" name="Sun 29"/>
          <p:cNvSpPr/>
          <p:nvPr/>
        </p:nvSpPr>
        <p:spPr>
          <a:xfrm>
            <a:off x="5010566" y="4864608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45"/>
          <p:cNvSpPr txBox="1"/>
          <p:nvPr/>
        </p:nvSpPr>
        <p:spPr>
          <a:xfrm>
            <a:off x="4585770" y="4867582"/>
            <a:ext cx="42479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Burtasy</a:t>
            </a:r>
            <a:endParaRPr lang="fr-FR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Pokrovsk</a:t>
            </a:r>
            <a:endParaRPr lang="fr-FR" sz="900" dirty="0" smtClean="0"/>
          </a:p>
        </p:txBody>
      </p:sp>
      <p:sp>
        <p:nvSpPr>
          <p:cNvPr id="56" name="TextBox 45"/>
          <p:cNvSpPr txBox="1"/>
          <p:nvPr/>
        </p:nvSpPr>
        <p:spPr>
          <a:xfrm>
            <a:off x="3640971" y="4532284"/>
            <a:ext cx="97462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t" anchorCtr="0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Pereyeslavl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Zalessky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Sergiyev</a:t>
            </a:r>
            <a:r>
              <a:rPr lang="en-US" sz="900" dirty="0" smtClean="0"/>
              <a:t> </a:t>
            </a:r>
            <a:r>
              <a:rPr lang="en-US" sz="900" dirty="0" err="1" smtClean="0"/>
              <a:t>Posad</a:t>
            </a:r>
            <a:endParaRPr lang="en-US" sz="900" dirty="0"/>
          </a:p>
        </p:txBody>
      </p:sp>
      <p:sp>
        <p:nvSpPr>
          <p:cNvPr id="57" name="Sun 46"/>
          <p:cNvSpPr/>
          <p:nvPr/>
        </p:nvSpPr>
        <p:spPr>
          <a:xfrm>
            <a:off x="4633885" y="451690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8" name="Sun 29"/>
          <p:cNvSpPr/>
          <p:nvPr/>
        </p:nvSpPr>
        <p:spPr>
          <a:xfrm>
            <a:off x="5119116" y="460594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TextBox 45"/>
          <p:cNvSpPr txBox="1"/>
          <p:nvPr/>
        </p:nvSpPr>
        <p:spPr>
          <a:xfrm>
            <a:off x="5332476" y="4605944"/>
            <a:ext cx="525785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Chuvash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Makaryevo</a:t>
            </a:r>
            <a:endParaRPr lang="fr-FR" sz="900" dirty="0" smtClean="0"/>
          </a:p>
        </p:txBody>
      </p:sp>
      <p:sp>
        <p:nvSpPr>
          <p:cNvPr id="61" name="Sun 29"/>
          <p:cNvSpPr/>
          <p:nvPr/>
        </p:nvSpPr>
        <p:spPr>
          <a:xfrm>
            <a:off x="5722620" y="500828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4" name="TextBox 45"/>
          <p:cNvSpPr txBox="1"/>
          <p:nvPr/>
        </p:nvSpPr>
        <p:spPr>
          <a:xfrm>
            <a:off x="5935980" y="5008280"/>
            <a:ext cx="282129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smtClean="0"/>
              <a:t>Oral</a:t>
            </a:r>
          </a:p>
          <a:p>
            <a:pPr>
              <a:lnSpc>
                <a:spcPts val="800"/>
              </a:lnSpc>
            </a:pPr>
            <a:r>
              <a:rPr lang="en-US" sz="900" dirty="0" err="1" smtClean="0"/>
              <a:t>Vagay</a:t>
            </a:r>
            <a:endParaRPr lang="fr-FR" sz="900" dirty="0" smtClean="0"/>
          </a:p>
        </p:txBody>
      </p:sp>
      <p:sp>
        <p:nvSpPr>
          <p:cNvPr id="77" name="Sun 29"/>
          <p:cNvSpPr/>
          <p:nvPr/>
        </p:nvSpPr>
        <p:spPr>
          <a:xfrm>
            <a:off x="4516908" y="565540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8" name="TextBox 45"/>
          <p:cNvSpPr txBox="1"/>
          <p:nvPr/>
        </p:nvSpPr>
        <p:spPr>
          <a:xfrm>
            <a:off x="4272949" y="5448058"/>
            <a:ext cx="68127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Panticapacum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Cherco</a:t>
            </a:r>
            <a:endParaRPr lang="fr-FR" sz="900" dirty="0" smtClean="0"/>
          </a:p>
        </p:txBody>
      </p:sp>
      <p:sp>
        <p:nvSpPr>
          <p:cNvPr id="28" name="Sun 29"/>
          <p:cNvSpPr/>
          <p:nvPr/>
        </p:nvSpPr>
        <p:spPr>
          <a:xfrm>
            <a:off x="279401" y="190723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9" name="TextBox 30"/>
          <p:cNvSpPr txBox="1"/>
          <p:nvPr/>
        </p:nvSpPr>
        <p:spPr>
          <a:xfrm>
            <a:off x="496501" y="1877283"/>
            <a:ext cx="70320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n-US" sz="900" dirty="0" err="1" smtClean="0"/>
              <a:t>Küsotari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Chumbylatic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32" name="Sun 43"/>
          <p:cNvSpPr/>
          <p:nvPr/>
        </p:nvSpPr>
        <p:spPr>
          <a:xfrm>
            <a:off x="1638301" y="190723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3" name="TextBox 44"/>
          <p:cNvSpPr txBox="1"/>
          <p:nvPr/>
        </p:nvSpPr>
        <p:spPr>
          <a:xfrm>
            <a:off x="1855401" y="1877283"/>
            <a:ext cx="796175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n-US" sz="900" dirty="0" err="1"/>
              <a:t>Sardashi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Vattisen</a:t>
            </a:r>
            <a:r>
              <a:rPr lang="en-US" sz="900" i="1" dirty="0"/>
              <a:t> </a:t>
            </a:r>
            <a:r>
              <a:rPr lang="en-US" sz="900" i="1" dirty="0" err="1"/>
              <a:t>Yalist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34" name="TextBox 37"/>
          <p:cNvSpPr txBox="1"/>
          <p:nvPr/>
        </p:nvSpPr>
        <p:spPr>
          <a:xfrm>
            <a:off x="279401" y="1676400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</a:t>
            </a:r>
            <a:r>
              <a:rPr lang="en-US" sz="900" b="1" u="sng" dirty="0" smtClean="0"/>
              <a:t>: </a:t>
            </a:r>
            <a:endParaRPr lang="en-US" sz="900" b="1" u="sng" dirty="0"/>
          </a:p>
        </p:txBody>
      </p:sp>
      <p:sp>
        <p:nvSpPr>
          <p:cNvPr id="35" name="Sun 38"/>
          <p:cNvSpPr/>
          <p:nvPr/>
        </p:nvSpPr>
        <p:spPr>
          <a:xfrm>
            <a:off x="2997201" y="190723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6" name="TextBox 49"/>
          <p:cNvSpPr txBox="1"/>
          <p:nvPr/>
        </p:nvSpPr>
        <p:spPr>
          <a:xfrm>
            <a:off x="3214300" y="1877283"/>
            <a:ext cx="695186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n-US" sz="900" dirty="0" err="1"/>
              <a:t>Voittoisa</a:t>
            </a:r>
            <a:r>
              <a:rPr lang="en-US" sz="900" dirty="0"/>
              <a:t> </a:t>
            </a:r>
            <a:r>
              <a:rPr lang="en-US" sz="900" dirty="0" err="1" smtClean="0"/>
              <a:t>tuuli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Voipel'ean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22887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185627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</a:t>
            </a:r>
            <a:r>
              <a:rPr lang="en-US" sz="900" b="1" dirty="0" smtClean="0"/>
              <a:t>Sites </a:t>
            </a:r>
            <a:r>
              <a:rPr lang="en-US" sz="900" i="1" dirty="0"/>
              <a:t>(no distinct holy site)</a:t>
            </a:r>
            <a:r>
              <a:rPr lang="en-US" sz="900" b="1" dirty="0"/>
              <a:t> </a:t>
            </a:r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34624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err="1" smtClean="0"/>
              <a:t>Luwian</a:t>
            </a:r>
            <a:endParaRPr lang="en-US" sz="900" b="1" dirty="0"/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54290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Tarhuntite</a:t>
            </a:r>
            <a:endParaRPr 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Luwian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8135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</a:t>
            </a:r>
            <a:r>
              <a:rPr lang="en-US" dirty="0" smtClean="0"/>
              <a:t>Heresy: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89127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Illuyankan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193203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</a:t>
            </a:r>
            <a:endParaRPr lang="en-US" sz="9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139861" y="1981200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8" name="Sun 24"/>
          <p:cNvSpPr/>
          <p:nvPr/>
        </p:nvSpPr>
        <p:spPr>
          <a:xfrm>
            <a:off x="4102518" y="6145771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TextBox 57"/>
          <p:cNvSpPr txBox="1"/>
          <p:nvPr/>
        </p:nvSpPr>
        <p:spPr>
          <a:xfrm>
            <a:off x="3338629" y="6200620"/>
            <a:ext cx="735779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smtClean="0"/>
              <a:t>Constantinople</a:t>
            </a:r>
            <a:endParaRPr lang="en-US" sz="900" dirty="0"/>
          </a:p>
        </p:txBody>
      </p:sp>
      <p:sp>
        <p:nvSpPr>
          <p:cNvPr id="52" name="Sun 29"/>
          <p:cNvSpPr/>
          <p:nvPr/>
        </p:nvSpPr>
        <p:spPr>
          <a:xfrm>
            <a:off x="4783042" y="6289942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TextBox 45"/>
          <p:cNvSpPr txBox="1"/>
          <p:nvPr/>
        </p:nvSpPr>
        <p:spPr>
          <a:xfrm>
            <a:off x="4671980" y="6177170"/>
            <a:ext cx="439223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Kaisereia</a:t>
            </a:r>
            <a:endParaRPr lang="fr-FR" sz="900" b="1" dirty="0" smtClean="0"/>
          </a:p>
        </p:txBody>
      </p:sp>
      <p:sp>
        <p:nvSpPr>
          <p:cNvPr id="54" name="Sun 24"/>
          <p:cNvSpPr/>
          <p:nvPr/>
        </p:nvSpPr>
        <p:spPr>
          <a:xfrm>
            <a:off x="4408358" y="6365318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45"/>
          <p:cNvSpPr txBox="1"/>
          <p:nvPr/>
        </p:nvSpPr>
        <p:spPr>
          <a:xfrm>
            <a:off x="4344377" y="6582418"/>
            <a:ext cx="365485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Ikonion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fr-FR" sz="900" dirty="0" err="1" smtClean="0"/>
              <a:t>Lisdra</a:t>
            </a:r>
            <a:endParaRPr lang="fr-FR" sz="900" dirty="0" smtClean="0"/>
          </a:p>
        </p:txBody>
      </p:sp>
      <p:sp>
        <p:nvSpPr>
          <p:cNvPr id="56" name="Sun 29"/>
          <p:cNvSpPr/>
          <p:nvPr/>
        </p:nvSpPr>
        <p:spPr>
          <a:xfrm>
            <a:off x="5222265" y="6507042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" name="TextBox 45"/>
          <p:cNvSpPr txBox="1"/>
          <p:nvPr/>
        </p:nvSpPr>
        <p:spPr>
          <a:xfrm>
            <a:off x="5454777" y="6513000"/>
            <a:ext cx="464871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smtClean="0"/>
              <a:t>Kurdistan</a:t>
            </a:r>
          </a:p>
          <a:p>
            <a:pPr>
              <a:lnSpc>
                <a:spcPts val="800"/>
              </a:lnSpc>
            </a:pPr>
            <a:r>
              <a:rPr lang="fr-FR" sz="900" dirty="0" err="1" smtClean="0"/>
              <a:t>Bebadi</a:t>
            </a:r>
            <a:endParaRPr lang="fr-FR" sz="900" dirty="0" smtClean="0"/>
          </a:p>
        </p:txBody>
      </p:sp>
      <p:sp>
        <p:nvSpPr>
          <p:cNvPr id="58" name="Sun 29"/>
          <p:cNvSpPr/>
          <p:nvPr/>
        </p:nvSpPr>
        <p:spPr>
          <a:xfrm>
            <a:off x="4702981" y="6648766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" name="TextBox 45"/>
          <p:cNvSpPr txBox="1"/>
          <p:nvPr/>
        </p:nvSpPr>
        <p:spPr>
          <a:xfrm>
            <a:off x="4616647" y="6876606"/>
            <a:ext cx="395941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smtClean="0"/>
              <a:t>Tripoli</a:t>
            </a:r>
          </a:p>
          <a:p>
            <a:pPr algn="ctr">
              <a:lnSpc>
                <a:spcPts val="800"/>
              </a:lnSpc>
            </a:pPr>
            <a:r>
              <a:rPr lang="fr-FR" sz="900" dirty="0" err="1" smtClean="0"/>
              <a:t>Boutron</a:t>
            </a:r>
            <a:endParaRPr lang="fr-FR" sz="900" dirty="0" smtClean="0"/>
          </a:p>
        </p:txBody>
      </p:sp>
      <p:sp>
        <p:nvSpPr>
          <p:cNvPr id="28" name="Sun 29"/>
          <p:cNvSpPr/>
          <p:nvPr/>
        </p:nvSpPr>
        <p:spPr>
          <a:xfrm>
            <a:off x="279401" y="21151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9" name="TextBox 30"/>
          <p:cNvSpPr txBox="1"/>
          <p:nvPr/>
        </p:nvSpPr>
        <p:spPr>
          <a:xfrm>
            <a:off x="496501" y="2085201"/>
            <a:ext cx="610227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n-US" sz="900" dirty="0" err="1"/>
              <a:t>Typhonist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Illuyankan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32" name="Sun 43"/>
          <p:cNvSpPr/>
          <p:nvPr/>
        </p:nvSpPr>
        <p:spPr>
          <a:xfrm>
            <a:off x="1638301" y="21151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3" name="TextBox 44"/>
          <p:cNvSpPr txBox="1"/>
          <p:nvPr/>
        </p:nvSpPr>
        <p:spPr>
          <a:xfrm>
            <a:off x="1855401" y="2085201"/>
            <a:ext cx="599006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n-US" sz="900" dirty="0" err="1"/>
              <a:t>Tarhuntist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Tarhuntite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34" name="TextBox 37"/>
          <p:cNvSpPr txBox="1"/>
          <p:nvPr/>
        </p:nvSpPr>
        <p:spPr>
          <a:xfrm>
            <a:off x="279401" y="1884318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</a:t>
            </a:r>
            <a:r>
              <a:rPr lang="en-US" sz="900" b="1" u="sng" dirty="0" smtClean="0"/>
              <a:t>: </a:t>
            </a:r>
            <a:endParaRPr lang="en-US" sz="900" b="1" u="sng" dirty="0"/>
          </a:p>
        </p:txBody>
      </p:sp>
    </p:spTree>
    <p:extLst>
      <p:ext uri="{BB962C8B-B14F-4D97-AF65-F5344CB8AC3E}">
        <p14:creationId xmlns:p14="http://schemas.microsoft.com/office/powerpoint/2010/main" val="25320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41838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Tengriist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79777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Tengri</a:t>
            </a:r>
            <a:r>
              <a:rPr lang="en-US" sz="900" b="1" i="1" dirty="0">
                <a:solidFill>
                  <a:srgbClr val="C00000"/>
                </a:solidFill>
              </a:rPr>
              <a:t>-Buddhist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Tengriist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4" name="Sun 43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641733"/>
            <a:ext cx="67755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Rod-</a:t>
            </a:r>
            <a:r>
              <a:rPr lang="en-US" sz="900" b="1" i="1" dirty="0" err="1">
                <a:solidFill>
                  <a:srgbClr val="C00000"/>
                </a:solidFill>
              </a:rPr>
              <a:t>Tengriist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8135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</a:t>
            </a:r>
            <a:r>
              <a:rPr lang="en-US" dirty="0" smtClean="0"/>
              <a:t>Heresy: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109324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en-US" sz="900" b="1" i="1" dirty="0">
                <a:solidFill>
                  <a:srgbClr val="C00000"/>
                </a:solidFill>
              </a:rPr>
              <a:t>Mani-</a:t>
            </a:r>
            <a:r>
              <a:rPr lang="en-US" sz="900" b="1" i="1" dirty="0" err="1">
                <a:solidFill>
                  <a:srgbClr val="C00000"/>
                </a:solidFill>
              </a:rPr>
              <a:t>Tengriist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4857025" y="1951794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8" name="Sun 54"/>
          <p:cNvSpPr/>
          <p:nvPr/>
        </p:nvSpPr>
        <p:spPr>
          <a:xfrm>
            <a:off x="6567959" y="535185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9" name="TextBox 55"/>
          <p:cNvSpPr txBox="1"/>
          <p:nvPr/>
        </p:nvSpPr>
        <p:spPr>
          <a:xfrm>
            <a:off x="6048341" y="5358961"/>
            <a:ext cx="482504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defRPr sz="900" b="1"/>
            </a:lvl1pPr>
          </a:lstStyle>
          <a:p>
            <a:pPr algn="r">
              <a:lnSpc>
                <a:spcPts val="800"/>
              </a:lnSpc>
            </a:pPr>
            <a:r>
              <a:rPr lang="fr-FR" dirty="0" smtClean="0"/>
              <a:t>Turkestan</a:t>
            </a:r>
            <a:r>
              <a:rPr lang="fr-FR" dirty="0"/>
              <a:t/>
            </a:r>
            <a:br>
              <a:rPr lang="fr-FR" dirty="0"/>
            </a:br>
            <a:r>
              <a:rPr lang="fr-FR" b="0" dirty="0" err="1" smtClean="0"/>
              <a:t>Sapak</a:t>
            </a:r>
            <a:endParaRPr lang="fr-FR" b="0" dirty="0"/>
          </a:p>
        </p:txBody>
      </p:sp>
      <p:sp>
        <p:nvSpPr>
          <p:cNvPr id="54" name="Sun 29"/>
          <p:cNvSpPr/>
          <p:nvPr/>
        </p:nvSpPr>
        <p:spPr>
          <a:xfrm>
            <a:off x="5119116" y="4605944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45"/>
          <p:cNvSpPr txBox="1"/>
          <p:nvPr/>
        </p:nvSpPr>
        <p:spPr>
          <a:xfrm>
            <a:off x="4964773" y="4394064"/>
            <a:ext cx="525785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Chuvash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Makaryevo</a:t>
            </a:r>
            <a:endParaRPr lang="fr-FR" sz="900" dirty="0" smtClean="0"/>
          </a:p>
        </p:txBody>
      </p:sp>
      <p:sp>
        <p:nvSpPr>
          <p:cNvPr id="56" name="Sun 29"/>
          <p:cNvSpPr/>
          <p:nvPr/>
        </p:nvSpPr>
        <p:spPr>
          <a:xfrm>
            <a:off x="5722620" y="500828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" name="TextBox 45"/>
          <p:cNvSpPr txBox="1"/>
          <p:nvPr/>
        </p:nvSpPr>
        <p:spPr>
          <a:xfrm>
            <a:off x="5697220" y="5258496"/>
            <a:ext cx="282129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smtClean="0"/>
              <a:t>Oral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Vagay</a:t>
            </a:r>
            <a:endParaRPr lang="fr-FR" sz="900" dirty="0" smtClean="0"/>
          </a:p>
        </p:txBody>
      </p:sp>
      <p:sp>
        <p:nvSpPr>
          <p:cNvPr id="58" name="Sun 54"/>
          <p:cNvSpPr/>
          <p:nvPr/>
        </p:nvSpPr>
        <p:spPr>
          <a:xfrm>
            <a:off x="3415330" y="554009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9" name="TextBox 55"/>
          <p:cNvSpPr txBox="1"/>
          <p:nvPr/>
        </p:nvSpPr>
        <p:spPr>
          <a:xfrm>
            <a:off x="3420087" y="5330281"/>
            <a:ext cx="205184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defRPr sz="900" b="1"/>
            </a:lvl1pPr>
          </a:lstStyle>
          <a:p>
            <a:pPr>
              <a:lnSpc>
                <a:spcPts val="800"/>
              </a:lnSpc>
            </a:pPr>
            <a:r>
              <a:rPr lang="fr-FR" dirty="0" smtClean="0"/>
              <a:t>Pest</a:t>
            </a:r>
            <a:r>
              <a:rPr lang="fr-FR" dirty="0"/>
              <a:t/>
            </a:r>
            <a:br>
              <a:rPr lang="fr-FR" dirty="0"/>
            </a:br>
            <a:r>
              <a:rPr lang="fr-FR" b="0" dirty="0" err="1" smtClean="0"/>
              <a:t>Vac</a:t>
            </a:r>
            <a:endParaRPr lang="fr-FR" b="0" dirty="0"/>
          </a:p>
        </p:txBody>
      </p:sp>
      <p:sp>
        <p:nvSpPr>
          <p:cNvPr id="61" name="Sun 24"/>
          <p:cNvSpPr/>
          <p:nvPr/>
        </p:nvSpPr>
        <p:spPr>
          <a:xfrm>
            <a:off x="6553200" y="4791180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74" name="TextBox 45"/>
          <p:cNvSpPr txBox="1"/>
          <p:nvPr/>
        </p:nvSpPr>
        <p:spPr>
          <a:xfrm>
            <a:off x="6271071" y="4811128"/>
            <a:ext cx="282129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smtClean="0"/>
              <a:t>Omsk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Isilkul</a:t>
            </a:r>
            <a:endParaRPr lang="fr-FR" sz="900" dirty="0" smtClean="0"/>
          </a:p>
        </p:txBody>
      </p:sp>
      <p:sp>
        <p:nvSpPr>
          <p:cNvPr id="75" name="Sun 24"/>
          <p:cNvSpPr/>
          <p:nvPr/>
        </p:nvSpPr>
        <p:spPr>
          <a:xfrm>
            <a:off x="6459409" y="640080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45"/>
          <p:cNvSpPr txBox="1"/>
          <p:nvPr/>
        </p:nvSpPr>
        <p:spPr>
          <a:xfrm>
            <a:off x="5904769" y="6420748"/>
            <a:ext cx="554640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Marakanda</a:t>
            </a:r>
            <a:endParaRPr lang="fr-FR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Khokand</a:t>
            </a:r>
            <a:endParaRPr lang="fr-FR" sz="900" dirty="0" smtClean="0"/>
          </a:p>
        </p:txBody>
      </p:sp>
      <p:sp>
        <p:nvSpPr>
          <p:cNvPr id="77" name="Sun 24"/>
          <p:cNvSpPr/>
          <p:nvPr/>
        </p:nvSpPr>
        <p:spPr>
          <a:xfrm>
            <a:off x="4470400" y="4804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8" name="TextBox 45"/>
          <p:cNvSpPr txBox="1"/>
          <p:nvPr/>
        </p:nvSpPr>
        <p:spPr>
          <a:xfrm>
            <a:off x="4387391" y="5040091"/>
            <a:ext cx="383118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Bryansk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Pochep</a:t>
            </a:r>
            <a:endParaRPr lang="fr-FR" sz="900" dirty="0" smtClean="0"/>
          </a:p>
        </p:txBody>
      </p:sp>
      <p:sp>
        <p:nvSpPr>
          <p:cNvPr id="29" name="Sun 29"/>
          <p:cNvSpPr/>
          <p:nvPr/>
        </p:nvSpPr>
        <p:spPr>
          <a:xfrm>
            <a:off x="279401" y="21151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2" name="TextBox 30"/>
          <p:cNvSpPr txBox="1"/>
          <p:nvPr/>
        </p:nvSpPr>
        <p:spPr>
          <a:xfrm>
            <a:off x="496501" y="2085201"/>
            <a:ext cx="112479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n-US" sz="900" dirty="0" err="1"/>
              <a:t>Munkh</a:t>
            </a:r>
            <a:r>
              <a:rPr lang="en-US" sz="900" dirty="0"/>
              <a:t> </a:t>
            </a:r>
            <a:r>
              <a:rPr lang="en-US" sz="900" dirty="0" err="1"/>
              <a:t>Khukh</a:t>
            </a:r>
            <a:r>
              <a:rPr lang="en-US" sz="900" dirty="0"/>
              <a:t> </a:t>
            </a:r>
            <a:r>
              <a:rPr lang="en-US" sz="900" dirty="0" err="1"/>
              <a:t>Tengriist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Tengriist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33" name="TextBox 37"/>
          <p:cNvSpPr txBox="1"/>
          <p:nvPr/>
        </p:nvSpPr>
        <p:spPr>
          <a:xfrm>
            <a:off x="279401" y="1884318"/>
            <a:ext cx="1024887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Religion: </a:t>
            </a:r>
            <a:endParaRPr lang="en-US" sz="900" b="1" u="sng" dirty="0"/>
          </a:p>
        </p:txBody>
      </p:sp>
    </p:spTree>
    <p:extLst>
      <p:ext uri="{BB962C8B-B14F-4D97-AF65-F5344CB8AC3E}">
        <p14:creationId xmlns:p14="http://schemas.microsoft.com/office/powerpoint/2010/main" val="19723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50013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err="1"/>
              <a:t>Zalmoxian</a:t>
            </a:r>
            <a:endParaRPr 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Zalmoxian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209031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/>
              <a:t>Christo-</a:t>
            </a:r>
            <a:r>
              <a:rPr lang="en-US" sz="900" dirty="0" err="1"/>
              <a:t>Zalmoxian</a:t>
            </a:r>
            <a:r>
              <a:rPr lang="en-US" sz="900" dirty="0"/>
              <a:t>, </a:t>
            </a:r>
            <a:r>
              <a:rPr lang="en-US" sz="900" dirty="0" err="1"/>
              <a:t>Apogenesianist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36483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i="1" dirty="0" smtClean="0"/>
              <a:t>No autonomous religion </a:t>
            </a:r>
            <a:endParaRPr lang="en-US" sz="9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8" name="Sun 54"/>
          <p:cNvSpPr/>
          <p:nvPr/>
        </p:nvSpPr>
        <p:spPr>
          <a:xfrm>
            <a:off x="3415330" y="554009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9" name="TextBox 55"/>
          <p:cNvSpPr txBox="1"/>
          <p:nvPr/>
        </p:nvSpPr>
        <p:spPr>
          <a:xfrm>
            <a:off x="3207606" y="5562268"/>
            <a:ext cx="205184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defRPr sz="900" b="1"/>
            </a:lvl1pPr>
          </a:lstStyle>
          <a:p>
            <a:pPr algn="r">
              <a:lnSpc>
                <a:spcPts val="800"/>
              </a:lnSpc>
            </a:pPr>
            <a:r>
              <a:rPr lang="fr-FR" dirty="0" smtClean="0"/>
              <a:t>Pest</a:t>
            </a:r>
            <a:r>
              <a:rPr lang="fr-FR" dirty="0"/>
              <a:t/>
            </a:r>
            <a:br>
              <a:rPr lang="fr-FR" dirty="0"/>
            </a:br>
            <a:r>
              <a:rPr lang="fr-FR" b="0" dirty="0" err="1" smtClean="0"/>
              <a:t>Vac</a:t>
            </a:r>
            <a:endParaRPr lang="fr-FR" b="0" dirty="0"/>
          </a:p>
        </p:txBody>
      </p:sp>
      <p:sp>
        <p:nvSpPr>
          <p:cNvPr id="52" name="Sun 54"/>
          <p:cNvSpPr/>
          <p:nvPr/>
        </p:nvSpPr>
        <p:spPr>
          <a:xfrm>
            <a:off x="3664250" y="570265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3" name="TextBox 55"/>
          <p:cNvSpPr txBox="1"/>
          <p:nvPr/>
        </p:nvSpPr>
        <p:spPr>
          <a:xfrm>
            <a:off x="3429612" y="5931274"/>
            <a:ext cx="700513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defRPr sz="900" b="1"/>
            </a:lvl1pPr>
          </a:lstStyle>
          <a:p>
            <a:pPr>
              <a:lnSpc>
                <a:spcPts val="800"/>
              </a:lnSpc>
            </a:pPr>
            <a:r>
              <a:rPr lang="fr-FR" dirty="0" err="1" smtClean="0"/>
              <a:t>Sarmizegetusa</a:t>
            </a:r>
            <a:r>
              <a:rPr lang="fr-FR" dirty="0"/>
              <a:t/>
            </a:r>
            <a:br>
              <a:rPr lang="fr-FR" dirty="0"/>
            </a:br>
            <a:r>
              <a:rPr lang="fr-FR" b="0" dirty="0" smtClean="0"/>
              <a:t>Arad</a:t>
            </a:r>
            <a:endParaRPr lang="fr-FR" b="0" dirty="0"/>
          </a:p>
        </p:txBody>
      </p:sp>
      <p:sp>
        <p:nvSpPr>
          <p:cNvPr id="54" name="Sun 54"/>
          <p:cNvSpPr/>
          <p:nvPr/>
        </p:nvSpPr>
        <p:spPr>
          <a:xfrm>
            <a:off x="4014770" y="558581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4263953" y="5601722"/>
            <a:ext cx="394339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defRPr sz="900" b="1"/>
            </a:lvl1pPr>
          </a:lstStyle>
          <a:p>
            <a:pPr algn="l">
              <a:lnSpc>
                <a:spcPts val="800"/>
              </a:lnSpc>
            </a:pPr>
            <a:r>
              <a:rPr lang="fr-FR" dirty="0" err="1" smtClean="0"/>
              <a:t>Tyras</a:t>
            </a:r>
            <a:r>
              <a:rPr lang="fr-FR" dirty="0"/>
              <a:t/>
            </a:r>
            <a:br>
              <a:rPr lang="fr-FR" dirty="0"/>
            </a:br>
            <a:r>
              <a:rPr lang="fr-FR" b="0" dirty="0" err="1" smtClean="0"/>
              <a:t>Oblucita</a:t>
            </a:r>
            <a:endParaRPr lang="fr-FR" b="0" dirty="0"/>
          </a:p>
        </p:txBody>
      </p:sp>
      <p:sp>
        <p:nvSpPr>
          <p:cNvPr id="56" name="Sun 29"/>
          <p:cNvSpPr/>
          <p:nvPr/>
        </p:nvSpPr>
        <p:spPr>
          <a:xfrm>
            <a:off x="3770623" y="522795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" name="TextBox 45"/>
          <p:cNvSpPr txBox="1"/>
          <p:nvPr/>
        </p:nvSpPr>
        <p:spPr>
          <a:xfrm>
            <a:off x="3729069" y="4994152"/>
            <a:ext cx="299762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Galich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Lviv</a:t>
            </a:r>
            <a:endParaRPr lang="en-US" sz="900" dirty="0"/>
          </a:p>
        </p:txBody>
      </p:sp>
      <p:sp>
        <p:nvSpPr>
          <p:cNvPr id="58" name="Sun 54"/>
          <p:cNvSpPr/>
          <p:nvPr/>
        </p:nvSpPr>
        <p:spPr>
          <a:xfrm>
            <a:off x="1536204" y="488680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9" name="TextBox 55"/>
          <p:cNvSpPr txBox="1"/>
          <p:nvPr/>
        </p:nvSpPr>
        <p:spPr>
          <a:xfrm>
            <a:off x="1333372" y="4681618"/>
            <a:ext cx="620363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defRPr sz="900" b="1"/>
            </a:lvl1pPr>
          </a:lstStyle>
          <a:p>
            <a:pPr>
              <a:lnSpc>
                <a:spcPts val="800"/>
              </a:lnSpc>
            </a:pPr>
            <a:r>
              <a:rPr lang="fr-FR" dirty="0" err="1" smtClean="0"/>
              <a:t>Glevum</a:t>
            </a:r>
            <a:r>
              <a:rPr lang="fr-FR" dirty="0"/>
              <a:t/>
            </a:r>
            <a:br>
              <a:rPr lang="fr-FR" dirty="0"/>
            </a:br>
            <a:r>
              <a:rPr lang="fr-FR" b="0" dirty="0" err="1" smtClean="0"/>
              <a:t>Winchcombe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18625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72288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65379" y="1143398"/>
            <a:ext cx="48410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dirty="0" smtClean="0"/>
              <a:t>Buddhism</a:t>
            </a:r>
            <a:endParaRPr lang="en-US" sz="900" dirty="0"/>
          </a:p>
        </p:txBody>
      </p:sp>
      <p:sp>
        <p:nvSpPr>
          <p:cNvPr id="30" name="Sun 29"/>
          <p:cNvSpPr/>
          <p:nvPr/>
        </p:nvSpPr>
        <p:spPr>
          <a:xfrm>
            <a:off x="279401" y="184030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879601"/>
            <a:ext cx="104624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Buddhist-Zoroastrian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Buddhist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2469193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</a:t>
            </a:r>
            <a:r>
              <a:rPr lang="en-US" dirty="0" smtClean="0"/>
              <a:t>Religions</a:t>
            </a:r>
            <a:r>
              <a:rPr lang="en-US" u="none" dirty="0" smtClean="0"/>
              <a:t>: </a:t>
            </a:r>
            <a:r>
              <a:rPr lang="en-US" b="0" i="1" u="none" dirty="0" smtClean="0"/>
              <a:t>(no heresy at the moment)</a:t>
            </a:r>
            <a:endParaRPr lang="en-US" b="0" i="1" u="none" dirty="0"/>
          </a:p>
        </p:txBody>
      </p:sp>
      <p:sp>
        <p:nvSpPr>
          <p:cNvPr id="38" name="TextBox 37"/>
          <p:cNvSpPr txBox="1"/>
          <p:nvPr/>
        </p:nvSpPr>
        <p:spPr>
          <a:xfrm>
            <a:off x="279401" y="1609468"/>
            <a:ext cx="2215919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Religion:</a:t>
            </a:r>
            <a:r>
              <a:rPr lang="en-US" sz="900" dirty="0" smtClean="0"/>
              <a:t> </a:t>
            </a:r>
            <a:r>
              <a:rPr lang="en-US" sz="900" i="1" dirty="0" smtClean="0"/>
              <a:t>(no distinct holy site)</a:t>
            </a:r>
            <a:endParaRPr lang="en-US" sz="900" b="1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52" name="TextBox 35"/>
          <p:cNvSpPr txBox="1"/>
          <p:nvPr/>
        </p:nvSpPr>
        <p:spPr>
          <a:xfrm>
            <a:off x="6266163" y="6849520"/>
            <a:ext cx="440826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A. </a:t>
            </a:r>
            <a:r>
              <a:rPr lang="en-US" sz="900" b="1" dirty="0" err="1" smtClean="0"/>
              <a:t>Arcion</a:t>
            </a:r>
            <a:endParaRPr lang="en-US" sz="900" b="1" dirty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Kushk</a:t>
            </a:r>
            <a:endParaRPr lang="en-US" sz="900" dirty="0"/>
          </a:p>
        </p:txBody>
      </p:sp>
      <p:sp>
        <p:nvSpPr>
          <p:cNvPr id="53" name="Sun 36"/>
          <p:cNvSpPr/>
          <p:nvPr/>
        </p:nvSpPr>
        <p:spPr>
          <a:xfrm>
            <a:off x="6372556" y="661673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4" name="Sun 24"/>
          <p:cNvSpPr/>
          <p:nvPr/>
        </p:nvSpPr>
        <p:spPr>
          <a:xfrm>
            <a:off x="6459409" y="64008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45"/>
          <p:cNvSpPr txBox="1"/>
          <p:nvPr/>
        </p:nvSpPr>
        <p:spPr>
          <a:xfrm>
            <a:off x="6295616" y="6160351"/>
            <a:ext cx="554640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Marakanda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Khokand</a:t>
            </a:r>
            <a:endParaRPr lang="fr-FR" sz="900" dirty="0" smtClean="0"/>
          </a:p>
        </p:txBody>
      </p:sp>
      <p:grpSp>
        <p:nvGrpSpPr>
          <p:cNvPr id="3" name="Groupe 2"/>
          <p:cNvGrpSpPr/>
          <p:nvPr/>
        </p:nvGrpSpPr>
        <p:grpSpPr>
          <a:xfrm>
            <a:off x="5402456" y="4829002"/>
            <a:ext cx="1447800" cy="1185684"/>
            <a:chOff x="4953000" y="3233916"/>
            <a:chExt cx="1447800" cy="1185684"/>
          </a:xfrm>
        </p:grpSpPr>
        <p:sp>
          <p:nvSpPr>
            <p:cNvPr id="57" name="ZoneTexte 56"/>
            <p:cNvSpPr txBox="1"/>
            <p:nvPr/>
          </p:nvSpPr>
          <p:spPr>
            <a:xfrm>
              <a:off x="4953000" y="3233916"/>
              <a:ext cx="1447800" cy="11856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fr-FR" dirty="0" smtClean="0"/>
                <a:t>Off </a:t>
              </a:r>
              <a:r>
                <a:rPr lang="fr-FR" dirty="0" err="1" smtClean="0"/>
                <a:t>Map</a:t>
              </a:r>
              <a:endParaRPr lang="en-GB" dirty="0"/>
            </a:p>
          </p:txBody>
        </p:sp>
        <p:sp>
          <p:nvSpPr>
            <p:cNvPr id="59" name="Sun 24"/>
            <p:cNvSpPr/>
            <p:nvPr/>
          </p:nvSpPr>
          <p:spPr>
            <a:xfrm>
              <a:off x="5029200" y="3642008"/>
              <a:ext cx="217100" cy="217100"/>
            </a:xfrm>
            <a:prstGeom prst="sun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Sun 24"/>
            <p:cNvSpPr/>
            <p:nvPr/>
          </p:nvSpPr>
          <p:spPr>
            <a:xfrm>
              <a:off x="5029200" y="3896677"/>
              <a:ext cx="217100" cy="217100"/>
            </a:xfrm>
            <a:prstGeom prst="sun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Sun 24"/>
            <p:cNvSpPr/>
            <p:nvPr/>
          </p:nvSpPr>
          <p:spPr>
            <a:xfrm>
              <a:off x="5029200" y="4151346"/>
              <a:ext cx="217100" cy="217100"/>
            </a:xfrm>
            <a:prstGeom prst="sun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45"/>
            <p:cNvSpPr txBox="1"/>
            <p:nvPr/>
          </p:nvSpPr>
          <p:spPr>
            <a:xfrm>
              <a:off x="5308600" y="3696857"/>
              <a:ext cx="690895" cy="10740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dirty="0" err="1" smtClean="0"/>
                <a:t>Sarnath</a:t>
              </a:r>
              <a:r>
                <a:rPr lang="en-US" sz="900" dirty="0" smtClean="0"/>
                <a:t> (India)</a:t>
              </a:r>
              <a:endParaRPr lang="fr-FR" sz="900" dirty="0" smtClean="0"/>
            </a:p>
          </p:txBody>
        </p:sp>
        <p:sp>
          <p:nvSpPr>
            <p:cNvPr id="76" name="TextBox 45"/>
            <p:cNvSpPr txBox="1"/>
            <p:nvPr/>
          </p:nvSpPr>
          <p:spPr>
            <a:xfrm>
              <a:off x="5308600" y="3953931"/>
              <a:ext cx="697307" cy="10259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dirty="0" err="1" smtClean="0"/>
                <a:t>Mogao</a:t>
              </a:r>
              <a:r>
                <a:rPr lang="en-US" sz="900" dirty="0" smtClean="0"/>
                <a:t> (</a:t>
              </a:r>
              <a:r>
                <a:rPr lang="en-US" sz="900" dirty="0" err="1" smtClean="0"/>
                <a:t>Tarim</a:t>
              </a:r>
              <a:r>
                <a:rPr lang="en-US" sz="900" dirty="0" smtClean="0"/>
                <a:t>)</a:t>
              </a:r>
              <a:endParaRPr lang="fr-FR" sz="900" dirty="0" smtClean="0"/>
            </a:p>
          </p:txBody>
        </p:sp>
        <p:sp>
          <p:nvSpPr>
            <p:cNvPr id="77" name="TextBox 45"/>
            <p:cNvSpPr txBox="1"/>
            <p:nvPr/>
          </p:nvSpPr>
          <p:spPr>
            <a:xfrm>
              <a:off x="5308600" y="4208600"/>
              <a:ext cx="899285" cy="10259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dirty="0" smtClean="0"/>
                <a:t>Wutai Shan (China)</a:t>
              </a:r>
              <a:endParaRPr lang="fr-FR" sz="900" dirty="0" smtClean="0"/>
            </a:p>
          </p:txBody>
        </p:sp>
      </p:grpSp>
      <p:sp>
        <p:nvSpPr>
          <p:cNvPr id="78" name="Sun 24"/>
          <p:cNvSpPr/>
          <p:nvPr/>
        </p:nvSpPr>
        <p:spPr>
          <a:xfrm>
            <a:off x="2722880" y="1367364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9" name="TextBox 25"/>
          <p:cNvSpPr txBox="1"/>
          <p:nvPr/>
        </p:nvSpPr>
        <p:spPr>
          <a:xfrm>
            <a:off x="2965379" y="1406665"/>
            <a:ext cx="9938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dirty="0" err="1" smtClean="0"/>
              <a:t>Gandharan</a:t>
            </a:r>
            <a:r>
              <a:rPr lang="en-US" sz="900" dirty="0" smtClean="0"/>
              <a:t> Buddhist</a:t>
            </a:r>
            <a:endParaRPr lang="en-US" sz="900" dirty="0"/>
          </a:p>
        </p:txBody>
      </p:sp>
      <p:sp>
        <p:nvSpPr>
          <p:cNvPr id="28" name="Sun 29"/>
          <p:cNvSpPr/>
          <p:nvPr/>
        </p:nvSpPr>
        <p:spPr>
          <a:xfrm>
            <a:off x="2727960" y="184030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9" name="TextBox 30"/>
          <p:cNvSpPr txBox="1"/>
          <p:nvPr/>
        </p:nvSpPr>
        <p:spPr>
          <a:xfrm>
            <a:off x="2945060" y="1879601"/>
            <a:ext cx="1674621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Mahadipika</a:t>
            </a:r>
            <a:r>
              <a:rPr lang="en-US" sz="900" dirty="0" smtClean="0"/>
              <a:t> </a:t>
            </a:r>
            <a:r>
              <a:rPr lang="en-US" sz="900" i="1" dirty="0" smtClean="0"/>
              <a:t>(Buddhist-Zoroastrian)</a:t>
            </a:r>
            <a:endParaRPr lang="en-US" sz="900" i="1" dirty="0"/>
          </a:p>
        </p:txBody>
      </p:sp>
      <p:sp>
        <p:nvSpPr>
          <p:cNvPr id="32" name="TextBox 37"/>
          <p:cNvSpPr txBox="1"/>
          <p:nvPr/>
        </p:nvSpPr>
        <p:spPr>
          <a:xfrm>
            <a:off x="2727960" y="1609468"/>
            <a:ext cx="204279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Religions:</a:t>
            </a:r>
            <a:r>
              <a:rPr lang="en-US" sz="900" dirty="0" smtClean="0"/>
              <a:t> </a:t>
            </a:r>
            <a:r>
              <a:rPr lang="en-US" sz="900" i="1" dirty="0" smtClean="0"/>
              <a:t>(no distinct holy site)</a:t>
            </a:r>
            <a:endParaRPr lang="en-US" sz="900" b="1" u="sng" dirty="0"/>
          </a:p>
        </p:txBody>
      </p:sp>
      <p:sp>
        <p:nvSpPr>
          <p:cNvPr id="34" name="Sun 29"/>
          <p:cNvSpPr/>
          <p:nvPr/>
        </p:nvSpPr>
        <p:spPr>
          <a:xfrm>
            <a:off x="2727258" y="209112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2944358" y="2130423"/>
            <a:ext cx="130913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Datsanist</a:t>
            </a:r>
            <a:r>
              <a:rPr lang="en-US" sz="900" dirty="0" smtClean="0"/>
              <a:t> </a:t>
            </a:r>
            <a:r>
              <a:rPr lang="en-US" sz="900" i="1" dirty="0" smtClean="0"/>
              <a:t>(</a:t>
            </a:r>
            <a:r>
              <a:rPr lang="en-US" sz="900" i="1" dirty="0" err="1" smtClean="0"/>
              <a:t>Tengri</a:t>
            </a:r>
            <a:r>
              <a:rPr lang="en-US" sz="900" i="1" dirty="0" smtClean="0"/>
              <a:t>-Buddhist)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10666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Holy Sites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un 36"/>
          <p:cNvSpPr/>
          <p:nvPr/>
        </p:nvSpPr>
        <p:spPr>
          <a:xfrm>
            <a:off x="4598339" y="70069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8" name="Sun 33"/>
          <p:cNvSpPr/>
          <p:nvPr/>
        </p:nvSpPr>
        <p:spPr>
          <a:xfrm>
            <a:off x="2460590" y="66417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9" name="Sun 42"/>
          <p:cNvSpPr/>
          <p:nvPr/>
        </p:nvSpPr>
        <p:spPr>
          <a:xfrm>
            <a:off x="2822540" y="62226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2" name="Sun 46"/>
          <p:cNvSpPr/>
          <p:nvPr/>
        </p:nvSpPr>
        <p:spPr>
          <a:xfrm>
            <a:off x="2288332" y="5118631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3" name="Sun 75"/>
          <p:cNvSpPr/>
          <p:nvPr/>
        </p:nvSpPr>
        <p:spPr>
          <a:xfrm>
            <a:off x="4076700" y="61332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54" name="Sun 79"/>
          <p:cNvSpPr/>
          <p:nvPr/>
        </p:nvSpPr>
        <p:spPr>
          <a:xfrm>
            <a:off x="1756342" y="5008572"/>
            <a:ext cx="290898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2-3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5" name="Sun 39"/>
          <p:cNvSpPr/>
          <p:nvPr/>
        </p:nvSpPr>
        <p:spPr>
          <a:xfrm>
            <a:off x="1902992" y="531337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6" name="Sun 36"/>
          <p:cNvSpPr/>
          <p:nvPr/>
        </p:nvSpPr>
        <p:spPr>
          <a:xfrm>
            <a:off x="4598339" y="70069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7" name="Sun 33"/>
          <p:cNvSpPr/>
          <p:nvPr/>
        </p:nvSpPr>
        <p:spPr>
          <a:xfrm>
            <a:off x="3984590" y="72132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8" name="Sun 42"/>
          <p:cNvSpPr/>
          <p:nvPr/>
        </p:nvSpPr>
        <p:spPr>
          <a:xfrm>
            <a:off x="2822540" y="62226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9" name="Sun 46"/>
          <p:cNvSpPr/>
          <p:nvPr/>
        </p:nvSpPr>
        <p:spPr>
          <a:xfrm>
            <a:off x="4093961" y="613449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1" name="Sun 53"/>
          <p:cNvSpPr/>
          <p:nvPr/>
        </p:nvSpPr>
        <p:spPr>
          <a:xfrm>
            <a:off x="3621298" y="6253569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4" name="Sun 55"/>
          <p:cNvSpPr/>
          <p:nvPr/>
        </p:nvSpPr>
        <p:spPr>
          <a:xfrm>
            <a:off x="5157099" y="6064048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75" name="Sun 56"/>
          <p:cNvSpPr/>
          <p:nvPr/>
        </p:nvSpPr>
        <p:spPr>
          <a:xfrm>
            <a:off x="5140218" y="6432076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Sun 58"/>
          <p:cNvSpPr/>
          <p:nvPr/>
        </p:nvSpPr>
        <p:spPr>
          <a:xfrm>
            <a:off x="4705689" y="650755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7" name="Sun 60"/>
          <p:cNvSpPr/>
          <p:nvPr/>
        </p:nvSpPr>
        <p:spPr>
          <a:xfrm>
            <a:off x="4589686" y="604790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8" name="Sun 63"/>
          <p:cNvSpPr/>
          <p:nvPr/>
        </p:nvSpPr>
        <p:spPr>
          <a:xfrm>
            <a:off x="4991123" y="853440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9" name="Sun 36"/>
          <p:cNvSpPr/>
          <p:nvPr/>
        </p:nvSpPr>
        <p:spPr>
          <a:xfrm>
            <a:off x="4598339" y="70069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0" name="Sun 33"/>
          <p:cNvSpPr/>
          <p:nvPr/>
        </p:nvSpPr>
        <p:spPr>
          <a:xfrm>
            <a:off x="2460413" y="664520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1" name="Sun 42"/>
          <p:cNvSpPr/>
          <p:nvPr/>
        </p:nvSpPr>
        <p:spPr>
          <a:xfrm>
            <a:off x="2822540" y="62226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2" name="Sun 46"/>
          <p:cNvSpPr/>
          <p:nvPr/>
        </p:nvSpPr>
        <p:spPr>
          <a:xfrm>
            <a:off x="1058880" y="643050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3" name="Sun 45"/>
          <p:cNvSpPr/>
          <p:nvPr/>
        </p:nvSpPr>
        <p:spPr>
          <a:xfrm>
            <a:off x="1729044" y="6182976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84" name="Sun 36"/>
          <p:cNvSpPr/>
          <p:nvPr/>
        </p:nvSpPr>
        <p:spPr>
          <a:xfrm>
            <a:off x="6150914" y="65116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5" name="Sun 47"/>
          <p:cNvSpPr/>
          <p:nvPr/>
        </p:nvSpPr>
        <p:spPr>
          <a:xfrm>
            <a:off x="5981030" y="670905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86" name="Sun 52"/>
          <p:cNvSpPr/>
          <p:nvPr/>
        </p:nvSpPr>
        <p:spPr>
          <a:xfrm>
            <a:off x="3294980" y="549938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87" name="Sun 54"/>
          <p:cNvSpPr/>
          <p:nvPr/>
        </p:nvSpPr>
        <p:spPr>
          <a:xfrm>
            <a:off x="6092490" y="578901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8" name="Sun 56"/>
          <p:cNvSpPr/>
          <p:nvPr/>
        </p:nvSpPr>
        <p:spPr>
          <a:xfrm>
            <a:off x="5222876" y="58315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9" name="Sun 58"/>
          <p:cNvSpPr/>
          <p:nvPr/>
        </p:nvSpPr>
        <p:spPr>
          <a:xfrm>
            <a:off x="4832351" y="523145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0" name="Sun 34"/>
          <p:cNvSpPr/>
          <p:nvPr/>
        </p:nvSpPr>
        <p:spPr>
          <a:xfrm>
            <a:off x="5104730" y="798159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1" name="Sun 36"/>
          <p:cNvSpPr/>
          <p:nvPr/>
        </p:nvSpPr>
        <p:spPr>
          <a:xfrm>
            <a:off x="4598339" y="70069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2" name="Sun 38"/>
          <p:cNvSpPr/>
          <p:nvPr/>
        </p:nvSpPr>
        <p:spPr>
          <a:xfrm>
            <a:off x="5448300" y="8426981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3" name="Sun 33"/>
          <p:cNvSpPr/>
          <p:nvPr/>
        </p:nvSpPr>
        <p:spPr>
          <a:xfrm>
            <a:off x="5318090" y="695289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4" name="Sun 51"/>
          <p:cNvSpPr/>
          <p:nvPr/>
        </p:nvSpPr>
        <p:spPr>
          <a:xfrm>
            <a:off x="6553200" y="794677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>
                <a:solidFill>
                  <a:schemeClr val="tx1"/>
                </a:solidFill>
              </a:rPr>
              <a:t>1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95" name="Sun 83"/>
          <p:cNvSpPr/>
          <p:nvPr/>
        </p:nvSpPr>
        <p:spPr>
          <a:xfrm>
            <a:off x="5968031" y="891790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6" name="Sun 84"/>
          <p:cNvSpPr/>
          <p:nvPr/>
        </p:nvSpPr>
        <p:spPr>
          <a:xfrm>
            <a:off x="5753101" y="768708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7" name="Sun 88"/>
          <p:cNvSpPr/>
          <p:nvPr/>
        </p:nvSpPr>
        <p:spPr>
          <a:xfrm>
            <a:off x="5318090" y="892690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8" name="Sun 51"/>
          <p:cNvSpPr/>
          <p:nvPr/>
        </p:nvSpPr>
        <p:spPr>
          <a:xfrm>
            <a:off x="6241542" y="8248366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>
                <a:solidFill>
                  <a:schemeClr val="tx1"/>
                </a:solidFill>
              </a:rPr>
              <a:t>2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99" name="Sun 15"/>
          <p:cNvSpPr/>
          <p:nvPr/>
        </p:nvSpPr>
        <p:spPr>
          <a:xfrm>
            <a:off x="5981030" y="670905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00" name="Sun 34"/>
          <p:cNvSpPr/>
          <p:nvPr/>
        </p:nvSpPr>
        <p:spPr>
          <a:xfrm>
            <a:off x="6411560" y="756440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01" name="Sun 36"/>
          <p:cNvSpPr/>
          <p:nvPr/>
        </p:nvSpPr>
        <p:spPr>
          <a:xfrm>
            <a:off x="5897210" y="734913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02" name="Sun 38"/>
          <p:cNvSpPr/>
          <p:nvPr/>
        </p:nvSpPr>
        <p:spPr>
          <a:xfrm>
            <a:off x="5478110" y="654141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03" name="Sun 29"/>
          <p:cNvSpPr/>
          <p:nvPr/>
        </p:nvSpPr>
        <p:spPr>
          <a:xfrm>
            <a:off x="6129425" y="651989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4" name="Sun 29"/>
          <p:cNvSpPr/>
          <p:nvPr/>
        </p:nvSpPr>
        <p:spPr>
          <a:xfrm>
            <a:off x="5301351" y="6916075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5" name="Sun 29"/>
          <p:cNvSpPr/>
          <p:nvPr/>
        </p:nvSpPr>
        <p:spPr>
          <a:xfrm>
            <a:off x="6260665" y="740314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6" name="Sun 24"/>
          <p:cNvSpPr/>
          <p:nvPr/>
        </p:nvSpPr>
        <p:spPr>
          <a:xfrm>
            <a:off x="5860638" y="71213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107" name="Sun 36"/>
          <p:cNvSpPr/>
          <p:nvPr/>
        </p:nvSpPr>
        <p:spPr>
          <a:xfrm>
            <a:off x="4598339" y="70069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08" name="Sun 33"/>
          <p:cNvSpPr/>
          <p:nvPr/>
        </p:nvSpPr>
        <p:spPr>
          <a:xfrm>
            <a:off x="4606890" y="722721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09" name="Sun 42"/>
          <p:cNvSpPr/>
          <p:nvPr/>
        </p:nvSpPr>
        <p:spPr>
          <a:xfrm>
            <a:off x="2470437" y="662996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0" name="Sun 42"/>
          <p:cNvSpPr/>
          <p:nvPr/>
        </p:nvSpPr>
        <p:spPr>
          <a:xfrm>
            <a:off x="4821590" y="6621528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Sun 24"/>
          <p:cNvSpPr/>
          <p:nvPr/>
        </p:nvSpPr>
        <p:spPr>
          <a:xfrm>
            <a:off x="4643339" y="6787106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112" name="Sun 29"/>
          <p:cNvSpPr/>
          <p:nvPr/>
        </p:nvSpPr>
        <p:spPr>
          <a:xfrm>
            <a:off x="3980200" y="720195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3" name="Sun 15"/>
          <p:cNvSpPr/>
          <p:nvPr/>
        </p:nvSpPr>
        <p:spPr>
          <a:xfrm>
            <a:off x="5318090" y="695289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14" name="Sun 15"/>
          <p:cNvSpPr/>
          <p:nvPr/>
        </p:nvSpPr>
        <p:spPr>
          <a:xfrm>
            <a:off x="5666455" y="716759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15" name="Sun 15"/>
          <p:cNvSpPr/>
          <p:nvPr/>
        </p:nvSpPr>
        <p:spPr>
          <a:xfrm>
            <a:off x="5149780" y="643092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16" name="Sun 15"/>
          <p:cNvSpPr/>
          <p:nvPr/>
        </p:nvSpPr>
        <p:spPr>
          <a:xfrm>
            <a:off x="4890700" y="637504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17" name="Sun 24"/>
          <p:cNvSpPr/>
          <p:nvPr/>
        </p:nvSpPr>
        <p:spPr>
          <a:xfrm>
            <a:off x="4538286" y="6969725"/>
            <a:ext cx="333434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1-2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8" name="Sun 24"/>
          <p:cNvSpPr/>
          <p:nvPr/>
        </p:nvSpPr>
        <p:spPr>
          <a:xfrm>
            <a:off x="5298212" y="6617691"/>
            <a:ext cx="333434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3-4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Sun 36"/>
          <p:cNvSpPr/>
          <p:nvPr/>
        </p:nvSpPr>
        <p:spPr>
          <a:xfrm>
            <a:off x="4598339" y="70069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3" name="Sun 33"/>
          <p:cNvSpPr/>
          <p:nvPr/>
        </p:nvSpPr>
        <p:spPr>
          <a:xfrm>
            <a:off x="5127590" y="79625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4" name="Sun 15"/>
          <p:cNvSpPr/>
          <p:nvPr/>
        </p:nvSpPr>
        <p:spPr>
          <a:xfrm>
            <a:off x="5318090" y="695289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65" name="Sun 33"/>
          <p:cNvSpPr/>
          <p:nvPr/>
        </p:nvSpPr>
        <p:spPr>
          <a:xfrm>
            <a:off x="4909417" y="766342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6" name="Sun 24"/>
          <p:cNvSpPr/>
          <p:nvPr/>
        </p:nvSpPr>
        <p:spPr>
          <a:xfrm>
            <a:off x="5155454" y="6959672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Sun 24"/>
          <p:cNvSpPr/>
          <p:nvPr/>
        </p:nvSpPr>
        <p:spPr>
          <a:xfrm>
            <a:off x="1064939" y="6431280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68" name="Sun 29"/>
          <p:cNvSpPr/>
          <p:nvPr/>
        </p:nvSpPr>
        <p:spPr>
          <a:xfrm>
            <a:off x="5018013" y="684154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Sun 24"/>
          <p:cNvSpPr/>
          <p:nvPr/>
        </p:nvSpPr>
        <p:spPr>
          <a:xfrm>
            <a:off x="5245077" y="7102295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0" name="Sun 24"/>
          <p:cNvSpPr/>
          <p:nvPr/>
        </p:nvSpPr>
        <p:spPr>
          <a:xfrm>
            <a:off x="6546817" y="793273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1" name="Sun 24"/>
          <p:cNvSpPr/>
          <p:nvPr/>
        </p:nvSpPr>
        <p:spPr>
          <a:xfrm>
            <a:off x="878118" y="717543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Sun 24"/>
          <p:cNvSpPr/>
          <p:nvPr/>
        </p:nvSpPr>
        <p:spPr>
          <a:xfrm>
            <a:off x="4847789" y="6732992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3" name="Sun 36"/>
          <p:cNvSpPr/>
          <p:nvPr/>
        </p:nvSpPr>
        <p:spPr>
          <a:xfrm>
            <a:off x="4750739" y="71593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20" name="Sun 42"/>
          <p:cNvSpPr/>
          <p:nvPr/>
        </p:nvSpPr>
        <p:spPr>
          <a:xfrm>
            <a:off x="2974940" y="63750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21" name="Sun 46"/>
          <p:cNvSpPr/>
          <p:nvPr/>
        </p:nvSpPr>
        <p:spPr>
          <a:xfrm>
            <a:off x="4162390" y="735929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22" name="Sun 24"/>
          <p:cNvSpPr/>
          <p:nvPr/>
        </p:nvSpPr>
        <p:spPr>
          <a:xfrm>
            <a:off x="3893617" y="6696005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3" name="Sun 24"/>
          <p:cNvSpPr/>
          <p:nvPr/>
        </p:nvSpPr>
        <p:spPr>
          <a:xfrm>
            <a:off x="5504598" y="6762991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4" name="Sun 24"/>
          <p:cNvSpPr/>
          <p:nvPr/>
        </p:nvSpPr>
        <p:spPr>
          <a:xfrm>
            <a:off x="4254918" y="6298171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5" name="Sun 29"/>
          <p:cNvSpPr/>
          <p:nvPr/>
        </p:nvSpPr>
        <p:spPr>
          <a:xfrm>
            <a:off x="3945290" y="7451821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6" name="Sun 29"/>
          <p:cNvSpPr/>
          <p:nvPr/>
        </p:nvSpPr>
        <p:spPr>
          <a:xfrm>
            <a:off x="4206157" y="662357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7" name="Sun 29"/>
          <p:cNvSpPr/>
          <p:nvPr/>
        </p:nvSpPr>
        <p:spPr>
          <a:xfrm>
            <a:off x="4935442" y="644234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8" name="Sun 29"/>
          <p:cNvSpPr/>
          <p:nvPr/>
        </p:nvSpPr>
        <p:spPr>
          <a:xfrm>
            <a:off x="5012242" y="6153075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9" name="Sun 29"/>
          <p:cNvSpPr/>
          <p:nvPr/>
        </p:nvSpPr>
        <p:spPr>
          <a:xfrm>
            <a:off x="3625557" y="719982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0" name="Sun 29"/>
          <p:cNvSpPr/>
          <p:nvPr/>
        </p:nvSpPr>
        <p:spPr>
          <a:xfrm>
            <a:off x="4656028" y="580694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1" name="Sun 29"/>
          <p:cNvSpPr/>
          <p:nvPr/>
        </p:nvSpPr>
        <p:spPr>
          <a:xfrm>
            <a:off x="4762412" y="734617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2" name="Sun 29"/>
          <p:cNvSpPr/>
          <p:nvPr/>
        </p:nvSpPr>
        <p:spPr>
          <a:xfrm>
            <a:off x="4306956" y="441490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3" name="Sun 29"/>
          <p:cNvSpPr/>
          <p:nvPr/>
        </p:nvSpPr>
        <p:spPr>
          <a:xfrm>
            <a:off x="4070320" y="477665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4" name="Sun 63"/>
          <p:cNvSpPr/>
          <p:nvPr/>
        </p:nvSpPr>
        <p:spPr>
          <a:xfrm>
            <a:off x="5143523" y="868680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35" name="Sun 36"/>
          <p:cNvSpPr/>
          <p:nvPr/>
        </p:nvSpPr>
        <p:spPr>
          <a:xfrm>
            <a:off x="6693839" y="70196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36" name="Sun 15"/>
          <p:cNvSpPr/>
          <p:nvPr/>
        </p:nvSpPr>
        <p:spPr>
          <a:xfrm>
            <a:off x="5318090" y="695289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37" name="Sun 36"/>
          <p:cNvSpPr/>
          <p:nvPr/>
        </p:nvSpPr>
        <p:spPr>
          <a:xfrm>
            <a:off x="6372556" y="661673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38" name="Sun 36"/>
          <p:cNvSpPr/>
          <p:nvPr/>
        </p:nvSpPr>
        <p:spPr>
          <a:xfrm>
            <a:off x="6617900" y="740109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39" name="Sun 29"/>
          <p:cNvSpPr/>
          <p:nvPr/>
        </p:nvSpPr>
        <p:spPr>
          <a:xfrm>
            <a:off x="6502718" y="6102313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0" name="Sun 24"/>
          <p:cNvSpPr/>
          <p:nvPr/>
        </p:nvSpPr>
        <p:spPr>
          <a:xfrm>
            <a:off x="5860638" y="712139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1" name="Sun 29"/>
          <p:cNvSpPr/>
          <p:nvPr/>
        </p:nvSpPr>
        <p:spPr>
          <a:xfrm>
            <a:off x="6260665" y="740314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2" name="Sun 29"/>
          <p:cNvSpPr/>
          <p:nvPr/>
        </p:nvSpPr>
        <p:spPr>
          <a:xfrm>
            <a:off x="6673907" y="564425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3" name="Sun 46"/>
          <p:cNvSpPr/>
          <p:nvPr/>
        </p:nvSpPr>
        <p:spPr>
          <a:xfrm>
            <a:off x="2088307" y="497575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44" name="Sun 46"/>
          <p:cNvSpPr/>
          <p:nvPr/>
        </p:nvSpPr>
        <p:spPr>
          <a:xfrm>
            <a:off x="2531219" y="4916225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45" name="Sun 46"/>
          <p:cNvSpPr/>
          <p:nvPr/>
        </p:nvSpPr>
        <p:spPr>
          <a:xfrm>
            <a:off x="2742145" y="4629689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46" name="Sun 24"/>
          <p:cNvSpPr/>
          <p:nvPr/>
        </p:nvSpPr>
        <p:spPr>
          <a:xfrm>
            <a:off x="3124200" y="4212850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147" name="Sun 24"/>
          <p:cNvSpPr/>
          <p:nvPr/>
        </p:nvSpPr>
        <p:spPr>
          <a:xfrm>
            <a:off x="2744127" y="4129546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8" name="Sun 24"/>
          <p:cNvSpPr/>
          <p:nvPr/>
        </p:nvSpPr>
        <p:spPr>
          <a:xfrm>
            <a:off x="2472604" y="4011141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9" name="Sun 46"/>
          <p:cNvSpPr/>
          <p:nvPr/>
        </p:nvSpPr>
        <p:spPr>
          <a:xfrm>
            <a:off x="3003762" y="486840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50" name="Sun 46"/>
          <p:cNvSpPr/>
          <p:nvPr/>
        </p:nvSpPr>
        <p:spPr>
          <a:xfrm>
            <a:off x="1498252" y="495300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51" name="Sun 46"/>
          <p:cNvSpPr/>
          <p:nvPr/>
        </p:nvSpPr>
        <p:spPr>
          <a:xfrm>
            <a:off x="1390902" y="470715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52" name="Sun 46"/>
          <p:cNvSpPr/>
          <p:nvPr/>
        </p:nvSpPr>
        <p:spPr>
          <a:xfrm>
            <a:off x="1051903" y="473830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53" name="Sun 46"/>
          <p:cNvSpPr/>
          <p:nvPr/>
        </p:nvSpPr>
        <p:spPr>
          <a:xfrm>
            <a:off x="1497269" y="5377209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54" name="Sun 24"/>
          <p:cNvSpPr/>
          <p:nvPr/>
        </p:nvSpPr>
        <p:spPr>
          <a:xfrm>
            <a:off x="1883058" y="5410745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55" name="Sun 39"/>
          <p:cNvSpPr/>
          <p:nvPr/>
        </p:nvSpPr>
        <p:spPr>
          <a:xfrm>
            <a:off x="1804897" y="502048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56" name="Sun 33"/>
          <p:cNvSpPr/>
          <p:nvPr/>
        </p:nvSpPr>
        <p:spPr>
          <a:xfrm>
            <a:off x="1360703" y="853340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58" name="Sun 33"/>
          <p:cNvSpPr/>
          <p:nvPr/>
        </p:nvSpPr>
        <p:spPr>
          <a:xfrm>
            <a:off x="1039480" y="9067938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61" name="Sun 46"/>
          <p:cNvSpPr/>
          <p:nvPr/>
        </p:nvSpPr>
        <p:spPr>
          <a:xfrm>
            <a:off x="3975491" y="518160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62" name="Sun 29"/>
          <p:cNvSpPr/>
          <p:nvPr/>
        </p:nvSpPr>
        <p:spPr>
          <a:xfrm>
            <a:off x="4135020" y="4272903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3" name="Sun 29"/>
          <p:cNvSpPr/>
          <p:nvPr/>
        </p:nvSpPr>
        <p:spPr>
          <a:xfrm>
            <a:off x="3917920" y="462425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4" name="Sun 46"/>
          <p:cNvSpPr/>
          <p:nvPr/>
        </p:nvSpPr>
        <p:spPr>
          <a:xfrm>
            <a:off x="4633885" y="451690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65" name="Sun 46"/>
          <p:cNvSpPr/>
          <p:nvPr/>
        </p:nvSpPr>
        <p:spPr>
          <a:xfrm>
            <a:off x="3391224" y="5108720"/>
            <a:ext cx="214700" cy="2147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6" name="Sun 46"/>
          <p:cNvSpPr/>
          <p:nvPr/>
        </p:nvSpPr>
        <p:spPr>
          <a:xfrm>
            <a:off x="3279110" y="541819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67" name="Sun 29"/>
          <p:cNvSpPr/>
          <p:nvPr/>
        </p:nvSpPr>
        <p:spPr>
          <a:xfrm>
            <a:off x="3147624" y="532458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8" name="Sun 29"/>
          <p:cNvSpPr/>
          <p:nvPr/>
        </p:nvSpPr>
        <p:spPr>
          <a:xfrm>
            <a:off x="3770623" y="522795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9" name="Sun 29"/>
          <p:cNvSpPr/>
          <p:nvPr/>
        </p:nvSpPr>
        <p:spPr>
          <a:xfrm>
            <a:off x="4516908" y="565540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70" name="Sun 22"/>
          <p:cNvSpPr/>
          <p:nvPr/>
        </p:nvSpPr>
        <p:spPr>
          <a:xfrm>
            <a:off x="3404270" y="464566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71" name="Sun 29"/>
          <p:cNvSpPr/>
          <p:nvPr/>
        </p:nvSpPr>
        <p:spPr>
          <a:xfrm>
            <a:off x="3917920" y="4624254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2" name="Sun 46"/>
          <p:cNvSpPr/>
          <p:nvPr/>
        </p:nvSpPr>
        <p:spPr>
          <a:xfrm>
            <a:off x="3003762" y="486840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73" name="Sun 29"/>
          <p:cNvSpPr/>
          <p:nvPr/>
        </p:nvSpPr>
        <p:spPr>
          <a:xfrm>
            <a:off x="3449990" y="4267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4" name="Sun 24"/>
          <p:cNvSpPr/>
          <p:nvPr/>
        </p:nvSpPr>
        <p:spPr>
          <a:xfrm>
            <a:off x="3676467" y="4429563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75" name="Sun 43"/>
          <p:cNvSpPr/>
          <p:nvPr/>
        </p:nvSpPr>
        <p:spPr>
          <a:xfrm>
            <a:off x="3268980" y="4830249"/>
            <a:ext cx="25908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2-3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76" name="Sun 33"/>
          <p:cNvSpPr/>
          <p:nvPr/>
        </p:nvSpPr>
        <p:spPr>
          <a:xfrm>
            <a:off x="887080" y="718487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77" name="Sun 33"/>
          <p:cNvSpPr/>
          <p:nvPr/>
        </p:nvSpPr>
        <p:spPr>
          <a:xfrm>
            <a:off x="741030" y="752142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78" name="Sun 42"/>
          <p:cNvSpPr/>
          <p:nvPr/>
        </p:nvSpPr>
        <p:spPr>
          <a:xfrm>
            <a:off x="2470437" y="662996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79" name="Sun 33"/>
          <p:cNvSpPr/>
          <p:nvPr/>
        </p:nvSpPr>
        <p:spPr>
          <a:xfrm>
            <a:off x="1146003" y="684466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80" name="Sun 33"/>
          <p:cNvSpPr/>
          <p:nvPr/>
        </p:nvSpPr>
        <p:spPr>
          <a:xfrm>
            <a:off x="2565067" y="7035645"/>
            <a:ext cx="214700" cy="2147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57" name="Sun 46"/>
          <p:cNvSpPr/>
          <p:nvPr/>
        </p:nvSpPr>
        <p:spPr>
          <a:xfrm>
            <a:off x="3003762" y="486840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59" name="Sun 46"/>
          <p:cNvSpPr/>
          <p:nvPr/>
        </p:nvSpPr>
        <p:spPr>
          <a:xfrm>
            <a:off x="2088307" y="497575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60" name="Sun 46"/>
          <p:cNvSpPr/>
          <p:nvPr/>
        </p:nvSpPr>
        <p:spPr>
          <a:xfrm>
            <a:off x="2531219" y="4916225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81" name="Sun 46"/>
          <p:cNvSpPr/>
          <p:nvPr/>
        </p:nvSpPr>
        <p:spPr>
          <a:xfrm>
            <a:off x="2288332" y="5118631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82" name="Sun 43"/>
          <p:cNvSpPr/>
          <p:nvPr/>
        </p:nvSpPr>
        <p:spPr>
          <a:xfrm>
            <a:off x="2784116" y="546664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83" name="Sun 43"/>
          <p:cNvSpPr/>
          <p:nvPr/>
        </p:nvSpPr>
        <p:spPr>
          <a:xfrm>
            <a:off x="2570756" y="547426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84" name="Sun 43"/>
          <p:cNvSpPr/>
          <p:nvPr/>
        </p:nvSpPr>
        <p:spPr>
          <a:xfrm>
            <a:off x="2638683" y="5020843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85" name="Sun 29"/>
          <p:cNvSpPr/>
          <p:nvPr/>
        </p:nvSpPr>
        <p:spPr>
          <a:xfrm>
            <a:off x="3602390" y="44196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6" name="Sun 29"/>
          <p:cNvSpPr/>
          <p:nvPr/>
        </p:nvSpPr>
        <p:spPr>
          <a:xfrm>
            <a:off x="5388518" y="4376928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7" name="Sun 29"/>
          <p:cNvSpPr/>
          <p:nvPr/>
        </p:nvSpPr>
        <p:spPr>
          <a:xfrm>
            <a:off x="6629400" y="4368476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8" name="Sun 29"/>
          <p:cNvSpPr/>
          <p:nvPr/>
        </p:nvSpPr>
        <p:spPr>
          <a:xfrm>
            <a:off x="3927756" y="4333863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9" name="Sun 29"/>
          <p:cNvSpPr/>
          <p:nvPr/>
        </p:nvSpPr>
        <p:spPr>
          <a:xfrm>
            <a:off x="4287420" y="4425303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0" name="Sun 29"/>
          <p:cNvSpPr/>
          <p:nvPr/>
        </p:nvSpPr>
        <p:spPr>
          <a:xfrm>
            <a:off x="5388518" y="4376928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1" name="Sun 29"/>
          <p:cNvSpPr/>
          <p:nvPr/>
        </p:nvSpPr>
        <p:spPr>
          <a:xfrm>
            <a:off x="6629400" y="4368476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2" name="Sun 29"/>
          <p:cNvSpPr/>
          <p:nvPr/>
        </p:nvSpPr>
        <p:spPr>
          <a:xfrm>
            <a:off x="5162966" y="5017008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3" name="Sun 46"/>
          <p:cNvSpPr/>
          <p:nvPr/>
        </p:nvSpPr>
        <p:spPr>
          <a:xfrm>
            <a:off x="4786285" y="466930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94" name="Sun 29"/>
          <p:cNvSpPr/>
          <p:nvPr/>
        </p:nvSpPr>
        <p:spPr>
          <a:xfrm>
            <a:off x="5271516" y="475834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95" name="Sun 29"/>
          <p:cNvSpPr/>
          <p:nvPr/>
        </p:nvSpPr>
        <p:spPr>
          <a:xfrm>
            <a:off x="5875020" y="516068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96" name="Sun 29"/>
          <p:cNvSpPr/>
          <p:nvPr/>
        </p:nvSpPr>
        <p:spPr>
          <a:xfrm>
            <a:off x="4669308" y="580780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97" name="Sun 24"/>
          <p:cNvSpPr/>
          <p:nvPr/>
        </p:nvSpPr>
        <p:spPr>
          <a:xfrm>
            <a:off x="4102518" y="6145771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8" name="Sun 29"/>
          <p:cNvSpPr/>
          <p:nvPr/>
        </p:nvSpPr>
        <p:spPr>
          <a:xfrm>
            <a:off x="4783042" y="6289942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9" name="Sun 24"/>
          <p:cNvSpPr/>
          <p:nvPr/>
        </p:nvSpPr>
        <p:spPr>
          <a:xfrm>
            <a:off x="4408358" y="6365318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0" name="Sun 29"/>
          <p:cNvSpPr/>
          <p:nvPr/>
        </p:nvSpPr>
        <p:spPr>
          <a:xfrm>
            <a:off x="5222265" y="6507042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1" name="Sun 29"/>
          <p:cNvSpPr/>
          <p:nvPr/>
        </p:nvSpPr>
        <p:spPr>
          <a:xfrm>
            <a:off x="4702981" y="6648766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2" name="Sun 54"/>
          <p:cNvSpPr/>
          <p:nvPr/>
        </p:nvSpPr>
        <p:spPr>
          <a:xfrm>
            <a:off x="6567959" y="535185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03" name="Sun 29"/>
          <p:cNvSpPr/>
          <p:nvPr/>
        </p:nvSpPr>
        <p:spPr>
          <a:xfrm>
            <a:off x="5119116" y="4605944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4" name="Sun 29"/>
          <p:cNvSpPr/>
          <p:nvPr/>
        </p:nvSpPr>
        <p:spPr>
          <a:xfrm>
            <a:off x="5722620" y="500828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5" name="Sun 54"/>
          <p:cNvSpPr/>
          <p:nvPr/>
        </p:nvSpPr>
        <p:spPr>
          <a:xfrm>
            <a:off x="3415330" y="554009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06" name="Sun 24"/>
          <p:cNvSpPr/>
          <p:nvPr/>
        </p:nvSpPr>
        <p:spPr>
          <a:xfrm>
            <a:off x="6553200" y="4791180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07" name="Sun 24"/>
          <p:cNvSpPr/>
          <p:nvPr/>
        </p:nvSpPr>
        <p:spPr>
          <a:xfrm>
            <a:off x="6459409" y="640080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8" name="Sun 24"/>
          <p:cNvSpPr/>
          <p:nvPr/>
        </p:nvSpPr>
        <p:spPr>
          <a:xfrm>
            <a:off x="4470400" y="4804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09" name="Sun 54"/>
          <p:cNvSpPr/>
          <p:nvPr/>
        </p:nvSpPr>
        <p:spPr>
          <a:xfrm>
            <a:off x="3415330" y="554009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10" name="Sun 54"/>
          <p:cNvSpPr/>
          <p:nvPr/>
        </p:nvSpPr>
        <p:spPr>
          <a:xfrm>
            <a:off x="3664250" y="570265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11" name="Sun 54"/>
          <p:cNvSpPr/>
          <p:nvPr/>
        </p:nvSpPr>
        <p:spPr>
          <a:xfrm>
            <a:off x="4014770" y="558581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12" name="Sun 29"/>
          <p:cNvSpPr/>
          <p:nvPr/>
        </p:nvSpPr>
        <p:spPr>
          <a:xfrm>
            <a:off x="3770623" y="522795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3" name="Sun 54"/>
          <p:cNvSpPr/>
          <p:nvPr/>
        </p:nvSpPr>
        <p:spPr>
          <a:xfrm>
            <a:off x="1536204" y="488680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14" name="Sun 36"/>
          <p:cNvSpPr/>
          <p:nvPr/>
        </p:nvSpPr>
        <p:spPr>
          <a:xfrm>
            <a:off x="6524956" y="676913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15" name="Sun 24"/>
          <p:cNvSpPr/>
          <p:nvPr/>
        </p:nvSpPr>
        <p:spPr>
          <a:xfrm>
            <a:off x="6611809" y="6553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Sun 43"/>
          <p:cNvSpPr/>
          <p:nvPr/>
        </p:nvSpPr>
        <p:spPr>
          <a:xfrm>
            <a:off x="2594507" y="518642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4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3895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Catholic</a:t>
            </a:r>
            <a:endParaRPr lang="en-US" sz="900" b="1" dirty="0"/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66315" y="6868477"/>
            <a:ext cx="48571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smtClean="0"/>
              <a:t>Jerusalem</a:t>
            </a:r>
            <a:endParaRPr lang="en-US" sz="900" b="1"/>
          </a:p>
        </p:txBody>
      </p:sp>
      <p:sp>
        <p:nvSpPr>
          <p:cNvPr id="37" name="Sun 36"/>
          <p:cNvSpPr/>
          <p:nvPr/>
        </p:nvSpPr>
        <p:spPr>
          <a:xfrm>
            <a:off x="4598339" y="70069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4" name="Sun 43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2351537" y="6839267"/>
            <a:ext cx="43281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smtClean="0"/>
              <a:t>Carthage</a:t>
            </a:r>
            <a:endParaRPr lang="en-US" sz="900" b="1"/>
          </a:p>
        </p:txBody>
      </p:sp>
      <p:sp>
        <p:nvSpPr>
          <p:cNvPr id="34" name="Sun 33"/>
          <p:cNvSpPr/>
          <p:nvPr/>
        </p:nvSpPr>
        <p:spPr>
          <a:xfrm>
            <a:off x="2460590" y="66417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00051" y="6420167"/>
            <a:ext cx="25968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smtClean="0"/>
              <a:t>SPQR</a:t>
            </a:r>
            <a:endParaRPr lang="en-US" sz="900" b="1"/>
          </a:p>
        </p:txBody>
      </p:sp>
      <p:sp>
        <p:nvSpPr>
          <p:cNvPr id="43" name="Sun 42"/>
          <p:cNvSpPr/>
          <p:nvPr/>
        </p:nvSpPr>
        <p:spPr>
          <a:xfrm>
            <a:off x="2822540" y="62226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62200" y="5576501"/>
            <a:ext cx="35907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smtClean="0"/>
              <a:t>Aachen</a:t>
            </a:r>
            <a:endParaRPr lang="en-US" sz="900" b="1"/>
          </a:p>
        </p:txBody>
      </p:sp>
      <p:sp>
        <p:nvSpPr>
          <p:cNvPr id="47" name="Sun 46"/>
          <p:cNvSpPr/>
          <p:nvPr/>
        </p:nvSpPr>
        <p:spPr>
          <a:xfrm>
            <a:off x="2434382" y="5378981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118141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smtClean="0"/>
              <a:t>Text, Text, Text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9" name="Sun 38"/>
          <p:cNvSpPr/>
          <p:nvPr/>
        </p:nvSpPr>
        <p:spPr>
          <a:xfrm>
            <a:off x="29972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4300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51" name="Sun 50"/>
          <p:cNvSpPr/>
          <p:nvPr/>
        </p:nvSpPr>
        <p:spPr>
          <a:xfrm>
            <a:off x="43561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0" name="Sun 59"/>
          <p:cNvSpPr/>
          <p:nvPr/>
        </p:nvSpPr>
        <p:spPr>
          <a:xfrm>
            <a:off x="5715000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32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5932102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4" name="Sun 63"/>
          <p:cNvSpPr/>
          <p:nvPr/>
        </p:nvSpPr>
        <p:spPr>
          <a:xfrm>
            <a:off x="2794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65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6" name="Sun 65"/>
          <p:cNvSpPr/>
          <p:nvPr/>
        </p:nvSpPr>
        <p:spPr>
          <a:xfrm>
            <a:off x="16383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554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8" name="Sun 67"/>
          <p:cNvSpPr/>
          <p:nvPr/>
        </p:nvSpPr>
        <p:spPr>
          <a:xfrm>
            <a:off x="29972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9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14300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0" name="Sun 69"/>
          <p:cNvSpPr/>
          <p:nvPr/>
        </p:nvSpPr>
        <p:spPr>
          <a:xfrm>
            <a:off x="43561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Sun 70"/>
          <p:cNvSpPr/>
          <p:nvPr/>
        </p:nvSpPr>
        <p:spPr>
          <a:xfrm>
            <a:off x="5715000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32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5932102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476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Iberian Christian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67290" y="7251347"/>
            <a:ext cx="48571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Jerusalem</a:t>
            </a:r>
            <a:endParaRPr lang="en-US" sz="900" b="1" dirty="0"/>
          </a:p>
        </p:txBody>
      </p:sp>
      <p:sp>
        <p:nvSpPr>
          <p:cNvPr id="37" name="Sun 36"/>
          <p:cNvSpPr/>
          <p:nvPr/>
        </p:nvSpPr>
        <p:spPr>
          <a:xfrm>
            <a:off x="4598339" y="70069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51364" y="6842724"/>
            <a:ext cx="43281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Carthage</a:t>
            </a:r>
            <a:endParaRPr lang="en-US" sz="900" b="1" dirty="0"/>
          </a:p>
        </p:txBody>
      </p:sp>
      <p:sp>
        <p:nvSpPr>
          <p:cNvPr id="34" name="Sun 33"/>
          <p:cNvSpPr/>
          <p:nvPr/>
        </p:nvSpPr>
        <p:spPr>
          <a:xfrm>
            <a:off x="2460413" y="664520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89631" y="6420167"/>
            <a:ext cx="28052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Rome</a:t>
            </a:r>
            <a:endParaRPr lang="en-US" sz="900" b="1" dirty="0"/>
          </a:p>
        </p:txBody>
      </p:sp>
      <p:sp>
        <p:nvSpPr>
          <p:cNvPr id="43" name="Sun 42"/>
          <p:cNvSpPr/>
          <p:nvPr/>
        </p:nvSpPr>
        <p:spPr>
          <a:xfrm>
            <a:off x="2822540" y="62226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7" name="Sun 46"/>
          <p:cNvSpPr/>
          <p:nvPr/>
        </p:nvSpPr>
        <p:spPr>
          <a:xfrm>
            <a:off x="1058880" y="643050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2612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Arian</a:t>
            </a:r>
            <a:endParaRPr lang="en-US" sz="9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608598" y="1143398"/>
            <a:ext cx="100668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en-US" sz="900" dirty="0" err="1"/>
              <a:t>Adoptionist</a:t>
            </a:r>
            <a:r>
              <a:rPr lang="en-US" sz="900" dirty="0"/>
              <a:t>, </a:t>
            </a:r>
            <a:r>
              <a:rPr lang="en-US" sz="900" dirty="0" err="1"/>
              <a:t>Apollinarist</a:t>
            </a:r>
            <a:r>
              <a:rPr lang="en-US" sz="900" dirty="0"/>
              <a:t>, </a:t>
            </a:r>
            <a:r>
              <a:rPr lang="en-US" sz="900" b="1" i="1" dirty="0">
                <a:solidFill>
                  <a:srgbClr val="C00000"/>
                </a:solidFill>
              </a:rPr>
              <a:t>Mari-Christian</a:t>
            </a:r>
            <a:r>
              <a:rPr lang="en-US" sz="900" dirty="0"/>
              <a:t>, </a:t>
            </a:r>
            <a:r>
              <a:rPr lang="en-US" sz="900" b="1" i="1" dirty="0" err="1">
                <a:solidFill>
                  <a:srgbClr val="C00000"/>
                </a:solidFill>
              </a:rPr>
              <a:t>Priscillian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9401" y="1097231"/>
            <a:ext cx="1892112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</a:t>
            </a:r>
            <a:r>
              <a:rPr lang="en-US" dirty="0" smtClean="0"/>
              <a:t>Religion </a:t>
            </a:r>
            <a:r>
              <a:rPr lang="en-US" dirty="0"/>
              <a:t>and </a:t>
            </a:r>
            <a:r>
              <a:rPr lang="en-US" dirty="0" smtClean="0"/>
              <a:t>its Heresies</a:t>
            </a:r>
            <a:r>
              <a:rPr lang="en-US" dirty="0"/>
              <a:t>: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90985" y="6645204"/>
            <a:ext cx="77745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Cordoba </a:t>
            </a:r>
            <a:r>
              <a:rPr lang="en-US" sz="900" dirty="0" smtClean="0"/>
              <a:t>- </a:t>
            </a:r>
            <a:r>
              <a:rPr lang="en-US" sz="900" dirty="0" err="1" smtClean="0"/>
              <a:t>Cabra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6" name="Sun 45"/>
          <p:cNvSpPr/>
          <p:nvPr/>
        </p:nvSpPr>
        <p:spPr>
          <a:xfrm>
            <a:off x="1729044" y="6182976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83332" y="6423838"/>
            <a:ext cx="708527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Barcelona</a:t>
            </a:r>
            <a:r>
              <a:rPr lang="en-US" sz="900" dirty="0"/>
              <a:t> </a:t>
            </a:r>
            <a:r>
              <a:rPr lang="en-US" sz="900" dirty="0" smtClean="0"/>
              <a:t>- Vic</a:t>
            </a:r>
            <a:endParaRPr lang="en-US" sz="900" dirty="0"/>
          </a:p>
        </p:txBody>
      </p:sp>
      <p:sp>
        <p:nvSpPr>
          <p:cNvPr id="20" name="TextBox 30"/>
          <p:cNvSpPr txBox="1"/>
          <p:nvPr/>
        </p:nvSpPr>
        <p:spPr>
          <a:xfrm>
            <a:off x="279401" y="1371600"/>
            <a:ext cx="1045726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Reformed Religions:</a:t>
            </a:r>
          </a:p>
        </p:txBody>
      </p:sp>
      <p:sp>
        <p:nvSpPr>
          <p:cNvPr id="21" name="Sun 37"/>
          <p:cNvSpPr/>
          <p:nvPr/>
        </p:nvSpPr>
        <p:spPr>
          <a:xfrm>
            <a:off x="279401" y="160938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2" name="TextBox 40"/>
          <p:cNvSpPr txBox="1"/>
          <p:nvPr/>
        </p:nvSpPr>
        <p:spPr>
          <a:xfrm>
            <a:off x="496501" y="1579433"/>
            <a:ext cx="81380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Mariren</a:t>
            </a:r>
            <a:r>
              <a:rPr lang="en-US" sz="900" dirty="0"/>
              <a:t> </a:t>
            </a:r>
            <a:r>
              <a:rPr lang="en-US" sz="900" dirty="0" err="1"/>
              <a:t>Gurtzan</a:t>
            </a:r>
            <a:endParaRPr lang="en-US" sz="900" dirty="0" smtClean="0"/>
          </a:p>
          <a:p>
            <a:r>
              <a:rPr lang="en-US" sz="900" i="1" dirty="0" smtClean="0"/>
              <a:t>(Mari-Christian)</a:t>
            </a:r>
            <a:endParaRPr lang="en-US" sz="900" i="1" dirty="0"/>
          </a:p>
        </p:txBody>
      </p:sp>
      <p:sp>
        <p:nvSpPr>
          <p:cNvPr id="28" name="Sun 47"/>
          <p:cNvSpPr/>
          <p:nvPr/>
        </p:nvSpPr>
        <p:spPr>
          <a:xfrm>
            <a:off x="1887152" y="160938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TextBox 48"/>
          <p:cNvSpPr txBox="1"/>
          <p:nvPr/>
        </p:nvSpPr>
        <p:spPr>
          <a:xfrm>
            <a:off x="2104252" y="1579433"/>
            <a:ext cx="554122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/>
              <a:t>Apologetic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Priscillian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30" name="Sun 37"/>
          <p:cNvSpPr/>
          <p:nvPr/>
        </p:nvSpPr>
        <p:spPr>
          <a:xfrm>
            <a:off x="1508410" y="5988104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65"/>
          <p:cNvSpPr txBox="1"/>
          <p:nvPr/>
        </p:nvSpPr>
        <p:spPr>
          <a:xfrm>
            <a:off x="1263161" y="5891970"/>
            <a:ext cx="729366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Navarra </a:t>
            </a:r>
            <a:r>
              <a:rPr lang="en-US" sz="900" dirty="0" smtClean="0"/>
              <a:t>- </a:t>
            </a:r>
            <a:r>
              <a:rPr lang="en-US" sz="900" dirty="0" err="1" smtClean="0"/>
              <a:t>Leyre</a:t>
            </a:r>
            <a:endParaRPr lang="en-US" sz="900" dirty="0"/>
          </a:p>
        </p:txBody>
      </p:sp>
      <p:sp>
        <p:nvSpPr>
          <p:cNvPr id="32" name="Sun 37"/>
          <p:cNvSpPr/>
          <p:nvPr/>
        </p:nvSpPr>
        <p:spPr>
          <a:xfrm>
            <a:off x="1196604" y="6103916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8" name="TextBox 65"/>
          <p:cNvSpPr txBox="1"/>
          <p:nvPr/>
        </p:nvSpPr>
        <p:spPr>
          <a:xfrm>
            <a:off x="229137" y="6151503"/>
            <a:ext cx="934550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Valladolid </a:t>
            </a:r>
            <a:r>
              <a:rPr lang="en-US" sz="900" dirty="0" smtClean="0"/>
              <a:t>- Segovia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528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30" name="Sun 29"/>
          <p:cNvSpPr/>
          <p:nvPr/>
        </p:nvSpPr>
        <p:spPr>
          <a:xfrm>
            <a:off x="2794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413133"/>
            <a:ext cx="52847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Ahrimanic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Ahrimanic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37" name="Sun 36"/>
          <p:cNvSpPr/>
          <p:nvPr/>
        </p:nvSpPr>
        <p:spPr>
          <a:xfrm>
            <a:off x="6150914" y="65116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9401" y="11430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64" name="Sun 63"/>
          <p:cNvSpPr/>
          <p:nvPr/>
        </p:nvSpPr>
        <p:spPr>
          <a:xfrm>
            <a:off x="279401" y="16574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6501" y="1696721"/>
            <a:ext cx="868311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Tengri-Ahrimanic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5869570" y="6934200"/>
            <a:ext cx="43761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Nishapur</a:t>
            </a:r>
            <a:r>
              <a:rPr lang="fr-FR" sz="900" b="1" dirty="0" smtClean="0"/>
              <a:t/>
            </a:r>
            <a:br>
              <a:rPr lang="fr-FR" sz="900" b="1" dirty="0" smtClean="0"/>
            </a:br>
            <a:r>
              <a:rPr lang="fr-FR" sz="900" dirty="0" err="1" smtClean="0"/>
              <a:t>Jajarm</a:t>
            </a:r>
            <a:endParaRPr lang="fr-FR" sz="900" dirty="0"/>
          </a:p>
        </p:txBody>
      </p:sp>
      <p:sp>
        <p:nvSpPr>
          <p:cNvPr id="48" name="Sun 47"/>
          <p:cNvSpPr/>
          <p:nvPr/>
        </p:nvSpPr>
        <p:spPr>
          <a:xfrm>
            <a:off x="5981030" y="670905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19800" y="6324600"/>
            <a:ext cx="512961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defRPr sz="900" b="1"/>
            </a:lvl1pPr>
          </a:lstStyle>
          <a:p>
            <a:pPr>
              <a:lnSpc>
                <a:spcPts val="800"/>
              </a:lnSpc>
            </a:pPr>
            <a:r>
              <a:rPr lang="fr-FR" dirty="0" smtClean="0"/>
              <a:t>Merv</a:t>
            </a:r>
            <a:br>
              <a:rPr lang="fr-FR" dirty="0" smtClean="0"/>
            </a:br>
            <a:r>
              <a:rPr lang="fr-FR" b="0" dirty="0" err="1" smtClean="0"/>
              <a:t>Tagtabazar</a:t>
            </a:r>
            <a:endParaRPr lang="fr-FR" b="0" dirty="0"/>
          </a:p>
        </p:txBody>
      </p:sp>
      <p:sp>
        <p:nvSpPr>
          <p:cNvPr id="53" name="Sun 52"/>
          <p:cNvSpPr/>
          <p:nvPr/>
        </p:nvSpPr>
        <p:spPr>
          <a:xfrm>
            <a:off x="3294980" y="549938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91848" y="5719763"/>
            <a:ext cx="45525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err="1" smtClean="0"/>
              <a:t>Ostrihom</a:t>
            </a:r>
            <a:endParaRPr lang="fr-FR" sz="900" b="1" dirty="0"/>
          </a:p>
        </p:txBody>
      </p:sp>
      <p:sp>
        <p:nvSpPr>
          <p:cNvPr id="55" name="Sun 54"/>
          <p:cNvSpPr/>
          <p:nvPr/>
        </p:nvSpPr>
        <p:spPr>
          <a:xfrm>
            <a:off x="6092490" y="578901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20917" y="5536156"/>
            <a:ext cx="557845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defRPr sz="900" b="1"/>
            </a:lvl1pPr>
          </a:lstStyle>
          <a:p>
            <a:pPr>
              <a:lnSpc>
                <a:spcPts val="800"/>
              </a:lnSpc>
            </a:pPr>
            <a:r>
              <a:rPr lang="fr-FR" dirty="0" err="1" smtClean="0"/>
              <a:t>Khwarizm</a:t>
            </a:r>
            <a:r>
              <a:rPr lang="fr-FR" dirty="0"/>
              <a:t/>
            </a:r>
            <a:br>
              <a:rPr lang="fr-FR" dirty="0"/>
            </a:br>
            <a:r>
              <a:rPr lang="fr-FR" b="0" dirty="0" err="1" smtClean="0"/>
              <a:t>Davlat-Girei</a:t>
            </a:r>
            <a:endParaRPr lang="fr-FR" b="0" dirty="0"/>
          </a:p>
        </p:txBody>
      </p:sp>
      <p:sp>
        <p:nvSpPr>
          <p:cNvPr id="57" name="Sun 56"/>
          <p:cNvSpPr/>
          <p:nvPr/>
        </p:nvSpPr>
        <p:spPr>
          <a:xfrm>
            <a:off x="5222876" y="58315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58915" y="6060132"/>
            <a:ext cx="545021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defRPr sz="900" b="1"/>
            </a:lvl1pPr>
          </a:lstStyle>
          <a:p>
            <a:pPr>
              <a:lnSpc>
                <a:spcPts val="800"/>
              </a:lnSpc>
            </a:pPr>
            <a:r>
              <a:rPr lang="fr-FR" dirty="0" err="1" smtClean="0"/>
              <a:t>Semender</a:t>
            </a:r>
            <a:r>
              <a:rPr lang="fr-FR" dirty="0"/>
              <a:t/>
            </a:r>
            <a:br>
              <a:rPr lang="fr-FR" dirty="0"/>
            </a:br>
            <a:r>
              <a:rPr lang="fr-FR" b="0" dirty="0" err="1" smtClean="0"/>
              <a:t>Khatti</a:t>
            </a:r>
            <a:r>
              <a:rPr lang="fr-FR" b="0" dirty="0" smtClean="0"/>
              <a:t>-Baku</a:t>
            </a:r>
            <a:endParaRPr lang="fr-FR" b="0" dirty="0"/>
          </a:p>
        </p:txBody>
      </p:sp>
      <p:sp>
        <p:nvSpPr>
          <p:cNvPr id="59" name="Sun 58"/>
          <p:cNvSpPr/>
          <p:nvPr/>
        </p:nvSpPr>
        <p:spPr>
          <a:xfrm>
            <a:off x="4832351" y="523145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31521" y="5023868"/>
            <a:ext cx="618760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defRPr sz="900" b="1"/>
            </a:lvl1pPr>
          </a:lstStyle>
          <a:p>
            <a:pPr>
              <a:lnSpc>
                <a:spcPts val="800"/>
              </a:lnSpc>
            </a:pPr>
            <a:r>
              <a:rPr lang="fr-FR" dirty="0" err="1" smtClean="0"/>
              <a:t>Sarkel</a:t>
            </a:r>
            <a:r>
              <a:rPr lang="fr-FR" dirty="0"/>
              <a:t/>
            </a:r>
            <a:br>
              <a:rPr lang="fr-FR" dirty="0"/>
            </a:br>
            <a:r>
              <a:rPr lang="fr-FR" b="0" dirty="0" err="1" smtClean="0"/>
              <a:t>Belaya</a:t>
            </a:r>
            <a:r>
              <a:rPr lang="fr-FR" b="0" dirty="0" smtClean="0"/>
              <a:t> </a:t>
            </a:r>
            <a:r>
              <a:rPr lang="fr-FR" b="0" dirty="0" err="1" smtClean="0"/>
              <a:t>Vezha</a:t>
            </a:r>
            <a:endParaRPr lang="fr-FR" b="0" dirty="0"/>
          </a:p>
        </p:txBody>
      </p:sp>
      <p:sp>
        <p:nvSpPr>
          <p:cNvPr id="25" name="TextBox 30"/>
          <p:cNvSpPr txBox="1"/>
          <p:nvPr/>
        </p:nvSpPr>
        <p:spPr>
          <a:xfrm>
            <a:off x="2688074" y="1143000"/>
            <a:ext cx="999239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Reformed </a:t>
            </a:r>
            <a:r>
              <a:rPr lang="en-US" dirty="0" smtClean="0"/>
              <a:t>Religion:</a:t>
            </a:r>
            <a:endParaRPr lang="en-US" dirty="0"/>
          </a:p>
        </p:txBody>
      </p:sp>
      <p:sp>
        <p:nvSpPr>
          <p:cNvPr id="26" name="Sun 37"/>
          <p:cNvSpPr/>
          <p:nvPr/>
        </p:nvSpPr>
        <p:spPr>
          <a:xfrm>
            <a:off x="2688074" y="138078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8" name="TextBox 40"/>
          <p:cNvSpPr txBox="1"/>
          <p:nvPr/>
        </p:nvSpPr>
        <p:spPr>
          <a:xfrm>
            <a:off x="2905174" y="1350833"/>
            <a:ext cx="1451804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Akomanic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Ahrimanic</a:t>
            </a:r>
            <a:r>
              <a:rPr lang="en-US" sz="900" i="1" dirty="0"/>
              <a:t>, </a:t>
            </a:r>
            <a:r>
              <a:rPr lang="en-US" sz="900" i="1" dirty="0" err="1" smtClean="0"/>
              <a:t>Tengri-Ahrimanic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32" name="Sun 24"/>
          <p:cNvSpPr/>
          <p:nvPr/>
        </p:nvSpPr>
        <p:spPr>
          <a:xfrm>
            <a:off x="5860638" y="7121397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TextBox 35"/>
          <p:cNvSpPr txBox="1"/>
          <p:nvPr/>
        </p:nvSpPr>
        <p:spPr>
          <a:xfrm>
            <a:off x="5515928" y="7130287"/>
            <a:ext cx="347852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Shiraz</a:t>
            </a:r>
            <a:endParaRPr lang="fr-FR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Estakhr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1522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055788" y="8179117"/>
            <a:ext cx="31258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err="1" smtClean="0"/>
              <a:t>Mecca</a:t>
            </a:r>
            <a:endParaRPr lang="fr-FR" sz="900" b="1" dirty="0"/>
          </a:p>
        </p:txBody>
      </p:sp>
      <p:sp>
        <p:nvSpPr>
          <p:cNvPr id="35" name="Sun 34"/>
          <p:cNvSpPr/>
          <p:nvPr/>
        </p:nvSpPr>
        <p:spPr>
          <a:xfrm>
            <a:off x="5104730" y="798159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66315" y="6868477"/>
            <a:ext cx="48571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err="1" smtClean="0"/>
              <a:t>Jerusalem</a:t>
            </a:r>
            <a:endParaRPr lang="fr-FR" sz="900" b="1" dirty="0"/>
          </a:p>
        </p:txBody>
      </p:sp>
      <p:sp>
        <p:nvSpPr>
          <p:cNvPr id="37" name="Sun 36"/>
          <p:cNvSpPr/>
          <p:nvPr/>
        </p:nvSpPr>
        <p:spPr>
          <a:xfrm>
            <a:off x="4598339" y="70069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5349" y="8624501"/>
            <a:ext cx="32060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err="1" smtClean="0"/>
              <a:t>Sana’a</a:t>
            </a:r>
            <a:endParaRPr lang="fr-FR" sz="900" b="1" dirty="0"/>
          </a:p>
        </p:txBody>
      </p:sp>
      <p:sp>
        <p:nvSpPr>
          <p:cNvPr id="39" name="Sun 38"/>
          <p:cNvSpPr/>
          <p:nvPr/>
        </p:nvSpPr>
        <p:spPr>
          <a:xfrm>
            <a:off x="5448300" y="8426981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14645" y="7150417"/>
            <a:ext cx="4215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err="1" smtClean="0"/>
              <a:t>Baghdad</a:t>
            </a:r>
            <a:endParaRPr lang="fr-FR" sz="900" b="1" dirty="0"/>
          </a:p>
        </p:txBody>
      </p:sp>
      <p:sp>
        <p:nvSpPr>
          <p:cNvPr id="34" name="Sun 33"/>
          <p:cNvSpPr/>
          <p:nvPr/>
        </p:nvSpPr>
        <p:spPr>
          <a:xfrm>
            <a:off x="5318090" y="695289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52" name="Sun 51"/>
          <p:cNvSpPr/>
          <p:nvPr/>
        </p:nvSpPr>
        <p:spPr>
          <a:xfrm>
            <a:off x="6553200" y="794677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>
                <a:solidFill>
                  <a:schemeClr val="tx1"/>
                </a:solidFill>
              </a:rPr>
              <a:t>1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97333" y="7950012"/>
            <a:ext cx="355867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smtClean="0"/>
              <a:t>Muscat</a:t>
            </a:r>
            <a:r>
              <a:rPr lang="fr-FR" sz="900" dirty="0" smtClean="0"/>
              <a:t/>
            </a:r>
            <a:br>
              <a:rPr lang="fr-FR" sz="900" dirty="0" smtClean="0"/>
            </a:br>
            <a:r>
              <a:rPr lang="fr-FR" sz="900" dirty="0" err="1" smtClean="0"/>
              <a:t>Samail</a:t>
            </a:r>
            <a:endParaRPr lang="fr-FR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6210300" y="8921453"/>
            <a:ext cx="423193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Busaso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fr-FR" sz="900" dirty="0" smtClean="0"/>
              <a:t>Las </a:t>
            </a:r>
            <a:r>
              <a:rPr lang="fr-FR" sz="900" dirty="0" err="1" smtClean="0"/>
              <a:t>Anod</a:t>
            </a:r>
            <a:endParaRPr lang="fr-FR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5555905" y="7521608"/>
            <a:ext cx="674865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/>
            <a:r>
              <a:rPr lang="fr-FR" sz="900" b="1" dirty="0" smtClean="0"/>
              <a:t>Al Hasa </a:t>
            </a:r>
            <a:r>
              <a:rPr lang="fr-FR" sz="900" dirty="0" smtClean="0"/>
              <a:t>- </a:t>
            </a:r>
            <a:r>
              <a:rPr lang="fr-FR" sz="900" dirty="0" err="1" smtClean="0"/>
              <a:t>Foda</a:t>
            </a:r>
            <a:endParaRPr lang="fr-FR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Arabo-</a:t>
            </a:r>
            <a:r>
              <a:rPr lang="fr-F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Sabean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7" name="Sun 46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51" name="Sun 50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57099" y="1143398"/>
            <a:ext cx="46326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err="1" smtClean="0"/>
              <a:t>Almaqahi</a:t>
            </a:r>
            <a:endParaRPr lang="en-US" sz="9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79401" y="1097231"/>
            <a:ext cx="2054015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</a:t>
            </a:r>
            <a:r>
              <a:rPr lang="en-US" dirty="0" smtClean="0"/>
              <a:t>Religions </a:t>
            </a:r>
            <a:r>
              <a:rPr lang="en-US" dirty="0"/>
              <a:t>and </a:t>
            </a:r>
            <a:r>
              <a:rPr lang="en-US" dirty="0" smtClean="0"/>
              <a:t>their Heresies: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558540" y="1143398"/>
            <a:ext cx="71333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Ta'labi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9401" y="1704201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61" name="Sun 60"/>
          <p:cNvSpPr/>
          <p:nvPr/>
        </p:nvSpPr>
        <p:spPr>
          <a:xfrm>
            <a:off x="279401" y="1935033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6" name="Sun 65"/>
          <p:cNvSpPr/>
          <p:nvPr/>
        </p:nvSpPr>
        <p:spPr>
          <a:xfrm>
            <a:off x="1638301" y="1935033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8" name="Sun 67"/>
          <p:cNvSpPr/>
          <p:nvPr/>
        </p:nvSpPr>
        <p:spPr>
          <a:xfrm>
            <a:off x="2997201" y="1935033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6501" y="1974334"/>
            <a:ext cx="31687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fr-FR" sz="900" b="1" i="1" dirty="0" err="1">
                <a:solidFill>
                  <a:srgbClr val="C00000"/>
                </a:solidFill>
              </a:rPr>
              <a:t>Attari</a:t>
            </a:r>
            <a:endParaRPr lang="fr-FR" sz="900" b="1" i="1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55400" y="1974334"/>
            <a:ext cx="34893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fr-FR" sz="900" b="1" i="1" dirty="0" err="1">
                <a:solidFill>
                  <a:srgbClr val="C00000"/>
                </a:solidFill>
              </a:rPr>
              <a:t>Hubali</a:t>
            </a:r>
            <a:endParaRPr lang="fr-FR" sz="900" b="1" i="1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14301" y="1974334"/>
            <a:ext cx="48038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Maherite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9401" y="23900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84" name="Sun 83"/>
          <p:cNvSpPr/>
          <p:nvPr/>
        </p:nvSpPr>
        <p:spPr>
          <a:xfrm>
            <a:off x="5968031" y="891790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5" name="Sun 84"/>
          <p:cNvSpPr/>
          <p:nvPr/>
        </p:nvSpPr>
        <p:spPr>
          <a:xfrm>
            <a:off x="5753101" y="768708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22639" y="8273348"/>
            <a:ext cx="333425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smtClean="0"/>
              <a:t>Dhofar</a:t>
            </a:r>
            <a:r>
              <a:rPr lang="fr-FR" sz="900" dirty="0" smtClean="0"/>
              <a:t/>
            </a:r>
            <a:br>
              <a:rPr lang="fr-FR" sz="900" dirty="0" smtClean="0"/>
            </a:br>
            <a:r>
              <a:rPr lang="fr-FR" sz="900" dirty="0" err="1" smtClean="0"/>
              <a:t>Rayut</a:t>
            </a:r>
            <a:endParaRPr lang="fr-FR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5024992" y="8966200"/>
            <a:ext cx="27090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/>
            <a:r>
              <a:rPr lang="fr-FR" sz="900" b="1" dirty="0" smtClean="0"/>
              <a:t>Harar</a:t>
            </a:r>
            <a:endParaRPr lang="fr-FR" sz="900" dirty="0"/>
          </a:p>
        </p:txBody>
      </p:sp>
      <p:sp>
        <p:nvSpPr>
          <p:cNvPr id="89" name="Sun 88"/>
          <p:cNvSpPr/>
          <p:nvPr/>
        </p:nvSpPr>
        <p:spPr>
          <a:xfrm>
            <a:off x="5318090" y="892690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Sun 50"/>
          <p:cNvSpPr/>
          <p:nvPr/>
        </p:nvSpPr>
        <p:spPr>
          <a:xfrm>
            <a:off x="2514600" y="1362780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55"/>
          <p:cNvSpPr txBox="1"/>
          <p:nvPr/>
        </p:nvSpPr>
        <p:spPr>
          <a:xfrm>
            <a:off x="2757099" y="1402081"/>
            <a:ext cx="55463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Ash-</a:t>
            </a:r>
            <a:r>
              <a:rPr lang="en-US" sz="900" b="1" i="1" dirty="0" err="1" smtClean="0">
                <a:solidFill>
                  <a:srgbClr val="C00000"/>
                </a:solidFill>
              </a:rPr>
              <a:t>Shamsi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48" name="TextBox 63"/>
          <p:cNvSpPr txBox="1"/>
          <p:nvPr/>
        </p:nvSpPr>
        <p:spPr>
          <a:xfrm>
            <a:off x="3558540" y="1402081"/>
            <a:ext cx="68127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fr-FR" sz="900" b="1" i="1" dirty="0" smtClean="0">
                <a:solidFill>
                  <a:srgbClr val="C00000"/>
                </a:solidFill>
              </a:rPr>
              <a:t>Al-</a:t>
            </a:r>
            <a:r>
              <a:rPr lang="fr-FR" sz="900" b="1" i="1" dirty="0" err="1" smtClean="0">
                <a:solidFill>
                  <a:srgbClr val="C00000"/>
                </a:solidFill>
              </a:rPr>
              <a:t>lati</a:t>
            </a:r>
            <a:endParaRPr lang="fr-FR" sz="900" b="1" i="1" dirty="0">
              <a:solidFill>
                <a:srgbClr val="C00000"/>
              </a:solidFill>
            </a:endParaRPr>
          </a:p>
        </p:txBody>
      </p:sp>
      <p:sp>
        <p:nvSpPr>
          <p:cNvPr id="49" name="Sun 51"/>
          <p:cNvSpPr/>
          <p:nvPr/>
        </p:nvSpPr>
        <p:spPr>
          <a:xfrm>
            <a:off x="6241542" y="8248366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>
                <a:solidFill>
                  <a:schemeClr val="tx1"/>
                </a:solidFill>
              </a:rPr>
              <a:t>2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40" name="TextBox 30"/>
          <p:cNvSpPr txBox="1"/>
          <p:nvPr/>
        </p:nvSpPr>
        <p:spPr>
          <a:xfrm>
            <a:off x="4449061" y="1704201"/>
            <a:ext cx="999239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Reformed </a:t>
            </a:r>
            <a:r>
              <a:rPr lang="en-US" dirty="0" smtClean="0"/>
              <a:t>Religion:</a:t>
            </a:r>
            <a:endParaRPr lang="en-US" dirty="0"/>
          </a:p>
        </p:txBody>
      </p:sp>
      <p:sp>
        <p:nvSpPr>
          <p:cNvPr id="41" name="Sun 37"/>
          <p:cNvSpPr/>
          <p:nvPr/>
        </p:nvSpPr>
        <p:spPr>
          <a:xfrm>
            <a:off x="4449061" y="1941983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TextBox 40"/>
          <p:cNvSpPr txBox="1"/>
          <p:nvPr/>
        </p:nvSpPr>
        <p:spPr>
          <a:xfrm>
            <a:off x="4666161" y="1912034"/>
            <a:ext cx="158805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Abeed</a:t>
            </a:r>
            <a:r>
              <a:rPr lang="en-US" sz="900" dirty="0"/>
              <a:t> ash-</a:t>
            </a:r>
            <a:r>
              <a:rPr lang="en-US" sz="900" dirty="0" err="1"/>
              <a:t>Shamshi</a:t>
            </a:r>
            <a:endParaRPr lang="en-US" sz="900" dirty="0" smtClean="0"/>
          </a:p>
          <a:p>
            <a:r>
              <a:rPr lang="en-US" sz="900" i="1" dirty="0" smtClean="0"/>
              <a:t>(all unreformed except </a:t>
            </a:r>
            <a:r>
              <a:rPr lang="en-US" sz="900" i="1" dirty="0" err="1" smtClean="0"/>
              <a:t>Maherite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54" name="TextBox 32"/>
          <p:cNvSpPr txBox="1"/>
          <p:nvPr/>
        </p:nvSpPr>
        <p:spPr>
          <a:xfrm>
            <a:off x="4827112" y="7257792"/>
            <a:ext cx="258084" cy="10259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Petra</a:t>
            </a:r>
            <a:endParaRPr lang="en-US" sz="900" b="1" dirty="0"/>
          </a:p>
        </p:txBody>
      </p:sp>
      <p:sp>
        <p:nvSpPr>
          <p:cNvPr id="57" name="Sun 29"/>
          <p:cNvSpPr/>
          <p:nvPr/>
        </p:nvSpPr>
        <p:spPr>
          <a:xfrm>
            <a:off x="4610012" y="7193777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55624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Zoroastrian</a:t>
            </a:r>
            <a:endParaRPr lang="en-US" sz="900" b="1" dirty="0"/>
          </a:p>
        </p:txBody>
      </p:sp>
      <p:sp>
        <p:nvSpPr>
          <p:cNvPr id="30" name="Sun 29"/>
          <p:cNvSpPr/>
          <p:nvPr/>
        </p:nvSpPr>
        <p:spPr>
          <a:xfrm>
            <a:off x="279401" y="191650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955801"/>
            <a:ext cx="751291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Angra</a:t>
            </a:r>
            <a:r>
              <a:rPr lang="en-US" sz="900" b="1" i="1" dirty="0">
                <a:solidFill>
                  <a:srgbClr val="C00000"/>
                </a:solidFill>
              </a:rPr>
              <a:t> </a:t>
            </a:r>
            <a:r>
              <a:rPr lang="en-US" sz="900" b="1" i="1" dirty="0" err="1">
                <a:solidFill>
                  <a:srgbClr val="C00000"/>
                </a:solidFill>
              </a:rPr>
              <a:t>Mainyui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Persian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4" name="Sun 43"/>
          <p:cNvSpPr/>
          <p:nvPr/>
        </p:nvSpPr>
        <p:spPr>
          <a:xfrm>
            <a:off x="1638301" y="191650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955801"/>
            <a:ext cx="881135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Zoroastrian Hindu</a:t>
            </a:r>
            <a:endParaRPr lang="en-US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2054015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</a:t>
            </a:r>
            <a:r>
              <a:rPr lang="en-US" dirty="0" smtClean="0"/>
              <a:t>Religions </a:t>
            </a:r>
            <a:r>
              <a:rPr lang="en-US" dirty="0"/>
              <a:t>and </a:t>
            </a:r>
            <a:r>
              <a:rPr lang="en-US" dirty="0" smtClean="0"/>
              <a:t>their Heresies</a:t>
            </a:r>
            <a:r>
              <a:rPr lang="en-US" dirty="0"/>
              <a:t>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138178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Mazdakist</a:t>
            </a:r>
            <a:r>
              <a:rPr lang="en-US" sz="900" dirty="0" smtClean="0"/>
              <a:t>, </a:t>
            </a:r>
            <a:r>
              <a:rPr lang="en-US" sz="900" b="1" i="1" dirty="0" err="1">
                <a:solidFill>
                  <a:srgbClr val="C00000"/>
                </a:solidFill>
              </a:rPr>
              <a:t>Zurvani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9401" y="1685668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1" name="Sun 37"/>
          <p:cNvSpPr/>
          <p:nvPr/>
        </p:nvSpPr>
        <p:spPr>
          <a:xfrm>
            <a:off x="2514600" y="1361673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8" name="TextBox 40"/>
          <p:cNvSpPr txBox="1"/>
          <p:nvPr/>
        </p:nvSpPr>
        <p:spPr>
          <a:xfrm>
            <a:off x="2757099" y="1400974"/>
            <a:ext cx="59631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Manichaean</a:t>
            </a:r>
            <a:endParaRPr lang="en-US" sz="900" b="1" dirty="0"/>
          </a:p>
        </p:txBody>
      </p:sp>
      <p:sp>
        <p:nvSpPr>
          <p:cNvPr id="49" name="TextBox 47"/>
          <p:cNvSpPr txBox="1"/>
          <p:nvPr/>
        </p:nvSpPr>
        <p:spPr>
          <a:xfrm>
            <a:off x="3558540" y="1400974"/>
            <a:ext cx="138018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err="1" smtClean="0"/>
              <a:t>Theomachian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2" name="TextBox 13"/>
          <p:cNvSpPr txBox="1"/>
          <p:nvPr/>
        </p:nvSpPr>
        <p:spPr>
          <a:xfrm>
            <a:off x="5869570" y="6909564"/>
            <a:ext cx="43761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Nishapur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Jajarm</a:t>
            </a:r>
            <a:endParaRPr lang="fr-FR" sz="900" dirty="0"/>
          </a:p>
        </p:txBody>
      </p:sp>
      <p:sp>
        <p:nvSpPr>
          <p:cNvPr id="53" name="Sun 15"/>
          <p:cNvSpPr/>
          <p:nvPr/>
        </p:nvSpPr>
        <p:spPr>
          <a:xfrm>
            <a:off x="5981030" y="670905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54" name="TextBox 28"/>
          <p:cNvSpPr txBox="1"/>
          <p:nvPr/>
        </p:nvSpPr>
        <p:spPr>
          <a:xfrm>
            <a:off x="6382032" y="7798673"/>
            <a:ext cx="261290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Jask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Miski</a:t>
            </a:r>
            <a:endParaRPr lang="fr-FR" sz="900" dirty="0"/>
          </a:p>
        </p:txBody>
      </p:sp>
      <p:sp>
        <p:nvSpPr>
          <p:cNvPr id="55" name="Sun 34"/>
          <p:cNvSpPr/>
          <p:nvPr/>
        </p:nvSpPr>
        <p:spPr>
          <a:xfrm>
            <a:off x="6411560" y="756440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56" name="TextBox 35"/>
          <p:cNvSpPr txBox="1"/>
          <p:nvPr/>
        </p:nvSpPr>
        <p:spPr>
          <a:xfrm>
            <a:off x="5343599" y="7361015"/>
            <a:ext cx="545021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smtClean="0"/>
              <a:t>Fars</a:t>
            </a:r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Kakhesasan</a:t>
            </a:r>
            <a:endParaRPr lang="fr-FR" sz="900" dirty="0"/>
          </a:p>
        </p:txBody>
      </p:sp>
      <p:sp>
        <p:nvSpPr>
          <p:cNvPr id="57" name="Sun 36"/>
          <p:cNvSpPr/>
          <p:nvPr/>
        </p:nvSpPr>
        <p:spPr>
          <a:xfrm>
            <a:off x="5897210" y="734913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58" name="TextBox 37"/>
          <p:cNvSpPr txBox="1"/>
          <p:nvPr/>
        </p:nvSpPr>
        <p:spPr>
          <a:xfrm>
            <a:off x="4995607" y="6546123"/>
            <a:ext cx="482503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smtClean="0"/>
              <a:t>Tabriz</a:t>
            </a:r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Maragheh</a:t>
            </a:r>
            <a:endParaRPr lang="fr-FR" sz="900" dirty="0"/>
          </a:p>
        </p:txBody>
      </p:sp>
      <p:sp>
        <p:nvSpPr>
          <p:cNvPr id="59" name="Sun 38"/>
          <p:cNvSpPr/>
          <p:nvPr/>
        </p:nvSpPr>
        <p:spPr>
          <a:xfrm>
            <a:off x="5478110" y="654141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61" name="Sun 29"/>
          <p:cNvSpPr/>
          <p:nvPr/>
        </p:nvSpPr>
        <p:spPr>
          <a:xfrm>
            <a:off x="6129425" y="651989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4" name="TextBox 13"/>
          <p:cNvSpPr txBox="1"/>
          <p:nvPr/>
        </p:nvSpPr>
        <p:spPr>
          <a:xfrm>
            <a:off x="5981493" y="6317536"/>
            <a:ext cx="512962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smtClean="0"/>
              <a:t>Merv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Tagtabazar</a:t>
            </a:r>
            <a:endParaRPr lang="fr-FR" sz="900" dirty="0"/>
          </a:p>
        </p:txBody>
      </p:sp>
      <p:sp>
        <p:nvSpPr>
          <p:cNvPr id="75" name="Sun 29"/>
          <p:cNvSpPr/>
          <p:nvPr/>
        </p:nvSpPr>
        <p:spPr>
          <a:xfrm>
            <a:off x="5301351" y="6916075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TextBox 13"/>
          <p:cNvSpPr txBox="1"/>
          <p:nvPr/>
        </p:nvSpPr>
        <p:spPr>
          <a:xfrm>
            <a:off x="4859069" y="6923757"/>
            <a:ext cx="421590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Baghdad</a:t>
            </a:r>
            <a:endParaRPr lang="fr-FR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smtClean="0"/>
              <a:t>Hillah</a:t>
            </a:r>
            <a:endParaRPr lang="fr-FR" sz="900" dirty="0"/>
          </a:p>
        </p:txBody>
      </p:sp>
      <p:sp>
        <p:nvSpPr>
          <p:cNvPr id="77" name="Sun 29"/>
          <p:cNvSpPr/>
          <p:nvPr/>
        </p:nvSpPr>
        <p:spPr>
          <a:xfrm>
            <a:off x="6260665" y="740314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8" name="TextBox 13"/>
          <p:cNvSpPr txBox="1"/>
          <p:nvPr/>
        </p:nvSpPr>
        <p:spPr>
          <a:xfrm>
            <a:off x="6179820" y="7215212"/>
            <a:ext cx="379912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smtClean="0"/>
              <a:t>Hormuz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Jiroth</a:t>
            </a:r>
            <a:endParaRPr lang="fr-FR" sz="900" dirty="0"/>
          </a:p>
        </p:txBody>
      </p:sp>
      <p:sp>
        <p:nvSpPr>
          <p:cNvPr id="79" name="Sun 24"/>
          <p:cNvSpPr/>
          <p:nvPr/>
        </p:nvSpPr>
        <p:spPr>
          <a:xfrm>
            <a:off x="5860638" y="71213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0" name="TextBox 35"/>
          <p:cNvSpPr txBox="1"/>
          <p:nvPr/>
        </p:nvSpPr>
        <p:spPr>
          <a:xfrm>
            <a:off x="5515928" y="7130287"/>
            <a:ext cx="347852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Shiraz</a:t>
            </a:r>
            <a:endParaRPr lang="fr-FR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Estakhr</a:t>
            </a:r>
            <a:endParaRPr lang="fr-FR" sz="900" dirty="0"/>
          </a:p>
        </p:txBody>
      </p:sp>
      <p:sp>
        <p:nvSpPr>
          <p:cNvPr id="34" name="TextBox 30"/>
          <p:cNvSpPr txBox="1"/>
          <p:nvPr/>
        </p:nvSpPr>
        <p:spPr>
          <a:xfrm>
            <a:off x="3200400" y="1676400"/>
            <a:ext cx="1045726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Reformed </a:t>
            </a:r>
            <a:r>
              <a:rPr lang="en-US" dirty="0" smtClean="0"/>
              <a:t>Religions:</a:t>
            </a:r>
            <a:endParaRPr lang="en-US" dirty="0"/>
          </a:p>
        </p:txBody>
      </p:sp>
      <p:sp>
        <p:nvSpPr>
          <p:cNvPr id="36" name="Sun 37"/>
          <p:cNvSpPr/>
          <p:nvPr/>
        </p:nvSpPr>
        <p:spPr>
          <a:xfrm>
            <a:off x="3200400" y="191418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7" name="TextBox 40"/>
          <p:cNvSpPr txBox="1"/>
          <p:nvPr/>
        </p:nvSpPr>
        <p:spPr>
          <a:xfrm>
            <a:off x="3417500" y="1884233"/>
            <a:ext cx="592594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Desnadi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Mazdakist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39" name="Sun 37"/>
          <p:cNvSpPr/>
          <p:nvPr/>
        </p:nvSpPr>
        <p:spPr>
          <a:xfrm>
            <a:off x="4600506" y="1896624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TextBox 40"/>
          <p:cNvSpPr txBox="1"/>
          <p:nvPr/>
        </p:nvSpPr>
        <p:spPr>
          <a:xfrm>
            <a:off x="4817606" y="1866675"/>
            <a:ext cx="102380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Datsani</a:t>
            </a:r>
            <a:r>
              <a:rPr lang="en-US" sz="900" dirty="0"/>
              <a:t>-Manichaean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Tengri</a:t>
            </a:r>
            <a:r>
              <a:rPr lang="en-US" sz="900" i="1" dirty="0" smtClean="0"/>
              <a:t>-Manichaean)</a:t>
            </a:r>
            <a:endParaRPr lang="en-US" sz="900" i="1" dirty="0"/>
          </a:p>
        </p:txBody>
      </p:sp>
      <p:sp>
        <p:nvSpPr>
          <p:cNvPr id="43" name="Sun 37"/>
          <p:cNvSpPr/>
          <p:nvPr/>
        </p:nvSpPr>
        <p:spPr>
          <a:xfrm>
            <a:off x="3200400" y="2243711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TextBox 40"/>
          <p:cNvSpPr txBox="1"/>
          <p:nvPr/>
        </p:nvSpPr>
        <p:spPr>
          <a:xfrm>
            <a:off x="3417500" y="2213762"/>
            <a:ext cx="800984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Angrayasnai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Angra</a:t>
            </a:r>
            <a:r>
              <a:rPr lang="en-US" sz="900" i="1" dirty="0"/>
              <a:t> </a:t>
            </a:r>
            <a:r>
              <a:rPr lang="en-US" sz="900" i="1" dirty="0" err="1" smtClean="0"/>
              <a:t>Mainyui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47" name="Sun 37"/>
          <p:cNvSpPr/>
          <p:nvPr/>
        </p:nvSpPr>
        <p:spPr>
          <a:xfrm>
            <a:off x="4600506" y="2226153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0"/>
          <p:cNvSpPr txBox="1"/>
          <p:nvPr/>
        </p:nvSpPr>
        <p:spPr>
          <a:xfrm>
            <a:off x="4817606" y="2196204"/>
            <a:ext cx="71762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Pitar</a:t>
            </a:r>
            <a:r>
              <a:rPr lang="en-US" sz="900" dirty="0"/>
              <a:t> </a:t>
            </a:r>
            <a:r>
              <a:rPr lang="en-US" sz="900" dirty="0" err="1" smtClean="0"/>
              <a:t>Zrvânahe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Zurvani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51" name="Sun 24"/>
          <p:cNvSpPr/>
          <p:nvPr/>
        </p:nvSpPr>
        <p:spPr>
          <a:xfrm>
            <a:off x="6553200" y="479118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0" name="TextBox 45"/>
          <p:cNvSpPr txBox="1"/>
          <p:nvPr/>
        </p:nvSpPr>
        <p:spPr>
          <a:xfrm>
            <a:off x="6271071" y="4811128"/>
            <a:ext cx="282129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smtClean="0"/>
              <a:t>Omsk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Isilkul</a:t>
            </a:r>
            <a:endParaRPr lang="fr-FR" sz="900" dirty="0" smtClean="0"/>
          </a:p>
        </p:txBody>
      </p:sp>
      <p:sp>
        <p:nvSpPr>
          <p:cNvPr id="62" name="Sun 29"/>
          <p:cNvSpPr/>
          <p:nvPr/>
        </p:nvSpPr>
        <p:spPr>
          <a:xfrm>
            <a:off x="5483789" y="6885264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TextBox 45"/>
          <p:cNvSpPr txBox="1"/>
          <p:nvPr/>
        </p:nvSpPr>
        <p:spPr>
          <a:xfrm>
            <a:off x="4483126" y="7320209"/>
            <a:ext cx="605935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Kermanshah</a:t>
            </a:r>
            <a:endParaRPr lang="fr-FR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Hulwan</a:t>
            </a:r>
            <a:endParaRPr lang="fr-FR" sz="900" dirty="0" smtClean="0"/>
          </a:p>
        </p:txBody>
      </p:sp>
      <p:cxnSp>
        <p:nvCxnSpPr>
          <p:cNvPr id="64" name="Connecteur droit avec flèche 63"/>
          <p:cNvCxnSpPr>
            <a:stCxn id="63" idx="3"/>
          </p:cNvCxnSpPr>
          <p:nvPr/>
        </p:nvCxnSpPr>
        <p:spPr>
          <a:xfrm flipV="1">
            <a:off x="5089061" y="7040880"/>
            <a:ext cx="492589" cy="384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3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610745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Beelshameni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39382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Elohimi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Canaanite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21590" y="7067192"/>
            <a:ext cx="485710" cy="10259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smtClean="0"/>
              <a:t>Jerusalem</a:t>
            </a:r>
            <a:endParaRPr lang="en-US" sz="900" b="1" dirty="0"/>
          </a:p>
        </p:txBody>
      </p:sp>
      <p:sp>
        <p:nvSpPr>
          <p:cNvPr id="37" name="Sun 36"/>
          <p:cNvSpPr/>
          <p:nvPr/>
        </p:nvSpPr>
        <p:spPr>
          <a:xfrm>
            <a:off x="4598339" y="70069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85201" y="7442690"/>
            <a:ext cx="258084" cy="10259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Petra</a:t>
            </a:r>
            <a:endParaRPr lang="en-US" sz="900" b="1" dirty="0"/>
          </a:p>
        </p:txBody>
      </p:sp>
      <p:sp>
        <p:nvSpPr>
          <p:cNvPr id="34" name="Sun 33"/>
          <p:cNvSpPr/>
          <p:nvPr/>
        </p:nvSpPr>
        <p:spPr>
          <a:xfrm>
            <a:off x="4606890" y="722721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02951" y="6692124"/>
            <a:ext cx="432812" cy="10259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Carthage</a:t>
            </a:r>
            <a:endParaRPr lang="en-US" sz="900" b="1" dirty="0"/>
          </a:p>
        </p:txBody>
      </p:sp>
      <p:sp>
        <p:nvSpPr>
          <p:cNvPr id="43" name="Sun 42"/>
          <p:cNvSpPr/>
          <p:nvPr/>
        </p:nvSpPr>
        <p:spPr>
          <a:xfrm>
            <a:off x="2470437" y="662996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139140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en-US" sz="900" b="1" i="1" dirty="0" err="1" smtClean="0">
                <a:solidFill>
                  <a:srgbClr val="C00000"/>
                </a:solidFill>
              </a:rPr>
              <a:t>Agliboli</a:t>
            </a:r>
            <a:r>
              <a:rPr lang="en-US" sz="900" b="1" i="1" dirty="0" smtClean="0">
                <a:solidFill>
                  <a:srgbClr val="C00000"/>
                </a:solidFill>
              </a:rPr>
              <a:t>, </a:t>
            </a:r>
            <a:r>
              <a:rPr lang="en-US" sz="900" b="1" i="1" dirty="0" err="1" smtClean="0">
                <a:solidFill>
                  <a:srgbClr val="C00000"/>
                </a:solidFill>
              </a:rPr>
              <a:t>Malakbelite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1" name="TextBox 41"/>
          <p:cNvSpPr txBox="1"/>
          <p:nvPr/>
        </p:nvSpPr>
        <p:spPr>
          <a:xfrm>
            <a:off x="4735148" y="6407216"/>
            <a:ext cx="395941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Palmyra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Ar-raml</a:t>
            </a:r>
            <a:endParaRPr lang="en-US" sz="900" dirty="0"/>
          </a:p>
        </p:txBody>
      </p:sp>
      <p:sp>
        <p:nvSpPr>
          <p:cNvPr id="48" name="Sun 42"/>
          <p:cNvSpPr/>
          <p:nvPr/>
        </p:nvSpPr>
        <p:spPr>
          <a:xfrm>
            <a:off x="4821590" y="6621528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9" name="Sun 24"/>
          <p:cNvSpPr/>
          <p:nvPr/>
        </p:nvSpPr>
        <p:spPr>
          <a:xfrm>
            <a:off x="4643339" y="6787106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52" name="TextBox 35"/>
          <p:cNvSpPr txBox="1"/>
          <p:nvPr/>
        </p:nvSpPr>
        <p:spPr>
          <a:xfrm>
            <a:off x="4380447" y="6850318"/>
            <a:ext cx="262892" cy="10259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Tyrus</a:t>
            </a:r>
            <a:endParaRPr lang="en-US" sz="900" b="1" dirty="0"/>
          </a:p>
        </p:txBody>
      </p:sp>
      <p:sp>
        <p:nvSpPr>
          <p:cNvPr id="54" name="Sun 29"/>
          <p:cNvSpPr/>
          <p:nvPr/>
        </p:nvSpPr>
        <p:spPr>
          <a:xfrm>
            <a:off x="3980200" y="720195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5" name="TextBox 35"/>
          <p:cNvSpPr txBox="1"/>
          <p:nvPr/>
        </p:nvSpPr>
        <p:spPr>
          <a:xfrm>
            <a:off x="3459224" y="7259211"/>
            <a:ext cx="520976" cy="10259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smtClean="0"/>
              <a:t>Alexandria</a:t>
            </a:r>
            <a:endParaRPr lang="en-US" sz="900" b="1" dirty="0"/>
          </a:p>
        </p:txBody>
      </p:sp>
      <p:grpSp>
        <p:nvGrpSpPr>
          <p:cNvPr id="3" name="Groupe 2"/>
          <p:cNvGrpSpPr/>
          <p:nvPr/>
        </p:nvGrpSpPr>
        <p:grpSpPr>
          <a:xfrm>
            <a:off x="3200400" y="1371600"/>
            <a:ext cx="1045726" cy="484832"/>
            <a:chOff x="3200400" y="1676400"/>
            <a:chExt cx="1045726" cy="484832"/>
          </a:xfrm>
        </p:grpSpPr>
        <p:sp>
          <p:nvSpPr>
            <p:cNvPr id="28" name="TextBox 30"/>
            <p:cNvSpPr txBox="1"/>
            <p:nvPr/>
          </p:nvSpPr>
          <p:spPr>
            <a:xfrm>
              <a:off x="3200400" y="1676400"/>
              <a:ext cx="1045726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  <a:lvl1pPr>
                <a:defRPr sz="900" b="1" u="sng"/>
              </a:lvl1pPr>
            </a:lstStyle>
            <a:p>
              <a:r>
                <a:rPr lang="en-US" dirty="0"/>
                <a:t>Reformed </a:t>
              </a:r>
              <a:r>
                <a:rPr lang="en-US" dirty="0" smtClean="0"/>
                <a:t>Religions:</a:t>
              </a:r>
              <a:endParaRPr lang="en-US" dirty="0"/>
            </a:p>
          </p:txBody>
        </p:sp>
        <p:sp>
          <p:nvSpPr>
            <p:cNvPr id="29" name="Sun 37"/>
            <p:cNvSpPr/>
            <p:nvPr/>
          </p:nvSpPr>
          <p:spPr>
            <a:xfrm>
              <a:off x="3200400" y="1914182"/>
              <a:ext cx="217100" cy="217100"/>
            </a:xfrm>
            <a:prstGeom prst="sun">
              <a:avLst/>
            </a:prstGeom>
            <a:noFill/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1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40"/>
            <p:cNvSpPr txBox="1"/>
            <p:nvPr/>
          </p:nvSpPr>
          <p:spPr>
            <a:xfrm>
              <a:off x="3417500" y="1884233"/>
              <a:ext cx="358556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36000" tIns="0" rIns="0" bIns="0" rtlCol="0" anchor="ctr" anchorCtr="1">
              <a:spAutoFit/>
            </a:bodyPr>
            <a:lstStyle/>
            <a:p>
              <a:r>
                <a:rPr lang="en-US" sz="900" dirty="0" err="1" smtClean="0"/>
                <a:t>Baalite</a:t>
              </a:r>
              <a:endParaRPr lang="en-US" sz="900" dirty="0" smtClean="0"/>
            </a:p>
            <a:p>
              <a:r>
                <a:rPr lang="en-US" sz="900" i="1" dirty="0" smtClean="0"/>
                <a:t>(all)</a:t>
              </a:r>
              <a:endParaRPr lang="en-US" sz="9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6305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320601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Jewish</a:t>
            </a:r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3986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Sethian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Judaic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1401025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b="1" i="1" dirty="0">
                <a:solidFill>
                  <a:srgbClr val="C00000"/>
                </a:solidFill>
              </a:rPr>
              <a:t>Yahweh </a:t>
            </a:r>
            <a:r>
              <a:rPr lang="en-US" sz="900" b="1" i="1" dirty="0" err="1">
                <a:solidFill>
                  <a:srgbClr val="C00000"/>
                </a:solidFill>
              </a:rPr>
              <a:t>Sabaothite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1" name="TextBox 11"/>
          <p:cNvSpPr txBox="1"/>
          <p:nvPr/>
        </p:nvSpPr>
        <p:spPr>
          <a:xfrm>
            <a:off x="4432922" y="7543800"/>
            <a:ext cx="23243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err="1" smtClean="0"/>
              <a:t>Sinai</a:t>
            </a:r>
            <a:endParaRPr lang="fr-FR" sz="900" b="1" dirty="0"/>
          </a:p>
        </p:txBody>
      </p:sp>
      <p:sp>
        <p:nvSpPr>
          <p:cNvPr id="48" name="TextBox 12"/>
          <p:cNvSpPr txBox="1"/>
          <p:nvPr/>
        </p:nvSpPr>
        <p:spPr>
          <a:xfrm>
            <a:off x="4437301" y="6846326"/>
            <a:ext cx="48571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err="1" smtClean="0"/>
              <a:t>Jerusalem</a:t>
            </a:r>
            <a:endParaRPr lang="fr-FR" sz="900" b="1" dirty="0"/>
          </a:p>
        </p:txBody>
      </p:sp>
      <p:sp>
        <p:nvSpPr>
          <p:cNvPr id="49" name="TextBox 13"/>
          <p:cNvSpPr txBox="1"/>
          <p:nvPr/>
        </p:nvSpPr>
        <p:spPr>
          <a:xfrm>
            <a:off x="5214645" y="7150417"/>
            <a:ext cx="4215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err="1" smtClean="0"/>
              <a:t>Baghdad</a:t>
            </a:r>
            <a:endParaRPr lang="fr-FR" sz="900" b="1" dirty="0"/>
          </a:p>
        </p:txBody>
      </p:sp>
      <p:sp>
        <p:nvSpPr>
          <p:cNvPr id="52" name="TextBox 5"/>
          <p:cNvSpPr txBox="1"/>
          <p:nvPr/>
        </p:nvSpPr>
        <p:spPr>
          <a:xfrm>
            <a:off x="2774919" y="6429975"/>
            <a:ext cx="28052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smtClean="0"/>
              <a:t>Rome</a:t>
            </a:r>
            <a:endParaRPr lang="fr-FR" sz="900" b="1" dirty="0"/>
          </a:p>
        </p:txBody>
      </p:sp>
      <p:sp>
        <p:nvSpPr>
          <p:cNvPr id="53" name="Sun 6"/>
          <p:cNvSpPr/>
          <p:nvPr/>
        </p:nvSpPr>
        <p:spPr>
          <a:xfrm>
            <a:off x="2807832" y="6239475"/>
            <a:ext cx="214700" cy="2147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Sun 15"/>
          <p:cNvSpPr/>
          <p:nvPr/>
        </p:nvSpPr>
        <p:spPr>
          <a:xfrm>
            <a:off x="5318090" y="695289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55" name="Sun 16"/>
          <p:cNvSpPr/>
          <p:nvPr/>
        </p:nvSpPr>
        <p:spPr>
          <a:xfrm>
            <a:off x="4580391" y="696062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56" name="Sun 17"/>
          <p:cNvSpPr/>
          <p:nvPr/>
        </p:nvSpPr>
        <p:spPr>
          <a:xfrm>
            <a:off x="4441789" y="735330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57" name="Sun 18"/>
          <p:cNvSpPr/>
          <p:nvPr/>
        </p:nvSpPr>
        <p:spPr>
          <a:xfrm>
            <a:off x="3992932" y="7202805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58" name="TextBox 19"/>
          <p:cNvSpPr txBox="1"/>
          <p:nvPr/>
        </p:nvSpPr>
        <p:spPr>
          <a:xfrm>
            <a:off x="3496155" y="7240904"/>
            <a:ext cx="52097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/>
            <a:r>
              <a:rPr lang="fr-FR" sz="900" b="1" dirty="0" smtClean="0"/>
              <a:t>Alexandria</a:t>
            </a:r>
            <a:endParaRPr lang="fr-FR" sz="900" b="1" dirty="0"/>
          </a:p>
        </p:txBody>
      </p:sp>
      <p:sp>
        <p:nvSpPr>
          <p:cNvPr id="61" name="TextBox 33"/>
          <p:cNvSpPr txBox="1"/>
          <p:nvPr/>
        </p:nvSpPr>
        <p:spPr>
          <a:xfrm>
            <a:off x="4681645" y="7168571"/>
            <a:ext cx="37670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smtClean="0"/>
              <a:t>Ascalon</a:t>
            </a:r>
            <a:r>
              <a:rPr lang="fr-FR" sz="900" dirty="0" smtClean="0"/>
              <a:t/>
            </a:r>
            <a:br>
              <a:rPr lang="fr-FR" sz="900" dirty="0" smtClean="0"/>
            </a:br>
            <a:r>
              <a:rPr lang="fr-FR" sz="900" dirty="0" smtClean="0"/>
              <a:t>Gaza</a:t>
            </a:r>
            <a:endParaRPr lang="fr-FR" sz="900" dirty="0"/>
          </a:p>
        </p:txBody>
      </p:sp>
      <p:sp>
        <p:nvSpPr>
          <p:cNvPr id="74" name="Sun 29"/>
          <p:cNvSpPr/>
          <p:nvPr/>
        </p:nvSpPr>
        <p:spPr>
          <a:xfrm>
            <a:off x="4452471" y="714294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8" name="TextBox 30"/>
          <p:cNvSpPr txBox="1"/>
          <p:nvPr/>
        </p:nvSpPr>
        <p:spPr>
          <a:xfrm>
            <a:off x="3200400" y="1371600"/>
            <a:ext cx="1045726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Reformed </a:t>
            </a:r>
            <a:r>
              <a:rPr lang="en-US" dirty="0" smtClean="0"/>
              <a:t>Religions:</a:t>
            </a:r>
            <a:endParaRPr lang="en-US" dirty="0"/>
          </a:p>
        </p:txBody>
      </p:sp>
      <p:sp>
        <p:nvSpPr>
          <p:cNvPr id="29" name="Sun 37"/>
          <p:cNvSpPr/>
          <p:nvPr/>
        </p:nvSpPr>
        <p:spPr>
          <a:xfrm>
            <a:off x="3200400" y="160938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2" name="TextBox 40"/>
          <p:cNvSpPr txBox="1"/>
          <p:nvPr/>
        </p:nvSpPr>
        <p:spPr>
          <a:xfrm>
            <a:off x="3417500" y="1579433"/>
            <a:ext cx="1370050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Bnai</a:t>
            </a:r>
            <a:r>
              <a:rPr lang="en-US" sz="900" dirty="0"/>
              <a:t> </a:t>
            </a:r>
            <a:r>
              <a:rPr lang="en-US" sz="900" dirty="0" err="1"/>
              <a:t>Yiśraʾeli</a:t>
            </a:r>
            <a:endParaRPr lang="en-US" sz="900" dirty="0" smtClean="0"/>
          </a:p>
          <a:p>
            <a:r>
              <a:rPr lang="en-US" sz="900" i="1" dirty="0" smtClean="0"/>
              <a:t>(Jewish</a:t>
            </a:r>
            <a:r>
              <a:rPr lang="en-US" sz="900" i="1" dirty="0"/>
              <a:t>, Yahweh </a:t>
            </a:r>
            <a:r>
              <a:rPr lang="en-US" sz="900" i="1" dirty="0" err="1"/>
              <a:t>Sabaothite</a:t>
            </a:r>
            <a:r>
              <a:rPr lang="en-US" sz="900" i="1" dirty="0"/>
              <a:t>)</a:t>
            </a:r>
          </a:p>
        </p:txBody>
      </p:sp>
      <p:sp>
        <p:nvSpPr>
          <p:cNvPr id="33" name="Sun 37"/>
          <p:cNvSpPr/>
          <p:nvPr/>
        </p:nvSpPr>
        <p:spPr>
          <a:xfrm>
            <a:off x="4936508" y="1591824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TextBox 40"/>
          <p:cNvSpPr txBox="1"/>
          <p:nvPr/>
        </p:nvSpPr>
        <p:spPr>
          <a:xfrm>
            <a:off x="5153608" y="1561875"/>
            <a:ext cx="485192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Sethoitae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Sethian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713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461665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>
              <a:defRPr sz="900" b="1" i="1">
                <a:solidFill>
                  <a:srgbClr val="C00000"/>
                </a:solidFill>
              </a:defRPr>
            </a:lvl1pPr>
          </a:lstStyle>
          <a:p>
            <a:r>
              <a:rPr lang="en-US" dirty="0" err="1"/>
              <a:t>Mandean</a:t>
            </a:r>
            <a:endParaRPr lang="en-US" dirty="0"/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50763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Yahyanist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Mesopotamian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4" name="Sun 43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641733"/>
            <a:ext cx="41466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Yazdâni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8135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</a:t>
            </a:r>
            <a:r>
              <a:rPr lang="en-US" dirty="0" smtClean="0"/>
              <a:t>Heresy: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11541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Ruha</a:t>
            </a:r>
            <a:r>
              <a:rPr lang="en-US" sz="900" b="1" i="1" dirty="0">
                <a:solidFill>
                  <a:srgbClr val="C00000"/>
                </a:solidFill>
              </a:rPr>
              <a:t> d-</a:t>
            </a:r>
            <a:r>
              <a:rPr lang="en-US" sz="900" b="1" i="1" dirty="0" err="1">
                <a:solidFill>
                  <a:srgbClr val="C00000"/>
                </a:solidFill>
              </a:rPr>
              <a:t>Qudshai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9" name="Sun 38"/>
          <p:cNvSpPr/>
          <p:nvPr/>
        </p:nvSpPr>
        <p:spPr>
          <a:xfrm>
            <a:off x="29972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4300" y="1641733"/>
            <a:ext cx="32168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Yazidi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38371" y="1572482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8" name="TextBox 12"/>
          <p:cNvSpPr txBox="1"/>
          <p:nvPr/>
        </p:nvSpPr>
        <p:spPr>
          <a:xfrm>
            <a:off x="4437301" y="6846326"/>
            <a:ext cx="48571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err="1" smtClean="0"/>
              <a:t>Jerusalem</a:t>
            </a:r>
            <a:endParaRPr lang="fr-FR" sz="900" b="1" dirty="0"/>
          </a:p>
        </p:txBody>
      </p:sp>
      <p:sp>
        <p:nvSpPr>
          <p:cNvPr id="49" name="TextBox 13"/>
          <p:cNvSpPr txBox="1"/>
          <p:nvPr/>
        </p:nvSpPr>
        <p:spPr>
          <a:xfrm>
            <a:off x="5506279" y="6929723"/>
            <a:ext cx="4215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err="1" smtClean="0"/>
              <a:t>Baghdad</a:t>
            </a:r>
            <a:endParaRPr lang="fr-FR" sz="900" b="1" dirty="0"/>
          </a:p>
        </p:txBody>
      </p:sp>
      <p:sp>
        <p:nvSpPr>
          <p:cNvPr id="52" name="Sun 15"/>
          <p:cNvSpPr/>
          <p:nvPr/>
        </p:nvSpPr>
        <p:spPr>
          <a:xfrm>
            <a:off x="5318090" y="695289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54" name="Sun 15"/>
          <p:cNvSpPr/>
          <p:nvPr/>
        </p:nvSpPr>
        <p:spPr>
          <a:xfrm>
            <a:off x="5666455" y="716759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55" name="TextBox 13"/>
          <p:cNvSpPr txBox="1"/>
          <p:nvPr/>
        </p:nvSpPr>
        <p:spPr>
          <a:xfrm>
            <a:off x="5538966" y="7410006"/>
            <a:ext cx="46967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Khozistan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fr-FR" sz="900" dirty="0" err="1" smtClean="0"/>
              <a:t>Hoveizeh</a:t>
            </a:r>
            <a:endParaRPr lang="fr-FR" sz="900" dirty="0"/>
          </a:p>
        </p:txBody>
      </p:sp>
      <p:sp>
        <p:nvSpPr>
          <p:cNvPr id="58" name="Sun 15"/>
          <p:cNvSpPr/>
          <p:nvPr/>
        </p:nvSpPr>
        <p:spPr>
          <a:xfrm>
            <a:off x="5149780" y="643092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57" name="TextBox 57"/>
          <p:cNvSpPr txBox="1"/>
          <p:nvPr/>
        </p:nvSpPr>
        <p:spPr>
          <a:xfrm>
            <a:off x="5341744" y="6295764"/>
            <a:ext cx="1078821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Nisibin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err="1" smtClean="0"/>
              <a:t>Dairo</a:t>
            </a:r>
            <a:r>
              <a:rPr lang="en-US" sz="900" dirty="0" smtClean="0"/>
              <a:t> d-</a:t>
            </a:r>
            <a:r>
              <a:rPr lang="en-US" sz="900" dirty="0" err="1" smtClean="0"/>
              <a:t>Mor</a:t>
            </a:r>
            <a:r>
              <a:rPr lang="en-US" sz="900" dirty="0" smtClean="0"/>
              <a:t> </a:t>
            </a:r>
            <a:r>
              <a:rPr lang="en-US" sz="900" dirty="0" err="1" smtClean="0"/>
              <a:t>Hannanyo</a:t>
            </a:r>
            <a:endParaRPr lang="en-US" sz="900" dirty="0"/>
          </a:p>
        </p:txBody>
      </p:sp>
      <p:sp>
        <p:nvSpPr>
          <p:cNvPr id="59" name="Sun 15"/>
          <p:cNvSpPr/>
          <p:nvPr/>
        </p:nvSpPr>
        <p:spPr>
          <a:xfrm>
            <a:off x="4890700" y="637504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61" name="TextBox 57"/>
          <p:cNvSpPr txBox="1"/>
          <p:nvPr/>
        </p:nvSpPr>
        <p:spPr>
          <a:xfrm>
            <a:off x="4541497" y="6379800"/>
            <a:ext cx="327013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Edessa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Bile</a:t>
            </a:r>
            <a:endParaRPr lang="en-US" sz="900" dirty="0"/>
          </a:p>
        </p:txBody>
      </p:sp>
      <p:sp>
        <p:nvSpPr>
          <p:cNvPr id="76" name="TextBox 57"/>
          <p:cNvSpPr txBox="1"/>
          <p:nvPr/>
        </p:nvSpPr>
        <p:spPr>
          <a:xfrm>
            <a:off x="4529328" y="6646720"/>
            <a:ext cx="815929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Oromieh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err="1" smtClean="0"/>
              <a:t>Takhte-Soleyman</a:t>
            </a:r>
            <a:endParaRPr lang="en-US" sz="900" dirty="0"/>
          </a:p>
        </p:txBody>
      </p:sp>
      <p:sp>
        <p:nvSpPr>
          <p:cNvPr id="29" name="Sun 29"/>
          <p:cNvSpPr/>
          <p:nvPr/>
        </p:nvSpPr>
        <p:spPr>
          <a:xfrm>
            <a:off x="279401" y="2046298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2" name="TextBox 30"/>
          <p:cNvSpPr txBox="1"/>
          <p:nvPr/>
        </p:nvSpPr>
        <p:spPr>
          <a:xfrm>
            <a:off x="496501" y="2016349"/>
            <a:ext cx="85388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Adunayic</a:t>
            </a:r>
            <a:endParaRPr lang="en-US" sz="900" dirty="0" smtClean="0"/>
          </a:p>
          <a:p>
            <a:r>
              <a:rPr lang="en-US" sz="900" i="1" dirty="0"/>
              <a:t>(</a:t>
            </a:r>
            <a:r>
              <a:rPr lang="en-US" sz="900" i="1" dirty="0" err="1"/>
              <a:t>Ruha</a:t>
            </a:r>
            <a:r>
              <a:rPr lang="en-US" sz="900" i="1" dirty="0"/>
              <a:t> </a:t>
            </a:r>
            <a:r>
              <a:rPr lang="en-US" sz="900" i="1" dirty="0" smtClean="0"/>
              <a:t>d-</a:t>
            </a:r>
            <a:r>
              <a:rPr lang="en-US" sz="900" i="1" dirty="0" err="1" smtClean="0"/>
              <a:t>Qudshai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33" name="Sun 43"/>
          <p:cNvSpPr/>
          <p:nvPr/>
        </p:nvSpPr>
        <p:spPr>
          <a:xfrm>
            <a:off x="1638301" y="2046298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TextBox 44"/>
          <p:cNvSpPr txBox="1"/>
          <p:nvPr/>
        </p:nvSpPr>
        <p:spPr>
          <a:xfrm>
            <a:off x="1855401" y="2016349"/>
            <a:ext cx="1233795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Yushamini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Mandean</a:t>
            </a:r>
            <a:r>
              <a:rPr lang="en-US" sz="900" i="1" dirty="0" smtClean="0"/>
              <a:t> and </a:t>
            </a:r>
            <a:r>
              <a:rPr lang="en-US" sz="900" i="1" dirty="0" err="1" smtClean="0"/>
              <a:t>Yahyanist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36" name="TextBox 37"/>
          <p:cNvSpPr txBox="1"/>
          <p:nvPr/>
        </p:nvSpPr>
        <p:spPr>
          <a:xfrm>
            <a:off x="279401" y="1815466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</a:t>
            </a:r>
            <a:r>
              <a:rPr lang="en-US" sz="900" b="1" u="sng" dirty="0" smtClean="0"/>
              <a:t>: </a:t>
            </a:r>
            <a:endParaRPr lang="en-US" sz="900" b="1" u="sng" dirty="0"/>
          </a:p>
        </p:txBody>
      </p:sp>
      <p:sp>
        <p:nvSpPr>
          <p:cNvPr id="37" name="Sun 38"/>
          <p:cNvSpPr/>
          <p:nvPr/>
        </p:nvSpPr>
        <p:spPr>
          <a:xfrm>
            <a:off x="3294515" y="2046298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1" name="TextBox 49"/>
          <p:cNvSpPr txBox="1"/>
          <p:nvPr/>
        </p:nvSpPr>
        <p:spPr>
          <a:xfrm>
            <a:off x="3511614" y="2016349"/>
            <a:ext cx="97571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Yârsâni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Yazdâni</a:t>
            </a:r>
            <a:r>
              <a:rPr lang="en-US" sz="900" i="1" dirty="0" smtClean="0"/>
              <a:t> and </a:t>
            </a:r>
            <a:r>
              <a:rPr lang="en-US" sz="900" i="1" dirty="0" err="1" smtClean="0"/>
              <a:t>Yazidi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43" name="Sun 24"/>
          <p:cNvSpPr/>
          <p:nvPr/>
        </p:nvSpPr>
        <p:spPr>
          <a:xfrm>
            <a:off x="4596453" y="6998972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46" name="Sun 43"/>
          <p:cNvSpPr/>
          <p:nvPr/>
        </p:nvSpPr>
        <p:spPr>
          <a:xfrm>
            <a:off x="5341744" y="6610591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7" name="Sun 29"/>
          <p:cNvSpPr/>
          <p:nvPr/>
        </p:nvSpPr>
        <p:spPr>
          <a:xfrm>
            <a:off x="5645750" y="6622783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TextBox 57"/>
          <p:cNvSpPr txBox="1"/>
          <p:nvPr/>
        </p:nvSpPr>
        <p:spPr>
          <a:xfrm>
            <a:off x="5851755" y="6638737"/>
            <a:ext cx="607539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Mazandaran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err="1" smtClean="0"/>
              <a:t>Rostamrood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484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7645</TotalTime>
  <Words>2002</Words>
  <Application>Microsoft Office PowerPoint</Application>
  <PresentationFormat>Affichage à l'écran (4:3)</PresentationFormat>
  <Paragraphs>1056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Numahr</dc:creator>
  <cp:lastModifiedBy>Emmanuel Huntzinger</cp:lastModifiedBy>
  <cp:revision>229</cp:revision>
  <dcterms:created xsi:type="dcterms:W3CDTF">2006-08-16T00:00:00Z</dcterms:created>
  <dcterms:modified xsi:type="dcterms:W3CDTF">2013-10-06T17:37:21Z</dcterms:modified>
</cp:coreProperties>
</file>