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2" r:id="rId2"/>
    <p:sldId id="256" r:id="rId3"/>
    <p:sldId id="263" r:id="rId4"/>
    <p:sldId id="257" r:id="rId5"/>
    <p:sldId id="260" r:id="rId6"/>
    <p:sldId id="268" r:id="rId7"/>
    <p:sldId id="267" r:id="rId8"/>
    <p:sldId id="259" r:id="rId9"/>
    <p:sldId id="258" r:id="rId10"/>
    <p:sldId id="266" r:id="rId11"/>
    <p:sldId id="269"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763"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74AD65-1221-4C48-BEC4-4027FE309486}" type="datetimeFigureOut">
              <a:rPr lang="zh-CN" altLang="en-US" smtClean="0"/>
              <a:t>2017/4/7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7B5473-B98B-4F58-A5FB-A981642F6E31}" type="slidenum">
              <a:rPr lang="zh-CN" altLang="en-US" smtClean="0"/>
              <a:t>‹#›</a:t>
            </a:fld>
            <a:endParaRPr lang="zh-CN" altLang="en-US"/>
          </a:p>
        </p:txBody>
      </p:sp>
    </p:spTree>
    <p:extLst>
      <p:ext uri="{BB962C8B-B14F-4D97-AF65-F5344CB8AC3E}">
        <p14:creationId xmlns:p14="http://schemas.microsoft.com/office/powerpoint/2010/main" val="53178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B5473-B98B-4F58-A5FB-A981642F6E31}" type="slidenum">
              <a:rPr lang="zh-CN" altLang="en-US" smtClean="0"/>
              <a:t>8</a:t>
            </a:fld>
            <a:endParaRPr lang="zh-CN" altLang="en-US"/>
          </a:p>
        </p:txBody>
      </p:sp>
    </p:spTree>
    <p:extLst>
      <p:ext uri="{BB962C8B-B14F-4D97-AF65-F5344CB8AC3E}">
        <p14:creationId xmlns:p14="http://schemas.microsoft.com/office/powerpoint/2010/main" val="80363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2017/4/7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58008"/>
            <a:ext cx="8229600" cy="1143000"/>
          </a:xfrm>
        </p:spPr>
        <p:txBody>
          <a:bodyPr>
            <a:normAutofit/>
          </a:bodyPr>
          <a:lstStyle/>
          <a:p>
            <a:r>
              <a:rPr lang="zh-CN" altLang="en-US" sz="3600" b="1" dirty="0"/>
              <a:t>三维变形软件开发需求分析</a:t>
            </a:r>
          </a:p>
        </p:txBody>
      </p:sp>
      <p:sp>
        <p:nvSpPr>
          <p:cNvPr id="4" name="TextBox 3"/>
          <p:cNvSpPr txBox="1"/>
          <p:nvPr/>
        </p:nvSpPr>
        <p:spPr>
          <a:xfrm>
            <a:off x="2771800" y="3717032"/>
            <a:ext cx="3744416" cy="461665"/>
          </a:xfrm>
          <a:prstGeom prst="rect">
            <a:avLst/>
          </a:prstGeom>
          <a:noFill/>
        </p:spPr>
        <p:txBody>
          <a:bodyPr wrap="square" rtlCol="0">
            <a:spAutoFit/>
          </a:bodyPr>
          <a:lstStyle/>
          <a:p>
            <a:pPr algn="ctr"/>
            <a:r>
              <a:rPr lang="en-US" altLang="zh-CN" sz="2400" dirty="0"/>
              <a:t>2017</a:t>
            </a:r>
            <a:r>
              <a:rPr lang="zh-CN" altLang="en-US" sz="2400" dirty="0"/>
              <a:t>年</a:t>
            </a:r>
            <a:r>
              <a:rPr lang="en-US" altLang="zh-CN" sz="2400" dirty="0"/>
              <a:t>3</a:t>
            </a:r>
            <a:r>
              <a:rPr lang="zh-CN" altLang="en-US" sz="2400" dirty="0"/>
              <a:t>月</a:t>
            </a:r>
            <a:r>
              <a:rPr lang="en-US" altLang="zh-CN" sz="2400" dirty="0"/>
              <a:t>29</a:t>
            </a:r>
            <a:r>
              <a:rPr lang="zh-CN" altLang="en-US" sz="2400" dirty="0"/>
              <a:t>日</a:t>
            </a:r>
          </a:p>
        </p:txBody>
      </p:sp>
      <p:pic>
        <p:nvPicPr>
          <p:cNvPr id="9218" name="Picture 2" descr="C:\Users\Yuhua Xu\Desktop\dit深度创新.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3600000" cy="143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320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196752"/>
            <a:ext cx="6800850"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971600" y="4232796"/>
            <a:ext cx="64807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51720" y="3224684"/>
            <a:ext cx="0" cy="10081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53468" y="2706266"/>
            <a:ext cx="432048" cy="369332"/>
          </a:xfrm>
          <a:prstGeom prst="rect">
            <a:avLst/>
          </a:prstGeom>
          <a:noFill/>
        </p:spPr>
        <p:txBody>
          <a:bodyPr wrap="square" rtlCol="0">
            <a:spAutoFit/>
          </a:bodyPr>
          <a:lstStyle/>
          <a:p>
            <a:r>
              <a:rPr lang="en-US" altLang="zh-CN" i="1" dirty="0"/>
              <a:t>C</a:t>
            </a:r>
            <a:endParaRPr lang="zh-CN" altLang="en-US" i="1" dirty="0"/>
          </a:p>
        </p:txBody>
      </p:sp>
      <p:sp>
        <p:nvSpPr>
          <p:cNvPr id="10" name="椭圆 9"/>
          <p:cNvSpPr/>
          <p:nvPr/>
        </p:nvSpPr>
        <p:spPr>
          <a:xfrm>
            <a:off x="7452320" y="3935472"/>
            <a:ext cx="72008" cy="813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79712" y="2576612"/>
            <a:ext cx="72008" cy="813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971600" y="2360588"/>
            <a:ext cx="7200800"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1772529" y="2588477"/>
            <a:ext cx="84406" cy="604910"/>
          </a:xfrm>
          <a:custGeom>
            <a:avLst/>
            <a:gdLst>
              <a:gd name="connsiteX0" fmla="*/ 84406 w 84406"/>
              <a:gd name="connsiteY0" fmla="*/ 604910 h 604910"/>
              <a:gd name="connsiteX1" fmla="*/ 0 w 84406"/>
              <a:gd name="connsiteY1" fmla="*/ 337624 h 604910"/>
              <a:gd name="connsiteX2" fmla="*/ 84406 w 84406"/>
              <a:gd name="connsiteY2" fmla="*/ 0 h 604910"/>
              <a:gd name="connsiteX3" fmla="*/ 84406 w 84406"/>
              <a:gd name="connsiteY3" fmla="*/ 0 h 604910"/>
            </a:gdLst>
            <a:ahLst/>
            <a:cxnLst>
              <a:cxn ang="0">
                <a:pos x="connsiteX0" y="connsiteY0"/>
              </a:cxn>
              <a:cxn ang="0">
                <a:pos x="connsiteX1" y="connsiteY1"/>
              </a:cxn>
              <a:cxn ang="0">
                <a:pos x="connsiteX2" y="connsiteY2"/>
              </a:cxn>
              <a:cxn ang="0">
                <a:pos x="connsiteX3" y="connsiteY3"/>
              </a:cxn>
            </a:cxnLst>
            <a:rect l="l" t="t" r="r" b="b"/>
            <a:pathLst>
              <a:path w="84406" h="604910">
                <a:moveTo>
                  <a:pt x="84406" y="604910"/>
                </a:moveTo>
                <a:cubicBezTo>
                  <a:pt x="42203" y="521676"/>
                  <a:pt x="0" y="438442"/>
                  <a:pt x="0" y="337624"/>
                </a:cubicBezTo>
                <a:cubicBezTo>
                  <a:pt x="0" y="236806"/>
                  <a:pt x="84406" y="0"/>
                  <a:pt x="84406" y="0"/>
                </a:cubicBezTo>
                <a:lnTo>
                  <a:pt x="84406" y="0"/>
                </a:lnTo>
              </a:path>
            </a:pathLst>
          </a:cu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395536" y="332656"/>
            <a:ext cx="3024336" cy="461665"/>
          </a:xfrm>
          <a:prstGeom prst="rect">
            <a:avLst/>
          </a:prstGeom>
          <a:noFill/>
        </p:spPr>
        <p:txBody>
          <a:bodyPr wrap="square" rtlCol="0">
            <a:spAutoFit/>
          </a:bodyPr>
          <a:lstStyle/>
          <a:p>
            <a:r>
              <a:rPr lang="zh-CN" altLang="en-US" sz="2400" b="1" dirty="0"/>
              <a:t>确定鞋楦中轴线</a:t>
            </a:r>
            <a:r>
              <a:rPr lang="en-US" altLang="zh-CN" sz="2400" b="1" dirty="0"/>
              <a:t>BC</a:t>
            </a:r>
            <a:endParaRPr lang="zh-CN" altLang="en-US" sz="2400" b="1" dirty="0"/>
          </a:p>
        </p:txBody>
      </p:sp>
      <p:sp>
        <p:nvSpPr>
          <p:cNvPr id="22" name="TextBox 21"/>
          <p:cNvSpPr txBox="1"/>
          <p:nvPr/>
        </p:nvSpPr>
        <p:spPr>
          <a:xfrm>
            <a:off x="2051720" y="3544074"/>
            <a:ext cx="432048" cy="369332"/>
          </a:xfrm>
          <a:prstGeom prst="rect">
            <a:avLst/>
          </a:prstGeom>
          <a:noFill/>
        </p:spPr>
        <p:txBody>
          <a:bodyPr wrap="square" rtlCol="0">
            <a:spAutoFit/>
          </a:bodyPr>
          <a:lstStyle/>
          <a:p>
            <a:r>
              <a:rPr lang="en-US" altLang="zh-CN" i="1" dirty="0"/>
              <a:t>h</a:t>
            </a:r>
            <a:endParaRPr lang="zh-CN" altLang="en-US" i="1" dirty="0"/>
          </a:p>
        </p:txBody>
      </p:sp>
      <p:graphicFrame>
        <p:nvGraphicFramePr>
          <p:cNvPr id="20" name="表格 19"/>
          <p:cNvGraphicFramePr>
            <a:graphicFrameLocks noGrp="1"/>
          </p:cNvGraphicFramePr>
          <p:nvPr>
            <p:extLst>
              <p:ext uri="{D42A27DB-BD31-4B8C-83A1-F6EECF244321}">
                <p14:modId xmlns:p14="http://schemas.microsoft.com/office/powerpoint/2010/main" val="2603917276"/>
              </p:ext>
            </p:extLst>
          </p:nvPr>
        </p:nvGraphicFramePr>
        <p:xfrm>
          <a:off x="2987824" y="4941168"/>
          <a:ext cx="3240360" cy="14833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tblGrid>
              <a:tr h="370840">
                <a:tc>
                  <a:txBody>
                    <a:bodyPr/>
                    <a:lstStyle/>
                    <a:p>
                      <a:pPr algn="ctr"/>
                      <a:r>
                        <a:rPr lang="zh-CN" altLang="en-US" dirty="0"/>
                        <a:t>跟高</a:t>
                      </a:r>
                      <a:r>
                        <a:rPr lang="en-US" altLang="zh-CN" dirty="0"/>
                        <a:t>h(mm)</a:t>
                      </a:r>
                      <a:endParaRPr lang="zh-CN" altLang="en-US" dirty="0"/>
                    </a:p>
                  </a:txBody>
                  <a:tcPr/>
                </a:tc>
                <a:tc>
                  <a:txBody>
                    <a:bodyPr/>
                    <a:lstStyle/>
                    <a:p>
                      <a:pPr algn="ctr"/>
                      <a:r>
                        <a:rPr lang="en-US" altLang="zh-CN" dirty="0"/>
                        <a:t>C(mm)</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5</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10</a:t>
                      </a:r>
                      <a:endParaRPr lang="zh-CN" altLang="en-US" dirty="0"/>
                    </a:p>
                  </a:txBody>
                  <a:tcPr/>
                </a:tc>
                <a:tc>
                  <a:txBody>
                    <a:bodyPr/>
                    <a:lstStyle/>
                    <a:p>
                      <a:pPr algn="ctr"/>
                      <a:r>
                        <a:rPr lang="en-US" altLang="zh-CN" dirty="0"/>
                        <a:t>32</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15</a:t>
                      </a:r>
                      <a:endParaRPr lang="zh-CN" altLang="en-US" dirty="0"/>
                    </a:p>
                  </a:txBody>
                  <a:tcPr/>
                </a:tc>
                <a:tc>
                  <a:txBody>
                    <a:bodyPr/>
                    <a:lstStyle/>
                    <a:p>
                      <a:pPr algn="ctr"/>
                      <a:r>
                        <a:rPr lang="en-US" altLang="zh-CN" dirty="0"/>
                        <a:t>34</a:t>
                      </a:r>
                      <a:endParaRPr lang="zh-CN" altLang="en-US" dirty="0"/>
                    </a:p>
                  </a:txBody>
                  <a:tcPr/>
                </a:tc>
                <a:extLst>
                  <a:ext uri="{0D108BD9-81ED-4DB2-BD59-A6C34878D82A}">
                    <a16:rowId xmlns:a16="http://schemas.microsoft.com/office/drawing/2014/main" val="10003"/>
                  </a:ext>
                </a:extLst>
              </a:tr>
            </a:tbl>
          </a:graphicData>
        </a:graphic>
      </p:graphicFrame>
      <p:sp>
        <p:nvSpPr>
          <p:cNvPr id="24" name="TextBox 23"/>
          <p:cNvSpPr txBox="1"/>
          <p:nvPr/>
        </p:nvSpPr>
        <p:spPr>
          <a:xfrm>
            <a:off x="7524328" y="3587393"/>
            <a:ext cx="432048" cy="369332"/>
          </a:xfrm>
          <a:prstGeom prst="rect">
            <a:avLst/>
          </a:prstGeom>
          <a:noFill/>
        </p:spPr>
        <p:txBody>
          <a:bodyPr wrap="square" rtlCol="0">
            <a:spAutoFit/>
          </a:bodyPr>
          <a:lstStyle/>
          <a:p>
            <a:r>
              <a:rPr lang="en-US" altLang="zh-CN" i="1" dirty="0"/>
              <a:t>A</a:t>
            </a:r>
            <a:endParaRPr lang="zh-CN" altLang="en-US" i="1" dirty="0"/>
          </a:p>
        </p:txBody>
      </p:sp>
      <p:sp>
        <p:nvSpPr>
          <p:cNvPr id="25" name="TextBox 24"/>
          <p:cNvSpPr txBox="1"/>
          <p:nvPr/>
        </p:nvSpPr>
        <p:spPr>
          <a:xfrm>
            <a:off x="6588224" y="5013176"/>
            <a:ext cx="2376264" cy="369332"/>
          </a:xfrm>
          <a:prstGeom prst="rect">
            <a:avLst/>
          </a:prstGeom>
          <a:noFill/>
        </p:spPr>
        <p:txBody>
          <a:bodyPr wrap="square" rtlCol="0">
            <a:spAutoFit/>
          </a:bodyPr>
          <a:lstStyle/>
          <a:p>
            <a:r>
              <a:rPr lang="en-US" altLang="zh-CN" dirty="0"/>
              <a:t>A</a:t>
            </a:r>
            <a:r>
              <a:rPr lang="zh-CN" altLang="en-US" dirty="0"/>
              <a:t>点为鞋头最凸点</a:t>
            </a:r>
          </a:p>
        </p:txBody>
      </p:sp>
    </p:spTree>
    <p:extLst>
      <p:ext uri="{BB962C8B-B14F-4D97-AF65-F5344CB8AC3E}">
        <p14:creationId xmlns:p14="http://schemas.microsoft.com/office/powerpoint/2010/main" val="315589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2017 4.7 </a:t>
            </a:r>
            <a:r>
              <a:rPr lang="zh-CN" altLang="en-US" dirty="0"/>
              <a:t>会议记录</a:t>
            </a:r>
          </a:p>
        </p:txBody>
      </p:sp>
      <p:sp>
        <p:nvSpPr>
          <p:cNvPr id="3" name="内容占位符 2"/>
          <p:cNvSpPr>
            <a:spLocks noGrp="1"/>
          </p:cNvSpPr>
          <p:nvPr>
            <p:ph idx="1"/>
          </p:nvPr>
        </p:nvSpPr>
        <p:spPr/>
        <p:txBody>
          <a:bodyPr/>
          <a:lstStyle/>
          <a:p>
            <a:r>
              <a:rPr lang="zh-CN" altLang="en-US" dirty="0"/>
              <a:t>底板线的确定：使用曲率进行确定曲率最大点；</a:t>
            </a:r>
            <a:endParaRPr lang="en-US" altLang="zh-CN" dirty="0"/>
          </a:p>
          <a:p>
            <a:r>
              <a:rPr lang="zh-CN" altLang="en-US" dirty="0"/>
              <a:t>底板线是一条曲线还是一系列的有序点</a:t>
            </a:r>
            <a:endParaRPr lang="en-US" altLang="zh-CN" dirty="0"/>
          </a:p>
          <a:p>
            <a:r>
              <a:rPr lang="zh-CN" altLang="en-US" dirty="0"/>
              <a:t>点的扩散</a:t>
            </a:r>
            <a:endParaRPr lang="en-US" altLang="zh-CN" dirty="0"/>
          </a:p>
          <a:p>
            <a:r>
              <a:rPr lang="zh-CN" altLang="en-US" dirty="0"/>
              <a:t>两条围度线之间点到相邻两围度线上最短点处的距离，使用两个距离权重加上到该点的权重增量和作为该点的法向方向增量</a:t>
            </a:r>
            <a:endParaRPr lang="en-US" altLang="zh-CN" dirty="0"/>
          </a:p>
          <a:p>
            <a:r>
              <a:rPr lang="zh-CN" altLang="en-US" dirty="0"/>
              <a:t>腰围背围上下走</a:t>
            </a:r>
            <a:r>
              <a:rPr lang="en-US" altLang="zh-CN" dirty="0"/>
              <a:t>25.4</a:t>
            </a:r>
            <a:r>
              <a:rPr lang="zh-CN" altLang="en-US" dirty="0"/>
              <a:t>毫米定出加肥范围</a:t>
            </a:r>
            <a:endParaRPr lang="en-US" altLang="zh-CN" dirty="0"/>
          </a:p>
        </p:txBody>
      </p:sp>
    </p:spTree>
    <p:extLst>
      <p:ext uri="{BB962C8B-B14F-4D97-AF65-F5344CB8AC3E}">
        <p14:creationId xmlns:p14="http://schemas.microsoft.com/office/powerpoint/2010/main" val="199254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0" y="1619250"/>
            <a:ext cx="76835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5436096" y="4941168"/>
            <a:ext cx="86409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12160" y="5949280"/>
            <a:ext cx="792088" cy="369332"/>
          </a:xfrm>
          <a:prstGeom prst="rect">
            <a:avLst/>
          </a:prstGeom>
          <a:noFill/>
        </p:spPr>
        <p:txBody>
          <a:bodyPr wrap="square" rtlCol="0">
            <a:spAutoFit/>
          </a:bodyPr>
          <a:lstStyle/>
          <a:p>
            <a:r>
              <a:rPr lang="zh-CN" altLang="en-US" dirty="0"/>
              <a:t>凸点</a:t>
            </a:r>
          </a:p>
        </p:txBody>
      </p:sp>
      <p:sp>
        <p:nvSpPr>
          <p:cNvPr id="7" name="TextBox 6"/>
          <p:cNvSpPr txBox="1"/>
          <p:nvPr/>
        </p:nvSpPr>
        <p:spPr>
          <a:xfrm rot="1321523">
            <a:off x="5108810" y="2885594"/>
            <a:ext cx="1000229" cy="369332"/>
          </a:xfrm>
          <a:prstGeom prst="rect">
            <a:avLst/>
          </a:prstGeom>
          <a:noFill/>
        </p:spPr>
        <p:txBody>
          <a:bodyPr wrap="square" rtlCol="0">
            <a:spAutoFit/>
          </a:bodyPr>
          <a:lstStyle/>
          <a:p>
            <a:pPr algn="ctr"/>
            <a:r>
              <a:rPr lang="en-US" altLang="zh-CN" dirty="0"/>
              <a:t>25.4</a:t>
            </a:r>
            <a:endParaRPr lang="zh-CN" altLang="en-US" dirty="0"/>
          </a:p>
        </p:txBody>
      </p:sp>
      <p:sp>
        <p:nvSpPr>
          <p:cNvPr id="9" name="TextBox 8"/>
          <p:cNvSpPr txBox="1"/>
          <p:nvPr/>
        </p:nvSpPr>
        <p:spPr>
          <a:xfrm rot="1747296">
            <a:off x="4553232" y="2479583"/>
            <a:ext cx="1000229" cy="369332"/>
          </a:xfrm>
          <a:prstGeom prst="rect">
            <a:avLst/>
          </a:prstGeom>
          <a:noFill/>
        </p:spPr>
        <p:txBody>
          <a:bodyPr wrap="square" rtlCol="0">
            <a:spAutoFit/>
          </a:bodyPr>
          <a:lstStyle/>
          <a:p>
            <a:pPr algn="ctr"/>
            <a:r>
              <a:rPr lang="en-US" altLang="zh-CN" dirty="0"/>
              <a:t>25.4</a:t>
            </a:r>
            <a:endParaRPr lang="zh-CN" altLang="en-US" dirty="0"/>
          </a:p>
        </p:txBody>
      </p:sp>
      <p:sp>
        <p:nvSpPr>
          <p:cNvPr id="8" name="TextBox 7"/>
          <p:cNvSpPr txBox="1"/>
          <p:nvPr/>
        </p:nvSpPr>
        <p:spPr>
          <a:xfrm>
            <a:off x="730250" y="375047"/>
            <a:ext cx="3841750" cy="461665"/>
          </a:xfrm>
          <a:prstGeom prst="rect">
            <a:avLst/>
          </a:prstGeom>
          <a:noFill/>
        </p:spPr>
        <p:txBody>
          <a:bodyPr wrap="square" rtlCol="0">
            <a:spAutoFit/>
          </a:bodyPr>
          <a:lstStyle/>
          <a:p>
            <a:r>
              <a:rPr lang="zh-CN" altLang="en-US" sz="2400" b="1" dirty="0"/>
              <a:t>各个围度的定义</a:t>
            </a:r>
          </a:p>
        </p:txBody>
      </p:sp>
      <p:cxnSp>
        <p:nvCxnSpPr>
          <p:cNvPr id="11" name="直接箭头连接符 10"/>
          <p:cNvCxnSpPr/>
          <p:nvPr/>
        </p:nvCxnSpPr>
        <p:spPr>
          <a:xfrm flipH="1">
            <a:off x="5709745" y="3284984"/>
            <a:ext cx="1526551"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36296" y="3100318"/>
            <a:ext cx="1008112" cy="369332"/>
          </a:xfrm>
          <a:prstGeom prst="rect">
            <a:avLst/>
          </a:prstGeom>
          <a:noFill/>
        </p:spPr>
        <p:txBody>
          <a:bodyPr wrap="square" rtlCol="0">
            <a:spAutoFit/>
          </a:bodyPr>
          <a:lstStyle/>
          <a:p>
            <a:r>
              <a:rPr lang="en-US" altLang="zh-CN" dirty="0"/>
              <a:t>1.</a:t>
            </a:r>
            <a:r>
              <a:rPr lang="zh-CN" altLang="en-US" dirty="0"/>
              <a:t>掌围</a:t>
            </a:r>
          </a:p>
        </p:txBody>
      </p:sp>
      <p:sp>
        <p:nvSpPr>
          <p:cNvPr id="14" name="TextBox 13"/>
          <p:cNvSpPr txBox="1"/>
          <p:nvPr/>
        </p:nvSpPr>
        <p:spPr>
          <a:xfrm>
            <a:off x="2195736" y="5444533"/>
            <a:ext cx="792088" cy="369332"/>
          </a:xfrm>
          <a:prstGeom prst="rect">
            <a:avLst/>
          </a:prstGeom>
          <a:noFill/>
        </p:spPr>
        <p:txBody>
          <a:bodyPr wrap="square" rtlCol="0">
            <a:spAutoFit/>
          </a:bodyPr>
          <a:lstStyle/>
          <a:p>
            <a:r>
              <a:rPr lang="en-US" altLang="zh-CN" dirty="0"/>
              <a:t>3</a:t>
            </a:r>
            <a:r>
              <a:rPr lang="zh-CN" altLang="en-US" dirty="0"/>
              <a:t>背围</a:t>
            </a:r>
          </a:p>
        </p:txBody>
      </p:sp>
      <p:cxnSp>
        <p:nvCxnSpPr>
          <p:cNvPr id="15" name="直接箭头连接符 14"/>
          <p:cNvCxnSpPr/>
          <p:nvPr/>
        </p:nvCxnSpPr>
        <p:spPr>
          <a:xfrm flipV="1">
            <a:off x="2651125" y="3789040"/>
            <a:ext cx="1560835" cy="1655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3203848" y="4478453"/>
            <a:ext cx="1560835" cy="1655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51125" y="6133946"/>
            <a:ext cx="792088" cy="369332"/>
          </a:xfrm>
          <a:prstGeom prst="rect">
            <a:avLst/>
          </a:prstGeom>
          <a:noFill/>
        </p:spPr>
        <p:txBody>
          <a:bodyPr wrap="square" rtlCol="0">
            <a:spAutoFit/>
          </a:bodyPr>
          <a:lstStyle/>
          <a:p>
            <a:r>
              <a:rPr lang="en-US" altLang="zh-CN" dirty="0"/>
              <a:t>2</a:t>
            </a:r>
            <a:r>
              <a:rPr lang="zh-CN" altLang="en-US" dirty="0"/>
              <a:t>腰围</a:t>
            </a:r>
          </a:p>
        </p:txBody>
      </p:sp>
      <p:sp>
        <p:nvSpPr>
          <p:cNvPr id="16" name="TextBox 15"/>
          <p:cNvSpPr txBox="1"/>
          <p:nvPr/>
        </p:nvSpPr>
        <p:spPr>
          <a:xfrm>
            <a:off x="730250" y="1082353"/>
            <a:ext cx="7683500" cy="369332"/>
          </a:xfrm>
          <a:prstGeom prst="rect">
            <a:avLst/>
          </a:prstGeom>
          <a:noFill/>
        </p:spPr>
        <p:txBody>
          <a:bodyPr wrap="square" rtlCol="0">
            <a:spAutoFit/>
          </a:bodyPr>
          <a:lstStyle/>
          <a:p>
            <a:r>
              <a:rPr lang="zh-CN" altLang="en-US" dirty="0"/>
              <a:t>掌围的确定：计算过</a:t>
            </a:r>
            <a:r>
              <a:rPr lang="en-US" altLang="zh-CN" dirty="0"/>
              <a:t>2</a:t>
            </a:r>
            <a:r>
              <a:rPr lang="zh-CN" altLang="en-US" dirty="0"/>
              <a:t>个凸点的平面与鞋楦截面轮廓线围度，围度最小的</a:t>
            </a:r>
          </a:p>
        </p:txBody>
      </p:sp>
    </p:spTree>
    <p:extLst>
      <p:ext uri="{BB962C8B-B14F-4D97-AF65-F5344CB8AC3E}">
        <p14:creationId xmlns:p14="http://schemas.microsoft.com/office/powerpoint/2010/main" val="87629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E:\Exchange\伟钜\3D对比图\加肥\2 - 副本.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927100"/>
            <a:ext cx="7404100" cy="5003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31640" y="4005064"/>
            <a:ext cx="936104" cy="646331"/>
          </a:xfrm>
          <a:prstGeom prst="rect">
            <a:avLst/>
          </a:prstGeom>
          <a:noFill/>
        </p:spPr>
        <p:txBody>
          <a:bodyPr wrap="square" rtlCol="0">
            <a:spAutoFit/>
          </a:bodyPr>
          <a:lstStyle/>
          <a:p>
            <a:r>
              <a:rPr lang="zh-CN" altLang="en-US" dirty="0">
                <a:solidFill>
                  <a:srgbClr val="FF0000"/>
                </a:solidFill>
              </a:rPr>
              <a:t>后跟高已知</a:t>
            </a:r>
          </a:p>
        </p:txBody>
      </p:sp>
      <p:sp>
        <p:nvSpPr>
          <p:cNvPr id="8" name="TextBox 7"/>
          <p:cNvSpPr txBox="1"/>
          <p:nvPr/>
        </p:nvSpPr>
        <p:spPr>
          <a:xfrm>
            <a:off x="4932040" y="5284569"/>
            <a:ext cx="1872208" cy="369332"/>
          </a:xfrm>
          <a:prstGeom prst="rect">
            <a:avLst/>
          </a:prstGeom>
          <a:noFill/>
        </p:spPr>
        <p:txBody>
          <a:bodyPr wrap="square" rtlCol="0">
            <a:spAutoFit/>
          </a:bodyPr>
          <a:lstStyle/>
          <a:p>
            <a:r>
              <a:rPr lang="zh-CN" altLang="en-US" dirty="0">
                <a:solidFill>
                  <a:srgbClr val="FF0000"/>
                </a:solidFill>
              </a:rPr>
              <a:t>着地点需要搜索</a:t>
            </a:r>
          </a:p>
        </p:txBody>
      </p:sp>
      <p:cxnSp>
        <p:nvCxnSpPr>
          <p:cNvPr id="6" name="直接箭头连接符 5"/>
          <p:cNvCxnSpPr/>
          <p:nvPr/>
        </p:nvCxnSpPr>
        <p:spPr>
          <a:xfrm>
            <a:off x="2051720" y="4437112"/>
            <a:ext cx="216024"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0250" y="332656"/>
            <a:ext cx="3841750" cy="461665"/>
          </a:xfrm>
          <a:prstGeom prst="rect">
            <a:avLst/>
          </a:prstGeom>
          <a:noFill/>
        </p:spPr>
        <p:txBody>
          <a:bodyPr wrap="square" rtlCol="0">
            <a:spAutoFit/>
          </a:bodyPr>
          <a:lstStyle/>
          <a:p>
            <a:r>
              <a:rPr lang="zh-CN" altLang="en-US" sz="2400" b="1" dirty="0"/>
              <a:t>鞋楦摆正</a:t>
            </a:r>
          </a:p>
        </p:txBody>
      </p:sp>
    </p:spTree>
    <p:extLst>
      <p:ext uri="{BB962C8B-B14F-4D97-AF65-F5344CB8AC3E}">
        <p14:creationId xmlns:p14="http://schemas.microsoft.com/office/powerpoint/2010/main" val="291581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0" y="1828800"/>
            <a:ext cx="7442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5508104" y="3933056"/>
            <a:ext cx="2520280"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0250" y="620688"/>
            <a:ext cx="3841750" cy="461665"/>
          </a:xfrm>
          <a:prstGeom prst="rect">
            <a:avLst/>
          </a:prstGeom>
          <a:noFill/>
        </p:spPr>
        <p:txBody>
          <a:bodyPr wrap="square" rtlCol="0">
            <a:spAutoFit/>
          </a:bodyPr>
          <a:lstStyle/>
          <a:p>
            <a:r>
              <a:rPr lang="zh-CN" altLang="en-US" sz="2400" b="1" dirty="0"/>
              <a:t>前半段长度的计算方法</a:t>
            </a:r>
          </a:p>
        </p:txBody>
      </p:sp>
      <p:sp>
        <p:nvSpPr>
          <p:cNvPr id="9" name="TextBox 8"/>
          <p:cNvSpPr txBox="1"/>
          <p:nvPr/>
        </p:nvSpPr>
        <p:spPr>
          <a:xfrm>
            <a:off x="6322099" y="3429000"/>
            <a:ext cx="1728192" cy="369332"/>
          </a:xfrm>
          <a:prstGeom prst="rect">
            <a:avLst/>
          </a:prstGeom>
          <a:noFill/>
        </p:spPr>
        <p:txBody>
          <a:bodyPr wrap="square" rtlCol="0">
            <a:spAutoFit/>
          </a:bodyPr>
          <a:lstStyle/>
          <a:p>
            <a:r>
              <a:rPr lang="zh-CN" altLang="en-US" dirty="0"/>
              <a:t>弧长</a:t>
            </a:r>
          </a:p>
        </p:txBody>
      </p:sp>
    </p:spTree>
    <p:extLst>
      <p:ext uri="{BB962C8B-B14F-4D97-AF65-F5344CB8AC3E}">
        <p14:creationId xmlns:p14="http://schemas.microsoft.com/office/powerpoint/2010/main" val="48329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548680"/>
            <a:ext cx="4417814" cy="461665"/>
          </a:xfrm>
          <a:prstGeom prst="rect">
            <a:avLst/>
          </a:prstGeom>
          <a:noFill/>
        </p:spPr>
        <p:txBody>
          <a:bodyPr wrap="square" rtlCol="0">
            <a:spAutoFit/>
          </a:bodyPr>
          <a:lstStyle/>
          <a:p>
            <a:r>
              <a:rPr lang="zh-CN" altLang="en-US" sz="2400" b="1" dirty="0"/>
              <a:t>鞋头长度改变的方向</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844824"/>
            <a:ext cx="6024482" cy="29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55576" y="5373216"/>
            <a:ext cx="4968552" cy="400110"/>
          </a:xfrm>
          <a:prstGeom prst="rect">
            <a:avLst/>
          </a:prstGeom>
          <a:noFill/>
        </p:spPr>
        <p:txBody>
          <a:bodyPr wrap="square" rtlCol="0">
            <a:spAutoFit/>
          </a:bodyPr>
          <a:lstStyle/>
          <a:p>
            <a:r>
              <a:rPr lang="zh-CN" altLang="en-US" sz="2000" dirty="0"/>
              <a:t>鞋楦摆正以后，沿着水平方向拉长</a:t>
            </a:r>
          </a:p>
        </p:txBody>
      </p:sp>
      <p:cxnSp>
        <p:nvCxnSpPr>
          <p:cNvPr id="7" name="直接箭头连接符 6"/>
          <p:cNvCxnSpPr/>
          <p:nvPr/>
        </p:nvCxnSpPr>
        <p:spPr>
          <a:xfrm>
            <a:off x="5653256" y="3429000"/>
            <a:ext cx="1439024"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12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7389918" cy="3332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5536" y="548680"/>
            <a:ext cx="4417814" cy="461665"/>
          </a:xfrm>
          <a:prstGeom prst="rect">
            <a:avLst/>
          </a:prstGeom>
          <a:noFill/>
        </p:spPr>
        <p:txBody>
          <a:bodyPr wrap="square" rtlCol="0">
            <a:spAutoFit/>
          </a:bodyPr>
          <a:lstStyle/>
          <a:p>
            <a:r>
              <a:rPr lang="zh-CN" altLang="en-US" sz="2400" b="1" dirty="0"/>
              <a:t>鞋头长度改变（</a:t>
            </a:r>
            <a:r>
              <a:rPr lang="zh-CN" altLang="en-US" sz="2400" b="1" dirty="0">
                <a:solidFill>
                  <a:srgbClr val="FF0000"/>
                </a:solidFill>
              </a:rPr>
              <a:t>犀牛软件</a:t>
            </a:r>
            <a:r>
              <a:rPr lang="zh-CN" altLang="en-US" sz="2400" b="1" dirty="0"/>
              <a:t>）</a:t>
            </a:r>
          </a:p>
        </p:txBody>
      </p:sp>
    </p:spTree>
    <p:extLst>
      <p:ext uri="{BB962C8B-B14F-4D97-AF65-F5344CB8AC3E}">
        <p14:creationId xmlns:p14="http://schemas.microsoft.com/office/powerpoint/2010/main" val="280697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400" b="1" dirty="0"/>
              <a:t>确定底板线</a:t>
            </a:r>
          </a:p>
        </p:txBody>
      </p:sp>
      <p:sp>
        <p:nvSpPr>
          <p:cNvPr id="5" name="TextBox 4"/>
          <p:cNvSpPr txBox="1"/>
          <p:nvPr/>
        </p:nvSpPr>
        <p:spPr>
          <a:xfrm>
            <a:off x="899592" y="5877272"/>
            <a:ext cx="5544616" cy="369332"/>
          </a:xfrm>
          <a:prstGeom prst="rect">
            <a:avLst/>
          </a:prstGeom>
          <a:noFill/>
        </p:spPr>
        <p:txBody>
          <a:bodyPr wrap="square" rtlCol="0">
            <a:spAutoFit/>
          </a:bodyPr>
          <a:lstStyle/>
          <a:p>
            <a:r>
              <a:rPr lang="zh-CN" altLang="en-US" dirty="0"/>
              <a:t>底板在改变围度时，保持不变</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375" y="1978025"/>
            <a:ext cx="6445250"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a:xfrm flipH="1">
            <a:off x="6228184" y="1628800"/>
            <a:ext cx="792088" cy="15841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4228" y="1268760"/>
            <a:ext cx="972108" cy="400110"/>
          </a:xfrm>
          <a:prstGeom prst="rect">
            <a:avLst/>
          </a:prstGeom>
          <a:noFill/>
        </p:spPr>
        <p:txBody>
          <a:bodyPr wrap="square" rtlCol="0">
            <a:spAutoFit/>
          </a:bodyPr>
          <a:lstStyle/>
          <a:p>
            <a:r>
              <a:rPr lang="zh-CN" altLang="en-US" sz="2000" dirty="0"/>
              <a:t>底板线</a:t>
            </a:r>
          </a:p>
        </p:txBody>
      </p:sp>
    </p:spTree>
    <p:extLst>
      <p:ext uri="{BB962C8B-B14F-4D97-AF65-F5344CB8AC3E}">
        <p14:creationId xmlns:p14="http://schemas.microsoft.com/office/powerpoint/2010/main" val="401567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759984"/>
            <a:ext cx="7854130" cy="1477328"/>
          </a:xfrm>
          <a:prstGeom prst="rect">
            <a:avLst/>
          </a:prstGeom>
          <a:noFill/>
        </p:spPr>
        <p:txBody>
          <a:bodyPr wrap="square" rtlCol="0">
            <a:spAutoFit/>
          </a:bodyPr>
          <a:lstStyle/>
          <a:p>
            <a:pPr marL="285750" indent="-285750">
              <a:lnSpc>
                <a:spcPct val="150000"/>
              </a:lnSpc>
              <a:buFont typeface="Wingdings" pitchFamily="2" charset="2"/>
              <a:buChar char="p"/>
            </a:pPr>
            <a:r>
              <a:rPr lang="zh-CN" altLang="en-US" sz="2000" dirty="0"/>
              <a:t>改变掌围，后半段围度等比例变化，前半段渐变，不改变长度。</a:t>
            </a:r>
            <a:endParaRPr lang="en-US" altLang="zh-CN" sz="2000" dirty="0"/>
          </a:p>
          <a:p>
            <a:pPr marL="285750" indent="-285750">
              <a:lnSpc>
                <a:spcPct val="150000"/>
              </a:lnSpc>
              <a:buFont typeface="Wingdings" pitchFamily="2" charset="2"/>
              <a:buChar char="p"/>
            </a:pPr>
            <a:r>
              <a:rPr lang="zh-CN" altLang="en-US" sz="2000" dirty="0"/>
              <a:t>改变背围，不影响掌围和腰围。</a:t>
            </a:r>
            <a:endParaRPr lang="en-US" altLang="zh-CN" sz="2000" dirty="0"/>
          </a:p>
          <a:p>
            <a:pPr marL="285750" indent="-285750">
              <a:lnSpc>
                <a:spcPct val="150000"/>
              </a:lnSpc>
              <a:buFont typeface="Wingdings" pitchFamily="2" charset="2"/>
              <a:buChar char="p"/>
            </a:pPr>
            <a:r>
              <a:rPr lang="zh-CN" altLang="en-US" sz="2000" dirty="0"/>
              <a:t>掌围加肥</a:t>
            </a:r>
            <a:r>
              <a:rPr lang="en-US" altLang="zh-CN" sz="2000" dirty="0"/>
              <a:t>5mm</a:t>
            </a:r>
            <a:r>
              <a:rPr lang="zh-CN" altLang="en-US" sz="2000" dirty="0"/>
              <a:t>，统口高改变</a:t>
            </a:r>
            <a:r>
              <a:rPr lang="en-US" altLang="zh-CN" sz="2000" dirty="0"/>
              <a:t>2mm</a:t>
            </a:r>
            <a:r>
              <a:rPr lang="zh-CN" altLang="en-US" sz="2000" dirty="0"/>
              <a:t>左右。</a:t>
            </a:r>
            <a:endParaRPr lang="en-US" altLang="zh-CN" sz="2000" dirty="0"/>
          </a:p>
        </p:txBody>
      </p:sp>
      <p:cxnSp>
        <p:nvCxnSpPr>
          <p:cNvPr id="8" name="直接连接符 7"/>
          <p:cNvCxnSpPr/>
          <p:nvPr/>
        </p:nvCxnSpPr>
        <p:spPr>
          <a:xfrm>
            <a:off x="683568" y="1628800"/>
            <a:ext cx="0" cy="2736304"/>
          </a:xfrm>
          <a:prstGeom prst="line">
            <a:avLst/>
          </a:prstGeom>
          <a:ln>
            <a:solidFill>
              <a:srgbClr val="7030A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30850" y="2776282"/>
            <a:ext cx="936104" cy="369332"/>
          </a:xfrm>
          <a:prstGeom prst="rect">
            <a:avLst/>
          </a:prstGeom>
          <a:noFill/>
        </p:spPr>
        <p:txBody>
          <a:bodyPr wrap="square" rtlCol="0">
            <a:spAutoFit/>
          </a:bodyPr>
          <a:lstStyle/>
          <a:p>
            <a:r>
              <a:rPr lang="zh-CN" altLang="en-US" dirty="0">
                <a:solidFill>
                  <a:srgbClr val="FF0000"/>
                </a:solidFill>
              </a:rPr>
              <a:t>统口高</a:t>
            </a:r>
          </a:p>
        </p:txBody>
      </p:sp>
      <p:sp>
        <p:nvSpPr>
          <p:cNvPr id="3" name="TextBox 2"/>
          <p:cNvSpPr txBox="1"/>
          <p:nvPr/>
        </p:nvSpPr>
        <p:spPr>
          <a:xfrm>
            <a:off x="314235" y="188640"/>
            <a:ext cx="3105637" cy="461665"/>
          </a:xfrm>
          <a:prstGeom prst="rect">
            <a:avLst/>
          </a:prstGeom>
          <a:noFill/>
        </p:spPr>
        <p:txBody>
          <a:bodyPr wrap="square" rtlCol="0">
            <a:spAutoFit/>
          </a:bodyPr>
          <a:lstStyle/>
          <a:p>
            <a:r>
              <a:rPr lang="zh-CN" altLang="en-US" sz="2400" b="1" dirty="0"/>
              <a:t>掌围变化（</a:t>
            </a:r>
            <a:r>
              <a:rPr lang="zh-CN" altLang="en-US" sz="2400" b="1" dirty="0">
                <a:solidFill>
                  <a:srgbClr val="FF0000"/>
                </a:solidFill>
              </a:rPr>
              <a:t>犀牛软件</a:t>
            </a:r>
            <a:r>
              <a:rPr lang="zh-CN" altLang="en-US" sz="2400" b="1" dirty="0"/>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25" y="1484784"/>
            <a:ext cx="7321550"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660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332656"/>
            <a:ext cx="3024336" cy="461665"/>
          </a:xfrm>
          <a:prstGeom prst="rect">
            <a:avLst/>
          </a:prstGeom>
          <a:noFill/>
        </p:spPr>
        <p:txBody>
          <a:bodyPr wrap="square" rtlCol="0">
            <a:spAutoFit/>
          </a:bodyPr>
          <a:lstStyle/>
          <a:p>
            <a:r>
              <a:rPr lang="zh-CN" altLang="en-US" sz="2400" b="1" dirty="0"/>
              <a:t>定制流程</a:t>
            </a:r>
          </a:p>
        </p:txBody>
      </p:sp>
      <p:sp>
        <p:nvSpPr>
          <p:cNvPr id="5" name="TextBox 4"/>
          <p:cNvSpPr txBox="1"/>
          <p:nvPr/>
        </p:nvSpPr>
        <p:spPr>
          <a:xfrm>
            <a:off x="808212" y="4273293"/>
            <a:ext cx="7488832" cy="1200329"/>
          </a:xfrm>
          <a:prstGeom prst="rect">
            <a:avLst/>
          </a:prstGeom>
          <a:noFill/>
        </p:spPr>
        <p:txBody>
          <a:bodyPr wrap="square" rtlCol="0">
            <a:spAutoFit/>
          </a:bodyPr>
          <a:lstStyle/>
          <a:p>
            <a:pPr marL="342900" indent="-342900">
              <a:buFont typeface="Wingdings" pitchFamily="2" charset="2"/>
              <a:buChar char="p"/>
            </a:pPr>
            <a:r>
              <a:rPr lang="zh-CN" altLang="en-US" sz="2400" dirty="0">
                <a:solidFill>
                  <a:srgbClr val="FF0000"/>
                </a:solidFill>
              </a:rPr>
              <a:t>不需要去复制犀牛软件的变形过程，根据目标鞋楦参数，对鞋楦进行变形，使得变形后的鞋楦的参数与目标参数吻合即可（保持表面变形自然）。</a:t>
            </a:r>
          </a:p>
        </p:txBody>
      </p:sp>
      <p:sp>
        <p:nvSpPr>
          <p:cNvPr id="6" name="TextBox 5"/>
          <p:cNvSpPr txBox="1"/>
          <p:nvPr/>
        </p:nvSpPr>
        <p:spPr>
          <a:xfrm>
            <a:off x="572816" y="1124744"/>
            <a:ext cx="7959624" cy="2799100"/>
          </a:xfrm>
          <a:prstGeom prst="rect">
            <a:avLst/>
          </a:prstGeom>
          <a:noFill/>
        </p:spPr>
        <p:txBody>
          <a:bodyPr wrap="square" rtlCol="0">
            <a:spAutoFit/>
          </a:bodyPr>
          <a:lstStyle/>
          <a:p>
            <a:pPr>
              <a:lnSpc>
                <a:spcPct val="150000"/>
              </a:lnSpc>
            </a:pPr>
            <a:r>
              <a:rPr lang="zh-CN" altLang="en-US" sz="2400" dirty="0"/>
              <a:t>（</a:t>
            </a:r>
            <a:r>
              <a:rPr lang="en-US" altLang="zh-CN" sz="2400" dirty="0"/>
              <a:t>1</a:t>
            </a:r>
            <a:r>
              <a:rPr lang="zh-CN" altLang="en-US" sz="2400" dirty="0"/>
              <a:t>）测量脚型参数：长、宽、围度等。</a:t>
            </a:r>
            <a:endParaRPr lang="en-US" altLang="zh-CN" sz="2400" dirty="0"/>
          </a:p>
          <a:p>
            <a:pPr>
              <a:lnSpc>
                <a:spcPct val="150000"/>
              </a:lnSpc>
            </a:pPr>
            <a:r>
              <a:rPr lang="zh-CN" altLang="en-US" sz="2400" dirty="0"/>
              <a:t>（</a:t>
            </a:r>
            <a:r>
              <a:rPr lang="en-US" altLang="zh-CN" sz="2400" dirty="0"/>
              <a:t>2</a:t>
            </a:r>
            <a:r>
              <a:rPr lang="zh-CN" altLang="en-US" sz="2400" dirty="0"/>
              <a:t>）由脚型参数计算目标鞋楦（</a:t>
            </a:r>
            <a:r>
              <a:rPr lang="en-US" altLang="zh-CN" sz="2400" dirty="0"/>
              <a:t>D</a:t>
            </a:r>
            <a:r>
              <a:rPr lang="zh-CN" altLang="en-US" sz="2400" dirty="0"/>
              <a:t>）的参数。</a:t>
            </a:r>
            <a:endParaRPr lang="en-US" altLang="zh-CN" sz="2400" dirty="0"/>
          </a:p>
          <a:p>
            <a:pPr>
              <a:lnSpc>
                <a:spcPct val="150000"/>
              </a:lnSpc>
            </a:pPr>
            <a:r>
              <a:rPr lang="zh-CN" altLang="en-US" sz="2400" dirty="0"/>
              <a:t>（</a:t>
            </a:r>
            <a:r>
              <a:rPr lang="en-US" altLang="zh-CN" sz="2400" dirty="0"/>
              <a:t>3</a:t>
            </a:r>
            <a:r>
              <a:rPr lang="zh-CN" altLang="en-US" sz="2400" dirty="0"/>
              <a:t>）根据后半段在鞋楦数据库中匹配最接近的鞋楦模型</a:t>
            </a:r>
            <a:r>
              <a:rPr lang="en-US" altLang="zh-CN" sz="2400" dirty="0"/>
              <a:t>M</a:t>
            </a:r>
            <a:r>
              <a:rPr lang="zh-CN" altLang="en-US" sz="2400" dirty="0"/>
              <a:t>。</a:t>
            </a:r>
            <a:endParaRPr lang="en-US" altLang="zh-CN" sz="2400" dirty="0"/>
          </a:p>
          <a:p>
            <a:pPr>
              <a:lnSpc>
                <a:spcPct val="150000"/>
              </a:lnSpc>
            </a:pPr>
            <a:r>
              <a:rPr lang="zh-CN" altLang="en-US" sz="2400" dirty="0"/>
              <a:t>（</a:t>
            </a:r>
            <a:r>
              <a:rPr lang="en-US" altLang="zh-CN" sz="2400" dirty="0"/>
              <a:t>4</a:t>
            </a:r>
            <a:r>
              <a:rPr lang="zh-CN" altLang="en-US" sz="2400" dirty="0"/>
              <a:t>）对</a:t>
            </a:r>
            <a:r>
              <a:rPr lang="en-US" altLang="zh-CN" sz="2400" dirty="0"/>
              <a:t>M</a:t>
            </a:r>
            <a:r>
              <a:rPr lang="zh-CN" altLang="en-US" sz="2400" dirty="0"/>
              <a:t>进行变形，使得变形后的</a:t>
            </a:r>
            <a:r>
              <a:rPr lang="en-US" altLang="zh-CN" sz="2400" dirty="0"/>
              <a:t>M</a:t>
            </a:r>
            <a:r>
              <a:rPr lang="zh-CN" altLang="en-US" sz="2400" dirty="0"/>
              <a:t>的参数和</a:t>
            </a:r>
            <a:r>
              <a:rPr lang="en-US" altLang="zh-CN" sz="2400" dirty="0"/>
              <a:t>D</a:t>
            </a:r>
            <a:r>
              <a:rPr lang="zh-CN" altLang="en-US" sz="2400" dirty="0"/>
              <a:t>的参数吻合。</a:t>
            </a:r>
          </a:p>
        </p:txBody>
      </p:sp>
    </p:spTree>
    <p:extLst>
      <p:ext uri="{BB962C8B-B14F-4D97-AF65-F5344CB8AC3E}">
        <p14:creationId xmlns:p14="http://schemas.microsoft.com/office/powerpoint/2010/main" val="23215907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392</Words>
  <Application>Microsoft Office PowerPoint</Application>
  <PresentationFormat>全屏显示(4:3)</PresentationFormat>
  <Paragraphs>52</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宋体</vt:lpstr>
      <vt:lpstr>Arial</vt:lpstr>
      <vt:lpstr>Calibri</vt:lpstr>
      <vt:lpstr>Wingdings</vt:lpstr>
      <vt:lpstr>Office 主题</vt:lpstr>
      <vt:lpstr>三维变形软件开发需求分析</vt:lpstr>
      <vt:lpstr>PowerPoint 演示文稿</vt:lpstr>
      <vt:lpstr>PowerPoint 演示文稿</vt:lpstr>
      <vt:lpstr>PowerPoint 演示文稿</vt:lpstr>
      <vt:lpstr>PowerPoint 演示文稿</vt:lpstr>
      <vt:lpstr>PowerPoint 演示文稿</vt:lpstr>
      <vt:lpstr>确定底板线</vt:lpstr>
      <vt:lpstr>PowerPoint 演示文稿</vt:lpstr>
      <vt:lpstr>PowerPoint 演示文稿</vt:lpstr>
      <vt:lpstr>PowerPoint 演示文稿</vt:lpstr>
      <vt:lpstr>2017 4.7 会议记录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Yuhua Xu</dc:creator>
  <cp:lastModifiedBy>dong chen</cp:lastModifiedBy>
  <cp:revision>22</cp:revision>
  <dcterms:created xsi:type="dcterms:W3CDTF">2017-03-29T01:43:37Z</dcterms:created>
  <dcterms:modified xsi:type="dcterms:W3CDTF">2017-04-07T10:22:01Z</dcterms:modified>
</cp:coreProperties>
</file>