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AF62F0-A552-442B-9AE1-597FE9C8B921}">
  <a:tblStyle styleId="{0EAF62F0-A552-442B-9AE1-597FE9C8B9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0bf7085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0bf7085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0bf7085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0bf7085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c0bf7085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c0bf7085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0bf7085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0bf7085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0c74554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0c74554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c0216d8f3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c0216d8f3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0216d8f3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0216d8f3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0216d8f3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0216d8f3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c0216d8f3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c0216d8f3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0216d8f3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c0216d8f3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0216d8f3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0216d8f3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c0216d8f3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c0216d8f3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c0bf708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c0bf708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IMAGE SEARCH</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SV: 17520934 - Hoàng Ngọc Quân</a:t>
            </a:r>
            <a:endParaRPr/>
          </a:p>
          <a:p>
            <a:pPr indent="0" lvl="0" marL="0" rtl="0" algn="l">
              <a:spcBef>
                <a:spcPts val="0"/>
              </a:spcBef>
              <a:spcAft>
                <a:spcPts val="0"/>
              </a:spcAft>
              <a:buNone/>
            </a:pPr>
            <a:r>
              <a:rPr lang="en"/>
              <a:t>Lớp: CS331.N12.KHCL</a:t>
            </a:r>
            <a:endParaRPr/>
          </a:p>
          <a:p>
            <a:pPr indent="0" lvl="0" marL="0" rtl="0" algn="l">
              <a:spcBef>
                <a:spcPts val="0"/>
              </a:spcBef>
              <a:spcAft>
                <a:spcPts val="0"/>
              </a:spcAft>
              <a:buNone/>
            </a:pPr>
            <a:r>
              <a:rPr lang="en"/>
              <a:t>Giảng viên: Mai Tiến Dũng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Thực nghiệm</a:t>
            </a:r>
            <a:endParaRPr/>
          </a:p>
          <a:p>
            <a:pPr indent="0" lvl="0" marL="0" rtl="0" algn="l">
              <a:spcBef>
                <a:spcPts val="0"/>
              </a:spcBef>
              <a:spcAft>
                <a:spcPts val="0"/>
              </a:spcAft>
              <a:buNone/>
            </a:pPr>
            <a:r>
              <a:t/>
            </a:r>
            <a:endParaRPr/>
          </a:p>
        </p:txBody>
      </p:sp>
      <p:sp>
        <p:nvSpPr>
          <p:cNvPr id="130" name="Google Shape;130;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query</a:t>
            </a:r>
            <a:endParaRPr/>
          </a:p>
          <a:p>
            <a:pPr indent="0" lvl="0" marL="0" rtl="0" algn="l">
              <a:spcBef>
                <a:spcPts val="1200"/>
              </a:spcBef>
              <a:spcAft>
                <a:spcPts val="1200"/>
              </a:spcAft>
              <a:buNone/>
            </a:pPr>
            <a:r>
              <a:t/>
            </a:r>
            <a:endParaRPr/>
          </a:p>
        </p:txBody>
      </p:sp>
      <p:sp>
        <p:nvSpPr>
          <p:cNvPr id="131" name="Google Shape;131;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output với model VGG16</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3881272" y="2105197"/>
            <a:ext cx="5025775" cy="2606750"/>
          </a:xfrm>
          <a:prstGeom prst="rect">
            <a:avLst/>
          </a:prstGeom>
          <a:noFill/>
          <a:ln>
            <a:noFill/>
          </a:ln>
        </p:spPr>
      </p:pic>
      <p:pic>
        <p:nvPicPr>
          <p:cNvPr id="133" name="Google Shape;133;p22"/>
          <p:cNvPicPr preferRelativeResize="0"/>
          <p:nvPr/>
        </p:nvPicPr>
        <p:blipFill>
          <a:blip r:embed="rId4">
            <a:alphaModFix/>
          </a:blip>
          <a:stretch>
            <a:fillRect/>
          </a:stretch>
        </p:blipFill>
        <p:spPr>
          <a:xfrm>
            <a:off x="311700" y="2714213"/>
            <a:ext cx="2952750" cy="155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Thực nghiệm</a:t>
            </a:r>
            <a:endParaRPr/>
          </a:p>
          <a:p>
            <a:pPr indent="0" lvl="0" marL="0" rtl="0" algn="l">
              <a:spcBef>
                <a:spcPts val="0"/>
              </a:spcBef>
              <a:spcAft>
                <a:spcPts val="0"/>
              </a:spcAft>
              <a:buNone/>
            </a:pPr>
            <a:r>
              <a:t/>
            </a:r>
            <a:endParaRPr/>
          </a:p>
        </p:txBody>
      </p:sp>
      <p:sp>
        <p:nvSpPr>
          <p:cNvPr id="139" name="Google Shape;139;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query</a:t>
            </a:r>
            <a:endParaRPr/>
          </a:p>
          <a:p>
            <a:pPr indent="0" lvl="0" marL="0" rtl="0" algn="l">
              <a:spcBef>
                <a:spcPts val="1200"/>
              </a:spcBef>
              <a:spcAft>
                <a:spcPts val="1200"/>
              </a:spcAft>
              <a:buNone/>
            </a:pPr>
            <a:r>
              <a:t/>
            </a:r>
            <a:endParaRPr/>
          </a:p>
        </p:txBody>
      </p:sp>
      <p:sp>
        <p:nvSpPr>
          <p:cNvPr id="140" name="Google Shape;140;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output với model ResNet50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1" name="Google Shape;141;p23"/>
          <p:cNvPicPr preferRelativeResize="0"/>
          <p:nvPr/>
        </p:nvPicPr>
        <p:blipFill>
          <a:blip r:embed="rId3">
            <a:alphaModFix/>
          </a:blip>
          <a:stretch>
            <a:fillRect/>
          </a:stretch>
        </p:blipFill>
        <p:spPr>
          <a:xfrm>
            <a:off x="4405422" y="1999800"/>
            <a:ext cx="4464700" cy="2728025"/>
          </a:xfrm>
          <a:prstGeom prst="rect">
            <a:avLst/>
          </a:prstGeom>
          <a:noFill/>
          <a:ln>
            <a:noFill/>
          </a:ln>
        </p:spPr>
      </p:pic>
      <p:pic>
        <p:nvPicPr>
          <p:cNvPr id="142" name="Google Shape;142;p23"/>
          <p:cNvPicPr preferRelativeResize="0"/>
          <p:nvPr/>
        </p:nvPicPr>
        <p:blipFill>
          <a:blip r:embed="rId4">
            <a:alphaModFix/>
          </a:blip>
          <a:stretch>
            <a:fillRect/>
          </a:stretch>
        </p:blipFill>
        <p:spPr>
          <a:xfrm>
            <a:off x="415025" y="2527450"/>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Thực nghiệm</a:t>
            </a:r>
            <a:endParaRPr/>
          </a:p>
          <a:p>
            <a:pPr indent="0" lvl="0" marL="0" rtl="0" algn="l">
              <a:spcBef>
                <a:spcPts val="0"/>
              </a:spcBef>
              <a:spcAft>
                <a:spcPts val="0"/>
              </a:spcAft>
              <a:buNone/>
            </a:pPr>
            <a:r>
              <a:t/>
            </a:r>
            <a:endParaRPr/>
          </a:p>
        </p:txBody>
      </p:sp>
      <p:sp>
        <p:nvSpPr>
          <p:cNvPr id="148" name="Google Shape;148;p24"/>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query</a:t>
            </a:r>
            <a:endParaRPr/>
          </a:p>
          <a:p>
            <a:pPr indent="0" lvl="0" marL="0" rtl="0" algn="l">
              <a:spcBef>
                <a:spcPts val="1200"/>
              </a:spcBef>
              <a:spcAft>
                <a:spcPts val="1200"/>
              </a:spcAft>
              <a:buNone/>
            </a:pPr>
            <a:r>
              <a:t/>
            </a:r>
            <a:endParaRPr/>
          </a:p>
        </p:txBody>
      </p:sp>
      <p:sp>
        <p:nvSpPr>
          <p:cNvPr id="149" name="Google Shape;149;p24"/>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output với model VGG16</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0" name="Google Shape;150;p24"/>
          <p:cNvPicPr preferRelativeResize="0"/>
          <p:nvPr/>
        </p:nvPicPr>
        <p:blipFill>
          <a:blip r:embed="rId3">
            <a:alphaModFix/>
          </a:blip>
          <a:stretch>
            <a:fillRect/>
          </a:stretch>
        </p:blipFill>
        <p:spPr>
          <a:xfrm>
            <a:off x="311700" y="2714213"/>
            <a:ext cx="2952750" cy="1552575"/>
          </a:xfrm>
          <a:prstGeom prst="rect">
            <a:avLst/>
          </a:prstGeom>
          <a:noFill/>
          <a:ln>
            <a:noFill/>
          </a:ln>
        </p:spPr>
      </p:pic>
      <p:pic>
        <p:nvPicPr>
          <p:cNvPr id="151" name="Google Shape;151;p24"/>
          <p:cNvPicPr preferRelativeResize="0"/>
          <p:nvPr/>
        </p:nvPicPr>
        <p:blipFill>
          <a:blip r:embed="rId4">
            <a:alphaModFix/>
          </a:blip>
          <a:stretch>
            <a:fillRect/>
          </a:stretch>
        </p:blipFill>
        <p:spPr>
          <a:xfrm>
            <a:off x="4311600" y="2258125"/>
            <a:ext cx="4725224" cy="2323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Đánh giá</a:t>
            </a:r>
            <a:endParaRPr/>
          </a:p>
        </p:txBody>
      </p:sp>
      <p:sp>
        <p:nvSpPr>
          <p:cNvPr id="157" name="Google Shape;157;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Về độ chính xác thì model VGG16 không được tốt so với model ResNet50</a:t>
            </a:r>
            <a:endParaRPr sz="1800"/>
          </a:p>
          <a:p>
            <a:pPr indent="-342900" lvl="0" marL="457200" rtl="0" algn="l">
              <a:spcBef>
                <a:spcPts val="0"/>
              </a:spcBef>
              <a:spcAft>
                <a:spcPts val="0"/>
              </a:spcAft>
              <a:buSzPts val="1800"/>
              <a:buChar char="●"/>
            </a:pPr>
            <a:r>
              <a:rPr lang="en" sz="1800"/>
              <a:t>Về thời gian chạy thì mỗi epoch của model VGG16 thì khá là lâu hơn so với model Resnet50</a:t>
            </a:r>
            <a:endParaRPr sz="1800"/>
          </a:p>
          <a:p>
            <a:pPr indent="-342900" lvl="0" marL="457200" rtl="0" algn="l">
              <a:spcBef>
                <a:spcPts val="0"/>
              </a:spcBef>
              <a:spcAft>
                <a:spcPts val="0"/>
              </a:spcAft>
              <a:buSzPts val="1800"/>
              <a:buChar char="●"/>
            </a:pPr>
            <a:r>
              <a:rPr lang="en" sz="1800"/>
              <a:t>Hướng phát triển sẽ là train model trên với số epoch cao hơn để cho ra độ chính xác cao hơn và giảm độ loss của model xuống</a:t>
            </a:r>
            <a:endParaRPr sz="1800"/>
          </a:p>
        </p:txBody>
      </p:sp>
      <p:pic>
        <p:nvPicPr>
          <p:cNvPr id="158" name="Google Shape;158;p25"/>
          <p:cNvPicPr preferRelativeResize="0"/>
          <p:nvPr/>
        </p:nvPicPr>
        <p:blipFill>
          <a:blip r:embed="rId3">
            <a:alphaModFix/>
          </a:blip>
          <a:stretch>
            <a:fillRect/>
          </a:stretch>
        </p:blipFill>
        <p:spPr>
          <a:xfrm>
            <a:off x="170750" y="2791825"/>
            <a:ext cx="3804549" cy="370125"/>
          </a:xfrm>
          <a:prstGeom prst="rect">
            <a:avLst/>
          </a:prstGeom>
          <a:noFill/>
          <a:ln>
            <a:noFill/>
          </a:ln>
        </p:spPr>
      </p:pic>
      <p:pic>
        <p:nvPicPr>
          <p:cNvPr id="159" name="Google Shape;159;p25"/>
          <p:cNvPicPr preferRelativeResize="0"/>
          <p:nvPr/>
        </p:nvPicPr>
        <p:blipFill>
          <a:blip r:embed="rId4">
            <a:alphaModFix/>
          </a:blip>
          <a:stretch>
            <a:fillRect/>
          </a:stretch>
        </p:blipFill>
        <p:spPr>
          <a:xfrm>
            <a:off x="149288" y="1847525"/>
            <a:ext cx="3847476" cy="37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 for listen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4190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n"/>
              <a:t>Giới thiệu</a:t>
            </a:r>
            <a:endParaRPr/>
          </a:p>
          <a:p>
            <a:pPr indent="-457200" lvl="0" marL="457200" rtl="0" algn="l">
              <a:spcBef>
                <a:spcPts val="0"/>
              </a:spcBef>
              <a:spcAft>
                <a:spcPts val="0"/>
              </a:spcAft>
              <a:buSzPts val="3600"/>
              <a:buAutoNum type="arabicPeriod"/>
            </a:pPr>
            <a:r>
              <a:rPr lang="en"/>
              <a:t>Data set</a:t>
            </a:r>
            <a:endParaRPr/>
          </a:p>
          <a:p>
            <a:pPr indent="-457200" lvl="0" marL="457200" rtl="0" algn="l">
              <a:spcBef>
                <a:spcPts val="0"/>
              </a:spcBef>
              <a:spcAft>
                <a:spcPts val="0"/>
              </a:spcAft>
              <a:buSzPts val="3600"/>
              <a:buAutoNum type="arabicPeriod"/>
            </a:pPr>
            <a:r>
              <a:rPr lang="en"/>
              <a:t>Model training</a:t>
            </a:r>
            <a:endParaRPr/>
          </a:p>
          <a:p>
            <a:pPr indent="-457200" lvl="0" marL="457200" rtl="0" algn="l">
              <a:spcBef>
                <a:spcPts val="0"/>
              </a:spcBef>
              <a:spcAft>
                <a:spcPts val="0"/>
              </a:spcAft>
              <a:buSzPts val="3600"/>
              <a:buAutoNum type="arabicPeriod"/>
            </a:pPr>
            <a:r>
              <a:rPr lang="en"/>
              <a:t>Thực nghiệm</a:t>
            </a:r>
            <a:endParaRPr/>
          </a:p>
          <a:p>
            <a:pPr indent="-457200" lvl="0" marL="457200" rtl="0" algn="l">
              <a:spcBef>
                <a:spcPts val="0"/>
              </a:spcBef>
              <a:spcAft>
                <a:spcPts val="0"/>
              </a:spcAft>
              <a:buSzPts val="3600"/>
              <a:buAutoNum type="arabicPeriod"/>
            </a:pPr>
            <a:r>
              <a:rPr lang="en"/>
              <a:t>Đánh giá</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13587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a:t>Giới thiệu</a:t>
            </a:r>
            <a:endParaRPr/>
          </a:p>
        </p:txBody>
      </p:sp>
      <p:sp>
        <p:nvSpPr>
          <p:cNvPr id="76" name="Google Shape;76;p15"/>
          <p:cNvSpPr txBox="1"/>
          <p:nvPr>
            <p:ph idx="1" type="body"/>
          </p:nvPr>
        </p:nvSpPr>
        <p:spPr>
          <a:xfrm>
            <a:off x="4622525" y="47140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Tìm kiếm bằng hình ảnh là phương pháp khá phổ biến hiện nay. </a:t>
            </a:r>
            <a:r>
              <a:rPr lang="en" sz="1600">
                <a:highlight>
                  <a:srgbClr val="FFFFFF"/>
                </a:highlight>
              </a:rPr>
              <a:t>Đây là một kỹ thuật tìm kiếm sử dụng hình ảnh làm truy vấn. Người dùng phải tải lên một hình ảnh minh họa hoặc chèn một liên kết vào. Dựa trên những nội dung họ cung cấp, máy tìm kiếm sẽ trả về những kết quả hình ảnh giống hoặc tương tự với hình ảnh đó. Nhờ đó, người dùng có thể tìm được nguồn của một hình ảnh nào đó hoặc tìm kiếm các hình ảnh tương tự.</a:t>
            </a:r>
            <a:endParaRPr sz="1600"/>
          </a:p>
        </p:txBody>
      </p:sp>
      <p:pic>
        <p:nvPicPr>
          <p:cNvPr id="77" name="Google Shape;77;p15"/>
          <p:cNvPicPr preferRelativeResize="0"/>
          <p:nvPr/>
        </p:nvPicPr>
        <p:blipFill>
          <a:blip r:embed="rId3">
            <a:alphaModFix/>
          </a:blip>
          <a:stretch>
            <a:fillRect/>
          </a:stretch>
        </p:blipFill>
        <p:spPr>
          <a:xfrm>
            <a:off x="58288" y="1697300"/>
            <a:ext cx="4213374" cy="278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7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Data set</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Caltech 101 Dataset với 8677 ảnh nằm trong 101 lớp .</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Nhóm đã xử lý xóa 1 lớp tên “BACKGROUND GOOGLE” để tránh làm  nhiễu tới Data. Vì lớp này các hình ảnh không liên quan với nhau và không có cùng 1 đặc trưng gì để nhận diện.</a:t>
            </a:r>
            <a:endParaRPr sz="1600"/>
          </a:p>
        </p:txBody>
      </p:sp>
      <p:pic>
        <p:nvPicPr>
          <p:cNvPr id="84" name="Google Shape;84;p16"/>
          <p:cNvPicPr preferRelativeResize="0"/>
          <p:nvPr/>
        </p:nvPicPr>
        <p:blipFill>
          <a:blip r:embed="rId3">
            <a:alphaModFix/>
          </a:blip>
          <a:stretch>
            <a:fillRect/>
          </a:stretch>
        </p:blipFill>
        <p:spPr>
          <a:xfrm>
            <a:off x="118375" y="1202925"/>
            <a:ext cx="4120775" cy="2109225"/>
          </a:xfrm>
          <a:prstGeom prst="rect">
            <a:avLst/>
          </a:prstGeom>
          <a:noFill/>
          <a:ln>
            <a:noFill/>
          </a:ln>
        </p:spPr>
      </p:pic>
      <p:pic>
        <p:nvPicPr>
          <p:cNvPr id="85" name="Google Shape;85;p16"/>
          <p:cNvPicPr preferRelativeResize="0"/>
          <p:nvPr/>
        </p:nvPicPr>
        <p:blipFill>
          <a:blip r:embed="rId4">
            <a:alphaModFix/>
          </a:blip>
          <a:stretch>
            <a:fillRect/>
          </a:stretch>
        </p:blipFill>
        <p:spPr>
          <a:xfrm>
            <a:off x="540963" y="3826775"/>
            <a:ext cx="3248025" cy="24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3. Model Training</a:t>
            </a:r>
            <a:endParaRPr/>
          </a:p>
        </p:txBody>
      </p:sp>
      <p:sp>
        <p:nvSpPr>
          <p:cNvPr id="91" name="Google Shape;91;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VGG16</a:t>
            </a:r>
            <a:endParaRPr sz="2000"/>
          </a:p>
        </p:txBody>
      </p:sp>
      <p:sp>
        <p:nvSpPr>
          <p:cNvPr id="92" name="Google Shape;92;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RESNET 50</a:t>
            </a:r>
            <a:endParaRPr sz="2000"/>
          </a:p>
        </p:txBody>
      </p:sp>
      <p:pic>
        <p:nvPicPr>
          <p:cNvPr id="93" name="Google Shape;93;p17"/>
          <p:cNvPicPr preferRelativeResize="0"/>
          <p:nvPr/>
        </p:nvPicPr>
        <p:blipFill>
          <a:blip r:embed="rId3">
            <a:alphaModFix/>
          </a:blip>
          <a:stretch>
            <a:fillRect/>
          </a:stretch>
        </p:blipFill>
        <p:spPr>
          <a:xfrm>
            <a:off x="1597275" y="1971650"/>
            <a:ext cx="1428750" cy="2838450"/>
          </a:xfrm>
          <a:prstGeom prst="rect">
            <a:avLst/>
          </a:prstGeom>
          <a:noFill/>
          <a:ln>
            <a:noFill/>
          </a:ln>
        </p:spPr>
      </p:pic>
      <p:pic>
        <p:nvPicPr>
          <p:cNvPr id="94" name="Google Shape;94;p17"/>
          <p:cNvPicPr preferRelativeResize="0"/>
          <p:nvPr/>
        </p:nvPicPr>
        <p:blipFill>
          <a:blip r:embed="rId4">
            <a:alphaModFix/>
          </a:blip>
          <a:stretch>
            <a:fillRect/>
          </a:stretch>
        </p:blipFill>
        <p:spPr>
          <a:xfrm>
            <a:off x="4863759" y="2757160"/>
            <a:ext cx="3937175" cy="126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VGG16</a:t>
            </a:r>
            <a:endParaRPr/>
          </a:p>
        </p:txBody>
      </p:sp>
      <p:sp>
        <p:nvSpPr>
          <p:cNvPr id="100" name="Google Shape;100;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2"/>
              </a:buClr>
              <a:buSzPts val="1300"/>
              <a:buChar char="●"/>
            </a:pPr>
            <a:r>
              <a:rPr lang="en">
                <a:solidFill>
                  <a:schemeClr val="lt2"/>
                </a:solidFill>
                <a:highlight>
                  <a:schemeClr val="lt1"/>
                </a:highlight>
              </a:rPr>
              <a:t>16 trong VGG16 đề cập đến 16 lớp có trọng số. Trong VGG16 có 13 lớp tích chập, 5 lớp Tổng hợp tối đa và 3 lớp Mật độ tổng cộng lên tới 21 lớp nhưng nó chỉ có 16 lớp trọng số, tức là lớp tham số có thể học được.</a:t>
            </a:r>
            <a:endParaRPr>
              <a:solidFill>
                <a:schemeClr val="lt2"/>
              </a:solidFill>
              <a:highlight>
                <a:schemeClr val="lt1"/>
              </a:highlight>
            </a:endParaRPr>
          </a:p>
          <a:p>
            <a:pPr indent="-311150" lvl="0" marL="457200" rtl="0" algn="l">
              <a:spcBef>
                <a:spcPts val="0"/>
              </a:spcBef>
              <a:spcAft>
                <a:spcPts val="0"/>
              </a:spcAft>
              <a:buClr>
                <a:schemeClr val="lt2"/>
              </a:buClr>
              <a:buSzPts val="1300"/>
              <a:buChar char="●"/>
            </a:pPr>
            <a:r>
              <a:rPr lang="en">
                <a:solidFill>
                  <a:schemeClr val="lt2"/>
                </a:solidFill>
                <a:highlight>
                  <a:schemeClr val="lt1"/>
                </a:highlight>
              </a:rPr>
              <a:t>VGG16 lấy kích thước tensor đầu vào là 224, 244 với 3 kênh RGB</a:t>
            </a:r>
            <a:endParaRPr>
              <a:solidFill>
                <a:schemeClr val="lt2"/>
              </a:solidFill>
              <a:highlight>
                <a:schemeClr val="lt1"/>
              </a:highlight>
            </a:endParaRPr>
          </a:p>
          <a:p>
            <a:pPr indent="-311150" lvl="0" marL="457200" rtl="0" algn="l">
              <a:spcBef>
                <a:spcPts val="0"/>
              </a:spcBef>
              <a:spcAft>
                <a:spcPts val="0"/>
              </a:spcAft>
              <a:buClr>
                <a:schemeClr val="lt2"/>
              </a:buClr>
              <a:buSzPts val="1300"/>
              <a:buChar char="●"/>
            </a:pPr>
            <a:r>
              <a:rPr lang="en">
                <a:solidFill>
                  <a:schemeClr val="lt2"/>
                </a:solidFill>
                <a:highlight>
                  <a:schemeClr val="lt1"/>
                </a:highlight>
              </a:rPr>
              <a:t>Có 5 lớp chuyển đổi: lớp chuyển đổi 1 có 64 filter, chuyển đổi 2 có 128 filter, chuyển đổi 3 có 256 filter, chuyển đổi 4 và chuyển đổi 5 có 512 filter.</a:t>
            </a:r>
            <a:endParaRPr>
              <a:solidFill>
                <a:schemeClr val="lt2"/>
              </a:solidFill>
              <a:highlight>
                <a:schemeClr val="lt1"/>
              </a:highlight>
            </a:endParaRPr>
          </a:p>
        </p:txBody>
      </p:sp>
      <p:pic>
        <p:nvPicPr>
          <p:cNvPr id="101" name="Google Shape;101;p18"/>
          <p:cNvPicPr preferRelativeResize="0"/>
          <p:nvPr/>
        </p:nvPicPr>
        <p:blipFill>
          <a:blip r:embed="rId3">
            <a:alphaModFix/>
          </a:blip>
          <a:stretch>
            <a:fillRect/>
          </a:stretch>
        </p:blipFill>
        <p:spPr>
          <a:xfrm>
            <a:off x="174288" y="2223292"/>
            <a:ext cx="3981375" cy="10628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ResNet50</a:t>
            </a:r>
            <a:endParaRPr/>
          </a:p>
        </p:txBody>
      </p:sp>
      <p:sp>
        <p:nvSpPr>
          <p:cNvPr id="107" name="Google Shape;107;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2"/>
              </a:buClr>
              <a:buSzPts val="1300"/>
              <a:buChar char="●"/>
            </a:pPr>
            <a:r>
              <a:rPr lang="en">
                <a:solidFill>
                  <a:schemeClr val="lt2"/>
                </a:solidFill>
                <a:highlight>
                  <a:schemeClr val="lt1"/>
                </a:highlight>
              </a:rPr>
              <a:t>ResNet-50 có kiến trúc dựa trên mô hình được mô tả ở trên, nhưng có một điểm khác biệt quan trọng. ResNet 50 lớp sử dụng thiết kế cổ chai cho khối xây dựng. Một khối còn lại của nút cổ chai sử dụng các phép chập 1×1, được gọi là “</a:t>
            </a:r>
            <a:r>
              <a:rPr lang="en">
                <a:solidFill>
                  <a:schemeClr val="lt2"/>
                </a:solidFill>
                <a:highlight>
                  <a:schemeClr val="lt1"/>
                </a:highlight>
                <a:latin typeface="Verdana"/>
                <a:ea typeface="Verdana"/>
                <a:cs typeface="Verdana"/>
                <a:sym typeface="Verdana"/>
              </a:rPr>
              <a:t>bottleneck</a:t>
            </a:r>
            <a:r>
              <a:rPr lang="en">
                <a:solidFill>
                  <a:schemeClr val="lt2"/>
                </a:solidFill>
                <a:highlight>
                  <a:schemeClr val="lt1"/>
                </a:highlight>
              </a:rPr>
              <a:t>”, làm giảm số lượng tham số và phép nhân ma trận. Điều này cho phép đào tạo từng lớp nhanh hơn nhiều.</a:t>
            </a:r>
            <a:endParaRPr>
              <a:solidFill>
                <a:schemeClr val="lt2"/>
              </a:solidFill>
              <a:highlight>
                <a:schemeClr val="lt1"/>
              </a:highlight>
            </a:endParaRPr>
          </a:p>
          <a:p>
            <a:pPr indent="-311150" lvl="0" marL="457200" rtl="0" algn="l">
              <a:spcBef>
                <a:spcPts val="0"/>
              </a:spcBef>
              <a:spcAft>
                <a:spcPts val="0"/>
              </a:spcAft>
              <a:buClr>
                <a:schemeClr val="lt2"/>
              </a:buClr>
              <a:buSzPts val="1300"/>
              <a:buChar char="●"/>
            </a:pPr>
            <a:r>
              <a:rPr lang="en">
                <a:solidFill>
                  <a:schemeClr val="lt2"/>
                </a:solidFill>
                <a:highlight>
                  <a:schemeClr val="lt1"/>
                </a:highlight>
              </a:rPr>
              <a:t>Cũng như VGG16 đầu vào của ResNet50 cũng là ảnh 224x224 với 3 kênh RGB.</a:t>
            </a:r>
            <a:endParaRPr>
              <a:solidFill>
                <a:schemeClr val="lt2"/>
              </a:solidFill>
              <a:highlight>
                <a:schemeClr val="lt1"/>
              </a:highlight>
            </a:endParaRPr>
          </a:p>
          <a:p>
            <a:pPr indent="-311150" lvl="0" marL="457200" rtl="0" algn="l">
              <a:spcBef>
                <a:spcPts val="0"/>
              </a:spcBef>
              <a:spcAft>
                <a:spcPts val="0"/>
              </a:spcAft>
              <a:buClr>
                <a:schemeClr val="lt2"/>
              </a:buClr>
              <a:buSzPts val="1300"/>
              <a:buChar char="●"/>
            </a:pPr>
            <a:r>
              <a:rPr lang="en">
                <a:solidFill>
                  <a:schemeClr val="lt2"/>
                </a:solidFill>
                <a:highlight>
                  <a:schemeClr val="lt1"/>
                </a:highlight>
              </a:rPr>
              <a:t>Cũng có 5 lớp chuyển đổi: chuyển đổi 1 với </a:t>
            </a:r>
            <a:r>
              <a:rPr lang="en">
                <a:solidFill>
                  <a:schemeClr val="lt2"/>
                </a:solidFill>
                <a:highlight>
                  <a:schemeClr val="lt1"/>
                </a:highlight>
                <a:latin typeface="Arial"/>
                <a:ea typeface="Arial"/>
                <a:cs typeface="Arial"/>
                <a:sym typeface="Arial"/>
              </a:rPr>
              <a:t>64 filters với shape(7,7), chuyển đổi 2 với 3 filter với size 64x64x256, chuyển đổi 3 với 3 filter size 128x128x512, chuyển đổi 4 với 3 filter size 256x256x1024, chuyển đổi 5 với 3 filter size 512x512x2048</a:t>
            </a:r>
            <a:endParaRPr>
              <a:solidFill>
                <a:schemeClr val="lt2"/>
              </a:solidFill>
              <a:highlight>
                <a:schemeClr val="lt1"/>
              </a:highlight>
            </a:endParaRPr>
          </a:p>
        </p:txBody>
      </p:sp>
      <p:pic>
        <p:nvPicPr>
          <p:cNvPr id="108" name="Google Shape;108;p19"/>
          <p:cNvPicPr preferRelativeResize="0"/>
          <p:nvPr/>
        </p:nvPicPr>
        <p:blipFill>
          <a:blip r:embed="rId3">
            <a:alphaModFix/>
          </a:blip>
          <a:stretch>
            <a:fillRect/>
          </a:stretch>
        </p:blipFill>
        <p:spPr>
          <a:xfrm>
            <a:off x="196397" y="2380810"/>
            <a:ext cx="3937175" cy="1267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Thực nghiệm</a:t>
            </a:r>
            <a:endParaRPr/>
          </a:p>
        </p:txBody>
      </p:sp>
      <p:sp>
        <p:nvSpPr>
          <p:cNvPr id="114" name="Google Shape;114;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Nhóm cùng tiến hành training với 2 model cùng Batch size = 64, epochs = 10. Cho ra độ chính xác của từng model là.</a:t>
            </a:r>
            <a:endParaRPr/>
          </a:p>
          <a:p>
            <a:pPr indent="0" lvl="0" marL="0" rtl="0" algn="l">
              <a:spcBef>
                <a:spcPts val="1200"/>
              </a:spcBef>
              <a:spcAft>
                <a:spcPts val="1200"/>
              </a:spcAft>
              <a:buNone/>
            </a:pPr>
            <a:r>
              <a:t/>
            </a:r>
            <a:endParaRPr/>
          </a:p>
        </p:txBody>
      </p:sp>
      <p:graphicFrame>
        <p:nvGraphicFramePr>
          <p:cNvPr id="115" name="Google Shape;115;p20"/>
          <p:cNvGraphicFramePr/>
          <p:nvPr/>
        </p:nvGraphicFramePr>
        <p:xfrm>
          <a:off x="4501263" y="2155200"/>
          <a:ext cx="3000000" cy="3000000"/>
        </p:xfrm>
        <a:graphic>
          <a:graphicData uri="http://schemas.openxmlformats.org/drawingml/2006/table">
            <a:tbl>
              <a:tblPr>
                <a:noFill/>
                <a:tableStyleId>{0EAF62F0-A552-442B-9AE1-597FE9C8B921}</a:tableStyleId>
              </a:tblPr>
              <a:tblGrid>
                <a:gridCol w="1520075"/>
                <a:gridCol w="1520075"/>
                <a:gridCol w="1520075"/>
              </a:tblGrid>
              <a:tr h="341650">
                <a:tc>
                  <a:txBody>
                    <a:bodyPr/>
                    <a:lstStyle/>
                    <a:p>
                      <a:pPr indent="0" lvl="0" marL="0" rtl="0" algn="l">
                        <a:spcBef>
                          <a:spcPts val="0"/>
                        </a:spcBef>
                        <a:spcAft>
                          <a:spcPts val="0"/>
                        </a:spcAft>
                        <a:buNone/>
                      </a:pPr>
                      <a:r>
                        <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Accuracy </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Loss</a:t>
                      </a:r>
                      <a:endParaRPr>
                        <a:solidFill>
                          <a:schemeClr val="lt2"/>
                        </a:solidFill>
                        <a:highlight>
                          <a:schemeClr val="lt1"/>
                        </a:highlight>
                        <a:latin typeface="Roboto"/>
                        <a:ea typeface="Roboto"/>
                        <a:cs typeface="Roboto"/>
                        <a:sym typeface="Roboto"/>
                      </a:endParaRPr>
                    </a:p>
                  </a:txBody>
                  <a:tcPr marT="91425" marB="91425" marR="91425" marL="91425"/>
                </a:tc>
              </a:tr>
              <a:tr h="341650">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VGG16</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0.69</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1.12</a:t>
                      </a:r>
                      <a:endParaRPr>
                        <a:solidFill>
                          <a:schemeClr val="lt2"/>
                        </a:solidFill>
                        <a:highlight>
                          <a:schemeClr val="lt1"/>
                        </a:highlight>
                        <a:latin typeface="Roboto"/>
                        <a:ea typeface="Roboto"/>
                        <a:cs typeface="Roboto"/>
                        <a:sym typeface="Roboto"/>
                      </a:endParaRPr>
                    </a:p>
                  </a:txBody>
                  <a:tcPr marT="91425" marB="91425" marR="91425" marL="91425"/>
                </a:tc>
              </a:tr>
              <a:tr h="341650">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ResNet50</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lt2"/>
                          </a:solidFill>
                          <a:highlight>
                            <a:schemeClr val="lt1"/>
                          </a:highlight>
                          <a:latin typeface="Roboto"/>
                          <a:ea typeface="Roboto"/>
                          <a:cs typeface="Roboto"/>
                          <a:sym typeface="Roboto"/>
                        </a:rPr>
                        <a:t>0.816</a:t>
                      </a:r>
                      <a:endParaRPr>
                        <a:solidFill>
                          <a:schemeClr val="lt2"/>
                        </a:solidFill>
                        <a:highlight>
                          <a:schemeClr val="lt1"/>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lt2"/>
                          </a:solidFill>
                          <a:highlight>
                            <a:schemeClr val="lt1"/>
                          </a:highlight>
                          <a:latin typeface="Roboto"/>
                          <a:ea typeface="Roboto"/>
                          <a:cs typeface="Roboto"/>
                          <a:sym typeface="Roboto"/>
                        </a:rPr>
                        <a:t>0.62</a:t>
                      </a:r>
                      <a:endParaRPr>
                        <a:solidFill>
                          <a:schemeClr val="lt2"/>
                        </a:solidFill>
                        <a:highlight>
                          <a:schemeClr val="lt1"/>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a:t>
            </a:r>
            <a:r>
              <a:rPr lang="en"/>
              <a:t>Thực nghiệm</a:t>
            </a:r>
            <a:endParaRPr/>
          </a:p>
        </p:txBody>
      </p:sp>
      <p:sp>
        <p:nvSpPr>
          <p:cNvPr id="121" name="Google Shape;121;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Ảnh query</a:t>
            </a:r>
            <a:endParaRPr/>
          </a:p>
        </p:txBody>
      </p:sp>
      <p:sp>
        <p:nvSpPr>
          <p:cNvPr id="122" name="Google Shape;122;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Ảnh output với model VGG16</a:t>
            </a:r>
            <a:endParaRPr/>
          </a:p>
          <a:p>
            <a:pPr indent="0" lvl="0" marL="0" rtl="0" algn="l">
              <a:spcBef>
                <a:spcPts val="1200"/>
              </a:spcBef>
              <a:spcAft>
                <a:spcPts val="1200"/>
              </a:spcAft>
              <a:buNone/>
            </a:pPr>
            <a:r>
              <a:t/>
            </a:r>
            <a:endParaRPr/>
          </a:p>
        </p:txBody>
      </p:sp>
      <p:pic>
        <p:nvPicPr>
          <p:cNvPr id="123" name="Google Shape;123;p21"/>
          <p:cNvPicPr preferRelativeResize="0"/>
          <p:nvPr/>
        </p:nvPicPr>
        <p:blipFill>
          <a:blip r:embed="rId3">
            <a:alphaModFix/>
          </a:blip>
          <a:stretch>
            <a:fillRect/>
          </a:stretch>
        </p:blipFill>
        <p:spPr>
          <a:xfrm>
            <a:off x="366325" y="2571750"/>
            <a:ext cx="2857500" cy="1600200"/>
          </a:xfrm>
          <a:prstGeom prst="rect">
            <a:avLst/>
          </a:prstGeom>
          <a:noFill/>
          <a:ln>
            <a:noFill/>
          </a:ln>
        </p:spPr>
      </p:pic>
      <p:pic>
        <p:nvPicPr>
          <p:cNvPr id="124" name="Google Shape;124;p21"/>
          <p:cNvPicPr preferRelativeResize="0"/>
          <p:nvPr/>
        </p:nvPicPr>
        <p:blipFill>
          <a:blip r:embed="rId4">
            <a:alphaModFix/>
          </a:blip>
          <a:stretch>
            <a:fillRect/>
          </a:stretch>
        </p:blipFill>
        <p:spPr>
          <a:xfrm>
            <a:off x="4175800" y="2008600"/>
            <a:ext cx="4694350" cy="288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