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6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F246-F636-6787-7E73-D39538E8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11E1A-2BA8-8516-05BA-3E2987FBC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29E5C-B700-634E-65DB-62AF77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38E8B-73F6-E18B-8E19-CD1972B6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A6676-E883-0BC2-18BF-365FF65F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3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098AF-EAE1-37AD-ADAB-4DF126EF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170FD-74EA-6F8F-16D7-14F82FE6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DD00D-1C76-F965-09B4-62AF5233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D3405-BAFA-476E-06C2-CF7ADA3F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B4A12-9E61-B546-29AA-2B58738B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6CE3A2-F3DA-9AD1-68E8-E37A3A05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2A88E1-2A3D-920B-F736-C765EB47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E5B2A-B0B9-8495-AEC8-DD44304D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AE634-5255-CCC2-EFB0-C8CB9EE5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344-47E2-5B62-7A35-8E0AC10E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5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A0BA9-B09E-1B26-76C0-8B610066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9A6B-A0E6-337E-2C81-603C036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36938-161B-B74F-26A9-40CA4FD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777C8-8F3B-02CA-2AA4-2EAF0B1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EE08C-B434-A8E1-D4FC-0DFB0449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2BE9-BC2D-2014-6242-30B2AFEC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462BC-F2AA-8F85-5433-59924336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88D0F-B1E5-D483-6A8E-2BC3057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770AE-EE0E-6CAF-977B-2BE0635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3802-DC81-158E-BED8-B2BFCCB0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A3762-545F-FF96-3496-AE30318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019D-340F-745D-F6F8-14F4FDC7B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F13FAC-7496-49EE-691B-72AC594D6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03628-008D-4449-4117-986FB028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B02B2-27FC-91B7-493C-A3FC744C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0215F-C366-3A8F-7C89-68A491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9C169-FFAD-BAD0-3C3C-5324EF2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8761A-A53B-8CE5-7D3E-06F1EC5A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61BDC5-FBBB-11D1-DBED-CD2E91F6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7BD8D-46FF-18EE-B2C2-FBA0FB97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FEFFC9-BBB3-4862-ACD5-5F62E0DF1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545E55-96A7-23DE-67B4-416020F0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50051-ED5E-5993-BDCD-59FA05A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B990C-4DE7-47EC-C48C-8C68A18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C49-8D5A-5256-204B-1A396D99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069336-3F43-6A87-314F-2D8FF8C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C908C7-3248-2B4C-4EA8-8B355260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2E9B1-EB0B-6C4C-AE0C-CFC8EFD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7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FE4603-DB3C-131B-2403-E835D4A0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F3B200-FFE7-4D82-4635-209BCEF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7CBC1A-AFF4-D219-D81B-37D3BA07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4444-D52E-C559-1489-588637ED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20CEA-90B3-AF68-32ED-867A7E47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FD60E4-D82B-848B-8BC2-3EBCD448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762B4-4F65-C718-97A8-091A4966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9DE4C-5769-D8EF-A1F8-25E4212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49BA2-E837-6DB7-66FA-0C858ECB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0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8CFE5-1731-092D-12AB-878760B8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EDE90-30A4-5ABA-EEFB-977916A8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9818C-82BA-D48A-E8DB-BC1D1173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D7124-36AF-63A2-F5AA-B7900448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B2550-1201-270A-9DFC-4B4A052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5FC32-D19C-4ED5-BBF4-F1459E4F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2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0DFEE9-2A20-11FC-360D-89CE01D5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5C021-FDA6-3117-5809-1E3FFAEF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694E-64EE-1DDB-F5C0-62116426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D4A28-61B6-756C-23F9-507DD3CE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2C1A5-0905-E2A3-8421-40D7D5CD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2E35-7F24-D55C-CB4B-C2F15E6EA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 Master Thesis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E5215-9D97-3E5C-DA34-BF16F200D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A56F-3632-CB84-EB7B-AA3539AA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Interpretation: Framework Successfully Identifies Inaccuracies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A9C98-365F-D9C7-12B8-0309244B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ML models consistently and statistically significantly distinguished between real and simulated data across all tested SBDT components.  </a:t>
            </a:r>
          </a:p>
          <a:p>
            <a:r>
              <a:rPr lang="en-US" b="1" dirty="0"/>
              <a:t>Conclusion (Based on Reversed Interpretation):</a:t>
            </a:r>
            <a:r>
              <a:rPr lang="en-US" dirty="0"/>
              <a:t> The </a:t>
            </a:r>
            <a:r>
              <a:rPr lang="en-US" i="1" dirty="0"/>
              <a:t>current configuration</a:t>
            </a:r>
            <a:r>
              <a:rPr lang="en-US" dirty="0"/>
              <a:t> of the </a:t>
            </a:r>
            <a:r>
              <a:rPr lang="en-US" dirty="0" err="1"/>
              <a:t>OFacT</a:t>
            </a:r>
            <a:r>
              <a:rPr lang="en-US" dirty="0"/>
              <a:t> SBDT exhibited </a:t>
            </a:r>
            <a:r>
              <a:rPr lang="en-US" i="1" dirty="0"/>
              <a:t>detectable inaccuracies</a:t>
            </a:r>
            <a:r>
              <a:rPr lang="en-US" dirty="0"/>
              <a:t> compared to the real IoT Factory data for aspects like time model, resource usage, process flow etc.   </a:t>
            </a:r>
          </a:p>
          <a:p>
            <a:r>
              <a:rPr lang="en-US" b="1" dirty="0"/>
              <a:t>Value:</a:t>
            </a:r>
            <a:r>
              <a:rPr lang="en-US" dirty="0"/>
              <a:t> The framework worked as intended – it successfully shows </a:t>
            </a:r>
            <a:r>
              <a:rPr lang="en-US" i="1" dirty="0"/>
              <a:t>where</a:t>
            </a:r>
            <a:r>
              <a:rPr lang="en-US" dirty="0"/>
              <a:t> the SBDT's fidelity was lacking, providing targeted feedback for improvement.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00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34D49-A81C-0BDB-6263-88E287F2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Ansätze siehe Email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F17EAA-AECA-5B62-7603-67011A52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Contribution</a:t>
            </a:r>
            <a:r>
              <a:rPr lang="de-DE" dirty="0"/>
              <a:t> und Impact: </a:t>
            </a:r>
            <a:r>
              <a:rPr lang="en-US" dirty="0"/>
              <a:t>A scalable, objective, statistically-grounded method for validating SBDTs component-wise.   </a:t>
            </a:r>
          </a:p>
          <a:p>
            <a:r>
              <a:rPr lang="en-US" dirty="0"/>
              <a:t>Limits: Single Case Study, Focus on Validation, High efforts for data pipeline, Twin </a:t>
            </a:r>
            <a:r>
              <a:rPr lang="en-US" dirty="0" err="1"/>
              <a:t>createion</a:t>
            </a:r>
            <a:r>
              <a:rPr lang="en-US" dirty="0"/>
              <a:t>, UQ only </a:t>
            </a:r>
            <a:r>
              <a:rPr lang="en-US"/>
              <a:t>with p-values =&gt; Choose MCD or BNN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48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D74F3-463A-3178-C956-3BA6827F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de-DE" dirty="0"/>
              <a:t>Features Gesamtübersicht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8AF17E-BB30-FB47-E0BC-9DF8ED6B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603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FA886-BC49-DE4E-7A2B-4870468B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OCEL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1E8392-BFE7-FF6A-E10F-85DE7BD2F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2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7F141-B2F0-8242-A281-631533A0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Framework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F6DAE8-FFD5-32E5-0CFF-5EEDB76F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85" y="643466"/>
            <a:ext cx="513716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680B0-ECD9-F9F2-F1C2-71885D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C7051-2C74-F459-03A1-96F9B2A6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Twins (DTs) are key for Industry 4.0, enabling monitoring and optimization.   </a:t>
            </a:r>
          </a:p>
          <a:p>
            <a:r>
              <a:rPr lang="en-US" dirty="0"/>
              <a:t>Simulation-Based DTs (SBDTs) are crucial for complex systems like Discrete Material Flow Systems (DMFS).   </a:t>
            </a:r>
          </a:p>
          <a:p>
            <a:r>
              <a:rPr lang="en-US" dirty="0"/>
              <a:t>Trend towards </a:t>
            </a:r>
            <a:r>
              <a:rPr lang="en-US" i="1" dirty="0"/>
              <a:t>automatically generating</a:t>
            </a:r>
            <a:r>
              <a:rPr lang="en-US" dirty="0"/>
              <a:t> SBDTs from data to reduce effort.   </a:t>
            </a:r>
          </a:p>
          <a:p>
            <a:r>
              <a:rPr lang="en-US" b="1" dirty="0"/>
              <a:t>The Challenge:</a:t>
            </a:r>
            <a:r>
              <a:rPr lang="en-US" dirty="0"/>
              <a:t> How can we ensure these automatically generated SBDTs are accurate and trustworthy? Manual validation undermines the automation benefits.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3278E-D919-9372-B739-5D7DCD4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 &amp; </a:t>
            </a:r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8216-4ACE-0821-3A70-E221CA2A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Problem:</a:t>
            </a:r>
            <a:r>
              <a:rPr lang="en-US" dirty="0"/>
              <a:t> Manual Verification, Validation, and Uncertainty Quantification (VVUQ) of automatically generated SBDTs is inefficient, costly, and hinders scalability. Lack of standardized methods creates a trust deficit.   </a:t>
            </a:r>
          </a:p>
          <a:p>
            <a:r>
              <a:rPr lang="en-US" b="1" dirty="0"/>
              <a:t>Objective:</a:t>
            </a:r>
            <a:r>
              <a:rPr lang="en-US" dirty="0"/>
              <a:t> Develop and evaluate a data-driven framework for </a:t>
            </a:r>
            <a:r>
              <a:rPr lang="en-US" i="1" dirty="0"/>
              <a:t>automated</a:t>
            </a:r>
            <a:r>
              <a:rPr lang="en-US" dirty="0"/>
              <a:t> VVUQ of automatically generated SBDTs, focusing on DMFS. </a:t>
            </a:r>
          </a:p>
          <a:p>
            <a:r>
              <a:rPr lang="de-DE" b="1" dirty="0"/>
              <a:t>Research Questions:</a:t>
            </a:r>
            <a:r>
              <a:rPr lang="de-DE" dirty="0"/>
              <a:t> RQ1: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VVUQ?   </a:t>
            </a:r>
          </a:p>
          <a:p>
            <a:r>
              <a:rPr lang="en-US" dirty="0"/>
              <a:t>RQ2: Best data-driven approaches for discrepancy detection?   </a:t>
            </a:r>
            <a:endParaRPr lang="de-DE" dirty="0"/>
          </a:p>
          <a:p>
            <a:r>
              <a:rPr lang="de-DE" dirty="0"/>
              <a:t>RQ3: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traditional </a:t>
            </a:r>
            <a:r>
              <a:rPr lang="de-DE" dirty="0" err="1"/>
              <a:t>methods</a:t>
            </a:r>
            <a:r>
              <a:rPr lang="de-DE" dirty="0"/>
              <a:t>?  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7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9CF3-0591-B6CE-AD5A-35D807E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VVUQ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5B29-E8F7-71B0-815F-5F9F6329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Manual Effort:</a:t>
            </a:r>
            <a:r>
              <a:rPr lang="en-US" dirty="0"/>
              <a:t> Highly labor-intensive, requires domain experts.   </a:t>
            </a:r>
          </a:p>
          <a:p>
            <a:r>
              <a:rPr lang="en-US" b="1" dirty="0"/>
              <a:t>Scalability Issues:</a:t>
            </a:r>
            <a:r>
              <a:rPr lang="en-US" dirty="0"/>
              <a:t> Difficult to apply continuously or frequently, especially with evolving SBDTs.   </a:t>
            </a:r>
          </a:p>
          <a:p>
            <a:r>
              <a:rPr lang="en-US" b="1" dirty="0"/>
              <a:t>Subjectivity:</a:t>
            </a:r>
            <a:r>
              <a:rPr lang="en-US" dirty="0"/>
              <a:t> Expert reviews can be subjective.</a:t>
            </a:r>
          </a:p>
          <a:p>
            <a:r>
              <a:rPr lang="en-US" b="1" dirty="0"/>
              <a:t>Inefficiency:</a:t>
            </a:r>
            <a:r>
              <a:rPr lang="en-US" dirty="0"/>
              <a:t> Undermines the cost/time benefits promised by automated SBDT generation.   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0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EDC8B-10EA-95F1-D2FE-EBA9C3F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ML-</a:t>
            </a:r>
            <a:r>
              <a:rPr lang="de-DE" dirty="0" err="1"/>
              <a:t>based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B0A0-C32A-F730-F756-7F6FBAC2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Treat validation as a supervised classification problem (not as unsupervised see Dos Santos 2024)</a:t>
            </a:r>
          </a:p>
          <a:p>
            <a:r>
              <a:rPr lang="en-US" b="1" dirty="0"/>
              <a:t>Input Data:</a:t>
            </a:r>
            <a:r>
              <a:rPr lang="en-US" dirty="0"/>
              <a:t> Process execution data from </a:t>
            </a:r>
            <a:r>
              <a:rPr lang="en-US" i="1" dirty="0"/>
              <a:t>Real System</a:t>
            </a:r>
            <a:r>
              <a:rPr lang="en-US" dirty="0"/>
              <a:t> and </a:t>
            </a:r>
            <a:r>
              <a:rPr lang="en-US" i="1" dirty="0"/>
              <a:t>Simulated SBDT</a:t>
            </a:r>
            <a:r>
              <a:rPr lang="en-US" dirty="0"/>
              <a:t>, formatted as Object-Centric Event Logs (OCEL).   </a:t>
            </a:r>
          </a:p>
          <a:p>
            <a:r>
              <a:rPr lang="en-US" b="1" dirty="0"/>
              <a:t>Labels:</a:t>
            </a:r>
            <a:r>
              <a:rPr lang="en-US" dirty="0"/>
              <a:t> Assign different labels (e.g., Real = 1, Simulated = 0).   </a:t>
            </a:r>
          </a:p>
          <a:p>
            <a:r>
              <a:rPr lang="en-US" b="1" dirty="0"/>
              <a:t>Classifier:</a:t>
            </a:r>
            <a:r>
              <a:rPr lang="en-US" dirty="0"/>
              <a:t> Train an ML model (e.g., </a:t>
            </a:r>
            <a:r>
              <a:rPr lang="en-US" dirty="0" err="1"/>
              <a:t>BiLSTM</a:t>
            </a:r>
            <a:r>
              <a:rPr lang="en-US" dirty="0"/>
              <a:t>) to distinguish between the two data sources based on feature subsets representing SBDT components (time, resources, process flow etc.).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15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E0D1-4DE0-4BA8-F75F-9AF89E8F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Reversed Interpretation: Performance NOT-EQ Fidelity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ECD09-079C-A340-B90D-347CAC0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Traditional ML Goal:</a:t>
            </a:r>
            <a:r>
              <a:rPr lang="en-US" dirty="0"/>
              <a:t> High accuracy/AUC = Good model performance.</a:t>
            </a:r>
          </a:p>
          <a:p>
            <a:r>
              <a:rPr lang="en-US" b="1" dirty="0"/>
              <a:t>Our Validation Goal:</a:t>
            </a:r>
            <a:r>
              <a:rPr lang="en-US" dirty="0"/>
              <a:t> Assess SBDT fidelity.</a:t>
            </a:r>
          </a:p>
          <a:p>
            <a:r>
              <a:rPr lang="de-DE" b="1" dirty="0"/>
              <a:t>The Key Insight:</a:t>
            </a:r>
            <a:r>
              <a:rPr lang="de-DE" dirty="0"/>
              <a:t> </a:t>
            </a:r>
            <a:endParaRPr lang="en-US" dirty="0"/>
          </a:p>
          <a:p>
            <a:pPr lvl="1"/>
            <a:r>
              <a:rPr lang="en-US" b="1" dirty="0"/>
              <a:t>IF Classifier performs POORLY (AUC ≈ 0.5):</a:t>
            </a:r>
            <a:r>
              <a:rPr lang="en-US" dirty="0"/>
              <a:t> It </a:t>
            </a:r>
            <a:r>
              <a:rPr lang="en-US" i="1" dirty="0"/>
              <a:t>cannot</a:t>
            </a:r>
            <a:r>
              <a:rPr lang="en-US" dirty="0"/>
              <a:t> distinguish real vs. simulated data. =&gt; </a:t>
            </a:r>
            <a:r>
              <a:rPr lang="en-US" b="1" dirty="0"/>
              <a:t>HIGH SBDT Fidelity</a:t>
            </a:r>
            <a:r>
              <a:rPr lang="en-US" dirty="0"/>
              <a:t> (The twin successfully mimics reality for those features).</a:t>
            </a:r>
          </a:p>
          <a:p>
            <a:pPr lvl="1"/>
            <a:r>
              <a:rPr lang="en-US" b="1" dirty="0"/>
              <a:t>IF Classifier performs WELL (AUC &gt;&gt; 0.5):</a:t>
            </a:r>
            <a:r>
              <a:rPr lang="en-US" dirty="0"/>
              <a:t> It </a:t>
            </a:r>
            <a:r>
              <a:rPr lang="en-US" i="1" dirty="0"/>
              <a:t>can easily</a:t>
            </a:r>
            <a:r>
              <a:rPr lang="en-US" dirty="0"/>
              <a:t> distinguish real vs. simulated data. =&gt; </a:t>
            </a:r>
            <a:r>
              <a:rPr lang="en-US" b="1" dirty="0"/>
              <a:t>LOW SBDT Fidelity</a:t>
            </a:r>
            <a:r>
              <a:rPr lang="en-US" dirty="0"/>
              <a:t> (The twin failed to replicate real-world complexity/patterns).</a:t>
            </a:r>
          </a:p>
          <a:p>
            <a:r>
              <a:rPr lang="en-US" dirty="0"/>
              <a:t>High classifier performance signals </a:t>
            </a:r>
            <a:r>
              <a:rPr lang="en-US" i="1" dirty="0"/>
              <a:t>detectable discrepancies</a:t>
            </a:r>
            <a:r>
              <a:rPr lang="en-US" dirty="0"/>
              <a:t> in the SBDT component being tested.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3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1C239-6A30-2AFD-F73B-612AF79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Ensemble Approach!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2FB59-F018-A540-98AE-A8D4A534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/>
              <a:t>Models </a:t>
            </a:r>
            <a:r>
              <a:rPr lang="de-DE" b="1" dirty="0" err="1"/>
              <a:t>Used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Whitebox Baseline: Decision Tree (</a:t>
            </a:r>
            <a:r>
              <a:rPr lang="en-US" dirty="0" err="1"/>
              <a:t>DTree</a:t>
            </a:r>
            <a:r>
              <a:rPr lang="en-US" dirty="0"/>
              <a:t>) - Interpretable.   </a:t>
            </a:r>
            <a:endParaRPr lang="de-DE" dirty="0"/>
          </a:p>
          <a:p>
            <a:pPr lvl="1"/>
            <a:r>
              <a:rPr lang="de-DE" dirty="0"/>
              <a:t>Blackbox: </a:t>
            </a:r>
            <a:r>
              <a:rPr lang="de-DE" dirty="0" err="1"/>
              <a:t>ResNet</a:t>
            </a:r>
            <a:r>
              <a:rPr lang="de-DE" dirty="0"/>
              <a:t>-</a:t>
            </a:r>
            <a:r>
              <a:rPr lang="de-DE" dirty="0" err="1"/>
              <a:t>BiLSTM</a:t>
            </a:r>
            <a:r>
              <a:rPr lang="de-DE" dirty="0"/>
              <a:t>-Attention - </a:t>
            </a:r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   </a:t>
            </a:r>
          </a:p>
          <a:p>
            <a:r>
              <a:rPr lang="en-US" b="1" dirty="0"/>
              <a:t>Statistical Significance:</a:t>
            </a:r>
            <a:r>
              <a:rPr lang="en-US" dirty="0"/>
              <a:t> How confident are we that the classifier isn't just guessing? </a:t>
            </a:r>
            <a:endParaRPr lang="de-DE" dirty="0"/>
          </a:p>
          <a:p>
            <a:r>
              <a:rPr lang="de-DE" b="1" dirty="0"/>
              <a:t>Permutation </a:t>
            </a:r>
            <a:r>
              <a:rPr lang="de-DE" b="1" dirty="0" err="1"/>
              <a:t>Testing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Shuffle labels randomly many times (simulating "no difference") =&gt; H0</a:t>
            </a:r>
            <a:endParaRPr lang="de-DE" dirty="0"/>
          </a:p>
          <a:p>
            <a:pPr lvl="1"/>
            <a:r>
              <a:rPr lang="en-US" dirty="0"/>
              <a:t>Calculate classifier performance (AUC) on shuffled data to get a "null distribution".</a:t>
            </a:r>
            <a:endParaRPr lang="de-DE" dirty="0"/>
          </a:p>
          <a:p>
            <a:pPr lvl="1"/>
            <a:r>
              <a:rPr lang="en-US" dirty="0"/>
              <a:t>Compare observed AUC to null distribution =&gt; p-value.</a:t>
            </a:r>
            <a:endParaRPr lang="de-DE" dirty="0"/>
          </a:p>
          <a:p>
            <a:pPr lvl="1"/>
            <a:r>
              <a:rPr lang="en-US" b="1" dirty="0"/>
              <a:t>Low p-value (&lt; α):</a:t>
            </a:r>
            <a:r>
              <a:rPr lang="en-US" dirty="0"/>
              <a:t> Observed AUC is unlikely random =&gt; </a:t>
            </a:r>
            <a:r>
              <a:rPr lang="en-US" i="1" dirty="0"/>
              <a:t>Statistically Significant Difference Found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Repeat multiple runs =&gt; </a:t>
            </a:r>
            <a:r>
              <a:rPr lang="en-US" b="1" dirty="0"/>
              <a:t>Rejection Rate (RR):</a:t>
            </a:r>
            <a:r>
              <a:rPr lang="en-US" dirty="0"/>
              <a:t> How consistently is the difference found?   </a:t>
            </a:r>
          </a:p>
          <a:p>
            <a:r>
              <a:rPr lang="en-US" dirty="0"/>
              <a:t>Applied on IoT Factory Data!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8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01A7-08AB-B4E9-C25B-54E2E510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Put Features </a:t>
            </a:r>
            <a:r>
              <a:rPr lang="de-DE" dirty="0" err="1"/>
              <a:t>into</a:t>
            </a:r>
            <a:r>
              <a:rPr lang="de-DE" dirty="0"/>
              <a:t> Feature </a:t>
            </a:r>
            <a:r>
              <a:rPr lang="de-DE" dirty="0" err="1"/>
              <a:t>Subsets</a:t>
            </a:r>
            <a:r>
              <a:rPr lang="de-DE" dirty="0"/>
              <a:t> = Model Components in Framework Schwede &amp; Fischer 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673779-D192-9CE3-A22A-024AED3A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13798"/>
            <a:ext cx="107061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Time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duration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start_time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and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other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engineered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(e.g.,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cyclical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encodings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Transition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Transformation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Quality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Quality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excluded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current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Insufficient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available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detailed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modelling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study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58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9F562-67B5-1554-419A-A2BF5F83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Key Result: Detecting Discrepancies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FD269-B661-D375-CC84-B52528D7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Permutation Test Results (</a:t>
            </a:r>
            <a:r>
              <a:rPr lang="en-US" sz="2200" dirty="0" err="1"/>
              <a:t>BiLSTM</a:t>
            </a:r>
            <a:r>
              <a:rPr lang="en-US" sz="2200" dirty="0"/>
              <a:t>, α=0.01)</a:t>
            </a:r>
          </a:p>
          <a:p>
            <a:r>
              <a:rPr lang="en-US" sz="1600" dirty="0"/>
              <a:t>High Mean ROC AUC scores observed for most SBDT components (e.g., Time: 0.9998, Transition: 1.0000, Process: 0.9788).   </a:t>
            </a:r>
            <a:endParaRPr lang="en-US" sz="2200" dirty="0"/>
          </a:p>
          <a:p>
            <a:r>
              <a:rPr lang="en-US" sz="1600" dirty="0"/>
              <a:t>Very Low Mean p-values (often ≈ 0.0000).   </a:t>
            </a:r>
            <a:endParaRPr lang="en-US" sz="2200" dirty="0"/>
          </a:p>
          <a:p>
            <a:r>
              <a:rPr lang="en-US" sz="1600" dirty="0"/>
              <a:t>High Rejection Rates (RR ≥ 0.80 for all components, often 1.00).   </a:t>
            </a:r>
            <a:endParaRPr lang="en-US" sz="2200" dirty="0"/>
          </a:p>
          <a:p>
            <a:r>
              <a:rPr lang="en-US" sz="1600" dirty="0"/>
              <a:t>Similar significant results found with the Whitebox (</a:t>
            </a:r>
            <a:r>
              <a:rPr lang="en-US" sz="1600" dirty="0" err="1"/>
              <a:t>DTree</a:t>
            </a:r>
            <a:r>
              <a:rPr lang="en-US" sz="1600" dirty="0"/>
              <a:t>) model.   </a:t>
            </a:r>
            <a:endParaRPr lang="de-DE" sz="2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9B939A-455F-0416-D8CB-F0249974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18291"/>
            <a:ext cx="6903720" cy="4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Google Sans Text</vt:lpstr>
      <vt:lpstr>Office</vt:lpstr>
      <vt:lpstr>Zusammenfassung Master Thesis</vt:lpstr>
      <vt:lpstr>Challenge</vt:lpstr>
      <vt:lpstr>Problem Statement &amp; Objective</vt:lpstr>
      <vt:lpstr>Traditional VVUQ is bad!</vt:lpstr>
      <vt:lpstr>ML-based!</vt:lpstr>
      <vt:lpstr>The Reversed Interpretation: Performance NOT-EQ Fidelity</vt:lpstr>
      <vt:lpstr>Multi Ensemble Approach!</vt:lpstr>
      <vt:lpstr>Put Features into Feature Subsets = Model Components in Framework Schwede &amp; Fischer 2024</vt:lpstr>
      <vt:lpstr>Key Result: Detecting Discrepancies</vt:lpstr>
      <vt:lpstr>Interpretation: Framework Successfully Identifies Inaccuracies</vt:lpstr>
      <vt:lpstr>Weitere Ansätze siehe Email</vt:lpstr>
      <vt:lpstr>Features Gesamtübersicht</vt:lpstr>
      <vt:lpstr>OCEL Format</vt:lpstr>
      <vt:lpstr>Automated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Fischer</dc:creator>
  <cp:lastModifiedBy>Daniel Fischer</cp:lastModifiedBy>
  <cp:revision>2</cp:revision>
  <dcterms:created xsi:type="dcterms:W3CDTF">2025-04-15T13:41:47Z</dcterms:created>
  <dcterms:modified xsi:type="dcterms:W3CDTF">2025-04-16T07:56:21Z</dcterms:modified>
</cp:coreProperties>
</file>