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B5F246-F636-6787-7E73-D39538E89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811E1A-2BA8-8516-05BA-3E2987FBC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829E5C-B700-634E-65DB-62AF777B4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938E8B-73F6-E18B-8E19-CD1972B6B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0A6676-E883-0BC2-18BF-365FF65F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93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098AF-EAE1-37AD-ADAB-4DF126EF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5170FD-74EA-6F8F-16D7-14F82FE6E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1DD00D-1C76-F965-09B4-62AF5233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BD3405-BAFA-476E-06C2-CF7ADA3F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8B4A12-9E61-B546-29AA-2B58738B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5383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F6CE3A2-F3DA-9AD1-68E8-E37A3A053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42A88E1-2A3D-920B-F736-C765EB47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3E5B2A-B0B9-8495-AEC8-DD44304D5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AE634-5255-CCC2-EFB0-C8CB9EE55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83344-47E2-5B62-7A35-8E0AC10E7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651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A0BA9-B09E-1B26-76C0-8B610066A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FD9A6B-A0E6-337E-2C81-603C036EA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336938-161B-B74F-26A9-40CA4FD0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2777C8-8F3B-02CA-2AA4-2EAF0B1A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3EE08C-B434-A8E1-D4FC-0DFB04497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53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52BE9-BC2D-2014-6242-30B2AFEC2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46462BC-F2AA-8F85-5433-599243366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588D0F-B1E5-D483-6A8E-2BC3057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1770AE-EE0E-6CAF-977B-2BE06358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233802-DC81-158E-BED8-B2BFCCB0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144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FA3762-545F-FF96-3496-AE303184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F019D-340F-745D-F6F8-14F4FDC7B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F13FAC-7496-49EE-691B-72AC594D6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503628-008D-4449-4117-986FB028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BB02B2-27FC-91B7-493C-A3FC744C8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D50215F-C366-3A8F-7C89-68A49137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08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49C169-FFAD-BAD0-3C3C-5324EF2D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F8761A-A53B-8CE5-7D3E-06F1EC5A4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761BDC5-FBBB-11D1-DBED-CD2E91F68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C57BD8D-46FF-18EE-B2C2-FBA0FB971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FEFFC9-BBB3-4862-ACD5-5F62E0DF1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545E55-96A7-23DE-67B4-416020F0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250051-ED5E-5993-BDCD-59FA05AE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AB990C-4DE7-47EC-C48C-8C68A18AD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87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69C49-8D5A-5256-204B-1A396D99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069336-3F43-6A87-314F-2D8FF8C0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C908C7-3248-2B4C-4EA8-8B3552601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52E9B1-EB0B-6C4C-AE0C-CFC8EFD21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73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FE4603-DB3C-131B-2403-E835D4A0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F3B200-FFE7-4D82-4635-209BCEF0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7CBC1A-AFF4-D219-D81B-37D3BA07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42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64444-D52E-C559-1489-588637EDF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C20CEA-90B3-AF68-32ED-867A7E47C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FD60E4-D82B-848B-8BC2-3EBCD448C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762B4-4F65-C718-97A8-091A4966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C9DE4C-5769-D8EF-A1F8-25E42121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349BA2-E837-6DB7-66FA-0C858ECB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6402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8CFE5-1731-092D-12AB-878760B8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44EDE90-30A4-5ABA-EEFB-977916A84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89818C-82BA-D48A-E8DB-BC1D11736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D7124-36AF-63A2-F5AA-B7900448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0B2550-1201-270A-9DFC-4B4A0525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B5FC32-D19C-4ED5-BBF4-F1459E4F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223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0DFEE9-2A20-11FC-360D-89CE01D5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5C021-FDA6-3117-5809-1E3FFAEF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97694E-64EE-1DDB-F5C0-62116426F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4A8157-88D4-4147-BBC0-E7903179BFDF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4D4A28-61B6-756C-23F9-507DD3CEB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72C1A5-0905-E2A3-8421-40D7D5CD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D08DB-CA93-425E-B09C-33295E4BE7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20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6A2E35-7F24-D55C-CB4B-C2F15E6EA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Zusammenfassung Master Thesis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BE5215-9D97-3E5C-DA34-BF16F200D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5988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7501A7-08AB-B4E9-C25B-54E2E510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Put Features </a:t>
            </a:r>
            <a:r>
              <a:rPr lang="de-DE" dirty="0" err="1"/>
              <a:t>into</a:t>
            </a:r>
            <a:r>
              <a:rPr lang="de-DE" dirty="0"/>
              <a:t> Feature </a:t>
            </a:r>
            <a:r>
              <a:rPr lang="de-DE" dirty="0" err="1"/>
              <a:t>Subsets</a:t>
            </a:r>
            <a:r>
              <a:rPr lang="de-DE" dirty="0"/>
              <a:t> = Model Components in Framework Schwede &amp; Fischer 2024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673779-D192-9CE3-A22A-024AED3A0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13798"/>
            <a:ext cx="10706100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Time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duration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start_time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end_time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and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other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engineered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time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(e.g.,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cyclical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encodings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).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Transition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end_time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Transformation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part_id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Quality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Note: Quality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information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excluded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in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current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validation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model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part_id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Capacity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Note: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Insufficient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data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available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detailed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capacity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modelling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in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this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study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 Model: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Features: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part_id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kumimoji="0" lang="de-DE" altLang="de-DE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resource_id</a:t>
            </a:r>
            <a:r>
              <a:rPr kumimoji="0" lang="de-DE" altLang="de-DE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58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BF9F562-67B5-1554-419A-A2BF5F83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de-DE" sz="3800"/>
              <a:t>Key Result: Detecting Discrepancies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prstGeom prst="rect">
            <a:avLst/>
          </a:pr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55095"/>
                      <a:gd name="connsiteY0" fmla="*/ 0 h 18288"/>
                      <a:gd name="connsiteX1" fmla="*/ 618468 w 3255095"/>
                      <a:gd name="connsiteY1" fmla="*/ 0 h 18288"/>
                      <a:gd name="connsiteX2" fmla="*/ 1269487 w 3255095"/>
                      <a:gd name="connsiteY2" fmla="*/ 0 h 18288"/>
                      <a:gd name="connsiteX3" fmla="*/ 1953057 w 3255095"/>
                      <a:gd name="connsiteY3" fmla="*/ 0 h 18288"/>
                      <a:gd name="connsiteX4" fmla="*/ 2636627 w 3255095"/>
                      <a:gd name="connsiteY4" fmla="*/ 0 h 18288"/>
                      <a:gd name="connsiteX5" fmla="*/ 3255095 w 3255095"/>
                      <a:gd name="connsiteY5" fmla="*/ 0 h 18288"/>
                      <a:gd name="connsiteX6" fmla="*/ 3255095 w 3255095"/>
                      <a:gd name="connsiteY6" fmla="*/ 18288 h 18288"/>
                      <a:gd name="connsiteX7" fmla="*/ 2538974 w 3255095"/>
                      <a:gd name="connsiteY7" fmla="*/ 18288 h 18288"/>
                      <a:gd name="connsiteX8" fmla="*/ 1822853 w 3255095"/>
                      <a:gd name="connsiteY8" fmla="*/ 18288 h 18288"/>
                      <a:gd name="connsiteX9" fmla="*/ 1171834 w 3255095"/>
                      <a:gd name="connsiteY9" fmla="*/ 18288 h 18288"/>
                      <a:gd name="connsiteX10" fmla="*/ 0 w 3255095"/>
                      <a:gd name="connsiteY10" fmla="*/ 18288 h 18288"/>
                      <a:gd name="connsiteX11" fmla="*/ 0 w 3255095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55095" h="18288" fill="none" extrusionOk="0">
                        <a:moveTo>
                          <a:pt x="0" y="0"/>
                        </a:moveTo>
                        <a:cubicBezTo>
                          <a:pt x="240201" y="-22123"/>
                          <a:pt x="462021" y="-19623"/>
                          <a:pt x="618468" y="0"/>
                        </a:cubicBezTo>
                        <a:cubicBezTo>
                          <a:pt x="774915" y="19623"/>
                          <a:pt x="974734" y="2035"/>
                          <a:pt x="1269487" y="0"/>
                        </a:cubicBezTo>
                        <a:cubicBezTo>
                          <a:pt x="1564240" y="-2035"/>
                          <a:pt x="1733579" y="10639"/>
                          <a:pt x="1953057" y="0"/>
                        </a:cubicBezTo>
                        <a:cubicBezTo>
                          <a:pt x="2172535" y="-10639"/>
                          <a:pt x="2453962" y="14018"/>
                          <a:pt x="2636627" y="0"/>
                        </a:cubicBezTo>
                        <a:cubicBezTo>
                          <a:pt x="2819292" y="-14018"/>
                          <a:pt x="3121375" y="5399"/>
                          <a:pt x="3255095" y="0"/>
                        </a:cubicBezTo>
                        <a:cubicBezTo>
                          <a:pt x="3254386" y="8157"/>
                          <a:pt x="3254682" y="12125"/>
                          <a:pt x="3255095" y="18288"/>
                        </a:cubicBezTo>
                        <a:cubicBezTo>
                          <a:pt x="3088545" y="23203"/>
                          <a:pt x="2687475" y="7419"/>
                          <a:pt x="2538974" y="18288"/>
                        </a:cubicBezTo>
                        <a:cubicBezTo>
                          <a:pt x="2390473" y="29157"/>
                          <a:pt x="2137381" y="-8959"/>
                          <a:pt x="1822853" y="18288"/>
                        </a:cubicBezTo>
                        <a:cubicBezTo>
                          <a:pt x="1508325" y="45535"/>
                          <a:pt x="1466437" y="20385"/>
                          <a:pt x="1171834" y="18288"/>
                        </a:cubicBezTo>
                        <a:cubicBezTo>
                          <a:pt x="877231" y="16191"/>
                          <a:pt x="561097" y="37643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255095" h="18288" stroke="0" extrusionOk="0">
                        <a:moveTo>
                          <a:pt x="0" y="0"/>
                        </a:moveTo>
                        <a:cubicBezTo>
                          <a:pt x="291965" y="19429"/>
                          <a:pt x="363155" y="8568"/>
                          <a:pt x="618468" y="0"/>
                        </a:cubicBezTo>
                        <a:cubicBezTo>
                          <a:pt x="873781" y="-8568"/>
                          <a:pt x="904459" y="-19505"/>
                          <a:pt x="1171834" y="0"/>
                        </a:cubicBezTo>
                        <a:cubicBezTo>
                          <a:pt x="1439209" y="19505"/>
                          <a:pt x="1744369" y="9790"/>
                          <a:pt x="1887955" y="0"/>
                        </a:cubicBezTo>
                        <a:cubicBezTo>
                          <a:pt x="2031541" y="-9790"/>
                          <a:pt x="2346378" y="21240"/>
                          <a:pt x="2506423" y="0"/>
                        </a:cubicBezTo>
                        <a:cubicBezTo>
                          <a:pt x="2666468" y="-21240"/>
                          <a:pt x="2990257" y="30414"/>
                          <a:pt x="3255095" y="0"/>
                        </a:cubicBezTo>
                        <a:cubicBezTo>
                          <a:pt x="3254831" y="4493"/>
                          <a:pt x="3255479" y="9472"/>
                          <a:pt x="3255095" y="18288"/>
                        </a:cubicBezTo>
                        <a:cubicBezTo>
                          <a:pt x="3120743" y="16690"/>
                          <a:pt x="2759628" y="42462"/>
                          <a:pt x="2604076" y="18288"/>
                        </a:cubicBezTo>
                        <a:cubicBezTo>
                          <a:pt x="2448524" y="-5886"/>
                          <a:pt x="2184336" y="19599"/>
                          <a:pt x="1887955" y="18288"/>
                        </a:cubicBezTo>
                        <a:cubicBezTo>
                          <a:pt x="1591574" y="16977"/>
                          <a:pt x="1548845" y="6870"/>
                          <a:pt x="1334589" y="18288"/>
                        </a:cubicBezTo>
                        <a:cubicBezTo>
                          <a:pt x="1120333" y="29706"/>
                          <a:pt x="996014" y="9662"/>
                          <a:pt x="683570" y="18288"/>
                        </a:cubicBezTo>
                        <a:cubicBezTo>
                          <a:pt x="371126" y="26914"/>
                          <a:pt x="198687" y="16167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FD269-B661-D375-CC84-B52528D79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lnSpcReduction="10000"/>
          </a:bodyPr>
          <a:lstStyle/>
          <a:p>
            <a:r>
              <a:rPr lang="en-US" sz="2200" dirty="0"/>
              <a:t>Permutation Test Results (</a:t>
            </a:r>
            <a:r>
              <a:rPr lang="en-US" sz="2200" dirty="0" err="1"/>
              <a:t>BiLSTM</a:t>
            </a:r>
            <a:r>
              <a:rPr lang="en-US" sz="2200" dirty="0"/>
              <a:t>, α=0.01)</a:t>
            </a:r>
          </a:p>
          <a:p>
            <a:r>
              <a:rPr lang="en-US" sz="1600" dirty="0"/>
              <a:t>High Mean ROC AUC scores observed for most SBDT components (e.g., Time: 0.9998, Transition: 1.0000, Process: 0.9788).   </a:t>
            </a:r>
            <a:endParaRPr lang="en-US" sz="2200" dirty="0"/>
          </a:p>
          <a:p>
            <a:r>
              <a:rPr lang="en-US" sz="1600" dirty="0"/>
              <a:t>Very Low Mean p-values (often ≈ 0.0000).   </a:t>
            </a:r>
            <a:endParaRPr lang="en-US" sz="2200" dirty="0"/>
          </a:p>
          <a:p>
            <a:r>
              <a:rPr lang="en-US" sz="1600" dirty="0"/>
              <a:t>High Rejection Rates (RR ≥ 0.80 for all components, often 1.00).   </a:t>
            </a:r>
            <a:endParaRPr lang="en-US" sz="2200" dirty="0"/>
          </a:p>
          <a:p>
            <a:r>
              <a:rPr lang="en-US" sz="1600" dirty="0"/>
              <a:t>Similar significant results found with the Whitebox (</a:t>
            </a:r>
            <a:r>
              <a:rPr lang="en-US" sz="1600" dirty="0" err="1"/>
              <a:t>DTree</a:t>
            </a:r>
            <a:r>
              <a:rPr lang="en-US" sz="1600" dirty="0"/>
              <a:t>) model.   </a:t>
            </a:r>
            <a:endParaRPr lang="de-DE" sz="22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D9B939A-455F-0416-D8CB-F0249974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18291"/>
            <a:ext cx="6903720" cy="402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690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0A56F-3632-CB84-EB7B-AA3539AA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Interpretation: Framework Successfully Identifies Inaccuracies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77A9C98-365F-D9C7-12B8-0309244B3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 ML models consistently and statistically significantly distinguished between real and simulated data across all tested SBDT components.  </a:t>
            </a:r>
          </a:p>
          <a:p>
            <a:r>
              <a:rPr lang="en-US" b="1" dirty="0"/>
              <a:t>Conclusion (Based on Reversed Interpretation):</a:t>
            </a:r>
            <a:r>
              <a:rPr lang="en-US" dirty="0"/>
              <a:t> The </a:t>
            </a:r>
            <a:r>
              <a:rPr lang="en-US" i="1" dirty="0"/>
              <a:t>current configuration</a:t>
            </a:r>
            <a:r>
              <a:rPr lang="en-US" dirty="0"/>
              <a:t> of the </a:t>
            </a:r>
            <a:r>
              <a:rPr lang="en-US" dirty="0" err="1"/>
              <a:t>OFacT</a:t>
            </a:r>
            <a:r>
              <a:rPr lang="en-US" dirty="0"/>
              <a:t> SBDT exhibited </a:t>
            </a:r>
            <a:r>
              <a:rPr lang="en-US" i="1" dirty="0"/>
              <a:t>detectable inaccuracies</a:t>
            </a:r>
            <a:r>
              <a:rPr lang="en-US" dirty="0"/>
              <a:t> compared to the real IoT Factory data for aspects like time model, resource usage, process flow etc.   </a:t>
            </a:r>
          </a:p>
          <a:p>
            <a:r>
              <a:rPr lang="en-US" b="1" dirty="0"/>
              <a:t>Value:</a:t>
            </a:r>
            <a:r>
              <a:rPr lang="en-US" dirty="0"/>
              <a:t> The framework worked as intended – it successfully shows </a:t>
            </a:r>
            <a:r>
              <a:rPr lang="en-US" i="1" dirty="0"/>
              <a:t>where</a:t>
            </a:r>
            <a:r>
              <a:rPr lang="en-US" dirty="0"/>
              <a:t> the SBDT's fidelity was lacking, providing targeted feedback for improvement.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800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C34D49-A81C-0BDB-6263-88E287F2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OCEL Data </a:t>
            </a:r>
            <a:r>
              <a:rPr lang="de-DE" dirty="0" err="1"/>
              <a:t>Structure</a:t>
            </a:r>
            <a:r>
              <a:rPr lang="de-DE" dirty="0"/>
              <a:t> (wie besprochen)</a:t>
            </a:r>
          </a:p>
        </p:txBody>
      </p:sp>
      <p:graphicFrame>
        <p:nvGraphicFramePr>
          <p:cNvPr id="10" name="Tabelle 9">
            <a:extLst>
              <a:ext uri="{FF2B5EF4-FFF2-40B4-BE49-F238E27FC236}">
                <a16:creationId xmlns:a16="http://schemas.microsoft.com/office/drawing/2014/main" id="{60FC937C-91B7-76E0-34DD-4FEF60FA5A9D}"/>
              </a:ext>
            </a:extLst>
          </p:cNvPr>
          <p:cNvGraphicFramePr>
            <a:graphicFrameLocks noGrp="1"/>
          </p:cNvGraphicFramePr>
          <p:nvPr/>
        </p:nvGraphicFramePr>
        <p:xfrm>
          <a:off x="2714893" y="1574763"/>
          <a:ext cx="6762213" cy="4853062"/>
        </p:xfrm>
        <a:graphic>
          <a:graphicData uri="http://schemas.openxmlformats.org/drawingml/2006/table">
            <a:tbl>
              <a:tblPr/>
              <a:tblGrid>
                <a:gridCol w="2254071">
                  <a:extLst>
                    <a:ext uri="{9D8B030D-6E8A-4147-A177-3AD203B41FA5}">
                      <a16:colId xmlns:a16="http://schemas.microsoft.com/office/drawing/2014/main" val="3851051335"/>
                    </a:ext>
                  </a:extLst>
                </a:gridCol>
                <a:gridCol w="2254071">
                  <a:extLst>
                    <a:ext uri="{9D8B030D-6E8A-4147-A177-3AD203B41FA5}">
                      <a16:colId xmlns:a16="http://schemas.microsoft.com/office/drawing/2014/main" val="25078875"/>
                    </a:ext>
                  </a:extLst>
                </a:gridCol>
                <a:gridCol w="2254071">
                  <a:extLst>
                    <a:ext uri="{9D8B030D-6E8A-4147-A177-3AD203B41FA5}">
                      <a16:colId xmlns:a16="http://schemas.microsoft.com/office/drawing/2014/main" val="522814201"/>
                    </a:ext>
                  </a:extLst>
                </a:gridCol>
              </a:tblGrid>
              <a:tr h="235207">
                <a:tc>
                  <a:txBody>
                    <a:bodyPr/>
                    <a:lstStyle/>
                    <a:p>
                      <a:r>
                        <a:rPr lang="de-DE" sz="1200" b="1">
                          <a:effectLst/>
                          <a:latin typeface="Google Sans Text"/>
                        </a:rPr>
                        <a:t>Column Name</a:t>
                      </a:r>
                      <a:endParaRPr lang="de-DE" sz="1200">
                        <a:effectLst/>
                        <a:latin typeface="Google Sans Text"/>
                      </a:endParaRP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effectLst/>
                          <a:latin typeface="Google Sans Text"/>
                        </a:rPr>
                        <a:t>Data Type</a:t>
                      </a:r>
                      <a:endParaRPr lang="de-DE" sz="1200">
                        <a:effectLst/>
                        <a:latin typeface="Google Sans Text"/>
                      </a:endParaRP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b="1">
                          <a:effectLst/>
                          <a:latin typeface="Google Sans Text"/>
                        </a:rPr>
                        <a:t>Description</a:t>
                      </a:r>
                      <a:endParaRPr lang="de-DE" sz="1200">
                        <a:effectLst/>
                        <a:latin typeface="Google Sans Text"/>
                      </a:endParaRP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900894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process_execution_id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int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Google Sans Text"/>
                        </a:rPr>
                        <a:t>Unique identifier for the specific process recorded.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029194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order_id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Index (int/str)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Google Sans Text"/>
                        </a:rPr>
                        <a:t>Identifier for the overall manufacturing order.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916359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start_time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Timestamp [UTC]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Google Sans Text"/>
                        </a:rPr>
                        <a:t>Precise start timestamp of the event (UTC).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258136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end_time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Timestamp [UTC]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Google Sans Text"/>
                        </a:rPr>
                        <a:t>Precise end timestamp of the event (UTC).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617440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duration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float (seconds)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Google Sans Text"/>
                        </a:rPr>
                        <a:t>Calculated event duration (end_time - start_time) in seconds.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714796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part_id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int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Google Sans Text"/>
                        </a:rPr>
                        <a:t>Identifier for the specific part/component being processed.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578336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resource_id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int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Google Sans Text"/>
                        </a:rPr>
                        <a:t>Identifier for the machine, station, or resource involved.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2044184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process_id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int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Google Sans Text"/>
                        </a:rPr>
                        <a:t>Identifier indicating the type of process step or operation.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98439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type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str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Google Sans Text"/>
                        </a:rPr>
                        <a:t>Textual description or category classifying the event type.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8825225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is_valid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sz="1200">
                          <a:effectLst/>
                          <a:latin typeface="Google Sans Text"/>
                        </a:rPr>
                        <a:t>bool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Google Sans Text"/>
                        </a:rPr>
                        <a:t>Boolean flag indicating if the event/sequence is considered valid.</a:t>
                      </a:r>
                    </a:p>
                  </a:txBody>
                  <a:tcPr marL="58802" marR="58802" marT="29401" marB="29401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5259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40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02B6D-23DF-29DF-6212-2451D050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Alle </a:t>
            </a:r>
            <a:r>
              <a:rPr lang="de-DE" dirty="0" err="1"/>
              <a:t>engineered</a:t>
            </a:r>
            <a:r>
              <a:rPr lang="de-DE" dirty="0"/>
              <a:t> Features (wie besprochen)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AB90B6-6FC8-3045-7459-E779E117A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81" y="1253999"/>
            <a:ext cx="1059641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Key Performance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Indicators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(KPIs)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Added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for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VVUQ (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Verification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, Validation,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Uncertainty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Quantification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):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Throughput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Setup Time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Lead Time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Cycle 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Purpose: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Assist PPC 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Production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Planning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&amp; Control) VVUQ 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: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Subsection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2.1.4).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Enable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integration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validate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Time Model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learning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Additional Features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for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Analysis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duration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: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Length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step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(End Time - Start Time).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Crucial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understanding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step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time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consumption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sequence_number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: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Order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steps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within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a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specific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order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enumerated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by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end time).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Essential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understanding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flow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and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aiding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ML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model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learning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(e.g.,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Decision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Tree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is_not_weekday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: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Binary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flag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: 1 = Weekend, 0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Weekday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Identifies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anomalous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weekend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activity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factory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norm: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no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weekend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work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is_break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: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Binary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flag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: 1 =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During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Break, 0 = Not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During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Break.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Identifies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anomalous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break-time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activity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(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factory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norm: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no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work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during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breaks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hour_of_day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: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Hour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step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started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Captures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daily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time-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based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patterns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day_of_week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: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Day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week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step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started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day_of_week_sin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&amp; </a:t>
            </a:r>
            <a:r>
              <a:rPr kumimoji="0" lang="de-DE" altLang="de-DE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day_of_week_cos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: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Periodic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(Sine/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Cosine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day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)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model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weekly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patterns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hour_of_day_sin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&amp; </a:t>
            </a:r>
            <a:r>
              <a:rPr kumimoji="0" lang="de-DE" altLang="de-DE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hour_of_day_cos</a:t>
            </a:r>
            <a:r>
              <a:rPr kumimoji="0" lang="de-DE" altLang="de-DE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: 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Periodic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features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(Sine/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Cosine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hour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)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model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daily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patterns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42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ACE17-FDF9-6695-231E-B11157DE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24A4D2-2989-A592-3180-CDB286650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128" y="1403350"/>
            <a:ext cx="4693016" cy="4847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Introduction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Initial Situation &amp; Problem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Objective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&amp; Research Questions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Methodology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Overview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Theoretical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Foundation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Discrete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Material Flow Systems &amp; SBDTs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Process Mining &amp; Event Logs (OCEL)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VVUQ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Concepts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&amp; Challenges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ML-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Based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Approaches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VVUQ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Methodology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Automated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VVUQ Framework Design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Permutation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Testing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for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Significance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Implementation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Architecture &amp; Setup (OCEL Format)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Model Implementation (Whitebox &amp; Blackbox: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ResNet-BiLSTM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Empirical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Validation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Case Study: IoT Factory &amp;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OFacT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SBDT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Validation Setup &amp;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Results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Discussion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Comparison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to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Traditional Methods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Context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of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Research Questions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Implications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&amp; </a:t>
            </a:r>
            <a:r>
              <a:rPr kumimoji="0" lang="de-DE" altLang="de-DE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Limitations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Conclusion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&amp; Future Work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ogle Sans Tex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4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C680B0-ECD9-F9F2-F1C2-71885D8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Challenge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C7051-2C74-F459-03A1-96F9B2A68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Twins (DTs) are key for Industry 4.0, enabling monitoring and optimization.   </a:t>
            </a:r>
          </a:p>
          <a:p>
            <a:r>
              <a:rPr lang="en-US" dirty="0"/>
              <a:t>Simulation-Based DTs (SBDTs) are crucial for complex systems like Discrete Material Flow Systems (DMFS).   </a:t>
            </a:r>
          </a:p>
          <a:p>
            <a:r>
              <a:rPr lang="en-US" dirty="0"/>
              <a:t>Trend towards </a:t>
            </a:r>
            <a:r>
              <a:rPr lang="en-US" i="1" dirty="0"/>
              <a:t>automatically generating</a:t>
            </a:r>
            <a:r>
              <a:rPr lang="en-US" dirty="0"/>
              <a:t> SBDTs from data to reduce effort.   </a:t>
            </a:r>
          </a:p>
          <a:p>
            <a:r>
              <a:rPr lang="en-US" b="1" dirty="0"/>
              <a:t>The Challenge:</a:t>
            </a:r>
            <a:r>
              <a:rPr lang="en-US" dirty="0"/>
              <a:t> How can we ensure these automatically generated SBDTs are accurate and trustworthy? Manual validation undermines the automation benefits.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232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3278E-D919-9372-B739-5D7DCD4B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 Statement &amp; </a:t>
            </a:r>
            <a:r>
              <a:rPr lang="de-DE" dirty="0" err="1"/>
              <a:t>Objective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3E8216-4ACE-0821-3A70-E221CA2A4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Problem:</a:t>
            </a:r>
            <a:r>
              <a:rPr lang="en-US" dirty="0"/>
              <a:t> Manual Verification, Validation, and Uncertainty Quantification (VVUQ) of automatically generated SBDTs is inefficient, costly, and hinders scalability. Lack of standardized methods creates a trust deficit.   </a:t>
            </a:r>
          </a:p>
          <a:p>
            <a:r>
              <a:rPr lang="en-US" b="1" dirty="0"/>
              <a:t>Objective:</a:t>
            </a:r>
            <a:r>
              <a:rPr lang="en-US" dirty="0"/>
              <a:t> Develop and evaluate a data-driven framework for </a:t>
            </a:r>
            <a:r>
              <a:rPr lang="en-US" i="1" dirty="0"/>
              <a:t>automated</a:t>
            </a:r>
            <a:r>
              <a:rPr lang="en-US" dirty="0"/>
              <a:t> VVUQ of automatically generated SBDTs, focusing on DMFS. </a:t>
            </a:r>
          </a:p>
          <a:p>
            <a:r>
              <a:rPr lang="de-DE" b="1" dirty="0"/>
              <a:t>Research Questions:</a:t>
            </a:r>
            <a:r>
              <a:rPr lang="de-DE" dirty="0"/>
              <a:t> RQ1: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implementation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automated</a:t>
            </a:r>
            <a:r>
              <a:rPr lang="de-DE" dirty="0"/>
              <a:t> VVUQ?   </a:t>
            </a:r>
          </a:p>
          <a:p>
            <a:r>
              <a:rPr lang="en-US" dirty="0"/>
              <a:t>RQ2: Best data-driven approaches for discrepancy detection?   </a:t>
            </a:r>
            <a:endParaRPr lang="de-DE" dirty="0"/>
          </a:p>
          <a:p>
            <a:r>
              <a:rPr lang="de-DE" dirty="0"/>
              <a:t>RQ3: </a:t>
            </a:r>
            <a:r>
              <a:rPr lang="de-DE" dirty="0" err="1"/>
              <a:t>Improvement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traditional </a:t>
            </a:r>
            <a:r>
              <a:rPr lang="de-DE" dirty="0" err="1"/>
              <a:t>methods</a:t>
            </a:r>
            <a:r>
              <a:rPr lang="de-DE" dirty="0"/>
              <a:t>?  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3479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D9CF3-0591-B6CE-AD5A-35D807E8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Traditional VVUQ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bad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425B29-E8F7-71B0-815F-5F9F63292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Manual Effort:</a:t>
            </a:r>
            <a:r>
              <a:rPr lang="en-US" dirty="0"/>
              <a:t> Highly labor-intensive, requires domain experts.   </a:t>
            </a:r>
          </a:p>
          <a:p>
            <a:r>
              <a:rPr lang="en-US" b="1" dirty="0"/>
              <a:t>Scalability Issues:</a:t>
            </a:r>
            <a:r>
              <a:rPr lang="en-US" dirty="0"/>
              <a:t> Difficult to apply continuously or frequently, especially with evolving SBDTs.   </a:t>
            </a:r>
          </a:p>
          <a:p>
            <a:r>
              <a:rPr lang="en-US" b="1" dirty="0"/>
              <a:t>Subjectivity:</a:t>
            </a:r>
            <a:r>
              <a:rPr lang="en-US" dirty="0"/>
              <a:t> Expert reviews can be subjective.</a:t>
            </a:r>
          </a:p>
          <a:p>
            <a:r>
              <a:rPr lang="en-US" b="1" dirty="0"/>
              <a:t>Inefficiency:</a:t>
            </a:r>
            <a:r>
              <a:rPr lang="en-US" dirty="0"/>
              <a:t> Undermines the cost/time benefits promised by automated SBDT generation.   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37011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FA7F141-B2F0-8242-A281-631533A0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Automated Framework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AF6DAE8-FFD5-32E5-0CFF-5EEDB76F0C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9085" y="643466"/>
            <a:ext cx="513716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3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EDC8B-10EA-95F1-D2FE-EBA9C3F0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ML-</a:t>
            </a:r>
            <a:r>
              <a:rPr lang="de-DE" dirty="0" err="1"/>
              <a:t>based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6B0A0-C32A-F730-F756-7F6FBAC2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Idea:</a:t>
            </a:r>
            <a:r>
              <a:rPr lang="en-US" dirty="0"/>
              <a:t> Treat validation as a supervised classification problem (not as unsupervised see Dos Santos 2024)</a:t>
            </a:r>
          </a:p>
          <a:p>
            <a:r>
              <a:rPr lang="en-US" b="1" dirty="0"/>
              <a:t>Input Data:</a:t>
            </a:r>
            <a:r>
              <a:rPr lang="en-US" dirty="0"/>
              <a:t> Process execution data from </a:t>
            </a:r>
            <a:r>
              <a:rPr lang="en-US" i="1" dirty="0"/>
              <a:t>Real System</a:t>
            </a:r>
            <a:r>
              <a:rPr lang="en-US" dirty="0"/>
              <a:t> and </a:t>
            </a:r>
            <a:r>
              <a:rPr lang="en-US" i="1" dirty="0"/>
              <a:t>Simulated SBDT</a:t>
            </a:r>
            <a:r>
              <a:rPr lang="en-US" dirty="0"/>
              <a:t>, formatted as Object-Centric Event Logs (OCEL).   </a:t>
            </a:r>
          </a:p>
          <a:p>
            <a:r>
              <a:rPr lang="en-US" b="1" dirty="0"/>
              <a:t>Labels:</a:t>
            </a:r>
            <a:r>
              <a:rPr lang="en-US" dirty="0"/>
              <a:t> Assign different labels (e.g., Real = 1, Simulated = 0).   </a:t>
            </a:r>
          </a:p>
          <a:p>
            <a:r>
              <a:rPr lang="en-US" b="1" dirty="0"/>
              <a:t>Classifier:</a:t>
            </a:r>
            <a:r>
              <a:rPr lang="en-US" dirty="0"/>
              <a:t> Train an ML model (e.g., </a:t>
            </a:r>
            <a:r>
              <a:rPr lang="en-US" dirty="0" err="1"/>
              <a:t>BiLSTM</a:t>
            </a:r>
            <a:r>
              <a:rPr lang="en-US" dirty="0"/>
              <a:t>) to distinguish between the two data sources based on feature subsets representing SBDT components (time, resources, process flow etc.).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015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BE0D1-4DE0-4BA8-F75F-9AF89E8F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Reversed Interpretation: Performance NOT-EQ Fidelity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3ECD09-079C-A340-B90D-347CAC001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Traditional ML Goal:</a:t>
            </a:r>
            <a:r>
              <a:rPr lang="en-US" dirty="0"/>
              <a:t> High accuracy/AUC = Good model performance.</a:t>
            </a:r>
          </a:p>
          <a:p>
            <a:r>
              <a:rPr lang="en-US" b="1" dirty="0"/>
              <a:t>Our Validation Goal:</a:t>
            </a:r>
            <a:r>
              <a:rPr lang="en-US" dirty="0"/>
              <a:t> Assess SBDT fidelity.</a:t>
            </a:r>
          </a:p>
          <a:p>
            <a:r>
              <a:rPr lang="de-DE" b="1" dirty="0"/>
              <a:t>The Key Insight:</a:t>
            </a:r>
            <a:r>
              <a:rPr lang="de-DE" dirty="0"/>
              <a:t> </a:t>
            </a:r>
            <a:endParaRPr lang="en-US" dirty="0"/>
          </a:p>
          <a:p>
            <a:pPr lvl="1"/>
            <a:r>
              <a:rPr lang="en-US" b="1" dirty="0"/>
              <a:t>IF Classifier performs POORLY (AUC ≈ 0.5):</a:t>
            </a:r>
            <a:r>
              <a:rPr lang="en-US" dirty="0"/>
              <a:t> It </a:t>
            </a:r>
            <a:r>
              <a:rPr lang="en-US" i="1" dirty="0"/>
              <a:t>cannot</a:t>
            </a:r>
            <a:r>
              <a:rPr lang="en-US" dirty="0"/>
              <a:t> distinguish real vs. simulated data. =&gt; </a:t>
            </a:r>
            <a:r>
              <a:rPr lang="en-US" b="1" dirty="0"/>
              <a:t>HIGH SBDT Fidelity</a:t>
            </a:r>
            <a:r>
              <a:rPr lang="en-US" dirty="0"/>
              <a:t> (The twin successfully mimics reality for those features).</a:t>
            </a:r>
          </a:p>
          <a:p>
            <a:pPr lvl="1"/>
            <a:r>
              <a:rPr lang="en-US" b="1" dirty="0"/>
              <a:t>IF Classifier performs WELL (AUC &gt;&gt; 0.5):</a:t>
            </a:r>
            <a:r>
              <a:rPr lang="en-US" dirty="0"/>
              <a:t> It </a:t>
            </a:r>
            <a:r>
              <a:rPr lang="en-US" i="1" dirty="0"/>
              <a:t>can easily</a:t>
            </a:r>
            <a:r>
              <a:rPr lang="en-US" dirty="0"/>
              <a:t> distinguish real vs. simulated data. =&gt; </a:t>
            </a:r>
            <a:r>
              <a:rPr lang="en-US" b="1" dirty="0"/>
              <a:t>LOW SBDT Fidelity</a:t>
            </a:r>
            <a:r>
              <a:rPr lang="en-US" dirty="0"/>
              <a:t> (The twin failed to replicate real-world complexity/patterns).</a:t>
            </a:r>
          </a:p>
          <a:p>
            <a:r>
              <a:rPr lang="en-US" dirty="0"/>
              <a:t>High classifier performance signals </a:t>
            </a:r>
            <a:r>
              <a:rPr lang="en-US" i="1" dirty="0"/>
              <a:t>detectable discrepancies</a:t>
            </a:r>
            <a:r>
              <a:rPr lang="en-US" dirty="0"/>
              <a:t> in the SBDT component being tested.  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0433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D1C239-6A30-2AFD-F73B-612AF79D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 Ensemble Approach!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2FB59-F018-A540-98AE-A8D4A5340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b="1" dirty="0"/>
              <a:t>Models </a:t>
            </a:r>
            <a:r>
              <a:rPr lang="de-DE" b="1" dirty="0" err="1"/>
              <a:t>Used</a:t>
            </a:r>
            <a:r>
              <a:rPr lang="de-DE" b="1" dirty="0"/>
              <a:t>:</a:t>
            </a:r>
            <a:r>
              <a:rPr lang="de-DE" dirty="0"/>
              <a:t> </a:t>
            </a:r>
          </a:p>
          <a:p>
            <a:pPr lvl="1"/>
            <a:r>
              <a:rPr lang="en-US" dirty="0"/>
              <a:t>Whitebox Baseline: Decision Tree (</a:t>
            </a:r>
            <a:r>
              <a:rPr lang="en-US" dirty="0" err="1"/>
              <a:t>DTree</a:t>
            </a:r>
            <a:r>
              <a:rPr lang="en-US" dirty="0"/>
              <a:t>) - Interpretable.   </a:t>
            </a:r>
            <a:endParaRPr lang="de-DE" dirty="0"/>
          </a:p>
          <a:p>
            <a:pPr lvl="1"/>
            <a:r>
              <a:rPr lang="de-DE" dirty="0"/>
              <a:t>Blackbox: </a:t>
            </a:r>
            <a:r>
              <a:rPr lang="de-DE" dirty="0" err="1"/>
              <a:t>ResNet</a:t>
            </a:r>
            <a:r>
              <a:rPr lang="de-DE" dirty="0"/>
              <a:t>-</a:t>
            </a:r>
            <a:r>
              <a:rPr lang="de-DE" dirty="0" err="1"/>
              <a:t>BiLSTM</a:t>
            </a:r>
            <a:r>
              <a:rPr lang="de-DE" dirty="0"/>
              <a:t>-Attention - </a:t>
            </a:r>
            <a:r>
              <a:rPr lang="de-DE" dirty="0" err="1"/>
              <a:t>Captures</a:t>
            </a:r>
            <a:r>
              <a:rPr lang="de-DE" dirty="0"/>
              <a:t> </a:t>
            </a:r>
            <a:r>
              <a:rPr lang="de-DE" dirty="0" err="1"/>
              <a:t>sequential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.   </a:t>
            </a:r>
          </a:p>
          <a:p>
            <a:r>
              <a:rPr lang="en-US" b="1" dirty="0"/>
              <a:t>Statistical Significance:</a:t>
            </a:r>
            <a:r>
              <a:rPr lang="en-US" dirty="0"/>
              <a:t> How confident are we that the classifier isn't just guessing? </a:t>
            </a:r>
            <a:endParaRPr lang="de-DE" dirty="0"/>
          </a:p>
          <a:p>
            <a:r>
              <a:rPr lang="de-DE" b="1" dirty="0"/>
              <a:t>Permutation </a:t>
            </a:r>
            <a:r>
              <a:rPr lang="de-DE" b="1" dirty="0" err="1"/>
              <a:t>Testing</a:t>
            </a:r>
            <a:r>
              <a:rPr lang="de-DE" b="1" dirty="0"/>
              <a:t>:</a:t>
            </a:r>
            <a:r>
              <a:rPr lang="de-DE" dirty="0"/>
              <a:t> </a:t>
            </a:r>
          </a:p>
          <a:p>
            <a:pPr lvl="1"/>
            <a:r>
              <a:rPr lang="en-US" dirty="0"/>
              <a:t>Shuffle labels randomly many times (simulating "no difference").</a:t>
            </a:r>
            <a:endParaRPr lang="de-DE" dirty="0"/>
          </a:p>
          <a:p>
            <a:pPr lvl="1"/>
            <a:r>
              <a:rPr lang="en-US" dirty="0"/>
              <a:t>Calculate classifier performance (AUC) on shuffled data to get a "null distribution".</a:t>
            </a:r>
            <a:endParaRPr lang="de-DE" dirty="0"/>
          </a:p>
          <a:p>
            <a:pPr lvl="1"/>
            <a:r>
              <a:rPr lang="en-US" dirty="0"/>
              <a:t>Compare observed AUC to null distribution =&gt; p-value.</a:t>
            </a:r>
            <a:endParaRPr lang="de-DE" dirty="0"/>
          </a:p>
          <a:p>
            <a:pPr lvl="1"/>
            <a:r>
              <a:rPr lang="en-US" b="1" dirty="0"/>
              <a:t>Low p-value (&lt; α):</a:t>
            </a:r>
            <a:r>
              <a:rPr lang="en-US" dirty="0"/>
              <a:t> Observed AUC is unlikely due to chance =&gt; </a:t>
            </a:r>
            <a:r>
              <a:rPr lang="en-US" i="1" dirty="0"/>
              <a:t>Statistically Significant Difference Found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Repeat multiple runs =&gt; </a:t>
            </a:r>
            <a:r>
              <a:rPr lang="en-US" b="1" dirty="0"/>
              <a:t>Rejection Rate (RR):</a:t>
            </a:r>
            <a:r>
              <a:rPr lang="en-US" dirty="0"/>
              <a:t> How consistently is the difference found?   </a:t>
            </a:r>
          </a:p>
          <a:p>
            <a:r>
              <a:rPr lang="en-US" dirty="0"/>
              <a:t>Applied on IoT Factory Data!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787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1366</Words>
  <Application>Microsoft Office PowerPoint</Application>
  <PresentationFormat>Breitbild</PresentationFormat>
  <Paragraphs>161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Google Sans Text</vt:lpstr>
      <vt:lpstr>Office</vt:lpstr>
      <vt:lpstr>Zusammenfassung Master Thesis</vt:lpstr>
      <vt:lpstr>Gliederung</vt:lpstr>
      <vt:lpstr>Challenge</vt:lpstr>
      <vt:lpstr>Problem Statement &amp; Objective</vt:lpstr>
      <vt:lpstr>Traditional VVUQ is bad!</vt:lpstr>
      <vt:lpstr>Automated Framework</vt:lpstr>
      <vt:lpstr>ML-based!</vt:lpstr>
      <vt:lpstr>The Reversed Interpretation: Performance NOT-EQ Fidelity</vt:lpstr>
      <vt:lpstr>Multi Ensemble Approach!</vt:lpstr>
      <vt:lpstr>Put Features into Feature Subsets = Model Components in Framework Schwede &amp; Fischer 2024</vt:lpstr>
      <vt:lpstr>Key Result: Detecting Discrepancies</vt:lpstr>
      <vt:lpstr>Interpretation: Framework Successfully Identifies Inaccuracies</vt:lpstr>
      <vt:lpstr>OCEL Data Structure (wie besprochen)</vt:lpstr>
      <vt:lpstr>Alle engineered Features (wie besprochen)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Fischer</dc:creator>
  <cp:lastModifiedBy>Daniel Fischer</cp:lastModifiedBy>
  <cp:revision>2</cp:revision>
  <dcterms:created xsi:type="dcterms:W3CDTF">2025-04-15T13:41:47Z</dcterms:created>
  <dcterms:modified xsi:type="dcterms:W3CDTF">2025-04-16T09:24:29Z</dcterms:modified>
</cp:coreProperties>
</file>