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media/image6.jpg" ContentType="image/png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746" r:id="rId2"/>
    <p:sldMasterId id="214748375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00CC66"/>
    <a:srgbClr val="FFCC66"/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9" autoAdjust="0"/>
    <p:restoredTop sz="94660"/>
  </p:normalViewPr>
  <p:slideViewPr>
    <p:cSldViewPr snapToGrid="0">
      <p:cViewPr>
        <p:scale>
          <a:sx n="100" d="100"/>
          <a:sy n="100" d="100"/>
        </p:scale>
        <p:origin x="1301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1AA42-DD04-4F49-8887-DD8A82ED7F80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57E0DF65-E47B-4BFC-9D91-809E7ABB73F8}">
      <dgm:prSet phldrT="[Text]"/>
      <dgm:spPr/>
      <dgm:t>
        <a:bodyPr/>
        <a:lstStyle/>
        <a:p>
          <a:r>
            <a:rPr lang="en-US" dirty="0"/>
            <a:t>Group Design </a:t>
          </a:r>
        </a:p>
      </dgm:t>
    </dgm:pt>
    <dgm:pt modelId="{65C06C4C-32F5-448F-8828-DC8A6C7003FA}" type="parTrans" cxnId="{01196839-7F7F-4377-952F-82FA2CD7663C}">
      <dgm:prSet/>
      <dgm:spPr/>
      <dgm:t>
        <a:bodyPr/>
        <a:lstStyle/>
        <a:p>
          <a:endParaRPr lang="en-US"/>
        </a:p>
      </dgm:t>
    </dgm:pt>
    <dgm:pt modelId="{3EC4AB58-7ADE-4075-9DA5-CEE435C7A8BF}" type="sibTrans" cxnId="{01196839-7F7F-4377-952F-82FA2CD7663C}">
      <dgm:prSet/>
      <dgm:spPr/>
      <dgm:t>
        <a:bodyPr/>
        <a:lstStyle/>
        <a:p>
          <a:endParaRPr lang="en-US"/>
        </a:p>
      </dgm:t>
    </dgm:pt>
    <dgm:pt modelId="{73131A22-5424-492E-AABB-F8BE1B06B480}">
      <dgm:prSet phldrT="[Text]"/>
      <dgm:spPr/>
      <dgm:t>
        <a:bodyPr/>
        <a:lstStyle/>
        <a:p>
          <a:r>
            <a:rPr lang="en-US" dirty="0"/>
            <a:t>Individual Peripherals</a:t>
          </a:r>
        </a:p>
      </dgm:t>
    </dgm:pt>
    <dgm:pt modelId="{90340A1A-55B2-49E8-88D1-E558A38FFB49}" type="parTrans" cxnId="{0F9CE844-F9C8-4EBF-9BE4-5CE12303D7C5}">
      <dgm:prSet/>
      <dgm:spPr/>
      <dgm:t>
        <a:bodyPr/>
        <a:lstStyle/>
        <a:p>
          <a:endParaRPr lang="en-US"/>
        </a:p>
      </dgm:t>
    </dgm:pt>
    <dgm:pt modelId="{8C7D1E9F-7E59-4CC0-91BD-82D2A272D788}" type="sibTrans" cxnId="{0F9CE844-F9C8-4EBF-9BE4-5CE12303D7C5}">
      <dgm:prSet/>
      <dgm:spPr/>
      <dgm:t>
        <a:bodyPr/>
        <a:lstStyle/>
        <a:p>
          <a:endParaRPr lang="en-US"/>
        </a:p>
      </dgm:t>
    </dgm:pt>
    <dgm:pt modelId="{50696D7E-3070-4616-BA01-131814231354}">
      <dgm:prSet phldrT="[Text]"/>
      <dgm:spPr/>
      <dgm:t>
        <a:bodyPr/>
        <a:lstStyle/>
        <a:p>
          <a:r>
            <a:rPr lang="en-US" dirty="0"/>
            <a:t>Integration</a:t>
          </a:r>
        </a:p>
      </dgm:t>
    </dgm:pt>
    <dgm:pt modelId="{9BEED10E-74FB-4283-8FDD-A38FBAFA316B}" type="parTrans" cxnId="{CD5643FA-434E-4927-A000-9189DF15B119}">
      <dgm:prSet/>
      <dgm:spPr/>
      <dgm:t>
        <a:bodyPr/>
        <a:lstStyle/>
        <a:p>
          <a:endParaRPr lang="en-US"/>
        </a:p>
      </dgm:t>
    </dgm:pt>
    <dgm:pt modelId="{ADE67451-6C16-41B9-BB0A-AD9211E7ADB5}" type="sibTrans" cxnId="{CD5643FA-434E-4927-A000-9189DF15B119}">
      <dgm:prSet/>
      <dgm:spPr/>
      <dgm:t>
        <a:bodyPr/>
        <a:lstStyle/>
        <a:p>
          <a:endParaRPr lang="en-US"/>
        </a:p>
      </dgm:t>
    </dgm:pt>
    <dgm:pt modelId="{3D23554A-9DD2-4477-A88E-ADFF0F35BC45}" type="pres">
      <dgm:prSet presAssocID="{B511AA42-DD04-4F49-8887-DD8A82ED7F80}" presName="linearFlow" presStyleCnt="0">
        <dgm:presLayoutVars>
          <dgm:resizeHandles val="exact"/>
        </dgm:presLayoutVars>
      </dgm:prSet>
      <dgm:spPr/>
    </dgm:pt>
    <dgm:pt modelId="{3192BFB3-DE7F-489A-ACD4-52C70527575D}" type="pres">
      <dgm:prSet presAssocID="{57E0DF65-E47B-4BFC-9D91-809E7ABB73F8}" presName="node" presStyleLbl="node1" presStyleIdx="0" presStyleCnt="3" custScaleX="164711">
        <dgm:presLayoutVars>
          <dgm:bulletEnabled val="1"/>
        </dgm:presLayoutVars>
      </dgm:prSet>
      <dgm:spPr/>
    </dgm:pt>
    <dgm:pt modelId="{52D324D6-71BE-4ED8-B269-FBEBF50E6A9B}" type="pres">
      <dgm:prSet presAssocID="{3EC4AB58-7ADE-4075-9DA5-CEE435C7A8BF}" presName="sibTrans" presStyleLbl="sibTrans2D1" presStyleIdx="0" presStyleCnt="2"/>
      <dgm:spPr/>
    </dgm:pt>
    <dgm:pt modelId="{FD5A42DC-7B1D-4ECC-A712-DF6800842E65}" type="pres">
      <dgm:prSet presAssocID="{3EC4AB58-7ADE-4075-9DA5-CEE435C7A8BF}" presName="connectorText" presStyleLbl="sibTrans2D1" presStyleIdx="0" presStyleCnt="2"/>
      <dgm:spPr/>
    </dgm:pt>
    <dgm:pt modelId="{198A39E6-23E2-48E0-B609-7BC7D2308642}" type="pres">
      <dgm:prSet presAssocID="{73131A22-5424-492E-AABB-F8BE1B06B480}" presName="node" presStyleLbl="node1" presStyleIdx="1" presStyleCnt="3" custScaleX="165553">
        <dgm:presLayoutVars>
          <dgm:bulletEnabled val="1"/>
        </dgm:presLayoutVars>
      </dgm:prSet>
      <dgm:spPr/>
    </dgm:pt>
    <dgm:pt modelId="{F92CA01E-4A62-4B10-AE78-1C7DD810840D}" type="pres">
      <dgm:prSet presAssocID="{8C7D1E9F-7E59-4CC0-91BD-82D2A272D788}" presName="sibTrans" presStyleLbl="sibTrans2D1" presStyleIdx="1" presStyleCnt="2"/>
      <dgm:spPr/>
    </dgm:pt>
    <dgm:pt modelId="{CDD5D0A4-BF0D-4616-8FDF-4E69FAA87917}" type="pres">
      <dgm:prSet presAssocID="{8C7D1E9F-7E59-4CC0-91BD-82D2A272D788}" presName="connectorText" presStyleLbl="sibTrans2D1" presStyleIdx="1" presStyleCnt="2"/>
      <dgm:spPr/>
    </dgm:pt>
    <dgm:pt modelId="{83E7C4B7-1087-4AC9-83F5-BFEF800A1F80}" type="pres">
      <dgm:prSet presAssocID="{50696D7E-3070-4616-BA01-131814231354}" presName="node" presStyleLbl="node1" presStyleIdx="2" presStyleCnt="3" custScaleX="165553">
        <dgm:presLayoutVars>
          <dgm:bulletEnabled val="1"/>
        </dgm:presLayoutVars>
      </dgm:prSet>
      <dgm:spPr/>
    </dgm:pt>
  </dgm:ptLst>
  <dgm:cxnLst>
    <dgm:cxn modelId="{22B52618-5C66-4BC9-B396-C9949B38403C}" type="presOf" srcId="{50696D7E-3070-4616-BA01-131814231354}" destId="{83E7C4B7-1087-4AC9-83F5-BFEF800A1F80}" srcOrd="0" destOrd="0" presId="urn:microsoft.com/office/officeart/2005/8/layout/process2"/>
    <dgm:cxn modelId="{01196839-7F7F-4377-952F-82FA2CD7663C}" srcId="{B511AA42-DD04-4F49-8887-DD8A82ED7F80}" destId="{57E0DF65-E47B-4BFC-9D91-809E7ABB73F8}" srcOrd="0" destOrd="0" parTransId="{65C06C4C-32F5-448F-8828-DC8A6C7003FA}" sibTransId="{3EC4AB58-7ADE-4075-9DA5-CEE435C7A8BF}"/>
    <dgm:cxn modelId="{0F9CE844-F9C8-4EBF-9BE4-5CE12303D7C5}" srcId="{B511AA42-DD04-4F49-8887-DD8A82ED7F80}" destId="{73131A22-5424-492E-AABB-F8BE1B06B480}" srcOrd="1" destOrd="0" parTransId="{90340A1A-55B2-49E8-88D1-E558A38FFB49}" sibTransId="{8C7D1E9F-7E59-4CC0-91BD-82D2A272D788}"/>
    <dgm:cxn modelId="{B5EDED68-254E-44C5-8E8A-47E607CECF3A}" type="presOf" srcId="{57E0DF65-E47B-4BFC-9D91-809E7ABB73F8}" destId="{3192BFB3-DE7F-489A-ACD4-52C70527575D}" srcOrd="0" destOrd="0" presId="urn:microsoft.com/office/officeart/2005/8/layout/process2"/>
    <dgm:cxn modelId="{C7CF657C-1A94-4204-B584-BAFB09FCEC59}" type="presOf" srcId="{3EC4AB58-7ADE-4075-9DA5-CEE435C7A8BF}" destId="{FD5A42DC-7B1D-4ECC-A712-DF6800842E65}" srcOrd="1" destOrd="0" presId="urn:microsoft.com/office/officeart/2005/8/layout/process2"/>
    <dgm:cxn modelId="{AE5894A3-5D7F-4E9E-9724-CF69C2409BDE}" type="presOf" srcId="{8C7D1E9F-7E59-4CC0-91BD-82D2A272D788}" destId="{CDD5D0A4-BF0D-4616-8FDF-4E69FAA87917}" srcOrd="1" destOrd="0" presId="urn:microsoft.com/office/officeart/2005/8/layout/process2"/>
    <dgm:cxn modelId="{75F3C4A5-A2D7-4E70-9BC7-9C6C1F6A6BE4}" type="presOf" srcId="{3EC4AB58-7ADE-4075-9DA5-CEE435C7A8BF}" destId="{52D324D6-71BE-4ED8-B269-FBEBF50E6A9B}" srcOrd="0" destOrd="0" presId="urn:microsoft.com/office/officeart/2005/8/layout/process2"/>
    <dgm:cxn modelId="{5C226DC7-7826-4A78-8250-32E23E870B57}" type="presOf" srcId="{8C7D1E9F-7E59-4CC0-91BD-82D2A272D788}" destId="{F92CA01E-4A62-4B10-AE78-1C7DD810840D}" srcOrd="0" destOrd="0" presId="urn:microsoft.com/office/officeart/2005/8/layout/process2"/>
    <dgm:cxn modelId="{81996AD2-2E0E-42B9-8496-514FFBD24429}" type="presOf" srcId="{B511AA42-DD04-4F49-8887-DD8A82ED7F80}" destId="{3D23554A-9DD2-4477-A88E-ADFF0F35BC45}" srcOrd="0" destOrd="0" presId="urn:microsoft.com/office/officeart/2005/8/layout/process2"/>
    <dgm:cxn modelId="{887B94F5-A0DB-4100-A23B-BD01B85783EF}" type="presOf" srcId="{73131A22-5424-492E-AABB-F8BE1B06B480}" destId="{198A39E6-23E2-48E0-B609-7BC7D2308642}" srcOrd="0" destOrd="0" presId="urn:microsoft.com/office/officeart/2005/8/layout/process2"/>
    <dgm:cxn modelId="{CD5643FA-434E-4927-A000-9189DF15B119}" srcId="{B511AA42-DD04-4F49-8887-DD8A82ED7F80}" destId="{50696D7E-3070-4616-BA01-131814231354}" srcOrd="2" destOrd="0" parTransId="{9BEED10E-74FB-4283-8FDD-A38FBAFA316B}" sibTransId="{ADE67451-6C16-41B9-BB0A-AD9211E7ADB5}"/>
    <dgm:cxn modelId="{957B3EC4-01E6-4F37-B709-DFF670C7D6D3}" type="presParOf" srcId="{3D23554A-9DD2-4477-A88E-ADFF0F35BC45}" destId="{3192BFB3-DE7F-489A-ACD4-52C70527575D}" srcOrd="0" destOrd="0" presId="urn:microsoft.com/office/officeart/2005/8/layout/process2"/>
    <dgm:cxn modelId="{F246E23E-4FAB-41C5-B274-49AF422DC507}" type="presParOf" srcId="{3D23554A-9DD2-4477-A88E-ADFF0F35BC45}" destId="{52D324D6-71BE-4ED8-B269-FBEBF50E6A9B}" srcOrd="1" destOrd="0" presId="urn:microsoft.com/office/officeart/2005/8/layout/process2"/>
    <dgm:cxn modelId="{5EF5A63D-FFE9-4805-9607-7F73A244A4DB}" type="presParOf" srcId="{52D324D6-71BE-4ED8-B269-FBEBF50E6A9B}" destId="{FD5A42DC-7B1D-4ECC-A712-DF6800842E65}" srcOrd="0" destOrd="0" presId="urn:microsoft.com/office/officeart/2005/8/layout/process2"/>
    <dgm:cxn modelId="{4C61BC3C-3661-4154-BC94-67E88A8030A5}" type="presParOf" srcId="{3D23554A-9DD2-4477-A88E-ADFF0F35BC45}" destId="{198A39E6-23E2-48E0-B609-7BC7D2308642}" srcOrd="2" destOrd="0" presId="urn:microsoft.com/office/officeart/2005/8/layout/process2"/>
    <dgm:cxn modelId="{1B0B8408-84BC-48E0-8171-C79BEB2D75AB}" type="presParOf" srcId="{3D23554A-9DD2-4477-A88E-ADFF0F35BC45}" destId="{F92CA01E-4A62-4B10-AE78-1C7DD810840D}" srcOrd="3" destOrd="0" presId="urn:microsoft.com/office/officeart/2005/8/layout/process2"/>
    <dgm:cxn modelId="{0FC1534C-8FBF-4623-9B30-C7125F32C57F}" type="presParOf" srcId="{F92CA01E-4A62-4B10-AE78-1C7DD810840D}" destId="{CDD5D0A4-BF0D-4616-8FDF-4E69FAA87917}" srcOrd="0" destOrd="0" presId="urn:microsoft.com/office/officeart/2005/8/layout/process2"/>
    <dgm:cxn modelId="{6A53ACFE-A41C-4B27-8478-A8E97BBC6AFB}" type="presParOf" srcId="{3D23554A-9DD2-4477-A88E-ADFF0F35BC45}" destId="{83E7C4B7-1087-4AC9-83F5-BFEF800A1F8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D8FFA0-6560-4115-B53B-F7B1D8915CC3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CBCAB9-B739-44BA-84AA-A1B1A973273D}">
      <dgm:prSet phldrT="[Text]" custT="1"/>
      <dgm:spPr/>
      <dgm:t>
        <a:bodyPr/>
        <a:lstStyle/>
        <a:p>
          <a:r>
            <a:rPr lang="en-US" sz="2000" b="1" dirty="0">
              <a:solidFill>
                <a:schemeClr val="accent2"/>
              </a:solidFill>
            </a:rPr>
            <a:t>Convergence Phase</a:t>
          </a:r>
        </a:p>
        <a:p>
          <a:r>
            <a:rPr lang="en-US" sz="1800" dirty="0"/>
            <a:t>Team planning on project ideas, collective brainstorming, and gaining initial familiarity with the IPs and system-level design</a:t>
          </a:r>
        </a:p>
      </dgm:t>
    </dgm:pt>
    <dgm:pt modelId="{6EC1026A-FB66-40A7-8DB8-6D3EDD6531EC}" type="parTrans" cxnId="{9B4206F4-0E79-435C-8B3A-C3CC7A26E205}">
      <dgm:prSet/>
      <dgm:spPr/>
      <dgm:t>
        <a:bodyPr/>
        <a:lstStyle/>
        <a:p>
          <a:endParaRPr lang="en-US"/>
        </a:p>
      </dgm:t>
    </dgm:pt>
    <dgm:pt modelId="{B0A78BA0-0CA6-4D4C-960E-F415B3ADFCF3}" type="sibTrans" cxnId="{9B4206F4-0E79-435C-8B3A-C3CC7A26E205}">
      <dgm:prSet/>
      <dgm:spPr/>
      <dgm:t>
        <a:bodyPr/>
        <a:lstStyle/>
        <a:p>
          <a:endParaRPr lang="en-US"/>
        </a:p>
      </dgm:t>
    </dgm:pt>
    <dgm:pt modelId="{CF519D96-863D-460B-AE35-C07AF513C051}" type="pres">
      <dgm:prSet presAssocID="{75D8FFA0-6560-4115-B53B-F7B1D8915CC3}" presName="vert0" presStyleCnt="0">
        <dgm:presLayoutVars>
          <dgm:dir/>
          <dgm:animOne val="branch"/>
          <dgm:animLvl val="lvl"/>
        </dgm:presLayoutVars>
      </dgm:prSet>
      <dgm:spPr/>
    </dgm:pt>
    <dgm:pt modelId="{FF74751B-A164-435A-94E6-44B4DE9E0D4B}" type="pres">
      <dgm:prSet presAssocID="{33CBCAB9-B739-44BA-84AA-A1B1A973273D}" presName="thickLine" presStyleLbl="alignNode1" presStyleIdx="0" presStyleCnt="1" custLinFactNeighborY="-778"/>
      <dgm:spPr/>
    </dgm:pt>
    <dgm:pt modelId="{32380786-47BF-469B-975E-6A1010D1056F}" type="pres">
      <dgm:prSet presAssocID="{33CBCAB9-B739-44BA-84AA-A1B1A973273D}" presName="horz1" presStyleCnt="0"/>
      <dgm:spPr/>
    </dgm:pt>
    <dgm:pt modelId="{CDBCB219-654D-4A43-BCD7-F18CDA60EBFC}" type="pres">
      <dgm:prSet presAssocID="{33CBCAB9-B739-44BA-84AA-A1B1A973273D}" presName="tx1" presStyleLbl="revTx" presStyleIdx="0" presStyleCnt="1"/>
      <dgm:spPr/>
    </dgm:pt>
    <dgm:pt modelId="{4B5B2562-38D8-46BD-A13D-C6842EF75FA5}" type="pres">
      <dgm:prSet presAssocID="{33CBCAB9-B739-44BA-84AA-A1B1A973273D}" presName="vert1" presStyleCnt="0"/>
      <dgm:spPr/>
    </dgm:pt>
  </dgm:ptLst>
  <dgm:cxnLst>
    <dgm:cxn modelId="{621EA13F-D658-490C-8D35-1F7311211B4F}" type="presOf" srcId="{33CBCAB9-B739-44BA-84AA-A1B1A973273D}" destId="{CDBCB219-654D-4A43-BCD7-F18CDA60EBFC}" srcOrd="0" destOrd="0" presId="urn:microsoft.com/office/officeart/2008/layout/LinedList"/>
    <dgm:cxn modelId="{4F032DCF-2F69-4AD3-8F8A-3BEDD77E3CF2}" type="presOf" srcId="{75D8FFA0-6560-4115-B53B-F7B1D8915CC3}" destId="{CF519D96-863D-460B-AE35-C07AF513C051}" srcOrd="0" destOrd="0" presId="urn:microsoft.com/office/officeart/2008/layout/LinedList"/>
    <dgm:cxn modelId="{9B4206F4-0E79-435C-8B3A-C3CC7A26E205}" srcId="{75D8FFA0-6560-4115-B53B-F7B1D8915CC3}" destId="{33CBCAB9-B739-44BA-84AA-A1B1A973273D}" srcOrd="0" destOrd="0" parTransId="{6EC1026A-FB66-40A7-8DB8-6D3EDD6531EC}" sibTransId="{B0A78BA0-0CA6-4D4C-960E-F415B3ADFCF3}"/>
    <dgm:cxn modelId="{2371F6EB-AF91-4E47-8332-D983D69019CD}" type="presParOf" srcId="{CF519D96-863D-460B-AE35-C07AF513C051}" destId="{FF74751B-A164-435A-94E6-44B4DE9E0D4B}" srcOrd="0" destOrd="0" presId="urn:microsoft.com/office/officeart/2008/layout/LinedList"/>
    <dgm:cxn modelId="{32C9E214-762E-49D9-9466-0045F5C4BA26}" type="presParOf" srcId="{CF519D96-863D-460B-AE35-C07AF513C051}" destId="{32380786-47BF-469B-975E-6A1010D1056F}" srcOrd="1" destOrd="0" presId="urn:microsoft.com/office/officeart/2008/layout/LinedList"/>
    <dgm:cxn modelId="{5A6D8242-5C6C-446C-A028-AA1DA13DD422}" type="presParOf" srcId="{32380786-47BF-469B-975E-6A1010D1056F}" destId="{CDBCB219-654D-4A43-BCD7-F18CDA60EBFC}" srcOrd="0" destOrd="0" presId="urn:microsoft.com/office/officeart/2008/layout/LinedList"/>
    <dgm:cxn modelId="{A279B2AB-1BC9-401C-B20E-26C53C478FA8}" type="presParOf" srcId="{32380786-47BF-469B-975E-6A1010D1056F}" destId="{4B5B2562-38D8-46BD-A13D-C6842EF75F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D8FFA0-6560-4115-B53B-F7B1D8915CC3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CBCAB9-B739-44BA-84AA-A1B1A973273D}">
      <dgm:prSet phldrT="[Text]" custT="1"/>
      <dgm:spPr/>
      <dgm:t>
        <a:bodyPr/>
        <a:lstStyle/>
        <a:p>
          <a:r>
            <a:rPr lang="en-US" sz="2000" b="1" dirty="0">
              <a:solidFill>
                <a:schemeClr val="accent3"/>
              </a:solidFill>
            </a:rPr>
            <a:t>Divergence Phase</a:t>
          </a:r>
        </a:p>
        <a:p>
          <a:r>
            <a:rPr lang="en-US" sz="1800" dirty="0"/>
            <a:t>Design, test, fine-tune each peripheral. Upgraded with one another for latest versions and made modifications (replaced VDMA &amp; Audio In)</a:t>
          </a:r>
        </a:p>
      </dgm:t>
    </dgm:pt>
    <dgm:pt modelId="{6EC1026A-FB66-40A7-8DB8-6D3EDD6531EC}" type="parTrans" cxnId="{9B4206F4-0E79-435C-8B3A-C3CC7A26E205}">
      <dgm:prSet/>
      <dgm:spPr/>
      <dgm:t>
        <a:bodyPr/>
        <a:lstStyle/>
        <a:p>
          <a:endParaRPr lang="en-US"/>
        </a:p>
      </dgm:t>
    </dgm:pt>
    <dgm:pt modelId="{B0A78BA0-0CA6-4D4C-960E-F415B3ADFCF3}" type="sibTrans" cxnId="{9B4206F4-0E79-435C-8B3A-C3CC7A26E205}">
      <dgm:prSet/>
      <dgm:spPr/>
      <dgm:t>
        <a:bodyPr/>
        <a:lstStyle/>
        <a:p>
          <a:endParaRPr lang="en-US"/>
        </a:p>
      </dgm:t>
    </dgm:pt>
    <dgm:pt modelId="{CF519D96-863D-460B-AE35-C07AF513C051}" type="pres">
      <dgm:prSet presAssocID="{75D8FFA0-6560-4115-B53B-F7B1D8915CC3}" presName="vert0" presStyleCnt="0">
        <dgm:presLayoutVars>
          <dgm:dir/>
          <dgm:animOne val="branch"/>
          <dgm:animLvl val="lvl"/>
        </dgm:presLayoutVars>
      </dgm:prSet>
      <dgm:spPr/>
    </dgm:pt>
    <dgm:pt modelId="{FF74751B-A164-435A-94E6-44B4DE9E0D4B}" type="pres">
      <dgm:prSet presAssocID="{33CBCAB9-B739-44BA-84AA-A1B1A973273D}" presName="thickLine" presStyleLbl="alignNode1" presStyleIdx="0" presStyleCnt="1"/>
      <dgm:spPr/>
    </dgm:pt>
    <dgm:pt modelId="{32380786-47BF-469B-975E-6A1010D1056F}" type="pres">
      <dgm:prSet presAssocID="{33CBCAB9-B739-44BA-84AA-A1B1A973273D}" presName="horz1" presStyleCnt="0"/>
      <dgm:spPr/>
    </dgm:pt>
    <dgm:pt modelId="{CDBCB219-654D-4A43-BCD7-F18CDA60EBFC}" type="pres">
      <dgm:prSet presAssocID="{33CBCAB9-B739-44BA-84AA-A1B1A973273D}" presName="tx1" presStyleLbl="revTx" presStyleIdx="0" presStyleCnt="1"/>
      <dgm:spPr/>
    </dgm:pt>
    <dgm:pt modelId="{4B5B2562-38D8-46BD-A13D-C6842EF75FA5}" type="pres">
      <dgm:prSet presAssocID="{33CBCAB9-B739-44BA-84AA-A1B1A973273D}" presName="vert1" presStyleCnt="0"/>
      <dgm:spPr/>
    </dgm:pt>
  </dgm:ptLst>
  <dgm:cxnLst>
    <dgm:cxn modelId="{621EA13F-D658-490C-8D35-1F7311211B4F}" type="presOf" srcId="{33CBCAB9-B739-44BA-84AA-A1B1A973273D}" destId="{CDBCB219-654D-4A43-BCD7-F18CDA60EBFC}" srcOrd="0" destOrd="0" presId="urn:microsoft.com/office/officeart/2008/layout/LinedList"/>
    <dgm:cxn modelId="{4F032DCF-2F69-4AD3-8F8A-3BEDD77E3CF2}" type="presOf" srcId="{75D8FFA0-6560-4115-B53B-F7B1D8915CC3}" destId="{CF519D96-863D-460B-AE35-C07AF513C051}" srcOrd="0" destOrd="0" presId="urn:microsoft.com/office/officeart/2008/layout/LinedList"/>
    <dgm:cxn modelId="{9B4206F4-0E79-435C-8B3A-C3CC7A26E205}" srcId="{75D8FFA0-6560-4115-B53B-F7B1D8915CC3}" destId="{33CBCAB9-B739-44BA-84AA-A1B1A973273D}" srcOrd="0" destOrd="0" parTransId="{6EC1026A-FB66-40A7-8DB8-6D3EDD6531EC}" sibTransId="{B0A78BA0-0CA6-4D4C-960E-F415B3ADFCF3}"/>
    <dgm:cxn modelId="{2371F6EB-AF91-4E47-8332-D983D69019CD}" type="presParOf" srcId="{CF519D96-863D-460B-AE35-C07AF513C051}" destId="{FF74751B-A164-435A-94E6-44B4DE9E0D4B}" srcOrd="0" destOrd="0" presId="urn:microsoft.com/office/officeart/2008/layout/LinedList"/>
    <dgm:cxn modelId="{32C9E214-762E-49D9-9466-0045F5C4BA26}" type="presParOf" srcId="{CF519D96-863D-460B-AE35-C07AF513C051}" destId="{32380786-47BF-469B-975E-6A1010D1056F}" srcOrd="1" destOrd="0" presId="urn:microsoft.com/office/officeart/2008/layout/LinedList"/>
    <dgm:cxn modelId="{5A6D8242-5C6C-446C-A028-AA1DA13DD422}" type="presParOf" srcId="{32380786-47BF-469B-975E-6A1010D1056F}" destId="{CDBCB219-654D-4A43-BCD7-F18CDA60EBFC}" srcOrd="0" destOrd="0" presId="urn:microsoft.com/office/officeart/2008/layout/LinedList"/>
    <dgm:cxn modelId="{A279B2AB-1BC9-401C-B20E-26C53C478FA8}" type="presParOf" srcId="{32380786-47BF-469B-975E-6A1010D1056F}" destId="{4B5B2562-38D8-46BD-A13D-C6842EF75F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D8FFA0-6560-4115-B53B-F7B1D8915CC3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CBCAB9-B739-44BA-84AA-A1B1A973273D}">
      <dgm:prSet phldrT="[Text]" custT="1"/>
      <dgm:spPr/>
      <dgm:t>
        <a:bodyPr/>
        <a:lstStyle/>
        <a:p>
          <a:r>
            <a:rPr lang="en-US" sz="2000" b="1" dirty="0">
              <a:solidFill>
                <a:srgbClr val="339966"/>
              </a:solidFill>
            </a:rPr>
            <a:t>Convergence Phase</a:t>
          </a:r>
        </a:p>
        <a:p>
          <a:r>
            <a:rPr lang="en-US" sz="1800" dirty="0"/>
            <a:t>Create final block design by integrating with the finished peripherals. Built the software controlling game logic and take user inputs.</a:t>
          </a:r>
        </a:p>
      </dgm:t>
    </dgm:pt>
    <dgm:pt modelId="{6EC1026A-FB66-40A7-8DB8-6D3EDD6531EC}" type="parTrans" cxnId="{9B4206F4-0E79-435C-8B3A-C3CC7A26E205}">
      <dgm:prSet/>
      <dgm:spPr/>
      <dgm:t>
        <a:bodyPr/>
        <a:lstStyle/>
        <a:p>
          <a:endParaRPr lang="en-US"/>
        </a:p>
      </dgm:t>
    </dgm:pt>
    <dgm:pt modelId="{B0A78BA0-0CA6-4D4C-960E-F415B3ADFCF3}" type="sibTrans" cxnId="{9B4206F4-0E79-435C-8B3A-C3CC7A26E205}">
      <dgm:prSet/>
      <dgm:spPr/>
      <dgm:t>
        <a:bodyPr/>
        <a:lstStyle/>
        <a:p>
          <a:endParaRPr lang="en-US"/>
        </a:p>
      </dgm:t>
    </dgm:pt>
    <dgm:pt modelId="{CF519D96-863D-460B-AE35-C07AF513C051}" type="pres">
      <dgm:prSet presAssocID="{75D8FFA0-6560-4115-B53B-F7B1D8915CC3}" presName="vert0" presStyleCnt="0">
        <dgm:presLayoutVars>
          <dgm:dir/>
          <dgm:animOne val="branch"/>
          <dgm:animLvl val="lvl"/>
        </dgm:presLayoutVars>
      </dgm:prSet>
      <dgm:spPr/>
    </dgm:pt>
    <dgm:pt modelId="{FF74751B-A164-435A-94E6-44B4DE9E0D4B}" type="pres">
      <dgm:prSet presAssocID="{33CBCAB9-B739-44BA-84AA-A1B1A973273D}" presName="thickLine" presStyleLbl="alignNode1" presStyleIdx="0" presStyleCnt="1"/>
      <dgm:spPr/>
    </dgm:pt>
    <dgm:pt modelId="{32380786-47BF-469B-975E-6A1010D1056F}" type="pres">
      <dgm:prSet presAssocID="{33CBCAB9-B739-44BA-84AA-A1B1A973273D}" presName="horz1" presStyleCnt="0"/>
      <dgm:spPr/>
    </dgm:pt>
    <dgm:pt modelId="{CDBCB219-654D-4A43-BCD7-F18CDA60EBFC}" type="pres">
      <dgm:prSet presAssocID="{33CBCAB9-B739-44BA-84AA-A1B1A973273D}" presName="tx1" presStyleLbl="revTx" presStyleIdx="0" presStyleCnt="1"/>
      <dgm:spPr/>
    </dgm:pt>
    <dgm:pt modelId="{4B5B2562-38D8-46BD-A13D-C6842EF75FA5}" type="pres">
      <dgm:prSet presAssocID="{33CBCAB9-B739-44BA-84AA-A1B1A973273D}" presName="vert1" presStyleCnt="0"/>
      <dgm:spPr/>
    </dgm:pt>
  </dgm:ptLst>
  <dgm:cxnLst>
    <dgm:cxn modelId="{621EA13F-D658-490C-8D35-1F7311211B4F}" type="presOf" srcId="{33CBCAB9-B739-44BA-84AA-A1B1A973273D}" destId="{CDBCB219-654D-4A43-BCD7-F18CDA60EBFC}" srcOrd="0" destOrd="0" presId="urn:microsoft.com/office/officeart/2008/layout/LinedList"/>
    <dgm:cxn modelId="{4F032DCF-2F69-4AD3-8F8A-3BEDD77E3CF2}" type="presOf" srcId="{75D8FFA0-6560-4115-B53B-F7B1D8915CC3}" destId="{CF519D96-863D-460B-AE35-C07AF513C051}" srcOrd="0" destOrd="0" presId="urn:microsoft.com/office/officeart/2008/layout/LinedList"/>
    <dgm:cxn modelId="{9B4206F4-0E79-435C-8B3A-C3CC7A26E205}" srcId="{75D8FFA0-6560-4115-B53B-F7B1D8915CC3}" destId="{33CBCAB9-B739-44BA-84AA-A1B1A973273D}" srcOrd="0" destOrd="0" parTransId="{6EC1026A-FB66-40A7-8DB8-6D3EDD6531EC}" sibTransId="{B0A78BA0-0CA6-4D4C-960E-F415B3ADFCF3}"/>
    <dgm:cxn modelId="{2371F6EB-AF91-4E47-8332-D983D69019CD}" type="presParOf" srcId="{CF519D96-863D-460B-AE35-C07AF513C051}" destId="{FF74751B-A164-435A-94E6-44B4DE9E0D4B}" srcOrd="0" destOrd="0" presId="urn:microsoft.com/office/officeart/2008/layout/LinedList"/>
    <dgm:cxn modelId="{32C9E214-762E-49D9-9466-0045F5C4BA26}" type="presParOf" srcId="{CF519D96-863D-460B-AE35-C07AF513C051}" destId="{32380786-47BF-469B-975E-6A1010D1056F}" srcOrd="1" destOrd="0" presId="urn:microsoft.com/office/officeart/2008/layout/LinedList"/>
    <dgm:cxn modelId="{5A6D8242-5C6C-446C-A028-AA1DA13DD422}" type="presParOf" srcId="{32380786-47BF-469B-975E-6A1010D1056F}" destId="{CDBCB219-654D-4A43-BCD7-F18CDA60EBFC}" srcOrd="0" destOrd="0" presId="urn:microsoft.com/office/officeart/2008/layout/LinedList"/>
    <dgm:cxn modelId="{A279B2AB-1BC9-401C-B20E-26C53C478FA8}" type="presParOf" srcId="{32380786-47BF-469B-975E-6A1010D1056F}" destId="{4B5B2562-38D8-46BD-A13D-C6842EF75F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2BFB3-DE7F-489A-ACD4-52C70527575D}">
      <dsp:nvSpPr>
        <dsp:cNvPr id="0" name=""/>
        <dsp:cNvSpPr/>
      </dsp:nvSpPr>
      <dsp:spPr>
        <a:xfrm>
          <a:off x="911987" y="0"/>
          <a:ext cx="2722307" cy="9182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Group Design </a:t>
          </a:r>
        </a:p>
      </dsp:txBody>
      <dsp:txXfrm>
        <a:off x="938880" y="26893"/>
        <a:ext cx="2668521" cy="864424"/>
      </dsp:txXfrm>
    </dsp:sp>
    <dsp:sp modelId="{52D324D6-71BE-4ED8-B269-FBEBF50E6A9B}">
      <dsp:nvSpPr>
        <dsp:cNvPr id="0" name=""/>
        <dsp:cNvSpPr/>
      </dsp:nvSpPr>
      <dsp:spPr>
        <a:xfrm rot="5400000">
          <a:off x="2100976" y="941165"/>
          <a:ext cx="344328" cy="413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2149182" y="975598"/>
        <a:ext cx="247916" cy="241030"/>
      </dsp:txXfrm>
    </dsp:sp>
    <dsp:sp modelId="{198A39E6-23E2-48E0-B609-7BC7D2308642}">
      <dsp:nvSpPr>
        <dsp:cNvPr id="0" name=""/>
        <dsp:cNvSpPr/>
      </dsp:nvSpPr>
      <dsp:spPr>
        <a:xfrm>
          <a:off x="905029" y="1377315"/>
          <a:ext cx="2736223" cy="9182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Individual Peripherals</a:t>
          </a:r>
        </a:p>
      </dsp:txBody>
      <dsp:txXfrm>
        <a:off x="931922" y="1404208"/>
        <a:ext cx="2682437" cy="864424"/>
      </dsp:txXfrm>
    </dsp:sp>
    <dsp:sp modelId="{F92CA01E-4A62-4B10-AE78-1C7DD810840D}">
      <dsp:nvSpPr>
        <dsp:cNvPr id="0" name=""/>
        <dsp:cNvSpPr/>
      </dsp:nvSpPr>
      <dsp:spPr>
        <a:xfrm rot="5400000">
          <a:off x="2100976" y="2318480"/>
          <a:ext cx="344328" cy="413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2149182" y="2352913"/>
        <a:ext cx="247916" cy="241030"/>
      </dsp:txXfrm>
    </dsp:sp>
    <dsp:sp modelId="{83E7C4B7-1087-4AC9-83F5-BFEF800A1F80}">
      <dsp:nvSpPr>
        <dsp:cNvPr id="0" name=""/>
        <dsp:cNvSpPr/>
      </dsp:nvSpPr>
      <dsp:spPr>
        <a:xfrm>
          <a:off x="905029" y="2754630"/>
          <a:ext cx="2736223" cy="9182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Integration</a:t>
          </a:r>
        </a:p>
      </dsp:txBody>
      <dsp:txXfrm>
        <a:off x="931922" y="2781523"/>
        <a:ext cx="2682437" cy="864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4751B-A164-435A-94E6-44B4DE9E0D4B}">
      <dsp:nvSpPr>
        <dsp:cNvPr id="0" name=""/>
        <dsp:cNvSpPr/>
      </dsp:nvSpPr>
      <dsp:spPr>
        <a:xfrm>
          <a:off x="0" y="0"/>
          <a:ext cx="6595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CB219-654D-4A43-BCD7-F18CDA60EBFC}">
      <dsp:nvSpPr>
        <dsp:cNvPr id="0" name=""/>
        <dsp:cNvSpPr/>
      </dsp:nvSpPr>
      <dsp:spPr>
        <a:xfrm>
          <a:off x="0" y="0"/>
          <a:ext cx="6595262" cy="978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accent2"/>
              </a:solidFill>
            </a:rPr>
            <a:t>Convergence Phase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Team planning on project ideas, collective brainstorming, and gaining initial familiarity with the IPs and system-level design</a:t>
          </a:r>
        </a:p>
      </dsp:txBody>
      <dsp:txXfrm>
        <a:off x="0" y="0"/>
        <a:ext cx="6595262" cy="978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4751B-A164-435A-94E6-44B4DE9E0D4B}">
      <dsp:nvSpPr>
        <dsp:cNvPr id="0" name=""/>
        <dsp:cNvSpPr/>
      </dsp:nvSpPr>
      <dsp:spPr>
        <a:xfrm>
          <a:off x="0" y="0"/>
          <a:ext cx="65952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CB219-654D-4A43-BCD7-F18CDA60EBFC}">
      <dsp:nvSpPr>
        <dsp:cNvPr id="0" name=""/>
        <dsp:cNvSpPr/>
      </dsp:nvSpPr>
      <dsp:spPr>
        <a:xfrm>
          <a:off x="0" y="0"/>
          <a:ext cx="6595263" cy="978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accent3"/>
              </a:solidFill>
            </a:rPr>
            <a:t>Divergence Phase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Design, test, fine-tune each peripheral. Upgraded with one another for latest versions and made modifications (replaced VDMA &amp; Audio In)</a:t>
          </a:r>
        </a:p>
      </dsp:txBody>
      <dsp:txXfrm>
        <a:off x="0" y="0"/>
        <a:ext cx="6595263" cy="978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4751B-A164-435A-94E6-44B4DE9E0D4B}">
      <dsp:nvSpPr>
        <dsp:cNvPr id="0" name=""/>
        <dsp:cNvSpPr/>
      </dsp:nvSpPr>
      <dsp:spPr>
        <a:xfrm>
          <a:off x="0" y="0"/>
          <a:ext cx="65952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CB219-654D-4A43-BCD7-F18CDA60EBFC}">
      <dsp:nvSpPr>
        <dsp:cNvPr id="0" name=""/>
        <dsp:cNvSpPr/>
      </dsp:nvSpPr>
      <dsp:spPr>
        <a:xfrm>
          <a:off x="0" y="0"/>
          <a:ext cx="6595264" cy="978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339966"/>
              </a:solidFill>
            </a:rPr>
            <a:t>Convergence Phase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final block design by integrating with the finished peripherals. Built the software controlling game logic and take user inputs.</a:t>
          </a:r>
        </a:p>
      </dsp:txBody>
      <dsp:txXfrm>
        <a:off x="0" y="0"/>
        <a:ext cx="6595264" cy="978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9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1483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39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635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94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7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101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91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05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8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96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1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02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4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774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0458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409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131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30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2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614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163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182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929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217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75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68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654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732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0773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1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052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1609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361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967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9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7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6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22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E2DF-E590-4B1F-B523-04CBC191457A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7B858A-6C30-49CC-B14A-8B3A4DE0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1" y="1950720"/>
            <a:ext cx="8915399" cy="2122593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Laser Hunter’s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1" y="4358640"/>
            <a:ext cx="8915399" cy="1981200"/>
          </a:xfrm>
        </p:spPr>
        <p:txBody>
          <a:bodyPr>
            <a:normAutofit/>
          </a:bodyPr>
          <a:lstStyle/>
          <a:p>
            <a:r>
              <a:rPr lang="en-US" dirty="0"/>
              <a:t>ECE532: Digital Systems Design, Final Project Demonstration</a:t>
            </a:r>
          </a:p>
          <a:p>
            <a:r>
              <a:rPr lang="en-US" dirty="0"/>
              <a:t>Instructor: Prof. Paul Chow, University of Toronto</a:t>
            </a:r>
          </a:p>
          <a:p>
            <a:r>
              <a:rPr lang="en-US" dirty="0"/>
              <a:t>Group 18: Deng Pan, Bill Yu, Mingwei Ding, Ming Hsu</a:t>
            </a:r>
          </a:p>
          <a:p>
            <a:r>
              <a:rPr lang="en-US" dirty="0"/>
              <a:t>March 31</a:t>
            </a:r>
            <a:r>
              <a:rPr lang="en-US" baseline="30000" dirty="0"/>
              <a:t>st</a:t>
            </a:r>
            <a:r>
              <a:rPr lang="en-US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316714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Vision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5" y="1891792"/>
            <a:ext cx="9826753" cy="1038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00B050"/>
                </a:solidFill>
              </a:rPr>
              <a:t>Conceptualization</a:t>
            </a:r>
            <a:r>
              <a:rPr lang="en-US" sz="2000" dirty="0"/>
              <a:t>: To create an interactive environment between human users and custom digital systems that allows properties of laser pointers to be used in clearing random-moving targets on the display screen.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24125" y="2930144"/>
            <a:ext cx="6880355" cy="329793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Mission Statement</a:t>
            </a:r>
            <a:r>
              <a:rPr lang="en-US" sz="2000" dirty="0"/>
              <a:t>: Using Vivado simulation software to design an interactive environment that supports:</a:t>
            </a:r>
          </a:p>
          <a:p>
            <a:pPr marL="1426464" lvl="6" indent="-457200">
              <a:buFont typeface="+mj-lt"/>
              <a:buAutoNum type="arabicPeriod"/>
            </a:pPr>
            <a:r>
              <a:rPr lang="en-US" sz="2000" dirty="0"/>
              <a:t>Detection of laser pointer coordinates</a:t>
            </a:r>
          </a:p>
          <a:p>
            <a:pPr marL="1426464" lvl="6" indent="-457200">
              <a:buFont typeface="+mj-lt"/>
              <a:buAutoNum type="arabicPeriod"/>
            </a:pPr>
            <a:r>
              <a:rPr lang="en-US" sz="2000" dirty="0"/>
              <a:t>Generation of pseudo-random moving targets</a:t>
            </a:r>
          </a:p>
          <a:p>
            <a:pPr marL="1426464" lvl="6" indent="-457200">
              <a:buFont typeface="+mj-lt"/>
              <a:buAutoNum type="arabicPeriod"/>
            </a:pPr>
            <a:r>
              <a:rPr lang="en-US" sz="2000" dirty="0"/>
              <a:t>Clearing of targets using the detected lasers</a:t>
            </a:r>
          </a:p>
          <a:p>
            <a:pPr marL="1426464" lvl="6" indent="-457200">
              <a:buFont typeface="+mj-lt"/>
              <a:buAutoNum type="arabicPeriod"/>
            </a:pPr>
            <a:r>
              <a:rPr lang="en-US" sz="2000" dirty="0"/>
              <a:t>Counting and display of user score</a:t>
            </a:r>
          </a:p>
          <a:p>
            <a:pPr marL="1426464" lvl="6" indent="-457200">
              <a:buFont typeface="+mj-lt"/>
              <a:buAutoNum type="arabicPeriod"/>
            </a:pPr>
            <a:r>
              <a:rPr lang="en-US" sz="2000" dirty="0"/>
              <a:t>Adjustment of gameplay duration and difficulty</a:t>
            </a:r>
          </a:p>
          <a:p>
            <a:pPr marL="1426464" lvl="6" indent="-457200">
              <a:buFont typeface="+mj-lt"/>
              <a:buAutoNum type="arabicPeriod"/>
            </a:pPr>
            <a:r>
              <a:rPr lang="en-US" sz="2000" dirty="0"/>
              <a:t>Audio input for parsing speech</a:t>
            </a:r>
          </a:p>
          <a:p>
            <a:pPr marL="1426464" lvl="6" indent="-457200">
              <a:buFont typeface="+mj-lt"/>
              <a:buAutoNum type="arabicPeriod"/>
            </a:pPr>
            <a:r>
              <a:rPr lang="en-US" sz="2000" dirty="0"/>
              <a:t>Background and interactive music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8"/>
          <a:stretch/>
        </p:blipFill>
        <p:spPr>
          <a:xfrm>
            <a:off x="7772400" y="2991612"/>
            <a:ext cx="29718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5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33" y="1510284"/>
            <a:ext cx="4661372" cy="4647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Final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1772658"/>
            <a:ext cx="6869806" cy="452247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FF0066"/>
                </a:solidFill>
              </a:rPr>
              <a:t>Envisioned concept realized </a:t>
            </a:r>
            <a:r>
              <a:rPr lang="en-US" sz="1800" dirty="0"/>
              <a:t>with few </a:t>
            </a:r>
            <a:r>
              <a:rPr lang="en-US" sz="1800" dirty="0">
                <a:solidFill>
                  <a:srgbClr val="FF6600"/>
                </a:solidFill>
              </a:rPr>
              <a:t>simplifying modifications</a:t>
            </a:r>
          </a:p>
          <a:p>
            <a:pPr marL="1017270" lvl="3" indent="-514350">
              <a:lnSpc>
                <a:spcPct val="110000"/>
              </a:lnSpc>
              <a:buFont typeface="+mj-lt"/>
              <a:buAutoNum type="alphaLcParenR"/>
            </a:pPr>
            <a:r>
              <a:rPr lang="en-US" sz="1800" dirty="0">
                <a:solidFill>
                  <a:srgbClr val="FF6600"/>
                </a:solidFill>
              </a:rPr>
              <a:t>VGA </a:t>
            </a:r>
            <a:r>
              <a:rPr lang="en-US" sz="1800" dirty="0"/>
              <a:t>replaced HDMI as video output</a:t>
            </a:r>
          </a:p>
          <a:p>
            <a:pPr marL="1017270" lvl="3" indent="-514350">
              <a:lnSpc>
                <a:spcPct val="110000"/>
              </a:lnSpc>
              <a:buFont typeface="+mj-lt"/>
              <a:buAutoNum type="alphaLcParenR"/>
            </a:pPr>
            <a:r>
              <a:rPr lang="en-US" sz="1800" dirty="0">
                <a:solidFill>
                  <a:srgbClr val="FF6600"/>
                </a:solidFill>
              </a:rPr>
              <a:t>Video processing implemented in hardware </a:t>
            </a:r>
            <a:r>
              <a:rPr lang="en-US" sz="1800" dirty="0"/>
              <a:t>without VDMA </a:t>
            </a:r>
          </a:p>
          <a:p>
            <a:pPr marL="1017270" lvl="3" indent="-514350">
              <a:lnSpc>
                <a:spcPct val="110000"/>
              </a:lnSpc>
              <a:buFont typeface="+mj-lt"/>
              <a:buAutoNum type="alphaLcParenR"/>
            </a:pPr>
            <a:r>
              <a:rPr lang="en-US" sz="1800" dirty="0">
                <a:solidFill>
                  <a:srgbClr val="FF6600"/>
                </a:solidFill>
              </a:rPr>
              <a:t>Audio input </a:t>
            </a:r>
            <a:r>
              <a:rPr lang="en-US" sz="1800" dirty="0"/>
              <a:t>replaced due to FFT microphone complexities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B050"/>
                </a:solidFill>
              </a:rPr>
              <a:t>Keyboard UART </a:t>
            </a:r>
            <a:r>
              <a:rPr lang="en-US" sz="1800" dirty="0"/>
              <a:t>input for user commands with interrupts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B050"/>
                </a:solidFill>
              </a:rPr>
              <a:t>Laser detection </a:t>
            </a:r>
            <a:r>
              <a:rPr lang="en-US" sz="1800" dirty="0"/>
              <a:t>implemented in hardware</a:t>
            </a:r>
          </a:p>
          <a:p>
            <a:pPr marL="1017270" lvl="3" indent="-514350">
              <a:lnSpc>
                <a:spcPct val="110000"/>
              </a:lnSpc>
              <a:buFont typeface="+mj-lt"/>
              <a:buAutoNum type="alphaLcParenR"/>
            </a:pPr>
            <a:r>
              <a:rPr lang="en-US" sz="1800" dirty="0"/>
              <a:t>Developed frame averaging </a:t>
            </a:r>
            <a:r>
              <a:rPr lang="en-US" sz="1800" dirty="0">
                <a:solidFill>
                  <a:srgbClr val="00B050"/>
                </a:solidFill>
              </a:rPr>
              <a:t>custom IP for stable coordinate output</a:t>
            </a:r>
            <a:r>
              <a:rPr lang="en-US" sz="1800" dirty="0"/>
              <a:t> used in gameplay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B050"/>
                </a:solidFill>
              </a:rPr>
              <a:t>Audio output </a:t>
            </a:r>
            <a:r>
              <a:rPr lang="en-US" sz="1800" dirty="0"/>
              <a:t>with background music customized for target hits</a:t>
            </a:r>
            <a:endParaRPr lang="en-US" sz="1800" dirty="0">
              <a:solidFill>
                <a:srgbClr val="00B050"/>
              </a:solidFill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B050"/>
                </a:solidFill>
              </a:rPr>
              <a:t>Score and timer display </a:t>
            </a:r>
            <a:r>
              <a:rPr lang="en-US" sz="1800" dirty="0"/>
              <a:t>along with </a:t>
            </a:r>
            <a:r>
              <a:rPr lang="en-US" sz="1800" dirty="0">
                <a:solidFill>
                  <a:srgbClr val="00B050"/>
                </a:solidFill>
              </a:rPr>
              <a:t>game difficulty customization</a:t>
            </a:r>
            <a:r>
              <a:rPr lang="en-US" sz="1800" dirty="0"/>
              <a:t> all materialized as planned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B050"/>
                </a:solidFill>
              </a:rPr>
              <a:t>Multiplayer support </a:t>
            </a:r>
            <a:r>
              <a:rPr lang="en-US" sz="1800" dirty="0"/>
              <a:t>implemented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313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63e906a84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0547" y="529144"/>
            <a:ext cx="5780176" cy="543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97" y="533716"/>
            <a:ext cx="4607051" cy="1499616"/>
          </a:xfrm>
        </p:spPr>
        <p:txBody>
          <a:bodyPr>
            <a:norm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Initial Block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30589"/>
            <a:ext cx="4297680" cy="393192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Originally envisioned </a:t>
            </a:r>
            <a:r>
              <a:rPr lang="en-US" sz="2000" dirty="0"/>
              <a:t>HDMI video-out </a:t>
            </a:r>
            <a:r>
              <a:rPr lang="en-US" sz="2000" dirty="0">
                <a:solidFill>
                  <a:schemeClr val="bg1"/>
                </a:solidFill>
              </a:rPr>
              <a:t>display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Game memory </a:t>
            </a:r>
            <a:r>
              <a:rPr lang="en-US" sz="2000" dirty="0">
                <a:solidFill>
                  <a:schemeClr val="bg1"/>
                </a:solidFill>
              </a:rPr>
              <a:t>implemented with DDR4 to be used with VDMA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FFCC66"/>
                </a:solidFill>
              </a:rPr>
              <a:t>Laser detection </a:t>
            </a:r>
            <a:r>
              <a:rPr lang="en-US" sz="2000" dirty="0">
                <a:solidFill>
                  <a:schemeClr val="bg1"/>
                </a:solidFill>
              </a:rPr>
              <a:t>planned with feedback to camera interface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FFCC66"/>
                </a:solidFill>
              </a:rPr>
              <a:t>Audio capture </a:t>
            </a:r>
            <a:r>
              <a:rPr lang="en-US" sz="2000" dirty="0">
                <a:solidFill>
                  <a:schemeClr val="bg1"/>
                </a:solidFill>
              </a:rPr>
              <a:t>intended for user voice commands interfaced along with background music output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Serial monitor </a:t>
            </a:r>
            <a:r>
              <a:rPr lang="en-US" sz="2000" dirty="0">
                <a:solidFill>
                  <a:schemeClr val="bg1"/>
                </a:solidFill>
              </a:rPr>
              <a:t>used for USB-UART connections from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0780" y="5905500"/>
            <a:ext cx="5158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1) Initial System Block Design Envisioned</a:t>
            </a:r>
          </a:p>
        </p:txBody>
      </p:sp>
    </p:spTree>
    <p:extLst>
      <p:ext uri="{BB962C8B-B14F-4D97-AF65-F5344CB8AC3E}">
        <p14:creationId xmlns:p14="http://schemas.microsoft.com/office/powerpoint/2010/main" val="370499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3082" name="Straight Connector 7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3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Final Block Desig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93309" y="1249680"/>
            <a:ext cx="6096003" cy="4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4" name="Straight Connector 7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09" y="608076"/>
            <a:ext cx="434035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 block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5538" y="1836420"/>
            <a:ext cx="4241291" cy="4676140"/>
          </a:xfrm>
        </p:spPr>
        <p:txBody>
          <a:bodyPr vert="horz" lIns="45720" tIns="45720" rIns="45720" bIns="45720" rtlCol="0">
            <a:normAutofit lnSpcReduction="10000"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Game logic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audio output</a:t>
            </a:r>
            <a:r>
              <a:rPr lang="en-US" sz="1800" dirty="0">
                <a:solidFill>
                  <a:srgbClr val="FFFFFF"/>
                </a:solidFill>
              </a:rPr>
              <a:t>, and </a:t>
            </a:r>
            <a:r>
              <a:rPr lang="en-US" sz="1800" dirty="0"/>
              <a:t>serial monitor</a:t>
            </a:r>
            <a:r>
              <a:rPr lang="en-US" sz="1800" dirty="0">
                <a:solidFill>
                  <a:srgbClr val="FFFFFF"/>
                </a:solidFill>
              </a:rPr>
              <a:t> remains the same or similar to initial block design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Laser IP </a:t>
            </a:r>
            <a:r>
              <a:rPr lang="en-US" sz="1800" dirty="0">
                <a:solidFill>
                  <a:srgbClr val="FFFFFF"/>
                </a:solidFill>
              </a:rPr>
              <a:t>uses effective thresholds and averaging algorithms for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pixel processing</a:t>
            </a:r>
            <a:endParaRPr lang="en-US" sz="1800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CC66"/>
                </a:solidFill>
              </a:rPr>
              <a:t>VGA</a:t>
            </a:r>
            <a:r>
              <a:rPr lang="en-US" sz="1800" dirty="0">
                <a:solidFill>
                  <a:srgbClr val="FFFFFF"/>
                </a:solidFill>
              </a:rPr>
              <a:t> implemented with compositor for video overlay with images from various origins:</a:t>
            </a:r>
          </a:p>
          <a:p>
            <a:pPr marL="914400" lvl="3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1800" dirty="0"/>
              <a:t>Camera Module</a:t>
            </a:r>
          </a:p>
          <a:p>
            <a:pPr marL="914400" lvl="3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1800" dirty="0"/>
              <a:t>Custom Sources</a:t>
            </a:r>
            <a:r>
              <a:rPr lang="en-US" sz="1800" dirty="0">
                <a:solidFill>
                  <a:srgbClr val="FFFFFF"/>
                </a:solidFill>
              </a:rPr>
              <a:t>: </a:t>
            </a:r>
          </a:p>
          <a:p>
            <a:pPr marL="1380744" lvl="6" indent="-457200">
              <a:buClr>
                <a:schemeClr val="bg1"/>
              </a:buClr>
              <a:buFont typeface="+mj-lt"/>
              <a:buAutoNum type="alphaLcParenR"/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Score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</a:p>
          <a:p>
            <a:pPr marL="1380744" lvl="6" indent="-457200">
              <a:buClr>
                <a:schemeClr val="bg1"/>
              </a:buClr>
              <a:buFont typeface="+mj-lt"/>
              <a:buAutoNum type="alphaLcParenR"/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Timer</a:t>
            </a:r>
          </a:p>
          <a:p>
            <a:pPr marL="1380744" lvl="6" indent="-457200">
              <a:buClr>
                <a:schemeClr val="bg1"/>
              </a:buClr>
              <a:buFont typeface="+mj-lt"/>
              <a:buAutoNum type="alphaLcParenR"/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Menu Displays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/>
              <a:t>Keyboard</a:t>
            </a:r>
            <a:r>
              <a:rPr lang="en-US" sz="1800" dirty="0">
                <a:solidFill>
                  <a:srgbClr val="FFFFFF"/>
                </a:solidFill>
              </a:rPr>
              <a:t> to enable interrupts for pausing, restart, other menu navigation features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0780" y="5803698"/>
            <a:ext cx="5158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2) Final System Block Design Implemented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0621" y="1173904"/>
            <a:ext cx="19979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Audio output based on frequency of notes, 60 bpm hardware note and tune selection to loop music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10302240" y="1153584"/>
            <a:ext cx="1178560" cy="682835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/>
          <p:cNvCxnSpPr>
            <a:cxnSpLocks/>
            <a:stCxn id="16" idx="0"/>
            <a:endCxn id="6" idx="0"/>
          </p:cNvCxnSpPr>
          <p:nvPr/>
        </p:nvCxnSpPr>
        <p:spPr>
          <a:xfrm rot="5400000" flipH="1" flipV="1">
            <a:off x="8780400" y="-937215"/>
            <a:ext cx="20320" cy="4201919"/>
          </a:xfrm>
          <a:prstGeom prst="bentConnector3">
            <a:avLst>
              <a:gd name="adj1" fmla="val 1225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90621" y="2345570"/>
            <a:ext cx="1997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Compositor sends out final overlapped RGB value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5768340" y="3593135"/>
            <a:ext cx="1920240" cy="740779"/>
          </a:xfrm>
          <a:prstGeom prst="roundRect">
            <a:avLst/>
          </a:prstGeom>
          <a:noFill/>
          <a:ln>
            <a:solidFill>
              <a:srgbClr val="FFCC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775921" y="3949479"/>
            <a:ext cx="0" cy="191776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5992367" y="2480290"/>
            <a:ext cx="6250635" cy="3201058"/>
            <a:chOff x="5992367" y="2480290"/>
            <a:chExt cx="6250635" cy="3201058"/>
          </a:xfrm>
        </p:grpSpPr>
        <p:sp>
          <p:nvSpPr>
            <p:cNvPr id="31" name="Rectangle: Rounded Corners 30"/>
            <p:cNvSpPr/>
            <p:nvPr/>
          </p:nvSpPr>
          <p:spPr>
            <a:xfrm>
              <a:off x="9235440" y="2979843"/>
              <a:ext cx="1656080" cy="603132"/>
            </a:xfrm>
            <a:prstGeom prst="roundRect">
              <a:avLst/>
            </a:prstGeom>
            <a:noFill/>
            <a:ln>
              <a:solidFill>
                <a:srgbClr val="FF00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11455691" y="4174490"/>
              <a:ext cx="632460" cy="603132"/>
            </a:xfrm>
            <a:prstGeom prst="roundRect">
              <a:avLst/>
            </a:prstGeom>
            <a:noFill/>
            <a:ln>
              <a:solidFill>
                <a:srgbClr val="FF00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224640" y="3468807"/>
              <a:ext cx="1018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66"/>
                  </a:solidFill>
                </a:rPr>
                <a:t>OV7670</a:t>
              </a:r>
            </a:p>
            <a:p>
              <a:pPr algn="ctr"/>
              <a:r>
                <a:rPr lang="en-US" sz="1400" dirty="0">
                  <a:solidFill>
                    <a:srgbClr val="FF0066"/>
                  </a:solidFill>
                </a:rPr>
                <a:t>Module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395840" y="2480290"/>
              <a:ext cx="2003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66"/>
                  </a:solidFill>
                </a:rPr>
                <a:t>Frame Averaging IP</a:t>
              </a:r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9761221" y="4174794"/>
              <a:ext cx="1203960" cy="603132"/>
            </a:xfrm>
            <a:prstGeom prst="roundRect">
              <a:avLst/>
            </a:prstGeom>
            <a:noFill/>
            <a:ln>
              <a:solidFill>
                <a:srgbClr val="FF00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92367" y="5373571"/>
              <a:ext cx="3403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66"/>
                  </a:solidFill>
                </a:rPr>
                <a:t>VGA input used for pixel threshold detection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0397680" y="2742347"/>
              <a:ext cx="0" cy="191776"/>
            </a:xfrm>
            <a:prstGeom prst="straightConnector1">
              <a:avLst/>
            </a:prstGeom>
            <a:ln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/>
            <p:cNvCxnSpPr>
              <a:cxnSpLocks/>
              <a:stCxn id="36" idx="3"/>
              <a:endCxn id="35" idx="1"/>
            </p:cNvCxnSpPr>
            <p:nvPr/>
          </p:nvCxnSpPr>
          <p:spPr>
            <a:xfrm flipV="1">
              <a:off x="9395841" y="4476360"/>
              <a:ext cx="365380" cy="1051100"/>
            </a:xfrm>
            <a:prstGeom prst="bentConnector3">
              <a:avLst/>
            </a:prstGeom>
            <a:ln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>
            <a:off x="6301740" y="3084234"/>
            <a:ext cx="0" cy="384573"/>
          </a:xfrm>
          <a:prstGeom prst="straightConnector1">
            <a:avLst/>
          </a:prstGeom>
          <a:ln>
            <a:solidFill>
              <a:srgbClr val="FF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3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9738111" cy="1499616"/>
          </a:xfrm>
        </p:spPr>
        <p:txBody>
          <a:bodyPr/>
          <a:lstStyle/>
          <a:p>
            <a:r>
              <a:rPr lang="en-US" dirty="0"/>
              <a:t>Design Process – overview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64523932"/>
              </p:ext>
            </p:extLst>
          </p:nvPr>
        </p:nvGraphicFramePr>
        <p:xfrm>
          <a:off x="240966" y="1966540"/>
          <a:ext cx="4546282" cy="3672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049431"/>
              </p:ext>
            </p:extLst>
          </p:nvPr>
        </p:nvGraphicFramePr>
        <p:xfrm>
          <a:off x="4551155" y="2032580"/>
          <a:ext cx="6595262" cy="978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751461"/>
              </p:ext>
            </p:extLst>
          </p:nvPr>
        </p:nvGraphicFramePr>
        <p:xfrm>
          <a:off x="4551154" y="3394814"/>
          <a:ext cx="6595263" cy="978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136200"/>
              </p:ext>
            </p:extLst>
          </p:nvPr>
        </p:nvGraphicFramePr>
        <p:xfrm>
          <a:off x="4551153" y="4787528"/>
          <a:ext cx="6595264" cy="978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3678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43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896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49" y="484632"/>
            <a:ext cx="3511948" cy="3511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24" y="4150596"/>
            <a:ext cx="2975744" cy="2231808"/>
          </a:xfrm>
          <a:prstGeom prst="rect">
            <a:avLst/>
          </a:prstGeom>
        </p:spPr>
      </p:pic>
      <p:sp>
        <p:nvSpPr>
          <p:cNvPr id="46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5766" y="484632"/>
            <a:ext cx="804672" cy="35119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7150" y="4150596"/>
            <a:ext cx="477182" cy="2231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28" y="585216"/>
            <a:ext cx="5740739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Reflection – Design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1728" y="2286000"/>
            <a:ext cx="5740739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Debugging in hardware consumes more time than in software and is more tedious to implement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Shifting the testing and design into software can yield results much faster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Integration between the different components can take a long time since IP upgrades can be buggy and the synthesizing the project can take more than 30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Using existing IP takes long time to get through documentation, sometimes better to write your own customized IP</a:t>
            </a:r>
          </a:p>
        </p:txBody>
      </p:sp>
    </p:spTree>
    <p:extLst>
      <p:ext uri="{BB962C8B-B14F-4D97-AF65-F5344CB8AC3E}">
        <p14:creationId xmlns:p14="http://schemas.microsoft.com/office/powerpoint/2010/main" val="291188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9059458" cy="3489960"/>
          </a:xfrm>
        </p:spPr>
        <p:txBody>
          <a:bodyPr>
            <a:normAutofit/>
          </a:bodyPr>
          <a:lstStyle/>
          <a:p>
            <a:r>
              <a:rPr lang="en-US" dirty="0"/>
              <a:t>We would like to extend our sincere thanks toward </a:t>
            </a:r>
            <a:r>
              <a:rPr lang="en-US" b="1" dirty="0"/>
              <a:t>Professor Paul Chow </a:t>
            </a:r>
            <a:r>
              <a:rPr lang="en-US" dirty="0"/>
              <a:t>for sharing his knowledge and design expertise throughout the course of this project.</a:t>
            </a:r>
          </a:p>
          <a:p>
            <a:r>
              <a:rPr lang="en-US" dirty="0"/>
              <a:t>We would also like to thank </a:t>
            </a:r>
            <a:r>
              <a:rPr lang="en-US" b="1" dirty="0"/>
              <a:t>Daniel Ly-Ma </a:t>
            </a:r>
            <a:r>
              <a:rPr lang="en-US" dirty="0"/>
              <a:t>for generously devoting his time and effort in helping us move forward during our design process and providing technical assistance during the lab sessions.</a:t>
            </a:r>
          </a:p>
          <a:p>
            <a:r>
              <a:rPr lang="en-US" dirty="0"/>
              <a:t>Gratitude also goes toward the </a:t>
            </a:r>
            <a:r>
              <a:rPr lang="en-US" b="1" dirty="0"/>
              <a:t>ECE department at Univ. of Toronto </a:t>
            </a:r>
            <a:r>
              <a:rPr lang="en-US" dirty="0"/>
              <a:t>for allowing us to use lab equipment and providing a nurturing environment for undertaking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38749054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sp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Override1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460</TotalTime>
  <Words>634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Century Gothic</vt:lpstr>
      <vt:lpstr>Tw Cen MT</vt:lpstr>
      <vt:lpstr>Tw Cen MT Condensed</vt:lpstr>
      <vt:lpstr>Wingdings</vt:lpstr>
      <vt:lpstr>Wingdings 3</vt:lpstr>
      <vt:lpstr>Wisp</vt:lpstr>
      <vt:lpstr>Integral</vt:lpstr>
      <vt:lpstr>1_Wisp</vt:lpstr>
      <vt:lpstr> The Laser Hunter’s Game</vt:lpstr>
      <vt:lpstr>Background: Vision and objectives</vt:lpstr>
      <vt:lpstr>Final outcomes</vt:lpstr>
      <vt:lpstr>Initial Block Design</vt:lpstr>
      <vt:lpstr>Final block design </vt:lpstr>
      <vt:lpstr>Design Process – overview</vt:lpstr>
      <vt:lpstr>Reflection – Design summary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Hunter Game</dc:title>
  <dc:creator>Deng Pan</dc:creator>
  <cp:lastModifiedBy>Deng Pan</cp:lastModifiedBy>
  <cp:revision>213</cp:revision>
  <dcterms:created xsi:type="dcterms:W3CDTF">2017-03-31T06:45:20Z</dcterms:created>
  <dcterms:modified xsi:type="dcterms:W3CDTF">2017-03-31T14:26:02Z</dcterms:modified>
</cp:coreProperties>
</file>