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7" r:id="rId3"/>
    <p:sldId id="256" r:id="rId4"/>
    <p:sldId id="264" r:id="rId5"/>
    <p:sldId id="265" r:id="rId6"/>
    <p:sldId id="261" r:id="rId7"/>
    <p:sldId id="266" r:id="rId8"/>
    <p:sldId id="267" r:id="rId9"/>
    <p:sldId id="268" r:id="rId10"/>
    <p:sldId id="269" r:id="rId11"/>
    <p:sldId id="276" r:id="rId12"/>
    <p:sldId id="270" r:id="rId13"/>
    <p:sldId id="277" r:id="rId14"/>
    <p:sldId id="278" r:id="rId15"/>
    <p:sldId id="271" r:id="rId16"/>
    <p:sldId id="272" r:id="rId17"/>
    <p:sldId id="279" r:id="rId18"/>
    <p:sldId id="280" r:id="rId19"/>
    <p:sldId id="281" r:id="rId20"/>
    <p:sldId id="273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90" autoAdjust="0"/>
  </p:normalViewPr>
  <p:slideViewPr>
    <p:cSldViewPr snapToGrid="0" showGuides="1">
      <p:cViewPr varScale="1">
        <p:scale>
          <a:sx n="61" d="100"/>
          <a:sy n="61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A2F79-40A4-454A-B7CF-2D3155175B7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49A5-7124-4C04-9524-183106B89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9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0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16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6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849A5-7124-4C04-9524-183106B89CB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8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字体格式</a:t>
            </a:r>
            <a:endParaRPr lang="en-US" altLang="zh-CN" dirty="0"/>
          </a:p>
          <a:p>
            <a:r>
              <a:rPr lang="zh-CN" altLang="en-US" dirty="0"/>
              <a:t>标题：黑体</a:t>
            </a:r>
            <a:endParaRPr lang="en-US" altLang="zh-CN" dirty="0"/>
          </a:p>
          <a:p>
            <a:r>
              <a:rPr lang="zh-CN" altLang="en-US" dirty="0"/>
              <a:t>内容：微软雅黑，</a:t>
            </a:r>
            <a:r>
              <a:rPr lang="en-US" altLang="zh-CN" dirty="0"/>
              <a:t>Arial/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Helvetica</a:t>
            </a:r>
            <a:r>
              <a:rPr lang="en-US" altLang="zh-CN" dirty="0"/>
              <a:t>(</a:t>
            </a:r>
            <a:r>
              <a:rPr lang="zh-CN" altLang="en-US" dirty="0"/>
              <a:t>英文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小标题</a:t>
            </a:r>
            <a:r>
              <a:rPr lang="en-US" altLang="zh-CN" dirty="0"/>
              <a:t>22</a:t>
            </a:r>
            <a:r>
              <a:rPr lang="zh-CN" altLang="en-US" dirty="0"/>
              <a:t>号字体，加粗</a:t>
            </a:r>
            <a:endParaRPr lang="en-US" altLang="zh-CN" dirty="0"/>
          </a:p>
          <a:p>
            <a:r>
              <a:rPr lang="zh-CN" altLang="en-US" dirty="0"/>
              <a:t>内容字体大小尽量</a:t>
            </a:r>
            <a:r>
              <a:rPr lang="en-US" altLang="zh-CN" dirty="0"/>
              <a:t>18</a:t>
            </a:r>
            <a:r>
              <a:rPr lang="zh-CN" altLang="en-US" dirty="0"/>
              <a:t>号字体，最小不低于</a:t>
            </a:r>
            <a:r>
              <a:rPr lang="en-US" altLang="zh-CN" dirty="0"/>
              <a:t>13</a:t>
            </a:r>
            <a:r>
              <a:rPr lang="zh-CN" altLang="en-US" dirty="0"/>
              <a:t>号字体，字体不加粗</a:t>
            </a:r>
          </a:p>
          <a:p>
            <a:endParaRPr lang="en-US" altLang="zh-CN" dirty="0"/>
          </a:p>
          <a:p>
            <a:r>
              <a:rPr lang="zh-CN" altLang="en-US" dirty="0"/>
              <a:t>行间距 </a:t>
            </a:r>
            <a:r>
              <a:rPr lang="en-US" altLang="zh-CN" dirty="0"/>
              <a:t>1.3</a:t>
            </a:r>
            <a:r>
              <a:rPr lang="zh-CN" altLang="en-US" dirty="0"/>
              <a:t>倍行距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49A5-7124-4C04-9524-183106B89C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6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8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65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67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10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05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13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64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8" y="658813"/>
            <a:ext cx="5862637" cy="3298825"/>
          </a:xfrm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745E53A-43C3-4CBA-86D4-F25E66AF4D5C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15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34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767544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767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82B39-EFE4-47FF-889C-45D8DBED8D6B}" type="datetime1">
              <a:rPr lang="zh-CN" altLang="en-US" smtClean="0"/>
              <a:t>2019/10/17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674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9288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30CEED3-D925-47F6-BEBE-DAF5DD178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0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112714"/>
            <a:ext cx="106680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5367" y="1082675"/>
            <a:ext cx="1098126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</p:txBody>
      </p:sp>
      <p:cxnSp>
        <p:nvCxnSpPr>
          <p:cNvPr id="1028" name="直接连接符 3"/>
          <p:cNvCxnSpPr>
            <a:cxnSpLocks noChangeShapeType="1"/>
          </p:cNvCxnSpPr>
          <p:nvPr userDrawn="1"/>
        </p:nvCxnSpPr>
        <p:spPr bwMode="auto">
          <a:xfrm>
            <a:off x="0" y="879475"/>
            <a:ext cx="12192000" cy="0"/>
          </a:xfrm>
          <a:prstGeom prst="line">
            <a:avLst/>
          </a:prstGeom>
          <a:noFill/>
          <a:ln w="4127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9" name="Picture 34" descr="http://alumnipower.net/upload/201106/1308679119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123825"/>
            <a:ext cx="12594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8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3200" b="1" kern="1200">
          <a:solidFill>
            <a:schemeClr val="tx1"/>
          </a:solidFill>
          <a:latin typeface="+mj-lt"/>
          <a:ea typeface="华文中宋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3200" b="1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3200" b="1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3200" b="1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defRPr sz="3200" b="1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4000" b="1">
          <a:solidFill>
            <a:schemeClr val="bg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4000" b="1">
          <a:solidFill>
            <a:schemeClr val="bg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4000" b="1">
          <a:solidFill>
            <a:schemeClr val="bg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4000" b="1">
          <a:solidFill>
            <a:schemeClr val="bg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589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）振动、麦克风和声发射原始信号的信号的网络尺寸说明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A8671-D7AA-4F77-B2E2-85CC16C76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672438"/>
            <a:ext cx="9602032" cy="3513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1295EC-F8AF-4BF1-96AD-12D9EDC6F262}"/>
              </a:ext>
            </a:extLst>
          </p:cNvPr>
          <p:cNvSpPr/>
          <p:nvPr/>
        </p:nvSpPr>
        <p:spPr>
          <a:xfrm>
            <a:off x="2239724" y="5222733"/>
            <a:ext cx="7712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振动、麦克风和声发射原始信号的网络尺寸示意图</a:t>
            </a:r>
          </a:p>
        </p:txBody>
      </p:sp>
    </p:spTree>
    <p:extLst>
      <p:ext uri="{BB962C8B-B14F-4D97-AF65-F5344CB8AC3E}">
        <p14:creationId xmlns:p14="http://schemas.microsoft.com/office/powerpoint/2010/main" val="10208317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算法交互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1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为了便于与数据库系统完成数据交互，本次项目以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消费的数据中的传感器标签为唯一标识，即是在数据采集端将上传的加工数据打上传感器标签。数据库系统在调用算法处理数据时，分为下述两种模式：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）在线测试模式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系统直接将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消费的数据传入模型，输出诊断结果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）离线训练模式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系统将在线测试输出的错误结果保存，待满足指定规则后，再训练系统中     运行的深度学习模型。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66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I) </a:t>
            </a:r>
            <a:r>
              <a:rPr lang="zh-CN" altLang="en-US" sz="2800" dirty="0">
                <a:latin typeface="Times New Roman" panose="02020603050405020304" pitchFamily="18" charset="0"/>
              </a:rPr>
              <a:t>在线测试模式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18713B8-ECE9-4B01-A48C-5F4D642C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2675"/>
            <a:ext cx="10981267" cy="5334000"/>
          </a:xfrm>
        </p:spPr>
        <p:txBody>
          <a:bodyPr/>
          <a:lstStyle/>
          <a:p>
            <a:pPr marL="342900" lvl="0" indent="-342900" latinLnBrk="1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在线测试接口：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latinLnBrk="1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run_test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(self,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x_test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checkpoint_path_folder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8815" indent="0" latinLnBrk="1">
              <a:spcAft>
                <a:spcPts val="0"/>
              </a:spcAft>
              <a:buNone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678815" indent="0" latinLnBrk="1">
              <a:spcAft>
                <a:spcPts val="0"/>
              </a:spcAft>
              <a:buNone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x_test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消费端读取每一个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topic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里的字典数据，依据标签值——传感器号，从相应的数据里截取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个数据点</a:t>
            </a:r>
          </a:p>
          <a:p>
            <a:pPr marL="678815"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a)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对于振动、麦克风、声发射有效值处理后的信号，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N=2048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8815"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b)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对于声发射原始信号，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N=159744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checkpoint_path_folder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模型网络权重参数保存路径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1">
              <a:spcAft>
                <a:spcPts val="0"/>
              </a:spcAft>
              <a:buNone/>
            </a:pP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latinLnBrk="1">
              <a:spcAft>
                <a:spcPts val="0"/>
              </a:spcAft>
              <a:buNone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测试接口执行流程：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latinLnBrk="1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加载网络模型参数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checkpoint_path_folder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latinLnBrk="1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传入对应数据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x_test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latinLnBrk="1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模型输出诊断结果。</a:t>
            </a:r>
          </a:p>
          <a:p>
            <a:pPr marL="0" indent="0" eaLnBrk="1" latinLnBrk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40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II) </a:t>
            </a:r>
            <a:r>
              <a:rPr lang="zh-CN" altLang="en-US" sz="2800" dirty="0">
                <a:latin typeface="Times New Roman" panose="02020603050405020304" pitchFamily="18" charset="0"/>
              </a:rPr>
              <a:t>离线训练模式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18713B8-ECE9-4B01-A48C-5F4D642C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2675"/>
            <a:ext cx="10981267" cy="5334000"/>
          </a:xfrm>
        </p:spPr>
        <p:txBody>
          <a:bodyPr rIns="0"/>
          <a:lstStyle/>
          <a:p>
            <a:pPr marL="342900" lvl="0" indent="-342900" latinLnBrk="1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离线训练接口：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latinLnBrk="1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def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run_train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(self,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samples_train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labels_train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checkpoint_path_folder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215" indent="0" latinLnBrk="1">
              <a:spcAft>
                <a:spcPts val="0"/>
              </a:spcAft>
              <a:buNone/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参数：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215" indent="0" latinLnBrk="1">
              <a:spcAft>
                <a:spcPts val="0"/>
              </a:spcAft>
              <a:buNone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samples_train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收集测试结果出错的数据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x_test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条数达到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，二维数组形式</a:t>
            </a:r>
          </a:p>
          <a:p>
            <a:pPr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a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）对于振动、麦克风、声发射有效值处理后的信号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(500,2048) 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215"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b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）对于声发射原始信号，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(500,159744)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215" indent="0" eaLnBrk="1" latinLnBrk="1">
              <a:spcAft>
                <a:spcPts val="0"/>
              </a:spcAft>
              <a:buNone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labels_train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收集测试结果出错的数据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x_test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对应的真实故障标签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条数达到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，二维数组形式 </a:t>
            </a:r>
          </a:p>
          <a:p>
            <a:pPr marL="450215"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 对于振动、麦克风、声发射有效值处理后的信号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(500,3) 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0215" indent="0" latinLnBrk="1">
              <a:spcAft>
                <a:spcPts val="0"/>
              </a:spcAft>
              <a:buNone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b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）对于声发射原始信号，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(500,3)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1">
              <a:spcAft>
                <a:spcPts val="0"/>
              </a:spcAft>
              <a:buNone/>
            </a:pP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checkpoint_path_folder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：模型网络权重参数保存路径</a:t>
            </a:r>
          </a:p>
          <a:p>
            <a:pPr marL="0" indent="0" latinLnBrk="1">
              <a:spcAft>
                <a:spcPts val="0"/>
              </a:spcAft>
              <a:buNone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训练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接口执行流程：</a:t>
            </a:r>
          </a:p>
          <a:p>
            <a:pPr lvl="4" algn="just">
              <a:spcAft>
                <a:spcPts val="0"/>
              </a:spcAft>
              <a:buFont typeface="+mj-lt"/>
              <a:buAutoNum type="alphaLcParenR"/>
            </a:pPr>
            <a:r>
              <a:rPr lang="zh-CN" altLang="zh-CN" sz="1800" kern="100" dirty="0">
                <a:latin typeface="Times New Roman" panose="02020603050405020304" pitchFamily="18" charset="0"/>
              </a:rPr>
              <a:t>保存在线测试产生的错误结果</a:t>
            </a:r>
          </a:p>
          <a:p>
            <a:pPr lvl="4" latinLnBrk="1">
              <a:spcAft>
                <a:spcPts val="0"/>
              </a:spcAft>
              <a:buFont typeface="+mj-lt"/>
              <a:buAutoNum type="alphaLcParenR"/>
            </a:pPr>
            <a:r>
              <a:rPr lang="zh-CN" altLang="zh-CN" sz="1800" kern="100" dirty="0">
                <a:latin typeface="Times New Roman" panose="02020603050405020304" pitchFamily="18" charset="0"/>
              </a:rPr>
              <a:t>待累积到指定数目，加载对应模型</a:t>
            </a:r>
            <a:r>
              <a:rPr lang="en-US" altLang="zh-CN" sz="1800" kern="100" dirty="0" err="1">
                <a:latin typeface="Times New Roman" panose="02020603050405020304" pitchFamily="18" charset="0"/>
              </a:rPr>
              <a:t>checkpoint_path_folder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lvl="4" latinLnBrk="1">
              <a:spcAft>
                <a:spcPts val="0"/>
              </a:spcAft>
              <a:buFont typeface="+mj-lt"/>
              <a:buAutoNum type="alphaLcParenR"/>
            </a:pPr>
            <a:r>
              <a:rPr lang="zh-CN" altLang="zh-CN" sz="1800" kern="100" dirty="0">
                <a:latin typeface="Times New Roman" panose="02020603050405020304" pitchFamily="18" charset="0"/>
              </a:rPr>
              <a:t>传入累积数据（训练样本</a:t>
            </a:r>
            <a:r>
              <a:rPr lang="en-US" altLang="zh-CN" sz="1800" kern="100" dirty="0" err="1">
                <a:latin typeface="Times New Roman" panose="02020603050405020304" pitchFamily="18" charset="0"/>
              </a:rPr>
              <a:t>samples_train</a:t>
            </a:r>
            <a:r>
              <a:rPr lang="zh-CN" altLang="zh-CN" sz="1800" kern="100" dirty="0">
                <a:latin typeface="Times New Roman" panose="02020603050405020304" pitchFamily="18" charset="0"/>
              </a:rPr>
              <a:t>，训练标签</a:t>
            </a:r>
            <a:r>
              <a:rPr lang="en-US" altLang="zh-CN" sz="1800" kern="100" dirty="0" err="1">
                <a:latin typeface="Times New Roman" panose="02020603050405020304" pitchFamily="18" charset="0"/>
              </a:rPr>
              <a:t>labels_train</a:t>
            </a:r>
            <a:r>
              <a:rPr lang="zh-CN" altLang="zh-CN" sz="1800" kern="100" dirty="0">
                <a:latin typeface="Times New Roman" panose="02020603050405020304" pitchFamily="18" charset="0"/>
              </a:rPr>
              <a:t>）</a:t>
            </a:r>
          </a:p>
          <a:p>
            <a:pPr lvl="4" latinLnBrk="1">
              <a:spcAft>
                <a:spcPts val="0"/>
              </a:spcAft>
              <a:buFont typeface="+mj-lt"/>
              <a:buAutoNum type="alphaLcParenR"/>
            </a:pPr>
            <a:r>
              <a:rPr lang="zh-CN" altLang="zh-CN" sz="1800" kern="100" dirty="0">
                <a:latin typeface="Times New Roman" panose="02020603050405020304" pitchFamily="18" charset="0"/>
              </a:rPr>
              <a:t>更新模型网络参数</a:t>
            </a:r>
          </a:p>
          <a:p>
            <a:pPr marL="0" indent="0" eaLnBrk="1" latinLnBrk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0036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</a:t>
            </a:r>
            <a:r>
              <a:rPr lang="zh-CN" altLang="en-US" dirty="0"/>
              <a:t> 模型精度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8F03EE-0862-4E07-8E3E-27C1E9466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74780"/>
              </p:ext>
            </p:extLst>
          </p:nvPr>
        </p:nvGraphicFramePr>
        <p:xfrm>
          <a:off x="434236" y="1180579"/>
          <a:ext cx="11323529" cy="4496843"/>
        </p:xfrm>
        <a:graphic>
          <a:graphicData uri="http://schemas.openxmlformats.org/drawingml/2006/table">
            <a:tbl>
              <a:tblPr firstRow="1" firstCol="1" bandRow="1"/>
              <a:tblGrid>
                <a:gridCol w="1920497">
                  <a:extLst>
                    <a:ext uri="{9D8B030D-6E8A-4147-A177-3AD203B41FA5}">
                      <a16:colId xmlns:a16="http://schemas.microsoft.com/office/drawing/2014/main" val="3288344015"/>
                    </a:ext>
                  </a:extLst>
                </a:gridCol>
                <a:gridCol w="1566920">
                  <a:extLst>
                    <a:ext uri="{9D8B030D-6E8A-4147-A177-3AD203B41FA5}">
                      <a16:colId xmlns:a16="http://schemas.microsoft.com/office/drawing/2014/main" val="3813089587"/>
                    </a:ext>
                  </a:extLst>
                </a:gridCol>
                <a:gridCol w="1566920">
                  <a:extLst>
                    <a:ext uri="{9D8B030D-6E8A-4147-A177-3AD203B41FA5}">
                      <a16:colId xmlns:a16="http://schemas.microsoft.com/office/drawing/2014/main" val="3007595779"/>
                    </a:ext>
                  </a:extLst>
                </a:gridCol>
                <a:gridCol w="1566920">
                  <a:extLst>
                    <a:ext uri="{9D8B030D-6E8A-4147-A177-3AD203B41FA5}">
                      <a16:colId xmlns:a16="http://schemas.microsoft.com/office/drawing/2014/main" val="265739767"/>
                    </a:ext>
                  </a:extLst>
                </a:gridCol>
                <a:gridCol w="1566920">
                  <a:extLst>
                    <a:ext uri="{9D8B030D-6E8A-4147-A177-3AD203B41FA5}">
                      <a16:colId xmlns:a16="http://schemas.microsoft.com/office/drawing/2014/main" val="1147274820"/>
                    </a:ext>
                  </a:extLst>
                </a:gridCol>
                <a:gridCol w="1566920">
                  <a:extLst>
                    <a:ext uri="{9D8B030D-6E8A-4147-A177-3AD203B41FA5}">
                      <a16:colId xmlns:a16="http://schemas.microsoft.com/office/drawing/2014/main" val="2607669048"/>
                    </a:ext>
                  </a:extLst>
                </a:gridCol>
                <a:gridCol w="1568432">
                  <a:extLst>
                    <a:ext uri="{9D8B030D-6E8A-4147-A177-3AD203B41FA5}">
                      <a16:colId xmlns:a16="http://schemas.microsoft.com/office/drawing/2014/main" val="2844709940"/>
                    </a:ext>
                  </a:extLst>
                </a:gridCol>
              </a:tblGrid>
              <a:tr h="1238499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机床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主轴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声发射原始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声发射有效值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63259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CNC-MT1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90.50%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55738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CNC-MT2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88.50%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70.60%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93.10%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74.80%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69.14%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67.86%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053655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CNC-MT3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85.20%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86.30%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70.90%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48181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TG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磨床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86.60%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88.20%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30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422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模型说明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AB4D0B-7279-40C2-A254-39FE259E4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9679"/>
              </p:ext>
            </p:extLst>
          </p:nvPr>
        </p:nvGraphicFramePr>
        <p:xfrm>
          <a:off x="878910" y="1155526"/>
          <a:ext cx="10434180" cy="5223352"/>
        </p:xfrm>
        <a:graphic>
          <a:graphicData uri="http://schemas.openxmlformats.org/drawingml/2006/table">
            <a:tbl>
              <a:tblPr firstRow="1" firstCol="1" bandRow="1"/>
              <a:tblGrid>
                <a:gridCol w="1419290">
                  <a:extLst>
                    <a:ext uri="{9D8B030D-6E8A-4147-A177-3AD203B41FA5}">
                      <a16:colId xmlns:a16="http://schemas.microsoft.com/office/drawing/2014/main" val="3591304547"/>
                    </a:ext>
                  </a:extLst>
                </a:gridCol>
                <a:gridCol w="2691179">
                  <a:extLst>
                    <a:ext uri="{9D8B030D-6E8A-4147-A177-3AD203B41FA5}">
                      <a16:colId xmlns:a16="http://schemas.microsoft.com/office/drawing/2014/main" val="3413508769"/>
                    </a:ext>
                  </a:extLst>
                </a:gridCol>
                <a:gridCol w="2179743">
                  <a:extLst>
                    <a:ext uri="{9D8B030D-6E8A-4147-A177-3AD203B41FA5}">
                      <a16:colId xmlns:a16="http://schemas.microsoft.com/office/drawing/2014/main" val="2261219636"/>
                    </a:ext>
                  </a:extLst>
                </a:gridCol>
                <a:gridCol w="763803">
                  <a:extLst>
                    <a:ext uri="{9D8B030D-6E8A-4147-A177-3AD203B41FA5}">
                      <a16:colId xmlns:a16="http://schemas.microsoft.com/office/drawing/2014/main" val="2383183201"/>
                    </a:ext>
                  </a:extLst>
                </a:gridCol>
                <a:gridCol w="3380165">
                  <a:extLst>
                    <a:ext uri="{9D8B030D-6E8A-4147-A177-3AD203B41FA5}">
                      <a16:colId xmlns:a16="http://schemas.microsoft.com/office/drawing/2014/main" val="1502087256"/>
                    </a:ext>
                  </a:extLst>
                </a:gridCol>
              </a:tblGrid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模型类别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信号通道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健康度计算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24039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MT1_x_feed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zh-CN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进给轴振动信号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cDAQ9189-1D71297Mod1/ai3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19925"/>
                  </a:ext>
                </a:extLst>
              </a:tr>
              <a:tr h="296635"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46729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MT2_ae_raw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号机床的声发射原始信号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cDAQ9189-1D91958Mod5/ai1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(value2 + value3 + value4 + value5 + value6)/5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917577"/>
                  </a:ext>
                </a:extLst>
              </a:tr>
              <a:tr h="4127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MT2_ae_rms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号机床的声发射信号有效值处理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cDAQ9189-1D91958Mod5/ai1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16191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MT2_micphone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号机床的麦克风信号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cDAQ9189-1D71297Mod5/ai1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93031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MT2_spindle_z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号机床的主轴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cDAQ9189-1D71297Mod3/ai2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94319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MT2_x_feed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号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机床的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cDAQ9189-1D71297Mod3/ai3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06813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MT2_y_feed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cDAQ9189-1D71297Mod2/ai1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56861"/>
                  </a:ext>
                </a:extLst>
              </a:tr>
              <a:tr h="296635"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68430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MT3_micphone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号机床的麦克风信号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cDAQ9189-1D71297Mod5/ai2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(value7 + value8+value9)/3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57138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MT3_x_feed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cDAQ9189-1D71297Mod4/ai3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41361"/>
                  </a:ext>
                </a:extLst>
              </a:tr>
              <a:tr h="3095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MT3_y_feed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号机床的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cDAQ9189-1D71297Mod2/ai2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12704"/>
                  </a:ext>
                </a:extLst>
              </a:tr>
              <a:tr h="296635"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2047"/>
                  </a:ext>
                </a:extLst>
              </a:tr>
              <a:tr h="4127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TG_x_feed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磨床的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cDAQ2Mod2/ai3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(value10+value11)/2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3346"/>
                  </a:ext>
                </a:extLst>
              </a:tr>
              <a:tr h="4127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TG_y_feed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磨床的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进给轴振动信号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6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cDAQ2Mod3/ai0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value11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4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457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UI</a:t>
            </a:r>
            <a:r>
              <a:rPr lang="zh-CN" altLang="en-US" dirty="0"/>
              <a:t>界面显示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B906D-0DD4-4CD9-8C39-3774DE1D15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803" y="1429259"/>
            <a:ext cx="11058394" cy="47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2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智能预判训练结果展示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五轴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CNC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加工中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进给轴振动信号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训练集与测试集的准确率曲线与损失函数曲线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模型预测结果混淆矩阵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5000"/>
              </a:lnSpc>
              <a:spcAft>
                <a:spcPts val="0"/>
              </a:spcAft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五轴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CNC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加工中心声发射信号有效值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训练集与测试集的准确率曲线与损失函数曲线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模型预测结果混淆矩阵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spcAft>
                <a:spcPts val="0"/>
              </a:spcAft>
              <a:buNone/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310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5.7.1 </a:t>
            </a:r>
            <a:r>
              <a:rPr lang="zh-CN" altLang="zh-CN" kern="100" dirty="0">
                <a:latin typeface="Times New Roman" panose="02020603050405020304" pitchFamily="18" charset="0"/>
              </a:rPr>
              <a:t>五轴</a:t>
            </a:r>
            <a:r>
              <a:rPr lang="en-US" altLang="zh-CN" kern="100" dirty="0">
                <a:latin typeface="Times New Roman" panose="02020603050405020304" pitchFamily="18" charset="0"/>
              </a:rPr>
              <a:t>CNC</a:t>
            </a:r>
            <a:r>
              <a:rPr lang="zh-CN" altLang="zh-CN" kern="100" dirty="0">
                <a:latin typeface="Times New Roman" panose="02020603050405020304" pitchFamily="18" charset="0"/>
              </a:rPr>
              <a:t>加工中</a:t>
            </a:r>
            <a:r>
              <a:rPr lang="en-US" altLang="zh-CN" kern="100" dirty="0">
                <a:latin typeface="Times New Roman" panose="02020603050405020304" pitchFamily="18" charset="0"/>
              </a:rPr>
              <a:t>X</a:t>
            </a:r>
            <a:r>
              <a:rPr lang="zh-CN" altLang="en-US" kern="100" dirty="0">
                <a:latin typeface="Times New Roman" panose="02020603050405020304" pitchFamily="18" charset="0"/>
              </a:rPr>
              <a:t>进给轴振动信号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433C4-FC8E-4CA3-B088-CC610E51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6" y="998719"/>
            <a:ext cx="6977656" cy="5364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CEAB08-5D16-4FD0-B23B-49971DFA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36" y="2918335"/>
            <a:ext cx="6977657" cy="34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45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just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 pitchFamily="18" charset="0"/>
              </a:rPr>
              <a:t>5.7.2 </a:t>
            </a:r>
            <a:r>
              <a:rPr lang="zh-CN" altLang="zh-CN" kern="100" dirty="0">
                <a:latin typeface="Times New Roman" panose="02020603050405020304" pitchFamily="18" charset="0"/>
              </a:rPr>
              <a:t>五轴</a:t>
            </a:r>
            <a:r>
              <a:rPr lang="en-US" altLang="zh-CN" kern="100" dirty="0">
                <a:latin typeface="Times New Roman" panose="02020603050405020304" pitchFamily="18" charset="0"/>
              </a:rPr>
              <a:t>CNC</a:t>
            </a:r>
            <a:r>
              <a:rPr lang="zh-CN" altLang="zh-CN" kern="100" dirty="0">
                <a:latin typeface="Times New Roman" panose="02020603050405020304" pitchFamily="18" charset="0"/>
              </a:rPr>
              <a:t>加工中心声发射信号有效值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8BAB2-1BE6-4A69-88D1-C88B6AA3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" y="1010568"/>
            <a:ext cx="7280772" cy="5361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B82C08-29FD-4FA2-89C3-79FC3FA0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84" y="2887709"/>
            <a:ext cx="7058408" cy="3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1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五、深度学习模型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295400"/>
            <a:ext cx="8001000" cy="5181600"/>
          </a:xfrm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模型架构</a:t>
            </a:r>
            <a:endParaRPr lang="en-US" altLang="zh-CN" sz="3200" b="1" kern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模型细节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算法交互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模型精度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模型说明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UI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界面显示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None/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智能预判训练结果展示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zh-CN" sz="3200" b="1" kern="0" dirty="0">
              <a:solidFill>
                <a:srgbClr val="000000"/>
              </a:solidFill>
              <a:ea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3185539222"/>
      </p:ext>
    </p:extLst>
  </p:cSld>
  <p:clrMapOvr>
    <a:masterClrMapping/>
  </p:clrMapOvr>
  <p:transition advTm="404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3646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2470151" y="2286000"/>
            <a:ext cx="7127875" cy="11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微软雅黑" pitchFamily="34" charset="-122"/>
                <a:ea typeface="华文中宋" pitchFamily="2" charset="-122"/>
              </a:rPr>
              <a:t>谢谢各位专家！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2603500" y="4800600"/>
            <a:ext cx="6985000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2400" b="1" dirty="0">
                <a:latin typeface="微软雅黑" pitchFamily="34" charset="-122"/>
                <a:ea typeface="华文中宋" pitchFamily="2" charset="-122"/>
              </a:rPr>
              <a:t>华中科技大学 机械科学与工程学院</a:t>
            </a:r>
          </a:p>
        </p:txBody>
      </p:sp>
    </p:spTree>
    <p:extLst>
      <p:ext uri="{BB962C8B-B14F-4D97-AF65-F5344CB8AC3E}">
        <p14:creationId xmlns:p14="http://schemas.microsoft.com/office/powerpoint/2010/main" val="71439560"/>
      </p:ext>
    </p:extLst>
  </p:cSld>
  <p:clrMapOvr>
    <a:masterClrMapping/>
  </p:clrMapOvr>
  <p:transition advTm="1430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模型架构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7FD98D3-25BD-408B-BE47-99CE85C74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1" y="2716535"/>
            <a:ext cx="9388079" cy="377951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7D4B49-DE14-4F59-B8F3-765826A49EA3}"/>
              </a:ext>
            </a:extLst>
          </p:cNvPr>
          <p:cNvSpPr/>
          <p:nvPr/>
        </p:nvSpPr>
        <p:spPr>
          <a:xfrm>
            <a:off x="577241" y="1146875"/>
            <a:ext cx="11037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本算法的模型架构由数据采集、数据预处理、深度卷积神经网络与输出分类层组成，其中深度卷积神经网络采用类似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LeNet-5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的架构，数据经过多层堆叠的卷积层和池化层进行下采样，而后经过全连接层，最后接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sofmax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分类输出层。</a:t>
            </a:r>
          </a:p>
        </p:txBody>
      </p:sp>
    </p:spTree>
    <p:extLst>
      <p:ext uri="{BB962C8B-B14F-4D97-AF65-F5344CB8AC3E}">
        <p14:creationId xmlns:p14="http://schemas.microsoft.com/office/powerpoint/2010/main" val="1102449643"/>
      </p:ext>
    </p:extLst>
  </p:cSld>
  <p:clrMapOvr>
    <a:masterClrMapping/>
  </p:clrMapOvr>
  <p:transition advTm="1623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模型细节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C0E288-9D3E-4E1B-818E-90979C8BB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09" y="1087962"/>
            <a:ext cx="6264183" cy="5128704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E17967-77D6-4298-8B68-C0931B6F1480}"/>
              </a:ext>
            </a:extLst>
          </p:cNvPr>
          <p:cNvSpPr/>
          <p:nvPr/>
        </p:nvSpPr>
        <p:spPr>
          <a:xfrm>
            <a:off x="4952097" y="631402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网络张量图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81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模型超参数配置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E6547A-9DB7-4B6B-83AB-83588A08F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849856"/>
              </p:ext>
            </p:extLst>
          </p:nvPr>
        </p:nvGraphicFramePr>
        <p:xfrm>
          <a:off x="1701165" y="1645920"/>
          <a:ext cx="8789670" cy="3680458"/>
        </p:xfrm>
        <a:graphic>
          <a:graphicData uri="http://schemas.openxmlformats.org/drawingml/2006/table">
            <a:tbl>
              <a:tblPr firstRow="1" firstCol="1" bandRow="1"/>
              <a:tblGrid>
                <a:gridCol w="1996113">
                  <a:extLst>
                    <a:ext uri="{9D8B030D-6E8A-4147-A177-3AD203B41FA5}">
                      <a16:colId xmlns:a16="http://schemas.microsoft.com/office/drawing/2014/main" val="3298568904"/>
                    </a:ext>
                  </a:extLst>
                </a:gridCol>
                <a:gridCol w="3283897">
                  <a:extLst>
                    <a:ext uri="{9D8B030D-6E8A-4147-A177-3AD203B41FA5}">
                      <a16:colId xmlns:a16="http://schemas.microsoft.com/office/drawing/2014/main" val="2551298144"/>
                    </a:ext>
                  </a:extLst>
                </a:gridCol>
                <a:gridCol w="3509660">
                  <a:extLst>
                    <a:ext uri="{9D8B030D-6E8A-4147-A177-3AD203B41FA5}">
                      <a16:colId xmlns:a16="http://schemas.microsoft.com/office/drawing/2014/main" val="57184283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参数数值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763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repeat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重复训练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次，取最好结果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9813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batch_size_list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[64, 128, 256, 512, 1024, 2048]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待选取的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batchsize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33708"/>
                  </a:ext>
                </a:extLst>
              </a:tr>
              <a:tr h="81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require_improvement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超过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轮精度没有提升，提前终止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96978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learning_rate_list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[0.005, 0.008, 0.01]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待选取的学习率列表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93851"/>
                  </a:ext>
                </a:extLst>
              </a:tr>
              <a:tr h="81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learning_rate_decay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学习率指数衰减率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535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decay_steps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每一百个</a:t>
                      </a: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batchsize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，学习率衰减一次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122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0BEE1CB-F6A9-4F2A-B99F-2653DAF54530}"/>
              </a:ext>
            </a:extLst>
          </p:cNvPr>
          <p:cNvSpPr/>
          <p:nvPr/>
        </p:nvSpPr>
        <p:spPr>
          <a:xfrm>
            <a:off x="4387840" y="55646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模型超参数以及网络层参数配置</a:t>
            </a:r>
          </a:p>
        </p:txBody>
      </p:sp>
    </p:spTree>
    <p:extLst>
      <p:ext uri="{BB962C8B-B14F-4D97-AF65-F5344CB8AC3E}">
        <p14:creationId xmlns:p14="http://schemas.microsoft.com/office/powerpoint/2010/main" val="26667058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网络尺寸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latinLnBrk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由于声发射原始信号数据量过大，本项目共采用两种尺寸模型，针对麦克风、振动和声发射有效值处理后的信号，及针对声发射原始信号。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）振动、麦克风和声发射有效值处理后的信号的网络尺寸说明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）振动、麦克风和声发射原始信号的信号的网络尺寸说明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网络尺寸说明分别由示意图和参数表构成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0089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）振动、麦克风和声发射有效值处理后的信号的网络尺寸说明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FA86FFB7-1EAD-4709-AA8D-2BD4AE003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67130"/>
              </p:ext>
            </p:extLst>
          </p:nvPr>
        </p:nvGraphicFramePr>
        <p:xfrm>
          <a:off x="1644792" y="1316039"/>
          <a:ext cx="8902416" cy="3634878"/>
        </p:xfrm>
        <a:graphic>
          <a:graphicData uri="http://schemas.openxmlformats.org/drawingml/2006/table">
            <a:tbl>
              <a:tblPr firstRow="1" firstCol="1" bandRow="1"/>
              <a:tblGrid>
                <a:gridCol w="1483736">
                  <a:extLst>
                    <a:ext uri="{9D8B030D-6E8A-4147-A177-3AD203B41FA5}">
                      <a16:colId xmlns:a16="http://schemas.microsoft.com/office/drawing/2014/main" val="2908392109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2650787691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3162538746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2602765964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211677509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4218204577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depth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卷积核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卷积核</a:t>
                      </a: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7349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10195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720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22574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519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2344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369191"/>
                  </a:ext>
                </a:extLst>
              </a:tr>
              <a:tr h="340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036217"/>
                  </a:ext>
                </a:extLst>
              </a:tr>
              <a:tr h="340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全连接层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23297"/>
                  </a:ext>
                </a:extLst>
              </a:tr>
              <a:tr h="340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全连接层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3759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9274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4F75DB2-CC70-4F4B-82CD-CBDFDA066385}"/>
              </a:ext>
            </a:extLst>
          </p:cNvPr>
          <p:cNvSpPr/>
          <p:nvPr/>
        </p:nvSpPr>
        <p:spPr>
          <a:xfrm>
            <a:off x="2584189" y="5172629"/>
            <a:ext cx="702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振动、麦克风和声发射有效值处理后的信号的网络尺寸参数表</a:t>
            </a:r>
          </a:p>
        </p:txBody>
      </p:sp>
    </p:spTree>
    <p:extLst>
      <p:ext uri="{BB962C8B-B14F-4D97-AF65-F5344CB8AC3E}">
        <p14:creationId xmlns:p14="http://schemas.microsoft.com/office/powerpoint/2010/main" val="18102291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）振动、麦克风和声发射有效值处理后的信号的网络尺寸说明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B89D2-E733-4FDE-BBA5-B0C58DAA3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8" y="2019178"/>
            <a:ext cx="9525825" cy="28196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6A91F3-1362-4FA1-B8ED-3B2FA597A079}"/>
              </a:ext>
            </a:extLst>
          </p:cNvPr>
          <p:cNvSpPr/>
          <p:nvPr/>
        </p:nvSpPr>
        <p:spPr>
          <a:xfrm>
            <a:off x="2239724" y="5222733"/>
            <a:ext cx="7712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振动、麦克风和声发射有效值处理后的信号的网络尺寸示意图</a:t>
            </a:r>
          </a:p>
        </p:txBody>
      </p:sp>
    </p:spTree>
    <p:extLst>
      <p:ext uri="{BB962C8B-B14F-4D97-AF65-F5344CB8AC3E}">
        <p14:creationId xmlns:p14="http://schemas.microsoft.com/office/powerpoint/2010/main" val="1745677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）振动、麦克风和声发射原始信号的信号的网络尺寸说明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F68399-4165-46C0-8054-0FEE9A1A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92011"/>
              </p:ext>
            </p:extLst>
          </p:nvPr>
        </p:nvGraphicFramePr>
        <p:xfrm>
          <a:off x="1644792" y="1316038"/>
          <a:ext cx="8902416" cy="3634876"/>
        </p:xfrm>
        <a:graphic>
          <a:graphicData uri="http://schemas.openxmlformats.org/drawingml/2006/table">
            <a:tbl>
              <a:tblPr firstRow="1" firstCol="1" bandRow="1"/>
              <a:tblGrid>
                <a:gridCol w="1483736">
                  <a:extLst>
                    <a:ext uri="{9D8B030D-6E8A-4147-A177-3AD203B41FA5}">
                      <a16:colId xmlns:a16="http://schemas.microsoft.com/office/drawing/2014/main" val="923771903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2576753094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1546391917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3734022158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4198158574"/>
                    </a:ext>
                  </a:extLst>
                </a:gridCol>
                <a:gridCol w="1483736">
                  <a:extLst>
                    <a:ext uri="{9D8B030D-6E8A-4147-A177-3AD203B41FA5}">
                      <a16:colId xmlns:a16="http://schemas.microsoft.com/office/drawing/2014/main" val="3857521166"/>
                    </a:ext>
                  </a:extLst>
                </a:gridCol>
              </a:tblGrid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特征图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depth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卷积核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卷积核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674072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36177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570925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22881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4693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29103"/>
                  </a:ext>
                </a:extLst>
              </a:tr>
              <a:tr h="325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卷积层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81181"/>
                  </a:ext>
                </a:extLst>
              </a:tr>
              <a:tr h="3394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池化层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75984"/>
                  </a:ext>
                </a:extLst>
              </a:tr>
              <a:tr h="3394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全连接层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31844"/>
                  </a:ext>
                </a:extLst>
              </a:tr>
              <a:tr h="3394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全连接层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809339"/>
                  </a:ext>
                </a:extLst>
              </a:tr>
              <a:tr h="3394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5500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F0BECCA-9592-4392-8C43-8B9489195942}"/>
              </a:ext>
            </a:extLst>
          </p:cNvPr>
          <p:cNvSpPr/>
          <p:nvPr/>
        </p:nvSpPr>
        <p:spPr>
          <a:xfrm>
            <a:off x="3118262" y="517263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振动、麦克风和声发射原始信号的信号的网络尺寸参数表</a:t>
            </a:r>
          </a:p>
        </p:txBody>
      </p:sp>
    </p:spTree>
    <p:extLst>
      <p:ext uri="{BB962C8B-B14F-4D97-AF65-F5344CB8AC3E}">
        <p14:creationId xmlns:p14="http://schemas.microsoft.com/office/powerpoint/2010/main" val="3985447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Nom">
  <a:themeElements>
    <a:clrScheme name="1_N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om">
      <a:majorFont>
        <a:latin typeface="Times New Roman"/>
        <a:ea typeface="楷体_GB2312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12E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12E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N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1486</Words>
  <Application>Microsoft Office PowerPoint</Application>
  <PresentationFormat>宽屏</PresentationFormat>
  <Paragraphs>331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1_Nom</vt:lpstr>
      <vt:lpstr>PowerPoint 演示文稿</vt:lpstr>
      <vt:lpstr>五、深度学习模型</vt:lpstr>
      <vt:lpstr>5.1 模型架构</vt:lpstr>
      <vt:lpstr>5.2 模型细节</vt:lpstr>
      <vt:lpstr>5.2.1 模型超参数配置</vt:lpstr>
      <vt:lpstr>5.2.2 网络尺寸</vt:lpstr>
      <vt:lpstr>1）振动、麦克风和声发射有效值处理后的信号的网络尺寸说明</vt:lpstr>
      <vt:lpstr>1）振动、麦克风和声发射有效值处理后的信号的网络尺寸说明</vt:lpstr>
      <vt:lpstr>2）振动、麦克风和声发射原始信号的信号的网络尺寸说明</vt:lpstr>
      <vt:lpstr>2）振动、麦克风和声发射原始信号的信号的网络尺寸说明</vt:lpstr>
      <vt:lpstr>5.3 算法交互</vt:lpstr>
      <vt:lpstr>I) 在线测试模式</vt:lpstr>
      <vt:lpstr>II) 离线训练模式</vt:lpstr>
      <vt:lpstr>5.4 模型精度</vt:lpstr>
      <vt:lpstr>5.5 模型说明</vt:lpstr>
      <vt:lpstr>5.6 UI界面显示</vt:lpstr>
      <vt:lpstr>5.7 智能预判训练结果展示</vt:lpstr>
      <vt:lpstr>5.7.1 五轴CNC加工中X进给轴振动信号</vt:lpstr>
      <vt:lpstr>5.7.2 五轴CNC加工中心声发射信号有效值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ericdj-hust</dc:creator>
  <cp:lastModifiedBy>2689126078@qq.com</cp:lastModifiedBy>
  <cp:revision>79</cp:revision>
  <dcterms:created xsi:type="dcterms:W3CDTF">2019-10-16T00:55:43Z</dcterms:created>
  <dcterms:modified xsi:type="dcterms:W3CDTF">2019-10-17T06:39:19Z</dcterms:modified>
</cp:coreProperties>
</file>