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7" r:id="rId9"/>
    <p:sldId id="262" r:id="rId10"/>
    <p:sldId id="263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68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7EDF-FD9F-43EA-9C38-6EA5E9EF580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88F3-E002-4B48-9AEE-88A1678678AB}" type="slidenum">
              <a:rPr lang="zh-TW" altLang="en-US" smtClean="0"/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7EDF-FD9F-43EA-9C38-6EA5E9EF580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88F3-E002-4B48-9AEE-88A1678678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7EDF-FD9F-43EA-9C38-6EA5E9EF580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88F3-E002-4B48-9AEE-88A1678678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7EDF-FD9F-43EA-9C38-6EA5E9EF580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88F3-E002-4B48-9AEE-88A1678678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7EDF-FD9F-43EA-9C38-6EA5E9EF580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88F3-E002-4B48-9AEE-88A1678678AB}" type="slidenum">
              <a:rPr lang="zh-TW" altLang="en-US" smtClean="0"/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7EDF-FD9F-43EA-9C38-6EA5E9EF5803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88F3-E002-4B48-9AEE-88A1678678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7EDF-FD9F-43EA-9C38-6EA5E9EF5803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88F3-E002-4B48-9AEE-88A1678678AB}" type="slidenum">
              <a:rPr lang="zh-TW" altLang="en-US" smtClean="0"/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7EDF-FD9F-43EA-9C38-6EA5E9EF5803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88F3-E002-4B48-9AEE-88A1678678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7EDF-FD9F-43EA-9C38-6EA5E9EF5803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88F3-E002-4B48-9AEE-88A1678678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7EDF-FD9F-43EA-9C38-6EA5E9EF5803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88F3-E002-4B48-9AEE-88A1678678AB}" type="slidenum">
              <a:rPr lang="zh-TW" altLang="en-US" smtClean="0"/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7EDF-FD9F-43EA-9C38-6EA5E9EF5803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88F3-E002-4B48-9AEE-88A1678678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71D7EDF-FD9F-43EA-9C38-6EA5E9EF580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21488F3-E002-4B48-9AEE-88A1678678A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8060402020202020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8060402020202020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8060402020202020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8060402020202020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8060402020202020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8060402020202020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of my sat solver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Name:</a:t>
            </a:r>
            <a:r>
              <a:rPr lang="zh-TW" altLang="en-US" dirty="0" smtClean="0"/>
              <a:t> </a:t>
            </a:r>
            <a:r>
              <a:rPr lang="zh-TW" altLang="en-US" dirty="0"/>
              <a:t>李冠</a:t>
            </a:r>
            <a:r>
              <a:rPr lang="zh-TW" altLang="en-US" dirty="0" smtClean="0"/>
              <a:t>瑜</a:t>
            </a:r>
            <a:endParaRPr lang="en-US" altLang="zh-TW" dirty="0" smtClean="0"/>
          </a:p>
          <a:p>
            <a:r>
              <a:rPr lang="en-US" altLang="zh-TW" dirty="0" smtClean="0"/>
              <a:t>Department: Electronics Engineering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Structure of the function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36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 smtClean="0"/>
              <a:t>Bool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set_variable_value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value,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While(traverse all literals of a specific variable)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assign value to literal;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if(the clause is solved)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if(the literal become 1)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save it to the solved map;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else if(the </a:t>
            </a:r>
            <a:r>
              <a:rPr lang="en-US" altLang="zh-TW" dirty="0"/>
              <a:t>clause is </a:t>
            </a:r>
            <a:r>
              <a:rPr lang="en-US" altLang="zh-TW" dirty="0" smtClean="0"/>
              <a:t>unsolved</a:t>
            </a:r>
            <a:r>
              <a:rPr lang="en-US" altLang="zh-TW" dirty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if(the literal become 1)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	save it to the solved map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	else if(the literal is watched &amp;&amp; still unwatched literal)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		change the watched variable;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Structure of the function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3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		else </a:t>
            </a:r>
            <a:r>
              <a:rPr lang="en-US" altLang="zh-TW" dirty="0"/>
              <a:t>if(the </a:t>
            </a:r>
            <a:r>
              <a:rPr lang="en-US" altLang="zh-TW" dirty="0" smtClean="0"/>
              <a:t>literal </a:t>
            </a:r>
            <a:r>
              <a:rPr lang="en-US" altLang="zh-TW" dirty="0"/>
              <a:t>is watched &amp;&amp; </a:t>
            </a:r>
            <a:r>
              <a:rPr lang="en-US" altLang="zh-TW" dirty="0" smtClean="0"/>
              <a:t>no </a:t>
            </a:r>
            <a:r>
              <a:rPr lang="en-US" altLang="zh-TW" dirty="0"/>
              <a:t>unwatched </a:t>
            </a:r>
            <a:r>
              <a:rPr lang="en-US" altLang="zh-TW" dirty="0" smtClean="0"/>
              <a:t>literal &amp;&amp; an unassigned literal)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BCP assignment;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check if the assignment conflicts with previous assignments;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smtClean="0"/>
              <a:t>else //not solved, no unassigned literal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conflict, return false;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After the while loop, delete this assignment from the global assignment map.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First UIP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3623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If encounter a conflict, call the function </a:t>
            </a:r>
            <a:r>
              <a:rPr lang="en-US" altLang="zh-TW" dirty="0" err="1" smtClean="0"/>
              <a:t>first_uip</a:t>
            </a:r>
            <a:r>
              <a:rPr lang="en-US" altLang="zh-TW" dirty="0" smtClean="0"/>
              <a:t>().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With the function resolve(), we can update the learned clause to a first UIP clause.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After we generate the first UIP clause, we can get a new assignment and backtrack to the right level. 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Detail of implementation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362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class assignment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value;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clause_name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level;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To deal with the case more than one literals having the same assignment level, we need a </a:t>
            </a:r>
            <a:r>
              <a:rPr lang="en-US" altLang="zh-TW" b="1" dirty="0"/>
              <a:t>FIFO queue</a:t>
            </a:r>
            <a:r>
              <a:rPr lang="en-US" altLang="zh-TW" dirty="0"/>
              <a:t> to decide which variable should be resolved first. 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en-US" altLang="zh-TW" dirty="0" smtClean="0"/>
              <a:t>To prevent a learned clause with too much literals, we might have to set a limit.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A data structure that stores </a:t>
            </a:r>
            <a:r>
              <a:rPr lang="en-US" altLang="zh-TW" b="1" dirty="0" smtClean="0"/>
              <a:t>all the assignments made</a:t>
            </a:r>
            <a:r>
              <a:rPr lang="en-US" altLang="zh-TW" dirty="0" smtClean="0"/>
              <a:t> is required. 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Breadth first assignment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36232"/>
          </a:xfrm>
        </p:spPr>
        <p:txBody>
          <a:bodyPr>
            <a:norm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he original SAT solver based on DPLL assign the variables in a </a:t>
            </a:r>
            <a:r>
              <a:rPr lang="en-US" altLang="zh-TW" b="1" dirty="0" smtClean="0"/>
              <a:t>depth first</a:t>
            </a:r>
            <a:r>
              <a:rPr lang="en-US" altLang="zh-TW" dirty="0" smtClean="0"/>
              <a:t> like manner. 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4286908" y="2075445"/>
            <a:ext cx="504056" cy="5040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Oval 4"/>
          <p:cNvSpPr/>
          <p:nvPr/>
        </p:nvSpPr>
        <p:spPr>
          <a:xfrm>
            <a:off x="3691565" y="2809825"/>
            <a:ext cx="504056" cy="5040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Oval 9"/>
          <p:cNvSpPr/>
          <p:nvPr/>
        </p:nvSpPr>
        <p:spPr>
          <a:xfrm>
            <a:off x="2542007" y="6167625"/>
            <a:ext cx="504056" cy="5040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Oval 10"/>
          <p:cNvSpPr/>
          <p:nvPr/>
        </p:nvSpPr>
        <p:spPr>
          <a:xfrm>
            <a:off x="3069182" y="3662327"/>
            <a:ext cx="504056" cy="5040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Oval 11"/>
          <p:cNvSpPr/>
          <p:nvPr/>
        </p:nvSpPr>
        <p:spPr>
          <a:xfrm>
            <a:off x="2456294" y="4524014"/>
            <a:ext cx="504056" cy="5040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Oval 12"/>
          <p:cNvSpPr/>
          <p:nvPr/>
        </p:nvSpPr>
        <p:spPr>
          <a:xfrm>
            <a:off x="1904133" y="5373216"/>
            <a:ext cx="504056" cy="5040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Oval 13"/>
          <p:cNvSpPr/>
          <p:nvPr/>
        </p:nvSpPr>
        <p:spPr>
          <a:xfrm>
            <a:off x="1365060" y="6167625"/>
            <a:ext cx="504056" cy="5040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Straight Arrow Connector 19"/>
          <p:cNvCxnSpPr>
            <a:stCxn id="4" idx="3"/>
          </p:cNvCxnSpPr>
          <p:nvPr/>
        </p:nvCxnSpPr>
        <p:spPr>
          <a:xfrm flipH="1">
            <a:off x="4093088" y="2505684"/>
            <a:ext cx="267637" cy="362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515215" y="3299943"/>
            <a:ext cx="267637" cy="362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888164" y="4161630"/>
            <a:ext cx="267637" cy="362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274370" y="5010832"/>
            <a:ext cx="267637" cy="362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735298" y="5877272"/>
            <a:ext cx="267637" cy="362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5"/>
            <a:endCxn id="10" idx="1"/>
          </p:cNvCxnSpPr>
          <p:nvPr/>
        </p:nvCxnSpPr>
        <p:spPr>
          <a:xfrm>
            <a:off x="2334372" y="5803455"/>
            <a:ext cx="281452" cy="437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Breadth first assignment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3623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Like the idea of first UIP, we might make a bad assignments combination and go too deep.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So I think “why not assign the variable in </a:t>
            </a:r>
            <a:r>
              <a:rPr lang="en-US" altLang="zh-TW" b="1" dirty="0" smtClean="0"/>
              <a:t>breadth first</a:t>
            </a:r>
            <a:r>
              <a:rPr lang="en-US" altLang="zh-TW" dirty="0" smtClean="0"/>
              <a:t> like manner?” 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3876997" y="3571287"/>
            <a:ext cx="504056" cy="5040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Oval 4"/>
          <p:cNvSpPr/>
          <p:nvPr/>
        </p:nvSpPr>
        <p:spPr>
          <a:xfrm>
            <a:off x="3143684" y="4234544"/>
            <a:ext cx="504056" cy="5040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Oval 9"/>
          <p:cNvSpPr/>
          <p:nvPr/>
        </p:nvSpPr>
        <p:spPr>
          <a:xfrm>
            <a:off x="5565016" y="5163829"/>
            <a:ext cx="504056" cy="5040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Oval 10"/>
          <p:cNvSpPr/>
          <p:nvPr/>
        </p:nvSpPr>
        <p:spPr>
          <a:xfrm>
            <a:off x="2568423" y="4963415"/>
            <a:ext cx="504056" cy="5040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Oval 11"/>
          <p:cNvSpPr/>
          <p:nvPr/>
        </p:nvSpPr>
        <p:spPr>
          <a:xfrm>
            <a:off x="4785576" y="4259618"/>
            <a:ext cx="504056" cy="5040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Oval 12"/>
          <p:cNvSpPr/>
          <p:nvPr/>
        </p:nvSpPr>
        <p:spPr>
          <a:xfrm>
            <a:off x="3492621" y="5042870"/>
            <a:ext cx="504056" cy="5040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Oval 13"/>
          <p:cNvSpPr/>
          <p:nvPr/>
        </p:nvSpPr>
        <p:spPr>
          <a:xfrm>
            <a:off x="4286026" y="5078495"/>
            <a:ext cx="504056" cy="50405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Straight Arrow Connector 19"/>
          <p:cNvCxnSpPr>
            <a:stCxn id="4" idx="3"/>
            <a:endCxn id="5" idx="7"/>
          </p:cNvCxnSpPr>
          <p:nvPr/>
        </p:nvCxnSpPr>
        <p:spPr>
          <a:xfrm flipH="1">
            <a:off x="3573923" y="4001526"/>
            <a:ext cx="376891" cy="306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965656" y="4663248"/>
            <a:ext cx="267637" cy="362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4" idx="0"/>
          </p:cNvCxnSpPr>
          <p:nvPr/>
        </p:nvCxnSpPr>
        <p:spPr>
          <a:xfrm flipH="1">
            <a:off x="4538054" y="4689857"/>
            <a:ext cx="321339" cy="388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13" idx="0"/>
          </p:cNvCxnSpPr>
          <p:nvPr/>
        </p:nvCxnSpPr>
        <p:spPr>
          <a:xfrm>
            <a:off x="3573923" y="4664783"/>
            <a:ext cx="170726" cy="378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12" idx="1"/>
          </p:cNvCxnSpPr>
          <p:nvPr/>
        </p:nvCxnSpPr>
        <p:spPr>
          <a:xfrm>
            <a:off x="4307236" y="4001526"/>
            <a:ext cx="552157" cy="331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5"/>
            <a:endCxn id="10" idx="1"/>
          </p:cNvCxnSpPr>
          <p:nvPr/>
        </p:nvCxnSpPr>
        <p:spPr>
          <a:xfrm>
            <a:off x="5215815" y="4689857"/>
            <a:ext cx="423018" cy="547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Breadth first assignment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3623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After testing, set a </a:t>
            </a:r>
            <a:r>
              <a:rPr lang="en-US" altLang="zh-TW" b="1" dirty="0" smtClean="0"/>
              <a:t>level n of assignment</a:t>
            </a:r>
            <a:r>
              <a:rPr lang="en-US" altLang="zh-TW" dirty="0" smtClean="0"/>
              <a:t> that the program can make in a short time.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When an assignment </a:t>
            </a:r>
            <a:r>
              <a:rPr lang="en-US" altLang="zh-TW" b="1" dirty="0" smtClean="0"/>
              <a:t>exceeds n</a:t>
            </a:r>
            <a:r>
              <a:rPr lang="en-US" altLang="zh-TW" dirty="0" smtClean="0"/>
              <a:t>, we regard the assignment as “</a:t>
            </a:r>
            <a:r>
              <a:rPr lang="en-US" altLang="zh-TW" b="1" dirty="0" smtClean="0"/>
              <a:t>pseudo-conflict</a:t>
            </a:r>
            <a:r>
              <a:rPr lang="en-US" altLang="zh-TW" dirty="0" smtClean="0"/>
              <a:t>” and backtrack.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If there’s a real conflict, we can learn the clause.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If we are lucky enough, we may find a solution in a short time. If not, just restart and use the original method with some learned clauses. 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Drawbacks: 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Difficulties encountered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3623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Hard to debug the recursive program.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Sol: a lot of </a:t>
            </a:r>
            <a:r>
              <a:rPr lang="en-US" altLang="zh-TW" dirty="0" err="1" smtClean="0"/>
              <a:t>cout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Need very good data structures to support all of the operations.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Sol: many times of big modification to the program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So many things to do in the backtracking step.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Many complex pointer operation in the two-literal watching mechanism.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Basic structure of the program</a:t>
            </a:r>
            <a:endParaRPr lang="en-US" altLang="zh-TW" dirty="0" smtClean="0"/>
          </a:p>
          <a:p>
            <a:r>
              <a:rPr lang="en-US" altLang="zh-TW" dirty="0" smtClean="0"/>
              <a:t>Heuristic of next variable value assignment</a:t>
            </a:r>
            <a:endParaRPr lang="en-US" altLang="zh-TW" dirty="0" smtClean="0"/>
          </a:p>
          <a:p>
            <a:r>
              <a:rPr lang="en-US" altLang="zh-TW" dirty="0" smtClean="0"/>
              <a:t>Two literal watching</a:t>
            </a:r>
            <a:endParaRPr lang="en-US" altLang="zh-TW" dirty="0" smtClean="0"/>
          </a:p>
          <a:p>
            <a:r>
              <a:rPr lang="en-US" altLang="zh-TW" dirty="0" smtClean="0"/>
              <a:t>First UIP</a:t>
            </a:r>
            <a:endParaRPr lang="en-US" altLang="zh-TW" dirty="0" smtClean="0"/>
          </a:p>
          <a:p>
            <a:r>
              <a:rPr lang="en-US" altLang="zh-TW" dirty="0" smtClean="0"/>
              <a:t>Breadth first assignment</a:t>
            </a:r>
            <a:endParaRPr lang="en-US" altLang="zh-TW" dirty="0" smtClean="0"/>
          </a:p>
          <a:p>
            <a:r>
              <a:rPr lang="en-US" altLang="zh-TW" dirty="0" smtClean="0"/>
              <a:t>Difficulties encountered</a:t>
            </a:r>
            <a:endParaRPr lang="en-US" altLang="zh-TW" dirty="0" smtClean="0"/>
          </a:p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Basic structure of the </a:t>
            </a:r>
            <a:r>
              <a:rPr lang="en-US" altLang="zh-TW" dirty="0" smtClean="0"/>
              <a:t>program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3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 smtClean="0"/>
              <a:t>Bool</a:t>
            </a:r>
            <a:r>
              <a:rPr lang="en-US" altLang="zh-TW" dirty="0" smtClean="0"/>
              <a:t> DPLL()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while(BCP is executable)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BCP();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if(there’s a conflict)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	stop BCP and set the flag “true”;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If(SAT is solved)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return true;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If(flag==true || no unassigned variable)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delete all this level’s assignments;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return false;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Basic structure of the </a:t>
            </a:r>
            <a:r>
              <a:rPr lang="en-US" altLang="zh-TW" dirty="0" smtClean="0"/>
              <a:t>program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36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Else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make next assignment;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if(DPLL())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return true;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else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try the inverse of the assignment we choose;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if(DPLL())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return true;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else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delete all this level’s assignment;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return false;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Detail of implementation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3623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Use a </a:t>
            </a:r>
            <a:r>
              <a:rPr lang="en-US" altLang="zh-TW" b="1" dirty="0" smtClean="0"/>
              <a:t>vector</a:t>
            </a:r>
            <a:r>
              <a:rPr lang="en-US" altLang="zh-TW" dirty="0" smtClean="0"/>
              <a:t> to save variables of same </a:t>
            </a:r>
            <a:r>
              <a:rPr lang="en-US" altLang="zh-TW" b="1" dirty="0" smtClean="0"/>
              <a:t>clause(row)</a:t>
            </a:r>
            <a:r>
              <a:rPr lang="en-US" altLang="zh-TW" dirty="0" smtClean="0"/>
              <a:t>; use a </a:t>
            </a:r>
            <a:r>
              <a:rPr lang="en-US" altLang="zh-TW" b="1" dirty="0" smtClean="0"/>
              <a:t>vector</a:t>
            </a:r>
            <a:r>
              <a:rPr lang="en-US" altLang="zh-TW" dirty="0" smtClean="0"/>
              <a:t> to save all the same </a:t>
            </a:r>
            <a:r>
              <a:rPr lang="en-US" altLang="zh-TW" b="1" dirty="0" smtClean="0"/>
              <a:t>variables(column)</a:t>
            </a:r>
            <a:r>
              <a:rPr lang="en-US" altLang="zh-TW" dirty="0" smtClean="0"/>
              <a:t>. Like a </a:t>
            </a:r>
            <a:r>
              <a:rPr lang="en-US" altLang="zh-TW" b="1" dirty="0" smtClean="0"/>
              <a:t>net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Use a </a:t>
            </a:r>
            <a:r>
              <a:rPr lang="en-US" altLang="zh-TW" b="1" dirty="0" smtClean="0"/>
              <a:t>local vector</a:t>
            </a:r>
            <a:r>
              <a:rPr lang="en-US" altLang="zh-TW" dirty="0" smtClean="0"/>
              <a:t> to save each level’s </a:t>
            </a:r>
            <a:r>
              <a:rPr lang="en-US" altLang="zh-TW" b="1" dirty="0" smtClean="0"/>
              <a:t>assignment</a:t>
            </a:r>
            <a:r>
              <a:rPr lang="en-US" altLang="zh-TW" dirty="0" smtClean="0"/>
              <a:t>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the purpose of </a:t>
            </a:r>
            <a:r>
              <a:rPr lang="en-US" altLang="zh-TW" b="1" dirty="0" smtClean="0"/>
              <a:t>backtracking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Use a </a:t>
            </a:r>
            <a:r>
              <a:rPr lang="en-US" altLang="zh-TW" b="1" dirty="0" smtClean="0"/>
              <a:t>global map</a:t>
            </a:r>
            <a:r>
              <a:rPr lang="en-US" altLang="zh-TW" dirty="0" smtClean="0"/>
              <a:t> to save the </a:t>
            </a:r>
            <a:r>
              <a:rPr lang="en-US" altLang="zh-TW" b="1" dirty="0" smtClean="0"/>
              <a:t>assignment</a:t>
            </a:r>
            <a:r>
              <a:rPr lang="en-US" altLang="zh-TW" dirty="0" smtClean="0"/>
              <a:t> we want to make(either by BCP or arbitrarily choose). 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Delete the element</a:t>
            </a:r>
            <a:r>
              <a:rPr lang="en-US" altLang="zh-TW" dirty="0" smtClean="0"/>
              <a:t> once the assignment is finished.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When BCP, also check for further </a:t>
            </a:r>
            <a:r>
              <a:rPr lang="en-US" altLang="zh-TW" b="1" dirty="0" smtClean="0"/>
              <a:t>BCP assignment</a:t>
            </a:r>
            <a:r>
              <a:rPr lang="en-US" altLang="zh-TW" dirty="0" smtClean="0"/>
              <a:t> and put it in the map. </a:t>
            </a:r>
            <a:endParaRPr lang="en-US" altLang="zh-TW" dirty="0" smtClean="0"/>
          </a:p>
          <a:p>
            <a:pPr lvl="1"/>
            <a:r>
              <a:rPr lang="en-US" altLang="zh-TW" dirty="0"/>
              <a:t>U</a:t>
            </a:r>
            <a:r>
              <a:rPr lang="en-US" altLang="zh-TW" dirty="0" smtClean="0"/>
              <a:t>sed to </a:t>
            </a:r>
            <a:r>
              <a:rPr lang="en-US" altLang="zh-TW" b="1" dirty="0" smtClean="0"/>
              <a:t>check for conflict</a:t>
            </a:r>
            <a:r>
              <a:rPr lang="en-US" altLang="zh-TW" dirty="0" smtClean="0"/>
              <a:t>, if we put a new assignment in the map and discover that it already exist an inverse assignment, </a:t>
            </a:r>
            <a:r>
              <a:rPr lang="zh-TW" altLang="en-US" dirty="0" smtClean="0"/>
              <a:t>→</a:t>
            </a:r>
            <a:r>
              <a:rPr lang="en-US" altLang="zh-TW" dirty="0" smtClean="0"/>
              <a:t>CONFLICT!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Data structure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716" y="1446948"/>
            <a:ext cx="8229600" cy="5136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1466776" y="2167028"/>
            <a:ext cx="648072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x1’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7947496" y="2167028"/>
            <a:ext cx="648072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x7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6723360" y="2167028"/>
            <a:ext cx="648072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x6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3513380" y="2167028"/>
            <a:ext cx="648072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x3’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4504275" y="3247148"/>
            <a:ext cx="648072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x4</a:t>
            </a:r>
            <a:endParaRPr lang="zh-TW" altLang="en-US" dirty="0"/>
          </a:p>
        </p:txBody>
      </p:sp>
      <p:sp>
        <p:nvSpPr>
          <p:cNvPr id="9" name="Oval 8"/>
          <p:cNvSpPr/>
          <p:nvPr/>
        </p:nvSpPr>
        <p:spPr>
          <a:xfrm>
            <a:off x="2479555" y="3247148"/>
            <a:ext cx="648072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x2</a:t>
            </a:r>
            <a:endParaRPr lang="zh-TW" altLang="en-US" dirty="0"/>
          </a:p>
        </p:txBody>
      </p:sp>
      <p:sp>
        <p:nvSpPr>
          <p:cNvPr id="10" name="Oval 9"/>
          <p:cNvSpPr/>
          <p:nvPr/>
        </p:nvSpPr>
        <p:spPr>
          <a:xfrm>
            <a:off x="5686874" y="3247148"/>
            <a:ext cx="648072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x5</a:t>
            </a:r>
            <a:endParaRPr lang="zh-TW" altLang="en-US" dirty="0"/>
          </a:p>
        </p:txBody>
      </p:sp>
      <p:sp>
        <p:nvSpPr>
          <p:cNvPr id="11" name="Oval 10"/>
          <p:cNvSpPr/>
          <p:nvPr/>
        </p:nvSpPr>
        <p:spPr>
          <a:xfrm>
            <a:off x="7947496" y="3247148"/>
            <a:ext cx="648072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x7’</a:t>
            </a:r>
            <a:endParaRPr lang="zh-TW" altLang="en-US" dirty="0"/>
          </a:p>
        </p:txBody>
      </p:sp>
      <p:sp>
        <p:nvSpPr>
          <p:cNvPr id="12" name="Oval 11"/>
          <p:cNvSpPr/>
          <p:nvPr/>
        </p:nvSpPr>
        <p:spPr>
          <a:xfrm>
            <a:off x="6723360" y="4543292"/>
            <a:ext cx="648072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x6</a:t>
            </a:r>
            <a:endParaRPr lang="zh-TW" altLang="en-US" dirty="0"/>
          </a:p>
        </p:txBody>
      </p:sp>
      <p:sp>
        <p:nvSpPr>
          <p:cNvPr id="13" name="Oval 12"/>
          <p:cNvSpPr/>
          <p:nvPr/>
        </p:nvSpPr>
        <p:spPr>
          <a:xfrm>
            <a:off x="3513380" y="4543292"/>
            <a:ext cx="648072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x3</a:t>
            </a:r>
            <a:endParaRPr lang="zh-TW" altLang="en-US" dirty="0"/>
          </a:p>
        </p:txBody>
      </p:sp>
      <p:sp>
        <p:nvSpPr>
          <p:cNvPr id="14" name="Oval 13"/>
          <p:cNvSpPr/>
          <p:nvPr/>
        </p:nvSpPr>
        <p:spPr>
          <a:xfrm>
            <a:off x="1466776" y="4543292"/>
            <a:ext cx="648072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x1</a:t>
            </a:r>
            <a:endParaRPr lang="zh-TW" altLang="en-US" dirty="0"/>
          </a:p>
        </p:txBody>
      </p:sp>
      <p:sp>
        <p:nvSpPr>
          <p:cNvPr id="15" name="Oval 14"/>
          <p:cNvSpPr/>
          <p:nvPr/>
        </p:nvSpPr>
        <p:spPr>
          <a:xfrm>
            <a:off x="2479555" y="4543292"/>
            <a:ext cx="648072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x2’</a:t>
            </a:r>
            <a:endParaRPr lang="zh-TW" altLang="en-US" dirty="0"/>
          </a:p>
        </p:txBody>
      </p:sp>
      <p:sp>
        <p:nvSpPr>
          <p:cNvPr id="16" name="Oval 15"/>
          <p:cNvSpPr/>
          <p:nvPr/>
        </p:nvSpPr>
        <p:spPr>
          <a:xfrm>
            <a:off x="1466776" y="5767428"/>
            <a:ext cx="648072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x1</a:t>
            </a:r>
            <a:endParaRPr lang="zh-TW" altLang="en-US" dirty="0"/>
          </a:p>
        </p:txBody>
      </p:sp>
      <p:sp>
        <p:nvSpPr>
          <p:cNvPr id="17" name="Oval 16"/>
          <p:cNvSpPr/>
          <p:nvPr/>
        </p:nvSpPr>
        <p:spPr>
          <a:xfrm>
            <a:off x="6723360" y="5767428"/>
            <a:ext cx="648072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x6’</a:t>
            </a:r>
            <a:endParaRPr lang="zh-TW" altLang="en-US" dirty="0"/>
          </a:p>
        </p:txBody>
      </p:sp>
      <p:sp>
        <p:nvSpPr>
          <p:cNvPr id="18" name="Oval 17"/>
          <p:cNvSpPr/>
          <p:nvPr/>
        </p:nvSpPr>
        <p:spPr>
          <a:xfrm>
            <a:off x="5686874" y="5767428"/>
            <a:ext cx="648072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x5</a:t>
            </a:r>
            <a:endParaRPr lang="zh-TW" altLang="en-US" dirty="0"/>
          </a:p>
        </p:txBody>
      </p:sp>
      <p:sp>
        <p:nvSpPr>
          <p:cNvPr id="19" name="Oval 18"/>
          <p:cNvSpPr/>
          <p:nvPr/>
        </p:nvSpPr>
        <p:spPr>
          <a:xfrm>
            <a:off x="4504275" y="5767428"/>
            <a:ext cx="648072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x4</a:t>
            </a:r>
            <a:endParaRPr lang="zh-TW" altLang="en-US" dirty="0"/>
          </a:p>
        </p:txBody>
      </p:sp>
      <p:sp>
        <p:nvSpPr>
          <p:cNvPr id="21" name="Oval 20"/>
          <p:cNvSpPr/>
          <p:nvPr/>
        </p:nvSpPr>
        <p:spPr>
          <a:xfrm>
            <a:off x="7947496" y="1237704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x7</a:t>
            </a:r>
            <a:endParaRPr lang="zh-TW" altLang="en-US" dirty="0"/>
          </a:p>
        </p:txBody>
      </p:sp>
      <p:sp>
        <p:nvSpPr>
          <p:cNvPr id="22" name="Oval 21"/>
          <p:cNvSpPr/>
          <p:nvPr/>
        </p:nvSpPr>
        <p:spPr>
          <a:xfrm>
            <a:off x="6723360" y="1230924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x6</a:t>
            </a:r>
            <a:endParaRPr lang="zh-TW" altLang="en-US" dirty="0"/>
          </a:p>
        </p:txBody>
      </p:sp>
      <p:sp>
        <p:nvSpPr>
          <p:cNvPr id="23" name="Oval 22"/>
          <p:cNvSpPr/>
          <p:nvPr/>
        </p:nvSpPr>
        <p:spPr>
          <a:xfrm>
            <a:off x="5686874" y="1237704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x5</a:t>
            </a:r>
            <a:endParaRPr lang="zh-TW" altLang="en-US" dirty="0"/>
          </a:p>
        </p:txBody>
      </p:sp>
      <p:sp>
        <p:nvSpPr>
          <p:cNvPr id="24" name="Oval 23"/>
          <p:cNvSpPr/>
          <p:nvPr/>
        </p:nvSpPr>
        <p:spPr>
          <a:xfrm>
            <a:off x="4504275" y="1230924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x4</a:t>
            </a:r>
            <a:endParaRPr lang="zh-TW" altLang="en-US" dirty="0"/>
          </a:p>
        </p:txBody>
      </p:sp>
      <p:sp>
        <p:nvSpPr>
          <p:cNvPr id="25" name="Oval 24"/>
          <p:cNvSpPr/>
          <p:nvPr/>
        </p:nvSpPr>
        <p:spPr>
          <a:xfrm>
            <a:off x="3513380" y="1237704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x3</a:t>
            </a:r>
            <a:endParaRPr lang="zh-TW" altLang="en-US" dirty="0"/>
          </a:p>
        </p:txBody>
      </p:sp>
      <p:sp>
        <p:nvSpPr>
          <p:cNvPr id="26" name="Oval 25"/>
          <p:cNvSpPr/>
          <p:nvPr/>
        </p:nvSpPr>
        <p:spPr>
          <a:xfrm>
            <a:off x="2479555" y="1237704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x2</a:t>
            </a:r>
            <a:endParaRPr lang="zh-TW" altLang="en-US" dirty="0"/>
          </a:p>
        </p:txBody>
      </p:sp>
      <p:sp>
        <p:nvSpPr>
          <p:cNvPr id="27" name="Oval 26"/>
          <p:cNvSpPr/>
          <p:nvPr/>
        </p:nvSpPr>
        <p:spPr>
          <a:xfrm>
            <a:off x="1466776" y="1230924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x1</a:t>
            </a:r>
            <a:endParaRPr lang="zh-TW" altLang="en-US" dirty="0"/>
          </a:p>
        </p:txBody>
      </p:sp>
      <p:sp>
        <p:nvSpPr>
          <p:cNvPr id="34" name="Oval 33"/>
          <p:cNvSpPr/>
          <p:nvPr/>
        </p:nvSpPr>
        <p:spPr>
          <a:xfrm>
            <a:off x="602680" y="576742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c4</a:t>
            </a:r>
            <a:endParaRPr lang="zh-TW" altLang="en-US" dirty="0"/>
          </a:p>
        </p:txBody>
      </p:sp>
      <p:sp>
        <p:nvSpPr>
          <p:cNvPr id="35" name="Oval 34"/>
          <p:cNvSpPr/>
          <p:nvPr/>
        </p:nvSpPr>
        <p:spPr>
          <a:xfrm>
            <a:off x="602680" y="4543292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c3</a:t>
            </a:r>
            <a:endParaRPr lang="zh-TW" altLang="en-US" dirty="0"/>
          </a:p>
        </p:txBody>
      </p:sp>
      <p:sp>
        <p:nvSpPr>
          <p:cNvPr id="36" name="Oval 35"/>
          <p:cNvSpPr/>
          <p:nvPr/>
        </p:nvSpPr>
        <p:spPr>
          <a:xfrm>
            <a:off x="602680" y="324714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c2</a:t>
            </a:r>
            <a:endParaRPr lang="zh-TW" altLang="en-US" dirty="0"/>
          </a:p>
        </p:txBody>
      </p:sp>
      <p:sp>
        <p:nvSpPr>
          <p:cNvPr id="37" name="Oval 36"/>
          <p:cNvSpPr/>
          <p:nvPr/>
        </p:nvSpPr>
        <p:spPr>
          <a:xfrm>
            <a:off x="602680" y="2167028"/>
            <a:ext cx="6480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c1</a:t>
            </a:r>
            <a:endParaRPr lang="zh-TW" altLang="en-US" dirty="0"/>
          </a:p>
        </p:txBody>
      </p:sp>
      <p:cxnSp>
        <p:nvCxnSpPr>
          <p:cNvPr id="41" name="Straight Arrow Connector 40"/>
          <p:cNvCxnSpPr>
            <a:stCxn id="27" idx="4"/>
            <a:endCxn id="4" idx="0"/>
          </p:cNvCxnSpPr>
          <p:nvPr/>
        </p:nvCxnSpPr>
        <p:spPr>
          <a:xfrm>
            <a:off x="1790812" y="187899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9" idx="0"/>
          </p:cNvCxnSpPr>
          <p:nvPr/>
        </p:nvCxnSpPr>
        <p:spPr>
          <a:xfrm>
            <a:off x="2803591" y="1887608"/>
            <a:ext cx="0" cy="1359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37416" y="187899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073491" y="18876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271532" y="191336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828311" y="1885776"/>
            <a:ext cx="0" cy="1359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019474" y="1887608"/>
            <a:ext cx="0" cy="1359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4" idx="0"/>
          </p:cNvCxnSpPr>
          <p:nvPr/>
        </p:nvCxnSpPr>
        <p:spPr>
          <a:xfrm>
            <a:off x="1786497" y="2815100"/>
            <a:ext cx="4315" cy="1728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3" idx="0"/>
          </p:cNvCxnSpPr>
          <p:nvPr/>
        </p:nvCxnSpPr>
        <p:spPr>
          <a:xfrm>
            <a:off x="3820222" y="2813327"/>
            <a:ext cx="17194" cy="172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2" idx="0"/>
          </p:cNvCxnSpPr>
          <p:nvPr/>
        </p:nvCxnSpPr>
        <p:spPr>
          <a:xfrm>
            <a:off x="7043081" y="2800449"/>
            <a:ext cx="4315" cy="1742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1" idx="0"/>
          </p:cNvCxnSpPr>
          <p:nvPr/>
        </p:nvCxnSpPr>
        <p:spPr>
          <a:xfrm>
            <a:off x="8271532" y="2813327"/>
            <a:ext cx="0" cy="433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0"/>
          </p:cNvCxnSpPr>
          <p:nvPr/>
        </p:nvCxnSpPr>
        <p:spPr>
          <a:xfrm>
            <a:off x="4828311" y="3895220"/>
            <a:ext cx="0" cy="1872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8" idx="0"/>
          </p:cNvCxnSpPr>
          <p:nvPr/>
        </p:nvCxnSpPr>
        <p:spPr>
          <a:xfrm flipH="1">
            <a:off x="6010910" y="3895220"/>
            <a:ext cx="8564" cy="1872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5" idx="0"/>
          </p:cNvCxnSpPr>
          <p:nvPr/>
        </p:nvCxnSpPr>
        <p:spPr>
          <a:xfrm>
            <a:off x="2803591" y="38952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6" idx="0"/>
          </p:cNvCxnSpPr>
          <p:nvPr/>
        </p:nvCxnSpPr>
        <p:spPr>
          <a:xfrm>
            <a:off x="1790812" y="519136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043081" y="519136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6"/>
            <a:endCxn id="4" idx="2"/>
          </p:cNvCxnSpPr>
          <p:nvPr/>
        </p:nvCxnSpPr>
        <p:spPr>
          <a:xfrm>
            <a:off x="1250752" y="249106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270572" y="609146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250752" y="486732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6" idx="6"/>
            <a:endCxn id="9" idx="2"/>
          </p:cNvCxnSpPr>
          <p:nvPr/>
        </p:nvCxnSpPr>
        <p:spPr>
          <a:xfrm>
            <a:off x="1250752" y="3571184"/>
            <a:ext cx="12288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6"/>
            <a:endCxn id="7" idx="2"/>
          </p:cNvCxnSpPr>
          <p:nvPr/>
        </p:nvCxnSpPr>
        <p:spPr>
          <a:xfrm>
            <a:off x="2114848" y="2491064"/>
            <a:ext cx="13985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19" idx="2"/>
          </p:cNvCxnSpPr>
          <p:nvPr/>
        </p:nvCxnSpPr>
        <p:spPr>
          <a:xfrm>
            <a:off x="2114848" y="6091464"/>
            <a:ext cx="23894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8" idx="2"/>
          </p:cNvCxnSpPr>
          <p:nvPr/>
        </p:nvCxnSpPr>
        <p:spPr>
          <a:xfrm>
            <a:off x="3127627" y="3571184"/>
            <a:ext cx="13766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15" idx="2"/>
          </p:cNvCxnSpPr>
          <p:nvPr/>
        </p:nvCxnSpPr>
        <p:spPr>
          <a:xfrm>
            <a:off x="2114848" y="4867328"/>
            <a:ext cx="3647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5" idx="6"/>
            <a:endCxn id="13" idx="2"/>
          </p:cNvCxnSpPr>
          <p:nvPr/>
        </p:nvCxnSpPr>
        <p:spPr>
          <a:xfrm>
            <a:off x="3127627" y="4867328"/>
            <a:ext cx="3857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12" idx="2"/>
          </p:cNvCxnSpPr>
          <p:nvPr/>
        </p:nvCxnSpPr>
        <p:spPr>
          <a:xfrm>
            <a:off x="4161452" y="4867328"/>
            <a:ext cx="25619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6" idx="2"/>
          </p:cNvCxnSpPr>
          <p:nvPr/>
        </p:nvCxnSpPr>
        <p:spPr>
          <a:xfrm>
            <a:off x="4161452" y="2491064"/>
            <a:ext cx="25619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11" idx="2"/>
          </p:cNvCxnSpPr>
          <p:nvPr/>
        </p:nvCxnSpPr>
        <p:spPr>
          <a:xfrm>
            <a:off x="6334946" y="3571184"/>
            <a:ext cx="16125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10" idx="2"/>
          </p:cNvCxnSpPr>
          <p:nvPr/>
        </p:nvCxnSpPr>
        <p:spPr>
          <a:xfrm>
            <a:off x="5152347" y="3571184"/>
            <a:ext cx="5345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152346" y="6091464"/>
            <a:ext cx="5345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17" idx="2"/>
          </p:cNvCxnSpPr>
          <p:nvPr/>
        </p:nvCxnSpPr>
        <p:spPr>
          <a:xfrm>
            <a:off x="6334946" y="6091464"/>
            <a:ext cx="3884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" idx="6"/>
            <a:endCxn id="5" idx="2"/>
          </p:cNvCxnSpPr>
          <p:nvPr/>
        </p:nvCxnSpPr>
        <p:spPr>
          <a:xfrm>
            <a:off x="7371432" y="249106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How to check if all clauses are solved?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3623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 maintain </a:t>
            </a:r>
            <a:r>
              <a:rPr lang="en-US" altLang="zh-TW" b="1" dirty="0" smtClean="0"/>
              <a:t>a map of literals</a:t>
            </a:r>
            <a:r>
              <a:rPr lang="en-US" altLang="zh-TW" dirty="0" smtClean="0"/>
              <a:t> that are 1 for each clause, saved in the “</a:t>
            </a:r>
            <a:r>
              <a:rPr lang="en-US" altLang="zh-TW" b="1" dirty="0" smtClean="0"/>
              <a:t>row head</a:t>
            </a:r>
            <a:r>
              <a:rPr lang="en-US" altLang="zh-TW" dirty="0" smtClean="0"/>
              <a:t>”.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Easy to check if a clause is solved, just check if the map is </a:t>
            </a:r>
            <a:r>
              <a:rPr lang="en-US" altLang="zh-TW" b="1" dirty="0" smtClean="0"/>
              <a:t>empty</a:t>
            </a:r>
            <a:r>
              <a:rPr lang="en-US" altLang="zh-TW" dirty="0" smtClean="0"/>
              <a:t>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Also easy for </a:t>
            </a:r>
            <a:r>
              <a:rPr lang="en-US" altLang="zh-TW" b="1" dirty="0" smtClean="0"/>
              <a:t>backtracking</a:t>
            </a:r>
            <a:r>
              <a:rPr lang="en-US" altLang="zh-TW" dirty="0" smtClean="0"/>
              <a:t>, just delete the specific literal in the map if there is one.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I use a function to traverse all the clauses and check if there’s any clause with an empty solved map.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66335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Heuristic of next variable value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3623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KEY: Try to choose variable with the </a:t>
            </a:r>
            <a:r>
              <a:rPr lang="en-US" altLang="zh-TW" b="1" dirty="0" smtClean="0"/>
              <a:t>most influence </a:t>
            </a:r>
            <a:r>
              <a:rPr lang="en-US" altLang="zh-TW" dirty="0" smtClean="0"/>
              <a:t>and make it </a:t>
            </a:r>
            <a:r>
              <a:rPr lang="en-US" altLang="zh-TW" b="1" dirty="0" smtClean="0"/>
              <a:t>1</a:t>
            </a:r>
            <a:r>
              <a:rPr lang="en-US" altLang="zh-TW" dirty="0" smtClean="0"/>
              <a:t> to solve a lot of clauses.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Choose variable with the most unassigned literals.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If it’s often in complement form, assign 0. Else, assign 1.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Dynamically update the # of unassigned literals.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Literals in the solved clause are regarded as “</a:t>
            </a:r>
            <a:r>
              <a:rPr lang="en-US" altLang="zh-TW" b="1" dirty="0" smtClean="0"/>
              <a:t>assigned</a:t>
            </a:r>
            <a:r>
              <a:rPr lang="en-US" altLang="zh-TW" dirty="0" smtClean="0"/>
              <a:t>”.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Save these information in the “</a:t>
            </a:r>
            <a:r>
              <a:rPr lang="en-US" altLang="zh-TW" b="1" dirty="0" smtClean="0"/>
              <a:t>column head</a:t>
            </a:r>
            <a:r>
              <a:rPr lang="en-US" altLang="zh-TW" dirty="0" smtClean="0"/>
              <a:t>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Two literal watching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3623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The mechanism is written in the function </a:t>
            </a:r>
            <a:r>
              <a:rPr lang="en-US" altLang="zh-TW" dirty="0" err="1" smtClean="0"/>
              <a:t>set_variable_value</a:t>
            </a:r>
            <a:r>
              <a:rPr lang="en-US" altLang="zh-TW" dirty="0" smtClean="0"/>
              <a:t>(), together with </a:t>
            </a:r>
            <a:r>
              <a:rPr lang="en-US" altLang="zh-TW" b="1" dirty="0" smtClean="0"/>
              <a:t>value assignment</a:t>
            </a:r>
            <a:r>
              <a:rPr lang="en-US" altLang="zh-TW" dirty="0" smtClean="0"/>
              <a:t>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Keep two literals in each clause being watched, then we can easily determine whether the clause is unsolved / unit / solved / conflict.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Add a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flag</a:t>
            </a:r>
            <a:r>
              <a:rPr lang="en-US" altLang="zh-TW" dirty="0" smtClean="0"/>
              <a:t> “watch” to the data structure of literals.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Maintain “</a:t>
            </a:r>
            <a:r>
              <a:rPr lang="en-US" altLang="zh-TW" b="1" dirty="0" smtClean="0"/>
              <a:t>watched list</a:t>
            </a:r>
            <a:r>
              <a:rPr lang="en-US" altLang="zh-TW" dirty="0" smtClean="0"/>
              <a:t>” and “</a:t>
            </a:r>
            <a:r>
              <a:rPr lang="en-US" altLang="zh-TW" b="1" dirty="0" smtClean="0"/>
              <a:t>unwatched list</a:t>
            </a:r>
            <a:r>
              <a:rPr lang="en-US" altLang="zh-TW" dirty="0" smtClean="0"/>
              <a:t>” for each clause, stored in the “</a:t>
            </a:r>
            <a:r>
              <a:rPr lang="en-US" altLang="zh-TW" b="1" dirty="0" smtClean="0"/>
              <a:t>row head</a:t>
            </a:r>
            <a:r>
              <a:rPr lang="en-US" altLang="zh-TW" dirty="0" smtClean="0"/>
              <a:t>”.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b="1" dirty="0" smtClean="0"/>
              <a:t>Conflict checking</a:t>
            </a:r>
            <a:r>
              <a:rPr lang="en-US" altLang="zh-TW" dirty="0" smtClean="0"/>
              <a:t> mechanism noted before is implemented in the function.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5001</Words>
  <Application>Kingsoft Office WPP</Application>
  <PresentationFormat>On-screen Show (4:3)</PresentationFormat>
  <Paragraphs>249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Clarity</vt:lpstr>
      <vt:lpstr>Introduction of my sat solver</vt:lpstr>
      <vt:lpstr>Outline</vt:lpstr>
      <vt:lpstr>Basic structure of the program</vt:lpstr>
      <vt:lpstr>Basic structure of the program</vt:lpstr>
      <vt:lpstr>Detail of implementation</vt:lpstr>
      <vt:lpstr>Data structure</vt:lpstr>
      <vt:lpstr>How to check if all clauses are solved?</vt:lpstr>
      <vt:lpstr>Heuristic of next variable value assignment</vt:lpstr>
      <vt:lpstr>Two literal watching</vt:lpstr>
      <vt:lpstr>Structure of the function</vt:lpstr>
      <vt:lpstr>Structure of the function</vt:lpstr>
      <vt:lpstr>First UIP</vt:lpstr>
      <vt:lpstr>Detail of implementation</vt:lpstr>
      <vt:lpstr>Breadth first assignment</vt:lpstr>
      <vt:lpstr>Breadth first assignment</vt:lpstr>
      <vt:lpstr>Breadth first assignment</vt:lpstr>
      <vt:lpstr>Difficulties encountered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my sat solver</dc:title>
  <dc:creator>李冠瑜</dc:creator>
  <cp:lastModifiedBy>fishlinghu</cp:lastModifiedBy>
  <cp:revision>37</cp:revision>
  <dcterms:created xsi:type="dcterms:W3CDTF">2016-09-16T03:55:30Z</dcterms:created>
  <dcterms:modified xsi:type="dcterms:W3CDTF">2016-09-16T03:55:30Z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