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258" r:id="rId6"/>
    <p:sldId id="266" r:id="rId7"/>
    <p:sldId id="322" r:id="rId8"/>
    <p:sldId id="311" r:id="rId9"/>
    <p:sldId id="312" r:id="rId10"/>
    <p:sldId id="323" r:id="rId11"/>
    <p:sldId id="313" r:id="rId12"/>
    <p:sldId id="344" r:id="rId13"/>
    <p:sldId id="345" r:id="rId14"/>
    <p:sldId id="324" r:id="rId15"/>
    <p:sldId id="315" r:id="rId16"/>
    <p:sldId id="317" r:id="rId17"/>
    <p:sldId id="316" r:id="rId18"/>
    <p:sldId id="318" r:id="rId19"/>
    <p:sldId id="319" r:id="rId20"/>
    <p:sldId id="320" r:id="rId21"/>
    <p:sldId id="321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6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5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4" t="15768"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0" t="15768" r="-1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2.pn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0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4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4000" y="2371090"/>
            <a:ext cx="6932930" cy="2643505"/>
            <a:chOff x="171" y="3682"/>
            <a:chExt cx="10918" cy="4163"/>
          </a:xfrm>
        </p:grpSpPr>
        <p:sp>
          <p:nvSpPr>
            <p:cNvPr id="28" name="TextBox 28"/>
            <p:cNvSpPr txBox="1"/>
            <p:nvPr/>
          </p:nvSpPr>
          <p:spPr>
            <a:xfrm>
              <a:off x="171" y="3682"/>
              <a:ext cx="10848" cy="2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buNone/>
              </a:pPr>
              <a:r>
                <a:rPr lang="zh-CN" altLang="en-US" sz="4800">
                  <a:solidFill>
                    <a:srgbClr val="49BAAF"/>
                  </a:solidFill>
                  <a:sym typeface="+mn-ea"/>
                </a:rPr>
                <a:t>基于</a:t>
              </a:r>
              <a:r>
                <a:rPr lang="en-US" altLang="zh-CN" sz="4800">
                  <a:solidFill>
                    <a:srgbClr val="49BAAF"/>
                  </a:solidFill>
                  <a:sym typeface="+mn-ea"/>
                </a:rPr>
                <a:t>web</a:t>
              </a:r>
              <a:r>
                <a:rPr lang="zh-CN" altLang="en-US" sz="4800">
                  <a:solidFill>
                    <a:srgbClr val="49BAAF"/>
                  </a:solidFill>
                  <a:sym typeface="+mn-ea"/>
                </a:rPr>
                <a:t>的</a:t>
              </a:r>
              <a:endParaRPr lang="zh-CN" altLang="en-US" sz="4800">
                <a:solidFill>
                  <a:srgbClr val="49BAAF"/>
                </a:solidFill>
              </a:endParaRPr>
            </a:p>
            <a:p>
              <a:pPr marL="0" indent="0" algn="ctr">
                <a:buNone/>
              </a:pPr>
              <a:r>
                <a:rPr lang="zh-CN" altLang="en-US" sz="4800">
                  <a:solidFill>
                    <a:srgbClr val="49BAAF"/>
                  </a:solidFill>
                  <a:sym typeface="+mn-ea"/>
                </a:rPr>
                <a:t>离散数学可视化演示系统</a:t>
              </a:r>
              <a:endParaRPr lang="zh-CN" altLang="en-US" sz="48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21"/>
            <p:cNvSpPr/>
            <p:nvPr/>
          </p:nvSpPr>
          <p:spPr>
            <a:xfrm>
              <a:off x="171" y="6805"/>
              <a:ext cx="10918" cy="1041"/>
            </a:xfrm>
            <a:prstGeom prst="roundRect">
              <a:avLst>
                <a:gd name="adj" fmla="val 50000"/>
              </a:avLst>
            </a:prstGeom>
            <a:solidFill>
              <a:srgbClr val="49BA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汇报人：陈煜、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杨思邦、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邓家富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指导老师：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张妙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OPPOSans B" panose="00020600040101010101" pitchFamily="18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71" y="6437"/>
              <a:ext cx="1088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8185150" y="2707640"/>
            <a:ext cx="3087370" cy="3251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 sz="2400"/>
          </a:p>
        </p:txBody>
      </p:sp>
      <p:sp>
        <p:nvSpPr>
          <p:cNvPr id="38" name="矩形 37"/>
          <p:cNvSpPr/>
          <p:nvPr>
            <p:custDataLst>
              <p:tags r:id="rId2"/>
            </p:custDataLst>
          </p:nvPr>
        </p:nvSpPr>
        <p:spPr>
          <a:xfrm>
            <a:off x="4428490" y="2691130"/>
            <a:ext cx="3087370" cy="32835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3"/>
            </p:custDataLst>
          </p:nvPr>
        </p:nvSpPr>
        <p:spPr>
          <a:xfrm>
            <a:off x="598170" y="2696845"/>
            <a:ext cx="3073400" cy="32619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00FFFF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web</a:t>
            </a:r>
            <a:r>
              <a:rPr lang="zh-CN" altLang="en-US" sz="3600" b="1" dirty="0">
                <a:solidFill>
                  <a:schemeClr val="accent2"/>
                </a:solidFill>
              </a:rPr>
              <a:t>技术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" name="Shape 3888"/>
          <p:cNvSpPr/>
          <p:nvPr>
            <p:custDataLst>
              <p:tags r:id="rId4"/>
            </p:custDataLst>
          </p:nvPr>
        </p:nvSpPr>
        <p:spPr>
          <a:xfrm>
            <a:off x="4521200" y="2752090"/>
            <a:ext cx="2903855" cy="2955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sz="2400">
                <a:solidFill>
                  <a:schemeClr val="bg1"/>
                </a:solidFill>
              </a:rPr>
              <a:t>Element Plus </a:t>
            </a:r>
            <a:r>
              <a:rPr lang="zh-CN" altLang="en-US" sz="2400">
                <a:solidFill>
                  <a:schemeClr val="bg1"/>
                </a:solidFill>
              </a:rPr>
              <a:t>是一个基于</a:t>
            </a:r>
            <a:r>
              <a:rPr lang="en-US" altLang="zh-CN" sz="2400">
                <a:solidFill>
                  <a:schemeClr val="bg1"/>
                </a:solidFill>
              </a:rPr>
              <a:t> Vue3 </a:t>
            </a:r>
            <a:r>
              <a:rPr lang="zh-CN" altLang="en-US" sz="2400">
                <a:solidFill>
                  <a:schemeClr val="bg1"/>
                </a:solidFill>
              </a:rPr>
              <a:t>的</a:t>
            </a:r>
            <a:r>
              <a:rPr lang="en-US" altLang="zh-CN" sz="2400">
                <a:solidFill>
                  <a:schemeClr val="bg1"/>
                </a:solidFill>
              </a:rPr>
              <a:t> UI </a:t>
            </a:r>
            <a:r>
              <a:rPr lang="zh-CN" altLang="en-US" sz="2400">
                <a:solidFill>
                  <a:schemeClr val="bg1"/>
                </a:solidFill>
              </a:rPr>
              <a:t>组件库，提供了常见的</a:t>
            </a:r>
            <a:r>
              <a:rPr lang="en-US" altLang="zh-CN" sz="2400">
                <a:solidFill>
                  <a:schemeClr val="bg1"/>
                </a:solidFill>
              </a:rPr>
              <a:t> UI </a:t>
            </a:r>
            <a:r>
              <a:rPr lang="zh-CN" altLang="en-US" sz="2400">
                <a:solidFill>
                  <a:schemeClr val="bg1"/>
                </a:solidFill>
              </a:rPr>
              <a:t>组件，例如表单、按钮、对话框和表格等。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>
            <p:custDataLst>
              <p:tags r:id="rId5"/>
            </p:custDataLst>
          </p:nvPr>
        </p:nvGrpSpPr>
        <p:grpSpPr>
          <a:xfrm>
            <a:off x="825500" y="1617980"/>
            <a:ext cx="2487930" cy="601980"/>
            <a:chOff x="2272" y="2116"/>
            <a:chExt cx="3918" cy="948"/>
          </a:xfrm>
        </p:grpSpPr>
        <p:sp>
          <p:nvSpPr>
            <p:cNvPr id="15" name="Shape 3883"/>
            <p:cNvSpPr/>
            <p:nvPr>
              <p:custDataLst>
                <p:tags r:id="rId6"/>
              </p:custDataLst>
            </p:nvPr>
          </p:nvSpPr>
          <p:spPr>
            <a:xfrm>
              <a:off x="2272" y="2116"/>
              <a:ext cx="3918" cy="949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 Placeholder 5"/>
            <p:cNvSpPr txBox="1"/>
            <p:nvPr>
              <p:custDataLst>
                <p:tags r:id="rId7"/>
              </p:custDataLst>
            </p:nvPr>
          </p:nvSpPr>
          <p:spPr>
            <a:xfrm>
              <a:off x="2562" y="2269"/>
              <a:ext cx="3492" cy="64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Vue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框架</a:t>
              </a:r>
              <a:endParaRPr lang="zh-CN" altLang="en-US" sz="2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8"/>
            </p:custDataLst>
          </p:nvPr>
        </p:nvGrpSpPr>
        <p:grpSpPr>
          <a:xfrm>
            <a:off x="8356656" y="1618102"/>
            <a:ext cx="2487847" cy="602566"/>
            <a:chOff x="2362" y="7477"/>
            <a:chExt cx="14582" cy="949"/>
          </a:xfrm>
        </p:grpSpPr>
        <p:sp>
          <p:nvSpPr>
            <p:cNvPr id="19" name="Shape 3889"/>
            <p:cNvSpPr/>
            <p:nvPr>
              <p:custDataLst>
                <p:tags r:id="rId9"/>
              </p:custDataLst>
            </p:nvPr>
          </p:nvSpPr>
          <p:spPr>
            <a:xfrm>
              <a:off x="2362" y="7477"/>
              <a:ext cx="14582" cy="949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 Placeholder 5"/>
            <p:cNvSpPr txBox="1"/>
            <p:nvPr>
              <p:custDataLst>
                <p:tags r:id="rId10"/>
              </p:custDataLst>
            </p:nvPr>
          </p:nvSpPr>
          <p:spPr>
            <a:xfrm>
              <a:off x="4108" y="7630"/>
              <a:ext cx="11367" cy="644"/>
            </a:xfrm>
            <a:prstGeom prst="rect">
              <a:avLst/>
            </a:prstGeom>
          </p:spPr>
          <p:txBody>
            <a:bodyPr vert="horz" lIns="0" tIns="0" rIns="0" bIns="0" rtlCol="0" anchor="ctr">
              <a:normAutofit fontScale="25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可视化工具</a:t>
              </a:r>
              <a:r>
                <a:rPr lang="en-US" altLang="zh-CN" sz="18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?</a:t>
              </a:r>
              <a:endParaRPr lang="en-US" altLang="zh-CN" sz="18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11"/>
            </p:custDataLst>
          </p:nvPr>
        </p:nvGrpSpPr>
        <p:grpSpPr>
          <a:xfrm>
            <a:off x="4591050" y="1618615"/>
            <a:ext cx="2488565" cy="602615"/>
            <a:chOff x="2272" y="4960"/>
            <a:chExt cx="3919" cy="949"/>
          </a:xfrm>
        </p:grpSpPr>
        <p:sp>
          <p:nvSpPr>
            <p:cNvPr id="17" name="Shape 3886"/>
            <p:cNvSpPr/>
            <p:nvPr>
              <p:custDataLst>
                <p:tags r:id="rId12"/>
              </p:custDataLst>
            </p:nvPr>
          </p:nvSpPr>
          <p:spPr>
            <a:xfrm>
              <a:off x="2272" y="4960"/>
              <a:ext cx="3919" cy="949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 Placeholder 5"/>
            <p:cNvSpPr txBox="1"/>
            <p:nvPr>
              <p:custDataLst>
                <p:tags r:id="rId13"/>
              </p:custDataLst>
            </p:nvPr>
          </p:nvSpPr>
          <p:spPr>
            <a:xfrm>
              <a:off x="2388" y="5107"/>
              <a:ext cx="3803" cy="644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7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Element Plus</a:t>
              </a:r>
              <a:endParaRPr lang="en-US" sz="27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598170" y="2794000"/>
            <a:ext cx="3073400" cy="195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400">
                <a:solidFill>
                  <a:schemeClr val="bg1"/>
                </a:solidFill>
                <a:sym typeface="+mn-ea"/>
              </a:rPr>
              <a:t>Vue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是一款用于构建用户界面的渐进式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JavaScript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框架，其学习曲线较低，生态系统成熟，适合初学者和中小型企业项目开发。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8185785" y="2794000"/>
            <a:ext cx="3086100" cy="283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400">
                <a:solidFill>
                  <a:schemeClr val="bg1"/>
                </a:solidFill>
                <a:sym typeface="+mn-ea"/>
              </a:rPr>
              <a:t>d3.js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ECharts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都是主流的可视化工具，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d3.js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将数据通过各种可视化图形进行展示，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ECharts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提供了开箱即用的二十多种图表和十几种组件。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6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673860" y="2863215"/>
            <a:ext cx="8636635" cy="30956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00FFFF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后端技术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40535" y="2863215"/>
            <a:ext cx="84537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</a:rPr>
              <a:t>        Spring Boot </a:t>
            </a:r>
            <a:r>
              <a:rPr lang="zh-CN" altLang="en-US" sz="2400">
                <a:solidFill>
                  <a:schemeClr val="bg1"/>
                </a:solidFill>
              </a:rPr>
              <a:t>是一个基于</a:t>
            </a:r>
            <a:r>
              <a:rPr lang="en-US" altLang="zh-CN" sz="2400">
                <a:solidFill>
                  <a:schemeClr val="bg1"/>
                </a:solidFill>
              </a:rPr>
              <a:t> Spring </a:t>
            </a:r>
            <a:r>
              <a:rPr lang="zh-CN" altLang="en-US" sz="2400">
                <a:solidFill>
                  <a:schemeClr val="bg1"/>
                </a:solidFill>
              </a:rPr>
              <a:t>的开源框架，它简化了</a:t>
            </a:r>
            <a:r>
              <a:rPr lang="en-US" altLang="zh-CN" sz="2400">
                <a:solidFill>
                  <a:schemeClr val="bg1"/>
                </a:solidFill>
              </a:rPr>
              <a:t> Spring </a:t>
            </a:r>
            <a:r>
              <a:rPr lang="zh-CN" altLang="en-US" sz="2400">
                <a:solidFill>
                  <a:schemeClr val="bg1"/>
                </a:solidFill>
              </a:rPr>
              <a:t>应用程序的配置，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能够快速创建一个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Spring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应用程序，使应用程序能够快速启动，无需关注底层技术实现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      </a:t>
            </a:r>
            <a:r>
              <a:rPr lang="zh-CN" altLang="en-US" sz="2400">
                <a:solidFill>
                  <a:schemeClr val="bg1"/>
                </a:solidFill>
              </a:rPr>
              <a:t>通过使用</a:t>
            </a:r>
            <a:r>
              <a:rPr lang="en-US" altLang="zh-CN" sz="2400">
                <a:solidFill>
                  <a:schemeClr val="bg1"/>
                </a:solidFill>
              </a:rPr>
              <a:t> Spring Boot</a:t>
            </a:r>
            <a:r>
              <a:rPr lang="zh-CN" altLang="en-US" sz="2400">
                <a:solidFill>
                  <a:schemeClr val="bg1"/>
                </a:solidFill>
              </a:rPr>
              <a:t>，项目实现了高效的开发、部署与维护，提升了系统的可扩展性和可维护性。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 descr="20190412011815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630" y="318770"/>
            <a:ext cx="2133600" cy="213360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715770" y="1847850"/>
            <a:ext cx="2487930" cy="601980"/>
            <a:chOff x="2272" y="2116"/>
            <a:chExt cx="3918" cy="948"/>
          </a:xfrm>
        </p:grpSpPr>
        <p:sp>
          <p:nvSpPr>
            <p:cNvPr id="11" name="Shape 3883"/>
            <p:cNvSpPr/>
            <p:nvPr>
              <p:custDataLst>
                <p:tags r:id="rId4"/>
              </p:custDataLst>
            </p:nvPr>
          </p:nvSpPr>
          <p:spPr>
            <a:xfrm>
              <a:off x="2272" y="2116"/>
              <a:ext cx="3918" cy="949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19051" tIns="19051" rIns="19051" bIns="19051" numCol="1" anchor="ctr">
              <a:noAutofit/>
            </a:bodyPr>
            <a:lstStyle/>
            <a:p>
              <a:pPr lvl="0"/>
              <a:endParaRPr sz="17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 Placeholder 5"/>
            <p:cNvSpPr txBox="1"/>
            <p:nvPr>
              <p:custDataLst>
                <p:tags r:id="rId5"/>
              </p:custDataLst>
            </p:nvPr>
          </p:nvSpPr>
          <p:spPr>
            <a:xfrm>
              <a:off x="2562" y="2269"/>
              <a:ext cx="3492" cy="64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Spring B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oot</a:t>
              </a:r>
              <a:endParaRPr lang="en-US" altLang="zh-CN" sz="2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系统和功能设计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3456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04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5030" y="4147820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前端页面设计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后端部分</a:t>
            </a:r>
            <a:r>
              <a:rPr lang="zh-CN" altLang="en-US" sz="2800"/>
              <a:t>代码</a:t>
            </a:r>
            <a:endParaRPr lang="zh-CN" altLang="en-US" sz="280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>
                <a:latin typeface="Arial" panose="020B0604020202020204" pitchFamily="34" charset="0"/>
                <a:sym typeface="+mn-ea"/>
              </a:rPr>
              <a:t>命题公式真值表</a:t>
            </a:r>
            <a:endParaRPr lang="zh-CN" altLang="en-US" sz="3600" b="1" u="sng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pic>
        <p:nvPicPr>
          <p:cNvPr id="7" name="图片 7" descr="1"/>
          <p:cNvPicPr>
            <a:picLocks noChangeAspect="1"/>
          </p:cNvPicPr>
          <p:nvPr/>
        </p:nvPicPr>
        <p:blipFill>
          <a:blip r:embed="rId1"/>
          <a:srcRect r="979"/>
          <a:stretch>
            <a:fillRect/>
          </a:stretch>
        </p:blipFill>
        <p:spPr>
          <a:xfrm>
            <a:off x="1253490" y="1956435"/>
            <a:ext cx="9890125" cy="45256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1.</a:t>
            </a:r>
            <a:r>
              <a:rPr lang="zh-CN" altLang="en-US" sz="2400"/>
              <a:t>命题公式真值表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输入：</a:t>
            </a:r>
            <a:r>
              <a:rPr lang="zh-CN" altLang="en-US" sz="2400">
                <a:sym typeface="+mn-ea"/>
              </a:rPr>
              <a:t>命题公式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输出：对应命题公式真值表</a:t>
            </a:r>
            <a:endParaRPr lang="zh-CN" altLang="en-US" sz="2400"/>
          </a:p>
          <a:p>
            <a:pPr lvl="1" indent="457200"/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2.SAT</a:t>
            </a:r>
            <a:r>
              <a:rPr lang="zh-CN" altLang="en-US" sz="2400"/>
              <a:t>求解器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输入：析取范式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输出：是否可满足，并提供满足条件的解释</a:t>
            </a:r>
            <a:endParaRPr lang="zh-CN" altLang="en-US" sz="2400"/>
          </a:p>
        </p:txBody>
      </p:sp>
      <p:pic>
        <p:nvPicPr>
          <p:cNvPr id="6" name="图片 6" descr="2"/>
          <p:cNvPicPr>
            <a:picLocks noChangeAspect="1"/>
          </p:cNvPicPr>
          <p:nvPr/>
        </p:nvPicPr>
        <p:blipFill>
          <a:blip r:embed="rId1"/>
          <a:srcRect r="1886"/>
          <a:stretch>
            <a:fillRect/>
          </a:stretch>
        </p:blipFill>
        <p:spPr>
          <a:xfrm>
            <a:off x="1253490" y="1956435"/>
            <a:ext cx="9547225" cy="44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>
                <a:latin typeface="Arial" panose="020B0604020202020204" pitchFamily="34" charset="0"/>
                <a:sym typeface="+mn-ea"/>
              </a:rPr>
              <a:t>SAT</a:t>
            </a:r>
            <a:r>
              <a:rPr lang="zh-CN" altLang="en-US" sz="3600" b="1">
                <a:latin typeface="Arial" panose="020B0604020202020204" pitchFamily="34" charset="0"/>
                <a:sym typeface="+mn-ea"/>
              </a:rPr>
              <a:t>求解器</a:t>
            </a:r>
            <a:endParaRPr lang="zh-CN" altLang="en-US" sz="3600" b="1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3.</a:t>
            </a:r>
            <a:r>
              <a:rPr lang="zh-CN" altLang="en-US" sz="2400"/>
              <a:t>集合运算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输入：集合运算式子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输出：文氏图形式展示运算结果</a:t>
            </a:r>
            <a:endParaRPr lang="zh-CN" altLang="en-US" sz="2400"/>
          </a:p>
          <a:p>
            <a:pPr lvl="1" indent="457200"/>
            <a:endParaRPr lang="zh-CN" altLang="en-US" sz="2400"/>
          </a:p>
        </p:txBody>
      </p:sp>
      <p:pic>
        <p:nvPicPr>
          <p:cNvPr id="5" name="图片 5" descr="3"/>
          <p:cNvPicPr>
            <a:picLocks noChangeAspect="1"/>
          </p:cNvPicPr>
          <p:nvPr/>
        </p:nvPicPr>
        <p:blipFill>
          <a:blip r:embed="rId1"/>
          <a:srcRect r="2197"/>
          <a:stretch>
            <a:fillRect/>
          </a:stretch>
        </p:blipFill>
        <p:spPr>
          <a:xfrm>
            <a:off x="1253490" y="1956435"/>
            <a:ext cx="9527540" cy="4404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>
                <a:latin typeface="Arial" panose="020B0604020202020204" pitchFamily="34" charset="0"/>
                <a:sym typeface="+mn-ea"/>
              </a:rPr>
              <a:t>集合运算</a:t>
            </a:r>
            <a:endParaRPr lang="zh-CN" altLang="en-US" sz="3600" b="1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Warshall</a:t>
            </a:r>
            <a:r>
              <a:rPr lang="zh-CN" altLang="en-US" sz="3600" b="1" dirty="0">
                <a:solidFill>
                  <a:schemeClr val="accent2"/>
                </a:solidFill>
              </a:rPr>
              <a:t>算法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4.Warshell</a:t>
            </a:r>
            <a:r>
              <a:rPr lang="zh-CN" altLang="en-US" sz="2400"/>
              <a:t>算法</a:t>
            </a:r>
            <a:endParaRPr lang="en-US" altLang="zh-CN" sz="2400"/>
          </a:p>
          <a:p>
            <a:pPr marL="457200" lvl="1" indent="457200"/>
            <a:r>
              <a:rPr lang="zh-CN" altLang="en-US" sz="2400"/>
              <a:t>输入：二元关系矩阵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输出：展示算法求解传递闭包的每一步结果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和最终结果</a:t>
            </a:r>
            <a:endParaRPr lang="zh-CN" altLang="en-US" sz="2400"/>
          </a:p>
        </p:txBody>
      </p:sp>
      <p:pic>
        <p:nvPicPr>
          <p:cNvPr id="3" name="图片 4" descr="4"/>
          <p:cNvPicPr>
            <a:picLocks noChangeAspect="1"/>
          </p:cNvPicPr>
          <p:nvPr/>
        </p:nvPicPr>
        <p:blipFill>
          <a:blip r:embed="rId1"/>
          <a:srcRect r="1834"/>
          <a:stretch>
            <a:fillRect/>
          </a:stretch>
        </p:blipFill>
        <p:spPr>
          <a:xfrm>
            <a:off x="1253490" y="1957070"/>
            <a:ext cx="9551035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Dijkstra</a:t>
            </a:r>
            <a:r>
              <a:rPr lang="zh-CN" altLang="en-US" sz="3600" b="1" dirty="0">
                <a:solidFill>
                  <a:schemeClr val="accent2"/>
                </a:solidFill>
              </a:rPr>
              <a:t>算法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5.Djikstra</a:t>
            </a:r>
            <a:r>
              <a:rPr lang="zh-CN" altLang="en-US" sz="2400"/>
              <a:t>算法</a:t>
            </a:r>
            <a:endParaRPr lang="en-US" altLang="zh-CN" sz="2400"/>
          </a:p>
          <a:p>
            <a:pPr marL="457200" lvl="1" indent="457200"/>
            <a:r>
              <a:rPr lang="zh-CN" altLang="en-US" sz="2400"/>
              <a:t>输入：输入带权图和顶点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输出：展示算法求解最短路径的过程和结果</a:t>
            </a:r>
            <a:endParaRPr lang="zh-CN" altLang="en-US" sz="2400"/>
          </a:p>
        </p:txBody>
      </p:sp>
      <p:pic>
        <p:nvPicPr>
          <p:cNvPr id="5" name="图片 3" descr="5"/>
          <p:cNvPicPr>
            <a:picLocks noChangeAspect="1"/>
          </p:cNvPicPr>
          <p:nvPr/>
        </p:nvPicPr>
        <p:blipFill>
          <a:blip r:embed="rId1"/>
          <a:srcRect r="1967"/>
          <a:stretch>
            <a:fillRect/>
          </a:stretch>
        </p:blipFill>
        <p:spPr>
          <a:xfrm>
            <a:off x="1253490" y="1957070"/>
            <a:ext cx="9527540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最小生成树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666875"/>
            <a:ext cx="9685655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000"/>
          </a:p>
          <a:p>
            <a:pPr lvl="1" indent="457200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6.</a:t>
            </a:r>
            <a:r>
              <a:rPr lang="zh-CN" sz="2400"/>
              <a:t>最小生成树</a:t>
            </a:r>
            <a:endParaRPr lang="zh-CN" sz="2400"/>
          </a:p>
          <a:p>
            <a:pPr marL="457200" lvl="1" indent="457200"/>
            <a:r>
              <a:rPr lang="zh-CN" altLang="en-US" sz="2400"/>
              <a:t>输入：输入无向连通带权图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输出：展示算法求解过程和结果</a:t>
            </a:r>
            <a:endParaRPr lang="zh-CN" altLang="en-US" sz="2400"/>
          </a:p>
        </p:txBody>
      </p:sp>
      <p:pic>
        <p:nvPicPr>
          <p:cNvPr id="5" name="图片 2" descr="QQ截图20241223124402"/>
          <p:cNvPicPr>
            <a:picLocks noChangeAspect="1"/>
          </p:cNvPicPr>
          <p:nvPr/>
        </p:nvPicPr>
        <p:blipFill>
          <a:blip r:embed="rId1"/>
          <a:srcRect r="2532"/>
          <a:stretch>
            <a:fillRect/>
          </a:stretch>
        </p:blipFill>
        <p:spPr>
          <a:xfrm>
            <a:off x="1431925" y="1957070"/>
            <a:ext cx="9507220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Huffman</a:t>
            </a:r>
            <a:r>
              <a:rPr lang="zh-CN" altLang="en-US" sz="3600" b="1" dirty="0">
                <a:solidFill>
                  <a:schemeClr val="accent2"/>
                </a:solidFill>
              </a:rPr>
              <a:t>算法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 sz="2400"/>
              <a:t>7.Huffman</a:t>
            </a:r>
            <a:r>
              <a:rPr lang="zh-CN" altLang="en-US" sz="2400"/>
              <a:t>算法</a:t>
            </a:r>
            <a:endParaRPr lang="en-US" altLang="zh-CN" sz="2400"/>
          </a:p>
          <a:p>
            <a:pPr marL="457200" lvl="1" indent="457200"/>
            <a:r>
              <a:rPr lang="zh-CN" altLang="en-US" sz="2400"/>
              <a:t>输入：权重序列</a:t>
            </a:r>
            <a:endParaRPr lang="zh-CN" altLang="en-US" sz="2400"/>
          </a:p>
          <a:p>
            <a:pPr marL="457200" lvl="1" indent="457200"/>
            <a:r>
              <a:rPr lang="zh-CN" altLang="en-US" sz="2400"/>
              <a:t>输出：展示构建最优二叉树的过程和结果</a:t>
            </a:r>
            <a:endParaRPr lang="zh-CN" altLang="en-US" sz="2400"/>
          </a:p>
        </p:txBody>
      </p:sp>
      <p:pic>
        <p:nvPicPr>
          <p:cNvPr id="8" name="图片 8" descr="7"/>
          <p:cNvPicPr>
            <a:picLocks noChangeAspect="1"/>
          </p:cNvPicPr>
          <p:nvPr/>
        </p:nvPicPr>
        <p:blipFill>
          <a:blip r:embed="rId1"/>
          <a:srcRect r="1873"/>
          <a:stretch>
            <a:fillRect/>
          </a:stretch>
        </p:blipFill>
        <p:spPr>
          <a:xfrm>
            <a:off x="1253490" y="1667510"/>
            <a:ext cx="9547225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t="15768" r="-1"/>
          <a:stretch>
            <a:fillRect/>
          </a:stretch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352540" y="17729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项目背景与意义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352540" y="277050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需求分析与项目内容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352540" y="378968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相关概念技术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6352540" y="480885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系统和功能设计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5487735" y="468523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04.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真值表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223645"/>
            <a:ext cx="5406390" cy="542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1537335"/>
            <a:ext cx="6046470" cy="4798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10" y="1537335"/>
            <a:ext cx="6494145" cy="4820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7690" y="320040"/>
            <a:ext cx="5589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</a:t>
            </a:r>
            <a:r>
              <a:rPr lang="zh-CN" altLang="en-US"/>
              <a:t>了一个对象进行初始化，然后将逻辑表达式转换为后缀表达式来计算</a:t>
            </a:r>
            <a:r>
              <a:rPr lang="zh-CN" altLang="en-US"/>
              <a:t>真值，通过栈的方式处理运算符的优先级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3195"/>
            <a:ext cx="5499100" cy="45332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SAT</a:t>
            </a:r>
            <a:r>
              <a:rPr lang="zh-CN" altLang="en-US" sz="3600" b="1" dirty="0">
                <a:solidFill>
                  <a:schemeClr val="accent2"/>
                </a:solidFill>
              </a:rPr>
              <a:t>求解器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05" y="918845"/>
            <a:ext cx="693039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0" y="3795395"/>
            <a:ext cx="7244715" cy="3827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5680" y="166370"/>
            <a:ext cx="5686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和刚刚的差不多，因为这个功能是半判断是否是可满足式，所以加多了两个成真、成假赋值的方法，再根据返回结果进行</a:t>
            </a:r>
            <a:r>
              <a:rPr lang="zh-CN" altLang="en-US"/>
              <a:t>判断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集合运算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141730"/>
            <a:ext cx="7437120" cy="6879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379220"/>
            <a:ext cx="7129145" cy="559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0940" y="260985"/>
            <a:ext cx="5134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集合运算，用到了</a:t>
            </a:r>
            <a:r>
              <a:rPr lang="en-US" altLang="zh-CN"/>
              <a:t>java</a:t>
            </a:r>
            <a:r>
              <a:rPr lang="zh-CN" altLang="en-US"/>
              <a:t>的几个集合，</a:t>
            </a:r>
            <a:r>
              <a:rPr lang="en-US" altLang="zh-CN"/>
              <a:t>list</a:t>
            </a:r>
            <a:r>
              <a:rPr lang="zh-CN" altLang="en-US"/>
              <a:t>，</a:t>
            </a:r>
            <a:r>
              <a:rPr lang="en-US" altLang="zh-CN"/>
              <a:t>set</a:t>
            </a:r>
            <a:r>
              <a:rPr lang="zh-CN" altLang="en-US"/>
              <a:t>进行实现，把每一个运算都划分出一个函数进行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Warshall</a:t>
            </a:r>
            <a:r>
              <a:rPr lang="zh-CN" altLang="en-US" sz="3600" b="1" dirty="0">
                <a:solidFill>
                  <a:schemeClr val="accent2"/>
                </a:solidFill>
              </a:rPr>
              <a:t>算法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115695"/>
            <a:ext cx="6965950" cy="5742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90" y="1115695"/>
            <a:ext cx="5524500" cy="5607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1910" y="101600"/>
            <a:ext cx="6781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Warshall </a:t>
            </a:r>
            <a:r>
              <a:rPr lang="zh-CN" altLang="en-US"/>
              <a:t>类实现了</a:t>
            </a:r>
            <a:r>
              <a:rPr lang="en-US" altLang="zh-CN"/>
              <a:t>Warshall</a:t>
            </a:r>
            <a:r>
              <a:rPr lang="zh-CN" altLang="en-US"/>
              <a:t>算法的核心逻辑，通过邻接矩阵来表示图的连接关系，并通过三重循环来计算传递闭包。每次更新矩阵后，都会将当前的矩阵状态存储到</a:t>
            </a:r>
            <a:r>
              <a:rPr lang="en-US" altLang="zh-CN"/>
              <a:t> </a:t>
            </a:r>
            <a:r>
              <a:rPr lang="zh-CN" altLang="en-US"/>
              <a:t>列表中，并打印出来。最终，传递闭包的结果转换为字符串格式，便于输出和使用。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Dijkstra</a:t>
            </a:r>
            <a:r>
              <a:rPr lang="zh-CN" altLang="en-US" sz="3600" b="1" dirty="0">
                <a:solidFill>
                  <a:schemeClr val="accent2"/>
                </a:solidFill>
              </a:rPr>
              <a:t>算法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141730"/>
            <a:ext cx="7047230" cy="591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90" y="1102360"/>
            <a:ext cx="7158990" cy="5957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9030" y="142875"/>
            <a:ext cx="6266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主要逻辑位于</a:t>
            </a:r>
            <a:r>
              <a:rPr lang="en-US" altLang="zh-CN"/>
              <a:t>dijkstra</a:t>
            </a:r>
            <a:r>
              <a:rPr lang="zh-CN" altLang="en-US"/>
              <a:t>方法中。该方法计算从起始节点到图中所有其他节点的最短路径，并将结果存储在</a:t>
            </a:r>
            <a:r>
              <a:rPr lang="en-US" altLang="zh-CN"/>
              <a:t>dist</a:t>
            </a:r>
            <a:r>
              <a:rPr lang="zh-CN" altLang="en-US"/>
              <a:t>数组中。代码在</a:t>
            </a:r>
            <a:r>
              <a:rPr lang="en-US" altLang="zh-CN"/>
              <a:t>findProcess</a:t>
            </a:r>
            <a:r>
              <a:rPr lang="zh-CN" altLang="en-US"/>
              <a:t>数组中记录了从起始节点到每个节点的路径。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056005"/>
            <a:ext cx="5938520" cy="5768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1056005"/>
            <a:ext cx="6640195" cy="5654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4785" y="132715"/>
            <a:ext cx="819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Prim</a:t>
            </a:r>
            <a:r>
              <a:rPr lang="zh-CN" altLang="en-US"/>
              <a:t>方法初始化一个数组</a:t>
            </a:r>
            <a:r>
              <a:rPr lang="en-US" altLang="zh-CN"/>
              <a:t>vis</a:t>
            </a:r>
            <a:r>
              <a:rPr lang="zh-CN" altLang="en-US"/>
              <a:t>，用于标记已访问的节点。从起始节点开始，逐步选择与当前生成树相连的最小权重的边。将找到的最小边加入生成树，并标记新加入的节点为已访问。重复上述过程，直到所有节点都被包含在生成树中。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0845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最小生成树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3600" b="1" dirty="0">
                <a:solidFill>
                  <a:schemeClr val="accent2"/>
                </a:solidFill>
              </a:rPr>
              <a:t>H</a:t>
            </a:r>
            <a:r>
              <a:rPr lang="en-US" altLang="zh-CN" sz="3600" b="1" dirty="0">
                <a:solidFill>
                  <a:schemeClr val="accent2"/>
                </a:solidFill>
              </a:rPr>
              <a:t>uffman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910" y="450850"/>
            <a:ext cx="841629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013460"/>
            <a:ext cx="6197600" cy="6253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80" y="1435735"/>
            <a:ext cx="7108190" cy="5695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5430" y="91440"/>
            <a:ext cx="7773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printCodes</a:t>
            </a:r>
            <a:r>
              <a:rPr lang="zh-CN" altLang="en-US"/>
              <a:t>方法递归地生成</a:t>
            </a:r>
            <a:r>
              <a:rPr lang="en-US" altLang="zh-CN"/>
              <a:t>Huffman</a:t>
            </a:r>
            <a:r>
              <a:rPr lang="zh-CN" altLang="en-US"/>
              <a:t>编码，</a:t>
            </a:r>
            <a:r>
              <a:rPr lang="en-US" altLang="zh-CN"/>
              <a:t>calculateWPL </a:t>
            </a:r>
            <a:r>
              <a:rPr lang="zh-CN" altLang="en-US"/>
              <a:t>方法计算</a:t>
            </a:r>
            <a:r>
              <a:rPr lang="en-US" altLang="zh-CN"/>
              <a:t>Huffman</a:t>
            </a:r>
            <a:r>
              <a:rPr lang="zh-CN" altLang="en-US"/>
              <a:t>树的带权路径长度</a:t>
            </a:r>
            <a:r>
              <a:rPr lang="en-US" altLang="zh-CN"/>
              <a:t>(WPL),huff </a:t>
            </a:r>
            <a:r>
              <a:rPr lang="zh-CN" altLang="en-US"/>
              <a:t>方法解析输入的字符及其频率。</a:t>
            </a:r>
            <a:endParaRPr lang="zh-CN" altLang="en-US"/>
          </a:p>
          <a:p>
            <a:r>
              <a:rPr lang="zh-CN" altLang="en-US"/>
              <a:t>使用优先队列（最小堆）构建</a:t>
            </a:r>
            <a:r>
              <a:rPr lang="en-US" altLang="zh-CN"/>
              <a:t>Huffman</a:t>
            </a:r>
            <a:r>
              <a:rPr lang="zh-CN" altLang="en-US"/>
              <a:t>树。调用两个方法然后返回</a:t>
            </a:r>
            <a:r>
              <a:rPr lang="zh-CN" altLang="en-US"/>
              <a:t>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54000" y="3144520"/>
            <a:ext cx="6932930" cy="1870710"/>
            <a:chOff x="171" y="4900"/>
            <a:chExt cx="10918" cy="2946"/>
          </a:xfrm>
        </p:grpSpPr>
        <p:sp>
          <p:nvSpPr>
            <p:cNvPr id="28" name="TextBox 28"/>
            <p:cNvSpPr txBox="1"/>
            <p:nvPr/>
          </p:nvSpPr>
          <p:spPr>
            <a:xfrm>
              <a:off x="171" y="4900"/>
              <a:ext cx="10848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ctr">
                <a:buNone/>
              </a:pPr>
              <a:r>
                <a:rPr lang="zh-CN" altLang="en-US" sz="4800">
                  <a:solidFill>
                    <a:srgbClr val="49BAAF"/>
                  </a:solidFill>
                  <a:sym typeface="+mn-ea"/>
                </a:rPr>
                <a:t>演示完毕，感谢</a:t>
              </a:r>
              <a:r>
                <a:rPr lang="zh-CN" altLang="en-US" sz="4800">
                  <a:solidFill>
                    <a:srgbClr val="49BAAF"/>
                  </a:solidFill>
                  <a:sym typeface="+mn-ea"/>
                </a:rPr>
                <a:t>各位老师</a:t>
              </a:r>
              <a:endParaRPr lang="zh-CN" altLang="en-US" sz="4800">
                <a:solidFill>
                  <a:srgbClr val="49BAAF"/>
                </a:solidFill>
                <a:sym typeface="+mn-ea"/>
              </a:endParaRPr>
            </a:p>
          </p:txBody>
        </p:sp>
        <p:sp>
          <p:nvSpPr>
            <p:cNvPr id="9" name="矩形: 圆角 21"/>
            <p:cNvSpPr/>
            <p:nvPr/>
          </p:nvSpPr>
          <p:spPr>
            <a:xfrm>
              <a:off x="171" y="6805"/>
              <a:ext cx="10918" cy="1041"/>
            </a:xfrm>
            <a:prstGeom prst="roundRect">
              <a:avLst>
                <a:gd name="adj" fmla="val 50000"/>
              </a:avLst>
            </a:prstGeom>
            <a:solidFill>
              <a:srgbClr val="49BA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汇报人：陈煜、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杨思邦、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邓家富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指导老师：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OPPOSans B" panose="00020600040101010101" pitchFamily="18" charset="-122"/>
                </a:rPr>
                <a:t>张妙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OPPOSans B" panose="00020600040101010101" pitchFamily="18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71" y="6437"/>
              <a:ext cx="1088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项目背景与意义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项目背景与意义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28" name="等腰三角形 5"/>
          <p:cNvSpPr/>
          <p:nvPr>
            <p:custDataLst>
              <p:tags r:id="rId1"/>
            </p:custDataLst>
          </p:nvPr>
        </p:nvSpPr>
        <p:spPr>
          <a:xfrm rot="5400000">
            <a:off x="1473045" y="1427220"/>
            <a:ext cx="1933624" cy="2480803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>
            <p:custDataLst>
              <p:tags r:id="rId2"/>
            </p:custDataLst>
          </p:nvPr>
        </p:nvSpPr>
        <p:spPr>
          <a:xfrm>
            <a:off x="1768116" y="2190620"/>
            <a:ext cx="11669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spc="400" dirty="0">
                <a:latin typeface="+mn-lt"/>
                <a:ea typeface="+mn-ea"/>
                <a:cs typeface="+mn-ea"/>
                <a:sym typeface="+mn-lt"/>
              </a:rPr>
              <a:t>项目背景</a:t>
            </a:r>
            <a:endParaRPr lang="zh-CN" altLang="en-US" sz="3200" b="1" spc="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等腰三角形 30"/>
          <p:cNvSpPr/>
          <p:nvPr>
            <p:custDataLst>
              <p:tags r:id="rId3"/>
            </p:custDataLst>
          </p:nvPr>
        </p:nvSpPr>
        <p:spPr>
          <a:xfrm rot="16200000" flipH="1">
            <a:off x="8977352" y="3792948"/>
            <a:ext cx="1933624" cy="2480803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>
            <p:custDataLst>
              <p:tags r:id="rId4"/>
            </p:custDataLst>
          </p:nvPr>
        </p:nvSpPr>
        <p:spPr>
          <a:xfrm>
            <a:off x="9448969" y="4556349"/>
            <a:ext cx="11669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b="1" spc="400" dirty="0"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3200" b="1" spc="400" dirty="0">
                <a:latin typeface="+mn-lt"/>
                <a:ea typeface="+mn-ea"/>
                <a:cs typeface="+mn-ea"/>
                <a:sym typeface="+mn-lt"/>
              </a:rPr>
              <a:t>意义</a:t>
            </a:r>
            <a:endParaRPr lang="zh-CN" altLang="en-US" sz="3200" b="1" spc="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99456" y="4066539"/>
            <a:ext cx="7392821" cy="2044066"/>
            <a:chOff x="1889" y="6404"/>
            <a:chExt cx="11642" cy="3219"/>
          </a:xfrm>
        </p:grpSpPr>
        <p:sp>
          <p:nvSpPr>
            <p:cNvPr id="31" name="矩形 30"/>
            <p:cNvSpPr/>
            <p:nvPr>
              <p:custDataLst>
                <p:tags r:id="rId5"/>
              </p:custDataLst>
            </p:nvPr>
          </p:nvSpPr>
          <p:spPr>
            <a:xfrm>
              <a:off x="1889" y="6404"/>
              <a:ext cx="11642" cy="304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89" y="6404"/>
              <a:ext cx="11642" cy="32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400">
                  <a:sym typeface="+mn-ea"/>
                </a:rPr>
                <a:t>作为计算机专业的专业课程之一，离散数学的概念和理论对于学生来说往往难以捉摸。本项目通过构建一个基于</a:t>
              </a:r>
              <a:r>
                <a:rPr lang="en-US" altLang="zh-CN" sz="2400">
                  <a:sym typeface="+mn-ea"/>
                </a:rPr>
                <a:t>Web</a:t>
              </a:r>
              <a:r>
                <a:rPr lang="zh-CN" altLang="en-US" sz="2400">
                  <a:sym typeface="+mn-ea"/>
                </a:rPr>
                <a:t>的可视化平台，将复杂的数学理论转化为直观的图形和动态演示，从而提高学生的学习兴趣和理解能力。</a:t>
              </a:r>
              <a:endParaRPr lang="zh-CN" altLang="en-US" sz="2400"/>
            </a:p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1585" y="1700530"/>
            <a:ext cx="7449185" cy="1933575"/>
            <a:chOff x="5971" y="2678"/>
            <a:chExt cx="11731" cy="3045"/>
          </a:xfrm>
        </p:grpSpPr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5971" y="2678"/>
              <a:ext cx="11642" cy="304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32" y="3003"/>
              <a:ext cx="11671" cy="27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400"/>
                <a:t>离散数学</a:t>
              </a:r>
              <a:r>
                <a:rPr lang="zh-CN" altLang="en-US" sz="2400">
                  <a:sym typeface="+mn-ea"/>
                </a:rPr>
                <a:t>是现代数学的一个重要分支，</a:t>
              </a:r>
              <a:r>
                <a:rPr lang="zh-CN" altLang="en-US" sz="2400"/>
                <a:t>在各学科领域，特别在计算机科学与技术领域有着广泛的应用。由于其在计算机系统、人工智能等方面的重要作用，离散数学通常被设为计算机专业的核心课程之一。</a:t>
              </a:r>
              <a:endParaRPr lang="zh-CN" altLang="en-US" sz="2400"/>
            </a:p>
          </p:txBody>
        </p:sp>
      </p:grpSp>
    </p:spTree>
    <p:custDataLst>
      <p:tags r:id="rId7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0" grpId="0"/>
      <p:bldP spid="32" grpId="0" bldLvl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需求分析与项目内容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3456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需求分析与项目内容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291590"/>
            <a:ext cx="9685655" cy="5069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2400"/>
              <a:t>本项目旨在开发一个基于</a:t>
            </a:r>
            <a:r>
              <a:rPr lang="en-US" altLang="zh-CN" sz="2400"/>
              <a:t>Web</a:t>
            </a:r>
            <a:r>
              <a:rPr lang="zh-CN" altLang="en-US" sz="2400"/>
              <a:t>的离散数学可视化演示系统，包含七个核心功能，以增强学生对离散数学概念的理解和实践操作能力。具体功能如下：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命题公式真值表：</a:t>
            </a:r>
            <a:r>
              <a:rPr lang="en-US" altLang="zh-CN" sz="2400"/>
              <a:t> </a:t>
            </a:r>
            <a:r>
              <a:rPr lang="zh-CN" altLang="en-US" sz="2400"/>
              <a:t>实现一个功能，允许用户输入命题公式，并动态生成对应的真值表。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2.SAT </a:t>
            </a:r>
            <a:r>
              <a:rPr lang="zh-CN" altLang="en-US" sz="2400"/>
              <a:t>求解器：</a:t>
            </a:r>
            <a:r>
              <a:rPr lang="en-US" altLang="zh-CN" sz="2400"/>
              <a:t> </a:t>
            </a:r>
            <a:r>
              <a:rPr lang="zh-CN" altLang="en-US" sz="2400"/>
              <a:t>开发一个布尔可满足性问题的求解器，输入析取范式，输出公式是否可满足，并提供满足条件的解释。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集合运算文氏图：</a:t>
            </a:r>
            <a:r>
              <a:rPr lang="en-US" altLang="zh-CN" sz="2400"/>
              <a:t> </a:t>
            </a:r>
            <a:r>
              <a:rPr lang="zh-CN" altLang="en-US" sz="2400"/>
              <a:t>提供集合运算的可视化工具，用户输入集合运算式子，系统以文氏图形式展示运算结果。</a:t>
            </a:r>
            <a:endParaRPr lang="zh-CN" altLang="en-US" sz="2400"/>
          </a:p>
          <a:p>
            <a:pPr indent="457200"/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需求分析与项目内容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3995" y="1388110"/>
            <a:ext cx="9051290" cy="4693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en-US" altLang="zh-CN" sz="2400"/>
              <a:t>4.Warshall </a:t>
            </a:r>
            <a:r>
              <a:rPr lang="zh-CN" altLang="en-US" sz="2400"/>
              <a:t>算法：</a:t>
            </a:r>
            <a:r>
              <a:rPr lang="en-US" altLang="zh-CN" sz="2400"/>
              <a:t> </a:t>
            </a:r>
            <a:r>
              <a:rPr lang="zh-CN" altLang="en-US" sz="2400"/>
              <a:t>实现</a:t>
            </a:r>
            <a:r>
              <a:rPr lang="en-US" altLang="zh-CN" sz="2400"/>
              <a:t>Warshall</a:t>
            </a:r>
            <a:r>
              <a:rPr lang="zh-CN" altLang="en-US" sz="2400"/>
              <a:t>算法的可视化，输入二元关系矩阵，展示算法求解传递闭包的每一步结果和最终结果。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5.Dijkstra </a:t>
            </a:r>
            <a:r>
              <a:rPr lang="zh-CN" altLang="en-US" sz="2400"/>
              <a:t>算法：</a:t>
            </a:r>
            <a:r>
              <a:rPr lang="en-US" altLang="zh-CN" sz="2400"/>
              <a:t> </a:t>
            </a:r>
            <a:r>
              <a:rPr lang="zh-CN" altLang="en-US" sz="2400"/>
              <a:t>开发</a:t>
            </a:r>
            <a:r>
              <a:rPr lang="en-US" altLang="zh-CN" sz="2400"/>
              <a:t>Dijkstra</a:t>
            </a:r>
            <a:r>
              <a:rPr lang="zh-CN" altLang="en-US" sz="2400"/>
              <a:t>算法的可视化演示，输入带权图和顶点，展示算法求解最短路径的过程和结果。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6.</a:t>
            </a:r>
            <a:r>
              <a:rPr lang="zh-CN" altLang="en-US" sz="2400"/>
              <a:t>最小生成树求解：</a:t>
            </a:r>
            <a:r>
              <a:rPr lang="en-US" altLang="zh-CN" sz="2400"/>
              <a:t> </a:t>
            </a:r>
            <a:r>
              <a:rPr lang="zh-CN" altLang="en-US" sz="2400"/>
              <a:t>实现最小生成树算法的可视化，输入无向连通带权图，展示算法求解过程和结果。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/>
              <a:t>7.Huffman </a:t>
            </a:r>
            <a:r>
              <a:rPr lang="zh-CN" altLang="en-US" sz="2400"/>
              <a:t>算法：</a:t>
            </a:r>
            <a:r>
              <a:rPr lang="en-US" altLang="zh-CN" sz="2400"/>
              <a:t> </a:t>
            </a:r>
            <a:r>
              <a:rPr lang="zh-CN" altLang="en-US" sz="2400"/>
              <a:t>提供</a:t>
            </a:r>
            <a:r>
              <a:rPr lang="en-US" altLang="zh-CN" sz="2400"/>
              <a:t>Huffman</a:t>
            </a:r>
            <a:r>
              <a:rPr lang="zh-CN" altLang="en-US" sz="2400"/>
              <a:t>算法的可视化实现，输入权重序列，展示构建最优二叉树的过程和结果。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  <a:sym typeface="+mn-ea"/>
              </a:rPr>
              <a:t>相关概念技术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3456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5030" y="414782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离散数学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/>
              <a:t>web</a:t>
            </a:r>
            <a:r>
              <a:rPr lang="zh-CN" altLang="en-US" sz="2800"/>
              <a:t>技术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/>
              <a:t>后端技术</a:t>
            </a:r>
            <a:endParaRPr lang="zh-CN" altLang="en-US" sz="280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40535" y="450850"/>
            <a:ext cx="3665855" cy="69088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accent2"/>
                </a:solidFill>
              </a:rPr>
              <a:t>离散数学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95475" y="1630680"/>
            <a:ext cx="86302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  </a:t>
            </a:r>
            <a:r>
              <a:rPr lang="zh-CN" altLang="en-US" sz="2400">
                <a:sym typeface="+mn-ea"/>
              </a:rPr>
              <a:t>离散数学是研究离散量的结构及其相互关系的数学学科。离散量指的是与连续量相对的、分撒开来的、不存在中间值的量，其对象一般是有限个或可数个元素，包括数理逻辑、集合论、代数结构、组合数学、图论和初等数论等，广泛应用于计算机科学和信息技术领域。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10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ags/tag11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ags/tag12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ags/tag13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ags/tag14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ags/tag15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7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9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20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1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2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3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4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5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6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7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8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29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30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1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2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3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5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6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7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8.xml><?xml version="1.0" encoding="utf-8"?>
<p:tagLst xmlns:p="http://schemas.openxmlformats.org/presentationml/2006/main">
  <p:tag name="KSO_WM_DIAGRAM_VIRTUALLY_FRAME" val="{&quot;height&quot;:646.9088188976378,&quot;left&quot;:40.97700787401575,&quot;top&quot;:6.149133858267715,&quot;width&quot;:873.296377952756}"/>
</p:tagLst>
</file>

<file path=ppt/tags/tag39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4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1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3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5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7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9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5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1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3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4.xml><?xml version="1.0" encoding="utf-8"?>
<p:tagLst xmlns:p="http://schemas.openxmlformats.org/presentationml/2006/main">
  <p:tag name="ISPRING_PRESENTATION_TITLE" val="PowerPoint 演示文稿"/>
</p:tagLst>
</file>

<file path=ppt/tags/tag6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7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8.xml><?xml version="1.0" encoding="utf-8"?>
<p:tagLst xmlns:p="http://schemas.openxmlformats.org/presentationml/2006/main">
  <p:tag name="KSO_WM_DIAGRAM_VIRTUALLY_FRAME" val="{&quot;height&quot;:301.56110236220474,&quot;left&quot;:432.1051181102363,&quot;top&quot;:125.60811023622048,&quot;width&quot;:466.6792125984251}"/>
</p:tagLst>
</file>

<file path=ppt/tags/tag9.xml><?xml version="1.0" encoding="utf-8"?>
<p:tagLst xmlns:p="http://schemas.openxmlformats.org/presentationml/2006/main">
  <p:tag name="KSO_WM_DIAGRAM_VIRTUALLY_FRAME" val="{&quot;height&quot;:338.53181102362197,&quot;left&quot;:94.44531496062991,&quot;top&quot;:133.921968503937,&quot;width&quot;:786.2291338582676}"/>
</p:tagLst>
</file>

<file path=ppt/theme/theme1.xml><?xml version="1.0" encoding="utf-8"?>
<a:theme xmlns:a="http://schemas.openxmlformats.org/drawingml/2006/main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2344</Words>
  <Application>WPS 演示</Application>
  <PresentationFormat>宽屏</PresentationFormat>
  <Paragraphs>189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OPPOSans B</vt:lpstr>
      <vt:lpstr>经典综艺体简</vt:lpstr>
      <vt:lpstr>时尚中黑简体</vt:lpstr>
      <vt:lpstr>黑体</vt:lpstr>
      <vt:lpstr>Open Sans</vt:lpstr>
      <vt:lpstr>Segoe Print</vt:lpstr>
      <vt:lpstr>Open Sans</vt:lpstr>
      <vt:lpstr>Arial Unicode MS</vt:lpstr>
      <vt:lpstr>等线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杨思邦</cp:lastModifiedBy>
  <cp:revision>51</cp:revision>
  <dcterms:created xsi:type="dcterms:W3CDTF">2017-09-22T08:16:00Z</dcterms:created>
  <dcterms:modified xsi:type="dcterms:W3CDTF">2024-12-24T04:57:03Z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1A3BA95F391D44C4A67EA154020AD6B9_13</vt:lpwstr>
  </property>
  <property fmtid="{D5CDD505-2E9C-101B-9397-08002B2CF9AE}" pid="3" name="KSOProductBuildVer">
    <vt:lpwstr>2052-12.1.0.19302</vt:lpwstr>
  </property>
</Properties>
</file>