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Roboto Bold" charset="1" panose="02000000000000000000"/>
      <p:regular r:id="rId27"/>
    </p:embeddedFont>
    <p:embeddedFont>
      <p:font typeface="Roboto" charset="1" panose="02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3.png" Type="http://schemas.openxmlformats.org/officeDocument/2006/relationships/image"/><Relationship Id="rId3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5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Relationship Id="rId3" Target="../media/image35.png" Type="http://schemas.openxmlformats.org/officeDocument/2006/relationships/image"/><Relationship Id="rId4" Target="../media/image36.png" Type="http://schemas.openxmlformats.org/officeDocument/2006/relationships/image"/><Relationship Id="rId5" Target="../media/image3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0" t="0" r="-10810" b="0"/>
            </a:stretch>
          </a:blipFill>
        </p:spPr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7873873" y="7195600"/>
            <a:ext cx="2540255" cy="571558"/>
          </a:xfrm>
          <a:prstGeom prst="rect">
            <a:avLst/>
          </a:prstGeom>
        </p:spPr>
      </p:pic>
      <p:sp>
        <p:nvSpPr>
          <p:cNvPr name="Freeform 4" id="4"/>
          <p:cNvSpPr/>
          <p:nvPr/>
        </p:nvSpPr>
        <p:spPr>
          <a:xfrm flipH="false" flipV="false" rot="0">
            <a:off x="6414278" y="2050019"/>
            <a:ext cx="5239994" cy="1158434"/>
          </a:xfrm>
          <a:custGeom>
            <a:avLst/>
            <a:gdLst/>
            <a:ahLst/>
            <a:cxnLst/>
            <a:rect r="r" b="b" t="t" l="l"/>
            <a:pathLst>
              <a:path h="1158434" w="5239994">
                <a:moveTo>
                  <a:pt x="0" y="0"/>
                </a:moveTo>
                <a:lnTo>
                  <a:pt x="5239993" y="0"/>
                </a:lnTo>
                <a:lnTo>
                  <a:pt x="5239993" y="1158434"/>
                </a:lnTo>
                <a:lnTo>
                  <a:pt x="0" y="11584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97516" r="0" b="-10385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5755" y="4688212"/>
            <a:ext cx="7956490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CA2</a:t>
            </a:r>
            <a:r>
              <a:rPr lang="en-US" b="true" sz="8999" spc="89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181928" y="3305816"/>
            <a:ext cx="9924144" cy="77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spc="27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Programming for Data Analysis (PDAS)</a:t>
            </a:r>
          </a:p>
          <a:p>
            <a:pPr algn="ctr">
              <a:lnSpc>
                <a:spcPts val="3079"/>
              </a:lnSpc>
            </a:pPr>
            <a:r>
              <a:rPr lang="en-US" sz="2199" spc="272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ST1510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85052" y="6163313"/>
            <a:ext cx="10717896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do factors such as degree specialisation, industry, gender, and competitiveness affect employment outcomes and salary in Singapore?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56038" y="7888845"/>
            <a:ext cx="7175923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Name: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Goh Kun Ming, Goh Jenson</a:t>
            </a:r>
          </a:p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Admin No:</a:t>
            </a:r>
            <a:r>
              <a:rPr lang="en-US" sz="2499" spc="99">
                <a:solidFill>
                  <a:srgbClr val="F7CC3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P2415691, P2401380</a:t>
            </a:r>
          </a:p>
          <a:p>
            <a:pPr algn="ctr">
              <a:lnSpc>
                <a:spcPts val="3499"/>
              </a:lnSpc>
            </a:pPr>
            <a:r>
              <a:rPr lang="en-US" sz="2499" spc="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Class: </a:t>
            </a:r>
            <a:r>
              <a:rPr lang="en-US" b="true" sz="2499" spc="99" u="sng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DAAA/FT/1B/02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80180" y="2520429"/>
            <a:ext cx="8067161" cy="5949531"/>
          </a:xfrm>
          <a:custGeom>
            <a:avLst/>
            <a:gdLst/>
            <a:ahLst/>
            <a:cxnLst/>
            <a:rect r="r" b="b" t="t" l="l"/>
            <a:pathLst>
              <a:path h="5949531" w="8067161">
                <a:moveTo>
                  <a:pt x="0" y="0"/>
                </a:moveTo>
                <a:lnTo>
                  <a:pt x="8067161" y="0"/>
                </a:lnTo>
                <a:lnTo>
                  <a:pt x="8067161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53069" y="2514067"/>
            <a:ext cx="8034931" cy="5955893"/>
          </a:xfrm>
          <a:custGeom>
            <a:avLst/>
            <a:gdLst/>
            <a:ahLst/>
            <a:cxnLst/>
            <a:rect r="r" b="b" t="t" l="l"/>
            <a:pathLst>
              <a:path h="5955893" w="8034931">
                <a:moveTo>
                  <a:pt x="0" y="0"/>
                </a:moveTo>
                <a:lnTo>
                  <a:pt x="8034931" y="0"/>
                </a:lnTo>
                <a:lnTo>
                  <a:pt x="8034931" y="5955893"/>
                </a:lnTo>
                <a:lnTo>
                  <a:pt x="0" y="59558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0180" y="1980677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FINAL SCHOOL CLUSTER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FINAL DEGREE CLUSTER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80180" y="3088084"/>
            <a:ext cx="11301259" cy="4110833"/>
          </a:xfrm>
          <a:custGeom>
            <a:avLst/>
            <a:gdLst/>
            <a:ahLst/>
            <a:cxnLst/>
            <a:rect r="r" b="b" t="t" l="l"/>
            <a:pathLst>
              <a:path h="4110833" w="11301259">
                <a:moveTo>
                  <a:pt x="0" y="0"/>
                </a:moveTo>
                <a:lnTo>
                  <a:pt x="11301259" y="0"/>
                </a:lnTo>
                <a:lnTo>
                  <a:pt x="11301259" y="4110832"/>
                </a:lnTo>
                <a:lnTo>
                  <a:pt x="0" y="4110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09831" y="2758554"/>
            <a:ext cx="4718463" cy="5471712"/>
          </a:xfrm>
          <a:custGeom>
            <a:avLst/>
            <a:gdLst/>
            <a:ahLst/>
            <a:cxnLst/>
            <a:rect r="r" b="b" t="t" l="l"/>
            <a:pathLst>
              <a:path h="5471712" w="4718463">
                <a:moveTo>
                  <a:pt x="0" y="0"/>
                </a:moveTo>
                <a:lnTo>
                  <a:pt x="4718463" y="0"/>
                </a:lnTo>
                <a:lnTo>
                  <a:pt x="4718463" y="5471711"/>
                </a:lnTo>
                <a:lnTo>
                  <a:pt x="0" y="5471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0180" y="1980677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RANDOM FOREST REGRESSOR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RFR ACCURACY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80180" y="3088084"/>
            <a:ext cx="11301259" cy="4110833"/>
          </a:xfrm>
          <a:custGeom>
            <a:avLst/>
            <a:gdLst/>
            <a:ahLst/>
            <a:cxnLst/>
            <a:rect r="r" b="b" t="t" l="l"/>
            <a:pathLst>
              <a:path h="4110833" w="11301259">
                <a:moveTo>
                  <a:pt x="0" y="0"/>
                </a:moveTo>
                <a:lnTo>
                  <a:pt x="11301259" y="0"/>
                </a:lnTo>
                <a:lnTo>
                  <a:pt x="11301259" y="4110832"/>
                </a:lnTo>
                <a:lnTo>
                  <a:pt x="0" y="41108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109831" y="2758554"/>
            <a:ext cx="4718463" cy="5471712"/>
          </a:xfrm>
          <a:custGeom>
            <a:avLst/>
            <a:gdLst/>
            <a:ahLst/>
            <a:cxnLst/>
            <a:rect r="r" b="b" t="t" l="l"/>
            <a:pathLst>
              <a:path h="5471712" w="4718463">
                <a:moveTo>
                  <a:pt x="0" y="0"/>
                </a:moveTo>
                <a:lnTo>
                  <a:pt x="4718463" y="0"/>
                </a:lnTo>
                <a:lnTo>
                  <a:pt x="4718463" y="5471711"/>
                </a:lnTo>
                <a:lnTo>
                  <a:pt x="0" y="54717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0180" y="1980677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RANDOM FOREST REGRESSOR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RFR ACCURACY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870898" y="3035967"/>
            <a:ext cx="3964436" cy="5625724"/>
          </a:xfrm>
          <a:custGeom>
            <a:avLst/>
            <a:gdLst/>
            <a:ahLst/>
            <a:cxnLst/>
            <a:rect r="r" b="b" t="t" l="l"/>
            <a:pathLst>
              <a:path h="5625724" w="3964436">
                <a:moveTo>
                  <a:pt x="0" y="0"/>
                </a:moveTo>
                <a:lnTo>
                  <a:pt x="3964436" y="0"/>
                </a:lnTo>
                <a:lnTo>
                  <a:pt x="3964436" y="5625723"/>
                </a:lnTo>
                <a:lnTo>
                  <a:pt x="0" y="56257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22378" y="2127389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RFR DEPLOYMENT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262695" y="3582374"/>
            <a:ext cx="9666054" cy="5675926"/>
          </a:xfrm>
          <a:custGeom>
            <a:avLst/>
            <a:gdLst/>
            <a:ahLst/>
            <a:cxnLst/>
            <a:rect r="r" b="b" t="t" l="l"/>
            <a:pathLst>
              <a:path h="5675926" w="9666054">
                <a:moveTo>
                  <a:pt x="0" y="0"/>
                </a:moveTo>
                <a:lnTo>
                  <a:pt x="9666054" y="0"/>
                </a:lnTo>
                <a:lnTo>
                  <a:pt x="9666054" y="5675926"/>
                </a:lnTo>
                <a:lnTo>
                  <a:pt x="0" y="56759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243248" y="2520429"/>
            <a:ext cx="1911335" cy="5928205"/>
          </a:xfrm>
          <a:custGeom>
            <a:avLst/>
            <a:gdLst/>
            <a:ahLst/>
            <a:cxnLst/>
            <a:rect r="r" b="b" t="t" l="l"/>
            <a:pathLst>
              <a:path h="5928205" w="1911335">
                <a:moveTo>
                  <a:pt x="0" y="0"/>
                </a:moveTo>
                <a:lnTo>
                  <a:pt x="1911335" y="0"/>
                </a:lnTo>
                <a:lnTo>
                  <a:pt x="1911335" y="5928204"/>
                </a:lnTo>
                <a:lnTo>
                  <a:pt x="0" y="5928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32754" y="2537797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STANDARDISING CATEGORICAL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62064" y="1980677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FEATURE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537358" y="2939755"/>
            <a:ext cx="7600424" cy="2203745"/>
          </a:xfrm>
          <a:custGeom>
            <a:avLst/>
            <a:gdLst/>
            <a:ahLst/>
            <a:cxnLst/>
            <a:rect r="r" b="b" t="t" l="l"/>
            <a:pathLst>
              <a:path h="2203745" w="7600424">
                <a:moveTo>
                  <a:pt x="0" y="0"/>
                </a:moveTo>
                <a:lnTo>
                  <a:pt x="7600425" y="0"/>
                </a:lnTo>
                <a:lnTo>
                  <a:pt x="7600425" y="2203745"/>
                </a:lnTo>
                <a:lnTo>
                  <a:pt x="0" y="2203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8692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30403" y="5143500"/>
            <a:ext cx="9979200" cy="4989600"/>
          </a:xfrm>
          <a:custGeom>
            <a:avLst/>
            <a:gdLst/>
            <a:ahLst/>
            <a:cxnLst/>
            <a:rect r="r" b="b" t="t" l="l"/>
            <a:pathLst>
              <a:path h="4989600" w="9979200">
                <a:moveTo>
                  <a:pt x="0" y="0"/>
                </a:moveTo>
                <a:lnTo>
                  <a:pt x="9979200" y="0"/>
                </a:lnTo>
                <a:lnTo>
                  <a:pt x="9979200" y="4989600"/>
                </a:lnTo>
                <a:lnTo>
                  <a:pt x="0" y="498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775664" y="1085632"/>
            <a:ext cx="2507058" cy="2798577"/>
          </a:xfrm>
          <a:custGeom>
            <a:avLst/>
            <a:gdLst/>
            <a:ahLst/>
            <a:cxnLst/>
            <a:rect r="r" b="b" t="t" l="l"/>
            <a:pathLst>
              <a:path h="2798577" w="2507058">
                <a:moveTo>
                  <a:pt x="0" y="0"/>
                </a:moveTo>
                <a:lnTo>
                  <a:pt x="2507058" y="0"/>
                </a:lnTo>
                <a:lnTo>
                  <a:pt x="2507058" y="2798577"/>
                </a:lnTo>
                <a:lnTo>
                  <a:pt x="0" y="27985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74989" y="4055441"/>
            <a:ext cx="7457250" cy="6077658"/>
          </a:xfrm>
          <a:custGeom>
            <a:avLst/>
            <a:gdLst/>
            <a:ahLst/>
            <a:cxnLst/>
            <a:rect r="r" b="b" t="t" l="l"/>
            <a:pathLst>
              <a:path h="6077658" w="7457250">
                <a:moveTo>
                  <a:pt x="0" y="0"/>
                </a:moveTo>
                <a:lnTo>
                  <a:pt x="7457250" y="0"/>
                </a:lnTo>
                <a:lnTo>
                  <a:pt x="7457250" y="6077659"/>
                </a:lnTo>
                <a:lnTo>
                  <a:pt x="0" y="6077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30403" y="1571413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LABOUR FORCE &amp; POPULATION OVER TIME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82722" y="1571413"/>
            <a:ext cx="6325936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SALARY VS. EMPLOYMENT RATE BY DEGREE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30403" y="4474759"/>
            <a:ext cx="9434007" cy="4669833"/>
          </a:xfrm>
          <a:custGeom>
            <a:avLst/>
            <a:gdLst/>
            <a:ahLst/>
            <a:cxnLst/>
            <a:rect r="r" b="b" t="t" l="l"/>
            <a:pathLst>
              <a:path h="4669833" w="9434007">
                <a:moveTo>
                  <a:pt x="0" y="0"/>
                </a:moveTo>
                <a:lnTo>
                  <a:pt x="9434006" y="0"/>
                </a:lnTo>
                <a:lnTo>
                  <a:pt x="9434006" y="4669833"/>
                </a:lnTo>
                <a:lnTo>
                  <a:pt x="0" y="46698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94833" y="3260424"/>
            <a:ext cx="7827571" cy="5997876"/>
          </a:xfrm>
          <a:custGeom>
            <a:avLst/>
            <a:gdLst/>
            <a:ahLst/>
            <a:cxnLst/>
            <a:rect r="r" b="b" t="t" l="l"/>
            <a:pathLst>
              <a:path h="5997876" w="7827571">
                <a:moveTo>
                  <a:pt x="0" y="0"/>
                </a:moveTo>
                <a:lnTo>
                  <a:pt x="7827571" y="0"/>
                </a:lnTo>
                <a:lnTo>
                  <a:pt x="7827571" y="5997876"/>
                </a:lnTo>
                <a:lnTo>
                  <a:pt x="0" y="5997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84438" y="2127038"/>
            <a:ext cx="6325936" cy="2054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LABOUR FORCE BY GENDER AND HIGHEST QUALIFICATIONS OVER YEAR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82722" y="1571413"/>
            <a:ext cx="6325936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TRENDS IN AVERAGE SALARY ACROSS INDUSTRIES OVER TIME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49302" y="3741518"/>
            <a:ext cx="9256554" cy="3934035"/>
          </a:xfrm>
          <a:custGeom>
            <a:avLst/>
            <a:gdLst/>
            <a:ahLst/>
            <a:cxnLst/>
            <a:rect r="r" b="b" t="t" l="l"/>
            <a:pathLst>
              <a:path h="3934035" w="9256554">
                <a:moveTo>
                  <a:pt x="0" y="0"/>
                </a:moveTo>
                <a:lnTo>
                  <a:pt x="9256554" y="0"/>
                </a:lnTo>
                <a:lnTo>
                  <a:pt x="9256554" y="3934035"/>
                </a:lnTo>
                <a:lnTo>
                  <a:pt x="0" y="3934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1633" y="3120814"/>
            <a:ext cx="7987075" cy="5856474"/>
          </a:xfrm>
          <a:custGeom>
            <a:avLst/>
            <a:gdLst/>
            <a:ahLst/>
            <a:cxnLst/>
            <a:rect r="r" b="b" t="t" l="l"/>
            <a:pathLst>
              <a:path h="5856474" w="7987075">
                <a:moveTo>
                  <a:pt x="0" y="0"/>
                </a:moveTo>
                <a:lnTo>
                  <a:pt x="7987075" y="0"/>
                </a:lnTo>
                <a:lnTo>
                  <a:pt x="7987075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611" y="1930602"/>
            <a:ext cx="6325936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AVERAGE MONTHLY SALARY BY UNIVERSITY AND FIELD OF STUDY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82722" y="2076238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MEDIAN MONTHLY SALARY BY GENDER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49302" y="3741518"/>
            <a:ext cx="9256554" cy="3934035"/>
          </a:xfrm>
          <a:custGeom>
            <a:avLst/>
            <a:gdLst/>
            <a:ahLst/>
            <a:cxnLst/>
            <a:rect r="r" b="b" t="t" l="l"/>
            <a:pathLst>
              <a:path h="3934035" w="9256554">
                <a:moveTo>
                  <a:pt x="0" y="0"/>
                </a:moveTo>
                <a:lnTo>
                  <a:pt x="9256554" y="0"/>
                </a:lnTo>
                <a:lnTo>
                  <a:pt x="9256554" y="3934035"/>
                </a:lnTo>
                <a:lnTo>
                  <a:pt x="0" y="3934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1633" y="3120814"/>
            <a:ext cx="7987075" cy="5856474"/>
          </a:xfrm>
          <a:custGeom>
            <a:avLst/>
            <a:gdLst/>
            <a:ahLst/>
            <a:cxnLst/>
            <a:rect r="r" b="b" t="t" l="l"/>
            <a:pathLst>
              <a:path h="5856474" w="7987075">
                <a:moveTo>
                  <a:pt x="0" y="0"/>
                </a:moveTo>
                <a:lnTo>
                  <a:pt x="7987075" y="0"/>
                </a:lnTo>
                <a:lnTo>
                  <a:pt x="7987075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14611" y="1930602"/>
            <a:ext cx="6325936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AVERAGE MONTHLY SALARY BY UNIVERSITY AND FIELD OF STUDY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82722" y="2076238"/>
            <a:ext cx="632593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MEDIAN MONTHLY SALARY BY GENDER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493371" y="3991806"/>
            <a:ext cx="11301259" cy="4817162"/>
          </a:xfrm>
          <a:custGeom>
            <a:avLst/>
            <a:gdLst/>
            <a:ahLst/>
            <a:cxnLst/>
            <a:rect r="r" b="b" t="t" l="l"/>
            <a:pathLst>
              <a:path h="4817162" w="11301259">
                <a:moveTo>
                  <a:pt x="0" y="0"/>
                </a:moveTo>
                <a:lnTo>
                  <a:pt x="11301258" y="0"/>
                </a:lnTo>
                <a:lnTo>
                  <a:pt x="11301258" y="4817162"/>
                </a:lnTo>
                <a:lnTo>
                  <a:pt x="0" y="48171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084386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DATA VISUALISATION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81032" y="2186634"/>
            <a:ext cx="6325936" cy="1549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AVERAGE EMPLOYMENT RATE BY UNIVERSITY AND FIELD OF STUDY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0" t="0" r="-1081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0779319" y="1712588"/>
            <a:ext cx="5246370" cy="5246370"/>
            <a:chOff x="0" y="0"/>
            <a:chExt cx="14840029" cy="1484002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94B143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3"/>
              <a:stretch>
                <a:fillRect l="-1752" t="0" r="-175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988294" y="573412"/>
            <a:ext cx="12311412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 TEAM</a:t>
            </a:r>
          </a:p>
        </p:txBody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425241" y="1712588"/>
            <a:ext cx="5246370" cy="5246370"/>
            <a:chOff x="0" y="0"/>
            <a:chExt cx="14840029" cy="148400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94B143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223" t="0" r="223" b="0"/>
              </a:stretch>
            </a:blipFill>
          </p:spPr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6671512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71512" cy="3752726"/>
            </a:xfrm>
            <a:custGeom>
              <a:avLst/>
              <a:gdLst/>
              <a:ahLst/>
              <a:cxnLst/>
              <a:rect r="r" b="b" t="t" l="l"/>
              <a:pathLst>
                <a:path h="3752726" w="6671512">
                  <a:moveTo>
                    <a:pt x="0" y="0"/>
                  </a:moveTo>
                  <a:lnTo>
                    <a:pt x="6671512" y="0"/>
                  </a:lnTo>
                  <a:lnTo>
                    <a:pt x="6671512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39433" y="95250"/>
            <a:ext cx="1011922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KEY INSIGHTS GATHERED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1807680"/>
            <a:ext cx="16740694" cy="7450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DIFFERENT UNIVERSITIES YIELD VARYING AVERAGE SALARIES AND EMPLOYMENT RATES, EVEN FOR THE SAME FIELD.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CERTAIN UNIS (E.G., NUS LAW) COMMAND HIGHER EMPLOYMENT OUTCOMES DUE TO STRONGER REPUTATIONS.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SALARIES GENERALLY RISE OVER TIME ACROSS INDUSTRIES.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FIANCNE AND TECHNOLOGY INDUSTRY HAS THE HIGHEST PAYING SALARY.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SALARY IS AFFECTED BY EXTERNAL FACTORS.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MALE–FEMALE WAGE DIFFERENCES ARE SMALL IN SINGAPORE.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THE INFLUX OF FOREIGN WORKERS RAISES SALARIES BUT ALSO INCREASES JOB MARKET COMPETITION.</a:t>
            </a:r>
          </a:p>
          <a:p>
            <a:pPr algn="just">
              <a:lnSpc>
                <a:spcPts val="3081"/>
              </a:lnSpc>
            </a:pPr>
          </a:p>
          <a:p>
            <a:pPr algn="just" marL="665298" indent="-332649" lvl="1">
              <a:lnSpc>
                <a:spcPts val="3081"/>
              </a:lnSpc>
              <a:buFont typeface="Arial"/>
              <a:buChar char="•"/>
            </a:pPr>
            <a:r>
              <a:rPr lang="en-US" b="true" sz="3081" spc="30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MORE MEN AND WOMEN ATTAIN ADVANCED DEGREES, BOOSTING JOB MARKET COMPETITIVENESS.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10" t="0" r="-1081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86338" y="4688212"/>
            <a:ext cx="4211472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THANK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897810" y="4688212"/>
            <a:ext cx="2703852" cy="1139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79"/>
              </a:lnSpc>
            </a:pPr>
            <a:r>
              <a:rPr lang="en-US" b="true" sz="8999" spc="89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195935" y="2360499"/>
            <a:ext cx="0" cy="6571606"/>
          </a:xfrm>
          <a:prstGeom prst="line">
            <a:avLst/>
          </a:prstGeom>
          <a:ln cap="flat" w="38100">
            <a:solidFill>
              <a:srgbClr val="01206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2193264"/>
            <a:ext cx="334470" cy="334470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028700" y="3822039"/>
            <a:ext cx="334470" cy="334470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4724837" y="1885429"/>
            <a:ext cx="9945348" cy="1543050"/>
            <a:chOff x="0" y="0"/>
            <a:chExt cx="261935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909881" y="2152012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153347" y="2370014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133326" y="95250"/>
            <a:ext cx="9109208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SUMMARY OF STEPS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4150" y="2023747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Cleaning Data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4150" y="3648940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78364" y="1860206"/>
            <a:ext cx="4024934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Cleaning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278364" y="2489624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All Datasets were cleaned such as removing duplicated rows and addressing abnornallies.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34305" y="5325340"/>
            <a:ext cx="2611699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Removing Outliers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724837" y="3514204"/>
            <a:ext cx="9945348" cy="1543050"/>
            <a:chOff x="0" y="0"/>
            <a:chExt cx="2619351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4909881" y="3780787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5153347" y="3998789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6278364" y="3488981"/>
            <a:ext cx="4768502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278364" y="4118399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Columns with Missing Data were imputed using various techniques such as median, interpolate, etc.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9481" y="5450180"/>
            <a:ext cx="334470" cy="334470"/>
            <a:chOff x="0" y="0"/>
            <a:chExt cx="6350000" cy="63500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4705673" y="5190604"/>
            <a:ext cx="9945348" cy="1543050"/>
            <a:chOff x="0" y="0"/>
            <a:chExt cx="2619351" cy="4064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4890717" y="5457187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5134183" y="5675189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2" id="32"/>
          <p:cNvSpPr txBox="true"/>
          <p:nvPr/>
        </p:nvSpPr>
        <p:spPr>
          <a:xfrm rot="0">
            <a:off x="6259200" y="5165381"/>
            <a:ext cx="3647762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Removing Outliers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259200" y="5794799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Outliers from normalised salary were removed using the IQR Method to prevent inaccurate Data Analysis.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534305" y="6820131"/>
            <a:ext cx="13116717" cy="1543050"/>
            <a:chOff x="0" y="0"/>
            <a:chExt cx="17488956" cy="2057400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140702"/>
              <a:ext cx="4059106" cy="15612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Feature Engineering</a:t>
              </a:r>
            </a:p>
          </p:txBody>
        </p:sp>
        <p:grpSp>
          <p:nvGrpSpPr>
            <p:cNvPr name="Group 36" id="36"/>
            <p:cNvGrpSpPr/>
            <p:nvPr/>
          </p:nvGrpSpPr>
          <p:grpSpPr>
            <a:xfrm rot="0">
              <a:off x="4228492" y="0"/>
              <a:ext cx="13260464" cy="2057400"/>
              <a:chOff x="0" y="0"/>
              <a:chExt cx="2619351" cy="40640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2619351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619351">
                    <a:moveTo>
                      <a:pt x="39701" y="0"/>
                    </a:moveTo>
                    <a:lnTo>
                      <a:pt x="2579650" y="0"/>
                    </a:lnTo>
                    <a:cubicBezTo>
                      <a:pt x="2590179" y="0"/>
                      <a:pt x="2600278" y="4183"/>
                      <a:pt x="2607723" y="11628"/>
                    </a:cubicBezTo>
                    <a:cubicBezTo>
                      <a:pt x="2615168" y="19073"/>
                      <a:pt x="2619351" y="29171"/>
                      <a:pt x="2619351" y="39701"/>
                    </a:cubicBezTo>
                    <a:lnTo>
                      <a:pt x="2619351" y="366699"/>
                    </a:lnTo>
                    <a:cubicBezTo>
                      <a:pt x="2619351" y="377229"/>
                      <a:pt x="2615168" y="387327"/>
                      <a:pt x="2607723" y="394772"/>
                    </a:cubicBezTo>
                    <a:cubicBezTo>
                      <a:pt x="2600278" y="402217"/>
                      <a:pt x="2590179" y="406400"/>
                      <a:pt x="2579650" y="406400"/>
                    </a:cubicBezTo>
                    <a:lnTo>
                      <a:pt x="39701" y="406400"/>
                    </a:lnTo>
                    <a:cubicBezTo>
                      <a:pt x="29171" y="406400"/>
                      <a:pt x="19073" y="402217"/>
                      <a:pt x="11628" y="394772"/>
                    </a:cubicBezTo>
                    <a:cubicBezTo>
                      <a:pt x="4183" y="387327"/>
                      <a:pt x="0" y="377229"/>
                      <a:pt x="0" y="366699"/>
                    </a:cubicBezTo>
                    <a:lnTo>
                      <a:pt x="0" y="39701"/>
                    </a:lnTo>
                    <a:cubicBezTo>
                      <a:pt x="0" y="29171"/>
                      <a:pt x="4183" y="19073"/>
                      <a:pt x="11628" y="11628"/>
                    </a:cubicBezTo>
                    <a:cubicBezTo>
                      <a:pt x="19073" y="4183"/>
                      <a:pt x="29171" y="0"/>
                      <a:pt x="39701" y="0"/>
                    </a:cubicBezTo>
                    <a:close/>
                  </a:path>
                </a:pathLst>
              </a:custGeom>
              <a:solidFill>
                <a:srgbClr val="012060"/>
              </a:soli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19050"/>
                <a:ext cx="2619351" cy="4254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50"/>
                  </a:lnSpc>
                </a:pPr>
              </a:p>
            </p:txBody>
          </p:sp>
        </p:grpSp>
        <p:sp>
          <p:nvSpPr>
            <p:cNvPr name="Freeform 39" id="39"/>
            <p:cNvSpPr/>
            <p:nvPr/>
          </p:nvSpPr>
          <p:spPr>
            <a:xfrm flipH="false" flipV="false" rot="0">
              <a:off x="4475217" y="355443"/>
              <a:ext cx="1341464" cy="1346513"/>
            </a:xfrm>
            <a:custGeom>
              <a:avLst/>
              <a:gdLst/>
              <a:ahLst/>
              <a:cxnLst/>
              <a:rect r="r" b="b" t="t" l="l"/>
              <a:pathLst>
                <a:path h="1346513" w="1341464">
                  <a:moveTo>
                    <a:pt x="0" y="0"/>
                  </a:moveTo>
                  <a:lnTo>
                    <a:pt x="1341464" y="0"/>
                  </a:lnTo>
                  <a:lnTo>
                    <a:pt x="1341464" y="1346514"/>
                  </a:lnTo>
                  <a:lnTo>
                    <a:pt x="0" y="13465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4799838" y="646113"/>
              <a:ext cx="1016842" cy="765174"/>
            </a:xfrm>
            <a:custGeom>
              <a:avLst/>
              <a:gdLst/>
              <a:ahLst/>
              <a:cxnLst/>
              <a:rect r="r" b="b" t="t" l="l"/>
              <a:pathLst>
                <a:path h="765174" w="1016842">
                  <a:moveTo>
                    <a:pt x="0" y="0"/>
                  </a:moveTo>
                  <a:lnTo>
                    <a:pt x="1016843" y="0"/>
                  </a:lnTo>
                  <a:lnTo>
                    <a:pt x="1016843" y="765174"/>
                  </a:lnTo>
                  <a:lnTo>
                    <a:pt x="0" y="7651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1" id="41"/>
            <p:cNvSpPr txBox="true"/>
            <p:nvPr/>
          </p:nvSpPr>
          <p:spPr>
            <a:xfrm rot="0">
              <a:off x="6299861" y="-8231"/>
              <a:ext cx="8366548" cy="761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59"/>
                </a:lnSpc>
              </a:pPr>
              <a:r>
                <a:rPr lang="en-US" sz="3399" b="true">
                  <a:solidFill>
                    <a:srgbClr val="FFFFFF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Feature Engineering</a:t>
              </a:r>
            </a:p>
          </p:txBody>
        </p:sp>
        <p:sp>
          <p:nvSpPr>
            <p:cNvPr name="TextBox 42" id="42"/>
            <p:cNvSpPr txBox="true"/>
            <p:nvPr/>
          </p:nvSpPr>
          <p:spPr>
            <a:xfrm rot="0">
              <a:off x="6299861" y="821468"/>
              <a:ext cx="10341663" cy="9196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New Features were created to summarised certain data columns which aided in Data Analysis.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1028700" y="7080050"/>
            <a:ext cx="334470" cy="334470"/>
            <a:chOff x="0" y="0"/>
            <a:chExt cx="6350000" cy="63500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45" id="45"/>
          <p:cNvSpPr txBox="true"/>
          <p:nvPr/>
        </p:nvSpPr>
        <p:spPr>
          <a:xfrm rot="0">
            <a:off x="1543887" y="8533997"/>
            <a:ext cx="3044330" cy="11899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&amp;  Visualisation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4715255" y="8447520"/>
            <a:ext cx="9945348" cy="1543050"/>
            <a:chOff x="0" y="0"/>
            <a:chExt cx="2619351" cy="4064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2619351" cy="406400"/>
            </a:xfrm>
            <a:custGeom>
              <a:avLst/>
              <a:gdLst/>
              <a:ahLst/>
              <a:cxnLst/>
              <a:rect r="r" b="b" t="t" l="l"/>
              <a:pathLst>
                <a:path h="406400" w="2619351">
                  <a:moveTo>
                    <a:pt x="39701" y="0"/>
                  </a:moveTo>
                  <a:lnTo>
                    <a:pt x="2579650" y="0"/>
                  </a:lnTo>
                  <a:cubicBezTo>
                    <a:pt x="2590179" y="0"/>
                    <a:pt x="2600278" y="4183"/>
                    <a:pt x="2607723" y="11628"/>
                  </a:cubicBezTo>
                  <a:cubicBezTo>
                    <a:pt x="2615168" y="19073"/>
                    <a:pt x="2619351" y="29171"/>
                    <a:pt x="2619351" y="39701"/>
                  </a:cubicBezTo>
                  <a:lnTo>
                    <a:pt x="2619351" y="366699"/>
                  </a:lnTo>
                  <a:cubicBezTo>
                    <a:pt x="2619351" y="377229"/>
                    <a:pt x="2615168" y="387327"/>
                    <a:pt x="2607723" y="394772"/>
                  </a:cubicBezTo>
                  <a:cubicBezTo>
                    <a:pt x="2600278" y="402217"/>
                    <a:pt x="2590179" y="406400"/>
                    <a:pt x="2579650" y="406400"/>
                  </a:cubicBezTo>
                  <a:lnTo>
                    <a:pt x="39701" y="406400"/>
                  </a:lnTo>
                  <a:cubicBezTo>
                    <a:pt x="29171" y="406400"/>
                    <a:pt x="19073" y="402217"/>
                    <a:pt x="11628" y="394772"/>
                  </a:cubicBezTo>
                  <a:cubicBezTo>
                    <a:pt x="4183" y="387327"/>
                    <a:pt x="0" y="377229"/>
                    <a:pt x="0" y="366699"/>
                  </a:cubicBezTo>
                  <a:lnTo>
                    <a:pt x="0" y="39701"/>
                  </a:lnTo>
                  <a:cubicBezTo>
                    <a:pt x="0" y="29171"/>
                    <a:pt x="4183" y="19073"/>
                    <a:pt x="11628" y="11628"/>
                  </a:cubicBezTo>
                  <a:cubicBezTo>
                    <a:pt x="19073" y="4183"/>
                    <a:pt x="29171" y="0"/>
                    <a:pt x="39701" y="0"/>
                  </a:cubicBezTo>
                  <a:close/>
                </a:path>
              </a:pathLst>
            </a:custGeom>
            <a:solidFill>
              <a:srgbClr val="01206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19050"/>
              <a:ext cx="2619351" cy="425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49" id="49"/>
          <p:cNvSpPr/>
          <p:nvPr/>
        </p:nvSpPr>
        <p:spPr>
          <a:xfrm flipH="false" flipV="false" rot="0">
            <a:off x="4900299" y="8714103"/>
            <a:ext cx="1006098" cy="1009885"/>
          </a:xfrm>
          <a:custGeom>
            <a:avLst/>
            <a:gdLst/>
            <a:ahLst/>
            <a:cxnLst/>
            <a:rect r="r" b="b" t="t" l="l"/>
            <a:pathLst>
              <a:path h="1009885" w="1006098">
                <a:moveTo>
                  <a:pt x="0" y="0"/>
                </a:moveTo>
                <a:lnTo>
                  <a:pt x="1006098" y="0"/>
                </a:lnTo>
                <a:lnTo>
                  <a:pt x="1006098" y="1009885"/>
                </a:lnTo>
                <a:lnTo>
                  <a:pt x="0" y="10098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0" id="50"/>
          <p:cNvSpPr/>
          <p:nvPr/>
        </p:nvSpPr>
        <p:spPr>
          <a:xfrm flipH="false" flipV="false" rot="0">
            <a:off x="5143765" y="8932105"/>
            <a:ext cx="762632" cy="573880"/>
          </a:xfrm>
          <a:custGeom>
            <a:avLst/>
            <a:gdLst/>
            <a:ahLst/>
            <a:cxnLst/>
            <a:rect r="r" b="b" t="t" l="l"/>
            <a:pathLst>
              <a:path h="573880" w="762632">
                <a:moveTo>
                  <a:pt x="0" y="0"/>
                </a:moveTo>
                <a:lnTo>
                  <a:pt x="762632" y="0"/>
                </a:lnTo>
                <a:lnTo>
                  <a:pt x="762632" y="573881"/>
                </a:lnTo>
                <a:lnTo>
                  <a:pt x="0" y="5738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1" id="51"/>
          <p:cNvSpPr txBox="true"/>
          <p:nvPr/>
        </p:nvSpPr>
        <p:spPr>
          <a:xfrm rot="0">
            <a:off x="6268782" y="9051715"/>
            <a:ext cx="7756247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 and Visualisation were conducted on the cleaned data which showed proportions and relationships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029481" y="8709920"/>
            <a:ext cx="334470" cy="334470"/>
            <a:chOff x="0" y="0"/>
            <a:chExt cx="6350000" cy="63500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54" id="54"/>
          <p:cNvSpPr txBox="true"/>
          <p:nvPr/>
        </p:nvSpPr>
        <p:spPr>
          <a:xfrm rot="0">
            <a:off x="6278364" y="8418945"/>
            <a:ext cx="6274911" cy="589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Roboto Bold"/>
                <a:ea typeface="Roboto Bold"/>
                <a:cs typeface="Roboto Bold"/>
                <a:sym typeface="Roboto Bold"/>
              </a:rPr>
              <a:t>Data Analysis &amp; Visualisation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1560622" y="2640890"/>
            <a:ext cx="681279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DF1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3234" y="3180642"/>
            <a:ext cx="3365084" cy="6077658"/>
          </a:xfrm>
          <a:custGeom>
            <a:avLst/>
            <a:gdLst/>
            <a:ahLst/>
            <a:cxnLst/>
            <a:rect r="r" b="b" t="t" l="l"/>
            <a:pathLst>
              <a:path h="6077658" w="3365084">
                <a:moveTo>
                  <a:pt x="0" y="0"/>
                </a:moveTo>
                <a:lnTo>
                  <a:pt x="3365084" y="0"/>
                </a:lnTo>
                <a:lnTo>
                  <a:pt x="3365084" y="6077658"/>
                </a:lnTo>
                <a:lnTo>
                  <a:pt x="0" y="6077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98735" y="3327944"/>
            <a:ext cx="7488570" cy="4098076"/>
          </a:xfrm>
          <a:custGeom>
            <a:avLst/>
            <a:gdLst/>
            <a:ahLst/>
            <a:cxnLst/>
            <a:rect r="r" b="b" t="t" l="l"/>
            <a:pathLst>
              <a:path h="4098076" w="7488570">
                <a:moveTo>
                  <a:pt x="0" y="0"/>
                </a:moveTo>
                <a:lnTo>
                  <a:pt x="7488570" y="0"/>
                </a:lnTo>
                <a:lnTo>
                  <a:pt x="7488570" y="4098076"/>
                </a:lnTo>
                <a:lnTo>
                  <a:pt x="0" y="4098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196192" y="3520393"/>
            <a:ext cx="6005447" cy="2511572"/>
          </a:xfrm>
          <a:custGeom>
            <a:avLst/>
            <a:gdLst/>
            <a:ahLst/>
            <a:cxnLst/>
            <a:rect r="r" b="b" t="t" l="l"/>
            <a:pathLst>
              <a:path h="2511572" w="6005447">
                <a:moveTo>
                  <a:pt x="0" y="0"/>
                </a:moveTo>
                <a:lnTo>
                  <a:pt x="6005447" y="0"/>
                </a:lnTo>
                <a:lnTo>
                  <a:pt x="6005447" y="2511572"/>
                </a:lnTo>
                <a:lnTo>
                  <a:pt x="0" y="25115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DATASETS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566725" y="2788193"/>
            <a:ext cx="4752589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DF2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22621" y="2944103"/>
            <a:ext cx="4752589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DF 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3322020" y="7737261"/>
            <a:ext cx="3753790" cy="2430733"/>
          </a:xfrm>
          <a:custGeom>
            <a:avLst/>
            <a:gdLst/>
            <a:ahLst/>
            <a:cxnLst/>
            <a:rect r="r" b="b" t="t" l="l"/>
            <a:pathLst>
              <a:path h="2430733" w="3753790">
                <a:moveTo>
                  <a:pt x="0" y="0"/>
                </a:moveTo>
                <a:lnTo>
                  <a:pt x="3753790" y="0"/>
                </a:lnTo>
                <a:lnTo>
                  <a:pt x="3753790" y="2430733"/>
                </a:lnTo>
                <a:lnTo>
                  <a:pt x="0" y="24307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822621" y="7189482"/>
            <a:ext cx="4752589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DF4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3180642"/>
            <a:ext cx="7707997" cy="3214036"/>
          </a:xfrm>
          <a:custGeom>
            <a:avLst/>
            <a:gdLst/>
            <a:ahLst/>
            <a:cxnLst/>
            <a:rect r="r" b="b" t="t" l="l"/>
            <a:pathLst>
              <a:path h="3214036" w="7707997">
                <a:moveTo>
                  <a:pt x="0" y="0"/>
                </a:moveTo>
                <a:lnTo>
                  <a:pt x="7707997" y="0"/>
                </a:lnTo>
                <a:lnTo>
                  <a:pt x="7707997" y="3214035"/>
                </a:lnTo>
                <a:lnTo>
                  <a:pt x="0" y="32140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194007" y="3253158"/>
            <a:ext cx="5570173" cy="3069003"/>
          </a:xfrm>
          <a:custGeom>
            <a:avLst/>
            <a:gdLst/>
            <a:ahLst/>
            <a:cxnLst/>
            <a:rect r="r" b="b" t="t" l="l"/>
            <a:pathLst>
              <a:path h="3069003" w="5570173">
                <a:moveTo>
                  <a:pt x="0" y="0"/>
                </a:moveTo>
                <a:lnTo>
                  <a:pt x="5570174" y="0"/>
                </a:lnTo>
                <a:lnTo>
                  <a:pt x="5570174" y="3069003"/>
                </a:lnTo>
                <a:lnTo>
                  <a:pt x="0" y="30690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198915" y="3253158"/>
            <a:ext cx="2652627" cy="5499688"/>
          </a:xfrm>
          <a:custGeom>
            <a:avLst/>
            <a:gdLst/>
            <a:ahLst/>
            <a:cxnLst/>
            <a:rect r="r" b="b" t="t" l="l"/>
            <a:pathLst>
              <a:path h="5499688" w="2652627">
                <a:moveTo>
                  <a:pt x="0" y="0"/>
                </a:moveTo>
                <a:lnTo>
                  <a:pt x="2652628" y="0"/>
                </a:lnTo>
                <a:lnTo>
                  <a:pt x="2652628" y="5499688"/>
                </a:lnTo>
                <a:lnTo>
                  <a:pt x="0" y="54996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47601" y="2640890"/>
            <a:ext cx="681279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DF5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DATASETS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02799" y="2640890"/>
            <a:ext cx="4752589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DF6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48935" y="2640890"/>
            <a:ext cx="4752589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DF7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3234" y="2761105"/>
            <a:ext cx="3365084" cy="6077658"/>
          </a:xfrm>
          <a:custGeom>
            <a:avLst/>
            <a:gdLst/>
            <a:ahLst/>
            <a:cxnLst/>
            <a:rect r="r" b="b" t="t" l="l"/>
            <a:pathLst>
              <a:path h="6077658" w="3365084">
                <a:moveTo>
                  <a:pt x="0" y="0"/>
                </a:moveTo>
                <a:lnTo>
                  <a:pt x="3365084" y="0"/>
                </a:lnTo>
                <a:lnTo>
                  <a:pt x="3365084" y="6077659"/>
                </a:lnTo>
                <a:lnTo>
                  <a:pt x="0" y="6077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04210" y="3989297"/>
            <a:ext cx="4220383" cy="3621275"/>
          </a:xfrm>
          <a:custGeom>
            <a:avLst/>
            <a:gdLst/>
            <a:ahLst/>
            <a:cxnLst/>
            <a:rect r="r" b="b" t="t" l="l"/>
            <a:pathLst>
              <a:path h="3621275" w="4220383">
                <a:moveTo>
                  <a:pt x="0" y="0"/>
                </a:moveTo>
                <a:lnTo>
                  <a:pt x="4220383" y="0"/>
                </a:lnTo>
                <a:lnTo>
                  <a:pt x="4220383" y="3621275"/>
                </a:lnTo>
                <a:lnTo>
                  <a:pt x="0" y="36212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83834" y="3507348"/>
            <a:ext cx="2772854" cy="963897"/>
          </a:xfrm>
          <a:custGeom>
            <a:avLst/>
            <a:gdLst/>
            <a:ahLst/>
            <a:cxnLst/>
            <a:rect r="r" b="b" t="t" l="l"/>
            <a:pathLst>
              <a:path h="963897" w="2772854">
                <a:moveTo>
                  <a:pt x="0" y="0"/>
                </a:moveTo>
                <a:lnTo>
                  <a:pt x="2772853" y="0"/>
                </a:lnTo>
                <a:lnTo>
                  <a:pt x="2772853" y="963897"/>
                </a:lnTo>
                <a:lnTo>
                  <a:pt x="0" y="9638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483790" y="1676400"/>
            <a:ext cx="3582945" cy="2896059"/>
          </a:xfrm>
          <a:custGeom>
            <a:avLst/>
            <a:gdLst/>
            <a:ahLst/>
            <a:cxnLst/>
            <a:rect r="r" b="b" t="t" l="l"/>
            <a:pathLst>
              <a:path h="2896059" w="3582945">
                <a:moveTo>
                  <a:pt x="0" y="0"/>
                </a:moveTo>
                <a:lnTo>
                  <a:pt x="3582945" y="0"/>
                </a:lnTo>
                <a:lnTo>
                  <a:pt x="3582945" y="2896059"/>
                </a:lnTo>
                <a:lnTo>
                  <a:pt x="0" y="28960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109831" y="1913480"/>
            <a:ext cx="2192953" cy="753827"/>
          </a:xfrm>
          <a:custGeom>
            <a:avLst/>
            <a:gdLst/>
            <a:ahLst/>
            <a:cxnLst/>
            <a:rect r="r" b="b" t="t" l="l"/>
            <a:pathLst>
              <a:path h="753827" w="2192953">
                <a:moveTo>
                  <a:pt x="0" y="0"/>
                </a:moveTo>
                <a:lnTo>
                  <a:pt x="2192952" y="0"/>
                </a:lnTo>
                <a:lnTo>
                  <a:pt x="2192952" y="753827"/>
                </a:lnTo>
                <a:lnTo>
                  <a:pt x="0" y="75382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245869" y="3000682"/>
            <a:ext cx="2237921" cy="795705"/>
          </a:xfrm>
          <a:custGeom>
            <a:avLst/>
            <a:gdLst/>
            <a:ahLst/>
            <a:cxnLst/>
            <a:rect r="r" b="b" t="t" l="l"/>
            <a:pathLst>
              <a:path h="795705" w="2237921">
                <a:moveTo>
                  <a:pt x="0" y="0"/>
                </a:moveTo>
                <a:lnTo>
                  <a:pt x="2237921" y="0"/>
                </a:lnTo>
                <a:lnTo>
                  <a:pt x="2237921" y="795705"/>
                </a:lnTo>
                <a:lnTo>
                  <a:pt x="0" y="7957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382791" y="4872829"/>
            <a:ext cx="5632249" cy="4385471"/>
          </a:xfrm>
          <a:custGeom>
            <a:avLst/>
            <a:gdLst/>
            <a:ahLst/>
            <a:cxnLst/>
            <a:rect r="r" b="b" t="t" l="l"/>
            <a:pathLst>
              <a:path h="4385471" w="5632249">
                <a:moveTo>
                  <a:pt x="0" y="0"/>
                </a:moveTo>
                <a:lnTo>
                  <a:pt x="5632249" y="0"/>
                </a:lnTo>
                <a:lnTo>
                  <a:pt x="5632249" y="4385471"/>
                </a:lnTo>
                <a:lnTo>
                  <a:pt x="0" y="43854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CLEANING USING PANDAS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1920" y="1980155"/>
            <a:ext cx="681279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IDENTIFYING MISSING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34716" y="1980155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REMOVING DUPLICATED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923438" y="539749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F7CC3A"/>
                </a:solidFill>
                <a:latin typeface="Roboto Bold"/>
                <a:ea typeface="Roboto Bold"/>
                <a:cs typeface="Roboto Bold"/>
                <a:sym typeface="Roboto Bold"/>
              </a:rPr>
              <a:t>ADDRESSING ABNORMALLIES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true" rot="0">
            <a:off x="8895143" y="2772318"/>
            <a:ext cx="3214688" cy="4114800"/>
          </a:xfrm>
          <a:custGeom>
            <a:avLst/>
            <a:gdLst/>
            <a:ahLst/>
            <a:cxnLst/>
            <a:rect r="r" b="b" t="t" l="l"/>
            <a:pathLst>
              <a:path h="4114800" w="3214688">
                <a:moveTo>
                  <a:pt x="0" y="4114800"/>
                </a:moveTo>
                <a:lnTo>
                  <a:pt x="3214688" y="4114800"/>
                </a:lnTo>
                <a:lnTo>
                  <a:pt x="3214688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6915" y="2216693"/>
            <a:ext cx="3836836" cy="5743698"/>
          </a:xfrm>
          <a:custGeom>
            <a:avLst/>
            <a:gdLst/>
            <a:ahLst/>
            <a:cxnLst/>
            <a:rect r="r" b="b" t="t" l="l"/>
            <a:pathLst>
              <a:path h="5743698" w="3836836">
                <a:moveTo>
                  <a:pt x="0" y="0"/>
                </a:moveTo>
                <a:lnTo>
                  <a:pt x="3836836" y="0"/>
                </a:lnTo>
                <a:lnTo>
                  <a:pt x="3836836" y="5743698"/>
                </a:lnTo>
                <a:lnTo>
                  <a:pt x="0" y="57436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003751" y="2214387"/>
            <a:ext cx="3772978" cy="5746003"/>
          </a:xfrm>
          <a:custGeom>
            <a:avLst/>
            <a:gdLst/>
            <a:ahLst/>
            <a:cxnLst/>
            <a:rect r="r" b="b" t="t" l="l"/>
            <a:pathLst>
              <a:path h="5746003" w="3772978">
                <a:moveTo>
                  <a:pt x="0" y="0"/>
                </a:moveTo>
                <a:lnTo>
                  <a:pt x="3772978" y="0"/>
                </a:lnTo>
                <a:lnTo>
                  <a:pt x="3772978" y="5746004"/>
                </a:lnTo>
                <a:lnTo>
                  <a:pt x="0" y="5746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538789" y="1676400"/>
            <a:ext cx="5749211" cy="4592182"/>
          </a:xfrm>
          <a:custGeom>
            <a:avLst/>
            <a:gdLst/>
            <a:ahLst/>
            <a:cxnLst/>
            <a:rect r="r" b="b" t="t" l="l"/>
            <a:pathLst>
              <a:path h="4592182" w="5749211">
                <a:moveTo>
                  <a:pt x="0" y="0"/>
                </a:moveTo>
                <a:lnTo>
                  <a:pt x="5749211" y="0"/>
                </a:lnTo>
                <a:lnTo>
                  <a:pt x="5749211" y="4592182"/>
                </a:lnTo>
                <a:lnTo>
                  <a:pt x="0" y="4592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538789" y="6268582"/>
            <a:ext cx="5258447" cy="3168214"/>
          </a:xfrm>
          <a:custGeom>
            <a:avLst/>
            <a:gdLst/>
            <a:ahLst/>
            <a:cxnLst/>
            <a:rect r="r" b="b" t="t" l="l"/>
            <a:pathLst>
              <a:path h="3168214" w="5258447">
                <a:moveTo>
                  <a:pt x="0" y="0"/>
                </a:moveTo>
                <a:lnTo>
                  <a:pt x="5258448" y="0"/>
                </a:lnTo>
                <a:lnTo>
                  <a:pt x="5258448" y="3168214"/>
                </a:lnTo>
                <a:lnTo>
                  <a:pt x="0" y="31682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33894" y="7306642"/>
            <a:ext cx="4647731" cy="2980358"/>
          </a:xfrm>
          <a:custGeom>
            <a:avLst/>
            <a:gdLst/>
            <a:ahLst/>
            <a:cxnLst/>
            <a:rect r="r" b="b" t="t" l="l"/>
            <a:pathLst>
              <a:path h="2980358" w="4647731">
                <a:moveTo>
                  <a:pt x="0" y="0"/>
                </a:moveTo>
                <a:lnTo>
                  <a:pt x="4647731" y="0"/>
                </a:lnTo>
                <a:lnTo>
                  <a:pt x="4647731" y="2980358"/>
                </a:lnTo>
                <a:lnTo>
                  <a:pt x="0" y="29803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1187449"/>
            <a:ext cx="4170666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CORRECTING DATA TYPES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037566" y="1727742"/>
            <a:ext cx="4752589" cy="104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ADDRESSING</a:t>
            </a:r>
          </a:p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3804210" y="95250"/>
            <a:ext cx="1067958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WRAGLING &amp; ANALYSIS USING PANDAS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23282" y="2758554"/>
            <a:ext cx="6239732" cy="4087024"/>
          </a:xfrm>
          <a:custGeom>
            <a:avLst/>
            <a:gdLst/>
            <a:ahLst/>
            <a:cxnLst/>
            <a:rect r="r" b="b" t="t" l="l"/>
            <a:pathLst>
              <a:path h="4087024" w="6239732">
                <a:moveTo>
                  <a:pt x="0" y="0"/>
                </a:moveTo>
                <a:lnTo>
                  <a:pt x="6239732" y="0"/>
                </a:lnTo>
                <a:lnTo>
                  <a:pt x="6239732" y="4087024"/>
                </a:lnTo>
                <a:lnTo>
                  <a:pt x="0" y="40870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658558" y="6845578"/>
            <a:ext cx="3376895" cy="3441422"/>
          </a:xfrm>
          <a:custGeom>
            <a:avLst/>
            <a:gdLst/>
            <a:ahLst/>
            <a:cxnLst/>
            <a:rect r="r" b="b" t="t" l="l"/>
            <a:pathLst>
              <a:path h="3441422" w="3376895">
                <a:moveTo>
                  <a:pt x="0" y="0"/>
                </a:moveTo>
                <a:lnTo>
                  <a:pt x="3376895" y="0"/>
                </a:lnTo>
                <a:lnTo>
                  <a:pt x="3376895" y="3441422"/>
                </a:lnTo>
                <a:lnTo>
                  <a:pt x="0" y="3441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6606116" y="8348631"/>
            <a:ext cx="8141152" cy="1938369"/>
          </a:xfrm>
          <a:custGeom>
            <a:avLst/>
            <a:gdLst/>
            <a:ahLst/>
            <a:cxnLst/>
            <a:rect r="r" b="b" t="t" l="l"/>
            <a:pathLst>
              <a:path h="1938369" w="8141152">
                <a:moveTo>
                  <a:pt x="0" y="0"/>
                </a:moveTo>
                <a:lnTo>
                  <a:pt x="8141151" y="0"/>
                </a:lnTo>
                <a:lnTo>
                  <a:pt x="8141151" y="1938369"/>
                </a:lnTo>
                <a:lnTo>
                  <a:pt x="0" y="19383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0676691" y="2520429"/>
            <a:ext cx="6681297" cy="4710315"/>
          </a:xfrm>
          <a:custGeom>
            <a:avLst/>
            <a:gdLst/>
            <a:ahLst/>
            <a:cxnLst/>
            <a:rect r="r" b="b" t="t" l="l"/>
            <a:pathLst>
              <a:path h="4710315" w="6681297">
                <a:moveTo>
                  <a:pt x="0" y="0"/>
                </a:moveTo>
                <a:lnTo>
                  <a:pt x="6681298" y="0"/>
                </a:lnTo>
                <a:lnTo>
                  <a:pt x="6681298" y="4710314"/>
                </a:lnTo>
                <a:lnTo>
                  <a:pt x="0" y="47103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80180" y="1980677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 REMOVAL (IQR)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OUTLIERS REMOVAL (Z-SCORE)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12386" y="7808879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ADDRESSING OUTLIERS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09831" y="0"/>
            <a:ext cx="6178169" cy="10287000"/>
            <a:chOff x="0" y="0"/>
            <a:chExt cx="2253813" cy="3752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53813" cy="3752726"/>
            </a:xfrm>
            <a:custGeom>
              <a:avLst/>
              <a:gdLst/>
              <a:ahLst/>
              <a:cxnLst/>
              <a:rect r="r" b="b" t="t" l="l"/>
              <a:pathLst>
                <a:path h="3752726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012060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109831" y="0"/>
            <a:ext cx="1813607" cy="1676400"/>
            <a:chOff x="0" y="0"/>
            <a:chExt cx="745457" cy="6890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5457" cy="689060"/>
            </a:xfrm>
            <a:custGeom>
              <a:avLst/>
              <a:gdLst/>
              <a:ahLst/>
              <a:cxnLst/>
              <a:rect r="r" b="b" t="t" l="l"/>
              <a:pathLst>
                <a:path h="689060" w="745457">
                  <a:moveTo>
                    <a:pt x="0" y="0"/>
                  </a:moveTo>
                  <a:lnTo>
                    <a:pt x="745457" y="0"/>
                  </a:lnTo>
                  <a:lnTo>
                    <a:pt x="745457" y="689060"/>
                  </a:lnTo>
                  <a:lnTo>
                    <a:pt x="0" y="68906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2109831" y="1601000"/>
            <a:ext cx="6178169" cy="919429"/>
            <a:chOff x="0" y="0"/>
            <a:chExt cx="2253813" cy="33541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109831" y="7429202"/>
            <a:ext cx="6178169" cy="919429"/>
            <a:chOff x="0" y="0"/>
            <a:chExt cx="2253813" cy="3354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53813" cy="335410"/>
            </a:xfrm>
            <a:custGeom>
              <a:avLst/>
              <a:gdLst/>
              <a:ahLst/>
              <a:cxnLst/>
              <a:rect r="r" b="b" t="t" l="l"/>
              <a:pathLst>
                <a:path h="335410" w="2253813">
                  <a:moveTo>
                    <a:pt x="0" y="0"/>
                  </a:moveTo>
                  <a:lnTo>
                    <a:pt x="2253813" y="0"/>
                  </a:lnTo>
                  <a:lnTo>
                    <a:pt x="2253813" y="335410"/>
                  </a:lnTo>
                  <a:lnTo>
                    <a:pt x="0" y="335410"/>
                  </a:lnTo>
                  <a:close/>
                </a:path>
              </a:pathLst>
            </a:custGeom>
            <a:solidFill>
              <a:srgbClr val="F7CC3A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78275" y="2661431"/>
            <a:ext cx="1576149" cy="5854268"/>
          </a:xfrm>
          <a:custGeom>
            <a:avLst/>
            <a:gdLst/>
            <a:ahLst/>
            <a:cxnLst/>
            <a:rect r="r" b="b" t="t" l="l"/>
            <a:pathLst>
              <a:path h="5854268" w="1576149">
                <a:moveTo>
                  <a:pt x="0" y="0"/>
                </a:moveTo>
                <a:lnTo>
                  <a:pt x="1576149" y="0"/>
                </a:lnTo>
                <a:lnTo>
                  <a:pt x="1576149" y="5854268"/>
                </a:lnTo>
                <a:lnTo>
                  <a:pt x="0" y="5854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228511" y="2661431"/>
            <a:ext cx="5732635" cy="3904726"/>
          </a:xfrm>
          <a:custGeom>
            <a:avLst/>
            <a:gdLst/>
            <a:ahLst/>
            <a:cxnLst/>
            <a:rect r="r" b="b" t="t" l="l"/>
            <a:pathLst>
              <a:path h="3904726" w="5732635">
                <a:moveTo>
                  <a:pt x="0" y="0"/>
                </a:moveTo>
                <a:lnTo>
                  <a:pt x="5732636" y="0"/>
                </a:lnTo>
                <a:lnTo>
                  <a:pt x="5732636" y="3904726"/>
                </a:lnTo>
                <a:lnTo>
                  <a:pt x="0" y="39047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67738" y="2520429"/>
            <a:ext cx="6833483" cy="1776706"/>
          </a:xfrm>
          <a:custGeom>
            <a:avLst/>
            <a:gdLst/>
            <a:ahLst/>
            <a:cxnLst/>
            <a:rect r="r" b="b" t="t" l="l"/>
            <a:pathLst>
              <a:path h="1776706" w="6833483">
                <a:moveTo>
                  <a:pt x="0" y="0"/>
                </a:moveTo>
                <a:lnTo>
                  <a:pt x="6833483" y="0"/>
                </a:lnTo>
                <a:lnTo>
                  <a:pt x="6833483" y="1776705"/>
                </a:lnTo>
                <a:lnTo>
                  <a:pt x="0" y="17767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900746" y="4283132"/>
            <a:ext cx="8045384" cy="6003868"/>
          </a:xfrm>
          <a:custGeom>
            <a:avLst/>
            <a:gdLst/>
            <a:ahLst/>
            <a:cxnLst/>
            <a:rect r="r" b="b" t="t" l="l"/>
            <a:pathLst>
              <a:path h="6003868" w="8045384">
                <a:moveTo>
                  <a:pt x="0" y="0"/>
                </a:moveTo>
                <a:lnTo>
                  <a:pt x="8045384" y="0"/>
                </a:lnTo>
                <a:lnTo>
                  <a:pt x="8045384" y="6003868"/>
                </a:lnTo>
                <a:lnTo>
                  <a:pt x="0" y="60038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804210" y="95250"/>
            <a:ext cx="10679580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b="true" sz="6000" spc="6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IMPUTING MISSING DATA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0180" y="1980677"/>
            <a:ext cx="6325936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ORDINAL ENCODING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0959" y="1980677"/>
            <a:ext cx="8007041" cy="539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4000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VECTORISER AND CLUSTERING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DAGY7fO3xDo</dc:identifier>
  <dcterms:modified xsi:type="dcterms:W3CDTF">2011-08-01T06:04:30Z</dcterms:modified>
  <cp:revision>1</cp:revision>
  <dc:title>Slides</dc:title>
</cp:coreProperties>
</file>