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Roboto Bold" charset="1" panose="02000000000000000000"/>
      <p:regular r:id="rId16"/>
    </p:embeddedFont>
    <p:embeddedFont>
      <p:font typeface="Roboto" charset="1" panose="02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14.png" Type="http://schemas.openxmlformats.org/officeDocument/2006/relationships/image"/><Relationship Id="rId9" Target="../media/image1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Relationship Id="rId4" Target="../media/image18.svg" Type="http://schemas.openxmlformats.org/officeDocument/2006/relationships/image"/><Relationship Id="rId5" Target="../media/image19.png" Type="http://schemas.openxmlformats.org/officeDocument/2006/relationships/image"/><Relationship Id="rId6" Target="../media/image20.png" Type="http://schemas.openxmlformats.org/officeDocument/2006/relationships/image"/><Relationship Id="rId7" Target="../media/image21.png" Type="http://schemas.openxmlformats.org/officeDocument/2006/relationships/image"/><Relationship Id="rId8" Target="../media/image2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25.png" Type="http://schemas.openxmlformats.org/officeDocument/2006/relationships/image"/><Relationship Id="rId5" Target="../media/image26.png" Type="http://schemas.openxmlformats.org/officeDocument/2006/relationships/image"/><Relationship Id="rId6" Target="../media/image2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png" Type="http://schemas.openxmlformats.org/officeDocument/2006/relationships/image"/><Relationship Id="rId4" Target="../media/image3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34.png" Type="http://schemas.openxmlformats.org/officeDocument/2006/relationships/image"/><Relationship Id="rId4" Target="../media/image3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810" t="0" r="-10810" b="0"/>
            </a:stretch>
          </a:blip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873873" y="7195600"/>
            <a:ext cx="2540255" cy="571558"/>
          </a:xfrm>
          <a:prstGeom prst="rect">
            <a:avLst/>
          </a:prstGeom>
        </p:spPr>
      </p:pic>
      <p:sp>
        <p:nvSpPr>
          <p:cNvPr name="Freeform 4" id="4"/>
          <p:cNvSpPr/>
          <p:nvPr/>
        </p:nvSpPr>
        <p:spPr>
          <a:xfrm flipH="false" flipV="false" rot="0">
            <a:off x="6414278" y="2050019"/>
            <a:ext cx="5239994" cy="1158434"/>
          </a:xfrm>
          <a:custGeom>
            <a:avLst/>
            <a:gdLst/>
            <a:ahLst/>
            <a:cxnLst/>
            <a:rect r="r" b="b" t="t" l="l"/>
            <a:pathLst>
              <a:path h="1158434" w="5239994">
                <a:moveTo>
                  <a:pt x="0" y="0"/>
                </a:moveTo>
                <a:lnTo>
                  <a:pt x="5239993" y="0"/>
                </a:lnTo>
                <a:lnTo>
                  <a:pt x="5239993" y="1158434"/>
                </a:lnTo>
                <a:lnTo>
                  <a:pt x="0" y="11584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97516" r="0" b="-103851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165755" y="4688212"/>
            <a:ext cx="7956490" cy="11391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79"/>
              </a:lnSpc>
            </a:pPr>
            <a:r>
              <a:rPr lang="en-US" b="true" sz="8999" spc="89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CA1</a:t>
            </a:r>
            <a:r>
              <a:rPr lang="en-US" b="true" sz="8999" spc="89">
                <a:solidFill>
                  <a:srgbClr val="F7CC3A"/>
                </a:solidFill>
                <a:latin typeface="Roboto Bold"/>
                <a:ea typeface="Roboto Bold"/>
                <a:cs typeface="Roboto Bold"/>
                <a:sym typeface="Roboto Bold"/>
              </a:rPr>
              <a:t> PROJECT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181928" y="3305816"/>
            <a:ext cx="9924144" cy="772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 spc="272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Programming for Data Analysis (PDAS)</a:t>
            </a:r>
          </a:p>
          <a:p>
            <a:pPr algn="ctr">
              <a:lnSpc>
                <a:spcPts val="3079"/>
              </a:lnSpc>
            </a:pPr>
            <a:r>
              <a:rPr lang="en-US" sz="2199" spc="272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ST1510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785052" y="6163313"/>
            <a:ext cx="10717896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What factors make job postings more visible and increase application rates, and how can job seekers use these insights to improve their job search?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633729" y="7801792"/>
            <a:ext cx="5020543" cy="129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spc="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Name: </a:t>
            </a:r>
            <a:r>
              <a:rPr lang="en-US" b="true" sz="2499" spc="99" u="sng">
                <a:solidFill>
                  <a:srgbClr val="F7CC3A"/>
                </a:solidFill>
                <a:latin typeface="Roboto Bold"/>
                <a:ea typeface="Roboto Bold"/>
                <a:cs typeface="Roboto Bold"/>
                <a:sym typeface="Roboto Bold"/>
              </a:rPr>
              <a:t>Goh Kun Ming</a:t>
            </a:r>
          </a:p>
          <a:p>
            <a:pPr algn="ctr">
              <a:lnSpc>
                <a:spcPts val="3499"/>
              </a:lnSpc>
            </a:pPr>
            <a:r>
              <a:rPr lang="en-US" sz="2499" spc="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Admin No:</a:t>
            </a:r>
            <a:r>
              <a:rPr lang="en-US" sz="2499" spc="99">
                <a:solidFill>
                  <a:srgbClr val="F7CC3A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b="true" sz="2499" spc="99" u="sng">
                <a:solidFill>
                  <a:srgbClr val="F7CC3A"/>
                </a:solidFill>
                <a:latin typeface="Roboto Bold"/>
                <a:ea typeface="Roboto Bold"/>
                <a:cs typeface="Roboto Bold"/>
                <a:sym typeface="Roboto Bold"/>
              </a:rPr>
              <a:t>P2415691</a:t>
            </a:r>
          </a:p>
          <a:p>
            <a:pPr algn="ctr">
              <a:lnSpc>
                <a:spcPts val="3499"/>
              </a:lnSpc>
            </a:pPr>
            <a:r>
              <a:rPr lang="en-US" sz="2499" spc="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Class: </a:t>
            </a:r>
            <a:r>
              <a:rPr lang="en-US" b="true" sz="2499" spc="99" u="sng">
                <a:solidFill>
                  <a:srgbClr val="F7CC3A"/>
                </a:solidFill>
                <a:latin typeface="Roboto Bold"/>
                <a:ea typeface="Roboto Bold"/>
                <a:cs typeface="Roboto Bold"/>
                <a:sym typeface="Roboto Bold"/>
              </a:rPr>
              <a:t>DAAA/FT/1B/02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810" t="0" r="-1081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686338" y="4688212"/>
            <a:ext cx="4211472" cy="11391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79"/>
              </a:lnSpc>
            </a:pPr>
            <a:r>
              <a:rPr lang="en-US" b="true" sz="8999" spc="89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THANK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897810" y="4688212"/>
            <a:ext cx="2703852" cy="11391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79"/>
              </a:lnSpc>
            </a:pPr>
            <a:r>
              <a:rPr lang="en-US" b="true" sz="8999" spc="89">
                <a:solidFill>
                  <a:srgbClr val="F7CC3A"/>
                </a:solidFill>
                <a:latin typeface="Roboto Bold"/>
                <a:ea typeface="Roboto Bold"/>
                <a:cs typeface="Roboto Bold"/>
                <a:sym typeface="Roboto Bold"/>
              </a:rPr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195935" y="2360499"/>
            <a:ext cx="0" cy="6571606"/>
          </a:xfrm>
          <a:prstGeom prst="line">
            <a:avLst/>
          </a:prstGeom>
          <a:ln cap="flat" w="38100">
            <a:solidFill>
              <a:srgbClr val="01206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028700" y="2193264"/>
            <a:ext cx="334470" cy="334470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7CC3A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3822039"/>
            <a:ext cx="334470" cy="334470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7CC3A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4724837" y="1885429"/>
            <a:ext cx="9945348" cy="1543050"/>
            <a:chOff x="0" y="0"/>
            <a:chExt cx="2619351" cy="406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619351" cy="406400"/>
            </a:xfrm>
            <a:custGeom>
              <a:avLst/>
              <a:gdLst/>
              <a:ahLst/>
              <a:cxnLst/>
              <a:rect r="r" b="b" t="t" l="l"/>
              <a:pathLst>
                <a:path h="406400" w="2619351">
                  <a:moveTo>
                    <a:pt x="39701" y="0"/>
                  </a:moveTo>
                  <a:lnTo>
                    <a:pt x="2579650" y="0"/>
                  </a:lnTo>
                  <a:cubicBezTo>
                    <a:pt x="2590179" y="0"/>
                    <a:pt x="2600278" y="4183"/>
                    <a:pt x="2607723" y="11628"/>
                  </a:cubicBezTo>
                  <a:cubicBezTo>
                    <a:pt x="2615168" y="19073"/>
                    <a:pt x="2619351" y="29171"/>
                    <a:pt x="2619351" y="39701"/>
                  </a:cubicBezTo>
                  <a:lnTo>
                    <a:pt x="2619351" y="366699"/>
                  </a:lnTo>
                  <a:cubicBezTo>
                    <a:pt x="2619351" y="377229"/>
                    <a:pt x="2615168" y="387327"/>
                    <a:pt x="2607723" y="394772"/>
                  </a:cubicBezTo>
                  <a:cubicBezTo>
                    <a:pt x="2600278" y="402217"/>
                    <a:pt x="2590179" y="406400"/>
                    <a:pt x="2579650" y="406400"/>
                  </a:cubicBezTo>
                  <a:lnTo>
                    <a:pt x="39701" y="406400"/>
                  </a:lnTo>
                  <a:cubicBezTo>
                    <a:pt x="29171" y="406400"/>
                    <a:pt x="19073" y="402217"/>
                    <a:pt x="11628" y="394772"/>
                  </a:cubicBezTo>
                  <a:cubicBezTo>
                    <a:pt x="4183" y="387327"/>
                    <a:pt x="0" y="377229"/>
                    <a:pt x="0" y="366699"/>
                  </a:cubicBezTo>
                  <a:lnTo>
                    <a:pt x="0" y="39701"/>
                  </a:lnTo>
                  <a:cubicBezTo>
                    <a:pt x="0" y="29171"/>
                    <a:pt x="4183" y="19073"/>
                    <a:pt x="11628" y="11628"/>
                  </a:cubicBezTo>
                  <a:cubicBezTo>
                    <a:pt x="19073" y="4183"/>
                    <a:pt x="29171" y="0"/>
                    <a:pt x="39701" y="0"/>
                  </a:cubicBezTo>
                  <a:close/>
                </a:path>
              </a:pathLst>
            </a:custGeom>
            <a:solidFill>
              <a:srgbClr val="01206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2619351" cy="425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4909881" y="2152012"/>
            <a:ext cx="1006098" cy="1009885"/>
          </a:xfrm>
          <a:custGeom>
            <a:avLst/>
            <a:gdLst/>
            <a:ahLst/>
            <a:cxnLst/>
            <a:rect r="r" b="b" t="t" l="l"/>
            <a:pathLst>
              <a:path h="1009885" w="1006098">
                <a:moveTo>
                  <a:pt x="0" y="0"/>
                </a:moveTo>
                <a:lnTo>
                  <a:pt x="1006098" y="0"/>
                </a:lnTo>
                <a:lnTo>
                  <a:pt x="1006098" y="1009885"/>
                </a:lnTo>
                <a:lnTo>
                  <a:pt x="0" y="10098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5153347" y="2370014"/>
            <a:ext cx="762632" cy="573880"/>
          </a:xfrm>
          <a:custGeom>
            <a:avLst/>
            <a:gdLst/>
            <a:ahLst/>
            <a:cxnLst/>
            <a:rect r="r" b="b" t="t" l="l"/>
            <a:pathLst>
              <a:path h="573880" w="762632">
                <a:moveTo>
                  <a:pt x="0" y="0"/>
                </a:moveTo>
                <a:lnTo>
                  <a:pt x="762632" y="0"/>
                </a:lnTo>
                <a:lnTo>
                  <a:pt x="762632" y="573881"/>
                </a:lnTo>
                <a:lnTo>
                  <a:pt x="0" y="5738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133326" y="95250"/>
            <a:ext cx="9109208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b="true" sz="6000" spc="6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SUMMARY OF STEPS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24150" y="2023747"/>
            <a:ext cx="2611699" cy="1189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Merging Dataframes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24150" y="3648940"/>
            <a:ext cx="2611699" cy="1189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Imputing Missing Data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278364" y="1860206"/>
            <a:ext cx="4024934" cy="589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Merging Dataframes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278364" y="2489624"/>
            <a:ext cx="7756247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All 5 datasets were imported as Dataframes and merged together using Job ID. Subsequently, some Data Columns were dropped.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543887" y="6906490"/>
            <a:ext cx="2611699" cy="1189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Removing Outliers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4724837" y="3514204"/>
            <a:ext cx="9945348" cy="1543050"/>
            <a:chOff x="0" y="0"/>
            <a:chExt cx="2619351" cy="4064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619351" cy="406400"/>
            </a:xfrm>
            <a:custGeom>
              <a:avLst/>
              <a:gdLst/>
              <a:ahLst/>
              <a:cxnLst/>
              <a:rect r="r" b="b" t="t" l="l"/>
              <a:pathLst>
                <a:path h="406400" w="2619351">
                  <a:moveTo>
                    <a:pt x="39701" y="0"/>
                  </a:moveTo>
                  <a:lnTo>
                    <a:pt x="2579650" y="0"/>
                  </a:lnTo>
                  <a:cubicBezTo>
                    <a:pt x="2590179" y="0"/>
                    <a:pt x="2600278" y="4183"/>
                    <a:pt x="2607723" y="11628"/>
                  </a:cubicBezTo>
                  <a:cubicBezTo>
                    <a:pt x="2615168" y="19073"/>
                    <a:pt x="2619351" y="29171"/>
                    <a:pt x="2619351" y="39701"/>
                  </a:cubicBezTo>
                  <a:lnTo>
                    <a:pt x="2619351" y="366699"/>
                  </a:lnTo>
                  <a:cubicBezTo>
                    <a:pt x="2619351" y="377229"/>
                    <a:pt x="2615168" y="387327"/>
                    <a:pt x="2607723" y="394772"/>
                  </a:cubicBezTo>
                  <a:cubicBezTo>
                    <a:pt x="2600278" y="402217"/>
                    <a:pt x="2590179" y="406400"/>
                    <a:pt x="2579650" y="406400"/>
                  </a:cubicBezTo>
                  <a:lnTo>
                    <a:pt x="39701" y="406400"/>
                  </a:lnTo>
                  <a:cubicBezTo>
                    <a:pt x="29171" y="406400"/>
                    <a:pt x="19073" y="402217"/>
                    <a:pt x="11628" y="394772"/>
                  </a:cubicBezTo>
                  <a:cubicBezTo>
                    <a:pt x="4183" y="387327"/>
                    <a:pt x="0" y="377229"/>
                    <a:pt x="0" y="366699"/>
                  </a:cubicBezTo>
                  <a:lnTo>
                    <a:pt x="0" y="39701"/>
                  </a:lnTo>
                  <a:cubicBezTo>
                    <a:pt x="0" y="29171"/>
                    <a:pt x="4183" y="19073"/>
                    <a:pt x="11628" y="11628"/>
                  </a:cubicBezTo>
                  <a:cubicBezTo>
                    <a:pt x="19073" y="4183"/>
                    <a:pt x="29171" y="0"/>
                    <a:pt x="39701" y="0"/>
                  </a:cubicBezTo>
                  <a:close/>
                </a:path>
              </a:pathLst>
            </a:custGeom>
            <a:solidFill>
              <a:srgbClr val="012060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19050"/>
              <a:ext cx="2619351" cy="425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4909881" y="3780787"/>
            <a:ext cx="1006098" cy="1009885"/>
          </a:xfrm>
          <a:custGeom>
            <a:avLst/>
            <a:gdLst/>
            <a:ahLst/>
            <a:cxnLst/>
            <a:rect r="r" b="b" t="t" l="l"/>
            <a:pathLst>
              <a:path h="1009885" w="1006098">
                <a:moveTo>
                  <a:pt x="0" y="0"/>
                </a:moveTo>
                <a:lnTo>
                  <a:pt x="1006098" y="0"/>
                </a:lnTo>
                <a:lnTo>
                  <a:pt x="1006098" y="1009885"/>
                </a:lnTo>
                <a:lnTo>
                  <a:pt x="0" y="10098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5153347" y="3998789"/>
            <a:ext cx="762632" cy="573880"/>
          </a:xfrm>
          <a:custGeom>
            <a:avLst/>
            <a:gdLst/>
            <a:ahLst/>
            <a:cxnLst/>
            <a:rect r="r" b="b" t="t" l="l"/>
            <a:pathLst>
              <a:path h="573880" w="762632">
                <a:moveTo>
                  <a:pt x="0" y="0"/>
                </a:moveTo>
                <a:lnTo>
                  <a:pt x="762632" y="0"/>
                </a:lnTo>
                <a:lnTo>
                  <a:pt x="762632" y="573881"/>
                </a:lnTo>
                <a:lnTo>
                  <a:pt x="0" y="5738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6278364" y="3488981"/>
            <a:ext cx="4768502" cy="589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Imputing Missing Data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278364" y="4118399"/>
            <a:ext cx="7756247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Columns with Missing Data were imputed using various techniques such as median, interpolate, etc.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1029481" y="5450180"/>
            <a:ext cx="334470" cy="334470"/>
            <a:chOff x="0" y="0"/>
            <a:chExt cx="6350000" cy="63500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7CC3A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4715255" y="6771754"/>
            <a:ext cx="9945348" cy="1543050"/>
            <a:chOff x="0" y="0"/>
            <a:chExt cx="2619351" cy="4064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2619351" cy="406400"/>
            </a:xfrm>
            <a:custGeom>
              <a:avLst/>
              <a:gdLst/>
              <a:ahLst/>
              <a:cxnLst/>
              <a:rect r="r" b="b" t="t" l="l"/>
              <a:pathLst>
                <a:path h="406400" w="2619351">
                  <a:moveTo>
                    <a:pt x="39701" y="0"/>
                  </a:moveTo>
                  <a:lnTo>
                    <a:pt x="2579650" y="0"/>
                  </a:lnTo>
                  <a:cubicBezTo>
                    <a:pt x="2590179" y="0"/>
                    <a:pt x="2600278" y="4183"/>
                    <a:pt x="2607723" y="11628"/>
                  </a:cubicBezTo>
                  <a:cubicBezTo>
                    <a:pt x="2615168" y="19073"/>
                    <a:pt x="2619351" y="29171"/>
                    <a:pt x="2619351" y="39701"/>
                  </a:cubicBezTo>
                  <a:lnTo>
                    <a:pt x="2619351" y="366699"/>
                  </a:lnTo>
                  <a:cubicBezTo>
                    <a:pt x="2619351" y="377229"/>
                    <a:pt x="2615168" y="387327"/>
                    <a:pt x="2607723" y="394772"/>
                  </a:cubicBezTo>
                  <a:cubicBezTo>
                    <a:pt x="2600278" y="402217"/>
                    <a:pt x="2590179" y="406400"/>
                    <a:pt x="2579650" y="406400"/>
                  </a:cubicBezTo>
                  <a:lnTo>
                    <a:pt x="39701" y="406400"/>
                  </a:lnTo>
                  <a:cubicBezTo>
                    <a:pt x="29171" y="406400"/>
                    <a:pt x="19073" y="402217"/>
                    <a:pt x="11628" y="394772"/>
                  </a:cubicBezTo>
                  <a:cubicBezTo>
                    <a:pt x="4183" y="387327"/>
                    <a:pt x="0" y="377229"/>
                    <a:pt x="0" y="366699"/>
                  </a:cubicBezTo>
                  <a:lnTo>
                    <a:pt x="0" y="39701"/>
                  </a:lnTo>
                  <a:cubicBezTo>
                    <a:pt x="0" y="29171"/>
                    <a:pt x="4183" y="19073"/>
                    <a:pt x="11628" y="11628"/>
                  </a:cubicBezTo>
                  <a:cubicBezTo>
                    <a:pt x="19073" y="4183"/>
                    <a:pt x="29171" y="0"/>
                    <a:pt x="39701" y="0"/>
                  </a:cubicBezTo>
                  <a:close/>
                </a:path>
              </a:pathLst>
            </a:custGeom>
            <a:solidFill>
              <a:srgbClr val="012060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19050"/>
              <a:ext cx="2619351" cy="425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name="Freeform 30" id="30"/>
          <p:cNvSpPr/>
          <p:nvPr/>
        </p:nvSpPr>
        <p:spPr>
          <a:xfrm flipH="false" flipV="false" rot="0">
            <a:off x="4900299" y="7038337"/>
            <a:ext cx="1006098" cy="1009885"/>
          </a:xfrm>
          <a:custGeom>
            <a:avLst/>
            <a:gdLst/>
            <a:ahLst/>
            <a:cxnLst/>
            <a:rect r="r" b="b" t="t" l="l"/>
            <a:pathLst>
              <a:path h="1009885" w="1006098">
                <a:moveTo>
                  <a:pt x="0" y="0"/>
                </a:moveTo>
                <a:lnTo>
                  <a:pt x="1006098" y="0"/>
                </a:lnTo>
                <a:lnTo>
                  <a:pt x="1006098" y="1009885"/>
                </a:lnTo>
                <a:lnTo>
                  <a:pt x="0" y="10098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5143765" y="7256339"/>
            <a:ext cx="762632" cy="573880"/>
          </a:xfrm>
          <a:custGeom>
            <a:avLst/>
            <a:gdLst/>
            <a:ahLst/>
            <a:cxnLst/>
            <a:rect r="r" b="b" t="t" l="l"/>
            <a:pathLst>
              <a:path h="573880" w="762632">
                <a:moveTo>
                  <a:pt x="0" y="0"/>
                </a:moveTo>
                <a:lnTo>
                  <a:pt x="762632" y="0"/>
                </a:lnTo>
                <a:lnTo>
                  <a:pt x="762632" y="573881"/>
                </a:lnTo>
                <a:lnTo>
                  <a:pt x="0" y="5738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6268782" y="6746531"/>
            <a:ext cx="3647762" cy="589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Removing Outliers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6268782" y="7375949"/>
            <a:ext cx="7756247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Outliers from normalised salary were removed using the IQR Method to prevent inaccurate Data Analysis.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553469" y="5229456"/>
            <a:ext cx="3044330" cy="1189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Feature Engineering</a:t>
            </a:r>
          </a:p>
        </p:txBody>
      </p:sp>
      <p:grpSp>
        <p:nvGrpSpPr>
          <p:cNvPr name="Group 35" id="35"/>
          <p:cNvGrpSpPr/>
          <p:nvPr/>
        </p:nvGrpSpPr>
        <p:grpSpPr>
          <a:xfrm rot="0">
            <a:off x="4724837" y="5142979"/>
            <a:ext cx="9945348" cy="1543050"/>
            <a:chOff x="0" y="0"/>
            <a:chExt cx="2619351" cy="4064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2619351" cy="406400"/>
            </a:xfrm>
            <a:custGeom>
              <a:avLst/>
              <a:gdLst/>
              <a:ahLst/>
              <a:cxnLst/>
              <a:rect r="r" b="b" t="t" l="l"/>
              <a:pathLst>
                <a:path h="406400" w="2619351">
                  <a:moveTo>
                    <a:pt x="39701" y="0"/>
                  </a:moveTo>
                  <a:lnTo>
                    <a:pt x="2579650" y="0"/>
                  </a:lnTo>
                  <a:cubicBezTo>
                    <a:pt x="2590179" y="0"/>
                    <a:pt x="2600278" y="4183"/>
                    <a:pt x="2607723" y="11628"/>
                  </a:cubicBezTo>
                  <a:cubicBezTo>
                    <a:pt x="2615168" y="19073"/>
                    <a:pt x="2619351" y="29171"/>
                    <a:pt x="2619351" y="39701"/>
                  </a:cubicBezTo>
                  <a:lnTo>
                    <a:pt x="2619351" y="366699"/>
                  </a:lnTo>
                  <a:cubicBezTo>
                    <a:pt x="2619351" y="377229"/>
                    <a:pt x="2615168" y="387327"/>
                    <a:pt x="2607723" y="394772"/>
                  </a:cubicBezTo>
                  <a:cubicBezTo>
                    <a:pt x="2600278" y="402217"/>
                    <a:pt x="2590179" y="406400"/>
                    <a:pt x="2579650" y="406400"/>
                  </a:cubicBezTo>
                  <a:lnTo>
                    <a:pt x="39701" y="406400"/>
                  </a:lnTo>
                  <a:cubicBezTo>
                    <a:pt x="29171" y="406400"/>
                    <a:pt x="19073" y="402217"/>
                    <a:pt x="11628" y="394772"/>
                  </a:cubicBezTo>
                  <a:cubicBezTo>
                    <a:pt x="4183" y="387327"/>
                    <a:pt x="0" y="377229"/>
                    <a:pt x="0" y="366699"/>
                  </a:cubicBezTo>
                  <a:lnTo>
                    <a:pt x="0" y="39701"/>
                  </a:lnTo>
                  <a:cubicBezTo>
                    <a:pt x="0" y="29171"/>
                    <a:pt x="4183" y="19073"/>
                    <a:pt x="11628" y="11628"/>
                  </a:cubicBezTo>
                  <a:cubicBezTo>
                    <a:pt x="19073" y="4183"/>
                    <a:pt x="29171" y="0"/>
                    <a:pt x="39701" y="0"/>
                  </a:cubicBezTo>
                  <a:close/>
                </a:path>
              </a:pathLst>
            </a:custGeom>
            <a:solidFill>
              <a:srgbClr val="012060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19050"/>
              <a:ext cx="2619351" cy="425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name="Freeform 38" id="38"/>
          <p:cNvSpPr/>
          <p:nvPr/>
        </p:nvSpPr>
        <p:spPr>
          <a:xfrm flipH="false" flipV="false" rot="0">
            <a:off x="4909881" y="5409562"/>
            <a:ext cx="1006098" cy="1009885"/>
          </a:xfrm>
          <a:custGeom>
            <a:avLst/>
            <a:gdLst/>
            <a:ahLst/>
            <a:cxnLst/>
            <a:rect r="r" b="b" t="t" l="l"/>
            <a:pathLst>
              <a:path h="1009885" w="1006098">
                <a:moveTo>
                  <a:pt x="0" y="0"/>
                </a:moveTo>
                <a:lnTo>
                  <a:pt x="1006098" y="0"/>
                </a:lnTo>
                <a:lnTo>
                  <a:pt x="1006098" y="1009885"/>
                </a:lnTo>
                <a:lnTo>
                  <a:pt x="0" y="10098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5153347" y="5627564"/>
            <a:ext cx="762632" cy="573880"/>
          </a:xfrm>
          <a:custGeom>
            <a:avLst/>
            <a:gdLst/>
            <a:ahLst/>
            <a:cxnLst/>
            <a:rect r="r" b="b" t="t" l="l"/>
            <a:pathLst>
              <a:path h="573880" w="762632">
                <a:moveTo>
                  <a:pt x="0" y="0"/>
                </a:moveTo>
                <a:lnTo>
                  <a:pt x="762632" y="0"/>
                </a:lnTo>
                <a:lnTo>
                  <a:pt x="762632" y="573881"/>
                </a:lnTo>
                <a:lnTo>
                  <a:pt x="0" y="5738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0" id="40"/>
          <p:cNvSpPr txBox="true"/>
          <p:nvPr/>
        </p:nvSpPr>
        <p:spPr>
          <a:xfrm rot="0">
            <a:off x="6278364" y="5117756"/>
            <a:ext cx="6274911" cy="589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Feature Engineering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6278364" y="5747174"/>
            <a:ext cx="7756247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New Features were created to summarised certain data columns which aided in Data Analysis.</a:t>
            </a:r>
          </a:p>
        </p:txBody>
      </p:sp>
      <p:grpSp>
        <p:nvGrpSpPr>
          <p:cNvPr name="Group 42" id="42"/>
          <p:cNvGrpSpPr/>
          <p:nvPr/>
        </p:nvGrpSpPr>
        <p:grpSpPr>
          <a:xfrm rot="0">
            <a:off x="1028700" y="7080050"/>
            <a:ext cx="334470" cy="334470"/>
            <a:chOff x="0" y="0"/>
            <a:chExt cx="6350000" cy="63500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7CC3A"/>
            </a:solidFill>
          </p:spPr>
        </p:sp>
      </p:grpSp>
      <p:sp>
        <p:nvSpPr>
          <p:cNvPr name="TextBox 44" id="44"/>
          <p:cNvSpPr txBox="true"/>
          <p:nvPr/>
        </p:nvSpPr>
        <p:spPr>
          <a:xfrm rot="0">
            <a:off x="1543887" y="8533997"/>
            <a:ext cx="3044330" cy="1189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Data Analysis &amp;  Visualisation</a:t>
            </a:r>
          </a:p>
        </p:txBody>
      </p:sp>
      <p:grpSp>
        <p:nvGrpSpPr>
          <p:cNvPr name="Group 45" id="45"/>
          <p:cNvGrpSpPr/>
          <p:nvPr/>
        </p:nvGrpSpPr>
        <p:grpSpPr>
          <a:xfrm rot="0">
            <a:off x="4715255" y="8447520"/>
            <a:ext cx="9945348" cy="1543050"/>
            <a:chOff x="0" y="0"/>
            <a:chExt cx="2619351" cy="40640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2619351" cy="406400"/>
            </a:xfrm>
            <a:custGeom>
              <a:avLst/>
              <a:gdLst/>
              <a:ahLst/>
              <a:cxnLst/>
              <a:rect r="r" b="b" t="t" l="l"/>
              <a:pathLst>
                <a:path h="406400" w="2619351">
                  <a:moveTo>
                    <a:pt x="39701" y="0"/>
                  </a:moveTo>
                  <a:lnTo>
                    <a:pt x="2579650" y="0"/>
                  </a:lnTo>
                  <a:cubicBezTo>
                    <a:pt x="2590179" y="0"/>
                    <a:pt x="2600278" y="4183"/>
                    <a:pt x="2607723" y="11628"/>
                  </a:cubicBezTo>
                  <a:cubicBezTo>
                    <a:pt x="2615168" y="19073"/>
                    <a:pt x="2619351" y="29171"/>
                    <a:pt x="2619351" y="39701"/>
                  </a:cubicBezTo>
                  <a:lnTo>
                    <a:pt x="2619351" y="366699"/>
                  </a:lnTo>
                  <a:cubicBezTo>
                    <a:pt x="2619351" y="377229"/>
                    <a:pt x="2615168" y="387327"/>
                    <a:pt x="2607723" y="394772"/>
                  </a:cubicBezTo>
                  <a:cubicBezTo>
                    <a:pt x="2600278" y="402217"/>
                    <a:pt x="2590179" y="406400"/>
                    <a:pt x="2579650" y="406400"/>
                  </a:cubicBezTo>
                  <a:lnTo>
                    <a:pt x="39701" y="406400"/>
                  </a:lnTo>
                  <a:cubicBezTo>
                    <a:pt x="29171" y="406400"/>
                    <a:pt x="19073" y="402217"/>
                    <a:pt x="11628" y="394772"/>
                  </a:cubicBezTo>
                  <a:cubicBezTo>
                    <a:pt x="4183" y="387327"/>
                    <a:pt x="0" y="377229"/>
                    <a:pt x="0" y="366699"/>
                  </a:cubicBezTo>
                  <a:lnTo>
                    <a:pt x="0" y="39701"/>
                  </a:lnTo>
                  <a:cubicBezTo>
                    <a:pt x="0" y="29171"/>
                    <a:pt x="4183" y="19073"/>
                    <a:pt x="11628" y="11628"/>
                  </a:cubicBezTo>
                  <a:cubicBezTo>
                    <a:pt x="19073" y="4183"/>
                    <a:pt x="29171" y="0"/>
                    <a:pt x="39701" y="0"/>
                  </a:cubicBezTo>
                  <a:close/>
                </a:path>
              </a:pathLst>
            </a:custGeom>
            <a:solidFill>
              <a:srgbClr val="012060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19050"/>
              <a:ext cx="2619351" cy="425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name="Freeform 48" id="48"/>
          <p:cNvSpPr/>
          <p:nvPr/>
        </p:nvSpPr>
        <p:spPr>
          <a:xfrm flipH="false" flipV="false" rot="0">
            <a:off x="4900299" y="8714103"/>
            <a:ext cx="1006098" cy="1009885"/>
          </a:xfrm>
          <a:custGeom>
            <a:avLst/>
            <a:gdLst/>
            <a:ahLst/>
            <a:cxnLst/>
            <a:rect r="r" b="b" t="t" l="l"/>
            <a:pathLst>
              <a:path h="1009885" w="1006098">
                <a:moveTo>
                  <a:pt x="0" y="0"/>
                </a:moveTo>
                <a:lnTo>
                  <a:pt x="1006098" y="0"/>
                </a:lnTo>
                <a:lnTo>
                  <a:pt x="1006098" y="1009885"/>
                </a:lnTo>
                <a:lnTo>
                  <a:pt x="0" y="10098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9" id="49"/>
          <p:cNvSpPr/>
          <p:nvPr/>
        </p:nvSpPr>
        <p:spPr>
          <a:xfrm flipH="false" flipV="false" rot="0">
            <a:off x="5143765" y="8932105"/>
            <a:ext cx="762632" cy="573880"/>
          </a:xfrm>
          <a:custGeom>
            <a:avLst/>
            <a:gdLst/>
            <a:ahLst/>
            <a:cxnLst/>
            <a:rect r="r" b="b" t="t" l="l"/>
            <a:pathLst>
              <a:path h="573880" w="762632">
                <a:moveTo>
                  <a:pt x="0" y="0"/>
                </a:moveTo>
                <a:lnTo>
                  <a:pt x="762632" y="0"/>
                </a:lnTo>
                <a:lnTo>
                  <a:pt x="762632" y="573881"/>
                </a:lnTo>
                <a:lnTo>
                  <a:pt x="0" y="5738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0" id="50"/>
          <p:cNvSpPr txBox="true"/>
          <p:nvPr/>
        </p:nvSpPr>
        <p:spPr>
          <a:xfrm rot="0">
            <a:off x="6268782" y="9051715"/>
            <a:ext cx="7756247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Analysis and Visualisation were conducted on the cleaned data which showed proportions and relationships</a:t>
            </a:r>
          </a:p>
        </p:txBody>
      </p:sp>
      <p:grpSp>
        <p:nvGrpSpPr>
          <p:cNvPr name="Group 51" id="51"/>
          <p:cNvGrpSpPr/>
          <p:nvPr/>
        </p:nvGrpSpPr>
        <p:grpSpPr>
          <a:xfrm rot="0">
            <a:off x="1029481" y="8709920"/>
            <a:ext cx="334470" cy="334470"/>
            <a:chOff x="0" y="0"/>
            <a:chExt cx="6350000" cy="6350000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7CC3A"/>
            </a:solidFill>
          </p:spPr>
        </p:sp>
      </p:grpSp>
      <p:sp>
        <p:nvSpPr>
          <p:cNvPr name="TextBox 53" id="53"/>
          <p:cNvSpPr txBox="true"/>
          <p:nvPr/>
        </p:nvSpPr>
        <p:spPr>
          <a:xfrm rot="0">
            <a:off x="6278364" y="8418945"/>
            <a:ext cx="6274911" cy="589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Data Analysis &amp; Visualisation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109831" y="0"/>
            <a:ext cx="6178169" cy="10287000"/>
            <a:chOff x="0" y="0"/>
            <a:chExt cx="2253813" cy="37527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53813" cy="3752726"/>
            </a:xfrm>
            <a:custGeom>
              <a:avLst/>
              <a:gdLst/>
              <a:ahLst/>
              <a:cxnLst/>
              <a:rect r="r" b="b" t="t" l="l"/>
              <a:pathLst>
                <a:path h="3752726" w="2253813">
                  <a:moveTo>
                    <a:pt x="0" y="0"/>
                  </a:moveTo>
                  <a:lnTo>
                    <a:pt x="2253813" y="0"/>
                  </a:lnTo>
                  <a:lnTo>
                    <a:pt x="2253813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01206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109831" y="0"/>
            <a:ext cx="1813607" cy="1676400"/>
            <a:chOff x="0" y="0"/>
            <a:chExt cx="745457" cy="6890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5457" cy="689060"/>
            </a:xfrm>
            <a:custGeom>
              <a:avLst/>
              <a:gdLst/>
              <a:ahLst/>
              <a:cxnLst/>
              <a:rect r="r" b="b" t="t" l="l"/>
              <a:pathLst>
                <a:path h="689060" w="745457">
                  <a:moveTo>
                    <a:pt x="0" y="0"/>
                  </a:moveTo>
                  <a:lnTo>
                    <a:pt x="745457" y="0"/>
                  </a:lnTo>
                  <a:lnTo>
                    <a:pt x="745457" y="689060"/>
                  </a:lnTo>
                  <a:lnTo>
                    <a:pt x="0" y="689060"/>
                  </a:lnTo>
                  <a:close/>
                </a:path>
              </a:pathLst>
            </a:custGeom>
            <a:solidFill>
              <a:srgbClr val="F7CC3A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0" y="2519906"/>
            <a:ext cx="3162968" cy="5102384"/>
          </a:xfrm>
          <a:custGeom>
            <a:avLst/>
            <a:gdLst/>
            <a:ahLst/>
            <a:cxnLst/>
            <a:rect r="r" b="b" t="t" l="l"/>
            <a:pathLst>
              <a:path h="5102384" w="3162968">
                <a:moveTo>
                  <a:pt x="0" y="0"/>
                </a:moveTo>
                <a:lnTo>
                  <a:pt x="3162968" y="0"/>
                </a:lnTo>
                <a:lnTo>
                  <a:pt x="3162968" y="5102384"/>
                </a:lnTo>
                <a:lnTo>
                  <a:pt x="0" y="51023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178" b="0"/>
            </a:stretch>
          </a:blipFill>
          <a:ln w="38100" cap="rnd">
            <a:solidFill>
              <a:srgbClr val="000000"/>
            </a:solidFill>
            <a:prstDash val="solid"/>
            <a:round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3284888" y="2519906"/>
            <a:ext cx="3227303" cy="5102384"/>
          </a:xfrm>
          <a:custGeom>
            <a:avLst/>
            <a:gdLst/>
            <a:ahLst/>
            <a:cxnLst/>
            <a:rect r="r" b="b" t="t" l="l"/>
            <a:pathLst>
              <a:path h="5102384" w="3227303">
                <a:moveTo>
                  <a:pt x="0" y="0"/>
                </a:moveTo>
                <a:lnTo>
                  <a:pt x="3227303" y="0"/>
                </a:lnTo>
                <a:lnTo>
                  <a:pt x="3227303" y="5102384"/>
                </a:lnTo>
                <a:lnTo>
                  <a:pt x="0" y="51023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38100" cap="rnd">
            <a:solidFill>
              <a:srgbClr val="000000"/>
            </a:solidFill>
            <a:prstDash val="solid"/>
            <a:round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128289" y="3024731"/>
            <a:ext cx="3884861" cy="3736115"/>
          </a:xfrm>
          <a:custGeom>
            <a:avLst/>
            <a:gdLst/>
            <a:ahLst/>
            <a:cxnLst/>
            <a:rect r="r" b="b" t="t" l="l"/>
            <a:pathLst>
              <a:path h="3736115" w="3884861">
                <a:moveTo>
                  <a:pt x="0" y="0"/>
                </a:moveTo>
                <a:lnTo>
                  <a:pt x="3884861" y="0"/>
                </a:lnTo>
                <a:lnTo>
                  <a:pt x="3884861" y="3736115"/>
                </a:lnTo>
                <a:lnTo>
                  <a:pt x="0" y="37361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2773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176809" y="6998971"/>
            <a:ext cx="3836341" cy="3224029"/>
          </a:xfrm>
          <a:custGeom>
            <a:avLst/>
            <a:gdLst/>
            <a:ahLst/>
            <a:cxnLst/>
            <a:rect r="r" b="b" t="t" l="l"/>
            <a:pathLst>
              <a:path h="3224029" w="3836341">
                <a:moveTo>
                  <a:pt x="0" y="0"/>
                </a:moveTo>
                <a:lnTo>
                  <a:pt x="3836341" y="0"/>
                </a:lnTo>
                <a:lnTo>
                  <a:pt x="3836341" y="3224029"/>
                </a:lnTo>
                <a:lnTo>
                  <a:pt x="0" y="322402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217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690841">
            <a:off x="16346364" y="4703446"/>
            <a:ext cx="1357884" cy="4114800"/>
          </a:xfrm>
          <a:custGeom>
            <a:avLst/>
            <a:gdLst/>
            <a:ahLst/>
            <a:cxnLst/>
            <a:rect r="r" b="b" t="t" l="l"/>
            <a:pathLst>
              <a:path h="4114800" w="1357884">
                <a:moveTo>
                  <a:pt x="0" y="0"/>
                </a:moveTo>
                <a:lnTo>
                  <a:pt x="1357884" y="0"/>
                </a:lnTo>
                <a:lnTo>
                  <a:pt x="13578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747696" y="3089611"/>
            <a:ext cx="5126629" cy="3186634"/>
          </a:xfrm>
          <a:custGeom>
            <a:avLst/>
            <a:gdLst/>
            <a:ahLst/>
            <a:cxnLst/>
            <a:rect r="r" b="b" t="t" l="l"/>
            <a:pathLst>
              <a:path h="3186634" w="5126629">
                <a:moveTo>
                  <a:pt x="0" y="0"/>
                </a:moveTo>
                <a:lnTo>
                  <a:pt x="5126629" y="0"/>
                </a:lnTo>
                <a:lnTo>
                  <a:pt x="5126629" y="3186634"/>
                </a:lnTo>
                <a:lnTo>
                  <a:pt x="0" y="318663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747696" y="6342920"/>
            <a:ext cx="5126629" cy="3611784"/>
          </a:xfrm>
          <a:custGeom>
            <a:avLst/>
            <a:gdLst/>
            <a:ahLst/>
            <a:cxnLst/>
            <a:rect r="r" b="b" t="t" l="l"/>
            <a:pathLst>
              <a:path h="3611784" w="5126629">
                <a:moveTo>
                  <a:pt x="0" y="0"/>
                </a:moveTo>
                <a:lnTo>
                  <a:pt x="5126629" y="0"/>
                </a:lnTo>
                <a:lnTo>
                  <a:pt x="5126629" y="3611785"/>
                </a:lnTo>
                <a:lnTo>
                  <a:pt x="0" y="361178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3804210" y="95250"/>
            <a:ext cx="10679580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b="true" sz="6000" spc="6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DATA WRAGLING &amp; ANALYSIS USING PANDAS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1920" y="1980155"/>
            <a:ext cx="6325936" cy="539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b="true" sz="4000" spc="4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IMPUTING MISSING DATA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934716" y="1980155"/>
            <a:ext cx="4752589" cy="1044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b="true" sz="4000" spc="4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REMOVING DUPLICATED DATA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016634" y="1980155"/>
            <a:ext cx="4752589" cy="1044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b="true" sz="4000" spc="40">
                <a:solidFill>
                  <a:srgbClr val="F7CC3A"/>
                </a:solidFill>
                <a:latin typeface="Roboto Bold"/>
                <a:ea typeface="Roboto Bold"/>
                <a:cs typeface="Roboto Bold"/>
                <a:sym typeface="Roboto Bold"/>
              </a:rPr>
              <a:t>CORRECTING DATA TYPES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109831" y="0"/>
            <a:ext cx="6178169" cy="10287000"/>
            <a:chOff x="0" y="0"/>
            <a:chExt cx="2253813" cy="37527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53813" cy="3752726"/>
            </a:xfrm>
            <a:custGeom>
              <a:avLst/>
              <a:gdLst/>
              <a:ahLst/>
              <a:cxnLst/>
              <a:rect r="r" b="b" t="t" l="l"/>
              <a:pathLst>
                <a:path h="3752726" w="2253813">
                  <a:moveTo>
                    <a:pt x="0" y="0"/>
                  </a:moveTo>
                  <a:lnTo>
                    <a:pt x="2253813" y="0"/>
                  </a:lnTo>
                  <a:lnTo>
                    <a:pt x="2253813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01206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109831" y="0"/>
            <a:ext cx="1813607" cy="1676400"/>
            <a:chOff x="0" y="0"/>
            <a:chExt cx="745457" cy="6890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5457" cy="689060"/>
            </a:xfrm>
            <a:custGeom>
              <a:avLst/>
              <a:gdLst/>
              <a:ahLst/>
              <a:cxnLst/>
              <a:rect r="r" b="b" t="t" l="l"/>
              <a:pathLst>
                <a:path h="689060" w="745457">
                  <a:moveTo>
                    <a:pt x="0" y="0"/>
                  </a:moveTo>
                  <a:lnTo>
                    <a:pt x="745457" y="0"/>
                  </a:lnTo>
                  <a:lnTo>
                    <a:pt x="745457" y="689060"/>
                  </a:lnTo>
                  <a:lnTo>
                    <a:pt x="0" y="689060"/>
                  </a:lnTo>
                  <a:close/>
                </a:path>
              </a:pathLst>
            </a:custGeom>
            <a:solidFill>
              <a:srgbClr val="F7CC3A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2109831" y="1676400"/>
            <a:ext cx="5772433" cy="8625933"/>
          </a:xfrm>
          <a:custGeom>
            <a:avLst/>
            <a:gdLst/>
            <a:ahLst/>
            <a:cxnLst/>
            <a:rect r="r" b="b" t="t" l="l"/>
            <a:pathLst>
              <a:path h="8625933" w="5772433">
                <a:moveTo>
                  <a:pt x="0" y="0"/>
                </a:moveTo>
                <a:lnTo>
                  <a:pt x="5772433" y="0"/>
                </a:lnTo>
                <a:lnTo>
                  <a:pt x="5772433" y="8625933"/>
                </a:lnTo>
                <a:lnTo>
                  <a:pt x="0" y="86259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63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0">
            <a:off x="8895143" y="2772318"/>
            <a:ext cx="3214688" cy="4114800"/>
          </a:xfrm>
          <a:custGeom>
            <a:avLst/>
            <a:gdLst/>
            <a:ahLst/>
            <a:cxnLst/>
            <a:rect r="r" b="b" t="t" l="l"/>
            <a:pathLst>
              <a:path h="4114800" w="3214688">
                <a:moveTo>
                  <a:pt x="0" y="4114800"/>
                </a:moveTo>
                <a:lnTo>
                  <a:pt x="3214688" y="4114800"/>
                </a:lnTo>
                <a:lnTo>
                  <a:pt x="3214688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0" y="2232026"/>
            <a:ext cx="4871509" cy="4040390"/>
          </a:xfrm>
          <a:custGeom>
            <a:avLst/>
            <a:gdLst/>
            <a:ahLst/>
            <a:cxnLst/>
            <a:rect r="r" b="b" t="t" l="l"/>
            <a:pathLst>
              <a:path h="4040390" w="4871509">
                <a:moveTo>
                  <a:pt x="0" y="0"/>
                </a:moveTo>
                <a:lnTo>
                  <a:pt x="4871509" y="0"/>
                </a:lnTo>
                <a:lnTo>
                  <a:pt x="4871509" y="4040390"/>
                </a:lnTo>
                <a:lnTo>
                  <a:pt x="0" y="404039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0" y="6272416"/>
            <a:ext cx="6885872" cy="3864695"/>
          </a:xfrm>
          <a:custGeom>
            <a:avLst/>
            <a:gdLst/>
            <a:ahLst/>
            <a:cxnLst/>
            <a:rect r="r" b="b" t="t" l="l"/>
            <a:pathLst>
              <a:path h="3864695" w="6885872">
                <a:moveTo>
                  <a:pt x="0" y="0"/>
                </a:moveTo>
                <a:lnTo>
                  <a:pt x="6885872" y="0"/>
                </a:lnTo>
                <a:lnTo>
                  <a:pt x="6885872" y="3864695"/>
                </a:lnTo>
                <a:lnTo>
                  <a:pt x="0" y="386469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9200740">
            <a:off x="6224104" y="2533992"/>
            <a:ext cx="1357884" cy="4114800"/>
          </a:xfrm>
          <a:custGeom>
            <a:avLst/>
            <a:gdLst/>
            <a:ahLst/>
            <a:cxnLst/>
            <a:rect r="r" b="b" t="t" l="l"/>
            <a:pathLst>
              <a:path h="4114800" w="1357884">
                <a:moveTo>
                  <a:pt x="0" y="0"/>
                </a:moveTo>
                <a:lnTo>
                  <a:pt x="1357884" y="0"/>
                </a:lnTo>
                <a:lnTo>
                  <a:pt x="13578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804210" y="95250"/>
            <a:ext cx="10679580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b="true" sz="6000" spc="6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DATA WRAGLING &amp; ANALYSIS USING PANDAS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0" y="1187449"/>
            <a:ext cx="4170666" cy="1044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b="true" sz="4000" spc="4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STANDARDISING FORMAT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037566" y="1727742"/>
            <a:ext cx="4752589" cy="1044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b="true" sz="4000" spc="4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FEATURE ENGINEERING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109831" y="0"/>
            <a:ext cx="6178169" cy="10287000"/>
            <a:chOff x="0" y="0"/>
            <a:chExt cx="2253813" cy="37527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53813" cy="3752726"/>
            </a:xfrm>
            <a:custGeom>
              <a:avLst/>
              <a:gdLst/>
              <a:ahLst/>
              <a:cxnLst/>
              <a:rect r="r" b="b" t="t" l="l"/>
              <a:pathLst>
                <a:path h="3752726" w="2253813">
                  <a:moveTo>
                    <a:pt x="0" y="0"/>
                  </a:moveTo>
                  <a:lnTo>
                    <a:pt x="2253813" y="0"/>
                  </a:lnTo>
                  <a:lnTo>
                    <a:pt x="2253813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01206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109831" y="0"/>
            <a:ext cx="1813607" cy="1676400"/>
            <a:chOff x="0" y="0"/>
            <a:chExt cx="745457" cy="6890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5457" cy="689060"/>
            </a:xfrm>
            <a:custGeom>
              <a:avLst/>
              <a:gdLst/>
              <a:ahLst/>
              <a:cxnLst/>
              <a:rect r="r" b="b" t="t" l="l"/>
              <a:pathLst>
                <a:path h="689060" w="745457">
                  <a:moveTo>
                    <a:pt x="0" y="0"/>
                  </a:moveTo>
                  <a:lnTo>
                    <a:pt x="745457" y="0"/>
                  </a:lnTo>
                  <a:lnTo>
                    <a:pt x="745457" y="689060"/>
                  </a:lnTo>
                  <a:lnTo>
                    <a:pt x="0" y="689060"/>
                  </a:lnTo>
                  <a:close/>
                </a:path>
              </a:pathLst>
            </a:custGeom>
            <a:solidFill>
              <a:srgbClr val="F7CC3A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3804210" y="95250"/>
            <a:ext cx="10679580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b="true" sz="6000" spc="6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DATA WRAGLING &amp; ANALYSIS USING PANDAS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2109831" y="1601000"/>
            <a:ext cx="6178169" cy="919429"/>
            <a:chOff x="0" y="0"/>
            <a:chExt cx="2253813" cy="33541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253813" cy="335410"/>
            </a:xfrm>
            <a:custGeom>
              <a:avLst/>
              <a:gdLst/>
              <a:ahLst/>
              <a:cxnLst/>
              <a:rect r="r" b="b" t="t" l="l"/>
              <a:pathLst>
                <a:path h="335410" w="2253813">
                  <a:moveTo>
                    <a:pt x="0" y="0"/>
                  </a:moveTo>
                  <a:lnTo>
                    <a:pt x="2253813" y="0"/>
                  </a:lnTo>
                  <a:lnTo>
                    <a:pt x="2253813" y="335410"/>
                  </a:lnTo>
                  <a:lnTo>
                    <a:pt x="0" y="335410"/>
                  </a:lnTo>
                  <a:close/>
                </a:path>
              </a:pathLst>
            </a:custGeom>
            <a:solidFill>
              <a:srgbClr val="F7CC3A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0" y="6887641"/>
            <a:ext cx="7107492" cy="2203322"/>
          </a:xfrm>
          <a:custGeom>
            <a:avLst/>
            <a:gdLst/>
            <a:ahLst/>
            <a:cxnLst/>
            <a:rect r="r" b="b" t="t" l="l"/>
            <a:pathLst>
              <a:path h="2203322" w="7107492">
                <a:moveTo>
                  <a:pt x="0" y="0"/>
                </a:moveTo>
                <a:lnTo>
                  <a:pt x="7107492" y="0"/>
                </a:lnTo>
                <a:lnTo>
                  <a:pt x="7107492" y="2203322"/>
                </a:lnTo>
                <a:lnTo>
                  <a:pt x="0" y="22033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565637" y="2639491"/>
            <a:ext cx="7437684" cy="3890962"/>
          </a:xfrm>
          <a:custGeom>
            <a:avLst/>
            <a:gdLst/>
            <a:ahLst/>
            <a:cxnLst/>
            <a:rect r="r" b="b" t="t" l="l"/>
            <a:pathLst>
              <a:path h="3890962" w="7437684">
                <a:moveTo>
                  <a:pt x="0" y="0"/>
                </a:moveTo>
                <a:lnTo>
                  <a:pt x="7437685" y="0"/>
                </a:lnTo>
                <a:lnTo>
                  <a:pt x="7437685" y="3890963"/>
                </a:lnTo>
                <a:lnTo>
                  <a:pt x="0" y="38909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2758554"/>
            <a:ext cx="7107492" cy="3890963"/>
          </a:xfrm>
          <a:custGeom>
            <a:avLst/>
            <a:gdLst/>
            <a:ahLst/>
            <a:cxnLst/>
            <a:rect r="r" b="b" t="t" l="l"/>
            <a:pathLst>
              <a:path h="3890963" w="7107492">
                <a:moveTo>
                  <a:pt x="0" y="0"/>
                </a:moveTo>
                <a:lnTo>
                  <a:pt x="7107492" y="0"/>
                </a:lnTo>
                <a:lnTo>
                  <a:pt x="7107492" y="3890962"/>
                </a:lnTo>
                <a:lnTo>
                  <a:pt x="0" y="389096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107492" y="7045332"/>
            <a:ext cx="5145505" cy="3241668"/>
          </a:xfrm>
          <a:custGeom>
            <a:avLst/>
            <a:gdLst/>
            <a:ahLst/>
            <a:cxnLst/>
            <a:rect r="r" b="b" t="t" l="l"/>
            <a:pathLst>
              <a:path h="3241668" w="5145505">
                <a:moveTo>
                  <a:pt x="0" y="0"/>
                </a:moveTo>
                <a:lnTo>
                  <a:pt x="5145504" y="0"/>
                </a:lnTo>
                <a:lnTo>
                  <a:pt x="5145504" y="3241668"/>
                </a:lnTo>
                <a:lnTo>
                  <a:pt x="0" y="324166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80180" y="1980677"/>
            <a:ext cx="6325936" cy="539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b="true" sz="4000" spc="4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OUTLIERS REMOVAL (IQR)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0959" y="1980677"/>
            <a:ext cx="8007041" cy="539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b="true" sz="4000" spc="4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OUTLIERS REMOVAL (Z-SCORE)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514699" y="8177215"/>
            <a:ext cx="5488623" cy="1044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b="true" sz="4000" spc="40">
                <a:solidFill>
                  <a:srgbClr val="F7CC3A"/>
                </a:solidFill>
                <a:latin typeface="Roboto Bold"/>
                <a:ea typeface="Roboto Bold"/>
                <a:cs typeface="Roboto Bold"/>
                <a:sym typeface="Roboto Bold"/>
              </a:rPr>
              <a:t>VALIDATING NUMERICAL DATA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6671512" cy="37527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71512" cy="3752726"/>
            </a:xfrm>
            <a:custGeom>
              <a:avLst/>
              <a:gdLst/>
              <a:ahLst/>
              <a:cxnLst/>
              <a:rect r="r" b="b" t="t" l="l"/>
              <a:pathLst>
                <a:path h="3752726" w="6671512">
                  <a:moveTo>
                    <a:pt x="0" y="0"/>
                  </a:moveTo>
                  <a:lnTo>
                    <a:pt x="6671512" y="0"/>
                  </a:lnTo>
                  <a:lnTo>
                    <a:pt x="6671512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01206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0" y="2879262"/>
            <a:ext cx="6399785" cy="3671877"/>
          </a:xfrm>
          <a:custGeom>
            <a:avLst/>
            <a:gdLst/>
            <a:ahLst/>
            <a:cxnLst/>
            <a:rect r="r" b="b" t="t" l="l"/>
            <a:pathLst>
              <a:path h="3671877" w="6399785">
                <a:moveTo>
                  <a:pt x="0" y="0"/>
                </a:moveTo>
                <a:lnTo>
                  <a:pt x="6399785" y="0"/>
                </a:lnTo>
                <a:lnTo>
                  <a:pt x="6399785" y="3671877"/>
                </a:lnTo>
                <a:lnTo>
                  <a:pt x="0" y="36718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587928" y="2879262"/>
            <a:ext cx="4815576" cy="3671877"/>
          </a:xfrm>
          <a:custGeom>
            <a:avLst/>
            <a:gdLst/>
            <a:ahLst/>
            <a:cxnLst/>
            <a:rect r="r" b="b" t="t" l="l"/>
            <a:pathLst>
              <a:path h="3671877" w="4815576">
                <a:moveTo>
                  <a:pt x="0" y="0"/>
                </a:moveTo>
                <a:lnTo>
                  <a:pt x="4815576" y="0"/>
                </a:lnTo>
                <a:lnTo>
                  <a:pt x="4815576" y="3671877"/>
                </a:lnTo>
                <a:lnTo>
                  <a:pt x="0" y="36718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632965" y="4228638"/>
            <a:ext cx="5721784" cy="4162598"/>
          </a:xfrm>
          <a:custGeom>
            <a:avLst/>
            <a:gdLst/>
            <a:ahLst/>
            <a:cxnLst/>
            <a:rect r="r" b="b" t="t" l="l"/>
            <a:pathLst>
              <a:path h="4162598" w="5721784">
                <a:moveTo>
                  <a:pt x="0" y="0"/>
                </a:moveTo>
                <a:lnTo>
                  <a:pt x="5721784" y="0"/>
                </a:lnTo>
                <a:lnTo>
                  <a:pt x="5721784" y="4162598"/>
                </a:lnTo>
                <a:lnTo>
                  <a:pt x="0" y="41625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084386" y="95250"/>
            <a:ext cx="10119228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b="true" sz="6000" spc="60">
                <a:solidFill>
                  <a:srgbClr val="F7CC3A"/>
                </a:solidFill>
                <a:latin typeface="Roboto Bold"/>
                <a:ea typeface="Roboto Bold"/>
                <a:cs typeface="Roboto Bold"/>
                <a:sym typeface="Roboto Bold"/>
              </a:rPr>
              <a:t>DATA VISUALISATION USING MATPLOTLIB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6925" y="2339511"/>
            <a:ext cx="6325936" cy="539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b="true" sz="4000" spc="40">
                <a:solidFill>
                  <a:srgbClr val="F7CC3A"/>
                </a:solidFill>
                <a:latin typeface="Roboto Bold"/>
                <a:ea typeface="Roboto Bold"/>
                <a:cs typeface="Roboto Bold"/>
                <a:sym typeface="Roboto Bold"/>
              </a:rPr>
              <a:t>JOB POSTING DURATION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703432" y="2339511"/>
            <a:ext cx="6584568" cy="539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b="true" sz="4000" spc="40">
                <a:solidFill>
                  <a:srgbClr val="F7CC3A"/>
                </a:solidFill>
                <a:latin typeface="Roboto Bold"/>
                <a:ea typeface="Roboto Bold"/>
                <a:cs typeface="Roboto Bold"/>
                <a:sym typeface="Roboto Bold"/>
              </a:rPr>
              <a:t>JOB TYPE PROPORTION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991923" y="3184062"/>
            <a:ext cx="4795694" cy="1044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b="true" sz="4000" spc="40">
                <a:solidFill>
                  <a:srgbClr val="F7CC3A"/>
                </a:solidFill>
                <a:latin typeface="Roboto Bold"/>
                <a:ea typeface="Roboto Bold"/>
                <a:cs typeface="Roboto Bold"/>
                <a:sym typeface="Roboto Bold"/>
              </a:rPr>
              <a:t>VIEWERS TO APPLICANTS RATIO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6671512" cy="37527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71512" cy="3752726"/>
            </a:xfrm>
            <a:custGeom>
              <a:avLst/>
              <a:gdLst/>
              <a:ahLst/>
              <a:cxnLst/>
              <a:rect r="r" b="b" t="t" l="l"/>
              <a:pathLst>
                <a:path h="3752726" w="6671512">
                  <a:moveTo>
                    <a:pt x="0" y="0"/>
                  </a:moveTo>
                  <a:lnTo>
                    <a:pt x="6671512" y="0"/>
                  </a:lnTo>
                  <a:lnTo>
                    <a:pt x="6671512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01206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0" y="3999229"/>
            <a:ext cx="6362861" cy="4446049"/>
          </a:xfrm>
          <a:custGeom>
            <a:avLst/>
            <a:gdLst/>
            <a:ahLst/>
            <a:cxnLst/>
            <a:rect r="r" b="b" t="t" l="l"/>
            <a:pathLst>
              <a:path h="4446049" w="6362861">
                <a:moveTo>
                  <a:pt x="0" y="0"/>
                </a:moveTo>
                <a:lnTo>
                  <a:pt x="6362861" y="0"/>
                </a:lnTo>
                <a:lnTo>
                  <a:pt x="6362861" y="4446049"/>
                </a:lnTo>
                <a:lnTo>
                  <a:pt x="0" y="44460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986741" y="3999229"/>
            <a:ext cx="11301259" cy="5834275"/>
          </a:xfrm>
          <a:custGeom>
            <a:avLst/>
            <a:gdLst/>
            <a:ahLst/>
            <a:cxnLst/>
            <a:rect r="r" b="b" t="t" l="l"/>
            <a:pathLst>
              <a:path h="5834275" w="11301259">
                <a:moveTo>
                  <a:pt x="0" y="0"/>
                </a:moveTo>
                <a:lnTo>
                  <a:pt x="11301259" y="0"/>
                </a:lnTo>
                <a:lnTo>
                  <a:pt x="11301259" y="5834275"/>
                </a:lnTo>
                <a:lnTo>
                  <a:pt x="0" y="58342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084386" y="95250"/>
            <a:ext cx="10119228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b="true" sz="6000" spc="60">
                <a:solidFill>
                  <a:srgbClr val="F7CC3A"/>
                </a:solidFill>
                <a:latin typeface="Roboto Bold"/>
                <a:ea typeface="Roboto Bold"/>
                <a:cs typeface="Roboto Bold"/>
                <a:sym typeface="Roboto Bold"/>
              </a:rPr>
              <a:t>DATA VISUALISATION USING MATPLOTLIB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6925" y="2954653"/>
            <a:ext cx="6325936" cy="1044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b="true" sz="4000" spc="40">
                <a:solidFill>
                  <a:srgbClr val="F7CC3A"/>
                </a:solidFill>
                <a:latin typeface="Roboto Bold"/>
                <a:ea typeface="Roboto Bold"/>
                <a:cs typeface="Roboto Bold"/>
                <a:sym typeface="Roboto Bold"/>
              </a:rPr>
              <a:t>APPLY-TO-VIEW RATIO ACROSS SALARY RANGES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222146" y="2954653"/>
            <a:ext cx="10830449" cy="1044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b="true" sz="4000" spc="40">
                <a:solidFill>
                  <a:srgbClr val="F7CC3A"/>
                </a:solidFill>
                <a:latin typeface="Roboto Bold"/>
                <a:ea typeface="Roboto Bold"/>
                <a:cs typeface="Roboto Bold"/>
                <a:sym typeface="Roboto Bold"/>
              </a:rPr>
              <a:t>SALARY INSIGHTS ACROSS EXPERIENCE LEVEL AND APPLY-TO-VIEW RATIO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6671512" cy="37527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71512" cy="3752726"/>
            </a:xfrm>
            <a:custGeom>
              <a:avLst/>
              <a:gdLst/>
              <a:ahLst/>
              <a:cxnLst/>
              <a:rect r="r" b="b" t="t" l="l"/>
              <a:pathLst>
                <a:path h="3752726" w="6671512">
                  <a:moveTo>
                    <a:pt x="0" y="0"/>
                  </a:moveTo>
                  <a:lnTo>
                    <a:pt x="6671512" y="0"/>
                  </a:lnTo>
                  <a:lnTo>
                    <a:pt x="6671512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01206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548533" y="3644015"/>
            <a:ext cx="5863089" cy="4089504"/>
          </a:xfrm>
          <a:custGeom>
            <a:avLst/>
            <a:gdLst/>
            <a:ahLst/>
            <a:cxnLst/>
            <a:rect r="r" b="b" t="t" l="l"/>
            <a:pathLst>
              <a:path h="4089504" w="5863089">
                <a:moveTo>
                  <a:pt x="0" y="0"/>
                </a:moveTo>
                <a:lnTo>
                  <a:pt x="5863089" y="0"/>
                </a:lnTo>
                <a:lnTo>
                  <a:pt x="5863089" y="4089504"/>
                </a:lnTo>
                <a:lnTo>
                  <a:pt x="0" y="40895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059439" y="3570521"/>
            <a:ext cx="4907083" cy="3674178"/>
          </a:xfrm>
          <a:custGeom>
            <a:avLst/>
            <a:gdLst/>
            <a:ahLst/>
            <a:cxnLst/>
            <a:rect r="r" b="b" t="t" l="l"/>
            <a:pathLst>
              <a:path h="3674178" w="4907083">
                <a:moveTo>
                  <a:pt x="0" y="0"/>
                </a:moveTo>
                <a:lnTo>
                  <a:pt x="4907083" y="0"/>
                </a:lnTo>
                <a:lnTo>
                  <a:pt x="4907083" y="3674178"/>
                </a:lnTo>
                <a:lnTo>
                  <a:pt x="0" y="36741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613075" y="5659670"/>
            <a:ext cx="6244910" cy="3598630"/>
          </a:xfrm>
          <a:custGeom>
            <a:avLst/>
            <a:gdLst/>
            <a:ahLst/>
            <a:cxnLst/>
            <a:rect r="r" b="b" t="t" l="l"/>
            <a:pathLst>
              <a:path h="3598630" w="6244910">
                <a:moveTo>
                  <a:pt x="0" y="0"/>
                </a:moveTo>
                <a:lnTo>
                  <a:pt x="6244911" y="0"/>
                </a:lnTo>
                <a:lnTo>
                  <a:pt x="6244911" y="3598630"/>
                </a:lnTo>
                <a:lnTo>
                  <a:pt x="0" y="35986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084386" y="95250"/>
            <a:ext cx="10119228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b="true" sz="6000" spc="60">
                <a:solidFill>
                  <a:srgbClr val="F7CC3A"/>
                </a:solidFill>
                <a:latin typeface="Roboto Bold"/>
                <a:ea typeface="Roboto Bold"/>
                <a:cs typeface="Roboto Bold"/>
                <a:sym typeface="Roboto Bold"/>
              </a:rPr>
              <a:t>DATA VISUALISATION USING MATPLOTLIB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6925" y="2525944"/>
            <a:ext cx="6886306" cy="1044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b="true" sz="4000" spc="40">
                <a:solidFill>
                  <a:srgbClr val="F7CC3A"/>
                </a:solidFill>
                <a:latin typeface="Roboto Bold"/>
                <a:ea typeface="Roboto Bold"/>
                <a:cs typeface="Roboto Bold"/>
                <a:sym typeface="Roboto Bold"/>
              </a:rPr>
              <a:t>WORK TYPE PROPORTION ACROSS EXPERIENCE LEVEL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391306" y="2525944"/>
            <a:ext cx="5896694" cy="1044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b="true" sz="4000" spc="40">
                <a:solidFill>
                  <a:srgbClr val="F7CC3A"/>
                </a:solidFill>
                <a:latin typeface="Roboto Bold"/>
                <a:ea typeface="Roboto Bold"/>
                <a:cs typeface="Roboto Bold"/>
                <a:sym typeface="Roboto Bold"/>
              </a:rPr>
              <a:t>APPLY-TO-VIEW RATIO BY WORK TYPE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057498" y="4110269"/>
            <a:ext cx="5356064" cy="1549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b="true" sz="4000" spc="40">
                <a:solidFill>
                  <a:srgbClr val="F7CC3A"/>
                </a:solidFill>
                <a:latin typeface="Roboto Bold"/>
                <a:ea typeface="Roboto Bold"/>
                <a:cs typeface="Roboto Bold"/>
                <a:sym typeface="Roboto Bold"/>
              </a:rPr>
              <a:t>POSTING DURATION RELATION TO APPLY-TO-VIEW RATIO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6671512" cy="37527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71512" cy="3752726"/>
            </a:xfrm>
            <a:custGeom>
              <a:avLst/>
              <a:gdLst/>
              <a:ahLst/>
              <a:cxnLst/>
              <a:rect r="r" b="b" t="t" l="l"/>
              <a:pathLst>
                <a:path h="3752726" w="6671512">
                  <a:moveTo>
                    <a:pt x="0" y="0"/>
                  </a:moveTo>
                  <a:lnTo>
                    <a:pt x="6671512" y="0"/>
                  </a:lnTo>
                  <a:lnTo>
                    <a:pt x="6671512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012060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4084386" y="95250"/>
            <a:ext cx="10119228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b="true" sz="6000" spc="60">
                <a:solidFill>
                  <a:srgbClr val="F7CC3A"/>
                </a:solidFill>
                <a:latin typeface="Roboto Bold"/>
                <a:ea typeface="Roboto Bold"/>
                <a:cs typeface="Roboto Bold"/>
                <a:sym typeface="Roboto Bold"/>
              </a:rPr>
              <a:t>KEY INSIGHTS GATHERED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73653" y="1686620"/>
            <a:ext cx="16740694" cy="7450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5298" indent="-332649" lvl="1">
              <a:lnSpc>
                <a:spcPts val="3081"/>
              </a:lnSpc>
              <a:buFont typeface="Arial"/>
              <a:buChar char="•"/>
            </a:pPr>
            <a:r>
              <a:rPr lang="en-US" b="true" sz="3081" spc="3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JOB POSTINGS TYPICALY LAST FOR 1 MONTH</a:t>
            </a:r>
          </a:p>
          <a:p>
            <a:pPr algn="l">
              <a:lnSpc>
                <a:spcPts val="3081"/>
              </a:lnSpc>
            </a:pPr>
          </a:p>
          <a:p>
            <a:pPr algn="l" marL="665298" indent="-332649" lvl="1">
              <a:lnSpc>
                <a:spcPts val="3081"/>
              </a:lnSpc>
              <a:buFont typeface="Arial"/>
              <a:buChar char="•"/>
            </a:pPr>
            <a:r>
              <a:rPr lang="en-US" b="true" sz="3081" spc="3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NOT ALL VIEWERS ARE APPLICANTS</a:t>
            </a:r>
          </a:p>
          <a:p>
            <a:pPr algn="l">
              <a:lnSpc>
                <a:spcPts val="3081"/>
              </a:lnSpc>
            </a:pPr>
          </a:p>
          <a:p>
            <a:pPr algn="l" marL="665298" indent="-332649" lvl="1">
              <a:lnSpc>
                <a:spcPts val="3081"/>
              </a:lnSpc>
              <a:buFont typeface="Arial"/>
              <a:buChar char="•"/>
            </a:pPr>
            <a:r>
              <a:rPr lang="en-US" b="true" sz="3081" spc="3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VERY FEW COMPANIES OFFER REMOTE WORKING ARRANGEMENTS</a:t>
            </a:r>
          </a:p>
          <a:p>
            <a:pPr algn="l">
              <a:lnSpc>
                <a:spcPts val="3081"/>
              </a:lnSpc>
            </a:pPr>
          </a:p>
          <a:p>
            <a:pPr algn="l" marL="665298" indent="-332649" lvl="1">
              <a:lnSpc>
                <a:spcPts val="3081"/>
              </a:lnSpc>
              <a:buFont typeface="Arial"/>
              <a:buChar char="•"/>
            </a:pPr>
            <a:r>
              <a:rPr lang="en-US" b="true" sz="3081" spc="3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LOWER AND HIGHER SALARY RANGE HAS MORE APPLY-TO-VIEW RATIO</a:t>
            </a:r>
          </a:p>
          <a:p>
            <a:pPr algn="l">
              <a:lnSpc>
                <a:spcPts val="3081"/>
              </a:lnSpc>
            </a:pPr>
          </a:p>
          <a:p>
            <a:pPr algn="l" marL="665298" indent="-332649" lvl="1">
              <a:lnSpc>
                <a:spcPts val="3081"/>
              </a:lnSpc>
              <a:buFont typeface="Arial"/>
              <a:buChar char="•"/>
            </a:pPr>
            <a:r>
              <a:rPr lang="en-US" b="true" sz="3081" spc="3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HIGHER EXPERIENCE LEVEL POSITIONS PAY MORE BUT HAVE LOWER APPLY TO VIEW RATIO AS COMPARED TO LOWER EXPERIENCE LEVEL POSITION</a:t>
            </a:r>
          </a:p>
          <a:p>
            <a:pPr algn="l">
              <a:lnSpc>
                <a:spcPts val="3081"/>
              </a:lnSpc>
            </a:pPr>
          </a:p>
          <a:p>
            <a:pPr algn="l" marL="665298" indent="-332649" lvl="1">
              <a:lnSpc>
                <a:spcPts val="3081"/>
              </a:lnSpc>
              <a:buFont typeface="Arial"/>
              <a:buChar char="•"/>
            </a:pPr>
            <a:r>
              <a:rPr lang="en-US" b="true" sz="3081" spc="3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REMOTE WORK ARE EXTREMELY RARE FOR INTERNSHIP AND HIGHER EXPERIENCE LEVEL POSITIONS DESPITE HIGH DEMAND.</a:t>
            </a:r>
          </a:p>
          <a:p>
            <a:pPr algn="l">
              <a:lnSpc>
                <a:spcPts val="3081"/>
              </a:lnSpc>
            </a:pPr>
          </a:p>
          <a:p>
            <a:pPr algn="l" marL="665298" indent="-332649" lvl="1">
              <a:lnSpc>
                <a:spcPts val="3081"/>
              </a:lnSpc>
              <a:buFont typeface="Arial"/>
              <a:buChar char="•"/>
            </a:pPr>
            <a:r>
              <a:rPr lang="en-US" b="true" sz="3081" spc="3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THERE ARE MORE APPLICANTS FOR REMOTE WORK ARRANGEMENT THAN ON-SITE WORK ARRANGEMENT</a:t>
            </a:r>
          </a:p>
          <a:p>
            <a:pPr algn="l">
              <a:lnSpc>
                <a:spcPts val="3081"/>
              </a:lnSpc>
            </a:pPr>
          </a:p>
          <a:p>
            <a:pPr algn="l" marL="665298" indent="-332649" lvl="1">
              <a:lnSpc>
                <a:spcPts val="3081"/>
              </a:lnSpc>
              <a:buFont typeface="Arial"/>
              <a:buChar char="•"/>
            </a:pPr>
            <a:r>
              <a:rPr lang="en-US" b="true" sz="3081" spc="3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JOB POSTINGS HAS HIGHEST APPLY-TO-VIEW RATIO ON 120 DAYS OF POSTING DURATION.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DAGY7fO3xDo</dc:identifier>
  <dcterms:modified xsi:type="dcterms:W3CDTF">2011-08-01T06:04:30Z</dcterms:modified>
  <cp:revision>1</cp:revision>
  <dc:title>Slides</dc:title>
</cp:coreProperties>
</file>