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varScale="1">
        <p:scale>
          <a:sx n="67" d="100"/>
          <a:sy n="67" d="100"/>
        </p:scale>
        <p:origin x="6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12/14/2020</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55BA285-9698-1B45-8319-D90A8C63F150}" type="datetimeFigureOut">
              <a:rPr lang="en-US" dirty="0"/>
              <a:t>12/14/2020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534695" y="2824269"/>
            <a:ext cx="4608576" cy="264445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454792" y="2821491"/>
            <a:ext cx="4608576" cy="263737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12/14/2020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12/14/2020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12/14/2020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61CFCDFD-B4CF-A241-8D71-E814B10BEAF4}" type="datetimeFigureOut">
              <a:rPr lang="en-US" dirty="0"/>
              <a:t>12/14/2020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12/14/2020</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12/14/2020</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FCDE35-967E-4BAC-AB69-8B1230EF9B55}"/>
              </a:ext>
            </a:extLst>
          </p:cNvPr>
          <p:cNvSpPr>
            <a:spLocks noGrp="1"/>
          </p:cNvSpPr>
          <p:nvPr>
            <p:ph type="ctrTitle"/>
          </p:nvPr>
        </p:nvSpPr>
        <p:spPr/>
        <p:txBody>
          <a:bodyPr/>
          <a:lstStyle/>
          <a:p>
            <a:r>
              <a:rPr lang="it-IT" dirty="0"/>
              <a:t>LA RIVOLUZIONE RUSSA</a:t>
            </a:r>
          </a:p>
        </p:txBody>
      </p:sp>
      <p:sp>
        <p:nvSpPr>
          <p:cNvPr id="3" name="Sottotitolo 2">
            <a:extLst>
              <a:ext uri="{FF2B5EF4-FFF2-40B4-BE49-F238E27FC236}">
                <a16:creationId xmlns:a16="http://schemas.microsoft.com/office/drawing/2014/main" id="{4DC598B5-D73A-4BEE-B041-26E720BE9176}"/>
              </a:ext>
            </a:extLst>
          </p:cNvPr>
          <p:cNvSpPr>
            <a:spLocks noGrp="1"/>
          </p:cNvSpPr>
          <p:nvPr>
            <p:ph type="subTitle" idx="1"/>
          </p:nvPr>
        </p:nvSpPr>
        <p:spPr/>
        <p:txBody>
          <a:bodyPr/>
          <a:lstStyle/>
          <a:p>
            <a:r>
              <a:rPr lang="it-IT" dirty="0"/>
              <a:t>1917</a:t>
            </a:r>
          </a:p>
        </p:txBody>
      </p:sp>
    </p:spTree>
    <p:extLst>
      <p:ext uri="{BB962C8B-B14F-4D97-AF65-F5344CB8AC3E}">
        <p14:creationId xmlns:p14="http://schemas.microsoft.com/office/powerpoint/2010/main" val="873487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CE34F2-B967-4D79-8287-9FAEEC490AFE}"/>
              </a:ext>
            </a:extLst>
          </p:cNvPr>
          <p:cNvSpPr>
            <a:spLocks noGrp="1"/>
          </p:cNvSpPr>
          <p:nvPr>
            <p:ph type="title"/>
          </p:nvPr>
        </p:nvSpPr>
        <p:spPr>
          <a:xfrm>
            <a:off x="1534696" y="1"/>
            <a:ext cx="9520158" cy="466724"/>
          </a:xfrm>
        </p:spPr>
        <p:txBody>
          <a:bodyPr>
            <a:normAutofit fontScale="90000"/>
          </a:bodyPr>
          <a:lstStyle/>
          <a:p>
            <a:r>
              <a:rPr lang="it-IT" dirty="0"/>
              <a:t>1917</a:t>
            </a:r>
          </a:p>
        </p:txBody>
      </p:sp>
      <p:sp>
        <p:nvSpPr>
          <p:cNvPr id="3" name="Segnaposto contenuto 2">
            <a:extLst>
              <a:ext uri="{FF2B5EF4-FFF2-40B4-BE49-F238E27FC236}">
                <a16:creationId xmlns:a16="http://schemas.microsoft.com/office/drawing/2014/main" id="{41B1763F-0E4F-46C3-AC6C-A146AED90385}"/>
              </a:ext>
            </a:extLst>
          </p:cNvPr>
          <p:cNvSpPr>
            <a:spLocks noGrp="1"/>
          </p:cNvSpPr>
          <p:nvPr>
            <p:ph idx="1"/>
          </p:nvPr>
        </p:nvSpPr>
        <p:spPr>
          <a:xfrm>
            <a:off x="1534696" y="590550"/>
            <a:ext cx="10657304" cy="5543550"/>
          </a:xfrm>
        </p:spPr>
        <p:txBody>
          <a:bodyPr>
            <a:normAutofit lnSpcReduction="10000"/>
          </a:bodyPr>
          <a:lstStyle/>
          <a:p>
            <a:r>
              <a:rPr lang="it-IT" dirty="0"/>
              <a:t>1917 La prima guerra mondiale fece precipitare la già drammatica situazione in Russia: </a:t>
            </a:r>
          </a:p>
          <a:p>
            <a:r>
              <a:rPr lang="it-IT" dirty="0"/>
              <a:t>1. La produzione del grano scendeva e i prezzi schizzavano alle stelle </a:t>
            </a:r>
          </a:p>
          <a:p>
            <a:r>
              <a:rPr lang="it-IT" dirty="0"/>
              <a:t>2. L’esercito russo subì un pesantissimo crollo militare </a:t>
            </a:r>
          </a:p>
          <a:p>
            <a:r>
              <a:rPr lang="it-IT" dirty="0"/>
              <a:t>Di conseguenza la popolazione, presso la quale la guerra era diventata sempre più impopolare, reagì con un’ondata di scioperi. </a:t>
            </a:r>
          </a:p>
          <a:p>
            <a:r>
              <a:rPr lang="it-IT" dirty="0"/>
              <a:t>A febbraio gli operai di Pietrogrado insorsero in massa. Lo zar ordinò di disperdere i manifestanti, ma le truppe rifiutarono di ubbidire: iniziava così la rivoluzione di febbraio che presto si estese anche a Mosca. </a:t>
            </a:r>
          </a:p>
          <a:p>
            <a:r>
              <a:rPr lang="it-IT" dirty="0"/>
              <a:t>Le parole d’ordine erano: equa distribuzione della terra ai contadini e democrazia. Incapace di controllare la situazione lo zar Nicola II si vide costretto ad abdicare: venne allora instaurata la REPUBBLICA (marzo 1917). </a:t>
            </a:r>
          </a:p>
          <a:p>
            <a:r>
              <a:rPr lang="it-IT" dirty="0"/>
              <a:t>Si instaurò così un GOVERNO PROVVISORIO che aveva come obbiettivi il continuare la guerra a fianco dell’Intesa e occidentalizzare il Paese sul piano delle strutture politiche e dello sviluppo economico.</a:t>
            </a:r>
          </a:p>
        </p:txBody>
      </p:sp>
    </p:spTree>
    <p:extLst>
      <p:ext uri="{BB962C8B-B14F-4D97-AF65-F5344CB8AC3E}">
        <p14:creationId xmlns:p14="http://schemas.microsoft.com/office/powerpoint/2010/main" val="355372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B7278F-0F05-4BB3-AEAC-10FE738DB1AD}"/>
              </a:ext>
            </a:extLst>
          </p:cNvPr>
          <p:cNvSpPr>
            <a:spLocks noGrp="1"/>
          </p:cNvSpPr>
          <p:nvPr>
            <p:ph type="title"/>
          </p:nvPr>
        </p:nvSpPr>
        <p:spPr>
          <a:xfrm>
            <a:off x="1534696" y="1"/>
            <a:ext cx="9520158" cy="485774"/>
          </a:xfrm>
        </p:spPr>
        <p:txBody>
          <a:bodyPr>
            <a:normAutofit fontScale="90000"/>
          </a:bodyPr>
          <a:lstStyle/>
          <a:p>
            <a:r>
              <a:rPr lang="it-IT" dirty="0"/>
              <a:t>I SOVIET</a:t>
            </a:r>
          </a:p>
        </p:txBody>
      </p:sp>
      <p:sp>
        <p:nvSpPr>
          <p:cNvPr id="3" name="Segnaposto contenuto 2">
            <a:extLst>
              <a:ext uri="{FF2B5EF4-FFF2-40B4-BE49-F238E27FC236}">
                <a16:creationId xmlns:a16="http://schemas.microsoft.com/office/drawing/2014/main" id="{B8399D9C-813C-4948-9DC4-E0C045B2FC29}"/>
              </a:ext>
            </a:extLst>
          </p:cNvPr>
          <p:cNvSpPr>
            <a:spLocks noGrp="1"/>
          </p:cNvSpPr>
          <p:nvPr>
            <p:ph idx="1"/>
          </p:nvPr>
        </p:nvSpPr>
        <p:spPr>
          <a:xfrm>
            <a:off x="1534696" y="600076"/>
            <a:ext cx="10657304" cy="5553074"/>
          </a:xfrm>
        </p:spPr>
        <p:txBody>
          <a:bodyPr>
            <a:normAutofit fontScale="92500" lnSpcReduction="20000"/>
          </a:bodyPr>
          <a:lstStyle/>
          <a:p>
            <a:r>
              <a:rPr lang="it-IT" dirty="0"/>
              <a:t>Nel frattempo però si era andato a costituire il SOVIET DI PIETROGRADO, cioè il “consiglio di deputati operai e soldati” formato da rappresentanti eletti nelle fabbriche e nell’esercito che sempre più andava prendendo funzioni di direzione politica. </a:t>
            </a:r>
          </a:p>
          <a:p>
            <a:r>
              <a:rPr lang="it-IT" dirty="0"/>
              <a:t>Nel soviet avevano un ruolo dominante esponenti social rivoluzionari (populisti) e menscevichi. Con la caduta dello zarismo si diffuse una maggior libertà di espressione e di associazione: i lavoratori delle fabbriche cominciarono a riunirsi in “consigli” (o soviet) e a portare avanti le loro rivendicazioni: condizioni di lavoro più umane, salario più adeguato, riduzione della giornata lavorativa a 8 ore. </a:t>
            </a:r>
          </a:p>
          <a:p>
            <a:r>
              <a:rPr lang="it-IT" dirty="0"/>
              <a:t>Anche i soldati incominciarono a inviare le loro rivendicazioni al soviet di Pietrogrado, l’unico organismo che permetteva loro di esprimersi: si lamentavano dell’autoritarismo degli ufficiali, chiedevano un miglioramento della paga e garanzie di sostegno per le famiglie qualora le ferite di guerra li avessero resi inabili al lavoro. </a:t>
            </a:r>
          </a:p>
          <a:p>
            <a:r>
              <a:rPr lang="it-IT" dirty="0"/>
              <a:t>Nell’estate del 1917 il governo costituì un Comitato Centrale Terriero che diede risposta alle richieste formulate da generazioni dai contadini: - la terra doveva appartenere a chi la lavorava - doveva essere distribuita gratuitamente alle famiglie di ogni villaggio - nessun indennizzo era dovuto a chi possedeva più terra del consentito </a:t>
            </a:r>
          </a:p>
        </p:txBody>
      </p:sp>
    </p:spTree>
    <p:extLst>
      <p:ext uri="{BB962C8B-B14F-4D97-AF65-F5344CB8AC3E}">
        <p14:creationId xmlns:p14="http://schemas.microsoft.com/office/powerpoint/2010/main" val="1067124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D8F8EA-FE65-47B1-BA3A-0A2765532031}"/>
              </a:ext>
            </a:extLst>
          </p:cNvPr>
          <p:cNvSpPr>
            <a:spLocks noGrp="1"/>
          </p:cNvSpPr>
          <p:nvPr>
            <p:ph type="title"/>
          </p:nvPr>
        </p:nvSpPr>
        <p:spPr>
          <a:xfrm>
            <a:off x="1534696" y="1"/>
            <a:ext cx="9520158" cy="476249"/>
          </a:xfrm>
        </p:spPr>
        <p:txBody>
          <a:bodyPr>
            <a:normAutofit fontScale="90000"/>
          </a:bodyPr>
          <a:lstStyle/>
          <a:p>
            <a:r>
              <a:rPr lang="it-IT" dirty="0"/>
              <a:t>IL RITORNO DI LENIN</a:t>
            </a:r>
          </a:p>
        </p:txBody>
      </p:sp>
      <p:sp>
        <p:nvSpPr>
          <p:cNvPr id="3" name="Segnaposto contenuto 2">
            <a:extLst>
              <a:ext uri="{FF2B5EF4-FFF2-40B4-BE49-F238E27FC236}">
                <a16:creationId xmlns:a16="http://schemas.microsoft.com/office/drawing/2014/main" id="{56AFEE9B-5629-4564-AE71-FFDD9588920C}"/>
              </a:ext>
            </a:extLst>
          </p:cNvPr>
          <p:cNvSpPr>
            <a:spLocks noGrp="1"/>
          </p:cNvSpPr>
          <p:nvPr>
            <p:ph idx="1"/>
          </p:nvPr>
        </p:nvSpPr>
        <p:spPr>
          <a:xfrm>
            <a:off x="1534696" y="561976"/>
            <a:ext cx="10657304" cy="5572124"/>
          </a:xfrm>
        </p:spPr>
        <p:txBody>
          <a:bodyPr>
            <a:normAutofit fontScale="85000" lnSpcReduction="10000"/>
          </a:bodyPr>
          <a:lstStyle/>
          <a:p>
            <a:r>
              <a:rPr lang="it-IT" dirty="0"/>
              <a:t>Intanto nell’aprile del 1917, dalla Svizzera in cui si trovava in esilio, giunse a Pietrogrado Lenin, il leader della corrente bolscevica (bolscevichi=maggioranza, menscevichi=minoranza). Egli riuscì a tornare in patria grazie all’appoggio delle autorità tedesche le quali speravano che con la sua influenza la Russia sarebbe uscita dalla guerra.</a:t>
            </a:r>
          </a:p>
          <a:p>
            <a:r>
              <a:rPr lang="it-IT" dirty="0"/>
              <a:t>Lenin presentò ai suoi compagni di partito le cosiddette TESI DI APRILE, ovvero un programma politico che esplicitava gli immediati compiti da svolgere: </a:t>
            </a:r>
          </a:p>
          <a:p>
            <a:r>
              <a:rPr lang="it-IT" dirty="0"/>
              <a:t>1. Abbattere il governo provvisorio ed affidare tutto il potere ai soviet </a:t>
            </a:r>
          </a:p>
          <a:p>
            <a:r>
              <a:rPr lang="it-IT" dirty="0"/>
              <a:t>2. Far uscire immediatamente la Russia dalla guerra </a:t>
            </a:r>
          </a:p>
          <a:p>
            <a:r>
              <a:rPr lang="it-IT" dirty="0"/>
              <a:t>3. Confiscare le terre e metterle a disposizione dei soviet locali per la distribuzione ai contadini.</a:t>
            </a:r>
          </a:p>
          <a:p>
            <a:r>
              <a:rPr lang="it-IT" dirty="0"/>
              <a:t>Intanto la guerra continuava in maniera disastrosa: in giugno le truppe mandate all’assalto senza che l’azione fosse stata adeguatamente preparata si rifiutarono di combattere. A luglio operai e soldati di Pietrogrado scesero in piazza per impedire che fossero inviati al fronte nuovi reparti. I disordini vennero sedati dalle truppe fedeli al governo. Alcuni capi bolscevichi furono arrestati e Lenin dovette fuggire. </a:t>
            </a:r>
          </a:p>
          <a:p>
            <a:r>
              <a:rPr lang="it-IT" dirty="0"/>
              <a:t>A settembre un tentativo di colpo di stato volto ad abbattere il governo repubblicano fu sventato grazie all’appoggio di contadini, operai e bolscevichi. Questo accrebbe la popolarità degli stessi bolscevichi che conquistarono la maggioranza nel soviet di Pietrogrado. </a:t>
            </a:r>
          </a:p>
        </p:txBody>
      </p:sp>
    </p:spTree>
    <p:extLst>
      <p:ext uri="{BB962C8B-B14F-4D97-AF65-F5344CB8AC3E}">
        <p14:creationId xmlns:p14="http://schemas.microsoft.com/office/powerpoint/2010/main" val="3145712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E69A53-6E4F-4813-BE07-2F6F3A4ACE26}"/>
              </a:ext>
            </a:extLst>
          </p:cNvPr>
          <p:cNvSpPr>
            <a:spLocks noGrp="1"/>
          </p:cNvSpPr>
          <p:nvPr>
            <p:ph type="title"/>
          </p:nvPr>
        </p:nvSpPr>
        <p:spPr>
          <a:xfrm>
            <a:off x="1534696" y="1"/>
            <a:ext cx="9520158" cy="581024"/>
          </a:xfrm>
        </p:spPr>
        <p:txBody>
          <a:bodyPr/>
          <a:lstStyle/>
          <a:p>
            <a:r>
              <a:rPr lang="it-IT" dirty="0"/>
              <a:t>LA RIVOLUZIONE D’OTTOBRE</a:t>
            </a:r>
          </a:p>
        </p:txBody>
      </p:sp>
      <p:sp>
        <p:nvSpPr>
          <p:cNvPr id="3" name="Segnaposto contenuto 2">
            <a:extLst>
              <a:ext uri="{FF2B5EF4-FFF2-40B4-BE49-F238E27FC236}">
                <a16:creationId xmlns:a16="http://schemas.microsoft.com/office/drawing/2014/main" id="{D699E3A4-0747-4990-AEC9-0E788D00F8E3}"/>
              </a:ext>
            </a:extLst>
          </p:cNvPr>
          <p:cNvSpPr>
            <a:spLocks noGrp="1"/>
          </p:cNvSpPr>
          <p:nvPr>
            <p:ph idx="1"/>
          </p:nvPr>
        </p:nvSpPr>
        <p:spPr>
          <a:xfrm>
            <a:off x="1534696" y="685800"/>
            <a:ext cx="10657304" cy="5448300"/>
          </a:xfrm>
        </p:spPr>
        <p:txBody>
          <a:bodyPr>
            <a:normAutofit fontScale="85000" lnSpcReduction="10000"/>
          </a:bodyPr>
          <a:lstStyle/>
          <a:p>
            <a:r>
              <a:rPr lang="it-IT" dirty="0"/>
              <a:t>La disfatta militare, la disoccupazione e la miseria dilaganti e l’appoggio delle masse spinsero i bolscevichi alla decisione di rovesciare con la forza il governo provvisorio.</a:t>
            </a:r>
          </a:p>
          <a:p>
            <a:r>
              <a:rPr lang="it-IT" dirty="0"/>
              <a:t> A questo scopo venne creato un apparato militare, la Guardia Rossa. Il 24 ottobre 1917, senza spargimento di sangue, le guardie rosse occuparono i punti strategici della capitale. Da quel momento in avanti si sarebbero eseguiti gli ordini del soviet. </a:t>
            </a:r>
          </a:p>
          <a:p>
            <a:r>
              <a:rPr lang="it-IT" dirty="0"/>
              <a:t>La rivoluzione bolscevica ebbe successo anche grazie all’appoggio della guarnigione militare di Pietrogrado che si dichiarò neutrale. </a:t>
            </a:r>
          </a:p>
          <a:p>
            <a:r>
              <a:rPr lang="it-IT" dirty="0"/>
              <a:t>Il 25 ottobre (secondo il calendario Russo, 7 novembre secondo quello gregoriano) i bolscevichi conquistarono il Palazzo d’Inverno, sede del governo provvisorio. Immediatamente venne aperto il Congresso panrusso dei soviet (cioè l’assemblea dei delegati dei soviet di tutte le province dell’ex Impero russo) che votò: </a:t>
            </a:r>
          </a:p>
          <a:p>
            <a:r>
              <a:rPr lang="it-IT" dirty="0"/>
              <a:t>1. Il decreto sulla pace: le potenze belligeranti erano invitate a una pace immediata senza annessioni territoriali </a:t>
            </a:r>
          </a:p>
          <a:p>
            <a:r>
              <a:rPr lang="it-IT" dirty="0"/>
              <a:t>2. Il decreto sulla terra: abolizione della proprietà privata e confisca delle grandi proprietà </a:t>
            </a:r>
          </a:p>
          <a:p>
            <a:r>
              <a:rPr lang="it-IT" dirty="0"/>
              <a:t>Un nuovo governo rivoluzionario, il Consiglio dei commissari del popolo, composto da soli bolscevichi, venne presieduto da Lenin. Le fabbriche vennero consegnate alla gestione degli operai.</a:t>
            </a:r>
          </a:p>
        </p:txBody>
      </p:sp>
    </p:spTree>
    <p:extLst>
      <p:ext uri="{BB962C8B-B14F-4D97-AF65-F5344CB8AC3E}">
        <p14:creationId xmlns:p14="http://schemas.microsoft.com/office/powerpoint/2010/main" val="18619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D9760E-F454-4DB0-8E41-BC5E119D5A58}"/>
              </a:ext>
            </a:extLst>
          </p:cNvPr>
          <p:cNvSpPr>
            <a:spLocks noGrp="1"/>
          </p:cNvSpPr>
          <p:nvPr>
            <p:ph type="title"/>
          </p:nvPr>
        </p:nvSpPr>
        <p:spPr>
          <a:xfrm>
            <a:off x="1534696" y="1"/>
            <a:ext cx="9520158" cy="466724"/>
          </a:xfrm>
        </p:spPr>
        <p:txBody>
          <a:bodyPr>
            <a:normAutofit fontScale="90000"/>
          </a:bodyPr>
          <a:lstStyle/>
          <a:p>
            <a:r>
              <a:rPr lang="it-IT" dirty="0"/>
              <a:t>LA PACE DI BREST-LITOVSK E LA GUERRA CIVILE</a:t>
            </a:r>
          </a:p>
        </p:txBody>
      </p:sp>
      <p:sp>
        <p:nvSpPr>
          <p:cNvPr id="3" name="Segnaposto contenuto 2">
            <a:extLst>
              <a:ext uri="{FF2B5EF4-FFF2-40B4-BE49-F238E27FC236}">
                <a16:creationId xmlns:a16="http://schemas.microsoft.com/office/drawing/2014/main" id="{522A18D5-8532-4A42-98AF-E2D6EFBB8A6A}"/>
              </a:ext>
            </a:extLst>
          </p:cNvPr>
          <p:cNvSpPr>
            <a:spLocks noGrp="1"/>
          </p:cNvSpPr>
          <p:nvPr>
            <p:ph idx="1"/>
          </p:nvPr>
        </p:nvSpPr>
        <p:spPr>
          <a:xfrm>
            <a:off x="1534696" y="542926"/>
            <a:ext cx="10657304" cy="5591174"/>
          </a:xfrm>
        </p:spPr>
        <p:txBody>
          <a:bodyPr>
            <a:normAutofit fontScale="77500" lnSpcReduction="20000"/>
          </a:bodyPr>
          <a:lstStyle/>
          <a:p>
            <a:r>
              <a:rPr lang="it-IT" dirty="0"/>
              <a:t>In novembre si tennero le elezioni per l’Assemblea Costituente in cui i bolscevichi conquistarono solo il 25% a fronte del 58% dei social rivoluzionari. I lavori dell’assemblea durarono solo un giorno perché, constatatane l’ostilità, il governo bolscevico la sciolse immediatamente. </a:t>
            </a:r>
          </a:p>
          <a:p>
            <a:r>
              <a:rPr lang="it-IT" dirty="0"/>
              <a:t>In seguito a questo nuovo atto di forza il partito bolscevico concentrò nelle sue mani tutto il potere, ridimensionando fortemente il ruolo degli stessi soviet. Questo atto alienò ai bolscevichi le simpatie di vasti strati popolari. Moltissimi aristocratici ed intellettuali abbandonarono la Russia (1 milione di emigrati tra il 1918 e il 1926). </a:t>
            </a:r>
          </a:p>
          <a:p>
            <a:r>
              <a:rPr lang="it-IT" dirty="0"/>
              <a:t>Nel marzo del 1918 il governo bolscevico affrontò il problema della pace: - a Brest-</a:t>
            </a:r>
            <a:r>
              <a:rPr lang="it-IT" dirty="0" err="1"/>
              <a:t>Litovsk</a:t>
            </a:r>
            <a:r>
              <a:rPr lang="it-IT" dirty="0"/>
              <a:t> venne siglata con i tedeschi una pace durissima che imponeva alla Russia di rinunciare a terre fertili, popolose e ricche di risorse minerarie: Ucraina, Polonia, Finlandia, Estonia, Lettonia e altri vasti territori uscivano dall’orbita russa.</a:t>
            </a:r>
          </a:p>
          <a:p>
            <a:r>
              <a:rPr lang="it-IT" dirty="0"/>
              <a:t> A questo punto le stesse potenze dell’Intesa (ex-alleati della Russia) decisero di intervenire contro lo Stato bolscevico per due motivi: - ricostruire una repubblica democratica che continuasse la guerra contro gli Imperi Centrali - eliminare un pericoloso esempio di governo rivoluzionario che avrebbe potuto alimentare l’opposizione socialista e operaia negli stessi Stati occidentali. </a:t>
            </a:r>
          </a:p>
          <a:p>
            <a:r>
              <a:rPr lang="it-IT" dirty="0"/>
              <a:t>Le truppe dell’Intesa invasero quindi il territorio russo affiancandosi alle armate bianche costituite dalle forze che si opponevano ai bolscevichi (truppe fedeli al regime zarista, piccoli proprietari, etc.). Ai bianchi si opponeva l’Armata Rossa, l’esercito bolscevico costituito da </a:t>
            </a:r>
            <a:r>
              <a:rPr lang="it-IT" dirty="0" err="1"/>
              <a:t>Lev</a:t>
            </a:r>
            <a:r>
              <a:rPr lang="it-IT" dirty="0"/>
              <a:t> </a:t>
            </a:r>
            <a:r>
              <a:rPr lang="it-IT" dirty="0" err="1"/>
              <a:t>Trockij</a:t>
            </a:r>
            <a:r>
              <a:rPr lang="it-IT" dirty="0"/>
              <a:t>. La guerra civile durò fino al 1920 e costò 3 milioni di morti, tra questi lo zar e la sua famiglia giustiziati perché si temeva che potessero essere liberati dai controrivoluzionari. La vittoria dei bolscevichi fu favorita dall’appoggio dei contadini che temevano, in caso di vittoria dei bianchi, di perdere quel poco che avevano ottenuto</a:t>
            </a:r>
          </a:p>
        </p:txBody>
      </p:sp>
    </p:spTree>
    <p:extLst>
      <p:ext uri="{BB962C8B-B14F-4D97-AF65-F5344CB8AC3E}">
        <p14:creationId xmlns:p14="http://schemas.microsoft.com/office/powerpoint/2010/main" val="1112762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AB1A10-1F70-4348-BC22-397BCFC80934}"/>
              </a:ext>
            </a:extLst>
          </p:cNvPr>
          <p:cNvSpPr>
            <a:spLocks noGrp="1"/>
          </p:cNvSpPr>
          <p:nvPr>
            <p:ph type="title"/>
          </p:nvPr>
        </p:nvSpPr>
        <p:spPr>
          <a:xfrm>
            <a:off x="1534696" y="1"/>
            <a:ext cx="9520158" cy="523874"/>
          </a:xfrm>
        </p:spPr>
        <p:txBody>
          <a:bodyPr>
            <a:normAutofit fontScale="90000"/>
          </a:bodyPr>
          <a:lstStyle/>
          <a:p>
            <a:r>
              <a:rPr lang="it-IT" dirty="0"/>
              <a:t>LA NEP </a:t>
            </a:r>
          </a:p>
        </p:txBody>
      </p:sp>
      <p:sp>
        <p:nvSpPr>
          <p:cNvPr id="3" name="Segnaposto contenuto 2">
            <a:extLst>
              <a:ext uri="{FF2B5EF4-FFF2-40B4-BE49-F238E27FC236}">
                <a16:creationId xmlns:a16="http://schemas.microsoft.com/office/drawing/2014/main" id="{29185F89-E272-403C-ADAE-7574BB68340A}"/>
              </a:ext>
            </a:extLst>
          </p:cNvPr>
          <p:cNvSpPr>
            <a:spLocks noGrp="1"/>
          </p:cNvSpPr>
          <p:nvPr>
            <p:ph idx="1"/>
          </p:nvPr>
        </p:nvSpPr>
        <p:spPr>
          <a:xfrm>
            <a:off x="1534695" y="609600"/>
            <a:ext cx="10657305" cy="5543550"/>
          </a:xfrm>
        </p:spPr>
        <p:txBody>
          <a:bodyPr>
            <a:normAutofit fontScale="92500" lnSpcReduction="20000"/>
          </a:bodyPr>
          <a:lstStyle/>
          <a:p>
            <a:r>
              <a:rPr lang="it-IT" dirty="0"/>
              <a:t>Dopo la vittoria bolscevica nella guerra civile nacque un nuovo Stato federale: l’Unione delle Repubbliche Socialiste Sovietiche. </a:t>
            </a:r>
          </a:p>
          <a:p>
            <a:r>
              <a:rPr lang="it-IT" dirty="0"/>
              <a:t>La guerra con l’Intesa e con i bianchi intanto aveva indotto i bolscevichi ad accentuare i tratti autoritari del loro governo: - tutti gli oppositori, compresi menscevichi e social rivoluzionari, vennero dichiarati fuorilegge - fu reintrodotta la pena di morte, abolita dopo la rivoluzione d’ottobre - venne creata la Ceka, una polizia politica tristemente famosa per i suoi metodi violenti e arbitrari.</a:t>
            </a:r>
          </a:p>
          <a:p>
            <a:r>
              <a:rPr lang="it-IT" dirty="0"/>
              <a:t>Dopo la guerra civile l'economia del paese era distrutta, anche perché lo Stato ne aveva assunto il controllo per sorreggere lo sforzo bellico: quindi non erano convenienti né gli investimenti, né le coltivazioni, e i salari erano bassissimi. Carestie e morte per fame erano frequenti, e così le ribellioni, anche dei lavoratori. </a:t>
            </a:r>
          </a:p>
          <a:p>
            <a:r>
              <a:rPr lang="it-IT" dirty="0"/>
              <a:t>Si tentò allora di rilanciare l'economia con la "Nuova Politica Economica" (NEP), che permetteva ai contadini ed alle piccole aziende di vendere i propri prodotti, ed anche la costituzione di aziende commerciali; lo Stato manteneva però il controllo delle aziende con più di venti lavoratori, dell'industria elettrica e siderurgica, delle banche e dei trasporti. Anche se la NEP ebbe successo, comportò da un lato la formazione di un ceto di benestanti, contadini (i "kulaki") e commercianti, ostili al comunismo, e dall'altro uno sviluppo più agricolo che industriale.</a:t>
            </a:r>
          </a:p>
        </p:txBody>
      </p:sp>
    </p:spTree>
    <p:extLst>
      <p:ext uri="{BB962C8B-B14F-4D97-AF65-F5344CB8AC3E}">
        <p14:creationId xmlns:p14="http://schemas.microsoft.com/office/powerpoint/2010/main" val="3859002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762F50-BB3C-4E36-BABA-07B2ECCE0738}"/>
              </a:ext>
            </a:extLst>
          </p:cNvPr>
          <p:cNvSpPr>
            <a:spLocks noGrp="1"/>
          </p:cNvSpPr>
          <p:nvPr>
            <p:ph type="title"/>
          </p:nvPr>
        </p:nvSpPr>
        <p:spPr>
          <a:xfrm>
            <a:off x="1534696" y="1"/>
            <a:ext cx="9520158" cy="438149"/>
          </a:xfrm>
        </p:spPr>
        <p:txBody>
          <a:bodyPr>
            <a:normAutofit fontScale="90000"/>
          </a:bodyPr>
          <a:lstStyle/>
          <a:p>
            <a:r>
              <a:rPr lang="it-IT" dirty="0"/>
              <a:t>STALIN</a:t>
            </a:r>
          </a:p>
        </p:txBody>
      </p:sp>
      <p:sp>
        <p:nvSpPr>
          <p:cNvPr id="3" name="Segnaposto contenuto 2">
            <a:extLst>
              <a:ext uri="{FF2B5EF4-FFF2-40B4-BE49-F238E27FC236}">
                <a16:creationId xmlns:a16="http://schemas.microsoft.com/office/drawing/2014/main" id="{2743CF65-FA7C-4615-925E-BCCFD9CBB24D}"/>
              </a:ext>
            </a:extLst>
          </p:cNvPr>
          <p:cNvSpPr>
            <a:spLocks noGrp="1"/>
          </p:cNvSpPr>
          <p:nvPr>
            <p:ph idx="1"/>
          </p:nvPr>
        </p:nvSpPr>
        <p:spPr>
          <a:xfrm>
            <a:off x="1534696" y="533400"/>
            <a:ext cx="10657304" cy="5610225"/>
          </a:xfrm>
        </p:spPr>
        <p:txBody>
          <a:bodyPr>
            <a:normAutofit fontScale="92500"/>
          </a:bodyPr>
          <a:lstStyle/>
          <a:p>
            <a:r>
              <a:rPr lang="it-IT" dirty="0"/>
              <a:t>Questi problemi furono alla base del contrasto fra </a:t>
            </a:r>
            <a:r>
              <a:rPr lang="it-IT" dirty="0" err="1"/>
              <a:t>Trotsky</a:t>
            </a:r>
            <a:r>
              <a:rPr lang="it-IT" dirty="0"/>
              <a:t> e Stalin, subentrati alla guida del partito dopo la morte di Lenin (1924).</a:t>
            </a:r>
          </a:p>
          <a:p>
            <a:r>
              <a:rPr lang="it-IT" dirty="0" err="1"/>
              <a:t>Trotsky</a:t>
            </a:r>
            <a:r>
              <a:rPr lang="it-IT" dirty="0"/>
              <a:t> rivendicava più democrazia all'interno del partito, nonché uno sviluppo industriale basato sulla tassazione dei nuovi ricchi, ed il sostegno dei rivoluzionari degli altri paesi.</a:t>
            </a:r>
          </a:p>
          <a:p>
            <a:r>
              <a:rPr lang="it-IT" dirty="0"/>
              <a:t> Stalin, invece, intendeva proseguire con la NEP, fiducioso nella possibilità di costruire il "socialismo in un paese solo".</a:t>
            </a:r>
          </a:p>
          <a:p>
            <a:r>
              <a:rPr lang="it-IT" dirty="0"/>
              <a:t> Nel 1927 una terribile carestia comportò però un grande cambiamento nella sua politica, che abolì la NEP e la proprietà privata (i contadini furono costretti a riunirsi in cooperative) ed impose un rapido processo di industrializzazione, la cui riuscita costò però la deportazione di cinque milioni di persone, la morte di altrettante e la costrizione al lavoro di fabbrica dei ventiquattro milioni che avevano abbandonato le campagne. </a:t>
            </a:r>
          </a:p>
          <a:p>
            <a:r>
              <a:rPr lang="it-IT" dirty="0"/>
              <a:t>Furono colpiti anche i membri del partito comunista oppositori di Stalin, e perfino i vecchi rivoluzionari furono condannati a morte dopo esser stati sottoposti a processi basati su accuse false. </a:t>
            </a:r>
            <a:r>
              <a:rPr lang="it-IT" dirty="0" err="1"/>
              <a:t>Trotsky</a:t>
            </a:r>
            <a:r>
              <a:rPr lang="it-IT" dirty="0"/>
              <a:t>, fuggito all'estero, fu ucciso nel 1940. </a:t>
            </a:r>
          </a:p>
        </p:txBody>
      </p:sp>
    </p:spTree>
    <p:extLst>
      <p:ext uri="{BB962C8B-B14F-4D97-AF65-F5344CB8AC3E}">
        <p14:creationId xmlns:p14="http://schemas.microsoft.com/office/powerpoint/2010/main" val="654289055"/>
      </p:ext>
    </p:extLst>
  </p:cSld>
  <p:clrMapOvr>
    <a:masterClrMapping/>
  </p:clrMapOvr>
</p:sld>
</file>

<file path=ppt/theme/theme1.xml><?xml version="1.0" encoding="utf-8"?>
<a:theme xmlns:a="http://schemas.openxmlformats.org/drawingml/2006/main" name="Raccolta">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0</TotalTime>
  <Words>1620</Words>
  <Application>Microsoft Office PowerPoint</Application>
  <PresentationFormat>Widescreen</PresentationFormat>
  <Paragraphs>48</Paragraphs>
  <Slides>8</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8</vt:i4>
      </vt:variant>
    </vt:vector>
  </HeadingPairs>
  <TitlesOfParts>
    <vt:vector size="11" baseType="lpstr">
      <vt:lpstr>Arial</vt:lpstr>
      <vt:lpstr>Palatino Linotype</vt:lpstr>
      <vt:lpstr>Raccolta</vt:lpstr>
      <vt:lpstr>LA RIVOLUZIONE RUSSA</vt:lpstr>
      <vt:lpstr>1917</vt:lpstr>
      <vt:lpstr>I SOVIET</vt:lpstr>
      <vt:lpstr>IL RITORNO DI LENIN</vt:lpstr>
      <vt:lpstr>LA RIVOLUZIONE D’OTTOBRE</vt:lpstr>
      <vt:lpstr>LA PACE DI BREST-LITOVSK E LA GUERRA CIVILE</vt:lpstr>
      <vt:lpstr>LA NEP </vt:lpstr>
      <vt:lpstr>STALIN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RIVOLUZIONE RUSSA</dc:title>
  <dc:creator>Chiara Maranzana</dc:creator>
  <cp:lastModifiedBy>Chiara Maranzana</cp:lastModifiedBy>
  <cp:revision>7</cp:revision>
  <dcterms:created xsi:type="dcterms:W3CDTF">2020-11-29T12:34:27Z</dcterms:created>
  <dcterms:modified xsi:type="dcterms:W3CDTF">2020-12-14T06:26:15Z</dcterms:modified>
</cp:coreProperties>
</file>