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5" autoAdjust="0"/>
    <p:restoredTop sz="93566"/>
  </p:normalViewPr>
  <p:slideViewPr>
    <p:cSldViewPr snapToGrid="0" snapToObjects="1">
      <p:cViewPr>
        <p:scale>
          <a:sx n="57" d="100"/>
          <a:sy n="57" d="100"/>
        </p:scale>
        <p:origin x="-73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</a:t>
            </a:r>
            <a:r>
              <a:rPr lang="ru-RU" smtClean="0">
                <a:solidFill>
                  <a:schemeClr val="dk2"/>
                </a:solidFill>
              </a:rPr>
              <a:t>При использовании этих материалов, вы можете удалить логотип университета</a:t>
            </a:r>
            <a:r>
              <a:rPr lang="ru-RU" baseline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smtClean="0">
                <a:solidFill>
                  <a:schemeClr val="dk2"/>
                </a:solidFill>
              </a:rPr>
              <a:t>, но,</a:t>
            </a:r>
            <a:r>
              <a:rPr lang="ru-RU" baseline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smtClean="0">
                <a:solidFill>
                  <a:schemeClr val="dk2"/>
                </a:solidFill>
              </a:rPr>
              <a:t>CC-BY логотип</a:t>
            </a:r>
            <a:r>
              <a:rPr lang="ru-RU" baseline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smtClean="0">
              <a:solidFill>
                <a:schemeClr val="dk2"/>
              </a:solidFill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3" r:id="rId2"/>
    <p:sldLayoutId id="2147483706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9eMWG3fwiEU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://harrypotter.wikia.com/wiki/Salazar_Slyther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Почему программирование</a:t>
            </a:r>
            <a:r>
              <a:rPr lang="en-US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8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 1</a:t>
            </a:r>
            <a:endParaRPr lang="en-US" sz="4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857448" y="7037359"/>
            <a:ext cx="85283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</a:t>
            </a: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90312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033009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для людей</a:t>
            </a: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 играет музыка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Левая рука вперед и вверх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рука вперед и вверх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левую руку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правую руку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к правому плечу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к левому плечу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к затылку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</a:t>
            </a:r>
            <a:r>
              <a:rPr lang="ru-RU" sz="2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муку</a:t>
            </a:r>
            <a:r>
              <a:rPr lang="en-US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затылок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правое </a:t>
            </a:r>
            <a:r>
              <a:rPr lang="ru-RU" sz="2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ведро</a:t>
            </a:r>
            <a:endParaRPr lang="en-US" sz="2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 левое </a:t>
            </a:r>
            <a:r>
              <a:rPr lang="ru-RU" sz="2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ведро</a:t>
            </a:r>
            <a:endParaRPr lang="en-US" sz="2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левую ягодицу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правую ягодицу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Прыжок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для людей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 играет музыка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Левая рука вперед и вверх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рука вперед и вверх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левую руку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правую руку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к правому плечу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к левому плечу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затылок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</a:t>
            </a:r>
            <a:r>
              <a:rPr lang="en-US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руку</a:t>
            </a:r>
            <a:r>
              <a:rPr lang="en-US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затылок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правое </a:t>
            </a:r>
            <a:r>
              <a:rPr lang="ru-RU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бедро</a:t>
            </a:r>
            <a:endParaRPr lang="en-US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левое </a:t>
            </a:r>
            <a:r>
              <a:rPr lang="ru-RU" sz="2400" u="none" strike="noStrike" cap="none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бедро</a:t>
            </a:r>
            <a:endParaRPr lang="en-US" sz="2400" u="none" strike="noStrike" cap="none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левую ягодицу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правую ягодицу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ru-RU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Прыжок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3075709"/>
            <a:ext cx="12420600" cy="28302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лоун побежал за машиной,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машина врезалась в палатку,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палатка упала на клоуна и машину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на Пайтон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116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Изображение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Attribution-</a:t>
            </a:r>
            <a:r>
              <a:rPr lang="en-US" sz="1600" dirty="0" err="1" smtClean="0">
                <a:solidFill>
                  <a:schemeClr val="bg1"/>
                </a:solidFill>
              </a:rPr>
              <a:t>NoDerivs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на Пайтон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116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Изображение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</a:t>
            </a:r>
            <a:r>
              <a:rPr lang="en-US" sz="1600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Attribution-</a:t>
            </a:r>
            <a:r>
              <a:rPr lang="en-US" sz="1600" dirty="0" err="1" smtClean="0">
                <a:solidFill>
                  <a:schemeClr val="bg1"/>
                </a:solidFill>
              </a:rPr>
              <a:t>NoDerivs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2.0 Generic (CC BY-ND 2.0)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574950" y="719847"/>
            <a:ext cx="9772499" cy="7529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02925" y="1777999"/>
            <a:ext cx="4445099" cy="2145607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693400" y="5283199"/>
            <a:ext cx="4445000" cy="20486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155700" y="2594429"/>
            <a:ext cx="13931900" cy="2409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Аппаратная Архитектура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4362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758757"/>
            <a:ext cx="10466961" cy="64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6096000" y="1022885"/>
            <a:ext cx="3454399" cy="683894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 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2693324" y="2121435"/>
            <a:ext cx="2323175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 и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6350924" y="2223035"/>
            <a:ext cx="2975956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6731000" y="52583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11264900" y="34295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60" name="Shape 360"/>
          <p:cNvCxnSpPr/>
          <p:nvPr/>
        </p:nvCxnSpPr>
        <p:spPr>
          <a:xfrm flipH="1">
            <a:off x="5030786" y="32485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7391400" y="42328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345486" y="42502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655175" y="3872447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620250" y="4877335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0" y="1022885"/>
            <a:ext cx="232534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9655175" y="1168935"/>
            <a:ext cx="2017712" cy="1270000"/>
          </a:xfrm>
          <a:prstGeom prst="wedgeEllipseCallout">
            <a:avLst>
              <a:gd name="adj1" fmla="val -71018"/>
              <a:gd name="adj2" fmla="val 8284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Определения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Запускает программу. ЦП всегда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задается вопросом: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b="0" i="0" u="none" strike="noStrike" cap="none" dirty="0" smtClean="0">
                <a:solidFill>
                  <a:srgbClr val="FFFFFF"/>
                </a:solidFill>
                <a:latin typeface="Arial"/>
                <a:sym typeface="Arial"/>
              </a:rPr>
              <a:t>«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r>
              <a:rPr lang="ru-RU" sz="2700" b="0" i="0" u="none" strike="noStrike" cap="none" dirty="0" smtClean="0">
                <a:solidFill>
                  <a:srgbClr val="FFFFFF"/>
                </a:solidFill>
                <a:latin typeface="Arial"/>
                <a:sym typeface="Arial"/>
              </a:rPr>
              <a:t>»</a:t>
            </a:r>
            <a:r>
              <a:rPr lang="en-US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является мозговым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27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центром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</a:t>
            </a:r>
            <a:r>
              <a:rPr lang="ru-RU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глупый, но очень быстрый;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Клавиатура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Мышь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Сенсорный экран;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вывода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Экран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Колонки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Принтер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Записывающее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DVD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-устройство;</a:t>
            </a:r>
            <a:endParaRPr lang="en-US" sz="2700" u="none" strike="noStrike" cap="none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Быстрое маленькое временное хранилище. Данные теряются после перезагрузки – он же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RAM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(ЗУПВ);</a:t>
            </a:r>
            <a:endParaRPr lang="en-US" sz="2700" u="none" strike="noStrike" cap="none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r>
              <a:rPr lang="en-US" sz="27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Более медленное большое постоянное хранилище</a:t>
            </a: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Остается, пока не будет удалено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диск </a:t>
            </a:r>
            <a:r>
              <a:rPr lang="en-US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27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карта памяти;</a:t>
            </a:r>
            <a:endParaRPr lang="en-US" sz="27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4600" y="28051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071600" y="234950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6096000" y="964520"/>
            <a:ext cx="3454399" cy="683894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2626822" y="2063070"/>
            <a:ext cx="2389677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 и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6434052" y="2164670"/>
            <a:ext cx="2748048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1264900" y="3371170"/>
            <a:ext cx="2334722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1787448" y="964520"/>
            <a:ext cx="31588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9396412" y="1110570"/>
            <a:ext cx="1803400" cy="1270000"/>
          </a:xfrm>
          <a:prstGeom prst="wedgeEllipseCallout">
            <a:avLst>
              <a:gd name="adj1" fmla="val -62304"/>
              <a:gd name="adj2" fmla="val 7968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2450" y="5279978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670800" y="4234770"/>
            <a:ext cx="2768599" cy="1270000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x&lt; 3: 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Компьютеры хотят быть полезными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8696961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45694">
              <a:spcBef>
                <a:spcPts val="0"/>
              </a:spcBef>
              <a:buSzPct val="100000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Компьютеры созданы с одной целью </a:t>
            </a:r>
            <a:r>
              <a:rPr lang="ru-RU" sz="3200" dirty="0"/>
              <a:t>—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быть для нас полезными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 нам необходимо говорить на их языке, чтобы описать, чего мы хотим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удобству пользователей кто-то уже поместил множество разных програм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 (инструкций) в компьютер, а пользовате-лям нужно лишь выбрать, какую из них они хотят использовать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589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171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</a:t>
            </a:r>
            <a:r>
              <a:rPr lang="en-US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6" name="Shape 407"/>
          <p:cNvSpPr txBox="1"/>
          <p:nvPr/>
        </p:nvSpPr>
        <p:spPr>
          <a:xfrm>
            <a:off x="11438313" y="6762750"/>
            <a:ext cx="413973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программирования</a:t>
            </a:r>
            <a:endParaRPr lang="en-US" sz="3600" u="none" strike="noStrike" cap="none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" name="Shape 379"/>
          <p:cNvSpPr txBox="1"/>
          <p:nvPr/>
        </p:nvSpPr>
        <p:spPr>
          <a:xfrm>
            <a:off x="6096000" y="964520"/>
            <a:ext cx="3454399" cy="683894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обеспечение</a:t>
            </a:r>
            <a:endParaRPr lang="en-US" sz="2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" name="Shape 380"/>
          <p:cNvSpPr txBox="1"/>
          <p:nvPr/>
        </p:nvSpPr>
        <p:spPr>
          <a:xfrm>
            <a:off x="2626822" y="2063070"/>
            <a:ext cx="2389677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Устройства ввода и вывода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" name="Shape 381"/>
          <p:cNvSpPr txBox="1"/>
          <p:nvPr/>
        </p:nvSpPr>
        <p:spPr>
          <a:xfrm>
            <a:off x="6434052" y="2164670"/>
            <a:ext cx="2748048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Центральный процессор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382"/>
          <p:cNvSpPr txBox="1"/>
          <p:nvPr/>
        </p:nvSpPr>
        <p:spPr>
          <a:xfrm>
            <a:off x="6731000" y="51999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ru-RU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Основная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383"/>
          <p:cNvSpPr txBox="1"/>
          <p:nvPr/>
        </p:nvSpPr>
        <p:spPr>
          <a:xfrm>
            <a:off x="11264900" y="3371170"/>
            <a:ext cx="2334722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Вторичная память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3" name="Shape 384"/>
          <p:cNvCxnSpPr/>
          <p:nvPr/>
        </p:nvCxnSpPr>
        <p:spPr>
          <a:xfrm flipH="1">
            <a:off x="5030786" y="31901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4" name="Shape 385"/>
          <p:cNvCxnSpPr/>
          <p:nvPr/>
        </p:nvCxnSpPr>
        <p:spPr>
          <a:xfrm rot="10800000">
            <a:off x="7391400" y="41744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" name="Shape 386"/>
          <p:cNvCxnSpPr/>
          <p:nvPr/>
        </p:nvCxnSpPr>
        <p:spPr>
          <a:xfrm>
            <a:off x="8345486" y="41919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" name="Shape 387"/>
          <p:cNvCxnSpPr/>
          <p:nvPr/>
        </p:nvCxnSpPr>
        <p:spPr>
          <a:xfrm flipH="1">
            <a:off x="9655175" y="381408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" name="Shape 388"/>
          <p:cNvCxnSpPr/>
          <p:nvPr/>
        </p:nvCxnSpPr>
        <p:spPr>
          <a:xfrm>
            <a:off x="9620250" y="481897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" name="Shape 389"/>
          <p:cNvSpPr txBox="1"/>
          <p:nvPr/>
        </p:nvSpPr>
        <p:spPr>
          <a:xfrm>
            <a:off x="11787448" y="964520"/>
            <a:ext cx="31588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Типичный компьютер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390"/>
          <p:cNvSpPr/>
          <p:nvPr/>
        </p:nvSpPr>
        <p:spPr>
          <a:xfrm>
            <a:off x="9396412" y="1110570"/>
            <a:ext cx="1803400" cy="1270000"/>
          </a:xfrm>
          <a:prstGeom prst="wedgeEllipseCallout">
            <a:avLst>
              <a:gd name="adj1" fmla="val -62304"/>
              <a:gd name="adj2" fmla="val 7968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0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2450" y="5279978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410"/>
          <p:cNvSpPr/>
          <p:nvPr/>
        </p:nvSpPr>
        <p:spPr>
          <a:xfrm>
            <a:off x="7670800" y="3962400"/>
            <a:ext cx="2768599" cy="1270000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Горячий Центральный Процессор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6543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734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дальше?</a:t>
            </a:r>
            <a:endParaRPr lang="en-US" sz="24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Жесткий диск в работе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7100" y="26670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язык программирования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http://harrypotter.wikia.com/wiki/Parseltongue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558925" y="1612669"/>
            <a:ext cx="10502899" cy="5419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00FF"/>
              </a:buClr>
              <a:buSzPct val="25000"/>
            </a:pP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Змеиный язык или Парселтанг </a:t>
            </a: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400" dirty="0">
                <a:solidFill>
                  <a:schemeClr val="bg1"/>
                </a:solidFill>
              </a:rPr>
              <a:t>—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магический язык змей и тех, кто способен с ними общаться. Человека, говорящего на </a:t>
            </a: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Парселтанге</a:t>
            </a:r>
            <a:r>
              <a:rPr lang="ru-RU" sz="4200" u="none" strike="noStrike" cap="none" dirty="0" smtClean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называют </a:t>
            </a:r>
            <a:r>
              <a:rPr lang="ru-RU" sz="4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Змееуст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очень необычный навык и он может передаваться по наследству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Практически все известные </a:t>
            </a:r>
            <a:r>
              <a:rPr lang="ru-RU" sz="4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Змееусты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произошли от </a:t>
            </a:r>
            <a:r>
              <a:rPr lang="ru-RU" sz="4200" u="sng" strike="noStrike" cap="none" dirty="0" err="1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Салазара</a:t>
            </a:r>
            <a:r>
              <a:rPr lang="ru-RU" sz="4200" u="sng" strike="noStrike" cap="none" dirty="0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 </a:t>
            </a:r>
            <a:r>
              <a:rPr lang="ru-RU" sz="4200" u="sng" strike="noStrike" cap="none" dirty="0" err="1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Слизерина</a:t>
            </a:r>
            <a:r>
              <a:rPr lang="en-US" sz="4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4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9500" y="2755900"/>
            <a:ext cx="3174900" cy="2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1225684" y="1297021"/>
            <a:ext cx="10991783" cy="5585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00FF"/>
              </a:buClr>
              <a:buSzPct val="25000"/>
            </a:pP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000" dirty="0">
                <a:solidFill>
                  <a:schemeClr val="bg1"/>
                </a:solidFill>
              </a:rPr>
              <a:t>—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язык интерпретатора </a:t>
            </a:r>
            <a:r>
              <a:rPr lang="ru-RU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en-US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тех, кто может с ним общаться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Человека, владеющего </a:t>
            </a: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ru-RU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называют </a:t>
            </a:r>
            <a:r>
              <a:rPr lang="ru-RU" sz="4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Пайтонист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</a:t>
            </a:r>
            <a:r>
              <a:rPr lang="ru-RU" sz="4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очень необычный навык и он может передаваться по наследству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Практически все </a:t>
            </a:r>
            <a:r>
              <a:rPr lang="ru-RU" sz="4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Пайтонисты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используют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разработанное</a:t>
            </a:r>
            <a:r>
              <a:rPr lang="en-US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200" u="none" strike="noStrike" cap="none" dirty="0" smtClean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Гвидо Ван Россумом</a:t>
            </a:r>
            <a:r>
              <a:rPr lang="en-US" sz="42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4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0" y="44704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6100" y="10414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912" y="6517178"/>
            <a:ext cx="351789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5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Начало обучения</a:t>
            </a:r>
            <a:r>
              <a:rPr lang="en-US" sz="5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5000" u="none" strike="noStrike" cap="none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Синтаксические ошибки</a:t>
            </a:r>
            <a:endParaRPr lang="en-US" sz="50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54711">
              <a:spcBef>
                <a:spcPts val="0"/>
              </a:spcBef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 нужно изучить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Пайтон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передавать инструкции Пайтон-интерпретатору. В начале обучения мы будем делать множество ошибок и нести белиберду, словно маленькие дети.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54711"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мы делаем ошибку, компьютеру это не кажется забавным. Он выдает сообщение: </a:t>
            </a:r>
            <a:r>
              <a:rPr lang="en-US" sz="3000" dirty="0" smtClean="0">
                <a:solidFill>
                  <a:srgbClr val="E06666"/>
                </a:solidFill>
              </a:rPr>
              <a:t>“</a:t>
            </a:r>
            <a:r>
              <a:rPr lang="ru-RU" sz="30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синтаксическая ошибка</a:t>
            </a:r>
            <a:r>
              <a:rPr lang="en-US" sz="3000" dirty="0" smtClean="0">
                <a:solidFill>
                  <a:srgbClr val="E06666"/>
                </a:solidFill>
              </a:rPr>
              <a:t>”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как-бы подчеркивая, что он знает язык, а вы его еще только учите. Кажется, Пайтон жесток и бесчувственен.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54711">
              <a:buSzPct val="100000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 вы должны помнить, что люди умны и наделены способностью учиться. Компьютер простой и очень быстрый, но он не может учиться. Поэтому для вас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освоить Пайтон </a:t>
            </a:r>
            <a:r>
              <a:rPr lang="ru-RU" sz="3200" dirty="0">
                <a:solidFill>
                  <a:srgbClr val="FFFF00"/>
                </a:solidFill>
              </a:rPr>
              <a:t>—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гораздо проще, чем компьютеру выучить английский.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155700" y="2667000"/>
            <a:ext cx="13931900" cy="25000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Общение с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en-US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161309" y="4070913"/>
            <a:ext cx="5636029" cy="1598367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974181" y="2342275"/>
              <a:ext cx="2108355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ru-RU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Что дальше</a:t>
              </a:r>
              <a:r>
                <a:rPr lang="en-US" sz="3600" u="none" strike="noStrike" cap="none" dirty="0" smtClean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?</a:t>
              </a:r>
              <a:endPara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465" name="Shape 465"/>
            <p:cNvCxnSpPr/>
            <p:nvPr/>
          </p:nvCxnSpPr>
          <p:spPr>
            <a:xfrm>
              <a:off x="6843291" y="2326012"/>
              <a:ext cx="1988318" cy="436499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820861" y="15192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  <a:endParaRPr lang="en-US" sz="36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</a:t>
            </a:r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618835" y="4954385"/>
            <a:ext cx="9536024" cy="26576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отличный тест, чтобы убедиться, что среда разработки на Пайтон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установлена корректно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Обратите внимание, что команда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также выполняет завершение интерактивного сеанса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0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предвидят потребности</a:t>
            </a:r>
            <a:endParaRPr lang="en-US" sz="5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2799" y="2133600"/>
            <a:ext cx="8480829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45694">
              <a:spcBef>
                <a:spcPts val="0"/>
              </a:spcBef>
              <a:buSzPct val="100000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-приложения </a:t>
            </a:r>
            <a:r>
              <a:rPr lang="ru-RU" sz="3200" dirty="0"/>
              <a:t>—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целый рынок</a:t>
            </a:r>
            <a:endParaRPr lang="en-US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приложения имеют более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миллиардов скачиваний</a:t>
            </a:r>
            <a:endParaRPr lang="en-US" sz="32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больше программистов становятся разработчиками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-приложений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разбираются в том, как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работает программа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1600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Выбери меня!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101600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Выбери меня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115824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Выбери меня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15824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Выбери меня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13004800" y="7073900"/>
            <a:ext cx="1092199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ru-RU" sz="22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Купи меня!</a:t>
            </a:r>
            <a:endParaRPr lang="en-US" sz="22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ru-RU" sz="2000" dirty="0">
                <a:latin typeface="Arial" charset="0"/>
                <a:ea typeface="Arial" charset="0"/>
                <a:cs typeface="Arial" charset="0"/>
                <a:sym typeface="Cabin"/>
              </a:rPr>
              <a:t>Выбери меня</a:t>
            </a:r>
            <a:endParaRPr lang="en-US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7937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нам общаться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Элементы языка Пайтон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37489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lvl="0" indent="-571500">
              <a:spcBef>
                <a:spcPts val="0"/>
              </a:spcBef>
              <a:buSzPct val="171000"/>
              <a:buFont typeface="Arial"/>
              <a:buChar char="•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Лексика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/>
              <a:t>—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 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2)</a:t>
            </a:r>
          </a:p>
          <a:p>
            <a:pPr lvl="0" indent="-533400">
              <a:buSzPct val="171000"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 предложения </a:t>
            </a:r>
            <a:r>
              <a:rPr lang="ru-RU" sz="3600" dirty="0"/>
              <a:t>—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допустимые синтаксические шаблоны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3-5)</a:t>
            </a:r>
          </a:p>
          <a:p>
            <a:pPr lvl="0" indent="-533400">
              <a:buSzPct val="171000"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Story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/>
              <a:t>—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составление программы для определенной цели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8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0258426" y="4690622"/>
            <a:ext cx="5027308" cy="2075937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имя файла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9792392" y="736781"/>
            <a:ext cx="5493341" cy="33503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Короткая</a:t>
            </a:r>
            <a:r>
              <a:rPr lang="en-US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3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-RU" sz="43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история</a:t>
            </a:r>
            <a:r>
              <a:rPr lang="ru-RU" sz="43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r>
              <a:rPr lang="en-US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4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 том, как подсчитать слова в файле, используя Пайтон</a:t>
            </a:r>
            <a:endParaRPr lang="en-US" sz="4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1298892" y="2529191"/>
            <a:ext cx="14144308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стоит использовать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ключевые слова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имен переменных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и других идентификаторов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Предложения или линии кода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337345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</a:t>
            </a:r>
            <a:endParaRPr lang="en-US" sz="4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5273038" y="7037422"/>
            <a:ext cx="2517234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endParaRPr lang="en-US" sz="4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 txBox="1"/>
          <p:nvPr/>
        </p:nvSpPr>
        <p:spPr>
          <a:xfrm>
            <a:off x="8629555" y="7088222"/>
            <a:ext cx="2808758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Константа</a:t>
            </a:r>
            <a:endParaRPr lang="en-US" sz="42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3" name="Shape 513"/>
          <p:cNvSpPr txBox="1"/>
          <p:nvPr/>
        </p:nvSpPr>
        <p:spPr>
          <a:xfrm>
            <a:off x="11728990" y="70882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599" y="27178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 значения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Присвоение с выражением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 вывода </a:t>
            </a:r>
            <a:endParaRPr lang="en-US" sz="5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155700" y="2685144"/>
            <a:ext cx="13931900" cy="25363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Параграфы программы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Пайтон-скрипты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80111">
              <a:spcBef>
                <a:spcPts val="0"/>
              </a:spcBef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Интерактивная среда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отлично подходит для экспериментов и небольших программ длиной в 3-4 строки;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80111"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Большинство программ гораздо длиннее, поэтому мы пишем код в файлах, а затем просим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выполнить команды из этих файлов;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сказать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даем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Пайтону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«сценарий</a:t>
            </a:r>
            <a:r>
              <a:rPr lang="ru-RU" sz="3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»;</a:t>
            </a:r>
            <a:endParaRPr lang="en-US" sz="3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добавляем расширение </a:t>
            </a:r>
            <a:r>
              <a:rPr lang="en-US" sz="3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концу файлов, чтобы обозначить, что они содержат команды на Пайтон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Интерактивная среда или Скрипт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Интерактивная среда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вводите непосредственно в Пайтон по одной строке за раз и он отвечает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Скрипт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08000" lvl="1" indent="0">
              <a:buSzPct val="171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вводите последовательность инструкций (строк) в файл, используя текстовый редактор, и поручаете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Пайтону выполнить эти инструкции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Шаги программы или ход программы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533400">
              <a:spcBef>
                <a:spcPts val="0"/>
              </a:spcBef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Подобно рецепту или инструкции по установке, программа </a:t>
            </a:r>
            <a:r>
              <a:rPr lang="ru-RU" sz="3600" dirty="0" smtClean="0"/>
              <a:t>—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шагов, исполняемых в определенном порядке;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533400"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Некоторые шаги могут быть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условными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их можно пропустить;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533400"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бывает необходимо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повторить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 или группу шагов;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533400">
              <a:buSzPct val="171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мы храним последовательность шагов, чтобы использовать их снова по мере необходимости в разных местах программы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4).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Последовательные шаги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6582116" y="28263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325265"/>
            <a:ext cx="2642732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3" name="Shape 553"/>
          <p:cNvSpPr txBox="1"/>
          <p:nvPr/>
        </p:nvSpPr>
        <p:spPr>
          <a:xfrm>
            <a:off x="1587500" y="27426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847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33970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928796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436813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603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52555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774349" y="4669277"/>
            <a:ext cx="2762656" cy="7205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278965"/>
            <a:ext cx="2783186" cy="6138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054200" y="7065819"/>
            <a:ext cx="12401102" cy="1546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процессе выполнения программа движется от одного шага к другому. Как программисты, мы устанавливаем «пути», по которым следует программа.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Пользователи</a:t>
            </a:r>
            <a:r>
              <a:rPr lang="en-US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vs.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indent="-345694">
              <a:spcBef>
                <a:spcPts val="0"/>
              </a:spcBef>
              <a:buSzPct val="100000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Пользователи воспринимают компьютер, как набор инструментов </a:t>
            </a:r>
            <a:r>
              <a:rPr lang="ru-RU" sz="3200" dirty="0" smtClean="0"/>
              <a:t>—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текстовый редактор, электронная таблица, карта, список дел и т.д.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изучают как работает компьютер и язык компьютера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Программисты используют специальный инструментарий, который позволяет им создавать новые инструменты (программы)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программисты создают программы для большого количества пользователей, а иногда пишут код для себя в качестве помощника для автоматизации какой-либо задачи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Шаги-условия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217236" y="3562350"/>
            <a:ext cx="2410691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Меньше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Больше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 smtClean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Конец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7638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/>
          <p:nvPr/>
        </p:nvCxnSpPr>
        <p:spPr>
          <a:xfrm flipH="1">
            <a:off x="11603152" y="5091112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Меньше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97586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0700068" y="5651500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652280" y="360926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591"/>
          <p:cNvSpPr txBox="1"/>
          <p:nvPr/>
        </p:nvSpPr>
        <p:spPr>
          <a:xfrm>
            <a:off x="1663560" y="6285823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589"/>
          <p:cNvSpPr txBox="1"/>
          <p:nvPr/>
        </p:nvSpPr>
        <p:spPr>
          <a:xfrm>
            <a:off x="4414837" y="480266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Повторяющиеся шаги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13337271" y="2406332"/>
            <a:ext cx="2406364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Пуск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Пуск!</a:t>
            </a:r>
            <a:r>
              <a:rPr lang="en-US" sz="28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8336" y="1981647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22400" y="25275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36861" y="37975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9899" y="31562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24437" y="31562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24449" y="57788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52736" y="60819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66800" y="31720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40036" y="65599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flipV="1">
            <a:off x="1100137" y="3156217"/>
            <a:ext cx="1" cy="347878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84262" y="65772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повторяющиеся шаги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включают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 итерации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которые изменяются с каждым проходом цикла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349135" y="2413267"/>
            <a:ext cx="91769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1338266" y="7175767"/>
            <a:ext cx="3051274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Пуск!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9311" y="24132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1397000" y="12321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81400" y="3810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  <a:endParaRPr lang="en-US" sz="3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8700" y="50294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stCxn id="606" idx="0"/>
            <a:endCxn id="618" idx="2"/>
          </p:cNvCxnSpPr>
          <p:nvPr/>
        </p:nvCxnSpPr>
        <p:spPr>
          <a:xfrm flipV="1">
            <a:off x="5029250" y="4559666"/>
            <a:ext cx="12700" cy="46980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open(name, 'r')</a:t>
            </a:r>
            <a:endParaRPr lang="en-US" sz="28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ctr"/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dirty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dirty="0" err="1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1454938" y="615550"/>
            <a:ext cx="3956858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Последовательный</a:t>
            </a:r>
            <a:endParaRPr lang="en-US" sz="30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Повторяющийся</a:t>
            </a:r>
            <a:endParaRPr lang="en-US"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Условный</a:t>
            </a:r>
            <a:endParaRPr lang="en-US" sz="30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Введите имя файла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:')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8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8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12003133" y="349136"/>
            <a:ext cx="3996000" cy="861198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rgbClr val="FF00FF"/>
              </a:buClr>
              <a:buSzPct val="25000"/>
            </a:pPr>
            <a:r>
              <a:rPr lang="ru-RU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Короткая </a:t>
            </a: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«история»</a:t>
            </a:r>
            <a:r>
              <a:rPr lang="en-US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 </a:t>
            </a:r>
            <a:r>
              <a:rPr lang="ru-RU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том, </a:t>
            </a: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с помощью Пайтон </a:t>
            </a:r>
            <a:r>
              <a:rPr lang="ru-RU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подсчитать количество слов в </a:t>
            </a:r>
            <a:r>
              <a:rPr lang="ru-RU" sz="27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файле</a:t>
            </a:r>
          </a:p>
          <a:p>
            <a:pPr lvl="0" algn="ctr">
              <a:lnSpc>
                <a:spcPct val="115000"/>
              </a:lnSpc>
              <a:buClr>
                <a:srgbClr val="FF00FF"/>
              </a:buClr>
              <a:buSzPct val="25000"/>
            </a:pPr>
            <a:endParaRPr sz="2700" dirty="0" smtClean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7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Слово, использующееся для чтения данных пользователя</a:t>
            </a:r>
            <a:endParaRPr lang="en-US" sz="27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7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7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Предложение, обновляющее значение счетчика слова</a:t>
            </a:r>
            <a:endParaRPr lang="en-US" sz="2700" dirty="0">
              <a:solidFill>
                <a:srgbClr val="00FA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7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27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Параграф о том, как найти самый длинный элемент в списке</a:t>
            </a:r>
            <a:endParaRPr lang="en-US" sz="27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33" name="Shape 633"/>
          <p:cNvCxnSpPr/>
          <p:nvPr/>
        </p:nvCxnSpPr>
        <p:spPr>
          <a:xfrm>
            <a:off x="6986588" y="1211263"/>
            <a:ext cx="5016545" cy="244633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8163098" y="4222865"/>
            <a:ext cx="3873731" cy="1529542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/>
          <p:nvPr/>
        </p:nvCxnSpPr>
        <p:spPr>
          <a:xfrm>
            <a:off x="9890125" y="6737554"/>
            <a:ext cx="1789090" cy="68093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812800" y="2138869"/>
            <a:ext cx="14630400" cy="51097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быстрый обзо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 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Главы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будем возвращаться к этим концепциям на протяжении всего курса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Сосредоточьтесь на общей картине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FFFF00"/>
                </a:solidFill>
              </a:rPr>
              <a:t>Авторы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>
                <a:solidFill>
                  <a:srgbClr val="FFFF00"/>
                </a:solidFill>
              </a:rPr>
              <a:t>/ </a:t>
            </a:r>
            <a:r>
              <a:rPr lang="ru-RU" sz="3600" dirty="0" smtClean="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206100" y="2198849"/>
            <a:ext cx="6797699" cy="5914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Авторские права на эти слайды принадлежат  Чарльзу Р. Северансу </a:t>
            </a:r>
            <a:r>
              <a:rPr lang="en-US" sz="1800" dirty="0" smtClean="0">
                <a:solidFill>
                  <a:srgbClr val="FFFFFF"/>
                </a:solidFill>
              </a:rPr>
              <a:t>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</a:t>
            </a:r>
            <a:r>
              <a:rPr lang="ru-RU" sz="1800" dirty="0" smtClean="0">
                <a:solidFill>
                  <a:srgbClr val="FFFFFF"/>
                </a:solidFill>
              </a:rPr>
              <a:t>, 2010 г., Школа Информации Мичиганского Университета  и доступны по лицензии </a:t>
            </a:r>
            <a:r>
              <a:rPr lang="en-US" sz="1800" dirty="0" smtClean="0">
                <a:solidFill>
                  <a:srgbClr val="FFFFFF"/>
                </a:solidFill>
              </a:rPr>
              <a:t>Creative </a:t>
            </a:r>
            <a:r>
              <a:rPr lang="en-US" sz="1800" dirty="0">
                <a:solidFill>
                  <a:srgbClr val="FFFFFF"/>
                </a:solidFill>
              </a:rPr>
              <a:t>Commons Attribution 4.0 License. </a:t>
            </a:r>
            <a:r>
              <a:rPr lang="ru-RU" sz="1800" dirty="0" smtClean="0">
                <a:solidFill>
                  <a:srgbClr val="FFFFFF"/>
                </a:solidFill>
              </a:rPr>
              <a:t>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Исходная разработка</a:t>
            </a:r>
            <a:r>
              <a:rPr lang="en-US" sz="1800" dirty="0" smtClean="0">
                <a:solidFill>
                  <a:srgbClr val="FFFFFF"/>
                </a:solidFill>
              </a:rPr>
              <a:t>: 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smtClean="0">
                <a:solidFill>
                  <a:srgbClr val="FFFFFF"/>
                </a:solidFill>
              </a:rPr>
              <a:t>Чарльз Северанс, Школа Информации Мичиганского Университета.</a:t>
            </a:r>
            <a:endParaRPr lang="en-US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Перевод выполнила </a:t>
            </a:r>
            <a:r>
              <a:rPr lang="ru-RU" sz="1800" dirty="0" smtClean="0">
                <a:solidFill>
                  <a:srgbClr val="FFFFFF"/>
                </a:solidFill>
              </a:rPr>
              <a:t>Фомкина</a:t>
            </a:r>
            <a:r>
              <a:rPr lang="en-US" sz="1800" smtClean="0">
                <a:solidFill>
                  <a:srgbClr val="FFFFFF"/>
                </a:solidFill>
              </a:rPr>
              <a:t> </a:t>
            </a:r>
            <a:r>
              <a:rPr lang="ru-RU" sz="1800" smtClean="0">
                <a:solidFill>
                  <a:srgbClr val="FFFFFF"/>
                </a:solidFill>
              </a:rPr>
              <a:t>Виолетта</a:t>
            </a:r>
            <a:r>
              <a:rPr lang="ru-RU" sz="1800" dirty="0" smtClean="0">
                <a:solidFill>
                  <a:srgbClr val="FFFFFF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</a:t>
            </a:r>
            <a:r>
              <a:rPr lang="ru-RU" sz="1800" dirty="0" smtClean="0">
                <a:solidFill>
                  <a:schemeClr val="lt1"/>
                </a:solidFill>
              </a:rPr>
              <a:t>Добавьте сюда новых авторов и переводчиков</a:t>
            </a:r>
            <a:endParaRPr lang="en-US" sz="1800" dirty="0" smtClean="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2997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8704400" y="2329324"/>
            <a:ext cx="6797699" cy="5783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FF"/>
                </a:solidFill>
              </a:rPr>
              <a:t>Продолжение следует</a:t>
            </a:r>
            <a:r>
              <a:rPr lang="is-IS" sz="1800" dirty="0" smtClean="0">
                <a:solidFill>
                  <a:srgbClr val="FFFFFF"/>
                </a:solidFill>
              </a:rPr>
              <a:t>…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Зачем становиться программистом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12800" y="2360815"/>
            <a:ext cx="14630400" cy="58068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решить некую задачу: в этом случае мы и пользователь, </a:t>
            </a:r>
          </a:p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программист в одном лице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Например, очистить данные опроса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indent="-371094">
              <a:buClr>
                <a:srgbClr val="FFFF00"/>
              </a:buClr>
              <a:buSzPct val="100000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 создавать нечто, чем смогут пользоваться другие: профессия программиста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Устранить проблему с производительностью в программном обеспечении 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Sakai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Добавить на веб-сайт гостевую книгу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8762" y="1148265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3556000" y="2963725"/>
            <a:ext cx="9062719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44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Компьютер</a:t>
            </a:r>
            <a:endParaRPr lang="en-US" sz="44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26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Аппаратное обеспечение</a:t>
            </a:r>
            <a:r>
              <a:rPr lang="en-US" sz="26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+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 </a:t>
            </a:r>
            <a:r>
              <a:rPr lang="ru-RU" sz="26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Программное обеспечение</a:t>
            </a:r>
            <a:endParaRPr lang="en-US" sz="26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Сети</a:t>
            </a:r>
            <a:endParaRPr lang="en-US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4334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92246" y="894945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1895301" y="6469592"/>
            <a:ext cx="12901353" cy="20575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точки зрения создателя программного обеспечения, мы создаем программное обеспечение. Конечные пользователи </a:t>
            </a:r>
            <a:r>
              <a:rPr lang="ru-RU" sz="2800" dirty="0">
                <a:solidFill>
                  <a:schemeClr val="bg1"/>
                </a:solidFill>
              </a:rPr>
              <a:t>—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наши хозяева, им мы хотим угодить. Они платят нам, когда удовлетворены. Но данные, информаци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 и сети </a:t>
            </a:r>
            <a:r>
              <a:rPr lang="ru-RU" sz="2800" dirty="0">
                <a:solidFill>
                  <a:schemeClr val="bg1"/>
                </a:solidFill>
              </a:rPr>
              <a:t>—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наша проблема, нам приходится решать ее от их имени. Оборудование и программное обеспечение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наши друзья и союзники в этом деле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946572" y="4843856"/>
            <a:ext cx="3208720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Информация</a:t>
            </a:r>
            <a:endParaRPr lang="en-US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363235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ru-RU" sz="3800" b="0" i="0" u="none" strike="noStrike" cap="none" dirty="0" smtClean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Данные</a:t>
            </a:r>
            <a:endParaRPr lang="en-US" sz="3800" b="0" i="0" u="none" strike="noStrike" cap="none" dirty="0">
              <a:solidFill>
                <a:schemeClr val="lt1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6593065" y="1639073"/>
            <a:ext cx="2915698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Пользователь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553481" y="3345106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Программист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76" name="Shape 276"/>
          <p:cNvCxnSpPr>
            <a:stCxn id="274" idx="1"/>
          </p:cNvCxnSpPr>
          <p:nvPr/>
        </p:nvCxnSpPr>
        <p:spPr>
          <a:xfrm flipH="1" flipV="1">
            <a:off x="10378229" y="2479514"/>
            <a:ext cx="790428" cy="1143898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такое код?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Программное обеспечение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12800" y="2460567"/>
            <a:ext cx="14630400" cy="57071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 сохраненных инструкций</a:t>
            </a:r>
            <a:endParaRPr lang="en-US" sz="3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маленькая частичка нашего интеллекта в компьютере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что-то узнаем, затем кодируем и отдаем результат кому-то другому, чтобы он мог сэкономить свои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силы и время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Произведение искусства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особенно, если мы хорошо поработали над пользовательским интерфейсом (чтобы сделать опыт пользователя приятным)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для людей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https://www.youtube.com/watch?v=XiBYM6g8Tck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Программы для людей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125537" y="1809345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 играет музыка</a:t>
            </a:r>
            <a:r>
              <a:rPr lang="en-US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Левая рука вперед и вверх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Правая рука вперед и вверх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левую руку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Перевернуть правую руку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к правому плечу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к левому плечу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затылок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муку на затылок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правое ведро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левое ведро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Левую руку на левую ягодицу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Правую руку на правую ягодицу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Покачивание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Прыжок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https://www.youtube.com/watch?v=XiBYM6g8Tck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2099</Words>
  <Application>Microsoft Office PowerPoint</Application>
  <PresentationFormat>Произвольный</PresentationFormat>
  <Paragraphs>388</Paragraphs>
  <Slides>45</Slides>
  <Notes>45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Title &amp; Subtitle</vt:lpstr>
      <vt:lpstr>Почему программирование?</vt:lpstr>
      <vt:lpstr>Компьютеры хотят быть полезными...</vt:lpstr>
      <vt:lpstr>Программисты предвидят потребности</vt:lpstr>
      <vt:lpstr>Пользователи vs. Программисты</vt:lpstr>
      <vt:lpstr>Зачем становиться программистом?</vt:lpstr>
      <vt:lpstr>Презентация PowerPoint</vt:lpstr>
      <vt:lpstr>Что такое код?  Программное обеспечение? Программа?</vt:lpstr>
      <vt:lpstr>Программы для людей...</vt:lpstr>
      <vt:lpstr>Программы для людей...</vt:lpstr>
      <vt:lpstr>Программы для людей...</vt:lpstr>
      <vt:lpstr>Программы для людей...</vt:lpstr>
      <vt:lpstr>Программы на Пайтон...</vt:lpstr>
      <vt:lpstr>Программы на Пайтон...</vt:lpstr>
      <vt:lpstr>Презентация PowerPoint</vt:lpstr>
      <vt:lpstr>Аппаратная Архитектура</vt:lpstr>
      <vt:lpstr>Презентация PowerPoint</vt:lpstr>
      <vt:lpstr>Презентация PowerPoint</vt:lpstr>
      <vt:lpstr>Определения</vt:lpstr>
      <vt:lpstr>Презентация PowerPoint</vt:lpstr>
      <vt:lpstr>Презентация PowerPoint</vt:lpstr>
      <vt:lpstr>Горячий Центральный Процессор</vt:lpstr>
      <vt:lpstr>Жесткий диск в работе</vt:lpstr>
      <vt:lpstr>Пайтон как язык программирования</vt:lpstr>
      <vt:lpstr>Презентация PowerPoint</vt:lpstr>
      <vt:lpstr>Презентация PowerPoint</vt:lpstr>
      <vt:lpstr>Начало обучения: Синтаксические ошибки</vt:lpstr>
      <vt:lpstr>Общение с Пайтон</vt:lpstr>
      <vt:lpstr>Презентация PowerPoint</vt:lpstr>
      <vt:lpstr>Презентация PowerPoint</vt:lpstr>
      <vt:lpstr>Как нам общаться?</vt:lpstr>
      <vt:lpstr>Элементы языка Пайтон</vt:lpstr>
      <vt:lpstr>Презентация PowerPoint</vt:lpstr>
      <vt:lpstr>Ключевые слова</vt:lpstr>
      <vt:lpstr>Предложения или линии кода</vt:lpstr>
      <vt:lpstr>Параграфы программы</vt:lpstr>
      <vt:lpstr>Пайтон-скрипты</vt:lpstr>
      <vt:lpstr>Интерактивная среда или Скрипт</vt:lpstr>
      <vt:lpstr>Шаги программы или ход программы</vt:lpstr>
      <vt:lpstr>Последовательные шаги</vt:lpstr>
      <vt:lpstr>Шаги-условия</vt:lpstr>
      <vt:lpstr>Повторяющиеся шаги</vt:lpstr>
      <vt:lpstr>Презентация PowerPoint</vt:lpstr>
      <vt:lpstr>Презентация PowerPoint</vt:lpstr>
      <vt:lpstr>Резюме</vt:lpstr>
      <vt:lpstr>Авторы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Vita</cp:lastModifiedBy>
  <cp:revision>222</cp:revision>
  <dcterms:modified xsi:type="dcterms:W3CDTF">2021-05-07T18:59:08Z</dcterms:modified>
</cp:coreProperties>
</file>