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4" r:id="rId10"/>
    <p:sldId id="265" r:id="rId11"/>
    <p:sldId id="266" r:id="rId12"/>
    <p:sldId id="267" r:id="rId13"/>
    <p:sldId id="268" r:id="rId14"/>
    <p:sldId id="269" r:id="rId15"/>
    <p:sldId id="290" r:id="rId16"/>
    <p:sldId id="270" r:id="rId17"/>
    <p:sldId id="28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9" r:id="rId32"/>
    <p:sldId id="285" r:id="rId33"/>
    <p:sldId id="286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FF40FF"/>
    <a:srgbClr val="FF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6"/>
    <p:restoredTop sz="94301"/>
  </p:normalViewPr>
  <p:slideViewPr>
    <p:cSldViewPr snapToGrid="0" snapToObjects="1">
      <p:cViewPr>
        <p:scale>
          <a:sx n="50" d="100"/>
          <a:sy n="50" d="100"/>
        </p:scale>
        <p:origin x="-948" y="-13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dk2"/>
                </a:solidFill>
              </a:rPr>
              <a:t>Заметка</a:t>
            </a:r>
            <a:r>
              <a:rPr lang="ru-RU" baseline="0" dirty="0" smtClean="0">
                <a:solidFill>
                  <a:schemeClr val="dk2"/>
                </a:solidFill>
              </a:rPr>
              <a:t> от Чарльза</a:t>
            </a:r>
            <a:r>
              <a:rPr lang="ru-RU" dirty="0" smtClean="0">
                <a:solidFill>
                  <a:schemeClr val="dk2"/>
                </a:solidFill>
              </a:rPr>
              <a:t>. При использовании этих материалов, вы можете удалить логотип университета</a:t>
            </a:r>
            <a:r>
              <a:rPr lang="ru-RU" baseline="0" dirty="0" smtClean="0">
                <a:solidFill>
                  <a:schemeClr val="dk2"/>
                </a:solidFill>
              </a:rPr>
              <a:t> и заменить его собственным</a:t>
            </a:r>
            <a:r>
              <a:rPr lang="ru-RU" dirty="0" smtClean="0">
                <a:solidFill>
                  <a:schemeClr val="dk2"/>
                </a:solidFill>
              </a:rPr>
              <a:t>, но,</a:t>
            </a:r>
            <a:r>
              <a:rPr lang="ru-RU" baseline="0" dirty="0" smtClean="0">
                <a:solidFill>
                  <a:schemeClr val="dk2"/>
                </a:solidFill>
              </a:rPr>
              <a:t> пожалуйста, сохраните </a:t>
            </a:r>
            <a:r>
              <a:rPr lang="ru-RU" dirty="0" smtClean="0">
                <a:solidFill>
                  <a:schemeClr val="dk2"/>
                </a:solidFill>
              </a:rPr>
              <a:t>CC-BY логотип</a:t>
            </a:r>
            <a:r>
              <a:rPr lang="ru-RU" baseline="0" dirty="0" smtClean="0">
                <a:solidFill>
                  <a:schemeClr val="dk2"/>
                </a:solidFill>
              </a:rPr>
              <a:t> на первой странице, а также на последней странице  - «Благодарности».</a:t>
            </a:r>
            <a:endParaRPr lang="ru-RU" dirty="0" smtClean="0"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9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75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8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28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9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56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21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406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1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8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64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637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35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6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65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3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3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55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5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6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stdtypes.html#string-method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Строки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Глава</a:t>
            </a:r>
            <a:r>
              <a:rPr lang="en-US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6973885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для всех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9812" y="733266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ru-RU" sz="58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Пошаговый перебор элементов строки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655954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533400">
              <a:spcBef>
                <a:spcPts val="0"/>
              </a:spcBef>
              <a:buSzPct val="171000"/>
            </a:pP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икл со счетчиком, использующий оператор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ru-RU" sz="36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, - намного </a:t>
            </a:r>
            <a:r>
              <a:rPr lang="ru-RU" dirty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элегантнее</a:t>
            </a:r>
            <a:endParaRPr lang="en-US" dirty="0"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Цикл с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берет на </a:t>
            </a:r>
            <a:r>
              <a:rPr lang="ru-RU" dirty="0" smtClean="0">
                <a:latin typeface="Arial" charset="0"/>
                <a:ea typeface="Arial" charset="0"/>
                <a:cs typeface="Arial" charset="0"/>
                <a:sym typeface="Cabin"/>
              </a:rPr>
              <a:t>себя управление</a:t>
            </a:r>
            <a:r>
              <a:rPr lang="ru-RU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п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еременной цикла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454221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ru-RU" sz="58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Пошаговый перебор элементов строки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50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533400">
              <a:spcBef>
                <a:spcPts val="0"/>
              </a:spcBef>
              <a:buSzPct val="171000"/>
            </a:pPr>
            <a:r>
              <a:rPr lang="ru-RU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 со счетчиком, использующий оператор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ru-RU" dirty="0"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dirty="0" smtClean="0">
                <a:latin typeface="Arial" charset="0"/>
                <a:ea typeface="Arial" charset="0"/>
                <a:cs typeface="Arial" charset="0"/>
                <a:sym typeface="Cabin"/>
              </a:rPr>
              <a:t>- намного </a:t>
            </a:r>
            <a:r>
              <a:rPr lang="ru-RU" dirty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элегантнее</a:t>
            </a:r>
            <a:endParaRPr lang="en-US" dirty="0"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533400">
              <a:buSzPct val="171000"/>
            </a:pPr>
            <a:r>
              <a:rPr lang="ru-RU" dirty="0" smtClean="0">
                <a:latin typeface="Arial" charset="0"/>
                <a:ea typeface="Arial" charset="0"/>
                <a:cs typeface="Arial" charset="0"/>
                <a:sym typeface="Cabin"/>
              </a:rPr>
              <a:t>Цикл </a:t>
            </a:r>
            <a:r>
              <a:rPr lang="ru-RU" dirty="0">
                <a:latin typeface="Arial" charset="0"/>
                <a:ea typeface="Arial" charset="0"/>
                <a:cs typeface="Arial" charset="0"/>
                <a:sym typeface="Cabin"/>
              </a:rPr>
              <a:t>с </a:t>
            </a:r>
            <a:r>
              <a:rPr lang="en-US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dirty="0">
                <a:latin typeface="Arial" charset="0"/>
                <a:ea typeface="Arial" charset="0"/>
                <a:cs typeface="Arial" charset="0"/>
                <a:sym typeface="Cabin"/>
              </a:rPr>
              <a:t>берет на себя управление</a:t>
            </a:r>
            <a:r>
              <a:rPr lang="ru-RU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переменной цикла</a:t>
            </a:r>
            <a:endParaRPr lang="en-US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1" y="3424870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Перебор и подсчет элементов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3025790"/>
            <a:ext cx="6902450" cy="443678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Перед вами простой цикл, который перебирает каждую букву в строке и подсчитывает сколько раз по ходу цикла встречаетс</a:t>
            </a: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я буква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'a'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letter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word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if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count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Присмотримся к оператору 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66751" y="2603500"/>
            <a:ext cx="6972299" cy="61404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Переменная цикла </a:t>
            </a:r>
            <a:r>
              <a:rPr lang="ru-RU" sz="3000" dirty="0" smtClean="0">
                <a:solidFill>
                  <a:schemeClr val="lt1"/>
                </a:solidFill>
                <a:ea typeface="Arial" charset="0"/>
              </a:rPr>
              <a:t>«перемещается» по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последовательности 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упорядоченному набору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Блок</a:t>
            </a:r>
            <a:r>
              <a:rPr lang="en-US" sz="30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30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тело</a:t>
            </a:r>
            <a:r>
              <a:rPr lang="en-US" sz="30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кода выполняется 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однократно для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каждого значения </a:t>
            </a:r>
            <a:r>
              <a:rPr lang="ru-RU" sz="30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</a:t>
            </a: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последовательности 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Переменная цикла </a:t>
            </a:r>
            <a:r>
              <a:rPr lang="ru-RU" sz="30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поочередно перемещается по всем значениям </a:t>
            </a:r>
            <a:r>
              <a:rPr lang="ru-RU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</a:t>
            </a: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последовательности</a:t>
            </a:r>
            <a:endParaRPr lang="en-US" sz="30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8669342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print(letter)</a:t>
            </a:r>
            <a:endParaRPr lang="en-US" sz="3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8108943" y="3248202"/>
            <a:ext cx="3256613" cy="1281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переменная цикла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12275426" y="3248202"/>
            <a:ext cx="3751578" cy="1075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Строка из 6 букв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6" name="Shape 336"/>
          <p:cNvCxnSpPr/>
          <p:nvPr/>
        </p:nvCxnSpPr>
        <p:spPr>
          <a:xfrm flipH="1" flipV="1">
            <a:off x="9577504" y="4511776"/>
            <a:ext cx="246197" cy="822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7" name="Shape 337"/>
          <p:cNvCxnSpPr/>
          <p:nvPr/>
        </p:nvCxnSpPr>
        <p:spPr>
          <a:xfrm flipV="1">
            <a:off x="12077700" y="4323328"/>
            <a:ext cx="1924050" cy="1010749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3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>
            <a:endCxn id="354" idx="2"/>
          </p:cNvCxnSpPr>
          <p:nvPr/>
        </p:nvCxnSpPr>
        <p:spPr>
          <a:xfrm flipV="1">
            <a:off x="6985000" y="2768699"/>
            <a:ext cx="0" cy="58727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>
            <a:off x="7042150" y="4051399"/>
            <a:ext cx="0" cy="472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908950" cy="7524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09178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35941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7084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35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следующая</a:t>
            </a:r>
            <a:r>
              <a:rPr lang="en-US" sz="35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print(letter)</a:t>
            </a:r>
            <a:endParaRPr lang="en-US" sz="3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171575" y="6978788"/>
            <a:ext cx="14530388" cy="13508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3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Переменная цикла </a:t>
            </a:r>
            <a:r>
              <a:rPr lang="ru-RU" sz="3300" b="0" i="0" u="none" strike="noStrike" cap="none" dirty="0" smtClean="0">
                <a:solidFill>
                  <a:schemeClr val="lt1"/>
                </a:solidFill>
                <a:sym typeface="Arial"/>
              </a:rPr>
              <a:t>«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перемещается</a:t>
            </a:r>
            <a:r>
              <a:rPr lang="ru-RU" sz="3300" b="0" i="0" u="none" strike="noStrike" cap="none" dirty="0" smtClean="0">
                <a:solidFill>
                  <a:schemeClr val="lt1"/>
                </a:solidFill>
                <a:sym typeface="Arial"/>
              </a:rPr>
              <a:t>»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 </a:t>
            </a:r>
            <a:r>
              <a:rPr lang="ru-RU" sz="33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строке</a:t>
            </a:r>
            <a:r>
              <a:rPr lang="ru-RU" sz="33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3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3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блок</a:t>
            </a:r>
            <a:r>
              <a:rPr lang="en-US" sz="33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33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тело</a:t>
            </a:r>
            <a:r>
              <a:rPr lang="en-US" sz="33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кода выполняется однократно для каждого значения </a:t>
            </a:r>
            <a:r>
              <a:rPr lang="ru-RU" sz="33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3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последовательности</a:t>
            </a:r>
            <a:endParaRPr lang="en-US" sz="33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4095751" y="1638300"/>
            <a:ext cx="90478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800" dirty="0" smtClean="0">
                <a:solidFill>
                  <a:srgbClr val="FFD966"/>
                </a:solidFill>
              </a:rPr>
              <a:t>Ещё операции со строками</a:t>
            </a:r>
            <a:endParaRPr lang="en-US" sz="78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3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Срез строки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699" y="2876549"/>
            <a:ext cx="7024693" cy="58864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также можем посмотреть на любой непрерывный кусок строки, используя </a:t>
            </a:r>
            <a:r>
              <a:rPr lang="ru-RU" sz="30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 двоеточие :</a:t>
            </a:r>
            <a:endParaRPr lang="en-US" sz="30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Второе число указывает конец среза, </a:t>
            </a:r>
            <a:r>
              <a:rPr lang="ru-RU" sz="3000" u="sng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но не включается в него</a:t>
            </a:r>
            <a:r>
              <a:rPr lang="ru-RU" sz="3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Срез читается как:</a:t>
            </a:r>
            <a:r>
              <a:rPr lang="en-US" sz="3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b="0" i="0" u="none" strike="noStrike" cap="none" dirty="0" smtClean="0">
                <a:solidFill>
                  <a:srgbClr val="FFFFFF"/>
                </a:solidFill>
                <a:sym typeface="Arial"/>
              </a:rPr>
              <a:t>«от и </a:t>
            </a:r>
            <a:r>
              <a:rPr lang="ru-RU" sz="3000" dirty="0" smtClean="0">
                <a:solidFill>
                  <a:srgbClr val="FFFFFF"/>
                </a:solidFill>
                <a:latin typeface="Arial" charset="0"/>
                <a:cs typeface="Arial" charset="0"/>
                <a:sym typeface="Cabin"/>
              </a:rPr>
              <a:t>до, но не включая</a:t>
            </a:r>
            <a:r>
              <a:rPr lang="ru-RU" sz="3000" b="0" i="0" u="none" strike="noStrike" cap="none" dirty="0" smtClean="0">
                <a:solidFill>
                  <a:srgbClr val="FFFFFF"/>
                </a:solidFill>
                <a:sym typeface="Arial"/>
              </a:rPr>
              <a:t>»</a:t>
            </a:r>
            <a:endParaRPr lang="en-US" sz="3000" b="0" i="0" u="none" strike="noStrike" cap="none" dirty="0" smtClean="0">
              <a:solidFill>
                <a:srgbClr val="FFFFFF"/>
              </a:solidFill>
              <a:sym typeface="Arial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</a:t>
            </a:r>
            <a:r>
              <a:rPr lang="ru-RU" sz="30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второе число превышает длину строки, срез будет взят до конца строки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9069093" y="3351837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6:7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402"/>
          <p:cNvSpPr txBox="1"/>
          <p:nvPr/>
        </p:nvSpPr>
        <p:spPr>
          <a:xfrm>
            <a:off x="9069093" y="3662637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Monty Python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Срез строки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024692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lvl="0" indent="0">
              <a:spcBef>
                <a:spcPts val="0"/>
              </a:spcBef>
              <a:buSzPct val="171000"/>
              <a:buNone/>
            </a:pP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Если при извлечении среза мы опускаем первое или последнее число, подразумевается, что пропуск </a:t>
            </a:r>
            <a:r>
              <a:rPr lang="ru-RU" sz="3200" dirty="0"/>
              <a:t>—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начало или конец строки соответственно </a:t>
            </a:r>
            <a:endParaRPr lang="en-US" sz="3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8503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Объединение строк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742950" y="2603501"/>
            <a:ext cx="6472238" cy="47577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Когда оператор </a:t>
            </a:r>
            <a:r>
              <a:rPr lang="en-US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применяется к строкам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он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выполняет функцию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</a:t>
            </a:r>
            <a:r>
              <a:rPr lang="ru-RU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объединения</a:t>
            </a:r>
            <a:r>
              <a:rPr lang="ru-RU" sz="36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»</a:t>
            </a:r>
            <a:endParaRPr lang="en-US" sz="360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Привет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36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тебе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36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Приветтебе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 тебе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Использование оператора</a:t>
            </a:r>
            <a:r>
              <a:rPr lang="en-US" sz="5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5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5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качестве логического оператора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595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533400">
              <a:spcBef>
                <a:spcPts val="0"/>
              </a:spcBef>
              <a:buSzPct val="171000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Ключевое слово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можно </a:t>
            </a:r>
            <a:r>
              <a:rPr lang="ru-RU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использовать 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также и для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проверки содержитс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я ли одна строка </a:t>
            </a:r>
            <a:r>
              <a:rPr lang="ru-RU" sz="30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внутри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другой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533400">
              <a:buSzPct val="171000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Выражение с </a:t>
            </a:r>
            <a:r>
              <a:rPr lang="en-US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ru-RU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dirty="0"/>
              <a:t>—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логическое выражение, возвращающее 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(Правда)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или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(Ложь)</a:t>
            </a:r>
            <a:r>
              <a:rPr lang="ru-RU" sz="30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Может быть использовано в выражениях с оператором </a:t>
            </a:r>
            <a:r>
              <a:rPr lang="en-US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'nan'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Найдено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r>
              <a:rPr lang="en-US" sz="30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Найдено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87312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Строковый тип данных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305050"/>
            <a:ext cx="8559800" cy="66484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32994">
              <a:spcBef>
                <a:spcPts val="0"/>
              </a:spcBef>
              <a:buClr>
                <a:srgbClr val="FF00FF"/>
              </a:buClr>
              <a:buSzPct val="100000"/>
            </a:pPr>
            <a:r>
              <a:rPr lang="ru-RU" sz="28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Строка </a:t>
            </a:r>
            <a:r>
              <a:rPr lang="ru-RU" sz="2800" dirty="0">
                <a:solidFill>
                  <a:srgbClr val="FF40FF"/>
                </a:solidFill>
              </a:rPr>
              <a:t>—</a:t>
            </a:r>
            <a:r>
              <a:rPr lang="ru-RU" sz="28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последовательность символов алфавита</a:t>
            </a:r>
            <a:endParaRPr lang="en-US"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ru-RU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Строка заключается в одинарные или двойные кавычки: </a:t>
            </a:r>
            <a:r>
              <a:rPr lang="en-US" sz="2800" b="0" i="0" u="none" strike="noStrike" cap="none" dirty="0" smtClean="0">
                <a:solidFill>
                  <a:srgbClr val="FF00FF"/>
                </a:solidFill>
                <a:sym typeface="Arial"/>
              </a:rPr>
              <a:t>'</a:t>
            </a:r>
            <a:r>
              <a:rPr lang="ru-RU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r>
              <a:rPr lang="en-US" sz="2800" b="0" i="0" u="none" strike="noStrike" cap="none" dirty="0" smtClean="0">
                <a:solidFill>
                  <a:srgbClr val="FF00FF"/>
                </a:solidFill>
                <a:sym typeface="Arial"/>
              </a:rPr>
              <a:t>'</a:t>
            </a:r>
            <a:r>
              <a:rPr lang="en-US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или</a:t>
            </a:r>
            <a:r>
              <a:rPr lang="en-US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dirty="0" smtClean="0">
                <a:solidFill>
                  <a:srgbClr val="FF00FF"/>
                </a:solidFill>
              </a:rPr>
              <a:t>"</a:t>
            </a:r>
            <a:r>
              <a:rPr lang="ru-RU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r>
              <a:rPr lang="en-US" sz="2800" dirty="0" smtClean="0">
                <a:solidFill>
                  <a:srgbClr val="FF00FF"/>
                </a:solidFill>
              </a:rPr>
              <a:t>"</a:t>
            </a:r>
            <a:endParaRPr lang="en-US" sz="2800" dirty="0">
              <a:solidFill>
                <a:srgbClr val="FF00FF"/>
              </a:solidFill>
            </a:endParaRP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ru-RU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случае строк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символ 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означает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b="0" i="0" u="none" strike="noStrike" cap="none" dirty="0" smtClean="0">
                <a:solidFill>
                  <a:srgbClr val="00FF00"/>
                </a:solidFill>
                <a:sym typeface="Arial"/>
              </a:rPr>
              <a:t>«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объединение</a:t>
            </a:r>
            <a:r>
              <a:rPr lang="ru-RU" sz="2800" b="0" i="0" u="none" strike="noStrike" cap="none" dirty="0" smtClean="0">
                <a:solidFill>
                  <a:srgbClr val="00FF00"/>
                </a:solidFill>
                <a:sym typeface="Arial"/>
              </a:rPr>
              <a:t>»</a:t>
            </a:r>
            <a:endParaRPr lang="en-US" sz="2800" b="0" i="0" u="none" strike="noStrike" cap="none" dirty="0">
              <a:solidFill>
                <a:srgbClr val="00FF00"/>
              </a:solidFill>
              <a:sym typeface="Arial"/>
            </a:endParaRP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ru-RU" sz="28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Если в строке содержатся цифры, она все равно остается строкой</a:t>
            </a:r>
            <a:endParaRPr lang="en-US" sz="28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ru-RU" sz="28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можем преобразовать цифры в строке в числовой тип, используя функцию </a:t>
            </a:r>
            <a:r>
              <a:rPr lang="en-US" sz="2800" u="none" strike="noStrike" cap="none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10153650" y="833717"/>
            <a:ext cx="5846760" cy="7472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str1 = </a:t>
            </a:r>
            <a:r>
              <a:rPr lang="en-US" sz="28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  <a:r>
              <a:rPr lang="ru-RU" sz="2800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Привет</a:t>
            </a:r>
            <a:r>
              <a:rPr lang="en-US" sz="2800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  <a:endParaRPr lang="en-US" sz="28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str2 = </a:t>
            </a:r>
            <a:r>
              <a:rPr lang="en-US" sz="28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8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тебе</a:t>
            </a:r>
            <a:r>
              <a:rPr lang="en-US" sz="28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28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28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Приветтебе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2800" i="0" u="none" strike="noStrike" cap="none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Сравнение строк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5328900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банан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Верно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ru-RU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бананы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.'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банан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Ваше слово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,'</a:t>
            </a: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ru-RU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идет перед бананом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34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4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банан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Ваше слово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,'</a:t>
            </a: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ru-RU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идет после банана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34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Верно</a:t>
            </a:r>
            <a:r>
              <a:rPr lang="en-US" sz="3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ru-RU" sz="3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бананы</a:t>
            </a:r>
            <a:r>
              <a:rPr lang="en-US" sz="3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.'</a:t>
            </a:r>
            <a:r>
              <a:rPr lang="en-US" sz="3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7986712" y="673718"/>
            <a:ext cx="7443787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Библиотека для обработки строк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1155700" y="1452218"/>
            <a:ext cx="6831013" cy="697716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Пайтон имеется ряд строковых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функций</a:t>
            </a:r>
            <a:r>
              <a:rPr lang="ru-RU" sz="34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которые находятся в</a:t>
            </a:r>
            <a:r>
              <a:rPr lang="en-US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библиотеке для обработки строк</a:t>
            </a:r>
            <a:endParaRPr lang="en-US" sz="3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Эти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уже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встроены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каждую строку, мы вызываем их, добавляя функцию к строковой переменной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Эти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изменяют исходную строку, а возвращают </a:t>
            </a:r>
            <a:r>
              <a:rPr lang="ru-RU" sz="3400" u="sng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новую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с  заданными изменениями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Привет, Боб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3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привет, боб</a:t>
            </a:r>
            <a:endParaRPr lang="en-US"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greet)</a:t>
            </a:r>
            <a:endParaRPr lang="en-US" sz="3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Привет, Боб</a:t>
            </a:r>
            <a:endParaRPr lang="en-US"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4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Привет Всем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3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lower</a:t>
            </a: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())</a:t>
            </a:r>
            <a:endParaRPr lang="en-US"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</a:t>
            </a:r>
            <a:r>
              <a:rPr lang="ru-RU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ривет всем</a:t>
            </a:r>
            <a:endParaRPr lang="en-US"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02991" y="692855"/>
            <a:ext cx="14919599" cy="77887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Привет, Мир!</a:t>
            </a:r>
            <a:r>
              <a:rPr lang="en-US" sz="30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30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['capitalize',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casefold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'center', 'count', 'encode',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endswith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expandtabs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'find', 'format',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format_map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'index',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isalnum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isalpha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isdecimal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isdigit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isidentifier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islower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isnumeric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isprintable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isspace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istitle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isupper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'join',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ljust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'lower',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lstrip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maketrans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'partition', 'replace',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rfind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rindex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rjust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rpartition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rsplit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rstrip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'split',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splitlines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startswith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'strip',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swapcase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'title', 'translate', 'upper', 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zfill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lang="en-US"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 </a:t>
            </a:r>
            <a:r>
              <a:rPr lang="en-US" sz="28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https://docs.python.org/3/library/stdtypes.html#string-methods</a:t>
            </a:r>
            <a:endParaRPr lang="en-US" sz="280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023937"/>
            <a:ext cx="12026900" cy="6997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728663" y="2406640"/>
            <a:ext cx="7857886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str.capitalize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str.center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(width[, </a:t>
            </a:r>
            <a:r>
              <a:rPr lang="en-US" sz="2800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fillchar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str.endswith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str.find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406640"/>
            <a:ext cx="6721475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str.replace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str.lower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str.upper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1767553" y="833718"/>
            <a:ext cx="1272089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Библиотека для обработки строк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635874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Поиск строки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886700" cy="5892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используем функцию </a:t>
            </a:r>
            <a:r>
              <a:rPr lang="en-US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для поиска подстроки внутри другой строки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находит первое появление подстроки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Если подстрока не найдена,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возвращает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Помните, что стартовая позиция начинается с 0</a:t>
            </a:r>
            <a:endParaRPr lang="en-US" sz="34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flipH="1" flipV="1">
            <a:off x="10302875" y="1084262"/>
            <a:ext cx="1295910" cy="82629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Преобразование в </a:t>
            </a:r>
            <a:r>
              <a:rPr lang="ru-RU" sz="5800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ЗАГЛАВНЫЕ буквы</a:t>
            </a:r>
            <a:endParaRPr lang="en-US" sz="58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1739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Можно создать копию строки </a:t>
            </a:r>
            <a:r>
              <a:rPr lang="ru-RU" sz="36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в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нижнем регистре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или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в </a:t>
            </a:r>
            <a:r>
              <a:rPr lang="ru-RU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верхнем регистре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режде чем искать подстроку с помощью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лучше преобразовать строку в нижний регистр, чтобы искать вне зависимости от регистра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Привет, Боб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36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.upper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ПРИВЕТ, БОБ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 боб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Поиск и замена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6594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 </a:t>
            </a:r>
            <a:r>
              <a:rPr lang="en-US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похожа на операцию «поиск и замена» в текстовом редакторе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Она заменяет содержимое </a:t>
            </a: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каждой встреченной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искомой строки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содержимое </a:t>
            </a:r>
            <a:r>
              <a:rPr lang="ru-RU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заменяющей строки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 =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Привет,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ru-RU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Марина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‘</a:t>
            </a:r>
            <a:r>
              <a:rPr lang="ru-RU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Марина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30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Карина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Привет, </a:t>
            </a:r>
            <a:r>
              <a:rPr lang="ru-RU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Карина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‘</a:t>
            </a:r>
            <a:r>
              <a:rPr lang="ru-RU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р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'X'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ru-RU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</a:t>
            </a:r>
            <a:r>
              <a:rPr lang="en-US" sz="30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ru-RU" sz="3000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ивет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Ка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ru-RU" sz="3000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ина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Удаление пробелов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7881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Иногда бывает нужно удалить пробелы в начале и/или в конце строки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удаляют пробелы слева и справа соответственно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одновременно удаляет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пробелы в начале и в конце строки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   </a:t>
            </a:r>
            <a:r>
              <a:rPr lang="ru-RU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Привет, Боб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Привет, Боб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  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Привет, Боб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Привет, Боб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2946377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Хорошего тебе дня!</a:t>
            </a:r>
            <a:r>
              <a:rPr lang="en-US" sz="3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36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Хорошего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х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Префиксы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641667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Чтение и преобразование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8549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предпочитаем читать данные, используя </a:t>
            </a: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строки</a:t>
            </a:r>
            <a:r>
              <a:rPr lang="ru-RU" sz="30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 затем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анализировать и преобразовывать данные по мере необходимости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Так мы имеем больше контроля над ошибками и/или неправильным вводом данных пользователем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Введенные числа должны быть </a:t>
            </a:r>
            <a:r>
              <a:rPr lang="ru-RU" sz="30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преобразованы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из строкового типа в числовой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9753599" y="869950"/>
            <a:ext cx="5687911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Ваше имя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:'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Ваше имя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ru-RU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Чак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Чак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Количество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:'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Количество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3000" i="0" u="none" strike="noStrike" cap="none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unsupported operand type(s) for -: '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'From 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  <a:r>
              <a:rPr lang="en-US" sz="28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'@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 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en-US" sz="280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@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9182100" y="776149"/>
            <a:ext cx="6483800" cy="170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Разбор и извлечение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7644" y="833718"/>
            <a:ext cx="13360712" cy="1706182"/>
          </a:xfrm>
        </p:spPr>
        <p:txBody>
          <a:bodyPr/>
          <a:lstStyle/>
          <a:p>
            <a:r>
              <a:rPr lang="ru-RU" sz="7600" dirty="0" smtClean="0">
                <a:solidFill>
                  <a:srgbClr val="FFD966"/>
                </a:solidFill>
              </a:rPr>
              <a:t>Два вида строк</a:t>
            </a:r>
            <a:endParaRPr lang="en-US" sz="7600" dirty="0">
              <a:solidFill>
                <a:srgbClr val="FFD9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19694" y="2723853"/>
            <a:ext cx="62841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</a:t>
            </a:r>
            <a:r>
              <a:rPr lang="en-US" sz="3200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3.5.1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endParaRPr lang="en-US" sz="3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7137" y="2723853"/>
            <a:ext cx="63601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2.7.10 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unicode</a:t>
            </a:r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endParaRPr lang="en-US" sz="3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2613" y="7366599"/>
            <a:ext cx="1021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00FA00"/>
                </a:solidFill>
              </a:rPr>
              <a:t>В Пайтон 3 все строки </a:t>
            </a:r>
            <a:r>
              <a:rPr lang="ru-RU" sz="3600" dirty="0">
                <a:solidFill>
                  <a:srgbClr val="00FA00"/>
                </a:solidFill>
              </a:rPr>
              <a:t>—</a:t>
            </a:r>
            <a:r>
              <a:rPr lang="ru-RU" sz="3600" dirty="0" smtClean="0">
                <a:solidFill>
                  <a:srgbClr val="00FA00"/>
                </a:solidFill>
              </a:rPr>
              <a:t> последовательность Юникод-символов</a:t>
            </a:r>
            <a:endParaRPr lang="en-US" sz="36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2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15171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Резюме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6007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Строковой тип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Чтение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Преобразование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Индексация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Срез строки </a:t>
            </a:r>
            <a:r>
              <a:rPr lang="en-US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</a:t>
            </a: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:4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Перебор элементов строки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 помощью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Объединение строк с </a:t>
            </a:r>
          </a:p>
          <a:p>
            <a:pPr marL="356489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None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помощью </a:t>
            </a:r>
            <a:r>
              <a:rPr lang="en-US" sz="3600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endParaRPr lang="en-US" sz="3600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37" name="Shape 537"/>
          <p:cNvSpPr txBox="1">
            <a:spLocks noGrp="1"/>
          </p:cNvSpPr>
          <p:nvPr>
            <p:ph type="body" idx="4294967295"/>
          </p:nvPr>
        </p:nvSpPr>
        <p:spPr>
          <a:xfrm>
            <a:off x="9110663" y="2655720"/>
            <a:ext cx="5977037" cy="5627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Операции со строками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Библиотека операций со строками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Сравнение строк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Поиск внутри строк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Замена текста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Удаление пробелов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3600" dirty="0"/>
              <a:t>Авторы </a:t>
            </a:r>
            <a:r>
              <a:rPr lang="en-US" sz="3600" dirty="0"/>
              <a:t> / </a:t>
            </a:r>
            <a:r>
              <a:rPr lang="ru-RU" sz="3600" dirty="0"/>
              <a:t>Благодарности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43" name="Shape 543"/>
          <p:cNvSpPr txBox="1"/>
          <p:nvPr/>
        </p:nvSpPr>
        <p:spPr>
          <a:xfrm>
            <a:off x="11557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sz="1800" dirty="0">
                <a:solidFill>
                  <a:srgbClr val="FFFFFF"/>
                </a:solidFill>
              </a:rPr>
              <a:t>Авторские права на эти слайды принадлежат  Чарльзу Р. Северансу (</a:t>
            </a:r>
            <a:r>
              <a:rPr lang="ru-RU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ru-RU" sz="1800" dirty="0">
                <a:solidFill>
                  <a:srgbClr val="FFFFFF"/>
                </a:solidFill>
              </a:rPr>
              <a:t>) , 2010 г., Школа Информации Мичиганского Университета  и доступны по лицензии </a:t>
            </a:r>
            <a:r>
              <a:rPr lang="ru-RU" sz="1800" dirty="0" err="1">
                <a:solidFill>
                  <a:srgbClr val="FFFFFF"/>
                </a:solidFill>
              </a:rPr>
              <a:t>Creative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Commons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Attribution</a:t>
            </a:r>
            <a:r>
              <a:rPr lang="ru-RU" sz="1800" dirty="0">
                <a:solidFill>
                  <a:srgbClr val="FFFFFF"/>
                </a:solidFill>
              </a:rPr>
              <a:t> 4.0 </a:t>
            </a:r>
            <a:r>
              <a:rPr lang="ru-RU" sz="1800" dirty="0" err="1">
                <a:solidFill>
                  <a:srgbClr val="FFFFFF"/>
                </a:solidFill>
              </a:rPr>
              <a:t>License</a:t>
            </a:r>
            <a:r>
              <a:rPr lang="ru-RU" sz="1800" dirty="0">
                <a:solidFill>
                  <a:srgbClr val="FFFFFF"/>
                </a:solidFill>
              </a:rPr>
              <a:t>. Пожалуйста, сохраняйте этот слайд во всех копиях этого документа, в соответствии с требованиями Лицензии. Если вы внесли изменения, добавьте свое имя или организацию в список участников на этой странице.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/>
            <a:r>
              <a:rPr lang="ru-RU" sz="1800" dirty="0">
                <a:solidFill>
                  <a:srgbClr val="FFFFFF"/>
                </a:solidFill>
              </a:rPr>
              <a:t>Исходная разработка:  Чарльз Северанс, Школа Информации Мичиганского </a:t>
            </a:r>
            <a:r>
              <a:rPr lang="ru-RU" sz="1800" dirty="0" smtClean="0">
                <a:solidFill>
                  <a:srgbClr val="FFFFFF"/>
                </a:solidFill>
              </a:rPr>
              <a:t>Университета</a:t>
            </a:r>
            <a:r>
              <a:rPr lang="en-US" sz="1800" dirty="0" smtClean="0">
                <a:solidFill>
                  <a:srgbClr val="FFFFFF"/>
                </a:solidFill>
              </a:rPr>
              <a:t>.</a:t>
            </a:r>
          </a:p>
          <a:p>
            <a:pPr lvl="0"/>
            <a:endParaRPr lang="en-US" sz="1800" dirty="0">
              <a:solidFill>
                <a:srgbClr val="FFFFFF"/>
              </a:solidFill>
            </a:endParaRPr>
          </a:p>
          <a:p>
            <a:r>
              <a:rPr lang="ru-RU" sz="1800">
                <a:solidFill>
                  <a:srgbClr val="FFFFFF"/>
                </a:solidFill>
              </a:rPr>
              <a:t>Перевод выполнила Фомкина Виолетта.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>
              <a:buClr>
                <a:schemeClr val="dk2"/>
              </a:buClr>
              <a:buSzPct val="61111"/>
            </a:pPr>
            <a:r>
              <a:rPr lang="ru-RU" sz="1800" dirty="0">
                <a:solidFill>
                  <a:schemeClr val="lt1"/>
                </a:solidFill>
              </a:rPr>
              <a:t>… Добавьте сюда новых авторов и переводчиков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77618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55818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028950" y="833718"/>
            <a:ext cx="120587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Заглянем внутрь строки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802688" cy="60261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можем добраться до любого отдельного символа внутри строки, указав в </a:t>
            </a:r>
            <a:r>
              <a:rPr lang="ru-RU" sz="33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квадратных скобках </a:t>
            </a:r>
            <a:r>
              <a:rPr lang="ru-RU" sz="33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индекс этого символа</a:t>
            </a:r>
            <a:endParaRPr lang="en-US" sz="3300" u="none" strike="noStrike" cap="none" dirty="0"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Значение индекса должно быть целым числом и начинаться с нуля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Значение индекса также может быть выражением, которое можно вычислить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6"/>
            <a:ext cx="4878899" cy="378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-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050" y="908000"/>
            <a:ext cx="2489200" cy="166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Символ за пределами строки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3400" cy="5588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Пайтон вы получите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ошибку</a:t>
            </a:r>
            <a:r>
              <a:rPr lang="ru-RU" sz="36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, попытавшись</a:t>
            </a:r>
            <a:r>
              <a:rPr lang="en-US" sz="36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добраться до элемента за пределами конца строки (несуществующий индекс)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Будьте внимательны при построении значений индексов и срезов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8759825" y="323911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3000" i="0" u="none" strike="noStrike" cap="none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IndexError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7" name="Shape 232"/>
          <p:cNvSpPr txBox="1"/>
          <p:nvPr/>
        </p:nvSpPr>
        <p:spPr>
          <a:xfrm>
            <a:off x="9601200" y="6985510"/>
            <a:ext cx="5162550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индекс вне диапазона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" name="Прямая со стрелкой 3"/>
          <p:cNvCxnSpPr>
            <a:stCxn id="7" idx="0"/>
          </p:cNvCxnSpPr>
          <p:nvPr/>
        </p:nvCxnSpPr>
        <p:spPr>
          <a:xfrm flipH="1" flipV="1">
            <a:off x="11906250" y="6096000"/>
            <a:ext cx="276225" cy="88951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 строки есть длина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86041" cy="4608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ru-RU" sz="4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Встроенная функция</a:t>
            </a:r>
            <a:r>
              <a:rPr lang="en-US" sz="4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000" u="none" strike="noStrike" cap="none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ru-RU" sz="40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4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4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позволяет нам узнать длину строки</a:t>
            </a:r>
            <a:endParaRPr lang="en-US" sz="4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FF00FF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 </a:t>
            </a:r>
            <a:r>
              <a:rPr lang="en-US" sz="7600" u="none" strike="noStrike" cap="none" dirty="0" err="1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ru-RU" sz="76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ru-RU" sz="54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5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</a:t>
            </a:r>
            <a:r>
              <a:rPr lang="ru-RU" sz="5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ункция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54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5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строка</a:t>
            </a: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число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9829800" y="2171700"/>
            <a:ext cx="6115049" cy="350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3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представляет собой некий </a:t>
            </a:r>
            <a:r>
              <a:rPr lang="ru-RU" sz="33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сохраненный код</a:t>
            </a:r>
            <a:r>
              <a:rPr lang="ru-RU" sz="33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который мы используем.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 принимает </a:t>
            </a:r>
            <a:r>
              <a:rPr lang="ru-RU" sz="33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входные данные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возвращает </a:t>
            </a:r>
            <a:r>
              <a:rPr lang="ru-RU" sz="33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вывод/результат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FF00FF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 </a:t>
            </a:r>
            <a:r>
              <a:rPr lang="en-US" sz="7600" dirty="0" err="1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ru-RU" sz="7600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y: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blah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строка</a:t>
            </a: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число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12" name="Shape 280"/>
          <p:cNvSpPr txBox="1"/>
          <p:nvPr/>
        </p:nvSpPr>
        <p:spPr>
          <a:xfrm>
            <a:off x="9829800" y="2171700"/>
            <a:ext cx="6115049" cy="350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3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представляет собой некий </a:t>
            </a:r>
            <a:r>
              <a:rPr lang="ru-RU" sz="33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сохраненный код</a:t>
            </a:r>
            <a:r>
              <a:rPr lang="ru-RU" sz="33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который мы используем.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 принимает </a:t>
            </a:r>
            <a:r>
              <a:rPr lang="ru-RU" sz="33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входные данные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возвращает </a:t>
            </a:r>
            <a:r>
              <a:rPr lang="ru-RU" sz="33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вывод/результат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2719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ru-RU" sz="58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Пошаговый перебор элементов строки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4994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Используя оператор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переменную цикла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функцию </a:t>
            </a:r>
            <a:r>
              <a:rPr lang="en-US" sz="3600" u="none" strike="noStrike" cap="none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можем создать цикл для доступа к каждой </a:t>
            </a: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отдельной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букве в строке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7407</TotalTime>
  <Words>2081</Words>
  <Application>Microsoft Office PowerPoint</Application>
  <PresentationFormat>Произвольный</PresentationFormat>
  <Paragraphs>448</Paragraphs>
  <Slides>33</Slides>
  <Notes>31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Title &amp; Subtitle</vt:lpstr>
      <vt:lpstr>Строки</vt:lpstr>
      <vt:lpstr>Строковый тип данных</vt:lpstr>
      <vt:lpstr>Чтение и преобразование</vt:lpstr>
      <vt:lpstr>Заглянем внутрь строки</vt:lpstr>
      <vt:lpstr>Символ за пределами строки</vt:lpstr>
      <vt:lpstr>У строки есть длина</vt:lpstr>
      <vt:lpstr>Функция len()</vt:lpstr>
      <vt:lpstr>Функция len()</vt:lpstr>
      <vt:lpstr>Пошаговый перебор элементов строки</vt:lpstr>
      <vt:lpstr>Пошаговый перебор элементов строки</vt:lpstr>
      <vt:lpstr>Пошаговый перебор элементов строки</vt:lpstr>
      <vt:lpstr>Перебор и подсчет элементов</vt:lpstr>
      <vt:lpstr>Присмотримся к оператору in</vt:lpstr>
      <vt:lpstr>Презентация PowerPoint</vt:lpstr>
      <vt:lpstr>Ещё операции со строками</vt:lpstr>
      <vt:lpstr>Срез строки</vt:lpstr>
      <vt:lpstr>Срез строки</vt:lpstr>
      <vt:lpstr>Объединение строк</vt:lpstr>
      <vt:lpstr>Использование оператора in в качестве логического оператора</vt:lpstr>
      <vt:lpstr>Сравнение строк</vt:lpstr>
      <vt:lpstr>Библиотека для обработки строк</vt:lpstr>
      <vt:lpstr>Презентация PowerPoint</vt:lpstr>
      <vt:lpstr>Презентация PowerPoint</vt:lpstr>
      <vt:lpstr>Библиотека для обработки строк</vt:lpstr>
      <vt:lpstr>Поиск строки</vt:lpstr>
      <vt:lpstr>Преобразование в ЗАГЛАВНЫЕ буквы</vt:lpstr>
      <vt:lpstr>Поиск и замена</vt:lpstr>
      <vt:lpstr>Удаление пробелов</vt:lpstr>
      <vt:lpstr>Презентация PowerPoint</vt:lpstr>
      <vt:lpstr>Презентация PowerPoint</vt:lpstr>
      <vt:lpstr>Два вида строк</vt:lpstr>
      <vt:lpstr>Резюме</vt:lpstr>
      <vt:lpstr>Авторы  / Благодарности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cp:lastModifiedBy>Vita</cp:lastModifiedBy>
  <cp:revision>208</cp:revision>
  <dcterms:modified xsi:type="dcterms:W3CDTF">2021-05-07T18:31:18Z</dcterms:modified>
</cp:coreProperties>
</file>