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92" r:id="rId1"/>
  </p:sldMasterIdLst>
  <p:notesMasterIdLst>
    <p:notesMasterId r:id="rId31"/>
  </p:notesMasterIdLst>
  <p:sldIdLst>
    <p:sldId id="256" r:id="rId2"/>
    <p:sldId id="286" r:id="rId3"/>
    <p:sldId id="258" r:id="rId4"/>
    <p:sldId id="25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</p:sldIdLst>
  <p:sldSz cx="162560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66"/>
    <a:srgbClr val="FF9966"/>
    <a:srgbClr val="FF9933"/>
    <a:srgbClr val="FF9900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47" autoAdjust="0"/>
    <p:restoredTop sz="88235"/>
  </p:normalViewPr>
  <p:slideViewPr>
    <p:cSldViewPr snapToGrid="0" snapToObjects="1">
      <p:cViewPr>
        <p:scale>
          <a:sx n="55" d="100"/>
          <a:sy n="55" d="100"/>
        </p:scale>
        <p:origin x="-630" y="270"/>
      </p:cViewPr>
      <p:guideLst>
        <p:guide orient="horz" pos="2880"/>
        <p:guide pos="5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6952887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>
                <a:solidFill>
                  <a:schemeClr val="dk2"/>
                </a:solidFill>
              </a:rPr>
              <a:t>Заметка</a:t>
            </a:r>
            <a:r>
              <a:rPr lang="ru-RU" baseline="0" dirty="0" smtClean="0">
                <a:solidFill>
                  <a:schemeClr val="dk2"/>
                </a:solidFill>
              </a:rPr>
              <a:t> от Чарльза</a:t>
            </a:r>
            <a:r>
              <a:rPr lang="ru-RU" dirty="0" smtClean="0">
                <a:solidFill>
                  <a:schemeClr val="dk2"/>
                </a:solidFill>
              </a:rPr>
              <a:t>. При использовании этих материалов, вы можете удалить логотип университета</a:t>
            </a:r>
            <a:r>
              <a:rPr lang="ru-RU" baseline="0" dirty="0" smtClean="0">
                <a:solidFill>
                  <a:schemeClr val="dk2"/>
                </a:solidFill>
              </a:rPr>
              <a:t> и заменить его собственным</a:t>
            </a:r>
            <a:r>
              <a:rPr lang="ru-RU" dirty="0" smtClean="0">
                <a:solidFill>
                  <a:schemeClr val="dk2"/>
                </a:solidFill>
              </a:rPr>
              <a:t>, но,</a:t>
            </a:r>
            <a:r>
              <a:rPr lang="ru-RU" baseline="0" dirty="0" smtClean="0">
                <a:solidFill>
                  <a:schemeClr val="dk2"/>
                </a:solidFill>
              </a:rPr>
              <a:t> пожалуйста, сохраните </a:t>
            </a:r>
            <a:r>
              <a:rPr lang="ru-RU" dirty="0" smtClean="0">
                <a:solidFill>
                  <a:schemeClr val="dk2"/>
                </a:solidFill>
              </a:rPr>
              <a:t>CC-BY логотип</a:t>
            </a:r>
            <a:r>
              <a:rPr lang="ru-RU" baseline="0" dirty="0" smtClean="0">
                <a:solidFill>
                  <a:schemeClr val="dk2"/>
                </a:solidFill>
              </a:rPr>
              <a:t> на первой странице, а также на последней странице  - «Благодарности».</a:t>
            </a:r>
            <a:endParaRPr lang="ru-RU" dirty="0" smtClean="0"/>
          </a:p>
        </p:txBody>
      </p:sp>
      <p:sp>
        <p:nvSpPr>
          <p:cNvPr id="163" name="Shape 1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167990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2" name="Shape 2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433245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9" name="Shape 2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31277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6" name="Shape 2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694682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4" name="Shape 2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873929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1" name="Shape 2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38481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8" name="Shape 2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80856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5" name="Shape 2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412026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2" name="Shape 2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29260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9" name="Shape 2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41387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6" name="Shape 2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764204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8088513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3" name="Shape 3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018696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0" name="Shape 3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9212471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8" name="Shape 3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078077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4" name="Shape 3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371801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Shape 3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955727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1" name="Shape 3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6586600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0" name="Shape 3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4049998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0" name="Shape 3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1688895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1" name="Shape 3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7424272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Shape 3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89816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0" name="Shape 1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005899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2" name="Shape 1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268377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223317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4" name="Shape 1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977115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943540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497148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5" name="Shape 2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3825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Opening Title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1155700" y="789709"/>
            <a:ext cx="13931900" cy="175029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647700" lvl="0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3200"/>
            </a:lvl1pPr>
            <a:lvl2pPr marL="939800" lvl="1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31900" lvl="2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536700" lvl="3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28800" lvl="4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286000" lvl="5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743200" lvl="6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00400" lvl="7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657600" lvl="8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1155700" y="789709"/>
            <a:ext cx="13931900" cy="175029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15493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3295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marR="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marR="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marR="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marR="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6256000" cy="768096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 smtClean="0"/>
          </a:p>
        </p:txBody>
      </p:sp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0" y="8357616"/>
            <a:ext cx="16256000" cy="786384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 smtClean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  <p:sldLayoutId id="2147483690" r:id="rId2"/>
    <p:sldLayoutId id="2147483693" r:id="rId3"/>
    <p:sldLayoutId id="2147483694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tutorial/datastructures.html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&#1040;&#1083;&#1075;&#1086;&#1088;&#1080;&#1090;&#1084;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u.wikipedia.org/wiki/&#1057;&#1090;&#1088;&#1091;&#1082;&#1090;&#1091;&#1088;&#1072;_&#1076;&#1072;&#1085;&#1085;&#1099;&#1093;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www.dr-chuck.com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ru-RU" sz="78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Списки в Пайтон</a:t>
            </a:r>
            <a:endParaRPr lang="en-US" sz="78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48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Глава</a:t>
            </a:r>
            <a:r>
              <a:rPr lang="en-US" sz="48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4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8</a:t>
            </a:r>
          </a:p>
        </p:txBody>
      </p:sp>
      <p:sp>
        <p:nvSpPr>
          <p:cNvPr id="167" name="Shape 167"/>
          <p:cNvSpPr txBox="1"/>
          <p:nvPr/>
        </p:nvSpPr>
        <p:spPr>
          <a:xfrm>
            <a:off x="3804600" y="6415089"/>
            <a:ext cx="7987499" cy="156060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ru-RU" sz="32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Пайтон для всех</a:t>
            </a:r>
            <a:endParaRPr lang="en-US" sz="3200" u="none" strike="noStrike" cap="none" dirty="0" smtClean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www.py4e.com</a:t>
            </a:r>
            <a:endParaRPr lang="en-US" sz="32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pic>
        <p:nvPicPr>
          <p:cNvPr id="168" name="Shape 16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587412" y="7318368"/>
            <a:ext cx="1968599" cy="66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Shape 16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35250" y="6933293"/>
            <a:ext cx="1024800" cy="102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>
            <a:spLocks noGrp="1"/>
          </p:cNvSpPr>
          <p:nvPr>
            <p:ph type="title"/>
          </p:nvPr>
        </p:nvSpPr>
        <p:spPr>
          <a:xfrm>
            <a:off x="1155700" y="789709"/>
            <a:ext cx="13144500" cy="175029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76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Как узнать длину списка</a:t>
            </a:r>
            <a:r>
              <a:rPr lang="en-US" sz="76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?</a:t>
            </a:r>
            <a:endParaRPr lang="en-US" sz="76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35" name="Shape 235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7488238" cy="57022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ru-RU" sz="34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Функция</a:t>
            </a:r>
            <a:r>
              <a:rPr lang="en-US" sz="34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len()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4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принимает</a:t>
            </a:r>
            <a:r>
              <a:rPr lang="en-US" sz="34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400" u="none" strike="noStrike" cap="none" dirty="0" smtClean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список</a:t>
            </a:r>
            <a:r>
              <a:rPr lang="en-US" sz="34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4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в качестве параметра и возвращает</a:t>
            </a:r>
            <a:r>
              <a:rPr lang="en-US" sz="34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4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количество</a:t>
            </a:r>
            <a:r>
              <a:rPr lang="en-US" sz="34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400" u="none" strike="noStrike" cap="none" dirty="0" smtClean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элементов</a:t>
            </a:r>
            <a:r>
              <a:rPr lang="en-US" sz="34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4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в</a:t>
            </a:r>
            <a:r>
              <a:rPr lang="en-US" sz="34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400" u="none" strike="noStrike" cap="none" dirty="0" smtClean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списке</a:t>
            </a:r>
            <a:endParaRPr lang="en-US" sz="3400" u="none" strike="noStrike" cap="none" dirty="0">
              <a:solidFill>
                <a:srgbClr val="FF7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457200" marR="0" lvl="0" indent="-444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ru-RU" sz="34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На самом деле функция</a:t>
            </a:r>
            <a:r>
              <a:rPr lang="en-US" sz="34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len()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4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возвращает количество элементов в любом наборе или последовательности</a:t>
            </a:r>
            <a:r>
              <a:rPr lang="en-US" sz="34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(</a:t>
            </a:r>
            <a:r>
              <a:rPr lang="ru-RU" sz="34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например, в строке</a:t>
            </a:r>
            <a:r>
              <a:rPr lang="en-US" sz="34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-US" sz="34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36" name="Shape 236"/>
          <p:cNvSpPr txBox="1"/>
          <p:nvPr/>
        </p:nvSpPr>
        <p:spPr>
          <a:xfrm>
            <a:off x="9239250" y="3543301"/>
            <a:ext cx="6119700" cy="3975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"</a:t>
            </a:r>
            <a:r>
              <a:rPr lang="ru-RU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Привет, Борис!</a:t>
            </a:r>
            <a:r>
              <a:rPr lang="en-US" sz="30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"</a:t>
            </a:r>
            <a:endParaRPr lang="en-US" sz="3000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 err="1" smtClean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len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14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[ 1, 2, </a:t>
            </a:r>
            <a:r>
              <a:rPr lang="en-US" sz="30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ru-RU" sz="30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солнце</a:t>
            </a:r>
            <a:r>
              <a:rPr lang="en-US" sz="30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',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99]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 err="1" smtClean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len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1" dirty="0">
              <a:latin typeface="Courier"/>
              <a:ea typeface="Courier"/>
              <a:cs typeface="Courier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ru-RU" sz="76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Использование функции </a:t>
            </a:r>
            <a:r>
              <a:rPr lang="en-US" sz="7600" u="none" strike="noStrike" cap="none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range</a:t>
            </a:r>
            <a:endParaRPr lang="en-US" sz="76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xfrm>
            <a:off x="1155700" y="2802283"/>
            <a:ext cx="6374653" cy="57022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ru-RU" sz="34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Функция</a:t>
            </a:r>
            <a:r>
              <a:rPr lang="en-US" sz="34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range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400" u="none" strike="noStrike" cap="none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возвращает</a:t>
            </a:r>
            <a:r>
              <a:rPr lang="ru-RU" sz="3400" u="none" strike="noStrike" cap="none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список чисел</a:t>
            </a:r>
            <a:r>
              <a:rPr lang="en-US" sz="34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4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в диапазоне от нуля до числа на единицу меньше, чем указанный </a:t>
            </a:r>
            <a:r>
              <a:rPr lang="ru-RU" sz="3400" u="none" strike="noStrike" cap="none" dirty="0" smtClean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параметр</a:t>
            </a:r>
            <a:endParaRPr lang="en-US" sz="3400" u="none" strike="noStrike" cap="none" dirty="0">
              <a:solidFill>
                <a:srgbClr val="00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457200" marR="0" lvl="0" indent="-444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ru-RU" sz="34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Мы можем написать цикл по индексам элементов, используя </a:t>
            </a:r>
            <a:r>
              <a:rPr lang="en-US" sz="34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en-US" sz="34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4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целое число в качестве </a:t>
            </a:r>
            <a:r>
              <a:rPr lang="ru-RU" sz="34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счетчика</a:t>
            </a:r>
            <a:endParaRPr lang="en-US" sz="3400" u="none" strike="noStrike" cap="none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43" name="Shape 243"/>
          <p:cNvSpPr txBox="1"/>
          <p:nvPr/>
        </p:nvSpPr>
        <p:spPr>
          <a:xfrm>
            <a:off x="8122024" y="3022600"/>
            <a:ext cx="7447975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4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400" i="0" u="none" strike="noStrike" cap="none" dirty="0" smtClean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range</a:t>
            </a:r>
            <a:r>
              <a:rPr lang="en-US" sz="24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400" i="0" u="none" strike="noStrike" cap="none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4</a:t>
            </a:r>
            <a:r>
              <a:rPr lang="en-US" sz="24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r>
              <a:rPr lang="en-US" sz="2400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4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[0, 1, 2, 3]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friends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4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['</a:t>
            </a:r>
            <a:r>
              <a:rPr lang="ru-RU" sz="24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Петр</a:t>
            </a:r>
            <a:r>
              <a:rPr lang="en-US" sz="24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</a:t>
            </a:r>
            <a:r>
              <a:rPr lang="ru-RU" sz="24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Татьяна</a:t>
            </a:r>
            <a:r>
              <a:rPr lang="en-US" sz="24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</a:t>
            </a:r>
            <a:r>
              <a:rPr lang="ru-RU" sz="24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Вероника</a:t>
            </a:r>
            <a:r>
              <a:rPr lang="en-US" sz="24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']</a:t>
            </a:r>
            <a:endParaRPr lang="en-US" sz="24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4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400" i="0" u="none" strike="noStrike" cap="none" dirty="0" err="1" smtClean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len</a:t>
            </a:r>
            <a:r>
              <a:rPr lang="en-US" sz="24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4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friends</a:t>
            </a:r>
            <a:r>
              <a:rPr lang="en-US" sz="24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r>
              <a:rPr lang="en-US" sz="2400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4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3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4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400" i="0" u="none" strike="noStrike" cap="none" dirty="0" smtClean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range</a:t>
            </a:r>
            <a:r>
              <a:rPr lang="en-US" sz="24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400" i="0" u="none" strike="noStrike" cap="none" dirty="0" err="1" smtClean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len</a:t>
            </a:r>
            <a:r>
              <a:rPr lang="en-US" sz="24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4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friends</a:t>
            </a:r>
            <a:r>
              <a:rPr lang="en-US" sz="24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))</a:t>
            </a:r>
            <a:r>
              <a:rPr lang="en-US" sz="2400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4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[0, 1, 2]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ru-RU" sz="76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История двух циклов</a:t>
            </a:r>
            <a:r>
              <a:rPr lang="en-US" sz="76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...</a:t>
            </a:r>
            <a:endParaRPr lang="en-US" sz="76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49" name="Shape 249"/>
          <p:cNvSpPr txBox="1"/>
          <p:nvPr/>
        </p:nvSpPr>
        <p:spPr>
          <a:xfrm>
            <a:off x="584950" y="3118400"/>
            <a:ext cx="7175700" cy="3594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friends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4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['</a:t>
            </a:r>
            <a:r>
              <a:rPr lang="ru-RU" sz="24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Татьяна</a:t>
            </a:r>
            <a:r>
              <a:rPr lang="en-US" sz="24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</a:t>
            </a:r>
            <a:r>
              <a:rPr lang="ru-RU" sz="24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Александр</a:t>
            </a:r>
            <a:r>
              <a:rPr lang="en-US" sz="24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</a:t>
            </a:r>
            <a:r>
              <a:rPr lang="ru-RU" sz="24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Мария</a:t>
            </a:r>
            <a:r>
              <a:rPr lang="en-US" sz="24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']</a:t>
            </a:r>
            <a:endParaRPr lang="en-US" sz="24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friend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friends 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4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4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ru-RU" sz="24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С Новым Годом</a:t>
            </a:r>
            <a:r>
              <a:rPr lang="en-US" sz="24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:',  </a:t>
            </a:r>
            <a:r>
              <a:rPr lang="en-US" sz="24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friend</a:t>
            </a:r>
            <a:r>
              <a:rPr lang="en-US" sz="2400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400" i="0" u="none" strike="noStrike" cap="none" dirty="0">
              <a:solidFill>
                <a:srgbClr val="FF7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range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4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len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friends)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4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friend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friends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</a:t>
            </a:r>
            <a:r>
              <a:rPr lang="en-US" sz="24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]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4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4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4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ru-RU" sz="24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С </a:t>
            </a:r>
            <a:r>
              <a:rPr lang="ru-RU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Новым Годом </a:t>
            </a:r>
            <a:r>
              <a:rPr lang="en-US" sz="24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:',  </a:t>
            </a:r>
            <a:r>
              <a:rPr lang="en-US" sz="24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friend</a:t>
            </a:r>
            <a:r>
              <a:rPr lang="en-US" sz="2400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400" i="0" u="none" strike="noStrike" cap="none" dirty="0">
              <a:solidFill>
                <a:srgbClr val="FF7F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250" name="Shape 250"/>
          <p:cNvSpPr txBox="1"/>
          <p:nvPr/>
        </p:nvSpPr>
        <p:spPr>
          <a:xfrm>
            <a:off x="8105725" y="5652525"/>
            <a:ext cx="5591699" cy="2139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ru-RU" sz="30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С Новым Годом</a:t>
            </a:r>
            <a:r>
              <a:rPr lang="en-US" sz="30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 </a:t>
            </a:r>
            <a:r>
              <a:rPr lang="ru-RU" sz="30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Татьяна</a:t>
            </a:r>
            <a:endParaRPr lang="en-US" sz="30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lvl="0">
              <a:lnSpc>
                <a:spcPct val="115000"/>
              </a:lnSpc>
              <a:buClr>
                <a:srgbClr val="FFFF00"/>
              </a:buClr>
              <a:buSzPct val="25000"/>
            </a:pPr>
            <a:r>
              <a:rPr lang="ru-RU" sz="30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С Новым Годом</a:t>
            </a:r>
            <a:r>
              <a:rPr lang="en-US" sz="30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 </a:t>
            </a:r>
            <a:r>
              <a:rPr lang="ru-RU" sz="30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Александр</a:t>
            </a:r>
            <a:endParaRPr lang="en-US" sz="30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lvl="0">
              <a:lnSpc>
                <a:spcPct val="115000"/>
              </a:lnSpc>
              <a:buClr>
                <a:srgbClr val="FFFF00"/>
              </a:buClr>
              <a:buSzPct val="25000"/>
            </a:pPr>
            <a:r>
              <a:rPr lang="ru-RU" sz="30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С Новым Годом</a:t>
            </a:r>
            <a:r>
              <a:rPr lang="en-US" sz="30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 </a:t>
            </a:r>
            <a:r>
              <a:rPr lang="ru-RU" sz="3000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Мария</a:t>
            </a:r>
            <a:endParaRPr lang="en-US" sz="30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51" name="Shape 251"/>
          <p:cNvSpPr txBox="1"/>
          <p:nvPr/>
        </p:nvSpPr>
        <p:spPr>
          <a:xfrm>
            <a:off x="8105725" y="2509825"/>
            <a:ext cx="7888800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friends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4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['</a:t>
            </a:r>
            <a:r>
              <a:rPr lang="ru-RU" sz="24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Татьяна</a:t>
            </a:r>
            <a:r>
              <a:rPr lang="en-US" sz="24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</a:t>
            </a:r>
            <a:r>
              <a:rPr lang="ru-RU" sz="24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Александр</a:t>
            </a:r>
            <a:r>
              <a:rPr lang="en-US" sz="24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</a:t>
            </a:r>
            <a:r>
              <a:rPr lang="ru-RU" sz="24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Мария</a:t>
            </a:r>
            <a:r>
              <a:rPr lang="en-US" sz="24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']</a:t>
            </a:r>
            <a:endParaRPr lang="en-US" sz="24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4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400" i="0" u="none" strike="noStrike" cap="none" dirty="0" err="1" smtClean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len</a:t>
            </a:r>
            <a:r>
              <a:rPr lang="en-US" sz="24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4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friends</a:t>
            </a:r>
            <a:r>
              <a:rPr lang="en-US" sz="24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r>
              <a:rPr lang="en-US" sz="2400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4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3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4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400" i="0" u="none" strike="noStrike" cap="none" dirty="0" smtClean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range</a:t>
            </a:r>
            <a:r>
              <a:rPr lang="en-US" sz="24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400" i="0" u="none" strike="noStrike" cap="none" dirty="0" err="1" smtClean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len</a:t>
            </a:r>
            <a:r>
              <a:rPr lang="en-US" sz="24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(friends))</a:t>
            </a:r>
            <a:r>
              <a:rPr lang="en-US" sz="2400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4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[0, 1, 2]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ru-RU" sz="6400" u="none" strike="noStrike" cap="none" dirty="0" smtClean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Объединение</a:t>
            </a:r>
            <a:r>
              <a:rPr lang="en-US" sz="64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64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списков с помощью</a:t>
            </a:r>
            <a:r>
              <a:rPr lang="en-US" sz="64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6400" u="none" strike="noStrike" cap="none" dirty="0" smtClean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+</a:t>
            </a:r>
            <a:endParaRPr lang="en-US" sz="6400" u="none" strike="noStrike" cap="none" dirty="0">
              <a:solidFill>
                <a:srgbClr val="00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57" name="Shape 257"/>
          <p:cNvSpPr txBox="1">
            <a:spLocks noGrp="1"/>
          </p:cNvSpPr>
          <p:nvPr>
            <p:ph type="body" idx="1"/>
          </p:nvPr>
        </p:nvSpPr>
        <p:spPr>
          <a:xfrm>
            <a:off x="1778000" y="2933702"/>
            <a:ext cx="6039224" cy="26034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ru-RU" sz="36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Можно </a:t>
            </a: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создать новый список, объединив два существующих списка вместе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58" name="Shape 258"/>
          <p:cNvSpPr txBox="1"/>
          <p:nvPr/>
        </p:nvSpPr>
        <p:spPr>
          <a:xfrm>
            <a:off x="9714275" y="2714100"/>
            <a:ext cx="4965900" cy="387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a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[1, 2, 3]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b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[4, 5, 6]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c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a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b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c</a:t>
            </a:r>
            <a:r>
              <a:rPr lang="en-US" sz="3200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[1, 2, 3, 4, 5, 6]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a</a:t>
            </a:r>
            <a:r>
              <a:rPr lang="en-US" sz="3200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[1, 2, 3]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7600" dirty="0" smtClean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Срез</a:t>
            </a:r>
            <a:r>
              <a:rPr lang="en-US" sz="76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76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списка с помощью</a:t>
            </a:r>
            <a:r>
              <a:rPr lang="en-US" sz="7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7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</a:t>
            </a:r>
          </a:p>
        </p:txBody>
      </p:sp>
      <p:sp>
        <p:nvSpPr>
          <p:cNvPr id="264" name="Shape 264"/>
          <p:cNvSpPr txBox="1"/>
          <p:nvPr/>
        </p:nvSpPr>
        <p:spPr>
          <a:xfrm>
            <a:off x="962200" y="2875600"/>
            <a:ext cx="6941699" cy="4984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[9, 41, 12, 3, 74, 15]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[1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3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[41,12]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4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[9, 41, 12, 3]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[3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[3, 74, 15]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[9, 41, 12, 3, 74, 15]</a:t>
            </a:r>
          </a:p>
        </p:txBody>
      </p:sp>
      <p:sp>
        <p:nvSpPr>
          <p:cNvPr id="265" name="Shape 265"/>
          <p:cNvSpPr txBox="1"/>
          <p:nvPr/>
        </p:nvSpPr>
        <p:spPr>
          <a:xfrm>
            <a:off x="8506725" y="4033424"/>
            <a:ext cx="6715346" cy="2564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ru-RU" sz="36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Помните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 </a:t>
            </a:r>
            <a:r>
              <a:rPr lang="ru-RU" sz="36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к</a:t>
            </a: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ак и в случае со строками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</a:t>
            </a: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второе число означает</a:t>
            </a:r>
            <a:r>
              <a:rPr lang="ru-RU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6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«</a:t>
            </a:r>
            <a:r>
              <a:rPr lang="ru-RU" sz="3600" u="none" strike="noStrike" cap="none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до, но не включая</a:t>
            </a:r>
            <a:r>
              <a:rPr lang="ru-RU" sz="36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»</a:t>
            </a:r>
            <a:endParaRPr lang="en-US" sz="36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ru-RU" sz="76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Методы списка</a:t>
            </a:r>
            <a:endParaRPr lang="en-US" sz="76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71" name="Shape 271"/>
          <p:cNvSpPr txBox="1"/>
          <p:nvPr/>
        </p:nvSpPr>
        <p:spPr>
          <a:xfrm>
            <a:off x="1918550" y="3110400"/>
            <a:ext cx="12042899" cy="3225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list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type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&lt;type 'list'&gt;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dir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['append', 'count', 'extend', 'index', 'insert', 'pop', 'remove', 'reverse', 'sort']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</a:p>
        </p:txBody>
      </p:sp>
      <p:sp>
        <p:nvSpPr>
          <p:cNvPr id="272" name="Shape 272"/>
          <p:cNvSpPr txBox="1"/>
          <p:nvPr/>
        </p:nvSpPr>
        <p:spPr>
          <a:xfrm>
            <a:off x="2913200" y="7123112"/>
            <a:ext cx="104169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u="sng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http://docs.python.org/tutorial/datastructures.html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ru-RU" sz="76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Создаем список с нуля</a:t>
            </a:r>
            <a:endParaRPr lang="en-US" sz="76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78" name="Shape 278"/>
          <p:cNvSpPr txBox="1">
            <a:spLocks noGrp="1"/>
          </p:cNvSpPr>
          <p:nvPr>
            <p:ph type="body" idx="1"/>
          </p:nvPr>
        </p:nvSpPr>
        <p:spPr>
          <a:xfrm>
            <a:off x="1155699" y="2603500"/>
            <a:ext cx="7755219" cy="57022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ru-RU" sz="34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Мы можем создать пустой </a:t>
            </a:r>
            <a:r>
              <a:rPr lang="ru-RU" sz="34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список</a:t>
            </a:r>
            <a:r>
              <a:rPr lang="ru-RU" sz="34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а затем добавить в него элементы, используя метод</a:t>
            </a:r>
            <a:r>
              <a:rPr lang="en-US" sz="34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400" u="none" strike="noStrike" cap="none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append</a:t>
            </a:r>
            <a:endParaRPr lang="en-US" sz="34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457200" marR="0" lvl="0" indent="-444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ru-RU" sz="34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Список</a:t>
            </a:r>
            <a:r>
              <a:rPr lang="en-US" sz="34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4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остается упорядоченным,  новые элементы </a:t>
            </a:r>
            <a:r>
              <a:rPr lang="ru-RU" sz="3400" u="none" strike="noStrike" cap="none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добавляются</a:t>
            </a:r>
            <a:r>
              <a:rPr lang="en-US" sz="34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4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в конец</a:t>
            </a:r>
            <a:r>
              <a:rPr lang="en-US" sz="34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4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списка</a:t>
            </a:r>
            <a:endParaRPr lang="en-US" sz="3400" u="none" strike="noStrike" cap="none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79" name="Shape 279"/>
          <p:cNvSpPr txBox="1"/>
          <p:nvPr/>
        </p:nvSpPr>
        <p:spPr>
          <a:xfrm>
            <a:off x="9610165" y="2990850"/>
            <a:ext cx="6212609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stuff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list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stuff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.append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</a:t>
            </a:r>
            <a:r>
              <a:rPr lang="ru-RU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книга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stuff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.append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(99)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stuff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['</a:t>
            </a:r>
            <a:r>
              <a:rPr lang="ru-RU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книга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99]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stuff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.append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</a:t>
            </a:r>
            <a:r>
              <a:rPr lang="ru-RU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печенька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stuff</a:t>
            </a:r>
            <a:r>
              <a:rPr lang="en-US" sz="3000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['</a:t>
            </a:r>
            <a:r>
              <a:rPr lang="ru-RU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книга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99, 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ru-RU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печенька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']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ru-RU" sz="76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Есть ли элемент в списке</a:t>
            </a:r>
            <a:r>
              <a:rPr lang="en-US" sz="76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?</a:t>
            </a:r>
            <a:endParaRPr lang="en-US" sz="76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85" name="Shape 285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573838" cy="57022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ru-RU" sz="34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В Пайтон имеется два </a:t>
            </a:r>
            <a:r>
              <a:rPr lang="ru-RU" sz="3400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оператора</a:t>
            </a:r>
            <a:r>
              <a:rPr lang="ru-RU" sz="34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позволяющих проверить, находится ли элемент в списке</a:t>
            </a:r>
            <a:endParaRPr lang="en-US" sz="34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457200" marR="0" lvl="0" indent="-444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ru-RU" sz="34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Это логические операторы, возвращающие </a:t>
            </a:r>
            <a:r>
              <a:rPr lang="en-US" sz="3400" u="none" strike="noStrike" cap="none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True</a:t>
            </a:r>
            <a:r>
              <a:rPr lang="ru-RU" sz="3400" u="none" strike="noStrike" cap="none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(Правда)</a:t>
            </a:r>
            <a:r>
              <a:rPr lang="en-US" sz="34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4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или</a:t>
            </a:r>
            <a:r>
              <a:rPr lang="en-US" sz="34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400" u="none" strike="noStrike" cap="none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False</a:t>
            </a:r>
            <a:r>
              <a:rPr lang="ru-RU" sz="3400" u="none" strike="noStrike" cap="none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(Ложь)</a:t>
            </a:r>
            <a:endParaRPr lang="en-US" sz="34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457200" marR="0" lvl="0" indent="-444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ru-RU" sz="34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Они не изменяют список</a:t>
            </a:r>
            <a:endParaRPr lang="en-US" sz="34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86" name="Shape 286"/>
          <p:cNvSpPr txBox="1"/>
          <p:nvPr/>
        </p:nvSpPr>
        <p:spPr>
          <a:xfrm>
            <a:off x="8585238" y="2940050"/>
            <a:ext cx="7131013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some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[1, 9, 21, 10, 16]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9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some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True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15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some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False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20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not in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some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True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64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Списки являются упорядоченными</a:t>
            </a:r>
            <a:endParaRPr lang="en-US" sz="64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92" name="Shape 292"/>
          <p:cNvSpPr txBox="1">
            <a:spLocks noGrp="1"/>
          </p:cNvSpPr>
          <p:nvPr>
            <p:ph type="body" idx="1"/>
          </p:nvPr>
        </p:nvSpPr>
        <p:spPr>
          <a:xfrm>
            <a:off x="622300" y="2603500"/>
            <a:ext cx="7428005" cy="57022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59067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ru-RU" sz="3400" u="none" strike="noStrike" cap="none" dirty="0" smtClean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Список</a:t>
            </a:r>
            <a:r>
              <a:rPr lang="en-US" sz="34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4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может содержать множество элементов и хранить их в определенном порядке, пока мы не изменим порядок</a:t>
            </a:r>
            <a:endParaRPr lang="en-US" sz="34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1104900" marR="0" lvl="0" indent="-5906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ru-RU" sz="3400" u="none" strike="noStrike" cap="none" dirty="0" smtClean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Список</a:t>
            </a:r>
            <a:r>
              <a:rPr lang="en-US" sz="34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4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можно </a:t>
            </a:r>
            <a:r>
              <a:rPr lang="ru-RU" sz="3400" u="none" strike="noStrike" cap="none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сортировать</a:t>
            </a:r>
            <a:r>
              <a:rPr lang="en-US" sz="34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/>
            </a:r>
            <a:b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34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ru-RU" sz="34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т</a:t>
            </a:r>
            <a:r>
              <a:rPr lang="en-US" sz="34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  <a:r>
              <a:rPr lang="ru-RU" sz="34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е</a:t>
            </a:r>
            <a:r>
              <a:rPr lang="en-US" sz="34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., </a:t>
            </a:r>
            <a:r>
              <a:rPr lang="ru-RU" sz="34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изменять его порядок</a:t>
            </a:r>
            <a:r>
              <a:rPr lang="en-US" sz="34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-US" sz="34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1104900" marR="0" lvl="0" indent="-5906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ru-RU" sz="34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Метод</a:t>
            </a:r>
            <a:r>
              <a:rPr lang="en-US" sz="34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400" u="none" strike="noStrike" cap="none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sort</a:t>
            </a:r>
            <a:r>
              <a:rPr lang="en-US" sz="34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(</a:t>
            </a:r>
            <a:r>
              <a:rPr lang="ru-RU" sz="34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в отличие от строк</a:t>
            </a:r>
            <a:r>
              <a:rPr lang="en-US" sz="34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 </a:t>
            </a:r>
            <a:r>
              <a:rPr lang="ru-RU" sz="34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означает</a:t>
            </a:r>
            <a:r>
              <a:rPr lang="en-US" sz="34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4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«</a:t>
            </a:r>
            <a:r>
              <a:rPr lang="ru-RU" sz="3400" u="none" strike="noStrike" cap="none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сортировать себя</a:t>
            </a:r>
            <a:r>
              <a:rPr lang="ru-RU" sz="34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»</a:t>
            </a:r>
            <a:endParaRPr lang="en-US" sz="34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93" name="Shape 293"/>
          <p:cNvSpPr txBox="1"/>
          <p:nvPr/>
        </p:nvSpPr>
        <p:spPr>
          <a:xfrm>
            <a:off x="8677835" y="3041075"/>
            <a:ext cx="7070165" cy="4365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friends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 </a:t>
            </a:r>
            <a:r>
              <a:rPr lang="en-US" sz="26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ru-RU" sz="26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Михаил</a:t>
            </a:r>
            <a:r>
              <a:rPr lang="en-US" sz="26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', '</a:t>
            </a:r>
            <a:r>
              <a:rPr lang="ru-RU" sz="2600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Глеб</a:t>
            </a:r>
            <a:r>
              <a:rPr lang="en-US" sz="26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', '</a:t>
            </a:r>
            <a:r>
              <a:rPr lang="ru-RU" sz="26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Ирина</a:t>
            </a:r>
            <a:r>
              <a:rPr lang="en-US" sz="26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 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friends</a:t>
            </a:r>
            <a:r>
              <a:rPr lang="en-US" sz="26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.sort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6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friends</a:t>
            </a:r>
            <a:r>
              <a:rPr lang="en-US" sz="2600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['</a:t>
            </a:r>
            <a:r>
              <a:rPr lang="ru-RU" sz="26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Глеб</a:t>
            </a:r>
            <a:r>
              <a:rPr lang="en-US" sz="26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</a:t>
            </a:r>
            <a:r>
              <a:rPr lang="ru-RU" sz="26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Михаил</a:t>
            </a:r>
            <a:r>
              <a:rPr lang="en-US" sz="26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</a:t>
            </a:r>
            <a:r>
              <a:rPr lang="ru-RU" sz="26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Ирина</a:t>
            </a:r>
            <a:r>
              <a:rPr lang="en-US" sz="26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']</a:t>
            </a:r>
            <a:endParaRPr lang="en-US" sz="26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friends</a:t>
            </a:r>
            <a:r>
              <a:rPr lang="en-US" sz="2600" i="0" u="none" strike="noStrike" cap="none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[</a:t>
            </a:r>
            <a:r>
              <a:rPr lang="en-US" sz="26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1</a:t>
            </a:r>
            <a:r>
              <a:rPr lang="en-US" sz="2600" i="0" u="none" strike="noStrike" cap="none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]</a:t>
            </a:r>
            <a:r>
              <a:rPr lang="en-US" sz="2600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i="0" u="none" strike="noStrike" cap="none" dirty="0">
              <a:solidFill>
                <a:srgbClr val="00FF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26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Михаил</a:t>
            </a:r>
            <a:endParaRPr lang="en-US" sz="26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76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Встроенные функции и списки</a:t>
            </a:r>
            <a:endParaRPr lang="en-US" sz="76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99" name="Shape 299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5802313" cy="49403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lvl="0" indent="-444500">
              <a:spcBef>
                <a:spcPts val="0"/>
              </a:spcBef>
              <a:spcAft>
                <a:spcPts val="1000"/>
              </a:spcAft>
              <a:buSzPct val="100000"/>
            </a:pPr>
            <a:r>
              <a:rPr lang="ru-RU" sz="34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В </a:t>
            </a:r>
            <a:r>
              <a:rPr lang="en-US" sz="34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</a:t>
            </a:r>
            <a:r>
              <a:rPr lang="ru-RU" sz="34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имеется ряд встроенных </a:t>
            </a:r>
            <a:r>
              <a:rPr lang="ru-RU" sz="3400" u="none" strike="noStrike" cap="none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функций</a:t>
            </a:r>
            <a:r>
              <a:rPr lang="ru-RU" sz="34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которые принимают</a:t>
            </a:r>
            <a:r>
              <a:rPr lang="en-US" sz="34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4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списки</a:t>
            </a:r>
            <a:r>
              <a:rPr lang="en-US" sz="34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4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в качестве</a:t>
            </a:r>
            <a:r>
              <a:rPr lang="en-US" sz="34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4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параметров</a:t>
            </a:r>
            <a:endParaRPr lang="en-US" sz="34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457200" marR="0" lvl="0" indent="-444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ru-RU" sz="34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Помните циклы, которые мы написали</a:t>
            </a:r>
            <a:r>
              <a:rPr lang="en-US" sz="34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? </a:t>
            </a:r>
            <a:r>
              <a:rPr lang="ru-RU" sz="34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Это намного проще</a:t>
            </a:r>
            <a:endParaRPr lang="en-US" sz="34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00" name="Shape 300"/>
          <p:cNvSpPr txBox="1"/>
          <p:nvPr/>
        </p:nvSpPr>
        <p:spPr>
          <a:xfrm>
            <a:off x="7929600" y="2455850"/>
            <a:ext cx="7885799" cy="5540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nums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[3, 41, 12, 9, 74, 15]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 err="1" smtClean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len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err="1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nums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r>
              <a:rPr lang="en-US" sz="3000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6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 smtClean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max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err="1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nums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r>
              <a:rPr lang="en-US" sz="3000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74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 smtClean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min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err="1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nums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r>
              <a:rPr lang="en-US" sz="3000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3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sum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err="1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nums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r>
              <a:rPr lang="en-US" sz="3000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154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sum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err="1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nums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)/</a:t>
            </a:r>
            <a:r>
              <a:rPr lang="en-US" sz="3000" i="0" u="none" strike="noStrike" cap="none" dirty="0" err="1" smtClean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len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err="1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nums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r>
              <a:rPr lang="en-US" sz="3000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25.6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1155700" y="789709"/>
            <a:ext cx="12992030" cy="175029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ru-RU" sz="76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Программирование</a:t>
            </a:r>
            <a:endParaRPr lang="en-US" sz="76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1155700" y="2857500"/>
            <a:ext cx="13760450" cy="4843463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ru-RU" sz="3600" u="none" strike="noStrike" cap="none" dirty="0" smtClean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Алгоритм</a:t>
            </a:r>
            <a:endParaRPr lang="en-US" sz="3600" u="none" strike="noStrike" cap="none" dirty="0" smtClean="0">
              <a:solidFill>
                <a:srgbClr val="FF7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304800" lvl="1" indent="0">
              <a:spcBef>
                <a:spcPts val="0"/>
              </a:spcBef>
              <a:spcAft>
                <a:spcPts val="1000"/>
              </a:spcAft>
              <a:buSzPct val="100000"/>
              <a:buNone/>
            </a:pPr>
            <a:r>
              <a:rPr lang="en-US" sz="32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 </a:t>
            </a:r>
            <a:r>
              <a:rPr lang="ru-RU" sz="32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Набор правил или шагов, используемых для решения задачи</a:t>
            </a:r>
            <a:endParaRPr lang="en-US" sz="3200" dirty="0" smtClean="0">
              <a:solidFill>
                <a:schemeClr val="bg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749300" lvl="1" indent="-444500">
              <a:spcBef>
                <a:spcPts val="0"/>
              </a:spcBef>
              <a:spcAft>
                <a:spcPts val="1000"/>
              </a:spcAft>
              <a:buSzPct val="100000"/>
            </a:pPr>
            <a:endParaRPr lang="en-US" sz="3200" u="none" strike="noStrike" cap="none" dirty="0" smtClean="0">
              <a:solidFill>
                <a:schemeClr val="bg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ru-RU" sz="3600" dirty="0" smtClean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Структура данных</a:t>
            </a:r>
            <a:endParaRPr lang="en-US" sz="3600" dirty="0" smtClean="0">
              <a:solidFill>
                <a:srgbClr val="FF7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304800" lvl="1" indent="0">
              <a:spcBef>
                <a:spcPts val="0"/>
              </a:spcBef>
              <a:spcAft>
                <a:spcPts val="1000"/>
              </a:spcAft>
              <a:buSzPct val="100000"/>
              <a:buNone/>
            </a:pPr>
            <a:r>
              <a:rPr lang="en-US" sz="32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 </a:t>
            </a:r>
            <a:r>
              <a:rPr lang="ru-RU" sz="32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Особый способ организации данных на компьютере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954727" y="6941246"/>
            <a:ext cx="878638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3200" dirty="0">
                <a:solidFill>
                  <a:srgbClr val="FFFF00"/>
                </a:solidFill>
                <a:hlinkClick r:id="rId3"/>
              </a:rPr>
              <a:t>https://</a:t>
            </a:r>
            <a:r>
              <a:rPr lang="en-US" sz="3200" dirty="0" smtClean="0">
                <a:solidFill>
                  <a:srgbClr val="FFFF00"/>
                </a:solidFill>
                <a:hlinkClick r:id="rId3"/>
              </a:rPr>
              <a:t>ru.wikipedia.org/wiki/</a:t>
            </a:r>
            <a:r>
              <a:rPr lang="ru-RU" sz="3200" dirty="0" smtClean="0">
                <a:solidFill>
                  <a:srgbClr val="FFFF00"/>
                </a:solidFill>
                <a:hlinkClick r:id="rId3"/>
              </a:rPr>
              <a:t>Алгоритм</a:t>
            </a:r>
            <a:endParaRPr lang="en-US" sz="3200" dirty="0" smtClean="0">
              <a:solidFill>
                <a:srgbClr val="FFFF00"/>
              </a:solidFill>
            </a:endParaRPr>
          </a:p>
          <a:p>
            <a:pPr algn="r"/>
            <a:r>
              <a:rPr lang="en-US" sz="3200" dirty="0">
                <a:solidFill>
                  <a:srgbClr val="FFFF00"/>
                </a:solidFill>
                <a:hlinkClick r:id="rId4"/>
              </a:rPr>
              <a:t>https://</a:t>
            </a:r>
            <a:r>
              <a:rPr lang="en-US" sz="3200" dirty="0" smtClean="0">
                <a:solidFill>
                  <a:srgbClr val="FFFF00"/>
                </a:solidFill>
                <a:hlinkClick r:id="rId4"/>
              </a:rPr>
              <a:t>ru.wikipedia.org/wiki/</a:t>
            </a:r>
            <a:r>
              <a:rPr lang="ru-RU" sz="3200" dirty="0" err="1" smtClean="0">
                <a:solidFill>
                  <a:srgbClr val="FFFF00"/>
                </a:solidFill>
                <a:hlinkClick r:id="rId4"/>
              </a:rPr>
              <a:t>Структура_данных</a:t>
            </a:r>
            <a:endParaRPr lang="en-US" sz="3200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3444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/>
          <p:nvPr/>
        </p:nvSpPr>
        <p:spPr>
          <a:xfrm>
            <a:off x="7548282" y="4800524"/>
            <a:ext cx="7894168" cy="39878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en-US" sz="2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numlist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= list()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n-US" sz="26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while True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n-US" sz="26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600" i="0" u="none" strike="noStrike" cap="none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inp</a:t>
            </a:r>
            <a:r>
              <a:rPr lang="en-US" sz="26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600" i="0" u="none" strike="noStrike" cap="none" dirty="0" smtClean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input('</a:t>
            </a:r>
            <a:r>
              <a:rPr lang="ru-RU" sz="2600" i="0" u="none" strike="noStrike" cap="none" dirty="0" smtClean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Введите число</a:t>
            </a:r>
            <a:r>
              <a:rPr lang="en-US" sz="2600" i="0" u="none" strike="noStrike" cap="none" dirty="0" smtClean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: </a:t>
            </a:r>
            <a:r>
              <a:rPr lang="en-US" sz="26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n-US" sz="26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   if </a:t>
            </a:r>
            <a:r>
              <a:rPr lang="en-US" sz="2600" i="0" u="none" strike="noStrike" cap="none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inp</a:t>
            </a:r>
            <a:r>
              <a:rPr lang="en-US" sz="26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== </a:t>
            </a:r>
            <a:r>
              <a:rPr lang="en-US" sz="2600" i="0" u="none" strike="noStrike" cap="none" dirty="0" smtClean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ru-RU" sz="2600" i="0" u="none" strike="noStrike" cap="none" dirty="0" smtClean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Готово</a:t>
            </a:r>
            <a:r>
              <a:rPr lang="en-US" sz="2600" i="0" u="none" strike="noStrike" cap="none" dirty="0" smtClean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 </a:t>
            </a:r>
            <a:r>
              <a:rPr lang="en-US" sz="26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: break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n-US" sz="26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   value = float(</a:t>
            </a:r>
            <a:r>
              <a:rPr lang="en-US" sz="2600" i="0" u="none" strike="noStrike" cap="none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inp</a:t>
            </a:r>
            <a:r>
              <a:rPr lang="en-US" sz="26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numlist.append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(value)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600" i="0" u="none" strike="noStrike" cap="none" dirty="0">
              <a:solidFill>
                <a:srgbClr val="FFFF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average = sum(</a:t>
            </a:r>
            <a:r>
              <a:rPr lang="en-US" sz="2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numlist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) / </a:t>
            </a:r>
            <a:r>
              <a:rPr lang="en-US" sz="2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len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numlist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n-US" sz="2600" i="0" u="none" strike="noStrike" cap="none" dirty="0" smtClean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print('</a:t>
            </a:r>
            <a:r>
              <a:rPr lang="ru-RU" sz="2600" i="0" u="none" strike="noStrike" cap="none" dirty="0" smtClean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Среднее арифметическое</a:t>
            </a:r>
            <a:r>
              <a:rPr lang="en-US" sz="2600" i="0" u="none" strike="noStrike" cap="none" dirty="0" smtClean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:', average)</a:t>
            </a:r>
            <a:endParaRPr lang="en-US" sz="2600" i="0" u="none" strike="noStrike" cap="none" dirty="0">
              <a:solidFill>
                <a:srgbClr val="FFFFFF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306" name="Shape 306"/>
          <p:cNvSpPr txBox="1"/>
          <p:nvPr/>
        </p:nvSpPr>
        <p:spPr>
          <a:xfrm>
            <a:off x="697125" y="1031888"/>
            <a:ext cx="8127900" cy="48355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ourier New"/>
              <a:buNone/>
            </a:pP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total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ourier New"/>
              <a:buNone/>
            </a:pP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count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n-US" sz="26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while True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n-US" sz="26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600" i="0" u="none" strike="noStrike" cap="none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inp</a:t>
            </a:r>
            <a:r>
              <a:rPr lang="en-US" sz="26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600" i="0" u="none" strike="noStrike" cap="none" dirty="0" smtClean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input('</a:t>
            </a:r>
            <a:r>
              <a:rPr lang="ru-RU" sz="2600" i="0" u="none" strike="noStrike" cap="none" dirty="0" smtClean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Введите число</a:t>
            </a:r>
            <a:r>
              <a:rPr lang="en-US" sz="2600" i="0" u="none" strike="noStrike" cap="none" dirty="0" smtClean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: </a:t>
            </a:r>
            <a:r>
              <a:rPr lang="en-US" sz="26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n-US" sz="26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   if </a:t>
            </a:r>
            <a:r>
              <a:rPr lang="en-US" sz="2600" i="0" u="none" strike="noStrike" cap="none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inp</a:t>
            </a:r>
            <a:r>
              <a:rPr lang="en-US" sz="26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== </a:t>
            </a:r>
            <a:r>
              <a:rPr lang="en-US" sz="2600" i="0" u="none" strike="noStrike" cap="none" dirty="0" smtClean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ru-RU" sz="2600" i="0" u="none" strike="noStrike" cap="none" dirty="0" smtClean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Готово</a:t>
            </a:r>
            <a:r>
              <a:rPr lang="en-US" sz="2600" i="0" u="none" strike="noStrike" cap="none" dirty="0" smtClean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 </a:t>
            </a:r>
            <a:r>
              <a:rPr lang="en-US" sz="26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: break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n-US" sz="26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   value = float(</a:t>
            </a:r>
            <a:r>
              <a:rPr lang="en-US" sz="2600" i="0" u="none" strike="noStrike" cap="none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inp</a:t>
            </a:r>
            <a:r>
              <a:rPr lang="en-US" sz="26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n-US" sz="26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  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total = total + value    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ourier New"/>
              <a:buNone/>
            </a:pP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 count = count + 1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600" i="0" u="none" strike="noStrike" cap="none" dirty="0">
              <a:solidFill>
                <a:srgbClr val="FFFF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ourier New"/>
              <a:buNone/>
            </a:pP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average = total / count</a:t>
            </a:r>
          </a:p>
          <a:p>
            <a:pPr lvl="0">
              <a:buClr>
                <a:srgbClr val="FFFFFF"/>
              </a:buClr>
              <a:buSzPct val="25000"/>
            </a:pPr>
            <a:r>
              <a:rPr lang="en-US" sz="26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print('</a:t>
            </a:r>
            <a:r>
              <a:rPr lang="ru-RU" sz="2600" i="0" u="none" strike="noStrike" cap="none" dirty="0" smtClean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Среднее арифметическое</a:t>
            </a:r>
            <a:r>
              <a:rPr lang="en-US" sz="2600" i="0" u="none" strike="noStrike" cap="none" dirty="0" smtClean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:', average)</a:t>
            </a:r>
            <a:endParaRPr lang="en-US" sz="2600" i="0" u="none" strike="noStrike" cap="none" dirty="0">
              <a:solidFill>
                <a:srgbClr val="FFFFFF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307" name="Shape 307"/>
          <p:cNvSpPr txBox="1"/>
          <p:nvPr/>
        </p:nvSpPr>
        <p:spPr>
          <a:xfrm>
            <a:off x="7548282" y="828687"/>
            <a:ext cx="6500227" cy="334886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ru-RU" sz="36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Введите число</a:t>
            </a:r>
            <a:r>
              <a:rPr lang="en-US" sz="36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 </a:t>
            </a: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  <a:p>
            <a:pPr lvl="0">
              <a:lnSpc>
                <a:spcPct val="115000"/>
              </a:lnSpc>
              <a:buClr>
                <a:srgbClr val="FFFF00"/>
              </a:buClr>
              <a:buSzPct val="25000"/>
            </a:pPr>
            <a:r>
              <a:rPr lang="ru-RU" sz="36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Введите число </a:t>
            </a:r>
            <a:r>
              <a:rPr lang="en-US" sz="36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 </a:t>
            </a: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</a:p>
          <a:p>
            <a:pPr lvl="0">
              <a:lnSpc>
                <a:spcPct val="115000"/>
              </a:lnSpc>
              <a:buClr>
                <a:srgbClr val="FFFF00"/>
              </a:buClr>
              <a:buSzPct val="25000"/>
            </a:pPr>
            <a:r>
              <a:rPr lang="ru-RU" sz="36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Введите число </a:t>
            </a:r>
            <a:r>
              <a:rPr lang="en-US" sz="36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 </a:t>
            </a: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</a:p>
          <a:p>
            <a:pPr lvl="0">
              <a:lnSpc>
                <a:spcPct val="115000"/>
              </a:lnSpc>
              <a:buClr>
                <a:srgbClr val="FFFF00"/>
              </a:buClr>
              <a:buSzPct val="25000"/>
            </a:pPr>
            <a:r>
              <a:rPr lang="ru-RU" sz="36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Введите число </a:t>
            </a:r>
            <a:r>
              <a:rPr lang="en-US" sz="36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 </a:t>
            </a: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ru-RU" sz="3600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Среднее арифметическое</a:t>
            </a:r>
            <a:r>
              <a:rPr lang="en-US" sz="36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5.66666666667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ru-RU" sz="64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Лучшие друзья</a:t>
            </a:r>
            <a:r>
              <a:rPr lang="en-US" sz="64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 </a:t>
            </a:r>
            <a:r>
              <a:rPr lang="ru-RU" sz="64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строки и списки</a:t>
            </a:r>
            <a:endParaRPr lang="en-US" sz="64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13" name="Shape 313"/>
          <p:cNvSpPr txBox="1"/>
          <p:nvPr/>
        </p:nvSpPr>
        <p:spPr>
          <a:xfrm>
            <a:off x="1498600" y="2349500"/>
            <a:ext cx="6749100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abc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ru-RU" sz="30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Эти три слова</a:t>
            </a:r>
            <a:r>
              <a:rPr lang="en-US" sz="3000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endParaRPr lang="en-US" sz="3000" dirty="0">
              <a:solidFill>
                <a:srgbClr val="FF7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stuff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=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abc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.split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stuff</a:t>
            </a:r>
            <a:r>
              <a:rPr lang="en-US" sz="3000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['</a:t>
            </a:r>
            <a:r>
              <a:rPr lang="ru-RU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Эти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</a:t>
            </a:r>
            <a:r>
              <a:rPr lang="ru-RU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три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</a:t>
            </a:r>
            <a:r>
              <a:rPr lang="ru-RU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слова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']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 err="1" smtClean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len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stuff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r>
              <a:rPr lang="en-US" sz="3000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3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stuff</a:t>
            </a:r>
            <a:r>
              <a:rPr lang="en-US" sz="3000" i="0" u="none" strike="noStrike" cap="none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[</a:t>
            </a:r>
            <a:r>
              <a:rPr lang="en-US" sz="30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0</a:t>
            </a:r>
            <a:r>
              <a:rPr lang="en-US" sz="3000" i="0" u="none" strike="noStrike" cap="none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]</a:t>
            </a:r>
            <a:r>
              <a:rPr lang="en-US" sz="3000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00FF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Эти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314" name="Shape 314"/>
          <p:cNvSpPr txBox="1"/>
          <p:nvPr/>
        </p:nvSpPr>
        <p:spPr>
          <a:xfrm>
            <a:off x="9398000" y="2292350"/>
            <a:ext cx="6450900" cy="4984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stuff</a:t>
            </a:r>
            <a:r>
              <a:rPr lang="en-US" sz="3000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['</a:t>
            </a:r>
            <a:r>
              <a:rPr lang="ru-RU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Эти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</a:t>
            </a:r>
            <a:r>
              <a:rPr lang="ru-RU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три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</a:t>
            </a:r>
            <a:r>
              <a:rPr lang="ru-RU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слова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']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w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stuff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w</a:t>
            </a:r>
            <a:r>
              <a:rPr lang="en-US" sz="3000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Эти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30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три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слова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</a:p>
        </p:txBody>
      </p:sp>
      <p:sp>
        <p:nvSpPr>
          <p:cNvPr id="315" name="Shape 315"/>
          <p:cNvSpPr txBox="1"/>
          <p:nvPr/>
        </p:nvSpPr>
        <p:spPr>
          <a:xfrm>
            <a:off x="457200" y="6781699"/>
            <a:ext cx="15125699" cy="199999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Split</a:t>
            </a: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0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разбивает строку на части и создает из них список, состоящий из строк</a:t>
            </a:r>
            <a:r>
              <a:rPr lang="en-US" sz="30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  </a:t>
            </a:r>
            <a:endParaRPr lang="ru-RU" sz="3000" u="none" strike="noStrike" cap="none" dirty="0" smtClean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ru-RU" sz="30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Мы представляем их как отдельные слова</a:t>
            </a:r>
            <a:r>
              <a:rPr lang="en-US" sz="30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  </a:t>
            </a:r>
            <a:r>
              <a:rPr lang="ru-RU" sz="30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М</a:t>
            </a:r>
            <a:r>
              <a:rPr lang="ru-RU" sz="30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ожно </a:t>
            </a:r>
            <a:r>
              <a:rPr lang="ru-RU" sz="3000" u="none" strike="noStrike" cap="none" dirty="0" smtClean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получить доступ</a:t>
            </a:r>
            <a:r>
              <a:rPr lang="en-US" sz="30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0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к определенному</a:t>
            </a:r>
            <a:r>
              <a:rPr lang="en-US" sz="30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0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слову или с помощью </a:t>
            </a:r>
            <a:r>
              <a:rPr lang="ru-RU" sz="30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цикла </a:t>
            </a:r>
            <a:r>
              <a:rPr lang="ru-RU" sz="30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пройти по всем словам</a:t>
            </a:r>
            <a:r>
              <a:rPr lang="en-US" sz="30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  <a:endParaRPr lang="en-US" sz="30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/>
          <p:nvPr/>
        </p:nvSpPr>
        <p:spPr>
          <a:xfrm>
            <a:off x="965199" y="1085851"/>
            <a:ext cx="7247148" cy="702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6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26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26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'</a:t>
            </a:r>
            <a:r>
              <a:rPr lang="ru-RU" sz="26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Тут</a:t>
            </a:r>
            <a:r>
              <a:rPr lang="en-US" sz="26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ru-RU" sz="26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очень</a:t>
            </a:r>
            <a:r>
              <a:rPr lang="en-US" sz="26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              </a:t>
            </a:r>
            <a:r>
              <a:rPr lang="ru-RU" sz="26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много пробелов</a:t>
            </a:r>
            <a:r>
              <a:rPr lang="en-US" sz="2600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endParaRPr lang="en-US" sz="2600" dirty="0">
              <a:solidFill>
                <a:srgbClr val="FF7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etc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line.</a:t>
            </a:r>
            <a:r>
              <a:rPr lang="en-US" sz="26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split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600" i="0" u="none" strike="noStrike" cap="none" dirty="0" err="1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etc</a:t>
            </a: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['</a:t>
            </a:r>
            <a:r>
              <a:rPr lang="ru-RU" sz="26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Тут</a:t>
            </a:r>
            <a:r>
              <a:rPr lang="en-US" sz="26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</a:t>
            </a:r>
            <a:r>
              <a:rPr lang="ru-RU" sz="26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очень</a:t>
            </a:r>
            <a:r>
              <a:rPr lang="en-US" sz="26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</a:t>
            </a:r>
            <a:r>
              <a:rPr lang="ru-RU" sz="26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много</a:t>
            </a:r>
            <a:r>
              <a:rPr lang="en-US" sz="26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</a:t>
            </a:r>
            <a:r>
              <a:rPr lang="ru-RU" sz="26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пробелов</a:t>
            </a:r>
            <a:r>
              <a:rPr lang="en-US" sz="26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']</a:t>
            </a:r>
            <a:endParaRPr lang="en-US" sz="26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ru-RU" sz="2600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первый</a:t>
            </a:r>
            <a:r>
              <a:rPr lang="en-US" sz="2600" i="0" u="none" strike="noStrike" cap="none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;</a:t>
            </a:r>
            <a:r>
              <a:rPr lang="ru-RU" sz="26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второй</a:t>
            </a:r>
            <a:r>
              <a:rPr lang="en-US" sz="2600" i="0" u="none" strike="noStrike" cap="none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;</a:t>
            </a:r>
            <a:r>
              <a:rPr lang="ru-RU" sz="26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третий</a:t>
            </a:r>
            <a:r>
              <a:rPr lang="en-US" sz="2600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endParaRPr lang="en-US" sz="2600" dirty="0">
              <a:solidFill>
                <a:srgbClr val="FF7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thing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26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.split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6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thing</a:t>
            </a:r>
            <a:r>
              <a:rPr lang="en-US" sz="2600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['</a:t>
            </a:r>
            <a:r>
              <a:rPr lang="ru-RU" sz="26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первый</a:t>
            </a:r>
            <a:r>
              <a:rPr lang="en-US" sz="26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;</a:t>
            </a:r>
            <a:r>
              <a:rPr lang="ru-RU" sz="26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второй</a:t>
            </a:r>
            <a:r>
              <a:rPr lang="en-US" sz="26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;</a:t>
            </a:r>
            <a:r>
              <a:rPr lang="ru-RU" sz="26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третий</a:t>
            </a:r>
            <a:r>
              <a:rPr lang="en-US" sz="26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']</a:t>
            </a:r>
            <a:endParaRPr lang="en-US" sz="26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>
              <a:buClr>
                <a:schemeClr val="lt1"/>
              </a:buClr>
              <a:buSzPct val="25000"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600" i="0" u="none" strike="noStrike" cap="none" dirty="0" err="1" smtClean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len</a:t>
            </a:r>
            <a:r>
              <a:rPr lang="en-US" sz="26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thing</a:t>
            </a:r>
            <a:r>
              <a:rPr lang="en-US" sz="26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r>
              <a:rPr lang="en-US" sz="2600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thing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26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.split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';'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6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thing</a:t>
            </a:r>
            <a:r>
              <a:rPr lang="en-US" sz="2600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['</a:t>
            </a:r>
            <a:r>
              <a:rPr lang="ru-RU" sz="26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первый</a:t>
            </a:r>
            <a:r>
              <a:rPr lang="en-US" sz="26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</a:t>
            </a:r>
            <a:r>
              <a:rPr lang="ru-RU" sz="26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второй</a:t>
            </a:r>
            <a:r>
              <a:rPr lang="en-US" sz="26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</a:t>
            </a:r>
            <a:r>
              <a:rPr lang="ru-RU" sz="26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третий</a:t>
            </a:r>
            <a:r>
              <a:rPr lang="en-US" sz="26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']</a:t>
            </a:r>
            <a:endParaRPr lang="en-US" sz="26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>
              <a:buClr>
                <a:schemeClr val="lt1"/>
              </a:buClr>
              <a:buSzPct val="25000"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600" i="0" u="none" strike="noStrike" cap="none" dirty="0" err="1" smtClean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len</a:t>
            </a:r>
            <a:r>
              <a:rPr lang="en-US" sz="26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thing</a:t>
            </a:r>
            <a:r>
              <a:rPr lang="en-US" sz="26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r>
              <a:rPr lang="en-US" sz="2600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</a:p>
        </p:txBody>
      </p:sp>
      <p:sp>
        <p:nvSpPr>
          <p:cNvPr id="321" name="Shape 321"/>
          <p:cNvSpPr txBox="1"/>
          <p:nvPr/>
        </p:nvSpPr>
        <p:spPr>
          <a:xfrm>
            <a:off x="9226644" y="1371601"/>
            <a:ext cx="6490311" cy="533631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457200" marR="0" lvl="0" indent="-4191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●"/>
            </a:pPr>
            <a:r>
              <a:rPr lang="ru-RU" sz="30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Если вы не укажете </a:t>
            </a:r>
            <a:r>
              <a:rPr lang="ru-RU" sz="3000" u="none" strike="noStrike" cap="none" dirty="0" smtClean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разделитель</a:t>
            </a:r>
            <a:r>
              <a:rPr lang="en-US" sz="30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</a:t>
            </a:r>
            <a:r>
              <a:rPr lang="ru-RU" sz="30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при разделении несколько пробелов будут считаться как один</a:t>
            </a:r>
            <a:endParaRPr lang="en-US" sz="30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457200" marR="0" lvl="0" indent="-4191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●"/>
            </a:pPr>
            <a:endParaRPr lang="en-US" sz="30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457200" marR="0" lvl="0" indent="-4191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●"/>
            </a:pPr>
            <a:r>
              <a:rPr lang="ru-RU" sz="30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Вы можете указать какой символ-</a:t>
            </a:r>
            <a:r>
              <a:rPr lang="ru-RU" sz="3000" u="none" strike="noStrike" cap="none" dirty="0" smtClean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разделитель</a:t>
            </a:r>
            <a:r>
              <a:rPr lang="en-US" sz="30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0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использовать при</a:t>
            </a:r>
            <a:r>
              <a:rPr lang="en-US" sz="30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000" u="none" strike="noStrike" cap="none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разделении строки</a:t>
            </a:r>
            <a:endParaRPr lang="en-US" sz="30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/>
          <p:nvPr/>
        </p:nvSpPr>
        <p:spPr>
          <a:xfrm>
            <a:off x="2526075" y="2058975"/>
            <a:ext cx="8889299" cy="3324300"/>
          </a:xfrm>
          <a:prstGeom prst="rect">
            <a:avLst/>
          </a:prstGeom>
          <a:noFill/>
          <a:ln w="12700" cap="rnd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4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fhand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open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</a:t>
            </a:r>
            <a:r>
              <a:rPr lang="en-US" sz="24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mbox-short.txt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fhand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4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.rstrip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 not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.startswith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('From ') : 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continue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words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4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.split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</a:t>
            </a:r>
            <a:r>
              <a:rPr lang="en-US" sz="24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4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words</a:t>
            </a:r>
            <a:r>
              <a:rPr lang="en-US" sz="2400" i="0" u="none" strike="noStrike" cap="none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[2]</a:t>
            </a:r>
            <a:r>
              <a:rPr lang="en-US" sz="2400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400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endParaRPr lang="en-US" sz="2400" b="1" i="0" u="none" strike="noStrike" cap="none" dirty="0">
              <a:solidFill>
                <a:srgbClr val="00FFFF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327" name="Shape 327"/>
          <p:cNvSpPr txBox="1"/>
          <p:nvPr/>
        </p:nvSpPr>
        <p:spPr>
          <a:xfrm>
            <a:off x="13538200" y="2330450"/>
            <a:ext cx="816000" cy="276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Sat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Fri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Fri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Fri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...</a:t>
            </a:r>
          </a:p>
        </p:txBody>
      </p:sp>
      <p:sp>
        <p:nvSpPr>
          <p:cNvPr id="328" name="Shape 328"/>
          <p:cNvSpPr txBox="1"/>
          <p:nvPr/>
        </p:nvSpPr>
        <p:spPr>
          <a:xfrm>
            <a:off x="642650" y="945775"/>
            <a:ext cx="130700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From stephen.marquard@uct.ac.za </a:t>
            </a:r>
            <a:r>
              <a:rPr lang="en-US" sz="3600" b="0" i="0" u="none" strike="noStrike" cap="non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Sat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Jan  5 09:14:16 2008</a:t>
            </a:r>
          </a:p>
        </p:txBody>
      </p:sp>
      <p:sp>
        <p:nvSpPr>
          <p:cNvPr id="329" name="Shape 329"/>
          <p:cNvSpPr txBox="1"/>
          <p:nvPr/>
        </p:nvSpPr>
        <p:spPr>
          <a:xfrm>
            <a:off x="1212375" y="6000750"/>
            <a:ext cx="14283299" cy="276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'From </a:t>
            </a:r>
            <a:r>
              <a:rPr lang="en-US" sz="24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stephen.marquard@uct.ac.za</a:t>
            </a: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Sat Jan  5 09:14:16 2008'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words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4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.split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4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4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words</a:t>
            </a:r>
            <a:r>
              <a:rPr lang="en-US" sz="2400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4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['From', '</a:t>
            </a:r>
            <a:r>
              <a:rPr lang="en-US" sz="24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stephen.marquard@uct.ac.za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'Sat', 'Jan', '5', '09:14:16', '2008']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ru-RU" sz="7600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Пример двойного разделения</a:t>
            </a:r>
            <a:endParaRPr lang="en-US" sz="76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35" name="Shape 335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13931900" cy="161069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Иногда бывает необходимо сначала разделить строку одним образом, а затем взять один из получившихся кусков и разделить его ещё раз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37" name="Shape 337"/>
          <p:cNvSpPr txBox="1"/>
          <p:nvPr/>
        </p:nvSpPr>
        <p:spPr>
          <a:xfrm>
            <a:off x="1155700" y="4526525"/>
            <a:ext cx="133427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From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stephen.marquard@</a:t>
            </a: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uct.ac.za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Sat Jan  5 09:14:16 2008</a:t>
            </a:r>
          </a:p>
        </p:txBody>
      </p:sp>
      <p:sp>
        <p:nvSpPr>
          <p:cNvPr id="338" name="Shape 338"/>
          <p:cNvSpPr txBox="1"/>
          <p:nvPr/>
        </p:nvSpPr>
        <p:spPr>
          <a:xfrm>
            <a:off x="1155700" y="5289200"/>
            <a:ext cx="5169599" cy="1889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words = </a:t>
            </a:r>
            <a:r>
              <a:rPr lang="en-US" sz="2400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24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.split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email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words[1]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 New"/>
              </a:rPr>
              <a:t>print pieces[1]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lvl="0">
              <a:buClr>
                <a:srgbClr val="00FF00"/>
              </a:buClr>
              <a:buSzPct val="25000"/>
            </a:pPr>
            <a:r>
              <a:rPr lang="ru-RU" sz="76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Пример двойного разделения</a:t>
            </a:r>
            <a:endParaRPr lang="en-US" sz="76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45" name="Shape 345"/>
          <p:cNvSpPr txBox="1"/>
          <p:nvPr/>
        </p:nvSpPr>
        <p:spPr>
          <a:xfrm>
            <a:off x="7336425" y="5835725"/>
            <a:ext cx="65738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Arial"/>
              <a:buNone/>
            </a:pPr>
            <a:r>
              <a:rPr lang="en-US" sz="2400" i="0" u="none" strike="noStrike" cap="none" dirty="0" smtClean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 err="1" smtClean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stephen.marquard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@uct.ac.za</a:t>
            </a:r>
            <a:endParaRPr lang="en-US" sz="2400" i="0" u="none" strike="noStrike" cap="none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346" name="Shape 346"/>
          <p:cNvSpPr txBox="1"/>
          <p:nvPr/>
        </p:nvSpPr>
        <p:spPr>
          <a:xfrm>
            <a:off x="1155700" y="4506450"/>
            <a:ext cx="13182600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From </a:t>
            </a:r>
            <a:r>
              <a:rPr lang="en-US" sz="3000" b="1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stephen.marquard@</a:t>
            </a: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uct.ac.za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Sat Jan  5 09:14:16 </a:t>
            </a:r>
            <a:r>
              <a:rPr lang="en-US" sz="30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2008</a:t>
            </a:r>
            <a:endParaRPr lang="en-US" sz="3000" i="0" u="none" strike="noStrike" cap="none" dirty="0">
              <a:solidFill>
                <a:srgbClr val="FF7F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347" name="Shape 347"/>
          <p:cNvSpPr txBox="1"/>
          <p:nvPr/>
        </p:nvSpPr>
        <p:spPr>
          <a:xfrm>
            <a:off x="1155700" y="5289200"/>
            <a:ext cx="5169599" cy="1889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words = </a:t>
            </a:r>
            <a:r>
              <a:rPr lang="en-US" sz="2400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24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.split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email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words[1]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 New"/>
              </a:rPr>
              <a:t>print pieces[1]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lvl="0">
              <a:buClr>
                <a:srgbClr val="00FF00"/>
              </a:buClr>
              <a:buSzPct val="25000"/>
            </a:pPr>
            <a:r>
              <a:rPr lang="ru-RU" sz="76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Пример двойного разделения</a:t>
            </a:r>
            <a:endParaRPr lang="en-US" sz="76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53" name="Shape 353"/>
          <p:cNvSpPr txBox="1"/>
          <p:nvPr/>
        </p:nvSpPr>
        <p:spPr>
          <a:xfrm>
            <a:off x="7321275" y="6326775"/>
            <a:ext cx="6981300" cy="482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['</a:t>
            </a:r>
            <a:r>
              <a:rPr lang="en-US" sz="24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stephen.marquard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', '</a:t>
            </a:r>
            <a:r>
              <a:rPr lang="en-US" sz="2400" b="1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uct.ac.za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']</a:t>
            </a:r>
          </a:p>
        </p:txBody>
      </p:sp>
      <p:sp>
        <p:nvSpPr>
          <p:cNvPr id="355" name="Shape 355"/>
          <p:cNvSpPr txBox="1"/>
          <p:nvPr/>
        </p:nvSpPr>
        <p:spPr>
          <a:xfrm>
            <a:off x="1155700" y="4526525"/>
            <a:ext cx="133427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From </a:t>
            </a:r>
            <a:r>
              <a:rPr lang="en-US" sz="3000" b="1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stephen.marquard@</a:t>
            </a: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uct.ac.za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Sat Jan  5 09:14:16 2008</a:t>
            </a:r>
          </a:p>
        </p:txBody>
      </p:sp>
      <p:sp>
        <p:nvSpPr>
          <p:cNvPr id="356" name="Shape 356"/>
          <p:cNvSpPr txBox="1"/>
          <p:nvPr/>
        </p:nvSpPr>
        <p:spPr>
          <a:xfrm>
            <a:off x="1155700" y="5441600"/>
            <a:ext cx="6179100" cy="1889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words = </a:t>
            </a:r>
            <a:r>
              <a:rPr lang="en-US" sz="2400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24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.split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email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words[1]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pieces</a:t>
            </a: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40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email.split</a:t>
            </a: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('@')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 New"/>
              </a:rPr>
              <a:t>print pieces[1]</a:t>
            </a:r>
          </a:p>
        </p:txBody>
      </p:sp>
      <p:sp>
        <p:nvSpPr>
          <p:cNvPr id="357" name="Shape 357"/>
          <p:cNvSpPr txBox="1"/>
          <p:nvPr/>
        </p:nvSpPr>
        <p:spPr>
          <a:xfrm>
            <a:off x="7336425" y="5759525"/>
            <a:ext cx="65738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Arial"/>
              <a:buNone/>
            </a:pPr>
            <a:r>
              <a:rPr lang="en-US" sz="2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stephen.marquard@uct.ac.za</a:t>
            </a:r>
            <a:endParaRPr lang="en-US" sz="2400" i="0" u="none" strike="noStrike" cap="none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lvl="0">
              <a:buClr>
                <a:srgbClr val="00FF00"/>
              </a:buClr>
              <a:buSzPct val="25000"/>
            </a:pPr>
            <a:r>
              <a:rPr lang="ru-RU" sz="76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Пример двойного разделения</a:t>
            </a:r>
            <a:endParaRPr lang="en-US" sz="76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64" name="Shape 364"/>
          <p:cNvSpPr txBox="1"/>
          <p:nvPr/>
        </p:nvSpPr>
        <p:spPr>
          <a:xfrm>
            <a:off x="7321275" y="6326775"/>
            <a:ext cx="6981300" cy="482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['</a:t>
            </a:r>
            <a:r>
              <a:rPr lang="en-US" sz="24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stephen.marquard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', '</a:t>
            </a:r>
            <a:r>
              <a:rPr lang="en-US" sz="24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uct.ac.za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']</a:t>
            </a:r>
          </a:p>
        </p:txBody>
      </p:sp>
      <p:sp>
        <p:nvSpPr>
          <p:cNvPr id="365" name="Shape 365"/>
          <p:cNvSpPr txBox="1"/>
          <p:nvPr/>
        </p:nvSpPr>
        <p:spPr>
          <a:xfrm>
            <a:off x="1155700" y="4526525"/>
            <a:ext cx="133427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From </a:t>
            </a:r>
            <a:r>
              <a:rPr lang="en-US" sz="3000" b="1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stephen.marquard@</a:t>
            </a: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uct.ac.za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Sat Jan  5 09:14:16 2008</a:t>
            </a:r>
          </a:p>
        </p:txBody>
      </p:sp>
      <p:sp>
        <p:nvSpPr>
          <p:cNvPr id="366" name="Shape 366"/>
          <p:cNvSpPr txBox="1"/>
          <p:nvPr/>
        </p:nvSpPr>
        <p:spPr>
          <a:xfrm>
            <a:off x="1155700" y="5594000"/>
            <a:ext cx="6179100" cy="1889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words = </a:t>
            </a:r>
            <a:r>
              <a:rPr lang="en-US" sz="2400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24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.split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email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words[1]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pieces</a:t>
            </a: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40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email.split</a:t>
            </a: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('@')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400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pieces[1]</a:t>
            </a:r>
            <a:r>
              <a:rPr lang="en-US" sz="2400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endParaRPr lang="en-US" sz="2400" b="1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367" name="Shape 367"/>
          <p:cNvSpPr txBox="1"/>
          <p:nvPr/>
        </p:nvSpPr>
        <p:spPr>
          <a:xfrm>
            <a:off x="7336425" y="5759525"/>
            <a:ext cx="65738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Arial"/>
              <a:buNone/>
            </a:pPr>
            <a:r>
              <a:rPr lang="en-US" sz="2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stephen.marquard@uct.ac.za</a:t>
            </a:r>
            <a:endParaRPr lang="en-US" sz="2400" i="0" u="none" strike="noStrike" cap="none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368" name="Shape 368"/>
          <p:cNvSpPr txBox="1"/>
          <p:nvPr/>
        </p:nvSpPr>
        <p:spPr>
          <a:xfrm>
            <a:off x="7246300" y="6766900"/>
            <a:ext cx="2729099" cy="548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4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uct.ac.za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ru-RU" sz="78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Резюме</a:t>
            </a:r>
            <a:endParaRPr lang="en-US" sz="78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75" name="Shape 375"/>
          <p:cNvSpPr txBox="1"/>
          <p:nvPr/>
        </p:nvSpPr>
        <p:spPr>
          <a:xfrm>
            <a:off x="774275" y="2733899"/>
            <a:ext cx="7450500" cy="5913143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lvl="0" indent="-394462" rtl="0">
              <a:spcBef>
                <a:spcPts val="0"/>
              </a:spcBef>
              <a:buClr>
                <a:srgbClr val="FFFFFF"/>
              </a:buClr>
              <a:buSzPct val="100000"/>
              <a:buFont typeface="Cabin"/>
              <a:buChar char="•"/>
            </a:pPr>
            <a:r>
              <a:rPr lang="ru-RU" sz="3600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Концепция коллекции</a:t>
            </a:r>
            <a:endParaRPr lang="en-US" sz="3600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685800" lvl="0" indent="-394462" rtl="0">
              <a:spcBef>
                <a:spcPts val="3500"/>
              </a:spcBef>
              <a:buClr>
                <a:srgbClr val="FFFFFF"/>
              </a:buClr>
              <a:buSzPct val="100000"/>
              <a:buFont typeface="Cabin"/>
              <a:buChar char="•"/>
            </a:pPr>
            <a:r>
              <a:rPr lang="ru-RU" sz="3600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Списки и циклы со счётчиком</a:t>
            </a:r>
            <a:endParaRPr lang="en-US" sz="3600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685800" lvl="0" indent="-394462" rtl="0">
              <a:spcBef>
                <a:spcPts val="3500"/>
              </a:spcBef>
              <a:buClr>
                <a:srgbClr val="FFFFFF"/>
              </a:buClr>
              <a:buSzPct val="100000"/>
              <a:buFont typeface="Cabin"/>
              <a:buChar char="•"/>
            </a:pPr>
            <a:r>
              <a:rPr lang="ru-RU" sz="3600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Индексация и поиск</a:t>
            </a:r>
            <a:endParaRPr lang="en-US" sz="3600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685800" lvl="0" indent="-394462" rtl="0">
              <a:spcBef>
                <a:spcPts val="3500"/>
              </a:spcBef>
              <a:buClr>
                <a:srgbClr val="FFFFFF"/>
              </a:buClr>
              <a:buSzPct val="100000"/>
              <a:buFont typeface="Cabin"/>
              <a:buChar char="•"/>
            </a:pPr>
            <a:r>
              <a:rPr lang="ru-RU" sz="3600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Изменяемость списков</a:t>
            </a:r>
            <a:endParaRPr lang="en-US" sz="3600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685800" lvl="0" indent="-394462" rtl="0">
              <a:spcBef>
                <a:spcPts val="3500"/>
              </a:spcBef>
              <a:buClr>
                <a:srgbClr val="FFFFFF"/>
              </a:buClr>
              <a:buSzPct val="100000"/>
              <a:buFont typeface="Cabin"/>
              <a:buChar char="•"/>
            </a:pPr>
            <a:r>
              <a:rPr lang="ru-RU" sz="3600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Функции</a:t>
            </a:r>
            <a:r>
              <a:rPr lang="en-US" sz="3600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 </a:t>
            </a:r>
            <a:r>
              <a:rPr lang="en-US" sz="36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len, min, max, </a:t>
            </a:r>
            <a:r>
              <a:rPr lang="en-US" sz="3600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sum</a:t>
            </a:r>
            <a:endParaRPr lang="ru-RU" sz="3600" dirty="0" smtClean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685800" indent="-394462">
              <a:spcBef>
                <a:spcPts val="3500"/>
              </a:spcBef>
              <a:buClr>
                <a:srgbClr val="FFFFFF"/>
              </a:buClr>
              <a:buSzPct val="100000"/>
              <a:buFont typeface="Cabin"/>
              <a:buChar char="•"/>
            </a:pPr>
            <a:r>
              <a:rPr lang="ru-RU" sz="36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Срезы в </a:t>
            </a:r>
            <a:r>
              <a:rPr lang="ru-RU" sz="3600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списках</a:t>
            </a:r>
            <a:endParaRPr lang="en-US" sz="3600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76" name="Shape 376"/>
          <p:cNvSpPr txBox="1"/>
          <p:nvPr/>
        </p:nvSpPr>
        <p:spPr>
          <a:xfrm>
            <a:off x="7932975" y="2733899"/>
            <a:ext cx="7565400" cy="573423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lvl="0" indent="-394462" rtl="0">
              <a:spcBef>
                <a:spcPts val="3500"/>
              </a:spcBef>
              <a:buClr>
                <a:srgbClr val="FFFFFF"/>
              </a:buClr>
              <a:buSzPct val="100000"/>
              <a:buFont typeface="Cabin"/>
              <a:buChar char="•"/>
            </a:pPr>
            <a:r>
              <a:rPr lang="ru-RU" sz="3600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Методы списка</a:t>
            </a:r>
            <a:r>
              <a:rPr lang="en-US" sz="3600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 </a:t>
            </a:r>
            <a:r>
              <a:rPr lang="en-US" sz="36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append,  remove</a:t>
            </a:r>
          </a:p>
          <a:p>
            <a:pPr marL="685800" lvl="0" indent="-394462" rtl="0">
              <a:spcBef>
                <a:spcPts val="3500"/>
              </a:spcBef>
              <a:buClr>
                <a:srgbClr val="FFFFFF"/>
              </a:buClr>
              <a:buSzPct val="100000"/>
              <a:buFont typeface="Cabin"/>
              <a:buChar char="•"/>
            </a:pPr>
            <a:r>
              <a:rPr lang="ru-RU" sz="3600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Сортировка списка</a:t>
            </a:r>
            <a:endParaRPr lang="en-US" sz="3600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685800" lvl="0" indent="-394462" rtl="0">
              <a:spcBef>
                <a:spcPts val="3500"/>
              </a:spcBef>
              <a:buClr>
                <a:srgbClr val="FFFFFF"/>
              </a:buClr>
              <a:buSzPct val="100000"/>
              <a:buFont typeface="Cabin"/>
              <a:buChar char="•"/>
            </a:pPr>
            <a:r>
              <a:rPr lang="ru-RU" sz="3600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Разделение строк на списки слов</a:t>
            </a:r>
            <a:endParaRPr lang="en-US" sz="3600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685800" lvl="0" indent="-394462" rtl="0">
              <a:spcBef>
                <a:spcPts val="3500"/>
              </a:spcBef>
              <a:buClr>
                <a:srgbClr val="FFFFFF"/>
              </a:buClr>
              <a:buSzPct val="100000"/>
              <a:buFont typeface="Cabin"/>
              <a:buChar char="•"/>
            </a:pPr>
            <a:r>
              <a:rPr lang="ru-RU" sz="3600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Использование</a:t>
            </a:r>
            <a:r>
              <a:rPr lang="ru-RU" sz="36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split </a:t>
            </a:r>
            <a:r>
              <a:rPr lang="ru-RU" sz="3600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для разделения строк</a:t>
            </a:r>
            <a:endParaRPr lang="en-US" sz="3600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 txBox="1"/>
          <p:nvPr/>
        </p:nvSpPr>
        <p:spPr>
          <a:xfrm>
            <a:off x="1155700" y="1155705"/>
            <a:ext cx="13932000" cy="81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/>
            <a:r>
              <a:rPr lang="ru-RU" sz="3600" dirty="0">
                <a:solidFill>
                  <a:srgbClr val="FFFF00"/>
                </a:solidFill>
              </a:rPr>
              <a:t>Авторы </a:t>
            </a:r>
            <a:r>
              <a:rPr lang="en-US" sz="3600" dirty="0">
                <a:solidFill>
                  <a:srgbClr val="FFFF00"/>
                </a:solidFill>
              </a:rPr>
              <a:t> / </a:t>
            </a:r>
            <a:r>
              <a:rPr lang="ru-RU" sz="3600" dirty="0">
                <a:solidFill>
                  <a:srgbClr val="FFFF00"/>
                </a:solidFill>
              </a:rPr>
              <a:t>Благодарности</a:t>
            </a:r>
            <a:endParaRPr lang="en-US" sz="3600" dirty="0">
              <a:solidFill>
                <a:srgbClr val="FFFF00"/>
              </a:solidFill>
            </a:endParaRPr>
          </a:p>
        </p:txBody>
      </p:sp>
      <p:sp>
        <p:nvSpPr>
          <p:cNvPr id="382" name="Shape 382"/>
          <p:cNvSpPr txBox="1"/>
          <p:nvPr/>
        </p:nvSpPr>
        <p:spPr>
          <a:xfrm>
            <a:off x="1206100" y="2296131"/>
            <a:ext cx="6797699" cy="581917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ru-RU" sz="1800" dirty="0">
                <a:solidFill>
                  <a:srgbClr val="FFFFFF"/>
                </a:solidFill>
              </a:rPr>
              <a:t>Авторские права на эти слайды принадлежат  Чарльзу Р. Северансу (</a:t>
            </a:r>
            <a:r>
              <a:rPr lang="ru-RU" sz="1800" u="sng" dirty="0">
                <a:solidFill>
                  <a:srgbClr val="FFFF00"/>
                </a:solidFill>
                <a:hlinkClick r:id="rId3"/>
              </a:rPr>
              <a:t>www.dr-chuck.com</a:t>
            </a:r>
            <a:r>
              <a:rPr lang="ru-RU" sz="1800" dirty="0">
                <a:solidFill>
                  <a:srgbClr val="FFFFFF"/>
                </a:solidFill>
              </a:rPr>
              <a:t>) , 2010 г., Школа Информации Мичиганского Университета  и доступны по лицензии </a:t>
            </a:r>
            <a:r>
              <a:rPr lang="ru-RU" sz="1800" dirty="0" err="1">
                <a:solidFill>
                  <a:srgbClr val="FFFFFF"/>
                </a:solidFill>
              </a:rPr>
              <a:t>Creative</a:t>
            </a:r>
            <a:r>
              <a:rPr lang="ru-RU" sz="1800" dirty="0">
                <a:solidFill>
                  <a:srgbClr val="FFFFFF"/>
                </a:solidFill>
              </a:rPr>
              <a:t> </a:t>
            </a:r>
            <a:r>
              <a:rPr lang="ru-RU" sz="1800" dirty="0" err="1">
                <a:solidFill>
                  <a:srgbClr val="FFFFFF"/>
                </a:solidFill>
              </a:rPr>
              <a:t>Commons</a:t>
            </a:r>
            <a:r>
              <a:rPr lang="ru-RU" sz="1800" dirty="0">
                <a:solidFill>
                  <a:srgbClr val="FFFFFF"/>
                </a:solidFill>
              </a:rPr>
              <a:t> </a:t>
            </a:r>
            <a:r>
              <a:rPr lang="ru-RU" sz="1800" dirty="0" err="1">
                <a:solidFill>
                  <a:srgbClr val="FFFFFF"/>
                </a:solidFill>
              </a:rPr>
              <a:t>Attribution</a:t>
            </a:r>
            <a:r>
              <a:rPr lang="ru-RU" sz="1800" dirty="0">
                <a:solidFill>
                  <a:srgbClr val="FFFFFF"/>
                </a:solidFill>
              </a:rPr>
              <a:t> 4.0 </a:t>
            </a:r>
            <a:r>
              <a:rPr lang="ru-RU" sz="1800" dirty="0" err="1">
                <a:solidFill>
                  <a:srgbClr val="FFFFFF"/>
                </a:solidFill>
              </a:rPr>
              <a:t>License</a:t>
            </a:r>
            <a:r>
              <a:rPr lang="ru-RU" sz="1800" dirty="0">
                <a:solidFill>
                  <a:srgbClr val="FFFFFF"/>
                </a:solidFill>
              </a:rPr>
              <a:t>. Пожалуйста, сохраняйте этот слайд во всех копиях этого документа, в соответствии с требованиями Лицензии. Если вы внесли изменения, добавьте свое имя или организацию в список участников на этой странице.</a:t>
            </a:r>
          </a:p>
          <a:p>
            <a:pPr lvl="0"/>
            <a:endParaRPr lang="ru-RU" sz="1800" dirty="0">
              <a:solidFill>
                <a:srgbClr val="FFFFFF"/>
              </a:solidFill>
            </a:endParaRPr>
          </a:p>
          <a:p>
            <a:pPr lvl="0"/>
            <a:r>
              <a:rPr lang="ru-RU" sz="1800" dirty="0">
                <a:solidFill>
                  <a:srgbClr val="FFFFFF"/>
                </a:solidFill>
              </a:rPr>
              <a:t>Исходная разработка:  Чарльз Северанс, Школа Информации Мичиганского </a:t>
            </a:r>
            <a:r>
              <a:rPr lang="ru-RU" sz="1800" dirty="0" smtClean="0">
                <a:solidFill>
                  <a:srgbClr val="FFFFFF"/>
                </a:solidFill>
              </a:rPr>
              <a:t>Университета</a:t>
            </a:r>
            <a:r>
              <a:rPr lang="en-US" sz="1800" dirty="0" smtClean="0">
                <a:solidFill>
                  <a:srgbClr val="FFFFFF"/>
                </a:solidFill>
              </a:rPr>
              <a:t>.</a:t>
            </a:r>
          </a:p>
          <a:p>
            <a:pPr lvl="0"/>
            <a:endParaRPr lang="en-US" sz="1800" dirty="0">
              <a:solidFill>
                <a:srgbClr val="FFFFFF"/>
              </a:solidFill>
            </a:endParaRPr>
          </a:p>
          <a:p>
            <a:r>
              <a:rPr lang="ru-RU" sz="1800">
                <a:solidFill>
                  <a:srgbClr val="FFFFFF"/>
                </a:solidFill>
              </a:rPr>
              <a:t>Перевод выполнила Фомкина Виолетта.</a:t>
            </a:r>
          </a:p>
          <a:p>
            <a:pPr lvl="0"/>
            <a:endParaRPr lang="ru-RU" sz="1800" dirty="0">
              <a:solidFill>
                <a:srgbClr val="FFFFFF"/>
              </a:solidFill>
            </a:endParaRPr>
          </a:p>
          <a:p>
            <a:pPr lvl="0"/>
            <a:endParaRPr lang="ru-RU" sz="1800" dirty="0">
              <a:solidFill>
                <a:srgbClr val="FFFFFF"/>
              </a:solidFill>
            </a:endParaRPr>
          </a:p>
          <a:p>
            <a:pPr lvl="0">
              <a:buClr>
                <a:schemeClr val="dk2"/>
              </a:buClr>
              <a:buSzPct val="61111"/>
            </a:pPr>
            <a:r>
              <a:rPr lang="ru-RU" sz="1800" dirty="0">
                <a:solidFill>
                  <a:schemeClr val="lt1"/>
                </a:solidFill>
              </a:rPr>
              <a:t>… Добавьте сюда новых авторов и переводчиков</a:t>
            </a:r>
          </a:p>
          <a:p>
            <a:pPr lvl="0"/>
            <a:endParaRPr lang="ru-RU" sz="1800" dirty="0">
              <a:solidFill>
                <a:srgbClr val="FFFFFF"/>
              </a:solidFill>
            </a:endParaRPr>
          </a:p>
        </p:txBody>
      </p:sp>
      <p:pic>
        <p:nvPicPr>
          <p:cNvPr id="383" name="Shape 38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7900" y="1049055"/>
            <a:ext cx="1024800" cy="10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4" name="Shape 38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3897687" y="1227255"/>
            <a:ext cx="1968599" cy="6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385" name="Shape 385"/>
          <p:cNvSpPr txBox="1"/>
          <p:nvPr/>
        </p:nvSpPr>
        <p:spPr>
          <a:xfrm>
            <a:off x="8704400" y="2426605"/>
            <a:ext cx="6797699" cy="581728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...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64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Что Не является</a:t>
            </a:r>
            <a:r>
              <a:rPr lang="en-US" sz="64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6400" dirty="0" smtClean="0">
                <a:solidFill>
                  <a:srgbClr val="FFD966"/>
                </a:solidFill>
                <a:ea typeface="Arial" charset="0"/>
              </a:rPr>
              <a:t>«</a:t>
            </a:r>
            <a:r>
              <a:rPr lang="ru-RU" sz="64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Коллекцией</a:t>
            </a:r>
            <a:r>
              <a:rPr lang="ru-RU" sz="6400" dirty="0" smtClean="0">
                <a:solidFill>
                  <a:srgbClr val="FFD966"/>
                </a:solidFill>
                <a:ea typeface="Arial" charset="0"/>
              </a:rPr>
              <a:t>»</a:t>
            </a:r>
            <a:r>
              <a:rPr lang="en-US" sz="6400" b="0" i="0" u="none" strike="noStrike" cap="none" dirty="0" smtClean="0">
                <a:solidFill>
                  <a:srgbClr val="FFD966"/>
                </a:solidFill>
                <a:sym typeface="Arial"/>
              </a:rPr>
              <a:t>?</a:t>
            </a:r>
            <a:endParaRPr lang="en-US" sz="6400" b="0" i="0" u="none" strike="noStrike" cap="none" dirty="0">
              <a:solidFill>
                <a:srgbClr val="FFD966"/>
              </a:solidFill>
              <a:sym typeface="Arial"/>
            </a:endParaRPr>
          </a:p>
        </p:txBody>
      </p:sp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13931900" cy="26543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Большинство </a:t>
            </a:r>
            <a:r>
              <a:rPr lang="ru-RU" sz="36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переменных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хранят внутри одно значение</a:t>
            </a:r>
            <a:r>
              <a:rPr lang="ru-RU" sz="36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 </a:t>
            </a: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Когда мы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присваиваем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600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переменной </a:t>
            </a:r>
            <a:r>
              <a:rPr lang="ru-RU" sz="36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новое значение</a:t>
            </a:r>
            <a:r>
              <a:rPr lang="en-US" sz="36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старое значение перезаписывается / заменяется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184" name="Shape 184"/>
          <p:cNvSpPr txBox="1"/>
          <p:nvPr/>
        </p:nvSpPr>
        <p:spPr>
          <a:xfrm>
            <a:off x="2136725" y="5621338"/>
            <a:ext cx="12214275" cy="225742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$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python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title"/>
          </p:nvPr>
        </p:nvSpPr>
        <p:spPr>
          <a:xfrm>
            <a:off x="1155700" y="789709"/>
            <a:ext cx="11688763" cy="175029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lvl="0">
              <a:buClr>
                <a:srgbClr val="00FF00"/>
              </a:buClr>
              <a:buSzPct val="25000"/>
            </a:pPr>
            <a:r>
              <a:rPr lang="ru-RU" sz="6400" u="none" strike="noStrike" cap="none" dirty="0" smtClean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Список </a:t>
            </a:r>
            <a:r>
              <a:rPr lang="ru-RU" sz="6400" dirty="0">
                <a:solidFill>
                  <a:srgbClr val="FF9900"/>
                </a:solidFill>
              </a:rPr>
              <a:t>—</a:t>
            </a:r>
            <a:r>
              <a:rPr lang="ru-RU" sz="6400" u="none" strike="noStrike" cap="none" dirty="0" smtClean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это подобие Коллекции</a:t>
            </a:r>
            <a:endParaRPr lang="en-US" sz="6400" u="none" strike="noStrike" cap="none" dirty="0">
              <a:solidFill>
                <a:srgbClr val="FF99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13931900" cy="352583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ru-RU" sz="3600" u="none" strike="noStrike" cap="none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Коллекция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позволяет нам помещать множество значений в одну </a:t>
            </a:r>
            <a:r>
              <a:rPr lang="ru-RU" sz="36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переменную</a:t>
            </a:r>
            <a:endParaRPr lang="en-US" sz="36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Удобство </a:t>
            </a:r>
            <a:r>
              <a:rPr lang="ru-RU" sz="3600" u="none" strike="noStrike" cap="none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коллекции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в том, что мы 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можем хранить </a:t>
            </a:r>
            <a:r>
              <a:rPr lang="ru-RU" sz="3600" u="none" strike="noStrike" cap="none" dirty="0" smtClean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много значений 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внутри одной удобной «упаковки»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pic>
        <p:nvPicPr>
          <p:cNvPr id="176" name="Shape 17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277850" y="789709"/>
            <a:ext cx="2557874" cy="2096292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Shape 177"/>
          <p:cNvSpPr txBox="1"/>
          <p:nvPr/>
        </p:nvSpPr>
        <p:spPr>
          <a:xfrm>
            <a:off x="2002250" y="6000750"/>
            <a:ext cx="12192000" cy="22145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friends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[ </a:t>
            </a:r>
            <a:r>
              <a:rPr lang="en-US" sz="36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ru-RU" sz="36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Катя</a:t>
            </a:r>
            <a:r>
              <a:rPr lang="en-US" sz="36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', '</a:t>
            </a:r>
            <a:r>
              <a:rPr lang="ru-RU" sz="36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Антон</a:t>
            </a:r>
            <a:r>
              <a:rPr lang="en-US" sz="36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', '</a:t>
            </a:r>
            <a:r>
              <a:rPr lang="ru-RU" sz="36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Павел</a:t>
            </a:r>
            <a:r>
              <a:rPr lang="en-US" sz="36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 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]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i="0" u="none" strike="noStrike" cap="none" dirty="0">
              <a:solidFill>
                <a:srgbClr val="FF7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carryon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[ </a:t>
            </a:r>
            <a:r>
              <a:rPr lang="en-US" sz="36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ru-RU" sz="36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носки</a:t>
            </a:r>
            <a:r>
              <a:rPr lang="en-US" sz="36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', '</a:t>
            </a:r>
            <a:r>
              <a:rPr lang="ru-RU" sz="36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футболка</a:t>
            </a:r>
            <a:r>
              <a:rPr lang="en-US" sz="36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', '</a:t>
            </a:r>
            <a:r>
              <a:rPr lang="ru-RU" sz="36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духи</a:t>
            </a:r>
            <a:r>
              <a:rPr lang="en-US" sz="36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 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ru-RU" sz="76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Константы списка</a:t>
            </a:r>
            <a:endParaRPr lang="en-US" sz="76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698500" y="2857500"/>
            <a:ext cx="7331075" cy="521494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lvl="0" indent="-444500">
              <a:spcBef>
                <a:spcPts val="0"/>
              </a:spcBef>
              <a:spcAft>
                <a:spcPts val="1000"/>
              </a:spcAft>
              <a:buSzPct val="100000"/>
            </a:pPr>
            <a:r>
              <a:rPr lang="ru-RU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Константы </a:t>
            </a:r>
            <a:r>
              <a:rPr lang="ru-RU" sz="340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списка</a:t>
            </a:r>
            <a:r>
              <a:rPr lang="en-US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заключаются в квадратные скобки, а элементы списка разделяются запятыми</a:t>
            </a:r>
            <a:endParaRPr lang="en-US" sz="34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457200" marR="0" lvl="0" indent="-444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ru-RU" sz="3400" u="none" strike="noStrike" cap="none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Элементом</a:t>
            </a:r>
            <a:r>
              <a:rPr lang="ru-RU" sz="3400" u="none" strike="noStrike" cap="none" dirty="0" smtClean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списка </a:t>
            </a:r>
            <a:r>
              <a:rPr lang="ru-RU" sz="34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в Пайтон может быть любой объект, даже </a:t>
            </a:r>
            <a:r>
              <a:rPr lang="ru-RU" sz="3400" u="none" strike="noStrike" cap="none" dirty="0" smtClean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другой список</a:t>
            </a:r>
            <a:endParaRPr lang="en-US" sz="3400" u="none" strike="noStrike" cap="none" dirty="0">
              <a:solidFill>
                <a:srgbClr val="00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457200" marR="0" lvl="0" indent="-444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ru-RU" sz="3400" u="none" strike="noStrike" cap="none" dirty="0" smtClean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Список </a:t>
            </a:r>
            <a:r>
              <a:rPr lang="ru-RU" sz="34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может быть пустым</a:t>
            </a:r>
            <a:endParaRPr lang="en-US" sz="34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191" name="Shape 191"/>
          <p:cNvSpPr txBox="1"/>
          <p:nvPr/>
        </p:nvSpPr>
        <p:spPr>
          <a:xfrm>
            <a:off x="8774113" y="2532050"/>
            <a:ext cx="7162387" cy="5540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8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</a:t>
            </a:r>
            <a:r>
              <a:rPr lang="en-US" sz="28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1, 24, 76</a:t>
            </a:r>
            <a:r>
              <a:rPr lang="en-US" sz="28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]</a:t>
            </a:r>
            <a:r>
              <a:rPr lang="en-US" sz="28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8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[1, 24, 76]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8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8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['</a:t>
            </a:r>
            <a:r>
              <a:rPr lang="ru-RU" sz="28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красный</a:t>
            </a:r>
            <a:r>
              <a:rPr lang="en-US" sz="28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', '</a:t>
            </a:r>
            <a:r>
              <a:rPr lang="ru-RU" sz="28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желтый</a:t>
            </a:r>
            <a:r>
              <a:rPr lang="en-US" sz="28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', '</a:t>
            </a:r>
            <a:r>
              <a:rPr lang="ru-RU" sz="28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голубой</a:t>
            </a:r>
            <a:r>
              <a:rPr lang="en-US" sz="28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']</a:t>
            </a:r>
            <a:r>
              <a:rPr lang="en-US" sz="2800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800" i="0" u="none" strike="noStrike" cap="none" dirty="0">
              <a:solidFill>
                <a:srgbClr val="FF7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['</a:t>
            </a:r>
            <a:r>
              <a:rPr lang="ru-RU" sz="28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красный</a:t>
            </a:r>
            <a:r>
              <a:rPr lang="en-US" sz="28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</a:t>
            </a:r>
            <a:r>
              <a:rPr lang="ru-RU" sz="28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желтый</a:t>
            </a:r>
            <a:r>
              <a:rPr lang="en-US" sz="28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</a:t>
            </a:r>
            <a:r>
              <a:rPr lang="ru-RU" sz="28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голубой</a:t>
            </a:r>
            <a:r>
              <a:rPr lang="en-US" sz="28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']</a:t>
            </a:r>
            <a:endParaRPr lang="en-US" sz="28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>
              <a:buClr>
                <a:schemeClr val="lt1"/>
              </a:buClr>
              <a:buSzPct val="25000"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8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8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['</a:t>
            </a:r>
            <a:r>
              <a:rPr lang="ru-RU" sz="28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красный</a:t>
            </a:r>
            <a:r>
              <a:rPr lang="en-US" sz="28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', </a:t>
            </a:r>
            <a:r>
              <a:rPr lang="en-US" sz="28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24, 98.6</a:t>
            </a:r>
            <a:r>
              <a:rPr lang="en-US" sz="28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]</a:t>
            </a:r>
            <a:r>
              <a:rPr lang="en-US" sz="2800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800" i="0" u="none" strike="noStrike" cap="none" dirty="0" smtClean="0">
              <a:solidFill>
                <a:srgbClr val="FF7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['</a:t>
            </a:r>
            <a:r>
              <a:rPr lang="ru-RU" sz="28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красный</a:t>
            </a:r>
            <a:r>
              <a:rPr lang="en-US" sz="28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24, </a:t>
            </a:r>
            <a:r>
              <a:rPr lang="en-US" sz="28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98.6]</a:t>
            </a:r>
            <a:endParaRPr lang="en-US" sz="28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>
              <a:buClr>
                <a:schemeClr val="lt1"/>
              </a:buClr>
              <a:buSzPct val="25000"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8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8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 </a:t>
            </a:r>
            <a:r>
              <a:rPr lang="en-US" sz="28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1, </a:t>
            </a:r>
            <a:r>
              <a:rPr lang="en-US" sz="28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[5, 6]</a:t>
            </a:r>
            <a:r>
              <a:rPr lang="en-US" sz="28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, 7</a:t>
            </a:r>
            <a:r>
              <a:rPr lang="en-US" sz="28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]</a:t>
            </a:r>
            <a:r>
              <a:rPr lang="en-US" sz="2800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800" i="0" u="none" strike="noStrike" cap="none" dirty="0">
              <a:solidFill>
                <a:srgbClr val="FF7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[1, [5, 6], 7]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8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8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[]</a:t>
            </a:r>
            <a:r>
              <a:rPr lang="en-US" sz="2800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800" i="0" u="none" strike="noStrike" cap="none" dirty="0" smtClean="0">
              <a:solidFill>
                <a:srgbClr val="FF7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[]</a:t>
            </a:r>
            <a:endParaRPr lang="en-US" sz="28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ru-RU" sz="76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Мы уже используем списки</a:t>
            </a:r>
            <a:r>
              <a:rPr lang="en-US" sz="76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!</a:t>
            </a:r>
            <a:endParaRPr lang="en-US" sz="76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197" name="Shape 197"/>
          <p:cNvSpPr txBox="1"/>
          <p:nvPr/>
        </p:nvSpPr>
        <p:spPr>
          <a:xfrm>
            <a:off x="1895475" y="2840601"/>
            <a:ext cx="8488800" cy="3636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[5, 4, 3, 2, 1]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600" i="0" u="none" strike="noStrike" cap="none" dirty="0" err="1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6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6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ru-RU" sz="36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Старт!</a:t>
            </a:r>
            <a:r>
              <a:rPr lang="en-US" sz="36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6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198" name="Shape 198"/>
          <p:cNvSpPr txBox="1"/>
          <p:nvPr/>
        </p:nvSpPr>
        <p:spPr>
          <a:xfrm>
            <a:off x="11091861" y="3003550"/>
            <a:ext cx="2384424" cy="4902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8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8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8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8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8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ru-RU" sz="4800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Старт</a:t>
            </a:r>
            <a:r>
              <a:rPr lang="en-US" sz="4800" u="none" strike="noStrike" cap="none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!</a:t>
            </a:r>
            <a:endParaRPr lang="en-US" sz="48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lvl="0">
              <a:buClr>
                <a:srgbClr val="FFFF00"/>
              </a:buClr>
              <a:buSzPct val="25000"/>
            </a:pPr>
            <a:r>
              <a:rPr lang="ru-RU" sz="64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Списки и циклы со счетчиком </a:t>
            </a:r>
            <a:r>
              <a:rPr lang="ru-RU" sz="6400" dirty="0">
                <a:solidFill>
                  <a:srgbClr val="FFCC66"/>
                </a:solidFill>
              </a:rPr>
              <a:t>—</a:t>
            </a:r>
            <a:r>
              <a:rPr lang="ru-RU" sz="6400" u="none" strike="noStrike" cap="none" dirty="0" smtClean="0">
                <a:solidFill>
                  <a:srgbClr val="FFCC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64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лучшие друзья</a:t>
            </a:r>
            <a:endParaRPr lang="en-US" sz="64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04" name="Shape 204"/>
          <p:cNvSpPr txBox="1"/>
          <p:nvPr/>
        </p:nvSpPr>
        <p:spPr>
          <a:xfrm>
            <a:off x="1279124" y="3423163"/>
            <a:ext cx="7280400" cy="22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friends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4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['</a:t>
            </a:r>
            <a:r>
              <a:rPr lang="ru-RU" sz="24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Анатолий</a:t>
            </a:r>
            <a:r>
              <a:rPr lang="en-US" sz="24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', '</a:t>
            </a:r>
            <a:r>
              <a:rPr lang="ru-RU" sz="24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Роман</a:t>
            </a:r>
            <a:r>
              <a:rPr lang="en-US" sz="24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', '</a:t>
            </a:r>
            <a:r>
              <a:rPr lang="ru-RU" sz="24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Татьяна</a:t>
            </a:r>
            <a:r>
              <a:rPr lang="en-US" sz="24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']</a:t>
            </a:r>
            <a:endParaRPr lang="en-US" sz="2400" i="0" u="none" strike="noStrike" cap="none" dirty="0">
              <a:solidFill>
                <a:srgbClr val="FF7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friends 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4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4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ru-RU" sz="24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С Новым Годом</a:t>
            </a:r>
            <a:r>
              <a:rPr lang="en-US" sz="24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:'</a:t>
            </a:r>
            <a:r>
              <a:rPr lang="en-US" sz="24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,  </a:t>
            </a:r>
            <a:r>
              <a:rPr lang="en-US" sz="24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</a:t>
            </a:r>
            <a:r>
              <a:rPr lang="en-US" sz="2400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4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>
              <a:buClr>
                <a:srgbClr val="FFFF00"/>
              </a:buClr>
              <a:buSzPct val="25000"/>
            </a:pPr>
            <a:r>
              <a:rPr lang="en-US" sz="24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4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4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ru-RU" sz="24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Готово</a:t>
            </a:r>
            <a:r>
              <a:rPr lang="en-US" sz="24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!'</a:t>
            </a:r>
            <a:r>
              <a:rPr lang="en-US" sz="2400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400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205" name="Shape 205"/>
          <p:cNvSpPr txBox="1"/>
          <p:nvPr/>
        </p:nvSpPr>
        <p:spPr>
          <a:xfrm>
            <a:off x="10658475" y="4051100"/>
            <a:ext cx="5224255" cy="218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ru-RU" sz="3200" u="none" strike="noStrike" cap="none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С Новым Годом</a:t>
            </a:r>
            <a:r>
              <a:rPr lang="en-US" sz="3200" u="none" strike="noStrike" cap="none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 </a:t>
            </a:r>
            <a:r>
              <a:rPr lang="ru-RU" sz="3200" u="none" strike="noStrike" cap="none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Анатолий</a:t>
            </a:r>
            <a:endParaRPr lang="en-US" sz="32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lvl="0">
              <a:buClr>
                <a:srgbClr val="FF00FF"/>
              </a:buClr>
              <a:buSzPct val="25000"/>
            </a:pPr>
            <a:r>
              <a:rPr lang="ru-RU" sz="320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С Новым </a:t>
            </a:r>
            <a:r>
              <a:rPr lang="ru-RU" sz="3200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Годом</a:t>
            </a:r>
            <a:r>
              <a:rPr lang="en-US" sz="3200" u="none" strike="noStrike" cap="none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 </a:t>
            </a:r>
            <a:r>
              <a:rPr lang="ru-RU" sz="3200" u="none" strike="noStrike" cap="none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Роман</a:t>
            </a:r>
            <a:endParaRPr lang="en-US" sz="32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lvl="0">
              <a:buClr>
                <a:srgbClr val="FF00FF"/>
              </a:buClr>
              <a:buSzPct val="25000"/>
            </a:pPr>
            <a:r>
              <a:rPr lang="ru-RU" sz="320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С Новым </a:t>
            </a:r>
            <a:r>
              <a:rPr lang="ru-RU" sz="3200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Годом</a:t>
            </a:r>
            <a:r>
              <a:rPr lang="en-US" sz="3200" u="none" strike="noStrike" cap="none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 </a:t>
            </a:r>
            <a:r>
              <a:rPr lang="ru-RU" sz="3200" u="none" strike="noStrike" cap="none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Татьяна</a:t>
            </a:r>
            <a:endParaRPr lang="en-US" sz="32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ru-RU" sz="3200" u="none" strike="noStrike" cap="none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Готово</a:t>
            </a:r>
            <a:r>
              <a:rPr lang="en-US" sz="3200" u="none" strike="noStrike" cap="none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!</a:t>
            </a:r>
            <a:endParaRPr lang="en-US" sz="32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206" name="Shape 206"/>
          <p:cNvCxnSpPr/>
          <p:nvPr/>
        </p:nvCxnSpPr>
        <p:spPr>
          <a:xfrm flipH="1">
            <a:off x="8443912" y="4353475"/>
            <a:ext cx="1986512" cy="318538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07" name="Shape 207"/>
          <p:cNvCxnSpPr/>
          <p:nvPr/>
        </p:nvCxnSpPr>
        <p:spPr>
          <a:xfrm flipH="1" flipV="1">
            <a:off x="8464060" y="4672014"/>
            <a:ext cx="1961138" cy="839786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08" name="Shape 208"/>
          <p:cNvCxnSpPr/>
          <p:nvPr/>
        </p:nvCxnSpPr>
        <p:spPr>
          <a:xfrm rot="10800000">
            <a:off x="3904399" y="5160163"/>
            <a:ext cx="6596999" cy="798899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8" name="Shape 204"/>
          <p:cNvSpPr txBox="1"/>
          <p:nvPr/>
        </p:nvSpPr>
        <p:spPr>
          <a:xfrm>
            <a:off x="1279124" y="5997591"/>
            <a:ext cx="7280400" cy="22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rgbClr val="00FF00"/>
              </a:buClr>
              <a:buSzPct val="25000"/>
            </a:pPr>
            <a:r>
              <a:rPr lang="en-US" sz="24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z </a:t>
            </a:r>
            <a:r>
              <a:rPr lang="en-US" sz="24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 </a:t>
            </a:r>
            <a:r>
              <a:rPr lang="en-US" sz="240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['</a:t>
            </a:r>
            <a:r>
              <a:rPr lang="ru-RU" sz="240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Анатолий</a:t>
            </a:r>
            <a:r>
              <a:rPr lang="en-US" sz="240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', '</a:t>
            </a:r>
            <a:r>
              <a:rPr lang="ru-RU" sz="240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Роман</a:t>
            </a:r>
            <a:r>
              <a:rPr lang="en-US" sz="240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', '</a:t>
            </a:r>
            <a:r>
              <a:rPr lang="ru-RU" sz="240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Татьяна</a:t>
            </a:r>
            <a:r>
              <a:rPr lang="en-US" sz="240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4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 </a:t>
            </a:r>
            <a:r>
              <a:rPr lang="en-US" sz="24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4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z</a:t>
            </a:r>
            <a:r>
              <a:rPr lang="en-US" sz="24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  <a:endParaRPr lang="en-US" sz="24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>
              <a:buClr>
                <a:schemeClr val="lt1"/>
              </a:buClr>
              <a:buSzPct val="25000"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4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4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ru-RU" sz="2400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С </a:t>
            </a:r>
            <a:r>
              <a:rPr lang="ru-RU" sz="240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Новым </a:t>
            </a:r>
            <a:r>
              <a:rPr lang="ru-RU" sz="2400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Годом:</a:t>
            </a:r>
            <a:r>
              <a:rPr lang="en-US" sz="24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4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,  </a:t>
            </a:r>
            <a:r>
              <a:rPr lang="en-US" sz="24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2400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4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>
              <a:buClr>
                <a:srgbClr val="FFFF00"/>
              </a:buClr>
              <a:buSzPct val="25000"/>
            </a:pPr>
            <a:r>
              <a:rPr lang="en-US" sz="24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4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4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ru-RU" sz="24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Готово</a:t>
            </a:r>
            <a:r>
              <a:rPr lang="en-US" sz="24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!'</a:t>
            </a:r>
            <a:r>
              <a:rPr lang="en-US" sz="2400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400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ru-RU" sz="64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Заглянем внутрь списка</a:t>
            </a:r>
            <a:endParaRPr lang="en-US" sz="64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13931900" cy="30861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Как и в случае со строками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</a:t>
            </a:r>
            <a:r>
              <a:rPr lang="ru-RU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мы можем получить любой отдельный элемент списка, указав его индекс в </a:t>
            </a:r>
            <a:r>
              <a:rPr lang="ru-RU" sz="3600" u="none" strike="noStrike" cap="none" dirty="0" smtClean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квадратных скобках</a:t>
            </a:r>
            <a:endParaRPr lang="en-US" sz="3600" u="none" strike="noStrike" cap="none" dirty="0">
              <a:solidFill>
                <a:srgbClr val="00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pic>
        <p:nvPicPr>
          <p:cNvPr id="215" name="Shape 2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8775" y="992909"/>
            <a:ext cx="2736850" cy="182880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Shape 216"/>
          <p:cNvSpPr txBox="1"/>
          <p:nvPr/>
        </p:nvSpPr>
        <p:spPr>
          <a:xfrm>
            <a:off x="1727200" y="6375401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</a:p>
        </p:txBody>
      </p:sp>
      <p:sp>
        <p:nvSpPr>
          <p:cNvPr id="217" name="Shape 217"/>
          <p:cNvSpPr txBox="1"/>
          <p:nvPr/>
        </p:nvSpPr>
        <p:spPr>
          <a:xfrm>
            <a:off x="1155700" y="5651501"/>
            <a:ext cx="1879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40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Катя</a:t>
            </a:r>
            <a:endParaRPr lang="en-US" sz="40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18" name="Shape 218"/>
          <p:cNvSpPr txBox="1"/>
          <p:nvPr/>
        </p:nvSpPr>
        <p:spPr>
          <a:xfrm>
            <a:off x="7429500" y="5065701"/>
            <a:ext cx="8156400" cy="233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friends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4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 </a:t>
            </a:r>
            <a:r>
              <a:rPr lang="en-US" sz="24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ru-RU" sz="24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Катя</a:t>
            </a:r>
            <a:r>
              <a:rPr lang="en-US" sz="24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', '</a:t>
            </a:r>
            <a:r>
              <a:rPr lang="ru-RU" sz="24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Маша</a:t>
            </a:r>
            <a:r>
              <a:rPr lang="en-US" sz="24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', '</a:t>
            </a:r>
            <a:r>
              <a:rPr lang="ru-RU" sz="24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Петя</a:t>
            </a:r>
            <a:r>
              <a:rPr lang="en-US" sz="24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 </a:t>
            </a:r>
            <a:r>
              <a:rPr lang="en-US" sz="24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4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4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friends</a:t>
            </a:r>
            <a:r>
              <a:rPr lang="en-US" sz="2400" i="0" u="none" strike="noStrike" cap="none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[</a:t>
            </a:r>
            <a:r>
              <a:rPr lang="en-US" sz="24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1</a:t>
            </a:r>
            <a:r>
              <a:rPr lang="en-US" sz="2400" i="0" u="none" strike="noStrike" cap="none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]</a:t>
            </a:r>
            <a:r>
              <a:rPr lang="en-US" sz="24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400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24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Маша</a:t>
            </a:r>
            <a:endParaRPr lang="en-US" sz="24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</a:p>
        </p:txBody>
      </p:sp>
      <p:sp>
        <p:nvSpPr>
          <p:cNvPr id="219" name="Shape 219"/>
          <p:cNvSpPr txBox="1"/>
          <p:nvPr/>
        </p:nvSpPr>
        <p:spPr>
          <a:xfrm>
            <a:off x="3606800" y="6375401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</a:t>
            </a:r>
          </a:p>
        </p:txBody>
      </p:sp>
      <p:sp>
        <p:nvSpPr>
          <p:cNvPr id="220" name="Shape 220"/>
          <p:cNvSpPr txBox="1"/>
          <p:nvPr/>
        </p:nvSpPr>
        <p:spPr>
          <a:xfrm>
            <a:off x="3035300" y="5651501"/>
            <a:ext cx="1879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40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Маша</a:t>
            </a:r>
            <a:endParaRPr lang="en-US" sz="40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21" name="Shape 221"/>
          <p:cNvSpPr txBox="1"/>
          <p:nvPr/>
        </p:nvSpPr>
        <p:spPr>
          <a:xfrm>
            <a:off x="5486400" y="6375401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</a:p>
        </p:txBody>
      </p:sp>
      <p:sp>
        <p:nvSpPr>
          <p:cNvPr id="222" name="Shape 222"/>
          <p:cNvSpPr txBox="1"/>
          <p:nvPr/>
        </p:nvSpPr>
        <p:spPr>
          <a:xfrm>
            <a:off x="4914900" y="5651501"/>
            <a:ext cx="1879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40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Петя</a:t>
            </a:r>
            <a:endParaRPr lang="en-US" sz="40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>
            <a:spLocks noGrp="1"/>
          </p:cNvSpPr>
          <p:nvPr>
            <p:ph type="title"/>
          </p:nvPr>
        </p:nvSpPr>
        <p:spPr>
          <a:xfrm>
            <a:off x="1155700" y="789709"/>
            <a:ext cx="13449300" cy="175029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ru-RU" sz="76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Списки изменяемы</a:t>
            </a:r>
            <a:endParaRPr lang="en-US" sz="76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28" name="Shape 228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7331075" cy="51562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ru-RU" sz="34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Строки </a:t>
            </a:r>
            <a:r>
              <a:rPr lang="ru-RU" sz="34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неизменяемы</a:t>
            </a:r>
            <a:r>
              <a:rPr lang="ru-RU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</a:t>
            </a:r>
            <a:r>
              <a:rPr lang="en-US" sz="34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4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мы не можем изменить содержимое строки. Нам необходимо создать</a:t>
            </a:r>
            <a:r>
              <a:rPr lang="en-US" sz="34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400" u="none" strike="noStrike" cap="none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новую строку</a:t>
            </a:r>
            <a:r>
              <a:rPr lang="ru-RU" sz="34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чтобы внести какие-либо изменения</a:t>
            </a:r>
            <a:endParaRPr lang="en-US" sz="34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457200" lvl="0" indent="-444500">
              <a:spcAft>
                <a:spcPts val="1000"/>
              </a:spcAft>
              <a:buSzPct val="100000"/>
            </a:pPr>
            <a:r>
              <a:rPr lang="ru-RU" sz="34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Списки </a:t>
            </a:r>
            <a:r>
              <a:rPr lang="ru-RU" sz="34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изменяемы</a:t>
            </a:r>
            <a:r>
              <a:rPr lang="ru-RU" sz="34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</a:t>
            </a:r>
            <a:r>
              <a:rPr lang="ru-RU" sz="34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мы можем </a:t>
            </a:r>
            <a:r>
              <a:rPr lang="ru-RU" sz="3400" u="none" strike="noStrike" cap="none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изменять</a:t>
            </a:r>
            <a:r>
              <a:rPr lang="en-US" sz="34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4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элемент списка, используя</a:t>
            </a:r>
            <a:r>
              <a:rPr lang="en-US" sz="34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ru-RU" sz="34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взятие по </a:t>
            </a:r>
            <a:r>
              <a:rPr lang="ru-RU" sz="3400" u="none" strike="noStrike" cap="none" dirty="0" smtClean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индексу</a:t>
            </a:r>
            <a:endParaRPr lang="en-US" sz="34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29" name="Shape 229"/>
          <p:cNvSpPr txBox="1"/>
          <p:nvPr/>
        </p:nvSpPr>
        <p:spPr>
          <a:xfrm>
            <a:off x="9334300" y="2247900"/>
            <a:ext cx="6464399" cy="59694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'Banana</a:t>
            </a: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  <a:r>
              <a:rPr lang="en-US" sz="24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[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0</a:t>
            </a:r>
            <a:r>
              <a:rPr lang="en-US" sz="24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]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'b</a:t>
            </a: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abin"/>
              <a:buNone/>
            </a:pPr>
            <a:r>
              <a:rPr lang="en-US" sz="2400" i="0" u="none" strike="noStrike" cap="none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Traceback</a:t>
            </a:r>
            <a:r>
              <a:rPr lang="en-US" sz="24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abin"/>
              <a:buNone/>
            </a:pPr>
            <a:r>
              <a:rPr lang="en-US" sz="2400" i="0" u="none" strike="noStrike" cap="none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TypeError</a:t>
            </a:r>
            <a:r>
              <a:rPr lang="en-US" sz="24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: '</a:t>
            </a:r>
            <a:r>
              <a:rPr lang="en-US" sz="2400" i="0" u="none" strike="noStrike" cap="none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str</a:t>
            </a:r>
            <a:r>
              <a:rPr lang="en-US" sz="24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' object does not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support item assignment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4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.lower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4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4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24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4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banana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4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lotto</a:t>
            </a:r>
            <a:r>
              <a:rPr lang="en-US" sz="24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 </a:t>
            </a:r>
            <a:r>
              <a:rPr lang="en-US" sz="24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[2, 14, 26, 41, 63]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4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4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lotto</a:t>
            </a:r>
            <a:r>
              <a:rPr lang="en-US" sz="2400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4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[2, 14, 26, 41, 63]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lotto</a:t>
            </a:r>
            <a:r>
              <a:rPr lang="en-US" sz="24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[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2</a:t>
            </a:r>
            <a:r>
              <a:rPr lang="en-US" sz="24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]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28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4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4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lotto</a:t>
            </a:r>
            <a:r>
              <a:rPr lang="en-US" sz="2400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4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[2, 14, 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28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, 41, 63]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4411</TotalTime>
  <Words>1958</Words>
  <Application>Microsoft Office PowerPoint</Application>
  <PresentationFormat>Произвольный</PresentationFormat>
  <Paragraphs>339</Paragraphs>
  <Slides>29</Slides>
  <Notes>29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29</vt:i4>
      </vt:variant>
    </vt:vector>
  </HeadingPairs>
  <TitlesOfParts>
    <vt:vector size="30" baseType="lpstr">
      <vt:lpstr>Title &amp; Subtitle</vt:lpstr>
      <vt:lpstr>Списки в Пайтон</vt:lpstr>
      <vt:lpstr>Программирование</vt:lpstr>
      <vt:lpstr>Что Не является «Коллекцией»?</vt:lpstr>
      <vt:lpstr>Список — это подобие Коллекции</vt:lpstr>
      <vt:lpstr>Константы списка</vt:lpstr>
      <vt:lpstr>Мы уже используем списки!</vt:lpstr>
      <vt:lpstr>Списки и циклы со счетчиком — лучшие друзья</vt:lpstr>
      <vt:lpstr>Заглянем внутрь списка</vt:lpstr>
      <vt:lpstr>Списки изменяемы</vt:lpstr>
      <vt:lpstr>Как узнать длину списка?</vt:lpstr>
      <vt:lpstr>Использование функции range</vt:lpstr>
      <vt:lpstr>История двух циклов...</vt:lpstr>
      <vt:lpstr>Объединение списков с помощью +</vt:lpstr>
      <vt:lpstr>Срез списка с помощью :</vt:lpstr>
      <vt:lpstr>Методы списка</vt:lpstr>
      <vt:lpstr>Создаем список с нуля</vt:lpstr>
      <vt:lpstr>Есть ли элемент в списке?</vt:lpstr>
      <vt:lpstr>Списки являются упорядоченными</vt:lpstr>
      <vt:lpstr>Встроенные функции и списки</vt:lpstr>
      <vt:lpstr>Презентация PowerPoint</vt:lpstr>
      <vt:lpstr>Лучшие друзья: строки и списки</vt:lpstr>
      <vt:lpstr>Презентация PowerPoint</vt:lpstr>
      <vt:lpstr>Презентация PowerPoint</vt:lpstr>
      <vt:lpstr>Пример двойного разделения</vt:lpstr>
      <vt:lpstr>Пример двойного разделения</vt:lpstr>
      <vt:lpstr>Пример двойного разделения</vt:lpstr>
      <vt:lpstr>Пример двойного разделения</vt:lpstr>
      <vt:lpstr>Резюме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Lists</dc:title>
  <cp:lastModifiedBy>Vita</cp:lastModifiedBy>
  <cp:revision>206</cp:revision>
  <dcterms:modified xsi:type="dcterms:W3CDTF">2021-05-07T18:31:40Z</dcterms:modified>
</cp:coreProperties>
</file>