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9"/>
    <p:restoredTop sz="93487"/>
  </p:normalViewPr>
  <p:slideViewPr>
    <p:cSldViewPr snapToGrid="0" snapToObjects="1">
      <p:cViewPr>
        <p:scale>
          <a:sx n="51" d="100"/>
          <a:sy n="51" d="100"/>
        </p:scale>
        <p:origin x="-810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2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4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63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792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0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0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3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03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61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03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40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02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656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9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44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932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442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67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8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2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39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725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342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6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983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569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04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80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4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49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85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299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61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737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6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02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481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31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0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347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312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064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11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685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44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84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6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77;&#1088;&#1080;&#1072;&#1083;&#1080;&#1079;&#1072;&#1094;&#1080;&#1103;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ializ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_schem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books.org/wiki/XML_Schem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_schem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TD" TargetMode="External"/><Relationship Id="rId7" Type="http://schemas.openxmlformats.org/officeDocument/2006/relationships/hyperlink" Target="http://en.wikipedia.org/wiki/Xml_schem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ru.wikipedia.org/wiki/XML_Schema_(W3C)" TargetMode="External"/><Relationship Id="rId4" Type="http://schemas.openxmlformats.org/officeDocument/2006/relationships/hyperlink" Target="https://ru.wikipedia.org/wiki/SG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Schem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ML_Schema_(W3C)" TargetMode="External"/><Relationship Id="rId4" Type="http://schemas.openxmlformats.org/officeDocument/2006/relationships/hyperlink" Target="https://ru.wikipedia.org/wiki/XML_Schema_(W3C)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complex_indicator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dtypes_numeric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SO_860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Coordinated_Universal_Time" TargetMode="External"/><Relationship Id="rId5" Type="http://schemas.openxmlformats.org/officeDocument/2006/relationships/hyperlink" Target="https://ru.wikipedia.org/wiki/&#1042;&#1089;&#1077;&#1084;&#1080;&#1088;&#1085;&#1086;&#1077;_&#1082;&#1086;&#1086;&#1088;&#1076;&#1080;&#1085;&#1080;&#1088;&#1086;&#1074;&#1072;&#1085;&#1085;&#1086;&#1077;_&#1074;&#1088;&#1077;&#1084;&#1103;" TargetMode="External"/><Relationship Id="rId4" Type="http://schemas.openxmlformats.org/officeDocument/2006/relationships/hyperlink" Target="http://en.wikipedia.org/wiki/ISO_860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example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c8BAR7SHJ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77;&#1088;&#1074;&#1080;&#1089;-&#1086;&#1088;&#1080;&#1077;&#1085;&#1090;&#1080;&#1088;&#1086;&#1074;&#1072;&#1085;&#1085;&#1072;&#1103;_&#1072;&#1088;&#1093;&#1080;&#1090;&#1077;&#1082;&#1090;&#1091;&#1088;&#1072;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Service-oriented_architectur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mj-kCFzF0M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2;&#1077;&#1073;-&#1089;&#1083;&#1091;&#1078;&#1073;&#1072;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Web_service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P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X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257300"/>
            <a:ext cx="13932000" cy="3551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 веб-сервисов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15825" y="5037000"/>
            <a:ext cx="13932000" cy="1562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Пайтон для всех</a:t>
            </a:r>
            <a:endParaRPr lang="en-US" sz="3200" u="none" strike="noStrike" cap="none" dirty="0" smtClean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2872858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1C23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Пробелы</a:t>
            </a:r>
            <a:endParaRPr lang="en-US" sz="7600" u="none" strike="noStrike" cap="none" dirty="0">
              <a:solidFill>
                <a:srgbClr val="F1C232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769661" y="2133600"/>
            <a:ext cx="5915025" cy="3973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&lt;phone type=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hide=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460974" y="5473700"/>
            <a:ext cx="9117495" cy="2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&lt;phone type=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&gt;+1 734 303 4456&lt;/phone&gt;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email hide=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3200" dirty="0">
                <a:solidFill>
                  <a:srgbClr val="FF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445731" y="2426046"/>
            <a:ext cx="6778394" cy="3047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Концы строк не имеют значения. Пробелы в текстовых элементах обычно отбрасываются.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делаем отступ только для удобства чтения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XML-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терминология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Теги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обозначают начало и конец элемента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Атрибуты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—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Пары Ключевое слово/Значение в открывающем теге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Сериализовать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Десериализовать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преобразовать данные программы в общий формат, который может храниться и/или передаваться между системами независимо от языка программирования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052051" y="7682697"/>
            <a:ext cx="8151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</a:t>
            </a:r>
            <a:r>
              <a:rPr lang="ru-RU" sz="3000" u="sng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Сериализация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виде дерева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2578100" y="3160711"/>
            <a:ext cx="2727325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&lt;b&gt;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0185400" y="2527300"/>
            <a:ext cx="5143499" cy="5524499"/>
            <a:chOff x="0" y="0"/>
            <a:chExt cx="5143499" cy="5524499"/>
          </a:xfrm>
        </p:grpSpPr>
        <p:cxnSp>
          <p:nvCxnSpPr>
            <p:cNvPr id="309" name="Shape 309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3" name="Shape 313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20" name="Shape 320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9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</p:grpSp>
      <p:sp>
        <p:nvSpPr>
          <p:cNvPr id="324" name="Shape 324"/>
          <p:cNvSpPr txBox="1"/>
          <p:nvPr/>
        </p:nvSpPr>
        <p:spPr>
          <a:xfrm>
            <a:off x="1679171" y="7226300"/>
            <a:ext cx="238786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Элементы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4554450" y="7226300"/>
            <a:ext cx="158034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 и атрибуты в 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2578100" y="3160711"/>
            <a:ext cx="367506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w=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200" dirty="0">
                <a:solidFill>
                  <a:srgbClr val="00FF00"/>
                </a:solidFill>
              </a:rPr>
              <a:t>"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10615611" y="4581525"/>
            <a:ext cx="558799" cy="9382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13054011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>
            <a:off x="14895512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5" name="Shape 335"/>
          <p:cNvSpPr/>
          <p:nvPr/>
        </p:nvSpPr>
        <p:spPr>
          <a:xfrm>
            <a:off x="11976100" y="25273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36" name="Shape 336"/>
          <p:cNvSpPr/>
          <p:nvPr/>
        </p:nvSpPr>
        <p:spPr>
          <a:xfrm>
            <a:off x="101854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37" name="Shape 337"/>
          <p:cNvSpPr/>
          <p:nvPr/>
        </p:nvSpPr>
        <p:spPr>
          <a:xfrm>
            <a:off x="134620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10922000" y="5410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39" name="Shape 339"/>
          <p:cNvSpPr/>
          <p:nvPr/>
        </p:nvSpPr>
        <p:spPr>
          <a:xfrm>
            <a:off x="126238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</a:p>
        </p:txBody>
      </p:sp>
      <p:sp>
        <p:nvSpPr>
          <p:cNvPr id="340" name="Shape 340"/>
          <p:cNvSpPr/>
          <p:nvPr/>
        </p:nvSpPr>
        <p:spPr>
          <a:xfrm>
            <a:off x="144653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341" name="Shape 341"/>
          <p:cNvSpPr/>
          <p:nvPr/>
        </p:nvSpPr>
        <p:spPr>
          <a:xfrm>
            <a:off x="126238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42" name="Shape 342"/>
          <p:cNvSpPr/>
          <p:nvPr/>
        </p:nvSpPr>
        <p:spPr>
          <a:xfrm>
            <a:off x="144653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cxnSp>
        <p:nvCxnSpPr>
          <p:cNvPr id="343" name="Shape 343"/>
          <p:cNvCxnSpPr>
            <a:stCxn id="335" idx="3"/>
          </p:cNvCxnSpPr>
          <p:nvPr/>
        </p:nvCxnSpPr>
        <p:spPr>
          <a:xfrm flipH="1">
            <a:off x="10807699" y="3264428"/>
            <a:ext cx="1294872" cy="86465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12630150" y="3184525"/>
            <a:ext cx="1054100" cy="87947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flipH="1">
            <a:off x="13179424" y="4611687"/>
            <a:ext cx="549275" cy="966787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14058900" y="4591050"/>
            <a:ext cx="768349" cy="85566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10029824" y="4706937"/>
            <a:ext cx="417511" cy="76993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9436100" y="5410200"/>
            <a:ext cx="863599" cy="863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8399052" y="4298950"/>
            <a:ext cx="146884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ru-RU" sz="2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-атрибут</a:t>
            </a:r>
            <a:endParaRPr lang="en-US" sz="25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1277599" y="4305300"/>
            <a:ext cx="1562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5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Текстовая нода</a:t>
            </a:r>
            <a:endParaRPr lang="en-US" sz="25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324"/>
          <p:cNvSpPr txBox="1"/>
          <p:nvPr/>
        </p:nvSpPr>
        <p:spPr>
          <a:xfrm>
            <a:off x="1712423" y="7226300"/>
            <a:ext cx="235461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Элементы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" name="Shape 325"/>
          <p:cNvSpPr txBox="1"/>
          <p:nvPr/>
        </p:nvSpPr>
        <p:spPr>
          <a:xfrm>
            <a:off x="4554450" y="7226300"/>
            <a:ext cx="124783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8320084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виде путей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1121943" y="2790616"/>
            <a:ext cx="2470149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  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10058400" y="1635200"/>
            <a:ext cx="5143499" cy="5524499"/>
            <a:chOff x="0" y="0"/>
            <a:chExt cx="5143499" cy="5524499"/>
          </a:xfrm>
        </p:grpSpPr>
        <p:cxnSp>
          <p:nvCxnSpPr>
            <p:cNvPr id="360" name="Shape 360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2" name="Shape 362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9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6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4400" u="none" strike="noStrike" cap="none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75" name="Shape 375"/>
          <p:cNvSpPr txBox="1"/>
          <p:nvPr/>
        </p:nvSpPr>
        <p:spPr>
          <a:xfrm>
            <a:off x="5953543" y="3740562"/>
            <a:ext cx="2693569" cy="1684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/a/b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/a/c/d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</a:t>
            </a:r>
          </a:p>
        </p:txBody>
      </p:sp>
      <p:sp>
        <p:nvSpPr>
          <p:cNvPr id="376" name="Shape 376"/>
          <p:cNvSpPr/>
          <p:nvPr/>
        </p:nvSpPr>
        <p:spPr>
          <a:xfrm>
            <a:off x="4022303" y="3947904"/>
            <a:ext cx="1270000" cy="1270000"/>
          </a:xfrm>
          <a:prstGeom prst="rightArrow">
            <a:avLst>
              <a:gd name="adj1" fmla="val 43456"/>
              <a:gd name="adj2" fmla="val 18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324"/>
          <p:cNvSpPr txBox="1"/>
          <p:nvPr/>
        </p:nvSpPr>
        <p:spPr>
          <a:xfrm>
            <a:off x="1712423" y="7226300"/>
            <a:ext cx="235461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Элементы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325"/>
          <p:cNvSpPr txBox="1"/>
          <p:nvPr/>
        </p:nvSpPr>
        <p:spPr>
          <a:xfrm>
            <a:off x="4554450" y="7226300"/>
            <a:ext cx="124783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lvl="0" indent="0">
              <a:buClr>
                <a:schemeClr val="lt1"/>
              </a:buClr>
              <a:buSzPct val="25000"/>
            </a:pPr>
            <a:r>
              <a:rPr lang="ru-RU" sz="3200" dirty="0" smtClean="0">
                <a:solidFill>
                  <a:schemeClr val="bg1"/>
                </a:solidFill>
              </a:rPr>
              <a:t>Описание правил</a:t>
            </a:r>
            <a:r>
              <a:rPr lang="ru-RU" sz="3200" dirty="0">
                <a:solidFill>
                  <a:schemeClr val="bg1"/>
                </a:solidFill>
              </a:rPr>
              <a:t>, которым должен </a:t>
            </a:r>
            <a:r>
              <a:rPr lang="ru-RU" sz="3200" dirty="0">
                <a:solidFill>
                  <a:srgbClr val="FFFF00"/>
                </a:solidFill>
              </a:rPr>
              <a:t>подчиняться</a:t>
            </a:r>
            <a:r>
              <a:rPr lang="ru-RU" sz="3200" dirty="0">
                <a:solidFill>
                  <a:schemeClr val="bg1"/>
                </a:solidFill>
              </a:rPr>
              <a:t> документ</a:t>
            </a: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http://en.wikipedia.org/wiki/Xml_schema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http://en.wikibooks.org/wiki/XML_Schema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описания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XML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-документа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Налагает ограничения на структуру и содержимое документа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Часто используется для установления «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контракта</a:t>
            </a:r>
            <a:r>
              <a:rPr lang="ru-RU" sz="3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между системами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«Моя система будет принимать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который соответствует этой конкретной Схеме»</a:t>
            </a:r>
            <a:endParaRPr lang="en-US" sz="3000" b="0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конкретный фрагмент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соответствует спецификации Схемы, он считается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подтвержденным</a:t>
            </a:r>
            <a:r>
              <a:rPr lang="ru-RU" sz="30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4203700" y="8445798"/>
            <a:ext cx="8780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Валидатор</a:t>
            </a:r>
            <a:endParaRPr lang="en-US" sz="5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366293" y="5759450"/>
            <a:ext cx="6126556" cy="14227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Договор об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5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-схеме</a:t>
            </a:r>
            <a:endParaRPr lang="en-US" sz="5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2072966" y="2520950"/>
            <a:ext cx="479425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5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-документ</a:t>
            </a:r>
            <a:endParaRPr lang="en-US" sz="5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Shape 403"/>
          <p:cNvCxnSpPr/>
          <p:nvPr/>
        </p:nvCxnSpPr>
        <p:spPr>
          <a:xfrm flipH="1">
            <a:off x="7666037" y="4986337"/>
            <a:ext cx="3074988" cy="1156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9203532" y="762000"/>
            <a:ext cx="6246018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Валидация 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Валидатор</a:t>
            </a:r>
            <a:endParaRPr lang="en-US" sz="5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1062024" y="1816100"/>
            <a:ext cx="6330900" cy="23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&lt;lastname&gt;Severance&lt;/lastname&gt;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&lt;age&gt;17&lt;/age&gt;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&lt;dateborn&gt;2001-04-17&lt;/dateborn&gt;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795325" y="5150990"/>
            <a:ext cx="8870399" cy="32603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en-US" sz="29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</a:t>
            </a:r>
            <a:r>
              <a:rPr lang="en-US" sz="29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name="lastname"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name="age"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name="dateborn"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479665" y="4465240"/>
            <a:ext cx="556890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Договор об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хеме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2403475" y="1117600"/>
            <a:ext cx="402382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-документ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14" name="Shape 414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hape 417"/>
          <p:cNvCxnSpPr/>
          <p:nvPr/>
        </p:nvCxnSpPr>
        <p:spPr>
          <a:xfrm flipH="1">
            <a:off x="7666037" y="4986337"/>
            <a:ext cx="3074989" cy="76510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Shape 404"/>
          <p:cNvSpPr txBox="1"/>
          <p:nvPr/>
        </p:nvSpPr>
        <p:spPr>
          <a:xfrm>
            <a:off x="9203532" y="762000"/>
            <a:ext cx="6246018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Валидация 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Множество языков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XML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-схемы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rmAutofit fontScale="92500" lnSpcReduction="10000"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Определение типа документа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англ.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DTD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457200" lvl="1" indent="0">
              <a:spcAft>
                <a:spcPts val="100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https://ru.wikipedia.org/wiki/DTD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Стандартный обобщенный язык разметки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ISO 8879:1986 SGML)</a:t>
            </a:r>
          </a:p>
          <a:p>
            <a:pPr marL="457200" lvl="1" indent="0">
              <a:spcAft>
                <a:spcPts val="1000"/>
              </a:spcAft>
              <a:buSzPct val="100000"/>
              <a:buNone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https://ru.wikipedia.org/wiki/SGML</a:t>
            </a: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spcAft>
                <a:spcPts val="1000"/>
              </a:spcAft>
              <a:buSzPct val="100000"/>
            </a:pP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 (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W3C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r>
              <a:rPr lang="ru-RU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расширение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файла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1" indent="0">
              <a:spcAft>
                <a:spcPts val="1000"/>
              </a:spcAft>
              <a:buSzPct val="100000"/>
              <a:buNone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https://ru.wikipedia.org/wiki/XML_Schema_(W3C)</a:t>
            </a:r>
            <a:endParaRPr lang="en-US" sz="36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/>
          <p:nvPr/>
        </p:nvSpPr>
        <p:spPr>
          <a:xfrm flipH="1">
            <a:off x="13309700" y="6705600"/>
            <a:ext cx="1269899" cy="1269899"/>
          </a:xfrm>
          <a:prstGeom prst="rightArrow">
            <a:avLst>
              <a:gd name="adj1" fmla="val 45342"/>
              <a:gd name="adj2" fmla="val 23151"/>
            </a:avLst>
          </a:prstGeom>
          <a:blipFill rotWithShape="0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4776762" y="8435759"/>
            <a:ext cx="71061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7"/>
              </a:rPr>
              <a:t>http://en.wikipedia.org/wiki/Xml_schema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04605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Данные в Веб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 как технология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запрос/ответ)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понятна и хорошо поддерживается, возник естественный переход к обмену данными между программами, использующими эти протоколы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Необходимо было придумать согласованный способ представления данных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передаваемых между приложениями и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сети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используются два формата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(W3C)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016578" y="2866820"/>
            <a:ext cx="14222845" cy="543907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сосредоточимся на версии Консорциума Всемирной паутины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англ.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W3C)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Ее часто называют </a:t>
            </a:r>
            <a:r>
              <a:rPr lang="ru-RU" sz="34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W3C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-схема</a:t>
            </a:r>
            <a:r>
              <a:rPr lang="ru-RU" sz="3400" b="0" i="0" u="none" strike="noStrike" cap="none" dirty="0" smtClean="0">
                <a:solidFill>
                  <a:schemeClr val="lt1"/>
                </a:solidFill>
                <a:sym typeface="Arial"/>
              </a:rPr>
              <a:t>», так как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b="0" i="0" u="none" strike="noStrike" cap="none" dirty="0" smtClean="0">
                <a:solidFill>
                  <a:schemeClr val="lt1"/>
                </a:solidFill>
                <a:sym typeface="Arial"/>
              </a:rPr>
              <a:t>«Схема» считается универсальной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Частенько ее называют 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так как файл имеет расширение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375325" y="6813273"/>
            <a:ext cx="682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http://www.w3.org/XML/Schema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836300" y="7422873"/>
            <a:ext cx="10736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https://ru.wikipedia.org/wiki/XML_Schema_(W3C)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482138" y="761999"/>
            <a:ext cx="5519651" cy="22197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 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6449375" y="4628800"/>
            <a:ext cx="89756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en-US" sz="3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</a:t>
            </a:r>
            <a:r>
              <a:rPr lang="en-US" sz="3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name="lastname"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name="age"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name="dateborn"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6530261" y="1371325"/>
            <a:ext cx="71960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lastname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&gt;Severance&lt;/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lastname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&lt;age&gt;17&lt;/age&gt;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dateborn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&gt;2001-04-17&lt;/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dateborn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9193878" y="761999"/>
            <a:ext cx="6392586" cy="20086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-ограничения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1164099" y="8414297"/>
            <a:ext cx="13923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http://www.w3schools.com/Schema/schema_complex_indicators.asp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339725" y="1195819"/>
            <a:ext cx="10960099" cy="4608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name="person"&gt;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type="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xs:string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minOccurs="1" 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maxOccurs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="1"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type="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xs:string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 minOccurs="0" 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maxOccurs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="10"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509502" y="4784035"/>
            <a:ext cx="7505699" cy="3114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Tove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Refsnes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Hege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&gt;Stale&lt;/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&gt;Jim&lt;/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Borge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0274530" y="761999"/>
            <a:ext cx="5353397" cy="20663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Типы данных 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1488423" y="8426174"/>
            <a:ext cx="13382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schema_dtypes_numeric.asp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695325" y="1371600"/>
            <a:ext cx="101853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name="customer"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name="startdate" type="xs:dateTime"/&gt;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name="prize" type="xs:decimal"/&gt;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name="weeks" type="xs:integer"/&gt;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432550" y="4808537"/>
            <a:ext cx="8880475" cy="332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&lt;customer&gt;John Smith&lt;/customer&gt;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&lt;start&gt;2002-09-24&lt;/start&gt;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&lt;startdate&gt;2002-05-30T09:30:10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&lt;/startdate&gt;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&lt;prize&gt;999.50&lt;/prize&gt;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&lt;weeks&gt;30&lt;/weeks&gt;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1087500" y="5187275"/>
            <a:ext cx="4700475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Время обычно отображается в формате 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UTC/GMT</a:t>
            </a: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учитывая, что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серверы часто разбросаны по всему миру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ISO 8601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Формат Дата/Время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1808894" y="2825750"/>
            <a:ext cx="10905505" cy="11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2002-05-30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7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09:30:10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228725" y="5143500"/>
            <a:ext cx="3807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Год-месяц-день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6351587" y="5257800"/>
            <a:ext cx="2293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Время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9793275" y="5092699"/>
            <a:ext cx="5934405" cy="2100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Часовой пояс обычно указывается в формате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UTC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GMT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не в формате местного часового пояса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3695100" y="7398686"/>
            <a:ext cx="8387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https://ru.wikipedia.org/wiki/ISO_8601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1564585" y="7956136"/>
            <a:ext cx="1312683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0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</a:t>
            </a:r>
            <a:r>
              <a:rPr lang="en-US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ru.wikipedia.org/wiki/</a:t>
            </a:r>
            <a:r>
              <a:rPr lang="ru-RU" sz="3000" u="sng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Всемирное_координированное_время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  <p:cxnSp>
        <p:nvCxnSpPr>
          <p:cNvPr id="470" name="Shape 470"/>
          <p:cNvCxnSpPr/>
          <p:nvPr/>
        </p:nvCxnSpPr>
        <p:spPr>
          <a:xfrm flipH="1">
            <a:off x="2874961" y="4135437"/>
            <a:ext cx="314324" cy="9524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flipH="1">
            <a:off x="7556461" y="4025900"/>
            <a:ext cx="4799" cy="1131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0995025" y="4002087"/>
            <a:ext cx="358799" cy="8888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64" y="728870"/>
            <a:ext cx="12555882" cy="757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8519" y="5033272"/>
            <a:ext cx="8615568" cy="34455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635000" y="4826000"/>
            <a:ext cx="1270000" cy="1270000"/>
          </a:xfrm>
          <a:prstGeom prst="rightArrow">
            <a:avLst>
              <a:gd name="adj1" fmla="val 12096"/>
              <a:gd name="adj2" fmla="val 260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2265502" y="8401019"/>
            <a:ext cx="122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http://www.w3schools.com/Schema/schema_example.asp</a:t>
            </a: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0452" y="808383"/>
            <a:ext cx="7977809" cy="747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549400" y="831850"/>
            <a:ext cx="10589591" cy="65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xml.etree.ElementTree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&lt;phone type="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intl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&lt;email hide="yes"/&gt;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&lt;/person&gt;'''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ET.fromstring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('name').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Attr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('email').get('hide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3290494" y="927928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1270000" y="781878"/>
            <a:ext cx="10972799" cy="7895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xml.etree.ElementTree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input = '''&lt;stuff&gt;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&lt;user x="2"&gt;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&lt;id&gt;001&lt;/id&gt;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&lt;user x="7"&gt;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&lt;id&gt;009&lt;/id&gt;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&lt;name&gt;Brent&lt;/name&gt;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&lt;/users&gt;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&lt;/stuff&gt;'''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stuff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ET.fromstring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stuff.findall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('users/user')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print('User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count:',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item.find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('name').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print('Id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item.find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('id').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print('Attribute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item.get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("x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"))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3282883" y="916561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xml2.py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83332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формат обмена данными 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(JSON)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Передача данных по </a:t>
            </a:r>
            <a:r>
              <a:rPr lang="ru-RU" sz="7600" b="1" i="0" u="none" strike="noStrike" cap="none" dirty="0" smtClean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сети»</a:t>
            </a:r>
            <a:endParaRPr lang="en-US" sz="7600" b="1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44"/>
          <p:cNvSpPr txBox="1">
            <a:spLocks noChangeArrowheads="1"/>
          </p:cNvSpPr>
          <p:nvPr/>
        </p:nvSpPr>
        <p:spPr bwMode="auto">
          <a:xfrm>
            <a:off x="849491" y="3112912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en-US" altLang="x-none" sz="4267" dirty="0">
                <a:solidFill>
                  <a:srgbClr val="FFFFFF"/>
                </a:solidFill>
                <a:latin typeface="Arial" charset="0"/>
                <a:sym typeface="Cabin" charset="0"/>
              </a:rPr>
              <a:t>PHP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массив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</p:txBody>
      </p:sp>
      <p:pic>
        <p:nvPicPr>
          <p:cNvPr id="10" name="Shape 2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8" y="3327402"/>
            <a:ext cx="4476044" cy="36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224"/>
          <p:cNvSpPr txBox="1">
            <a:spLocks noChangeArrowheads="1"/>
          </p:cNvSpPr>
          <p:nvPr/>
        </p:nvSpPr>
        <p:spPr bwMode="auto">
          <a:xfrm>
            <a:off x="849491" y="7501826"/>
            <a:ext cx="14449777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ru-RU" altLang="x-none" sz="3556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Также известный как </a:t>
            </a:r>
            <a:r>
              <a:rPr lang="ru-RU" altLang="x-none" sz="3556" dirty="0" smtClean="0">
                <a:solidFill>
                  <a:srgbClr val="FFFFFF"/>
                </a:solidFill>
                <a:latin typeface="Arial" charset="0"/>
                <a:sym typeface="Arial" charset="0"/>
              </a:rPr>
              <a:t>«</a:t>
            </a:r>
            <a:r>
              <a:rPr lang="ru-RU" altLang="x-none" sz="3556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Проводной протокол передачи данных»</a:t>
            </a:r>
            <a:r>
              <a:rPr lang="ru-RU" altLang="x-none" sz="3556" dirty="0" smtClean="0">
                <a:solidFill>
                  <a:schemeClr val="bg1"/>
                </a:solidFill>
                <a:latin typeface="Arial" charset="0"/>
                <a:sym typeface="Cabin" charset="0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altLang="x-none" sz="3556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 то, что мы отправляем по сети («по проводам»)</a:t>
            </a:r>
            <a:endParaRPr lang="en-US" altLang="x-none" sz="3556" dirty="0">
              <a:solidFill>
                <a:srgbClr val="FFFFFF"/>
              </a:solidFill>
              <a:latin typeface="Arial" charset="0"/>
              <a:sym typeface="Arial" charset="0"/>
            </a:endParaRPr>
          </a:p>
        </p:txBody>
      </p:sp>
      <p:sp>
        <p:nvSpPr>
          <p:cNvPr id="12" name="Shape 244"/>
          <p:cNvSpPr txBox="1">
            <a:spLocks noChangeArrowheads="1"/>
          </p:cNvSpPr>
          <p:nvPr/>
        </p:nvSpPr>
        <p:spPr bwMode="auto">
          <a:xfrm>
            <a:off x="11912602" y="3090334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en-US" altLang="x-none" sz="4267" dirty="0">
                <a:solidFill>
                  <a:srgbClr val="FFFFFF"/>
                </a:solidFill>
                <a:latin typeface="Arial" charset="0"/>
                <a:sym typeface="Cabin" charset="0"/>
              </a:rPr>
              <a:t>JavaScript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Объект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</p:txBody>
      </p:sp>
      <p:sp>
        <p:nvSpPr>
          <p:cNvPr id="13" name="Shape 244"/>
          <p:cNvSpPr txBox="1">
            <a:spLocks noChangeArrowheads="1"/>
          </p:cNvSpPr>
          <p:nvPr/>
        </p:nvSpPr>
        <p:spPr bwMode="auto">
          <a:xfrm>
            <a:off x="11912602" y="5421490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en-US" altLang="x-none" sz="4267" dirty="0">
                <a:solidFill>
                  <a:srgbClr val="FFFFFF"/>
                </a:solidFill>
                <a:latin typeface="Arial" charset="0"/>
                <a:sym typeface="Cabin" charset="0"/>
              </a:rPr>
              <a:t>Java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Хешмап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</p:txBody>
      </p:sp>
      <p:sp>
        <p:nvSpPr>
          <p:cNvPr id="14" name="Shape 244"/>
          <p:cNvSpPr txBox="1">
            <a:spLocks noChangeArrowheads="1"/>
          </p:cNvSpPr>
          <p:nvPr/>
        </p:nvSpPr>
        <p:spPr bwMode="auto">
          <a:xfrm>
            <a:off x="900291" y="5503334"/>
            <a:ext cx="3174999" cy="181469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Пайтон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  <a:p>
            <a:pPr algn="ctr">
              <a:buClr>
                <a:srgbClr val="FFFFFF"/>
              </a:buClr>
              <a:buSzPct val="25000"/>
            </a:pPr>
            <a:r>
              <a:rPr lang="ru-RU" altLang="x-none" sz="4267" dirty="0" smtClean="0">
                <a:solidFill>
                  <a:srgbClr val="FFFFFF"/>
                </a:solidFill>
                <a:latin typeface="Arial" charset="0"/>
                <a:sym typeface="Cabin" charset="0"/>
              </a:rPr>
              <a:t>Словарь</a:t>
            </a:r>
            <a:endParaRPr lang="en-US" altLang="x-none" sz="4267" dirty="0">
              <a:solidFill>
                <a:srgbClr val="FFFFFF"/>
              </a:solidFill>
              <a:latin typeface="Arial" charset="0"/>
              <a:sym typeface="Cabin" charset="0"/>
            </a:endParaRPr>
          </a:p>
        </p:txBody>
      </p:sp>
      <p:sp>
        <p:nvSpPr>
          <p:cNvPr id="15" name="Left-Right Arrow 1"/>
          <p:cNvSpPr>
            <a:spLocks noChangeArrowheads="1"/>
          </p:cNvSpPr>
          <p:nvPr/>
        </p:nvSpPr>
        <p:spPr bwMode="auto">
          <a:xfrm rot="1366424">
            <a:off x="4354690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/>
            <a:endParaRPr lang="x-none" altLang="x-none" sz="2133">
              <a:ea typeface="Helvetica" charset="0"/>
              <a:cs typeface="Helvetica" charset="0"/>
            </a:endParaRPr>
          </a:p>
        </p:txBody>
      </p:sp>
      <p:sp>
        <p:nvSpPr>
          <p:cNvPr id="16" name="Left-Right Arrow 16"/>
          <p:cNvSpPr>
            <a:spLocks noChangeArrowheads="1"/>
          </p:cNvSpPr>
          <p:nvPr/>
        </p:nvSpPr>
        <p:spPr bwMode="auto">
          <a:xfrm rot="-922861">
            <a:off x="4354690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/>
            <a:endParaRPr lang="x-none" altLang="x-none" sz="2133">
              <a:ea typeface="Helvetica" charset="0"/>
              <a:cs typeface="Helvetica" charset="0"/>
            </a:endParaRPr>
          </a:p>
        </p:txBody>
      </p:sp>
      <p:sp>
        <p:nvSpPr>
          <p:cNvPr id="17" name="Left-Right Arrow 17"/>
          <p:cNvSpPr>
            <a:spLocks noChangeArrowheads="1"/>
          </p:cNvSpPr>
          <p:nvPr/>
        </p:nvSpPr>
        <p:spPr bwMode="auto">
          <a:xfrm rot="-1027410">
            <a:off x="10377312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/>
            <a:endParaRPr lang="x-none" altLang="x-none" sz="2133">
              <a:ea typeface="Helvetica" charset="0"/>
              <a:cs typeface="Helvetica" charset="0"/>
            </a:endParaRPr>
          </a:p>
        </p:txBody>
      </p:sp>
      <p:sp>
        <p:nvSpPr>
          <p:cNvPr id="18" name="Left-Right Arrow 18"/>
          <p:cNvSpPr>
            <a:spLocks noChangeArrowheads="1"/>
          </p:cNvSpPr>
          <p:nvPr/>
        </p:nvSpPr>
        <p:spPr bwMode="auto">
          <a:xfrm rot="1462947">
            <a:off x="10377312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/>
            <a:endParaRPr lang="x-none" altLang="x-none" sz="2133">
              <a:ea typeface="Helvetica" charset="0"/>
              <a:cs typeface="Helvetica" charset="0"/>
            </a:endParaRPr>
          </a:p>
        </p:txBody>
      </p:sp>
      <p:sp>
        <p:nvSpPr>
          <p:cNvPr id="19" name="Shape 247"/>
          <p:cNvSpPr txBox="1">
            <a:spLocks noChangeArrowheads="1"/>
          </p:cNvSpPr>
          <p:nvPr/>
        </p:nvSpPr>
        <p:spPr bwMode="auto">
          <a:xfrm>
            <a:off x="6400801" y="4236156"/>
            <a:ext cx="3601616" cy="186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{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  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</a:t>
            </a:r>
            <a:r>
              <a:rPr lang="ru-RU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имя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 </a:t>
            </a: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:  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</a:t>
            </a:r>
            <a:r>
              <a:rPr lang="ru-RU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Чак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",</a:t>
            </a:r>
            <a:endParaRPr lang="en-US" altLang="x-none" sz="2489" dirty="0">
              <a:solidFill>
                <a:schemeClr val="bg2"/>
              </a:solidFill>
              <a:latin typeface="Arial" charset="0"/>
              <a:sym typeface="Cabin" charset="0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  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</a:t>
            </a:r>
            <a:r>
              <a:rPr lang="ru-RU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телефон</a:t>
            </a:r>
            <a:r>
              <a:rPr lang="en-US" altLang="x-none" sz="2489" dirty="0" smtClean="0">
                <a:solidFill>
                  <a:schemeClr val="bg2"/>
                </a:solidFill>
                <a:latin typeface="Arial" charset="0"/>
                <a:sym typeface="Cabin" charset="0"/>
              </a:rPr>
              <a:t>" </a:t>
            </a: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: "303-4456"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x-none" sz="2489" dirty="0">
                <a:solidFill>
                  <a:schemeClr val="bg2"/>
                </a:solidFill>
                <a:latin typeface="Arial" charset="0"/>
                <a:sym typeface="Cabi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448887" y="762000"/>
            <a:ext cx="15278793" cy="1777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800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Литеральная нотация объектов в </a:t>
            </a:r>
            <a:r>
              <a:rPr lang="en-US" sz="5800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  <a:endParaRPr lang="en-US" sz="5800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359361" cy="399595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Формат </a:t>
            </a:r>
            <a:r>
              <a:rPr lang="en-US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</a:t>
            </a: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был разработан Дугласом Крокфордом</a:t>
            </a:r>
            <a:endParaRPr lang="en-US" sz="38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Литеральная нотация объектов в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2304796" y="7645599"/>
            <a:ext cx="11362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http://www.youtube.com/watch?v=kc8BAR7SHJI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55200" y="2489200"/>
            <a:ext cx="5310186" cy="4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t="14288" b="12351"/>
          <a:stretch/>
        </p:blipFill>
        <p:spPr>
          <a:xfrm>
            <a:off x="2133550" y="1362975"/>
            <a:ext cx="12009600" cy="66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78" y="1490663"/>
            <a:ext cx="13505444" cy="683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62026" y="838200"/>
            <a:ext cx="9907258" cy="7425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json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"name" :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"phone"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"type" : "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intl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"number" : "+1 734 303 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"email"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"hide" : "yes"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}'''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json.loads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:',info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["name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Hide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:',info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["email"]["hide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json1.py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9927771" y="3276599"/>
            <a:ext cx="5771015" cy="3007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Формат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представляет данные в виде вложенных «списков» и «словарей»</a:t>
            </a:r>
            <a:endParaRPr lang="en-US" sz="36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962025" y="857250"/>
            <a:ext cx="8682307" cy="7303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json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input = '''[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"001",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"2",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 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"009",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json.loads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print('User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count:', 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26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(info</a:t>
            </a:r>
            <a:r>
              <a:rPr lang="en-US" sz="2600" i="0" u="none" strike="noStrike" cap="none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info: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print('Name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item['name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print('Id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item['id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print('Attribute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item['x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json2.py</a:t>
            </a:r>
          </a:p>
        </p:txBody>
      </p:sp>
      <p:sp>
        <p:nvSpPr>
          <p:cNvPr id="5" name="Shape 528"/>
          <p:cNvSpPr txBox="1"/>
          <p:nvPr/>
        </p:nvSpPr>
        <p:spPr>
          <a:xfrm>
            <a:off x="10039739" y="3276599"/>
            <a:ext cx="5659047" cy="3007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Формат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представляет данные в виде вложенных «списков» и «словарей»</a:t>
            </a:r>
            <a:endParaRPr lang="en-US" sz="36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Сервис-ориентированный подход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1788368" y="7496355"/>
            <a:ext cx="1267926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30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Сервис-</a:t>
            </a:r>
            <a:r>
              <a:rPr lang="ru-RU" sz="3000" u="sng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ориентированная_архитектура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Сервис-ориентированный подход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9863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Большинство веб-приложений используют сервисы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Используются сервисы из других приложений: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Комиссия по кредитной карте;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Системы бронирования отелей.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Сервисы публикуют «правила», которым приложени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должны следовать, чтобы использовать данный сервис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200" y="5143500"/>
            <a:ext cx="4203699" cy="317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6887" y="57245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8287" y="61563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0586" y="6562725"/>
            <a:ext cx="83819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2369800" y="2552700"/>
            <a:ext cx="2235199" cy="127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Приложение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4" name="Shape 554"/>
          <p:cNvCxnSpPr/>
          <p:nvPr/>
        </p:nvCxnSpPr>
        <p:spPr>
          <a:xfrm flipH="1">
            <a:off x="12657136" y="3935412"/>
            <a:ext cx="247649" cy="25241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13488987" y="3970337"/>
            <a:ext cx="106362" cy="15843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6" name="Shape 556"/>
          <p:cNvCxnSpPr/>
          <p:nvPr/>
        </p:nvCxnSpPr>
        <p:spPr>
          <a:xfrm>
            <a:off x="14092237" y="4041775"/>
            <a:ext cx="390524" cy="200977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11634786" y="4356100"/>
            <a:ext cx="10223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1999911" y="7277100"/>
            <a:ext cx="15954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</a:t>
            </a:r>
            <a:endParaRPr lang="en-US" sz="3600" u="none" strike="noStrike" cap="none" dirty="0">
              <a:solidFill>
                <a:srgbClr val="3397B7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13766800" y="6997700"/>
            <a:ext cx="18160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</a:t>
            </a:r>
            <a:endParaRPr lang="en-US" sz="3600" u="none" strike="noStrike" cap="none" dirty="0">
              <a:solidFill>
                <a:srgbClr val="3397B7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Многочисленные системы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445500" cy="483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Изначально две системы взаимодействуют и разделяют проблему между собой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мере того как данные/сервис становятся полезными, многие приложения хотят использовать информацию / приложение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200" y="3187700"/>
            <a:ext cx="541178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174424" y="7614688"/>
            <a:ext cx="1017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www.youtube.com/watch?v=mj-kCFzF0ME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4913747" y="761311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5:15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Веб-сервисы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3421475" y="7145285"/>
            <a:ext cx="941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</a:t>
            </a:r>
            <a:r>
              <a:rPr lang="ru-RU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Веб-служба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555105" y="762000"/>
            <a:ext cx="1514579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Программный интерфейс приложения (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API)</a:t>
            </a:r>
            <a:endParaRPr lang="en-US" sz="5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5015275" y="7501387"/>
            <a:ext cx="6841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https://ru.wikipedia.org/wiki/API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32423100" y="4254500"/>
            <a:ext cx="9223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819783" y="2539900"/>
            <a:ext cx="13232482" cy="425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определяет интерфейс и поведение объектов в этом интерфейсе, но при этом позволяет абстрагироваться от того, как именно эта функциональность будет реализована.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обеспечение, которое предоставляет функциональность, описываемую в </a:t>
            </a:r>
            <a:r>
              <a:rPr lang="en-US" sz="3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называется </a:t>
            </a:r>
            <a:r>
              <a:rPr lang="ru-RU" sz="3400" b="0" u="none" strike="noStrike" cap="none" dirty="0" smtClean="0">
                <a:solidFill>
                  <a:srgbClr val="FFFFFF"/>
                </a:solidFill>
                <a:sym typeface="Arial"/>
              </a:rPr>
              <a:t>«реализация»</a:t>
            </a:r>
            <a:r>
              <a:rPr lang="ru-RU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API. </a:t>
            </a:r>
            <a:r>
              <a:rPr lang="ru-RU" sz="34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</a:t>
            </a:r>
            <a:r>
              <a:rPr lang="en-US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 </a:t>
            </a:r>
            <a:r>
              <a:rPr lang="ru-RU" sz="34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определяется в терминах языка программирования, используемого при создании приложения</a:t>
            </a:r>
            <a:endParaRPr lang="en-US" sz="3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cs typeface="Arial" charset="0"/>
                <a:sym typeface="Cabin"/>
              </a:rPr>
              <a:t>Соглашения по формату передачи</a:t>
            </a:r>
            <a:endParaRPr lang="en-US" sz="6400" b="1" i="0" u="none" strike="noStrike" cap="none" dirty="0">
              <a:solidFill>
                <a:srgbClr val="FFD966"/>
              </a:solidFill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Словарь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Хешмап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025899" y="6340000"/>
            <a:ext cx="289029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Сериализовать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6580186" y="2952750"/>
            <a:ext cx="3067049" cy="528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844742" y="4168150"/>
            <a:ext cx="319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Десериализовать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4870112" y="7613651"/>
            <a:ext cx="10191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37" name="Shape 237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1962274" y="8354683"/>
            <a:ext cx="1322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https://developers.google.com/maps/documentation/geocoding/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74" y="522156"/>
            <a:ext cx="12278659" cy="8076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596900" y="793631"/>
            <a:ext cx="9202708" cy="747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-US" sz="2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"status": "OK",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"results":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"geometry":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location_type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"APPROXIMATE",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"location":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lat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42.2808256,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lng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-83.7430378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address_components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long_name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"Ann Arbor",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"types":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"locality",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 "political"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short_name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"Ann Arbor"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"</a:t>
            </a:r>
            <a:r>
              <a:rPr lang="en-US" sz="2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formatted_address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": "Ann Arbor, MI, USA",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"types":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"locality",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"political"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7824191" y="2308550"/>
            <a:ext cx="79473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-US" sz="26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maps.googleapis.com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/maps/</a:t>
            </a:r>
            <a:r>
              <a:rPr lang="en-US" sz="26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/geocode/</a:t>
            </a:r>
            <a:r>
              <a:rPr lang="en-US" sz="2600" u="none" strike="noStrike" cap="none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json?address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=Ann+Arbor%2C+MI</a:t>
            </a:r>
            <a:endParaRPr lang="en-US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en-US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596900" y="346327"/>
            <a:ext cx="15341724" cy="8542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serviceurl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'http://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maps.googleapis.com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/maps/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api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/geocode/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?'</a:t>
            </a: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address = input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Введите местонахождение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(address) &lt; 1: break</a:t>
            </a: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serviceurl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urllib.parse.urlencode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'address': address})</a:t>
            </a: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Извлечение с 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uh =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uh.read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().decode()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Извлечено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(data), 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символов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pl-P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pl-P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cs-CZ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cs-CZ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cs-CZ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cs-CZ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json.loads</a:t>
            </a:r>
            <a:r>
              <a:rPr lang="cs-CZ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</a:t>
            </a: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None</a:t>
            </a:r>
          </a:p>
          <a:p>
            <a:endParaRPr lang="de-DE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not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status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 not in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de-DE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status</a:t>
            </a:r>
            <a:r>
              <a:rPr lang="de-DE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 != 'OK':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print('==== 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Ошибка извлечения</a:t>
            </a:r>
            <a:r>
              <a:rPr lang="en-US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====')</a:t>
            </a: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print(data)</a:t>
            </a: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continue</a:t>
            </a:r>
          </a:p>
          <a:p>
            <a:endParaRPr lang="ro-RO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lat = 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"][0]["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geometry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location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"]["lat"]</a:t>
            </a:r>
          </a:p>
          <a:p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lng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"][0]["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geometry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location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"]["</a:t>
            </a:r>
            <a:r>
              <a:rPr lang="ro-RO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lng</a:t>
            </a:r>
            <a:r>
              <a:rPr lang="ro-RO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nl-NL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Широта</a:t>
            </a:r>
            <a:r>
              <a:rPr lang="nl-NL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lat, </a:t>
            </a:r>
            <a:r>
              <a:rPr lang="nl-NL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ru-RU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Долгота</a:t>
            </a:r>
            <a:r>
              <a:rPr lang="nl-NL" sz="1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lng)</a:t>
            </a:r>
          </a:p>
          <a:p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location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'][0]['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formatted_address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nl-NL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location</a:t>
            </a:r>
            <a:r>
              <a:rPr lang="nl-NL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8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en-US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9177252" y="3378150"/>
            <a:ext cx="6947198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местонахождение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Ann Arbor, MI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Извлечение</a:t>
            </a:r>
            <a:r>
              <a:rPr lang="ru-RU" sz="2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://maps.googleapis.com/...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Извлечено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1669 </a:t>
            </a: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символов</a:t>
            </a:r>
            <a:endParaRPr lang="en-US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Широта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42.2808256 </a:t>
            </a:r>
            <a:r>
              <a:rPr lang="ru-RU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Долгота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-83.7430378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Ann Arbor, MI, USA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ru-RU" sz="2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</a:t>
            </a:r>
            <a:r>
              <a:rPr lang="ru-RU" sz="26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местонахождение</a:t>
            </a:r>
            <a:r>
              <a:rPr lang="en-US" sz="2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-безопасность и ограничение на количество обращений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833698" y="2752788"/>
            <a:ext cx="1458860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Вычислительные ресурсы для запуска этих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являются платными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данные, предоставляемые этими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имеют ценность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Поставщики данных могут ограничивать количество запросов в день, запрашивать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-ключ, а также взимать плату за использование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Время от времени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равила могут меняться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1231900"/>
            <a:ext cx="14643100" cy="69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4546599" y="4404128"/>
            <a:ext cx="7789488" cy="61514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bg2"/>
                </a:solidFill>
              </a:rPr>
              <a:t>Не более 100,000 запросов в день для бизнес-клиентов</a:t>
            </a:r>
            <a:endParaRPr lang="ru-RU" sz="2200" dirty="0">
              <a:solidFill>
                <a:schemeClr val="bg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93869" y="1237441"/>
            <a:ext cx="604889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 smtClean="0">
                <a:solidFill>
                  <a:schemeClr val="bg2"/>
                </a:solidFill>
              </a:rPr>
              <a:t>Ограничения по использованию</a:t>
            </a:r>
            <a:endParaRPr lang="ru-RU" sz="3000" dirty="0">
              <a:solidFill>
                <a:schemeClr val="bg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26906" y="2794231"/>
            <a:ext cx="3204672" cy="61514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chemeClr val="bg2"/>
                </a:solidFill>
              </a:rPr>
              <a:t>2,500 запросов в день</a:t>
            </a:r>
            <a:endParaRPr lang="ru-RU" sz="2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Shape 6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683" y="724618"/>
            <a:ext cx="10852030" cy="766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Shape 6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936" y="759125"/>
            <a:ext cx="10696756" cy="7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Shape 6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931652"/>
            <a:ext cx="11214340" cy="740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549275" y="269366"/>
            <a:ext cx="10716823" cy="8446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twurl</a:t>
            </a:r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TWITTER_URL = 'https://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api.twitter.com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/1.1/friends/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list.json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print('')</a:t>
            </a:r>
          </a:p>
          <a:p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ro-RO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acct</a:t>
            </a:r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input('</a:t>
            </a:r>
            <a:r>
              <a:rPr lang="ro-RO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</a:t>
            </a:r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Account</a:t>
            </a:r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:')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(acct) &lt; 1): break</a:t>
            </a:r>
          </a:p>
          <a:p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twurl.augment</a:t>
            </a:r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(TWITTER_URL,</a:t>
            </a:r>
          </a:p>
          <a:p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                   {'</a:t>
            </a:r>
            <a:r>
              <a:rPr lang="en-US" sz="2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screen_name</a:t>
            </a:r>
            <a:r>
              <a:rPr lang="en-US" sz="2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': acct, 'count': '5'})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print('Retrieving',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connection =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connection.read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().decode()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headers =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connection.getheaders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print('Remaining', headers['x-rate-limit-remaining'])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json.loads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(data)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json.dumps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indent=4))</a:t>
            </a:r>
          </a:p>
          <a:p>
            <a:endParaRPr lang="en-US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for u in 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['users']: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print(u['</a:t>
            </a:r>
            <a:r>
              <a:rPr lang="en-US" sz="2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screen_name</a:t>
            </a:r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'])</a:t>
            </a:r>
          </a:p>
          <a:p>
            <a:r>
              <a:rPr lang="en-US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s = u['status']['text']</a:t>
            </a:r>
          </a:p>
          <a:p>
            <a:r>
              <a:rPr lang="ro-RO" sz="2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  ', s[:50])</a:t>
            </a:r>
            <a:endParaRPr lang="en-US" sz="22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49275" y="404049"/>
            <a:ext cx="11044627" cy="8412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Twitter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Account:drchuck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Retrieving https://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api.twitter.com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/1.1/friends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Remaining 14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"users":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jazzychad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just bought one .__.",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created_at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"Fri Sep 20 08:36:34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"San Francisco, California",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"Leah 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"RT @WSJ: Big employers like Google ...",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created_at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"Sat Sep 28 19:36:37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"Victoria Canada",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screen_name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": "_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valeriei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"Valerie Irvine",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jazzychad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just bought one .__._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Valeriei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@WSJ: Big employers like Google,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AT&amp;amp;T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are 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Ericbollens</a:t>
            </a:r>
            <a:endParaRPr lang="en-US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lukew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sneak peek: my LONG take on the good &amp;a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halherzog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Learning Objects is 10. We had a cake with the LO,</a:t>
            </a:r>
          </a:p>
        </p:txBody>
      </p:sp>
      <p:sp>
        <p:nvSpPr>
          <p:cNvPr id="4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4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Соглашения по формату передачи</a:t>
            </a:r>
            <a:endParaRPr lang="en-US" sz="6400" b="1" i="0" u="none" strike="noStrike" cap="none" dirty="0">
              <a:solidFill>
                <a:srgbClr val="FFD966"/>
              </a:solidFill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Словарь</a:t>
            </a:r>
            <a:endParaRPr lang="en-US" sz="4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ru-RU" sz="4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Хешмап</a:t>
            </a:r>
            <a:endParaRPr lang="en-US" sz="4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6326155" y="3600450"/>
            <a:ext cx="4252995" cy="398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имя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</a:t>
            </a:r>
            <a:endParaRPr lang="en-US" sz="28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телефон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303-4456"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}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321524" y="7588250"/>
            <a:ext cx="15323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233"/>
          <p:cNvSpPr txBox="1"/>
          <p:nvPr/>
        </p:nvSpPr>
        <p:spPr>
          <a:xfrm>
            <a:off x="4025899" y="6340000"/>
            <a:ext cx="2840414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Сериализовать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235"/>
          <p:cNvSpPr txBox="1"/>
          <p:nvPr/>
        </p:nvSpPr>
        <p:spPr>
          <a:xfrm>
            <a:off x="8911244" y="4168150"/>
            <a:ext cx="317307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Десериализовать</a:t>
            </a:r>
            <a:endParaRPr lang="en-US" sz="30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969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969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/>
          <p:nvPr/>
        </p:nvSpPr>
        <p:spPr>
          <a:xfrm>
            <a:off x="1800225" y="4095750"/>
            <a:ext cx="14211300" cy="283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 oauth()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{ "consumer_key" : "h7Lu...Ng",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"consumer_secret" : "dNKenAC3New...mmn7Q",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"token_key" : "10185562-ein2...P4GEQQOSGI",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"token_secret" : "H0ycCFemmwyf1...qoIpBo" }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3839825" y="4095750"/>
            <a:ext cx="21717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hidden.py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8475" y="810883"/>
            <a:ext cx="10386204" cy="753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409575" y="882748"/>
            <a:ext cx="15135225" cy="4051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urllib</a:t>
            </a:r>
            <a:endParaRPr lang="en-US"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</a:t>
            </a:r>
            <a:endParaRPr lang="en-US"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hidden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augment(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url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parameters)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secrets =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hidden.oauth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consumer =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oauth.OAuthConsumer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(secrets['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consumer_key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'], secrets['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consumer_secret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token =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oauth.OAuthToken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(secrets['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token_key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'],secrets['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token_secret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oauth_request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oauth.OAuthRequest.from_consumer_and_token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(consumer,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token=token,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http_method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='GET',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http_url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url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parameters=parameters)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oauth_request.sign_request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(oauth.OAuthSignatureMethod_HMAC_SHA1(), consumer, token)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return </a:t>
            </a:r>
            <a:r>
              <a:rPr lang="en-US" sz="2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oauth_request.to_url</a:t>
            </a:r>
            <a:r>
              <a:rPr lang="en-US" sz="2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13008649" y="936044"/>
            <a:ext cx="2536151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twurl.py</a:t>
            </a:r>
            <a:endParaRPr lang="en-US" sz="3000" b="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863600" y="5698346"/>
            <a:ext cx="14517687" cy="23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https://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api.twitter.com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/1.1/statuses/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user_timeline.json?count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=2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&amp;oauth_version=1.0&amp;oauth_token=101...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SGI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&amp;screen_name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drchuck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&amp;oauth_nonce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=09239679&amp;oauth_timestamp=1380395644&amp;oauth_signature=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rLK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BoD&amp;oauth_consumer_key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=h7Lu...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GNg&amp;oauth_signature_method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=HMAC-SHA1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50076" y="2603500"/>
            <a:ext cx="1435584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Сервис-ориентированная архитектура позволяет разбить приложение на независимые компоненты и использовать их в сети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spcAft>
                <a:spcPts val="1000"/>
              </a:spcAft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Программный интерфейс приложения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(API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000" dirty="0">
                <a:solidFill>
                  <a:schemeClr val="bg1"/>
                </a:solidFill>
              </a:rPr>
              <a:t>—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договор для взаимодействия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spcAft>
                <a:spcPts val="1000"/>
              </a:spcAft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Веб-сервисы предоставляют инфраструктуру для приложений, взаимодейст-вующих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(API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сети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SOAP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REST </a:t>
            </a:r>
            <a:r>
              <a:rPr lang="ru-RU" sz="3000" dirty="0" smtClean="0">
                <a:solidFill>
                  <a:schemeClr val="bg1"/>
                </a:solidFill>
              </a:rPr>
              <a:t>—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два стиля взаимодействия веб-сервисов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57200">
              <a:spcAft>
                <a:spcPts val="1000"/>
              </a:spcAft>
              <a:buSzPct val="100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</a:t>
            </a:r>
            <a:r>
              <a:rPr lang="ru-RU" sz="2800" dirty="0" smtClean="0">
                <a:solidFill>
                  <a:schemeClr val="bg1"/>
                </a:solidFill>
              </a:rPr>
              <a:t>— форматы сериализации (публикации по частям)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1725282" y="1121193"/>
            <a:ext cx="12206617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 dirty="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</a:rPr>
              <a:t>… Insert new Contributors and Translations here</a:t>
            </a:r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Школе Информации Мичиганского Университета  и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800" dirty="0">
                <a:solidFill>
                  <a:srgbClr val="FFFFFF"/>
                </a:solidFill>
              </a:rPr>
              <a:t> , и доступны по лицензии Creative Commons Attribution 4.0 License.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Разметка данных для отправки по сети…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840216" y="7170530"/>
            <a:ext cx="857556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https://ru.wikipedia.org/wiki/XML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-элементы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Ноды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Простой элемент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Сложный элемент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7316786" y="2539899"/>
            <a:ext cx="7295999" cy="56631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&lt;people&gt;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&lt;phone&gt;303 4456&lt;/phone&gt;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3600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Ноа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&lt;phone&gt;622 7421&lt;/phone&gt;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&lt;/people&gt;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850323" y="762000"/>
            <a:ext cx="14555355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Расширяемый язык разметки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(XML)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1155700" y="2963022"/>
            <a:ext cx="13932000" cy="469465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цель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помочь информационным системам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обмениваться структурированными данными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Появился как подмножество Стандартного обобщенного языка разметки (англ.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SGML)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и разработан так, чтобы быть понятным человеку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https://ru.wikipedia.org/wiki/XML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571873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Основы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Cabin"/>
              <a:buChar char="•"/>
            </a:pP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Начальный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тег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Закрывающий тег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контент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Атрибут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Самозакрывающийся тег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8332774" y="3136900"/>
            <a:ext cx="6394799" cy="46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4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4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  <a:r>
              <a:rPr lang="ru-RU" sz="4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Чак</a:t>
            </a:r>
            <a:r>
              <a:rPr lang="en-US" sz="4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4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&lt;phone </a:t>
            </a:r>
            <a:r>
              <a:rPr lang="en-US" sz="4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type=</a:t>
            </a:r>
            <a:r>
              <a:rPr lang="en-US" sz="4400" dirty="0">
                <a:solidFill>
                  <a:srgbClr val="FF7F00"/>
                </a:solidFill>
              </a:rPr>
              <a:t>"</a:t>
            </a:r>
            <a:r>
              <a:rPr lang="en-US" sz="4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intl</a:t>
            </a:r>
            <a:r>
              <a:rPr lang="en-US" sz="4400" dirty="0">
                <a:solidFill>
                  <a:srgbClr val="FF7F00"/>
                </a:solidFill>
              </a:rPr>
              <a:t>"</a:t>
            </a:r>
            <a:r>
              <a:rPr lang="en-US" sz="4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4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&lt;email</a:t>
            </a: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hide=</a:t>
            </a:r>
            <a:r>
              <a:rPr lang="en-US" sz="4400" dirty="0">
                <a:solidFill>
                  <a:srgbClr val="FF7F00"/>
                </a:solidFill>
              </a:rPr>
              <a:t>"</a:t>
            </a:r>
            <a:r>
              <a:rPr lang="en-US" sz="4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  <a:r>
              <a:rPr lang="en-US" sz="4400" dirty="0">
                <a:solidFill>
                  <a:srgbClr val="FF7F00"/>
                </a:solidFill>
              </a:rPr>
              <a:t>"</a:t>
            </a:r>
            <a:r>
              <a:rPr lang="en-US" sz="4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2802</Words>
  <Application>Microsoft Office PowerPoint</Application>
  <PresentationFormat>Произвольный</PresentationFormat>
  <Paragraphs>540</Paragraphs>
  <Slides>55</Slides>
  <Notes>55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Title &amp; Subtitle</vt:lpstr>
      <vt:lpstr>Использование веб-сервисов</vt:lpstr>
      <vt:lpstr>Данные в Веб</vt:lpstr>
      <vt:lpstr>Передача данных по «сети»</vt:lpstr>
      <vt:lpstr>Соглашения по формату передачи</vt:lpstr>
      <vt:lpstr>Соглашения по формату передачи</vt:lpstr>
      <vt:lpstr>XML</vt:lpstr>
      <vt:lpstr>XML-элементы (Ноды)</vt:lpstr>
      <vt:lpstr>Расширяемый язык разметки (XML)</vt:lpstr>
      <vt:lpstr>Основы XML</vt:lpstr>
      <vt:lpstr>Пробелы</vt:lpstr>
      <vt:lpstr>XML-терминология</vt:lpstr>
      <vt:lpstr>XML в виде дерева</vt:lpstr>
      <vt:lpstr>Текст и атрибуты в XML </vt:lpstr>
      <vt:lpstr>XML в виде путей</vt:lpstr>
      <vt:lpstr>XML-схема</vt:lpstr>
      <vt:lpstr>XML-схема </vt:lpstr>
      <vt:lpstr>Презентация PowerPoint</vt:lpstr>
      <vt:lpstr>Презентация PowerPoint</vt:lpstr>
      <vt:lpstr>Множество языков XML-схемы</vt:lpstr>
      <vt:lpstr>XSD XML-схема (W3C)</vt:lpstr>
      <vt:lpstr>Структура XSD</vt:lpstr>
      <vt:lpstr>XSD-ограничения</vt:lpstr>
      <vt:lpstr> Типы данных XSD</vt:lpstr>
      <vt:lpstr>ISO 8601 Формат Дата/Время</vt:lpstr>
      <vt:lpstr>Презентация PowerPoint</vt:lpstr>
      <vt:lpstr>Презентация PowerPoint</vt:lpstr>
      <vt:lpstr>Презентация PowerPoint</vt:lpstr>
      <vt:lpstr>Презентация PowerPoint</vt:lpstr>
      <vt:lpstr>Текстовый формат обмена данными (JSON)</vt:lpstr>
      <vt:lpstr>Литеральная нотация объектов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 Сервис-ориентированный подход</vt:lpstr>
      <vt:lpstr>Сервис-ориентированный подход</vt:lpstr>
      <vt:lpstr>Многочисленные системы</vt:lpstr>
      <vt:lpstr> Веб-сервисы</vt:lpstr>
      <vt:lpstr>Программный интерфейс приложения (API)</vt:lpstr>
      <vt:lpstr>Презентация PowerPoint</vt:lpstr>
      <vt:lpstr>Презентация PowerPoint</vt:lpstr>
      <vt:lpstr>Презентация PowerPoint</vt:lpstr>
      <vt:lpstr>API-безопасность и ограничение на количество обращений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Vita</cp:lastModifiedBy>
  <cp:revision>181</cp:revision>
  <dcterms:modified xsi:type="dcterms:W3CDTF">2021-05-07T18:32:39Z</dcterms:modified>
</cp:coreProperties>
</file>