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3870"/>
  </p:normalViewPr>
  <p:slideViewPr>
    <p:cSldViewPr snapToGrid="0" snapToObjects="1">
      <p:cViewPr>
        <p:scale>
          <a:sx n="100" d="100"/>
          <a:sy n="100" d="100"/>
        </p:scale>
        <p:origin x="-660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3;&#1098;&#1077;&#1082;&#1090;&#1085;&#1086;-&#1086;&#1088;&#1080;&#1077;&#1085;&#1090;&#1080;&#1088;&#1086;&#1074;&#1072;&#1085;&#1085;&#1086;&#1077;_&#1087;&#1088;&#1086;&#1075;&#1088;&#1072;&#1084;&#1084;&#1080;&#1088;&#1086;&#1074;&#1072;&#1085;&#1080;&#1077;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u.wikipedia.org/wiki/&#1054;&#1073;&#1098;&#1077;&#1082;&#1090;&#1085;&#1086;-&#1086;&#1088;&#1080;&#1077;&#1085;&#1090;&#1080;&#1088;&#1086;&#1074;&#1072;&#1085;&#1085;&#1086;&#1077;_&#1087;&#1088;&#1086;&#1075;&#1088;&#1072;&#1084;&#1084;&#1080;&#1088;&#1086;&#1074;&#1072;&#1085;&#1080;&#1077;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u.wikipedia.org/wiki/&#1054;&#1073;&#1098;&#1077;&#1082;&#1090;&#1085;&#1086;-&#1086;&#1088;&#1080;&#1077;&#1085;&#1090;&#1080;&#1088;&#1086;&#1074;&#1072;&#1085;&#1085;&#1086;&#1077;_&#1087;&#1088;&#1086;&#1075;&#1088;&#1072;&#1084;&#1084;&#1080;&#1088;&#1086;&#1074;&#1072;&#1085;&#1080;&#1077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6;&#1085;&#1089;&#1090;&#1088;&#1091;&#1082;&#1090;&#1086;&#1088;_(&#1086;&#1073;&#1098;&#1077;&#1082;&#1090;&#1085;&#1086;-&#1086;&#1088;&#1080;&#1077;&#1085;&#1090;&#1080;&#1088;&#1086;&#1074;&#1072;&#1085;&#1085;&#1086;&#1077;_&#1087;&#1088;&#1086;&#1075;&#1088;&#1072;&#1084;&#1084;&#1080;&#1088;&#1086;&#1074;&#1072;&#1085;&#1080;&#1077;)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6;&#1085;&#1089;&#1090;&#1088;&#1091;&#1082;&#1090;&#1086;&#1088;_(&#1086;&#1073;&#1098;&#1077;&#1082;&#1090;&#1085;&#1086;-&#1086;&#1088;&#1080;&#1077;&#1085;&#1090;&#1080;&#1088;&#1086;&#1074;&#1072;&#1085;&#1085;&#1086;&#1077;_&#1087;&#1088;&#1086;&#1075;&#1088;&#1072;&#1084;&#1084;&#1080;&#1088;&#1086;&#1074;&#1072;&#1085;&#1080;&#1077;)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3;&#1098;&#1077;&#1082;&#1090;&#1085;&#1086;-&#1086;&#1088;&#1080;&#1077;&#1085;&#1090;&#1080;&#1088;&#1086;&#1074;&#1072;&#1085;&#1085;&#1086;&#1077;_&#1087;&#1088;&#1086;&#1075;&#1088;&#1072;&#1084;&#1084;&#1080;&#1088;&#1086;&#1074;&#1072;&#1085;&#1080;&#1077;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Объекты Пайтон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Чарльз Северанс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Пайтон для всех</a:t>
              </a:r>
              <a:endParaRPr lang="en-US" sz="18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690275" y="1440175"/>
            <a:ext cx="18107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795865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797716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86068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Объекты </a:t>
            </a:r>
            <a:r>
              <a:rPr lang="ru-RU" sz="2400" dirty="0">
                <a:solidFill>
                  <a:schemeClr val="bg1"/>
                </a:solidFill>
              </a:rPr>
              <a:t>—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биты кода и данных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690275" y="1440175"/>
            <a:ext cx="18107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826474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853700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835376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4" name="Shape 264"/>
          <p:cNvSpPr/>
          <p:nvPr/>
        </p:nvSpPr>
        <p:spPr>
          <a:xfrm>
            <a:off x="7016620" y="328200"/>
            <a:ext cx="1294704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1" y="3164477"/>
            <a:ext cx="2384163" cy="169677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Объекты скрывают детали и позволяют нам </a:t>
            </a:r>
            <a:r>
              <a:rPr lang="ru-RU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игнорировать детали, относящиеся к остальной части программы</a:t>
            </a:r>
            <a:endParaRPr lang="en" sz="18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690275" y="1440175"/>
            <a:ext cx="18107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8107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461499" y="2086375"/>
            <a:ext cx="184436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879350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7" name="Shape 287"/>
          <p:cNvSpPr/>
          <p:nvPr/>
        </p:nvSpPr>
        <p:spPr>
          <a:xfrm>
            <a:off x="54162" y="3007722"/>
            <a:ext cx="241845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Объекты скрывают детали и позволяют остальной части программы</a:t>
            </a:r>
            <a:r>
              <a:rPr lang="en-US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игнорировать детали о «нас»</a:t>
            </a:r>
            <a:endParaRPr lang="en" sz="18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8" name="Shape 286"/>
          <p:cNvSpPr/>
          <p:nvPr/>
        </p:nvSpPr>
        <p:spPr>
          <a:xfrm>
            <a:off x="4904014" y="617220"/>
            <a:ext cx="2252566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dirty="0" smtClean="0">
                <a:solidFill>
                  <a:srgbClr val="FFD966"/>
                </a:solidFill>
                <a:sym typeface="Cabin"/>
              </a:rPr>
              <a:t>Определения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lvl="0" indent="-374650">
              <a:spcBef>
                <a:spcPts val="0"/>
              </a:spcBef>
              <a:buSzPct val="100000"/>
            </a:pP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Класс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dirty="0">
                <a:solidFill>
                  <a:schemeClr val="bg1"/>
                </a:solidFill>
              </a:rPr>
              <a:t>—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это шаблон</a:t>
            </a:r>
            <a:endParaRPr lang="en" sz="23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lvl="0" indent="-374650">
              <a:spcBef>
                <a:spcPts val="1400"/>
              </a:spcBef>
              <a:buSzPct val="100000"/>
            </a:pP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Метод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или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Сообщение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dirty="0">
                <a:solidFill>
                  <a:schemeClr val="bg1"/>
                </a:solidFill>
              </a:rPr>
              <a:t>—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определенные возможности класса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lvl="0" indent="-374650">
              <a:spcBef>
                <a:spcPts val="1400"/>
              </a:spcBef>
              <a:buSzPct val="100000"/>
            </a:pP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Поле класса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или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dirty="0">
                <a:solidFill>
                  <a:srgbClr val="FF9300"/>
                </a:solidFill>
                <a:sym typeface="Cabin"/>
              </a:rPr>
              <a:t>А</a:t>
            </a: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трибут </a:t>
            </a:r>
            <a:r>
              <a:rPr lang="ru-RU" sz="2300" dirty="0">
                <a:solidFill>
                  <a:schemeClr val="bg1"/>
                </a:solidFill>
              </a:rPr>
              <a:t>—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данные внутри класса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lvl="0" indent="-374650">
              <a:spcBef>
                <a:spcPts val="1400"/>
              </a:spcBef>
              <a:buSzPct val="100000"/>
            </a:pPr>
            <a:r>
              <a:rPr lang="ru-RU" sz="2300" dirty="0" smtClean="0">
                <a:solidFill>
                  <a:srgbClr val="FF9300"/>
                </a:solidFill>
                <a:sym typeface="Cabin"/>
              </a:rPr>
              <a:t>Объект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или Экземпляр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dirty="0" smtClean="0">
                <a:solidFill>
                  <a:schemeClr val="bg1"/>
                </a:solidFill>
              </a:rPr>
              <a:t>—</a:t>
            </a:r>
            <a:r>
              <a:rPr lang="ru-RU" sz="2300" dirty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конкретный экземпляр класса 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FFFF"/>
                </a:solidFill>
                <a:sym typeface="Cabin"/>
              </a:rPr>
              <a:t>Терминология: </a:t>
            </a:r>
            <a:r>
              <a:rPr lang="ru-RU" sz="4700" u="none" strike="noStrike" cap="none" dirty="0" smtClean="0">
                <a:solidFill>
                  <a:srgbClr val="FF9300"/>
                </a:solidFill>
                <a:sym typeface="Cabin"/>
              </a:rPr>
              <a:t>Класс</a:t>
            </a:r>
            <a:endParaRPr lang="en" sz="47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634650" y="4512121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ru.wikipedia.org/wiki/</a:t>
            </a:r>
            <a:r>
              <a:rPr lang="ru-RU" sz="1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Объектно-</a:t>
            </a:r>
            <a:r>
              <a:rPr lang="ru-RU" sz="1600" u="none" strike="noStrike" cap="none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ориентированное_программирование</a:t>
            </a:r>
            <a:endParaRPr lang="en" sz="1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Описывае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 абстрактные свойства объекта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включая характеристики (атрибуты, </a:t>
            </a:r>
            <a:r>
              <a:rPr lang="ru-RU" sz="2000" u="none" strike="noStrike" cap="none" dirty="0" smtClean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поля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свойства</a:t>
            </a:r>
            <a:r>
              <a:rPr lang="ru-RU" sz="2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поведение объекта (то, что объект может делать или </a:t>
            </a:r>
            <a:r>
              <a:rPr lang="ru-RU" sz="2000" u="none" strike="noStrike" cap="none" dirty="0" smtClean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методы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операции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дополнительные возможности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сказать, что 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класс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шаблон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описывает природу чего-либо.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Например,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класс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«Собака»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будет содержать черты, присущие всем собакам, такие как порода или цвет шерсти (характеристики)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 также способность лаять и сидеть (поведение)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FF"/>
                </a:solidFill>
                <a:sym typeface="Cabin"/>
              </a:rPr>
              <a:t>Терминология</a:t>
            </a:r>
            <a:r>
              <a:rPr lang="en" sz="3800" u="none" strike="noStrike" cap="none" dirty="0" smtClean="0">
                <a:solidFill>
                  <a:srgbClr val="FFFFFF"/>
                </a:solidFill>
                <a:sym typeface="Cabin"/>
              </a:rPr>
              <a:t>: </a:t>
            </a:r>
            <a:r>
              <a:rPr lang="ru-RU" sz="3800" u="none" strike="noStrike" cap="none" dirty="0" smtClean="0">
                <a:solidFill>
                  <a:srgbClr val="FF40FF"/>
                </a:solidFill>
                <a:sym typeface="Cabin"/>
              </a:rPr>
              <a:t>Экземпляр</a:t>
            </a:r>
            <a:endParaRPr lang="en" sz="3800" u="none" strike="noStrike" cap="none" dirty="0">
              <a:solidFill>
                <a:srgbClr val="FF40FF"/>
              </a:solidFill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создать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экземпляр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класса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 конкретного объекта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Экземпляр </a:t>
            </a:r>
            <a:r>
              <a:rPr lang="ru-RU" sz="2000" dirty="0" smtClean="0">
                <a:solidFill>
                  <a:schemeClr val="bg1"/>
                </a:solidFill>
              </a:rPr>
              <a:t>—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фактический объект, созданный во время выполнения. 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 жаргоне программистов объект Лесси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экземпляр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класса «Собака»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Набор значений атрибутов конкретного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называется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состоянием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состоит из состояния и поведения, которые определены в классе объекта.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Термины «Объект» и «Экземпляр»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взаимозаменяемы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19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00"/>
          <p:cNvSpPr/>
          <p:nvPr/>
        </p:nvSpPr>
        <p:spPr>
          <a:xfrm>
            <a:off x="634650" y="4512121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ru.wikipedia.org/wiki/</a:t>
            </a:r>
            <a:r>
              <a:rPr lang="ru-RU" sz="1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Объектно-</a:t>
            </a:r>
            <a:r>
              <a:rPr lang="ru-RU" sz="1600" u="none" strike="noStrike" cap="none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ориентированное_программирование</a:t>
            </a:r>
            <a:endParaRPr lang="en" sz="1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4000" u="none" strike="noStrike" cap="none" dirty="0" smtClean="0">
                <a:solidFill>
                  <a:srgbClr val="FFFFFF"/>
                </a:solidFill>
                <a:sym typeface="Cabin"/>
              </a:rPr>
              <a:t>Терминология</a:t>
            </a:r>
            <a:r>
              <a:rPr lang="en" sz="4000" u="none" strike="noStrike" cap="none" dirty="0" smtClean="0">
                <a:solidFill>
                  <a:srgbClr val="FFFFFF"/>
                </a:solidFill>
                <a:sym typeface="Cabin"/>
              </a:rPr>
              <a:t>: </a:t>
            </a:r>
            <a:r>
              <a:rPr lang="ru-RU" sz="4000" u="none" strike="noStrike" cap="none" dirty="0" smtClean="0">
                <a:solidFill>
                  <a:srgbClr val="00F900"/>
                </a:solidFill>
                <a:sym typeface="Cabin"/>
              </a:rPr>
              <a:t>Метод</a:t>
            </a:r>
            <a:endParaRPr lang="en" sz="4000" u="none" strike="noStrike" cap="none" dirty="0">
              <a:solidFill>
                <a:srgbClr val="00F900"/>
              </a:solidFill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9076" y="1735494"/>
            <a:ext cx="7930242" cy="225800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Способности объекта. С точки зрения языка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000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методы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глаголы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Лесси, будучи Собакой, имеет способность лаять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 что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лай()</a:t>
            </a:r>
            <a:r>
              <a:rPr lang="ru-RU" sz="2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— один из методов Лесси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 нее могут быть и другие </a:t>
            </a:r>
            <a:r>
              <a:rPr lang="ru-RU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методы</a:t>
            </a:r>
            <a:r>
              <a:rPr lang="ru-RU" sz="2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например, сидеть(), есть(), идти() или защищать_хозяина</a:t>
            </a:r>
            <a:r>
              <a:rPr lang="ru-RU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программе использование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обычно влияет только на один конкретный объект; лаять умеют все Собаки, но вам нужно чтобы лаяла какая-то одна.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Термины «Метод»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1900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Сообщение»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взаимозаменяемы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19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300"/>
          <p:cNvSpPr/>
          <p:nvPr/>
        </p:nvSpPr>
        <p:spPr>
          <a:xfrm>
            <a:off x="634650" y="4512121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ru.wikipedia.org/wiki/</a:t>
            </a:r>
            <a:r>
              <a:rPr lang="ru-RU" sz="1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Объектно-</a:t>
            </a:r>
            <a:r>
              <a:rPr lang="ru-RU" sz="1600" u="none" strike="noStrike" cap="none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ориентированное_программирование</a:t>
            </a:r>
            <a:endParaRPr lang="en" sz="1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solidFill>
                  <a:srgbClr val="FFC000"/>
                </a:solidFill>
              </a:rPr>
              <a:t>Некоторые объекты Пайтон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Образец класса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000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7" y="359722"/>
            <a:ext cx="2818925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Шаблон создания объектов 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86388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зарезервированное слово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6259019" y="1324948"/>
            <a:ext cx="2720954" cy="127600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Каждый объект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PartyAnimal</a:t>
            </a:r>
            <a:r>
              <a:rPr lang="ru-RU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содержит некоторое количество данных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13191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Каждый объект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 </a:t>
            </a:r>
            <a:r>
              <a:rPr lang="ru-RU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содержит некоторое количество кода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161047" y="2649407"/>
            <a:ext cx="2818925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Создает объект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 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хранит его в переменной «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452328"/>
            <a:ext cx="2046514" cy="153955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Указывает объекту «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запустить внутри него код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party()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363292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96876"/>
            <a:ext cx="1052334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0000"/>
                </a:solidFill>
                <a:sym typeface="Cabin"/>
              </a:rPr>
              <a:t>Внимание!</a:t>
            </a:r>
            <a:endParaRPr lang="en" sz="4700" u="none" strike="noStrike" cap="none" dirty="0">
              <a:solidFill>
                <a:srgbClr val="FF0000"/>
              </a:solidFill>
              <a:sym typeface="Cabin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Эта лекция посвящена определениям и механике объектов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300" dirty="0" smtClean="0">
                <a:solidFill>
                  <a:srgbClr val="FFFFFF"/>
                </a:solidFill>
                <a:sym typeface="Cabin"/>
              </a:rPr>
              <a:t>Л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екция больше о том, «как это работает» и в меньшей степени о том, «как это используется»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Вы не получите цельной картины без рассмотрения в контексте реальной проблемы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lvl="0" indent="-374650">
              <a:spcBef>
                <a:spcPts val="1400"/>
              </a:spcBef>
              <a:buClr>
                <a:srgbClr val="FFFFFF"/>
              </a:buClr>
              <a:buSzPct val="100000"/>
            </a:pPr>
            <a:r>
              <a:rPr lang="ru-RU" sz="2300" dirty="0">
                <a:solidFill>
                  <a:srgbClr val="FFFFFF"/>
                </a:solidFill>
                <a:sym typeface="Cabin"/>
              </a:rPr>
              <a:t>О</a:t>
            </a:r>
            <a:r>
              <a:rPr lang="ru-RU" sz="2300" dirty="0" smtClean="0">
                <a:solidFill>
                  <a:srgbClr val="FFFFFF"/>
                </a:solidFill>
                <a:sym typeface="Cabin"/>
              </a:rPr>
              <a:t>тбросьте </a:t>
            </a:r>
            <a:r>
              <a:rPr lang="ru-RU" sz="2300" dirty="0">
                <a:solidFill>
                  <a:srgbClr val="FFFFFF"/>
                </a:solidFill>
                <a:sym typeface="Cabin"/>
              </a:rPr>
              <a:t>сомнения </a:t>
            </a:r>
            <a:r>
              <a:rPr lang="ru-RU" sz="2300" dirty="0" smtClean="0">
                <a:solidFill>
                  <a:srgbClr val="FFFFFF"/>
                </a:solidFill>
                <a:sym typeface="Cabin"/>
              </a:rPr>
              <a:t>и и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зучите технику! Приблизительно 40 слайдов ждут вас</a:t>
            </a:r>
            <a:r>
              <a:rPr lang="is-IS" sz="2300" u="none" strike="noStrike" cap="none" dirty="0" smtClean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49" y="480061"/>
            <a:ext cx="3443003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300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</a:t>
            </a:r>
            <a:r>
              <a:rPr lang="en" sz="2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49" y="480061"/>
            <a:ext cx="3284383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300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</a:t>
            </a:r>
            <a:r>
              <a:rPr lang="en" sz="2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359028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300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</a:t>
            </a:r>
            <a:r>
              <a:rPr lang="en" sz="2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Забавы с </a:t>
            </a: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ru-RU" sz="2700" dirty="0" smtClean="0">
                <a:solidFill>
                  <a:srgbClr val="FFD966"/>
                </a:solidFill>
                <a:sym typeface="Cabin"/>
              </a:rPr>
              <a:t>«Ботанский»</a:t>
            </a:r>
            <a:r>
              <a:rPr lang="ru-RU" sz="2700" u="none" strike="noStrike" cap="none" dirty="0" smtClean="0">
                <a:solidFill>
                  <a:srgbClr val="FFD966"/>
                </a:solidFill>
                <a:sym typeface="Cabin"/>
              </a:rPr>
              <a:t> способ нахождения возможностей объекта</a:t>
            </a:r>
            <a:endParaRPr lang="en" sz="2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472425" cy="3462094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ru-RU" sz="1700" dirty="0" smtClean="0">
                <a:solidFill>
                  <a:srgbClr val="FFFFFF"/>
                </a:solidFill>
                <a:sym typeface="Cabin"/>
              </a:rPr>
              <a:t>Функция</a:t>
            </a:r>
            <a:r>
              <a:rPr lang="en" sz="17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en" sz="1700" u="none" strike="noStrike" cap="none" dirty="0">
                <a:solidFill>
                  <a:srgbClr val="DE6A10"/>
                </a:solidFill>
                <a:sym typeface="Cabin"/>
              </a:rPr>
              <a:t>dir()</a:t>
            </a:r>
            <a:r>
              <a:rPr lang="en" sz="1700" u="none" strike="noStrike" cap="none" dirty="0">
                <a:solidFill>
                  <a:srgbClr val="FFFFFF"/>
                </a:solidFill>
                <a:sym typeface="Cabin"/>
              </a:rPr>
              <a:t> </a:t>
            </a:r>
            <a:r>
              <a:rPr lang="ru-RU" sz="1700" u="none" strike="noStrike" cap="none" dirty="0" smtClean="0">
                <a:solidFill>
                  <a:srgbClr val="FFFFFF"/>
                </a:solidFill>
                <a:sym typeface="Cabin"/>
              </a:rPr>
              <a:t>возвращает список возможностей объекта</a:t>
            </a:r>
            <a:endParaRPr lang="en" sz="17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ru-RU" sz="1700" u="none" strike="noStrike" cap="none" dirty="0" smtClean="0">
                <a:solidFill>
                  <a:srgbClr val="00FDFF"/>
                </a:solidFill>
                <a:sym typeface="Cabin"/>
              </a:rPr>
              <a:t>Игнорируйте те, что с подчеркиванием, это специальные методы Пайтон</a:t>
            </a:r>
            <a:endParaRPr lang="en" sz="1700" u="none" strike="noStrike" cap="none" dirty="0">
              <a:solidFill>
                <a:srgbClr val="00FDFF"/>
              </a:solidFill>
              <a:sym typeface="Cabi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ru-RU" sz="1700" dirty="0" smtClean="0">
                <a:solidFill>
                  <a:srgbClr val="00F900"/>
                </a:solidFill>
                <a:sym typeface="Cabin"/>
              </a:rPr>
              <a:t>Операции, которые объект может производить</a:t>
            </a:r>
            <a:endParaRPr lang="en" sz="1700" u="none" strike="noStrike" cap="none" dirty="0">
              <a:solidFill>
                <a:srgbClr val="00F900"/>
              </a:solidFill>
              <a:sym typeface="Cabi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1700" u="none" strike="noStrike" cap="none" dirty="0" smtClean="0">
                <a:solidFill>
                  <a:srgbClr val="FFFFFF"/>
                </a:solidFill>
                <a:sym typeface="Cabin"/>
              </a:rPr>
              <a:t>Похоже на функцию </a:t>
            </a:r>
            <a:r>
              <a:rPr lang="en" sz="1700" u="none" strike="noStrike" cap="none" dirty="0" smtClean="0">
                <a:solidFill>
                  <a:srgbClr val="FFFFFF"/>
                </a:solidFill>
                <a:sym typeface="Cabin"/>
              </a:rPr>
              <a:t>type()</a:t>
            </a:r>
            <a:r>
              <a:rPr lang="ru-RU" sz="1700" u="none" strike="noStrike" cap="none" dirty="0" smtClean="0">
                <a:solidFill>
                  <a:srgbClr val="FFFFFF"/>
                </a:solidFill>
                <a:sym typeface="Cabin"/>
              </a:rPr>
              <a:t>, которая сообщает нам некую *информацию* о переменной</a:t>
            </a:r>
            <a:endParaRPr lang="en" sz="17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type(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dirty="0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ru-RU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Сейчас 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",self.x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ru-RU" sz="18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Тип 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type(an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ru-RU" sz="16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Тип</a:t>
            </a:r>
            <a:r>
              <a:rPr lang="en" sz="16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&lt;class '__main__.PartyAnimal</a:t>
            </a:r>
            <a:r>
              <a:rPr lang="en" sz="16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 smtClean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</a:t>
            </a:r>
            <a:r>
              <a:rPr lang="en-US" sz="16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-US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  <a:endParaRPr lang="en" sz="16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609322" y="903515"/>
            <a:ext cx="3890866" cy="165307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2200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Можем </a:t>
            </a:r>
            <a:r>
              <a:rPr lang="ru-RU" sz="22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использовать </a:t>
            </a:r>
            <a:r>
              <a:rPr lang="en" sz="22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ru-RU" sz="22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узнать «возможности» созданного нами класса</a:t>
            </a:r>
            <a:r>
              <a:rPr lang="en" sz="22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22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D966"/>
                </a:solidFill>
                <a:sym typeface="Cabin"/>
              </a:rPr>
              <a:t>Пробуем применить</a:t>
            </a:r>
            <a:r>
              <a:rPr lang="en" sz="3800" u="none" strike="noStrike" cap="none" dirty="0" smtClean="0">
                <a:solidFill>
                  <a:srgbClr val="FFD966"/>
                </a:solidFill>
                <a:sym typeface="Cabin"/>
              </a:rPr>
              <a:t> </a:t>
            </a:r>
            <a:r>
              <a:rPr lang="en" sz="3800" u="none" strike="noStrike" cap="none" dirty="0">
                <a:solidFill>
                  <a:srgbClr val="FFD966"/>
                </a:solidFill>
                <a:sym typeface="Cabin"/>
              </a:rPr>
              <a:t>dir</a:t>
            </a:r>
            <a:r>
              <a:rPr lang="en" sz="3800" u="none" strike="noStrike" cap="none" dirty="0" smtClean="0">
                <a:solidFill>
                  <a:srgbClr val="FFD966"/>
                </a:solidFill>
                <a:sym typeface="Cabin"/>
              </a:rPr>
              <a:t>()</a:t>
            </a:r>
            <a:r>
              <a:rPr lang="ru-RU" sz="3800" u="none" strike="noStrike" cap="none" dirty="0" smtClean="0">
                <a:solidFill>
                  <a:srgbClr val="FFD966"/>
                </a:solidFill>
                <a:sym typeface="Cabin"/>
              </a:rPr>
              <a:t> к строке</a:t>
            </a:r>
            <a:endParaRPr lang="en" sz="38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Жизненный цикл объекта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lvl="0" indent="0">
              <a:buClr>
                <a:srgbClr val="FFFFFF"/>
              </a:buClr>
              <a:buSzPct val="25000"/>
            </a:pPr>
            <a:r>
              <a:rPr lang="en-US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</a:t>
            </a:r>
            <a:r>
              <a:rPr lang="en-US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ru.wikipedia.org/wiki/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Конструктор_(объектно-</a:t>
            </a:r>
            <a:r>
              <a:rPr lang="ru-RU" sz="20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ориентированное_программирование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)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Жизненный цикл объекта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 lnSpcReduction="100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Объекты создаются, используются и уничтожаются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У нас есть специальные блоки кода</a:t>
            </a:r>
            <a:r>
              <a:rPr lang="en" sz="2400" u="none" strike="noStrike" cap="none" dirty="0" smtClean="0">
                <a:solidFill>
                  <a:srgbClr val="FFFFFF"/>
                </a:solidFill>
                <a:sym typeface="Cabin"/>
              </a:rPr>
              <a:t> (</a:t>
            </a: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методы</a:t>
            </a:r>
            <a:r>
              <a:rPr lang="en" sz="2400" u="none" strike="noStrike" cap="none" dirty="0" smtClean="0">
                <a:solidFill>
                  <a:srgbClr val="FFFFFF"/>
                </a:solidFill>
                <a:sym typeface="Cabin"/>
              </a:rPr>
              <a:t>)</a:t>
            </a: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, которые вызываются: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момент создания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конструктор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;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момент уничтожения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деструктор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Конструкторы используются очень часто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Деструкторы используются редко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Конструктор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593513" y="1648019"/>
            <a:ext cx="7956975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lvl="0" indent="0">
              <a:spcBef>
                <a:spcPts val="0"/>
              </a:spcBef>
              <a:buClr>
                <a:srgbClr val="FFFFFF"/>
              </a:buClr>
              <a:buSzPct val="173913"/>
              <a:buNone/>
            </a:pP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Основная задача конструктора </a:t>
            </a:r>
            <a:r>
              <a:rPr lang="ru-RU" sz="2300" dirty="0" smtClean="0">
                <a:solidFill>
                  <a:schemeClr val="bg1"/>
                </a:solidFill>
              </a:rPr>
              <a:t>— установить значения переменных экземпляра, чтобы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при создании объекта они имели правильные начальные значения.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Я создан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  <a:endParaRPr lang="en-US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print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Сейчас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</a:t>
            </a:r>
            <a:r>
              <a:rPr lang="en-US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Я уничтожен</a:t>
            </a:r>
            <a:r>
              <a:rPr lang="en-US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ru-RU" dirty="0" smtClean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содержит</a:t>
            </a:r>
            <a:r>
              <a:rPr lang="en-US" dirty="0" smtClean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sz="16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ru-RU" sz="16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Я создан</a:t>
            </a:r>
            <a:endParaRPr lang="en-US" sz="1600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ru-RU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Сейчас 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ru-RU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Сейчас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r>
              <a:rPr lang="ru-RU" sz="16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Я уничтожен</a:t>
            </a:r>
            <a:r>
              <a:rPr lang="en-US" sz="16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</a:t>
            </a:r>
            <a:r>
              <a:rPr lang="ru-RU" sz="1600" dirty="0" smtClean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содержит</a:t>
            </a:r>
            <a:r>
              <a:rPr lang="en-US" sz="1600" dirty="0" smtClean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4945224" y="3169375"/>
            <a:ext cx="3870799" cy="16382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18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 конструктора и деструктора не является обязательным. Конструктор обычно используется для настройки переменных.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18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Деструктор используется редко.</a:t>
            </a:r>
            <a:endParaRPr lang="en" sz="18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Конструктор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lvl="0" indent="0">
              <a:spcBef>
                <a:spcPts val="0"/>
              </a:spcBef>
              <a:buClr>
                <a:srgbClr val="FFFFFF"/>
              </a:buClr>
              <a:buSzPct val="173913"/>
              <a:buNone/>
            </a:pPr>
            <a:r>
              <a:rPr lang="ru-RU" sz="2300" dirty="0" smtClean="0">
                <a:solidFill>
                  <a:srgbClr val="FFFFFF"/>
                </a:solidFill>
                <a:sym typeface="Cabin"/>
              </a:rPr>
              <a:t>В </a:t>
            </a:r>
            <a:r>
              <a:rPr lang="ru-RU" sz="2300" u="none" strike="noStrike" cap="none" dirty="0" smtClean="0">
                <a:solidFill>
                  <a:srgbClr val="00FDFF"/>
                </a:solidFill>
                <a:sym typeface="Cabin"/>
              </a:rPr>
              <a:t>объектно-ориентированном программировании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00"/>
                </a:solidFill>
                <a:sym typeface="Cabin"/>
              </a:rPr>
              <a:t>конструктор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класса </a:t>
            </a:r>
            <a:r>
              <a:rPr lang="ru-RU" sz="2400" dirty="0">
                <a:solidFill>
                  <a:schemeClr val="bg1"/>
                </a:solidFill>
              </a:rPr>
              <a:t>—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dirty="0" smtClean="0">
                <a:solidFill>
                  <a:srgbClr val="FFFFFF"/>
                </a:solidFill>
                <a:sym typeface="Cabin"/>
              </a:rPr>
              <a:t>это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специальный блок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инструкций, вызываемый при </a:t>
            </a:r>
            <a:r>
              <a:rPr lang="ru-RU" sz="2300" u="none" strike="noStrike" cap="none" dirty="0" smtClean="0">
                <a:solidFill>
                  <a:srgbClr val="00FDFF"/>
                </a:solidFill>
                <a:sym typeface="Cabin"/>
              </a:rPr>
              <a:t>создании объекта</a:t>
            </a:r>
            <a:endParaRPr lang="en" sz="2300" u="none" strike="noStrike" cap="none" dirty="0">
              <a:solidFill>
                <a:srgbClr val="00FDFF"/>
              </a:solidFill>
              <a:sym typeface="Cabin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080506" y="3676650"/>
            <a:ext cx="6975899" cy="9954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1" algn="ctr">
              <a:buClr>
                <a:srgbClr val="FFFFFF"/>
              </a:buClr>
              <a:buSzPct val="25000"/>
            </a:pPr>
            <a:r>
              <a:rPr lang="en-US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</a:t>
            </a:r>
            <a:r>
              <a:rPr lang="ru-RU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Конструктор_(объектно-</a:t>
            </a:r>
            <a:r>
              <a:rPr lang="ru-RU" sz="20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ориентированное_программирование</a:t>
            </a:r>
            <a:r>
              <a:rPr lang="ru-RU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)</a:t>
            </a:r>
            <a:endParaRPr lang="en" sz="2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FFFF"/>
                </a:solidFill>
                <a:sym typeface="Cabin"/>
              </a:rPr>
              <a:t>Множество</a:t>
            </a:r>
            <a:r>
              <a:rPr lang="en" sz="47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4700" dirty="0" smtClean="0">
                <a:solidFill>
                  <a:srgbClr val="FF9300"/>
                </a:solidFill>
                <a:sym typeface="Cabin"/>
              </a:rPr>
              <a:t>экземпляров</a:t>
            </a:r>
            <a:endParaRPr lang="en" sz="47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lvl="0" indent="-37465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Можно создать </a:t>
            </a:r>
            <a:r>
              <a:rPr lang="ru-RU" sz="2000" u="none" strike="noStrike" cap="none" dirty="0" smtClean="0">
                <a:solidFill>
                  <a:srgbClr val="FF9300"/>
                </a:solidFill>
                <a:sym typeface="Cabin"/>
              </a:rPr>
              <a:t>много объектов</a:t>
            </a:r>
            <a:r>
              <a:rPr lang="ru-RU" sz="2000" dirty="0" smtClean="0">
                <a:solidFill>
                  <a:srgbClr val="FFFFFF"/>
                </a:solidFill>
                <a:sym typeface="Cabin"/>
              </a:rPr>
              <a:t>,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класс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 это шаблон для объекта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ru-RU" sz="2000" dirty="0">
                <a:solidFill>
                  <a:srgbClr val="FFFFFF"/>
                </a:solidFill>
                <a:sym typeface="Cabin"/>
              </a:rPr>
              <a:t>К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аждый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sym typeface="Cabin"/>
              </a:rPr>
              <a:t>отдельный объект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может </a:t>
            </a:r>
            <a:r>
              <a:rPr lang="ru-RU" sz="2000" dirty="0" smtClean="0">
                <a:solidFill>
                  <a:srgbClr val="FFFFFF"/>
                </a:solidFill>
                <a:sym typeface="Cabin"/>
              </a:rPr>
              <a:t>храниться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в собственной переменной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Мы называем это множественными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sym typeface="Cabin"/>
              </a:rPr>
              <a:t>экземплярами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класса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Каждый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sym typeface="Cabin"/>
              </a:rPr>
              <a:t>экземпляр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имеет собственную копию </a:t>
            </a:r>
            <a:r>
              <a:rPr lang="ru-RU" sz="2000" u="none" strike="noStrike" cap="none" dirty="0" smtClean="0">
                <a:solidFill>
                  <a:srgbClr val="FFFB00"/>
                </a:solidFill>
                <a:sym typeface="Cabin"/>
              </a:rPr>
              <a:t>переменных экземпляра</a:t>
            </a:r>
            <a:endParaRPr lang="en" sz="2000" u="none" strike="noStrike" cap="none" dirty="0">
              <a:solidFill>
                <a:srgbClr val="FFFB00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449078" y="171449"/>
            <a:ext cx="3553109" cy="301028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Конструкторы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могут иметь дополнительные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параметры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Их можно использовать для настройки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переменных экземпляра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конкретного экземпляра класса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т.е., для конкретного объекта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ru-RU" sz="23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 нас есть два независимых экземпляра</a:t>
            </a:r>
            <a:endParaRPr lang="en" sz="23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Наследование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Наследование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8027388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Создавая новый класс, мы можем использовать уже существующий и </a:t>
            </a:r>
            <a:r>
              <a:rPr lang="ru-RU" sz="1900" u="none" strike="noStrike" cap="none" dirty="0" smtClean="0">
                <a:solidFill>
                  <a:srgbClr val="FF9300"/>
                </a:solidFill>
                <a:sym typeface="Cabin"/>
              </a:rPr>
              <a:t>унаследовать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все возможности этого класса, а затем добавить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900" dirty="0" smtClean="0">
                <a:solidFill>
                  <a:srgbClr val="FFFFFF"/>
                </a:solidFill>
                <a:sym typeface="Cabin"/>
              </a:rPr>
              <a:t>в наш новый класс что-нибудь еще</a:t>
            </a:r>
            <a:endParaRPr lang="en" sz="19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1900" dirty="0" smtClean="0">
                <a:solidFill>
                  <a:srgbClr val="FFFFFF"/>
                </a:solidFill>
                <a:sym typeface="Cabin"/>
              </a:rPr>
              <a:t>Еще одна форма хранения и повторного использования</a:t>
            </a:r>
            <a:endParaRPr lang="en" sz="19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1900" dirty="0" smtClean="0">
                <a:solidFill>
                  <a:srgbClr val="FFFFFF"/>
                </a:solidFill>
                <a:sym typeface="Cabin"/>
              </a:rPr>
              <a:t>Написав один раз, можно многократно использовать снова</a:t>
            </a:r>
            <a:endParaRPr lang="en" sz="19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Новый класс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 (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потомок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) 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обладает всеми свойствами и методами родительского класса 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(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родитель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)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, а затем, если необходимо, их можно</a:t>
            </a:r>
            <a:r>
              <a:rPr lang="ru-RU" sz="1900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добавить или переопределить</a:t>
            </a:r>
            <a:endParaRPr lang="en" sz="19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3400" u="none" strike="noStrike" cap="none" dirty="0" smtClean="0">
                <a:solidFill>
                  <a:srgbClr val="FFFFFF"/>
                </a:solidFill>
                <a:sym typeface="Cabin"/>
              </a:rPr>
              <a:t>Терминология</a:t>
            </a:r>
            <a:r>
              <a:rPr lang="en" sz="3400" u="none" strike="noStrike" cap="none" dirty="0" smtClean="0">
                <a:solidFill>
                  <a:srgbClr val="FFFFFF"/>
                </a:solidFill>
                <a:sym typeface="Cabin"/>
              </a:rPr>
              <a:t>: </a:t>
            </a:r>
            <a:r>
              <a:rPr lang="ru-RU" sz="3400" u="none" strike="noStrike" cap="none" dirty="0" smtClean="0">
                <a:solidFill>
                  <a:srgbClr val="FF9300"/>
                </a:solidFill>
                <a:sym typeface="Cabin"/>
              </a:rPr>
              <a:t>Наследование</a:t>
            </a:r>
            <a:endParaRPr lang="en" sz="34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7205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1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</a:t>
            </a:r>
            <a:r>
              <a:rPr lang="en-US" sz="1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ru.wikipedia.org/wiki/</a:t>
            </a:r>
            <a:r>
              <a:rPr lang="ru-RU" sz="1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Объектно-</a:t>
            </a:r>
            <a:r>
              <a:rPr lang="ru-RU" sz="17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ориентированное_программирование</a:t>
            </a:r>
            <a:endParaRPr lang="en" sz="1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Подкласс»</a:t>
            </a: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производная от класса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которая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наследует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атрибуты и поведени</a:t>
            </a: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 своего родителя (суперкласс)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может 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вводить собственные методы и атрибуты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281126" y="2860496"/>
            <a:ext cx="3730395" cy="1674182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40FF"/>
              </a:buClr>
              <a:buSzPct val="25000"/>
            </a:pP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ru-RU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подкласс суперкласса </a:t>
            </a:r>
            <a:r>
              <a:rPr lang="en" sz="18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ru-RU" sz="18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rgbClr val="FF40FF"/>
              </a:buClr>
              <a:buSzPct val="25000"/>
            </a:pPr>
            <a:r>
              <a:rPr lang="ru-RU" sz="18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нем есть все возможности родительского класса </a:t>
            </a:r>
            <a:r>
              <a:rPr lang="en" sz="18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ru-RU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18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плюс немного больше</a:t>
            </a:r>
            <a:r>
              <a:rPr lang="en" sz="18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18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Определения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ru-RU" sz="1800" u="none" strike="noStrike" cap="none" dirty="0" smtClean="0">
                <a:solidFill>
                  <a:srgbClr val="FF9300"/>
                </a:solidFill>
                <a:sym typeface="Cabin"/>
              </a:rPr>
              <a:t>Класс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sym typeface="Cabin"/>
              </a:rPr>
              <a:t>шаблон</a:t>
            </a:r>
            <a:endParaRPr lang="en-US" sz="18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ru-RU" sz="1800" dirty="0" smtClean="0">
                <a:solidFill>
                  <a:srgbClr val="FF9300"/>
                </a:solidFill>
                <a:sym typeface="Cabin"/>
              </a:rPr>
              <a:t>Атрибут</a:t>
            </a:r>
            <a:r>
              <a:rPr lang="en" sz="18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dirty="0" smtClean="0">
                <a:solidFill>
                  <a:srgbClr val="FFFFFF"/>
                </a:solidFill>
                <a:sym typeface="Cabin"/>
              </a:rPr>
              <a:t>переменная внутри класса</a:t>
            </a:r>
            <a:endParaRPr lang="en-US" sz="1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ru-RU" sz="1800" u="none" strike="noStrike" cap="none" dirty="0" smtClean="0">
                <a:solidFill>
                  <a:srgbClr val="FF9300"/>
                </a:solidFill>
                <a:sym typeface="Cabin"/>
              </a:rPr>
              <a:t>Метод</a:t>
            </a:r>
            <a:r>
              <a:rPr lang="en" sz="18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sym typeface="Cabin"/>
              </a:rPr>
              <a:t>функция внутри класса</a:t>
            </a:r>
            <a:endParaRPr lang="en-US" sz="1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ru-RU" sz="1800" u="none" strike="noStrike" cap="none" dirty="0" smtClean="0">
                <a:solidFill>
                  <a:srgbClr val="FF9300"/>
                </a:solidFill>
                <a:sym typeface="Cabin"/>
              </a:rPr>
              <a:t>Объект</a:t>
            </a:r>
            <a:r>
              <a:rPr lang="en" sz="18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dirty="0" smtClean="0">
                <a:solidFill>
                  <a:srgbClr val="FFFFFF"/>
                </a:solidFill>
                <a:sym typeface="Cabin"/>
              </a:rPr>
              <a:t>отдельный экземпляр класса</a:t>
            </a:r>
            <a:endParaRPr lang="en-US" sz="1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ru-RU" sz="1800" u="none" strike="noStrike" cap="none" dirty="0" smtClean="0">
                <a:solidFill>
                  <a:srgbClr val="FF9300"/>
                </a:solidFill>
                <a:sym typeface="Cabin"/>
              </a:rPr>
              <a:t>Конструктор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sym typeface="Cabin"/>
              </a:rPr>
              <a:t>код, который выполняется при создании объекта</a:t>
            </a:r>
            <a:endParaRPr lang="en-US" sz="1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ru-RU" sz="1800" dirty="0" smtClean="0">
                <a:solidFill>
                  <a:srgbClr val="FF9300"/>
                </a:solidFill>
                <a:sym typeface="Cabin"/>
              </a:rPr>
              <a:t>Наследование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sym typeface="Cabin"/>
              </a:rPr>
              <a:t>возможность расширить класс для создания нового класса</a:t>
            </a:r>
            <a:endParaRPr lang="en" sz="18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600" u="none" strike="noStrike" cap="none" dirty="0" smtClean="0">
                <a:solidFill>
                  <a:srgbClr val="FFD966"/>
                </a:solidFill>
                <a:sym typeface="Cabin"/>
              </a:rPr>
              <a:t>Резюме</a:t>
            </a:r>
            <a:endParaRPr lang="en" sz="46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Объектно-ориентированное программирование представляет собой очень структурированный подход к повторному использованию кода</a:t>
            </a:r>
            <a:endParaRPr lang="en" sz="22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Мы можем сгруппировать вместе данные и функциональность, и создать множество независимых экземпляров класса</a:t>
            </a:r>
            <a:endParaRPr lang="en" sz="22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2000" dirty="0">
                <a:solidFill>
                  <a:srgbClr val="FFFF00"/>
                </a:solidFill>
              </a:rPr>
              <a:t>Авторы </a:t>
            </a:r>
            <a:r>
              <a:rPr lang="en-US" sz="2000" dirty="0">
                <a:solidFill>
                  <a:srgbClr val="FFFF00"/>
                </a:solidFill>
              </a:rPr>
              <a:t> / </a:t>
            </a:r>
            <a:r>
              <a:rPr lang="ru-RU" sz="2000" dirty="0">
                <a:solidFill>
                  <a:srgbClr val="FFFF00"/>
                </a:solidFill>
              </a:rPr>
              <a:t>Благодарности</a:t>
            </a:r>
            <a:endParaRPr lang="en" sz="2000" u="none" strike="noStrike" cap="none" dirty="0">
              <a:solidFill>
                <a:srgbClr val="FFFF00"/>
              </a:solidFill>
              <a:sym typeface="Cabin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lvl="0"/>
            <a:r>
              <a:rPr lang="en-US" sz="1000" dirty="0">
                <a:solidFill>
                  <a:srgbClr val="FFFFFF"/>
                </a:solidFill>
              </a:rPr>
              <a:t>… Insert new Contributors and Translations here</a:t>
            </a:r>
            <a:endParaRPr lang="ru-RU" sz="1000" dirty="0">
              <a:solidFill>
                <a:srgbClr val="FFFFFF"/>
              </a:solidFill>
            </a:endParaRPr>
          </a:p>
          <a:p>
            <a:pPr lvl="0"/>
            <a:r>
              <a:rPr lang="ru-RU" sz="10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0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000" dirty="0">
                <a:solidFill>
                  <a:srgbClr val="FFFFFF"/>
                </a:solidFill>
              </a:rPr>
              <a:t>) , 2010 г., Школе Информации Мичиганского Университета  и </a:t>
            </a:r>
            <a:r>
              <a:rPr lang="en-US" sz="10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ru-RU" sz="1000" dirty="0">
                <a:solidFill>
                  <a:srgbClr val="FFFFFF"/>
                </a:solidFill>
              </a:rPr>
              <a:t> , и доступны по лицензии </a:t>
            </a:r>
            <a:r>
              <a:rPr lang="ru-RU" sz="1000" dirty="0" err="1">
                <a:solidFill>
                  <a:srgbClr val="FFFFFF"/>
                </a:solidFill>
              </a:rPr>
              <a:t>Creative</a:t>
            </a:r>
            <a:r>
              <a:rPr lang="ru-RU" sz="1000" dirty="0">
                <a:solidFill>
                  <a:srgbClr val="FFFFFF"/>
                </a:solidFill>
              </a:rPr>
              <a:t> </a:t>
            </a:r>
            <a:r>
              <a:rPr lang="ru-RU" sz="1000" dirty="0" err="1">
                <a:solidFill>
                  <a:srgbClr val="FFFFFF"/>
                </a:solidFill>
              </a:rPr>
              <a:t>Commons</a:t>
            </a:r>
            <a:r>
              <a:rPr lang="ru-RU" sz="1000" dirty="0">
                <a:solidFill>
                  <a:srgbClr val="FFFFFF"/>
                </a:solidFill>
              </a:rPr>
              <a:t> </a:t>
            </a:r>
            <a:r>
              <a:rPr lang="ru-RU" sz="1000" dirty="0" err="1">
                <a:solidFill>
                  <a:srgbClr val="FFFFFF"/>
                </a:solidFill>
              </a:rPr>
              <a:t>Attribution</a:t>
            </a:r>
            <a:r>
              <a:rPr lang="ru-RU" sz="1000" dirty="0">
                <a:solidFill>
                  <a:srgbClr val="FFFFFF"/>
                </a:solidFill>
              </a:rPr>
              <a:t> 4.0 </a:t>
            </a:r>
            <a:r>
              <a:rPr lang="ru-RU" sz="1000" dirty="0" err="1">
                <a:solidFill>
                  <a:srgbClr val="FFFFFF"/>
                </a:solidFill>
              </a:rPr>
              <a:t>License</a:t>
            </a:r>
            <a:r>
              <a:rPr lang="ru-RU" sz="10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/>
            <a:r>
              <a:rPr lang="ru-RU" sz="1000" dirty="0">
                <a:solidFill>
                  <a:srgbClr val="FFFFFF"/>
                </a:solidFill>
              </a:rPr>
              <a:t>Исходная разработка</a:t>
            </a:r>
            <a:r>
              <a:rPr lang="ru-RU" sz="1000">
                <a:solidFill>
                  <a:srgbClr val="FFFFFF"/>
                </a:solidFill>
              </a:rPr>
              <a:t>: </a:t>
            </a:r>
            <a:r>
              <a:rPr lang="ru-RU" sz="1000" smtClean="0">
                <a:solidFill>
                  <a:srgbClr val="FFFFFF"/>
                </a:solidFill>
              </a:rPr>
              <a:t>Чарльз </a:t>
            </a:r>
            <a:r>
              <a:rPr lang="ru-RU" sz="1000" dirty="0">
                <a:solidFill>
                  <a:srgbClr val="FFFFFF"/>
                </a:solidFill>
              </a:rPr>
              <a:t>Северанс, Школа Информации Мичиганского </a:t>
            </a:r>
            <a:r>
              <a:rPr lang="ru-RU" sz="10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0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000" dirty="0">
              <a:solidFill>
                <a:srgbClr val="FFFFFF"/>
              </a:solidFill>
            </a:endParaRPr>
          </a:p>
          <a:p>
            <a:r>
              <a:rPr lang="ru-RU" sz="1000" dirty="0">
                <a:solidFill>
                  <a:srgbClr val="FFFFFF"/>
                </a:solidFill>
              </a:rPr>
              <a:t>Перевод выполнила Фомкина Виолетта.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0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/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ru-RU" altLang="en-US" sz="2800" dirty="0" smtClean="0">
                <a:solidFill>
                  <a:srgbClr val="00FF00"/>
                </a:solidFill>
              </a:rPr>
              <a:t>Дополнительная информация</a:t>
            </a:r>
            <a:endParaRPr lang="en-US" altLang="en-US" sz="2800" dirty="0">
              <a:solidFill>
                <a:srgbClr val="00FF00"/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>
              <a:buFontTx/>
              <a:buChar char="•"/>
            </a:pPr>
            <a:r>
              <a:rPr lang="ru-RU" altLang="en-US" sz="1100" dirty="0" smtClean="0">
                <a:solidFill>
                  <a:schemeClr val="bg1"/>
                </a:solidFill>
              </a:rPr>
              <a:t>Форма для печенья «Снеговик»</a:t>
            </a:r>
            <a:r>
              <a:rPr lang="en-US" altLang="en-US" sz="1100" dirty="0" smtClean="0">
                <a:solidFill>
                  <a:schemeClr val="bg1"/>
                </a:solidFill>
              </a:rPr>
              <a:t> </a:t>
            </a:r>
            <a:r>
              <a:rPr lang="ru-RU" altLang="en-US" sz="1100" dirty="0" smtClean="0">
                <a:solidFill>
                  <a:schemeClr val="bg1"/>
                </a:solidFill>
              </a:rPr>
              <a:t>от</a:t>
            </a:r>
            <a:r>
              <a:rPr lang="en-US" altLang="en-US" sz="1100" dirty="0" smtClean="0">
                <a:solidFill>
                  <a:schemeClr val="bg1"/>
                </a:solidFill>
              </a:rPr>
              <a:t> Didriks</a:t>
            </a:r>
            <a:r>
              <a:rPr lang="ru-RU" altLang="en-US" sz="1100" dirty="0" smtClean="0">
                <a:solidFill>
                  <a:schemeClr val="bg1"/>
                </a:solidFill>
              </a:rPr>
              <a:t>, лицензия</a:t>
            </a:r>
            <a:r>
              <a:rPr lang="en-US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en-US" sz="1100" dirty="0">
                <a:solidFill>
                  <a:schemeClr val="bg1"/>
                </a:solidFill>
              </a:rPr>
              <a:t>CC </a:t>
            </a:r>
            <a:r>
              <a:rPr lang="ru-RU" altLang="en-US" sz="1100" dirty="0" smtClean="0">
                <a:solidFill>
                  <a:schemeClr val="bg1"/>
                </a:solidFill>
              </a:rPr>
              <a:t>(</a:t>
            </a:r>
            <a:r>
              <a:rPr lang="en-US" sz="1100" dirty="0">
                <a:solidFill>
                  <a:schemeClr val="bg1"/>
                </a:solidFill>
              </a:rPr>
              <a:t>Creative Commons</a:t>
            </a:r>
            <a:r>
              <a:rPr lang="ru-RU" altLang="en-US" sz="1100" dirty="0" smtClean="0">
                <a:solidFill>
                  <a:schemeClr val="bg1"/>
                </a:solidFill>
              </a:rPr>
              <a:t>)</a:t>
            </a:r>
            <a:r>
              <a:rPr lang="en-US" altLang="en-US" sz="1100" dirty="0" smtClean="0"/>
              <a:t>BY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ru-RU" altLang="en-US" sz="1100" dirty="0" smtClean="0">
                <a:solidFill>
                  <a:schemeClr val="bg1"/>
                </a:solidFill>
              </a:rPr>
              <a:t>Фотография из телесериала «Лесси». Лесси наблюдает как Джефф</a:t>
            </a:r>
            <a:r>
              <a:rPr lang="ru-RU" altLang="en-US" sz="1100" dirty="0">
                <a:solidFill>
                  <a:schemeClr val="bg1"/>
                </a:solidFill>
              </a:rPr>
              <a:t> </a:t>
            </a:r>
            <a:r>
              <a:rPr lang="ru-RU" altLang="en-US" sz="1100" dirty="0" smtClean="0">
                <a:solidFill>
                  <a:schemeClr val="bg1"/>
                </a:solidFill>
              </a:rPr>
              <a:t>(Томми Реттиг) возится с велосипедом</a:t>
            </a:r>
            <a:r>
              <a:rPr lang="en-US" altLang="en-US" sz="1100" dirty="0" smtClean="0"/>
              <a:t>Domain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Начнем с программ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</a:t>
            </a:r>
            <a:r>
              <a:rPr lang="en-US" sz="1575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ru-RU" sz="1575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Этаж в Европе</a:t>
            </a:r>
            <a:r>
              <a:rPr lang="en-US" sz="1575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?'</a:t>
            </a:r>
            <a:r>
              <a:rPr lang="en-US" sz="1575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575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575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ru-RU" sz="1575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Этаж в США</a:t>
            </a:r>
            <a:r>
              <a:rPr lang="en-US" sz="1575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 sz="2138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Этаж в Европе</a:t>
            </a:r>
            <a:r>
              <a:rPr lang="en-US" sz="2138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ru-RU" sz="2138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Этаж в США</a:t>
            </a:r>
            <a:r>
              <a:rPr lang="en-US" sz="2138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Процесс</a:t>
            </a:r>
            <a:endParaRPr lang="en" sz="2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</a:t>
            </a:r>
            <a:endParaRPr lang="en" sz="2600" u="none" strike="noStrike" cap="none" dirty="0">
              <a:solidFill>
                <a:schemeClr val="bg2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627414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endParaRPr lang="en" sz="2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41673" y="428625"/>
            <a:ext cx="82606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2900" u="none" strike="noStrike" cap="none" dirty="0" smtClean="0">
                <a:solidFill>
                  <a:srgbClr val="FFD966"/>
                </a:solidFill>
                <a:sym typeface="Cabin"/>
              </a:rPr>
              <a:t>Объектно-ориентированное программирование</a:t>
            </a:r>
            <a:endParaRPr lang="en" sz="29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Программа состоит из множества взаимодействующих объектов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647700" lvl="0" indent="-330200">
              <a:spcBef>
                <a:spcPts val="1400"/>
              </a:spcBef>
              <a:buClr>
                <a:srgbClr val="FFFFFF"/>
              </a:buClr>
              <a:buSzPct val="173913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Вместо того, чтобы быть «цельной программой», каждый объект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 словно маленький «остров» внутри программы, совместно работающий вместе с другими объектами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Программа состоит из одного или нескольких объектов, работающих вместе и использующих возможности друг друга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Объект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lvl="0" indent="-3683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ru-RU" sz="2200" u="none" strike="noStrike" cap="none" dirty="0" smtClean="0">
                <a:solidFill>
                  <a:srgbClr val="00FA00"/>
                </a:solidFill>
                <a:sym typeface="Cabin"/>
              </a:rPr>
              <a:t>Объект </a:t>
            </a:r>
            <a:r>
              <a:rPr lang="ru-RU" sz="2400" dirty="0">
                <a:solidFill>
                  <a:srgbClr val="00FA00"/>
                </a:solidFill>
              </a:rPr>
              <a:t>—</a:t>
            </a:r>
            <a:r>
              <a:rPr lang="ru-RU" sz="2200" u="none" strike="noStrike" cap="none" dirty="0" smtClean="0">
                <a:solidFill>
                  <a:srgbClr val="00FA00"/>
                </a:solidFill>
                <a:sym typeface="Cabin"/>
              </a:rPr>
              <a:t> это сущность, содержащая Код и Данные</a:t>
            </a:r>
            <a:endParaRPr lang="en" sz="2200" u="none" strike="noStrike" cap="none" dirty="0">
              <a:solidFill>
                <a:srgbClr val="00FA00"/>
              </a:solidFill>
              <a:sym typeface="Cabin"/>
            </a:endParaRPr>
          </a:p>
          <a:p>
            <a:pPr marL="457200" lvl="0" indent="-368300">
              <a:spcBef>
                <a:spcPts val="1400"/>
              </a:spcBef>
              <a:buClr>
                <a:srgbClr val="FFFFFF"/>
              </a:buClr>
              <a:buSzPct val="100000"/>
            </a:pP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Ключевой аспект объектного подхода </a:t>
            </a:r>
            <a:r>
              <a:rPr lang="ru-RU" sz="2400" dirty="0">
                <a:solidFill>
                  <a:schemeClr val="bg1"/>
                </a:solidFill>
              </a:rPr>
              <a:t>—</a:t>
            </a: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 разделить проблему на маленькие понятные части («Разделяй и властвуй»)</a:t>
            </a:r>
            <a:endParaRPr lang="en" sz="22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Ограничения, свойственные объектам, позволяют игнорировать ненужные детали</a:t>
            </a:r>
            <a:endParaRPr lang="en" sz="22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Все это время мы использовали объекты: Строковые,  Числовые, Словари, Списки…</a:t>
            </a:r>
            <a:endParaRPr lang="en" sz="22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</a:t>
            </a:r>
            <a:endParaRPr lang="en" sz="2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</a:t>
            </a:r>
            <a:endParaRPr lang="en" sz="2600" u="none" strike="noStrike" cap="none" dirty="0">
              <a:solidFill>
                <a:schemeClr val="bg2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endParaRPr lang="en" sz="2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</a:t>
            </a:r>
            <a:endParaRPr lang="en" sz="2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Словарь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986910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Объекты создаются и используются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2694</Words>
  <Application>Microsoft Office PowerPoint</Application>
  <PresentationFormat>Экран (16:9)</PresentationFormat>
  <Paragraphs>460</Paragraphs>
  <Slides>47</Slides>
  <Notes>45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Title &amp; Subtitle</vt:lpstr>
      <vt:lpstr>Объекты Пайтон</vt:lpstr>
      <vt:lpstr>Внимание!</vt:lpstr>
      <vt:lpstr>Презентация PowerPoint</vt:lpstr>
      <vt:lpstr>Презентация PowerPoint</vt:lpstr>
      <vt:lpstr>Начнем с программ</vt:lpstr>
      <vt:lpstr>Презентация PowerPoint</vt:lpstr>
      <vt:lpstr>Объектно-ориентированное программирование</vt:lpstr>
      <vt:lpstr>Объект</vt:lpstr>
      <vt:lpstr>Презентация PowerPoint</vt:lpstr>
      <vt:lpstr>Презентация PowerPoint</vt:lpstr>
      <vt:lpstr>Презентация PowerPoint</vt:lpstr>
      <vt:lpstr>Презентация PowerPoint</vt:lpstr>
      <vt:lpstr>Определения</vt:lpstr>
      <vt:lpstr>Терминология: Класс</vt:lpstr>
      <vt:lpstr>Терминология: Экземпляр</vt:lpstr>
      <vt:lpstr>Терминология: Метод</vt:lpstr>
      <vt:lpstr>Некоторые объекты Пайтон</vt:lpstr>
      <vt:lpstr>Образец класса</vt:lpstr>
      <vt:lpstr>Презентация PowerPoint</vt:lpstr>
      <vt:lpstr>Презентация PowerPoint</vt:lpstr>
      <vt:lpstr>Презентация PowerPoint</vt:lpstr>
      <vt:lpstr>Презентация PowerPoint</vt:lpstr>
      <vt:lpstr>Забавы с dir() и type()</vt:lpstr>
      <vt:lpstr>«Ботанский» способ нахождения возможностей объекта</vt:lpstr>
      <vt:lpstr>Презентация PowerPoint</vt:lpstr>
      <vt:lpstr>Пробуем применить dir() к строке</vt:lpstr>
      <vt:lpstr>Жизненный цикл объекта</vt:lpstr>
      <vt:lpstr>Жизненный цикл объекта</vt:lpstr>
      <vt:lpstr>Конструктор</vt:lpstr>
      <vt:lpstr>Презентация PowerPoint</vt:lpstr>
      <vt:lpstr>Конструктор</vt:lpstr>
      <vt:lpstr>Множество экземпляров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Наследование</vt:lpstr>
      <vt:lpstr>Наследование</vt:lpstr>
      <vt:lpstr>Терминология: Наследование</vt:lpstr>
      <vt:lpstr>Презентация PowerPoint</vt:lpstr>
      <vt:lpstr>Презентация PowerPoint</vt:lpstr>
      <vt:lpstr>Презентация PowerPoint</vt:lpstr>
      <vt:lpstr>Определения</vt:lpstr>
      <vt:lpstr>Резюме</vt:lpstr>
      <vt:lpstr>Авторы  / Благодарности</vt:lpstr>
      <vt:lpstr>Дополнительная информация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Vita</cp:lastModifiedBy>
  <cp:revision>176</cp:revision>
  <dcterms:modified xsi:type="dcterms:W3CDTF">2021-05-07T18:33:01Z</dcterms:modified>
</cp:coreProperties>
</file>