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010edc0c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010edc0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010edc0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010edc0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02552f21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02552f21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02552f2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02552f2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02552f21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02552f21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oo.gl/5kgxKF"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hyperlink" Target="http://pdg.lbl.gov/2018/tables/rpp2018-tab-mesons-b-bbar.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Upsilon Meson </a:t>
            </a:r>
            <a:r>
              <a:rPr lang="en" sz="4800">
                <a:solidFill>
                  <a:srgbClr val="222222"/>
                </a:solidFill>
                <a:highlight>
                  <a:srgbClr val="FFFFFF"/>
                </a:highlight>
              </a:rPr>
              <a:t>ϒ</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191375" y="415500"/>
            <a:ext cx="8409000" cy="102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Using</a:t>
            </a:r>
            <a:r>
              <a:rPr lang="en">
                <a:solidFill>
                  <a:srgbClr val="000000"/>
                </a:solidFill>
              </a:rPr>
              <a:t> data from open data </a:t>
            </a:r>
            <a:r>
              <a:rPr lang="en">
                <a:solidFill>
                  <a:srgbClr val="000000"/>
                </a:solidFill>
              </a:rPr>
              <a:t>cvs</a:t>
            </a:r>
            <a:r>
              <a:rPr lang="en">
                <a:solidFill>
                  <a:srgbClr val="000000"/>
                </a:solidFill>
              </a:rPr>
              <a:t> Sample6 obtained from </a:t>
            </a:r>
            <a:r>
              <a:rPr lang="en" u="sng">
                <a:solidFill>
                  <a:schemeClr val="hlink"/>
                </a:solidFill>
                <a:hlinkClick r:id="rId3"/>
              </a:rPr>
              <a:t>https://goo.gl/5kgxKF</a:t>
            </a:r>
            <a:r>
              <a:rPr lang="en">
                <a:solidFill>
                  <a:srgbClr val="000000"/>
                </a:solidFill>
              </a:rPr>
              <a:t> </a:t>
            </a:r>
            <a:r>
              <a:rPr lang="en">
                <a:solidFill>
                  <a:srgbClr val="000000"/>
                </a:solidFill>
              </a:rPr>
              <a:t>We have 20,00 </a:t>
            </a:r>
            <a:r>
              <a:rPr lang="en">
                <a:solidFill>
                  <a:schemeClr val="dk1"/>
                </a:solidFill>
              </a:rPr>
              <a:t>events</a:t>
            </a:r>
            <a:r>
              <a:rPr lang="en">
                <a:solidFill>
                  <a:srgbClr val="000000"/>
                </a:solidFill>
              </a:rPr>
              <a:t> </a:t>
            </a:r>
            <a:r>
              <a:rPr lang="en">
                <a:solidFill>
                  <a:srgbClr val="000000"/>
                </a:solidFill>
              </a:rPr>
              <a:t>and we do the reconstruction of the invariant mass using the expression M=2P</a:t>
            </a:r>
            <a:r>
              <a:rPr lang="en">
                <a:solidFill>
                  <a:srgbClr val="000000"/>
                </a:solidFill>
              </a:rPr>
              <a:t>t</a:t>
            </a:r>
            <a:r>
              <a:rPr lang="en" sz="1200">
                <a:solidFill>
                  <a:srgbClr val="000000"/>
                </a:solidFill>
              </a:rPr>
              <a:t>1</a:t>
            </a:r>
            <a:r>
              <a:rPr lang="en">
                <a:solidFill>
                  <a:srgbClr val="000000"/>
                </a:solidFill>
              </a:rPr>
              <a:t>Pt</a:t>
            </a:r>
            <a:r>
              <a:rPr lang="en" sz="1200">
                <a:solidFill>
                  <a:srgbClr val="000000"/>
                </a:solidFill>
              </a:rPr>
              <a:t>2</a:t>
            </a:r>
            <a:r>
              <a:rPr lang="en">
                <a:solidFill>
                  <a:srgbClr val="000000"/>
                </a:solidFill>
              </a:rPr>
              <a:t>(cosh(</a:t>
            </a:r>
            <a:r>
              <a:rPr lang="en">
                <a:solidFill>
                  <a:srgbClr val="545454"/>
                </a:solidFill>
                <a:highlight>
                  <a:srgbClr val="FFFFFF"/>
                </a:highlight>
              </a:rPr>
              <a:t>η</a:t>
            </a:r>
            <a:r>
              <a:rPr lang="en" sz="1200">
                <a:solidFill>
                  <a:srgbClr val="000000"/>
                </a:solidFill>
              </a:rPr>
              <a:t>1</a:t>
            </a:r>
            <a:r>
              <a:rPr lang="en">
                <a:solidFill>
                  <a:srgbClr val="000000"/>
                </a:solidFill>
              </a:rPr>
              <a:t>-</a:t>
            </a:r>
            <a:r>
              <a:rPr lang="en">
                <a:solidFill>
                  <a:srgbClr val="545454"/>
                </a:solidFill>
                <a:highlight>
                  <a:srgbClr val="FFFFFF"/>
                </a:highlight>
              </a:rPr>
              <a:t>η</a:t>
            </a:r>
            <a:r>
              <a:rPr lang="en" sz="1200">
                <a:solidFill>
                  <a:srgbClr val="000000"/>
                </a:solidFill>
              </a:rPr>
              <a:t>2</a:t>
            </a:r>
            <a:r>
              <a:rPr lang="en">
                <a:solidFill>
                  <a:srgbClr val="000000"/>
                </a:solidFill>
              </a:rPr>
              <a:t>)-cos(</a:t>
            </a:r>
            <a:r>
              <a:rPr lang="en">
                <a:solidFill>
                  <a:srgbClr val="222222"/>
                </a:solidFill>
                <a:highlight>
                  <a:srgbClr val="FFFFFF"/>
                </a:highlight>
              </a:rPr>
              <a:t>ϕ</a:t>
            </a:r>
            <a:r>
              <a:rPr lang="en" sz="1200">
                <a:solidFill>
                  <a:srgbClr val="000000"/>
                </a:solidFill>
              </a:rPr>
              <a:t>1</a:t>
            </a:r>
            <a:r>
              <a:rPr lang="en">
                <a:solidFill>
                  <a:srgbClr val="000000"/>
                </a:solidFill>
              </a:rPr>
              <a:t>-</a:t>
            </a:r>
            <a:r>
              <a:rPr lang="en">
                <a:solidFill>
                  <a:srgbClr val="222222"/>
                </a:solidFill>
                <a:highlight>
                  <a:srgbClr val="FFFFFF"/>
                </a:highlight>
              </a:rPr>
              <a:t>ϕ</a:t>
            </a:r>
            <a:r>
              <a:rPr lang="en" sz="1200">
                <a:solidFill>
                  <a:srgbClr val="000000"/>
                </a:solidFill>
              </a:rPr>
              <a:t>2</a:t>
            </a:r>
            <a:r>
              <a:rPr lang="en">
                <a:solidFill>
                  <a:srgbClr val="000000"/>
                </a:solidFill>
              </a:rPr>
              <a:t>))</a:t>
            </a:r>
            <a:endParaRPr>
              <a:solidFill>
                <a:srgbClr val="000000"/>
              </a:solidFill>
            </a:endParaRPr>
          </a:p>
        </p:txBody>
      </p:sp>
      <p:pic>
        <p:nvPicPr>
          <p:cNvPr id="60" name="Google Shape;60;p14"/>
          <p:cNvPicPr preferRelativeResize="0"/>
          <p:nvPr/>
        </p:nvPicPr>
        <p:blipFill rotWithShape="1">
          <a:blip r:embed="rId4">
            <a:alphaModFix/>
          </a:blip>
          <a:srcRect b="12794" l="4314" r="39436" t="21015"/>
          <a:stretch/>
        </p:blipFill>
        <p:spPr>
          <a:xfrm>
            <a:off x="2141150" y="1440000"/>
            <a:ext cx="5450722" cy="3607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b="13908" l="5040" r="40170" t="23301"/>
          <a:stretch/>
        </p:blipFill>
        <p:spPr>
          <a:xfrm>
            <a:off x="4684500" y="2587375"/>
            <a:ext cx="4383274" cy="2571750"/>
          </a:xfrm>
          <a:prstGeom prst="rect">
            <a:avLst/>
          </a:prstGeom>
          <a:noFill/>
          <a:ln>
            <a:noFill/>
          </a:ln>
        </p:spPr>
      </p:pic>
      <p:pic>
        <p:nvPicPr>
          <p:cNvPr id="66" name="Google Shape;66;p15"/>
          <p:cNvPicPr preferRelativeResize="0"/>
          <p:nvPr/>
        </p:nvPicPr>
        <p:blipFill rotWithShape="1">
          <a:blip r:embed="rId4">
            <a:alphaModFix/>
          </a:blip>
          <a:srcRect b="15705" l="5822" r="40661" t="24915"/>
          <a:stretch/>
        </p:blipFill>
        <p:spPr>
          <a:xfrm>
            <a:off x="4760725" y="0"/>
            <a:ext cx="4383274" cy="2571750"/>
          </a:xfrm>
          <a:prstGeom prst="rect">
            <a:avLst/>
          </a:prstGeom>
          <a:noFill/>
          <a:ln>
            <a:noFill/>
          </a:ln>
        </p:spPr>
      </p:pic>
      <p:sp>
        <p:nvSpPr>
          <p:cNvPr id="67" name="Google Shape;67;p15"/>
          <p:cNvSpPr txBox="1"/>
          <p:nvPr/>
        </p:nvSpPr>
        <p:spPr>
          <a:xfrm>
            <a:off x="430625" y="430625"/>
            <a:ext cx="7524000" cy="9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nvSpPr>
        <p:spPr>
          <a:xfrm>
            <a:off x="430625" y="0"/>
            <a:ext cx="4065000" cy="45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T</a:t>
            </a:r>
            <a:r>
              <a:rPr lang="en" sz="1800"/>
              <a:t>o make the cuts, we consider the variables eta, the energy and the transverse moment.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For eta, we can see that there are spaces in the graph due to the separation between the endcaps and the barrel, so we restrict the cuts to only the areas where there are peaks, therefore, we consider Eta1 in a range between -1.8 to -08. and 0.8 to 1.7, for Eta2 we consider a range between -1 and 1</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blip>
          <a:srcRect b="8960" l="5044" r="39889" t="28244"/>
          <a:stretch/>
        </p:blipFill>
        <p:spPr>
          <a:xfrm>
            <a:off x="0" y="1847750"/>
            <a:ext cx="4648051" cy="3038251"/>
          </a:xfrm>
          <a:prstGeom prst="rect">
            <a:avLst/>
          </a:prstGeom>
          <a:noFill/>
          <a:ln>
            <a:noFill/>
          </a:ln>
        </p:spPr>
      </p:pic>
      <p:pic>
        <p:nvPicPr>
          <p:cNvPr id="74" name="Google Shape;74;p16"/>
          <p:cNvPicPr preferRelativeResize="0"/>
          <p:nvPr/>
        </p:nvPicPr>
        <p:blipFill rotWithShape="1">
          <a:blip r:embed="rId4">
            <a:alphaModFix/>
          </a:blip>
          <a:srcRect b="9738" l="5488" r="39463" t="27956"/>
          <a:stretch/>
        </p:blipFill>
        <p:spPr>
          <a:xfrm>
            <a:off x="4572000" y="1944000"/>
            <a:ext cx="4648051" cy="2942001"/>
          </a:xfrm>
          <a:prstGeom prst="rect">
            <a:avLst/>
          </a:prstGeom>
          <a:noFill/>
          <a:ln>
            <a:noFill/>
          </a:ln>
        </p:spPr>
      </p:pic>
      <p:sp>
        <p:nvSpPr>
          <p:cNvPr id="75" name="Google Shape;75;p16"/>
          <p:cNvSpPr txBox="1"/>
          <p:nvPr/>
        </p:nvSpPr>
        <p:spPr>
          <a:xfrm>
            <a:off x="486000" y="310500"/>
            <a:ext cx="7681500" cy="16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For energy and transverse momentum, we consider the events with the highest energy according to the distributions.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For E1 we will consider the range between 0 and 12 GeV and for E2 between 0 and 10 GeV.</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7"/>
          <p:cNvPicPr preferRelativeResize="0"/>
          <p:nvPr/>
        </p:nvPicPr>
        <p:blipFill rotWithShape="1">
          <a:blip r:embed="rId3">
            <a:alphaModFix/>
          </a:blip>
          <a:srcRect b="10939" l="5595" r="39756" t="26763"/>
          <a:stretch/>
        </p:blipFill>
        <p:spPr>
          <a:xfrm>
            <a:off x="121150" y="1313038"/>
            <a:ext cx="4700899" cy="3014326"/>
          </a:xfrm>
          <a:prstGeom prst="rect">
            <a:avLst/>
          </a:prstGeom>
          <a:noFill/>
          <a:ln>
            <a:noFill/>
          </a:ln>
        </p:spPr>
      </p:pic>
      <p:pic>
        <p:nvPicPr>
          <p:cNvPr id="81" name="Google Shape;81;p17"/>
          <p:cNvPicPr preferRelativeResize="0"/>
          <p:nvPr/>
        </p:nvPicPr>
        <p:blipFill rotWithShape="1">
          <a:blip r:embed="rId4">
            <a:alphaModFix/>
          </a:blip>
          <a:srcRect b="12425" l="5025" r="39804" t="25447"/>
          <a:stretch/>
        </p:blipFill>
        <p:spPr>
          <a:xfrm>
            <a:off x="4572000" y="1279900"/>
            <a:ext cx="4437749" cy="3080600"/>
          </a:xfrm>
          <a:prstGeom prst="rect">
            <a:avLst/>
          </a:prstGeom>
          <a:noFill/>
          <a:ln>
            <a:noFill/>
          </a:ln>
        </p:spPr>
      </p:pic>
      <p:sp>
        <p:nvSpPr>
          <p:cNvPr id="82" name="Google Shape;82;p17"/>
          <p:cNvSpPr txBox="1"/>
          <p:nvPr/>
        </p:nvSpPr>
        <p:spPr>
          <a:xfrm>
            <a:off x="756000" y="553500"/>
            <a:ext cx="7411500" cy="6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Finally for Pt1 and Pt2 we will consider a range between 3.5 to 6.5.</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18"/>
          <p:cNvPicPr preferRelativeResize="0"/>
          <p:nvPr/>
        </p:nvPicPr>
        <p:blipFill rotWithShape="1">
          <a:blip r:embed="rId3">
            <a:alphaModFix/>
          </a:blip>
          <a:srcRect b="10445" l="5179" r="40865" t="27007"/>
          <a:stretch/>
        </p:blipFill>
        <p:spPr>
          <a:xfrm>
            <a:off x="104563" y="1506300"/>
            <a:ext cx="5784874" cy="3658025"/>
          </a:xfrm>
          <a:prstGeom prst="rect">
            <a:avLst/>
          </a:prstGeom>
          <a:noFill/>
          <a:ln>
            <a:noFill/>
          </a:ln>
        </p:spPr>
      </p:pic>
      <p:sp>
        <p:nvSpPr>
          <p:cNvPr id="88" name="Google Shape;88;p18"/>
          <p:cNvSpPr txBox="1"/>
          <p:nvPr/>
        </p:nvSpPr>
        <p:spPr>
          <a:xfrm>
            <a:off x="823500" y="135000"/>
            <a:ext cx="7155000" cy="13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We consider only global muons to do a better reconstructio</a:t>
            </a:r>
            <a:r>
              <a:rPr lang="en" sz="1800">
                <a:solidFill>
                  <a:schemeClr val="dk1"/>
                </a:solidFill>
              </a:rPr>
              <a:t>n because t</a:t>
            </a:r>
            <a:r>
              <a:rPr lang="en" sz="1800">
                <a:solidFill>
                  <a:schemeClr val="dk1"/>
                </a:solidFill>
              </a:rPr>
              <a:t>he track of </a:t>
            </a:r>
            <a:r>
              <a:rPr lang="en" sz="1800">
                <a:solidFill>
                  <a:schemeClr val="dk1"/>
                </a:solidFill>
              </a:rPr>
              <a:t>the muons are incomplete.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 get only 4801 events, which gives us an efficiency of 24%.</a:t>
            </a:r>
            <a:endParaRPr sz="1800"/>
          </a:p>
        </p:txBody>
      </p:sp>
      <p:sp>
        <p:nvSpPr>
          <p:cNvPr id="89" name="Google Shape;89;p18"/>
          <p:cNvSpPr txBox="1"/>
          <p:nvPr/>
        </p:nvSpPr>
        <p:spPr>
          <a:xfrm>
            <a:off x="6061500" y="3955500"/>
            <a:ext cx="2902500" cy="11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M. Tanabashi et al. (Particle Data Group), Phys. Rev. D 98, 030001 (2018) </a:t>
            </a:r>
            <a:r>
              <a:rPr lang="en" sz="1200" u="sng">
                <a:solidFill>
                  <a:schemeClr val="hlink"/>
                </a:solidFill>
                <a:hlinkClick r:id="rId4"/>
              </a:rPr>
              <a:t>http://pdg.lbl.gov/2018/tables/rpp2018-tab-mesons-b-bbar.pdf</a:t>
            </a:r>
            <a:endParaRPr sz="1200"/>
          </a:p>
          <a:p>
            <a:pPr indent="0" lvl="0" marL="0" rtl="0" algn="l">
              <a:spcBef>
                <a:spcPts val="0"/>
              </a:spcBef>
              <a:spcAft>
                <a:spcPts val="0"/>
              </a:spcAft>
              <a:buNone/>
            </a:pPr>
            <a:r>
              <a:t/>
            </a:r>
            <a:endParaRPr sz="1200"/>
          </a:p>
        </p:txBody>
      </p:sp>
      <p:sp>
        <p:nvSpPr>
          <p:cNvPr id="90" name="Google Shape;90;p18"/>
          <p:cNvSpPr txBox="1"/>
          <p:nvPr/>
        </p:nvSpPr>
        <p:spPr>
          <a:xfrm>
            <a:off x="6061500" y="1876500"/>
            <a:ext cx="2673000" cy="20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As a result, we obtai</a:t>
            </a:r>
            <a:r>
              <a:rPr lang="en" sz="1800">
                <a:solidFill>
                  <a:schemeClr val="dk1"/>
                </a:solidFill>
              </a:rPr>
              <a:t>n a </a:t>
            </a:r>
            <a:r>
              <a:rPr lang="en" sz="1800">
                <a:solidFill>
                  <a:schemeClr val="dk1"/>
                </a:solidFill>
              </a:rPr>
              <a:t>better reconstruction of the invariant mass of the upsilon meson.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