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6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08043-2B62-4DE7-98C8-7168D089F8AB}" type="datetimeFigureOut">
              <a:rPr lang="es-MX" smtClean="0"/>
              <a:t>02/03/2019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335C-1182-4BDC-826D-34898673EF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850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08043-2B62-4DE7-98C8-7168D089F8AB}" type="datetimeFigureOut">
              <a:rPr lang="es-MX" smtClean="0"/>
              <a:t>02/03/2019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335C-1182-4BDC-826D-34898673EF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4058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08043-2B62-4DE7-98C8-7168D089F8AB}" type="datetimeFigureOut">
              <a:rPr lang="es-MX" smtClean="0"/>
              <a:t>02/03/2019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335C-1182-4BDC-826D-34898673EF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6450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08043-2B62-4DE7-98C8-7168D089F8AB}" type="datetimeFigureOut">
              <a:rPr lang="es-MX" smtClean="0"/>
              <a:t>02/03/2019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335C-1182-4BDC-826D-34898673EFFA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7622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08043-2B62-4DE7-98C8-7168D089F8AB}" type="datetimeFigureOut">
              <a:rPr lang="es-MX" smtClean="0"/>
              <a:t>02/03/2019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335C-1182-4BDC-826D-34898673EF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86128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08043-2B62-4DE7-98C8-7168D089F8AB}" type="datetimeFigureOut">
              <a:rPr lang="es-MX" smtClean="0"/>
              <a:t>02/03/2019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335C-1182-4BDC-826D-34898673EF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42586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08043-2B62-4DE7-98C8-7168D089F8AB}" type="datetimeFigureOut">
              <a:rPr lang="es-MX" smtClean="0"/>
              <a:t>02/03/2019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335C-1182-4BDC-826D-34898673EF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5411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08043-2B62-4DE7-98C8-7168D089F8AB}" type="datetimeFigureOut">
              <a:rPr lang="es-MX" smtClean="0"/>
              <a:t>02/03/2019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335C-1182-4BDC-826D-34898673EF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51843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08043-2B62-4DE7-98C8-7168D089F8AB}" type="datetimeFigureOut">
              <a:rPr lang="es-MX" smtClean="0"/>
              <a:t>02/03/2019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335C-1182-4BDC-826D-34898673EF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666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08043-2B62-4DE7-98C8-7168D089F8AB}" type="datetimeFigureOut">
              <a:rPr lang="es-MX" smtClean="0"/>
              <a:t>02/03/2019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335C-1182-4BDC-826D-34898673EF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9397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08043-2B62-4DE7-98C8-7168D089F8AB}" type="datetimeFigureOut">
              <a:rPr lang="es-MX" smtClean="0"/>
              <a:t>02/03/2019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335C-1182-4BDC-826D-34898673EF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2670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08043-2B62-4DE7-98C8-7168D089F8AB}" type="datetimeFigureOut">
              <a:rPr lang="es-MX" smtClean="0"/>
              <a:t>02/03/2019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335C-1182-4BDC-826D-34898673EF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278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08043-2B62-4DE7-98C8-7168D089F8AB}" type="datetimeFigureOut">
              <a:rPr lang="es-MX" smtClean="0"/>
              <a:t>02/03/2019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335C-1182-4BDC-826D-34898673EF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5747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08043-2B62-4DE7-98C8-7168D089F8AB}" type="datetimeFigureOut">
              <a:rPr lang="es-MX" smtClean="0"/>
              <a:t>02/03/2019</a:t>
            </a:fld>
            <a:endParaRPr lang="es-MX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335C-1182-4BDC-826D-34898673EF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8405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08043-2B62-4DE7-98C8-7168D089F8AB}" type="datetimeFigureOut">
              <a:rPr lang="es-MX" smtClean="0"/>
              <a:t>02/03/2019</a:t>
            </a:fld>
            <a:endParaRPr lang="es-MX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335C-1182-4BDC-826D-34898673EF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1852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08043-2B62-4DE7-98C8-7168D089F8AB}" type="datetimeFigureOut">
              <a:rPr lang="es-MX" smtClean="0"/>
              <a:t>02/03/2019</a:t>
            </a:fld>
            <a:endParaRPr lang="es-MX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335C-1182-4BDC-826D-34898673EF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2752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08043-2B62-4DE7-98C8-7168D089F8AB}" type="datetimeFigureOut">
              <a:rPr lang="es-MX" smtClean="0"/>
              <a:t>02/03/2019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335C-1182-4BDC-826D-34898673EF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3840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FA08043-2B62-4DE7-98C8-7168D089F8AB}" type="datetimeFigureOut">
              <a:rPr lang="es-MX" smtClean="0"/>
              <a:t>02/03/2019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9335C-1182-4BDC-826D-34898673EF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66337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150" y="572589"/>
            <a:ext cx="4338093" cy="324938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05483" y="311331"/>
            <a:ext cx="8825658" cy="3329581"/>
          </a:xfrm>
        </p:spPr>
        <p:txBody>
          <a:bodyPr/>
          <a:lstStyle/>
          <a:p>
            <a:r>
              <a:rPr lang="es-MX" dirty="0" smtClean="0"/>
              <a:t>Resultados CVS-5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05483" y="4715691"/>
            <a:ext cx="8825658" cy="1380309"/>
          </a:xfrm>
        </p:spPr>
        <p:txBody>
          <a:bodyPr>
            <a:normAutofit fontScale="85000" lnSpcReduction="20000"/>
          </a:bodyPr>
          <a:lstStyle/>
          <a:p>
            <a:r>
              <a:rPr lang="es-MX" dirty="0" smtClean="0"/>
              <a:t>Jorge Dettle Meza Domínguez</a:t>
            </a:r>
          </a:p>
          <a:p>
            <a:r>
              <a:rPr lang="es-MX" dirty="0" smtClean="0"/>
              <a:t>Física de partículas 1</a:t>
            </a:r>
          </a:p>
          <a:p>
            <a:r>
              <a:rPr lang="es-MX" dirty="0" smtClean="0"/>
              <a:t>Facultad de ciencias Fisico-Matematicas</a:t>
            </a:r>
          </a:p>
          <a:p>
            <a:r>
              <a:rPr lang="es-MX" dirty="0" smtClean="0"/>
              <a:t>Benemérita universidad autónoma de puebla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05820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Distribución de </a:t>
            </a:r>
            <a:r>
              <a:rPr lang="es-MX" dirty="0" err="1" smtClean="0"/>
              <a:t>chiSq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4236" y="1355266"/>
            <a:ext cx="7204361" cy="5154206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8188037" y="1355266"/>
            <a:ext cx="31657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La distribución muestra que la mayoría de eventos tiene valores menores que 10, </a:t>
            </a:r>
            <a:r>
              <a:rPr lang="es-MX" dirty="0" err="1" smtClean="0"/>
              <a:t>asi</a:t>
            </a:r>
            <a:r>
              <a:rPr lang="es-MX" dirty="0" smtClean="0"/>
              <a:t> que podríamos hacer el corte para comparar la distribución de masas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60735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18308" y="365126"/>
            <a:ext cx="10335491" cy="881784"/>
          </a:xfrm>
        </p:spPr>
        <p:txBody>
          <a:bodyPr/>
          <a:lstStyle/>
          <a:p>
            <a:r>
              <a:rPr lang="es-MX" dirty="0" smtClean="0"/>
              <a:t>Distribución de mas que tengan un </a:t>
            </a:r>
            <a:r>
              <a:rPr lang="es-MX" dirty="0" err="1" smtClean="0"/>
              <a:t>chiSq</a:t>
            </a:r>
            <a:r>
              <a:rPr lang="es-MX" dirty="0" smtClean="0"/>
              <a:t>&lt;10</a:t>
            </a:r>
            <a:endParaRPr lang="es-MX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412" y="1246910"/>
            <a:ext cx="7402102" cy="5495072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7855527" y="1475509"/>
            <a:ext cx="3498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Igualmente el cambio fue mínimo pero se alcanza a notar. El porcentaje de masas que cumple esta condiciones es 95.198%.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46401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7093"/>
          </a:xfrm>
        </p:spPr>
        <p:txBody>
          <a:bodyPr/>
          <a:lstStyle/>
          <a:p>
            <a:r>
              <a:rPr lang="es-MX" dirty="0" smtClean="0"/>
              <a:t>Distribución del aislamiento relativo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22218"/>
            <a:ext cx="7428030" cy="573578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/>
              <p:cNvSpPr txBox="1"/>
              <p:nvPr/>
            </p:nvSpPr>
            <p:spPr>
              <a:xfrm>
                <a:off x="8266229" y="1267691"/>
                <a:ext cx="3517061" cy="5089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dirty="0" smtClean="0"/>
                  <a:t>Los muones que más nos interesan en este trabajo se esperan que provengan de un bosón y por lo tanto se espera que estén suficientemente aislados. , por lo que la separación entre muones de fondo y muones de señal mejora normalizando la variable de aislamiento </a:t>
                </a:r>
                <a:r>
                  <a:rPr lang="es-MX" dirty="0" err="1"/>
                  <a:t>Iso</a:t>
                </a:r>
                <a:r>
                  <a:rPr lang="es-MX" dirty="0"/>
                  <a:t> por el </a:t>
                </a:r>
                <a:r>
                  <a:rPr lang="es-MX" dirty="0" err="1"/>
                  <a:t>pT</a:t>
                </a:r>
                <a:r>
                  <a:rPr lang="es-MX" dirty="0"/>
                  <a:t> dando lugar a la variable de aislamiento relativa</a:t>
                </a:r>
                <a:r>
                  <a:rPr lang="es-MX" dirty="0" smtClean="0"/>
                  <a:t>: </a:t>
                </a:r>
              </a:p>
              <a:p>
                <a:endParaRPr lang="es-MX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𝐼𝑠𝑜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𝑟𝑒𝑙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𝐼𝑠𝑜</m:t>
                          </m:r>
                        </m:num>
                        <m:den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MX" dirty="0" smtClean="0"/>
              </a:p>
              <a:p>
                <a:endParaRPr lang="es-MX" dirty="0"/>
              </a:p>
              <a:p>
                <a:r>
                  <a:rPr lang="es-MX" dirty="0" smtClean="0"/>
                  <a:t>Notamos que la mayoría de los valores se encuentran menor 0.1, entonces ahí se debe hacer el corte</a:t>
                </a:r>
                <a:endParaRPr lang="es-MX" dirty="0"/>
              </a:p>
            </p:txBody>
          </p:sp>
        </mc:Choice>
        <mc:Fallback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6229" y="1267691"/>
                <a:ext cx="3517061" cy="5089663"/>
              </a:xfrm>
              <a:prstGeom prst="rect">
                <a:avLst/>
              </a:prstGeom>
              <a:blipFill>
                <a:blip r:embed="rId3"/>
                <a:stretch>
                  <a:fillRect l="-1386" t="-719" b="-1712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9094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1784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Distribución de masas con aislamiento relativo &lt;0.1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90718"/>
            <a:ext cx="7095259" cy="5267282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8146473" y="1433945"/>
            <a:ext cx="30133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Podemos observar que el primer pico prácticamente desapareció, aunque fueron mucha las partículas descartadas,  el 50 .13% de las partículas tiene  un aislamiento menor que 0.1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84836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Distribución de masa con los cortes anteriores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4237" y="1690688"/>
            <a:ext cx="6845877" cy="5082149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8208818" y="2098964"/>
            <a:ext cx="280554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Como podemos notar, no cambio mucho del anterior y comparado con la distribución inicial aun se conserva el pico cercano a 80 </a:t>
            </a:r>
            <a:r>
              <a:rPr lang="es-MX" dirty="0" err="1" smtClean="0"/>
              <a:t>GeV</a:t>
            </a:r>
            <a:r>
              <a:rPr lang="es-MX" dirty="0" smtClean="0"/>
              <a:t>, con lo que podemos concluir que se trata de bosones W.</a:t>
            </a:r>
          </a:p>
          <a:p>
            <a:endParaRPr lang="es-MX" dirty="0"/>
          </a:p>
          <a:p>
            <a:r>
              <a:rPr lang="es-MX" dirty="0" smtClean="0"/>
              <a:t>El porcentaje partículas después de los cortes es de 49.466% compara do con los 100,000 iniciales.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97747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2219" y="3491347"/>
            <a:ext cx="8823888" cy="2291396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192219" y="2665230"/>
            <a:ext cx="953192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Se nos dio el </a:t>
            </a:r>
            <a:r>
              <a:rPr lang="es-MX" dirty="0" err="1" smtClean="0"/>
              <a:t>sample</a:t>
            </a:r>
            <a:r>
              <a:rPr lang="es-MX" dirty="0" smtClean="0"/>
              <a:t> 5 de una </a:t>
            </a:r>
            <a:r>
              <a:rPr lang="es-MX" dirty="0" err="1" smtClean="0"/>
              <a:t>masterclass</a:t>
            </a:r>
            <a:r>
              <a:rPr lang="es-MX" dirty="0" smtClean="0"/>
              <a:t>, con los siguientes datos, con 100,000 partículas.</a:t>
            </a:r>
          </a:p>
          <a:p>
            <a:endParaRPr lang="es-MX" dirty="0"/>
          </a:p>
          <a:p>
            <a:r>
              <a:rPr lang="es-MX" sz="900" dirty="0" smtClean="0"/>
              <a:t>+Se muestra la primeras 5 filas,   </a:t>
            </a:r>
            <a:endParaRPr lang="es-MX" sz="900" dirty="0"/>
          </a:p>
        </p:txBody>
      </p:sp>
      <p:sp>
        <p:nvSpPr>
          <p:cNvPr id="6" name="CuadroTexto 5"/>
          <p:cNvSpPr txBox="1"/>
          <p:nvPr/>
        </p:nvSpPr>
        <p:spPr>
          <a:xfrm>
            <a:off x="1192219" y="310185"/>
            <a:ext cx="89977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¿Cómo identificar una partícula?</a:t>
            </a:r>
          </a:p>
          <a:p>
            <a:endParaRPr lang="es-MX" dirty="0"/>
          </a:p>
          <a:p>
            <a:r>
              <a:rPr lang="es-MX" dirty="0" smtClean="0"/>
              <a:t>En un </a:t>
            </a:r>
            <a:r>
              <a:rPr lang="es-MX" dirty="0" err="1" smtClean="0"/>
              <a:t>colisionador</a:t>
            </a:r>
            <a:r>
              <a:rPr lang="es-MX" dirty="0" smtClean="0"/>
              <a:t>, nosotros no podemos ver directamente , de que partícula se trata así que atraves de diversos detectores podemos ver a que decayó,  después de eso tenemos que reconstruir su masa para poder calcularla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91011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358" y="1209588"/>
            <a:ext cx="4125828" cy="217369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nos dicen las columnas?</a:t>
            </a:r>
            <a:br>
              <a:rPr lang="es-MX" dirty="0" smtClean="0"/>
            </a:br>
            <a:r>
              <a:rPr lang="es-MX" sz="2000" dirty="0" smtClean="0"/>
              <a:t>Las columnas que nos de la muestra dicen:</a:t>
            </a:r>
            <a:endParaRPr lang="es-MX" sz="2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0264" y="1853248"/>
            <a:ext cx="9579590" cy="4625929"/>
          </a:xfrm>
        </p:spPr>
        <p:txBody>
          <a:bodyPr>
            <a:normAutofit lnSpcReduction="10000"/>
          </a:bodyPr>
          <a:lstStyle/>
          <a:p>
            <a:r>
              <a:rPr lang="es-MX" dirty="0"/>
              <a:t>p</a:t>
            </a:r>
            <a:r>
              <a:rPr lang="es-MX" dirty="0" smtClean="0"/>
              <a:t>t: </a:t>
            </a:r>
            <a:r>
              <a:rPr lang="es-MX" dirty="0"/>
              <a:t>M</a:t>
            </a:r>
            <a:r>
              <a:rPr lang="es-MX" dirty="0" smtClean="0"/>
              <a:t>omento transverso del leptón [</a:t>
            </a:r>
            <a:r>
              <a:rPr lang="es-MX" dirty="0" err="1" smtClean="0"/>
              <a:t>GeV</a:t>
            </a:r>
            <a:r>
              <a:rPr lang="es-MX" dirty="0" smtClean="0"/>
              <a:t>]</a:t>
            </a:r>
          </a:p>
          <a:p>
            <a:r>
              <a:rPr lang="es-MX" dirty="0"/>
              <a:t>e</a:t>
            </a:r>
            <a:r>
              <a:rPr lang="es-MX" dirty="0" smtClean="0"/>
              <a:t>ta: </a:t>
            </a:r>
            <a:r>
              <a:rPr lang="es-MX" dirty="0" err="1" smtClean="0"/>
              <a:t>Pseudorapidez</a:t>
            </a:r>
            <a:r>
              <a:rPr lang="es-MX" dirty="0" smtClean="0"/>
              <a:t> del leptón</a:t>
            </a:r>
          </a:p>
          <a:p>
            <a:r>
              <a:rPr lang="es-MX" dirty="0"/>
              <a:t>p</a:t>
            </a:r>
            <a:r>
              <a:rPr lang="es-MX" dirty="0" smtClean="0"/>
              <a:t>hi: Angulo </a:t>
            </a:r>
            <a:r>
              <a:rPr lang="el-GR" dirty="0" smtClean="0">
                <a:latin typeface="Sylfaen" panose="010A0502050306030303" pitchFamily="18" charset="0"/>
              </a:rPr>
              <a:t>φ</a:t>
            </a:r>
            <a:r>
              <a:rPr lang="es-MX" dirty="0" smtClean="0">
                <a:latin typeface="Sylfaen" panose="010A0502050306030303" pitchFamily="18" charset="0"/>
              </a:rPr>
              <a:t> del leptón</a:t>
            </a:r>
          </a:p>
          <a:p>
            <a:r>
              <a:rPr lang="es-MX" dirty="0" smtClean="0"/>
              <a:t>Q: carga del leptón</a:t>
            </a:r>
          </a:p>
          <a:p>
            <a:r>
              <a:rPr lang="es-MX" dirty="0" err="1" smtClean="0"/>
              <a:t>chiSq</a:t>
            </a:r>
            <a:r>
              <a:rPr lang="es-MX" dirty="0" smtClean="0"/>
              <a:t>: </a:t>
            </a:r>
            <a:r>
              <a:rPr lang="es-MX" dirty="0" err="1" smtClean="0"/>
              <a:t>chi</a:t>
            </a:r>
            <a:r>
              <a:rPr lang="es-MX" dirty="0" smtClean="0"/>
              <a:t> </a:t>
            </a:r>
            <a:r>
              <a:rPr lang="es-MX" dirty="0" err="1" smtClean="0"/>
              <a:t>cuadrdo</a:t>
            </a:r>
            <a:r>
              <a:rPr lang="es-MX" dirty="0" smtClean="0"/>
              <a:t> por grado de libertad del leptón </a:t>
            </a:r>
          </a:p>
          <a:p>
            <a:r>
              <a:rPr lang="es-MX" dirty="0" err="1"/>
              <a:t>d</a:t>
            </a:r>
            <a:r>
              <a:rPr lang="es-MX" dirty="0" err="1" smtClean="0"/>
              <a:t>xy</a:t>
            </a:r>
            <a:r>
              <a:rPr lang="es-MX" dirty="0" smtClean="0"/>
              <a:t>: El parámetro de impacto en el plano transverso.</a:t>
            </a:r>
          </a:p>
          <a:p>
            <a:r>
              <a:rPr lang="es-MX" dirty="0" err="1" smtClean="0"/>
              <a:t>Iso</a:t>
            </a:r>
            <a:r>
              <a:rPr lang="es-MX" dirty="0" smtClean="0"/>
              <a:t>: aislamiento (como la suma del aislamiento del </a:t>
            </a:r>
            <a:r>
              <a:rPr lang="es-MX" dirty="0" err="1" smtClean="0"/>
              <a:t>Hcal</a:t>
            </a:r>
            <a:r>
              <a:rPr lang="es-MX" dirty="0" smtClean="0"/>
              <a:t>, </a:t>
            </a:r>
            <a:r>
              <a:rPr lang="es-MX" dirty="0" err="1" smtClean="0"/>
              <a:t>Track</a:t>
            </a:r>
            <a:r>
              <a:rPr lang="es-MX" dirty="0" smtClean="0"/>
              <a:t> y </a:t>
            </a:r>
            <a:r>
              <a:rPr lang="es-MX" dirty="0" err="1" smtClean="0"/>
              <a:t>Ecal</a:t>
            </a:r>
            <a:r>
              <a:rPr lang="es-MX" dirty="0" smtClean="0"/>
              <a:t>)</a:t>
            </a:r>
          </a:p>
          <a:p>
            <a:r>
              <a:rPr lang="es-MX" dirty="0" smtClean="0"/>
              <a:t>MET: la </a:t>
            </a:r>
            <a:r>
              <a:rPr lang="es-MX" dirty="0" err="1" smtClean="0"/>
              <a:t>energia</a:t>
            </a:r>
            <a:r>
              <a:rPr lang="es-MX" dirty="0" smtClean="0"/>
              <a:t> transversal perdida</a:t>
            </a:r>
          </a:p>
          <a:p>
            <a:r>
              <a:rPr lang="es-MX" dirty="0" err="1" smtClean="0"/>
              <a:t>phiMET</a:t>
            </a:r>
            <a:r>
              <a:rPr lang="es-MX" dirty="0" smtClean="0"/>
              <a:t>: el </a:t>
            </a:r>
            <a:r>
              <a:rPr lang="es-MX" dirty="0" err="1" smtClean="0"/>
              <a:t>angulo</a:t>
            </a:r>
            <a:r>
              <a:rPr lang="es-MX" dirty="0" smtClean="0"/>
              <a:t> de la energía transversa perdida</a:t>
            </a:r>
          </a:p>
          <a:p>
            <a:r>
              <a:rPr lang="es-MX" dirty="0" err="1" smtClean="0"/>
              <a:t>Event</a:t>
            </a:r>
            <a:r>
              <a:rPr lang="es-MX" dirty="0" smtClean="0"/>
              <a:t>: el numero de evento</a:t>
            </a:r>
          </a:p>
          <a:p>
            <a:r>
              <a:rPr lang="es-MX" dirty="0" smtClean="0"/>
              <a:t>Run: el numero de  corrida del evento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6447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¿Cómo calcular la masa?</a:t>
            </a:r>
            <a:endParaRPr lang="es-MX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50818"/>
                <a:ext cx="10515600" cy="482614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s-MX" dirty="0" smtClean="0"/>
                  <a:t>Para el particular caso del </a:t>
                </a:r>
                <a:r>
                  <a:rPr lang="es-MX" dirty="0" err="1" smtClean="0"/>
                  <a:t>sample</a:t>
                </a:r>
                <a:r>
                  <a:rPr lang="es-MX" dirty="0" smtClean="0"/>
                  <a:t> 5, se tiene un único momento transversal, lo cual nos indica que la partícula decaí en un leptón y energía transversal perdida con su respectivo ángulo. Lo que nos indica que también decae a un neutrino. Por lo cual solo podemos calcular la masa transversa.</a:t>
                </a:r>
              </a:p>
              <a:p>
                <a:pPr marL="0" indent="0">
                  <a:buNone/>
                </a:pPr>
                <a:r>
                  <a:rPr lang="es-MX" dirty="0"/>
                  <a:t> </a:t>
                </a:r>
                <a:r>
                  <a:rPr lang="es-MX" dirty="0" smtClean="0"/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MX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s-MX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s-MX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s-MX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s-MX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func>
                              <m:func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s-MX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func>
                          </m:e>
                        </m:d>
                      </m:e>
                    </m:rad>
                  </m:oMath>
                </a14:m>
                <a:r>
                  <a:rPr lang="es-MX" dirty="0" smtClean="0"/>
                  <a:t> </a:t>
                </a:r>
              </a:p>
              <a:p>
                <a:pPr marL="0" indent="0">
                  <a:buNone/>
                </a:pPr>
                <a:r>
                  <a:rPr lang="es-MX" dirty="0" smtClean="0"/>
                  <a:t>Con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s-MX" dirty="0" smtClean="0"/>
                  <a:t> como el ángulo entre los momentos. Como posiblemente son neutrinos entonces MET coincide con el momento transverso faltante.</a:t>
                </a:r>
                <a:endParaRPr lang="es-MX" dirty="0"/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50818"/>
                <a:ext cx="10515600" cy="4826145"/>
              </a:xfrm>
              <a:blipFill>
                <a:blip r:embed="rId2"/>
                <a:stretch>
                  <a:fillRect l="-638" t="-759" r="-69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3952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58982" y="641060"/>
            <a:ext cx="10515600" cy="5260975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Masa calculada.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sz="1400" dirty="0" smtClean="0"/>
              <a:t>*las primeros 5 partículas.</a:t>
            </a:r>
            <a:endParaRPr lang="es-MX" sz="1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982" y="2098963"/>
            <a:ext cx="7101172" cy="236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66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/>
          <a:lstStyle/>
          <a:p>
            <a:r>
              <a:rPr lang="es-MX" dirty="0" smtClean="0"/>
              <a:t>Distribución de masas</a:t>
            </a:r>
            <a:endParaRPr lang="es-MX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80655"/>
            <a:ext cx="8201891" cy="562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230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13510" y="105669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De la grafica anterior podemos ver que hay una gran cantidad de partículas alrededor de los 80 </a:t>
            </a:r>
            <a:r>
              <a:rPr lang="es-MX" dirty="0" err="1" smtClean="0"/>
              <a:t>GeV</a:t>
            </a:r>
            <a:r>
              <a:rPr lang="es-MX" dirty="0" smtClean="0"/>
              <a:t>. </a:t>
            </a:r>
            <a:r>
              <a:rPr lang="es-MX" dirty="0"/>
              <a:t>P</a:t>
            </a:r>
            <a:r>
              <a:rPr lang="es-MX" dirty="0" smtClean="0"/>
              <a:t>ero existe otro pico masas menores, por lo cual para hacer un corte será necesario graficar los demás parámetros.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712" y="2796365"/>
            <a:ext cx="5091979" cy="363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231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2109" y="365125"/>
            <a:ext cx="10515600" cy="736311"/>
          </a:xfrm>
        </p:spPr>
        <p:txBody>
          <a:bodyPr/>
          <a:lstStyle/>
          <a:p>
            <a:r>
              <a:rPr lang="es-MX" dirty="0" smtClean="0"/>
              <a:t>Distribución </a:t>
            </a:r>
            <a:r>
              <a:rPr lang="es-MX" dirty="0" err="1" smtClean="0"/>
              <a:t>dxy</a:t>
            </a:r>
            <a:r>
              <a:rPr lang="es-MX" dirty="0" smtClean="0"/>
              <a:t> 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355" y="1101436"/>
            <a:ext cx="7280054" cy="5075238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938655" y="1558636"/>
            <a:ext cx="34913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Podemos observar que la mayoría  de los eventos tiene un </a:t>
            </a:r>
            <a:r>
              <a:rPr lang="es-MX" dirty="0" err="1" smtClean="0"/>
              <a:t>dxy</a:t>
            </a:r>
            <a:r>
              <a:rPr lang="es-MX" dirty="0" smtClean="0"/>
              <a:t>&lt;0.2.</a:t>
            </a:r>
          </a:p>
          <a:p>
            <a:r>
              <a:rPr lang="es-MX" dirty="0" smtClean="0"/>
              <a:t>Entonces hagamos el corte y observemos la distribución de masas con </a:t>
            </a:r>
            <a:r>
              <a:rPr lang="es-MX" dirty="0" err="1" smtClean="0"/>
              <a:t>dxy</a:t>
            </a:r>
            <a:r>
              <a:rPr lang="es-MX" dirty="0" smtClean="0"/>
              <a:t>&lt;0.2.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7998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9436" y="0"/>
            <a:ext cx="10515600" cy="1325563"/>
          </a:xfrm>
        </p:spPr>
        <p:txBody>
          <a:bodyPr/>
          <a:lstStyle/>
          <a:p>
            <a:r>
              <a:rPr lang="es-MX" dirty="0" smtClean="0"/>
              <a:t>Distribución de masas con </a:t>
            </a:r>
            <a:r>
              <a:rPr lang="es-MX" dirty="0" err="1" smtClean="0"/>
              <a:t>dxy</a:t>
            </a:r>
            <a:r>
              <a:rPr lang="es-MX" dirty="0" smtClean="0"/>
              <a:t>&lt;0.2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436" y="1088809"/>
            <a:ext cx="7323448" cy="5436682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938655" y="1745673"/>
            <a:ext cx="35952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Podemos notar que prácticamente no vario la distribución, y esto se debe cuando 99.744% de los eventos totales tenia un </a:t>
            </a:r>
            <a:r>
              <a:rPr lang="es-MX" dirty="0" err="1" smtClean="0"/>
              <a:t>dxy</a:t>
            </a:r>
            <a:r>
              <a:rPr lang="es-MX" dirty="0" smtClean="0"/>
              <a:t>&lt;0.2.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282483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231</TotalTime>
  <Words>581</Words>
  <Application>Microsoft Office PowerPoint</Application>
  <PresentationFormat>Panorámica</PresentationFormat>
  <Paragraphs>53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Arial</vt:lpstr>
      <vt:lpstr>Cambria Math</vt:lpstr>
      <vt:lpstr>Century Gothic</vt:lpstr>
      <vt:lpstr>Sylfaen</vt:lpstr>
      <vt:lpstr>Wingdings 3</vt:lpstr>
      <vt:lpstr>Ion</vt:lpstr>
      <vt:lpstr>Resultados CVS-5</vt:lpstr>
      <vt:lpstr>Presentación de PowerPoint</vt:lpstr>
      <vt:lpstr>¿Qué nos dicen las columnas? Las columnas que nos de la muestra dicen:</vt:lpstr>
      <vt:lpstr>¿Cómo calcular la masa?</vt:lpstr>
      <vt:lpstr>Presentación de PowerPoint</vt:lpstr>
      <vt:lpstr>Distribución de masas</vt:lpstr>
      <vt:lpstr>Presentación de PowerPoint</vt:lpstr>
      <vt:lpstr>Distribución dxy </vt:lpstr>
      <vt:lpstr>Distribución de masas con dxy&lt;0.2</vt:lpstr>
      <vt:lpstr>Distribución de chiSq</vt:lpstr>
      <vt:lpstr>Distribución de mas que tengan un chiSq&lt;10</vt:lpstr>
      <vt:lpstr>Distribución del aislamiento relativo</vt:lpstr>
      <vt:lpstr>Distribución de masas con aislamiento relativo &lt;0.1</vt:lpstr>
      <vt:lpstr>Distribución de masa con los cortes anteriores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Resultados CVS-5</dc:title>
  <dc:creator>jorge dettle meza dominguez</dc:creator>
  <cp:lastModifiedBy>jorge dettle meza dominguez</cp:lastModifiedBy>
  <cp:revision>22</cp:revision>
  <dcterms:created xsi:type="dcterms:W3CDTF">2019-03-02T21:00:44Z</dcterms:created>
  <dcterms:modified xsi:type="dcterms:W3CDTF">2019-03-03T00:51:49Z</dcterms:modified>
</cp:coreProperties>
</file>