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21"/>
  </p:notesMasterIdLst>
  <p:sldIdLst>
    <p:sldId id="273" r:id="rId2"/>
    <p:sldId id="302" r:id="rId3"/>
    <p:sldId id="306" r:id="rId4"/>
    <p:sldId id="292" r:id="rId5"/>
    <p:sldId id="268" r:id="rId6"/>
    <p:sldId id="310" r:id="rId7"/>
    <p:sldId id="305" r:id="rId8"/>
    <p:sldId id="308" r:id="rId9"/>
    <p:sldId id="309" r:id="rId10"/>
    <p:sldId id="297" r:id="rId11"/>
    <p:sldId id="298" r:id="rId12"/>
    <p:sldId id="304" r:id="rId13"/>
    <p:sldId id="269" r:id="rId14"/>
    <p:sldId id="274" r:id="rId15"/>
    <p:sldId id="299" r:id="rId16"/>
    <p:sldId id="300" r:id="rId17"/>
    <p:sldId id="301" r:id="rId18"/>
    <p:sldId id="30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>
        <p:scale>
          <a:sx n="60" d="100"/>
          <a:sy n="60" d="100"/>
        </p:scale>
        <p:origin x="-294" y="11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12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pixabay.com/en/beekeeper-frame-beehive-beekeeping-682944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12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pixabay.com/en/beekeeper-frame-beehive-beekeeping-68294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 err="1"/>
            <a:t>Vitual</a:t>
          </a:r>
          <a:r>
            <a:rPr lang="en-CA" dirty="0"/>
            <a:t> UART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4DC34184-FE38-4194-BC17-A455446A5982}">
      <dgm:prSet phldrT="[Text]"/>
      <dgm:spPr/>
      <dgm:t>
        <a:bodyPr/>
        <a:lstStyle/>
        <a:p>
          <a:r>
            <a:rPr lang="en-CA" dirty="0"/>
            <a:t>USB </a:t>
          </a:r>
        </a:p>
      </dgm:t>
    </dgm:pt>
    <dgm:pt modelId="{D3F561D7-021E-46C2-B1C1-8B346774738C}" type="parTrans" cxnId="{53F01F58-737C-4E3A-BB78-4612027A5E8A}">
      <dgm:prSet/>
      <dgm:spPr/>
      <dgm:t>
        <a:bodyPr/>
        <a:lstStyle/>
        <a:p>
          <a:endParaRPr lang="en-CA"/>
        </a:p>
      </dgm:t>
    </dgm:pt>
    <dgm:pt modelId="{EA3112B1-34AD-4E34-ADFC-2E99640B6168}" type="sibTrans" cxnId="{53F01F58-737C-4E3A-BB78-4612027A5E8A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3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38778E45-4043-480B-8396-486A342B2C32}" type="pres">
      <dgm:prSet presAssocID="{A7011F2A-37A5-4CC1-BA16-320E874C87D9}" presName="text" presStyleLbl="node1" presStyleIdx="1" presStyleCnt="3">
        <dgm:presLayoutVars>
          <dgm:bulletEnabled val="1"/>
        </dgm:presLayoutVars>
      </dgm:prSet>
      <dgm:spPr/>
    </dgm:pt>
    <dgm:pt modelId="{FE28ADE3-0C6B-4826-BD94-F7142EB8F25B}" type="pres">
      <dgm:prSet presAssocID="{0CC480B0-F143-4299-BF35-7E779B6F74DA}" presName="space" presStyleCnt="0"/>
      <dgm:spPr/>
    </dgm:pt>
    <dgm:pt modelId="{E858CC1B-228A-4E37-9049-03FF4CF8C9CB}" type="pres">
      <dgm:prSet presAssocID="{4DC34184-FE38-4194-BC17-A455446A5982}" presName="text" presStyleLbl="node1" presStyleIdx="2" presStyleCnt="3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1" destOrd="0" parTransId="{774253F9-ADE8-4E39-95CD-B852E82D9438}" sibTransId="{0CC480B0-F143-4299-BF35-7E779B6F74DA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53F01F58-737C-4E3A-BB78-4612027A5E8A}" srcId="{E0A39E52-A659-4A9F-8C19-DDCB5C5CB945}" destId="{4DC34184-FE38-4194-BC17-A455446A5982}" srcOrd="2" destOrd="0" parTransId="{D3F561D7-021E-46C2-B1C1-8B346774738C}" sibTransId="{EA3112B1-34AD-4E34-ADFC-2E99640B6168}"/>
    <dgm:cxn modelId="{B5774F97-E9EC-4432-A5BA-2DFD37FAE1C1}" type="presOf" srcId="{4DC34184-FE38-4194-BC17-A455446A5982}" destId="{E858CC1B-228A-4E37-9049-03FF4CF8C9CB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0FE76B03-5762-47CF-848B-959208704AEF}" type="presParOf" srcId="{08AAF058-4C47-43E0-AAC5-F42420300B81}" destId="{38778E45-4043-480B-8396-486A342B2C32}" srcOrd="2" destOrd="0" presId="urn:diagrams.loki3.com/VaryingWidthList"/>
    <dgm:cxn modelId="{901E3511-3BC9-425A-8A83-3811BE0CF5AE}" type="presParOf" srcId="{08AAF058-4C47-43E0-AAC5-F42420300B81}" destId="{FE28ADE3-0C6B-4826-BD94-F7142EB8F25B}" srcOrd="3" destOrd="0" presId="urn:diagrams.loki3.com/VaryingWidthList"/>
    <dgm:cxn modelId="{E1728404-6A37-4665-AAD4-85A07D28A1E2}" type="presParOf" srcId="{08AAF058-4C47-43E0-AAC5-F42420300B81}" destId="{E858CC1B-228A-4E37-9049-03FF4CF8C9C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/>
            <a:t>Atmel PHY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8F1E44D9-C901-4814-997E-6CFCD7FF4C0E}">
      <dgm:prSet phldrT="[Text]"/>
      <dgm:spPr/>
      <dgm:t>
        <a:bodyPr/>
        <a:lstStyle/>
        <a:p>
          <a:r>
            <a:rPr lang="en-CA" dirty="0"/>
            <a:t>Atmel HAL</a:t>
          </a:r>
        </a:p>
      </dgm:t>
    </dgm:pt>
    <dgm:pt modelId="{547A4CE2-F043-4FCE-8DA0-1D671E1D9629}" type="parTrans" cxnId="{DEBD007F-617F-4557-BFC6-75A5FA4DE48E}">
      <dgm:prSet/>
      <dgm:spPr/>
      <dgm:t>
        <a:bodyPr/>
        <a:lstStyle/>
        <a:p>
          <a:endParaRPr lang="en-CA"/>
        </a:p>
      </dgm:t>
    </dgm:pt>
    <dgm:pt modelId="{76CF8424-5726-40BF-8745-F83A0768C07D}" type="sibTrans" cxnId="{DEBD007F-617F-4557-BFC6-75A5FA4DE48E}">
      <dgm:prSet/>
      <dgm:spPr/>
      <dgm:t>
        <a:bodyPr/>
        <a:lstStyle/>
        <a:p>
          <a:endParaRPr lang="en-CA"/>
        </a:p>
      </dgm:t>
    </dgm:pt>
    <dgm:pt modelId="{77EE87AA-C3D1-4BE4-A9B3-55AF5EFE083D}">
      <dgm:prSet phldrT="[Text]"/>
      <dgm:spPr/>
      <dgm:t>
        <a:bodyPr/>
        <a:lstStyle/>
        <a:p>
          <a:r>
            <a:rPr lang="en-CA" dirty="0" err="1"/>
            <a:t>Antennes</a:t>
          </a:r>
          <a:r>
            <a:rPr lang="en-CA" dirty="0"/>
            <a:t> ISM</a:t>
          </a:r>
        </a:p>
      </dgm:t>
    </dgm:pt>
    <dgm:pt modelId="{0CFEB127-D217-428C-82C6-06B926130811}" type="parTrans" cxnId="{B84B3A12-FCCA-4078-8F13-6E029028201D}">
      <dgm:prSet/>
      <dgm:spPr/>
      <dgm:t>
        <a:bodyPr/>
        <a:lstStyle/>
        <a:p>
          <a:endParaRPr lang="en-CA"/>
        </a:p>
      </dgm:t>
    </dgm:pt>
    <dgm:pt modelId="{A6E72664-4E91-4FD6-993F-D849E2FB9430}" type="sibTrans" cxnId="{B84B3A12-FCCA-4078-8F13-6E029028201D}">
      <dgm:prSet/>
      <dgm:spPr/>
      <dgm:t>
        <a:bodyPr/>
        <a:lstStyle/>
        <a:p>
          <a:endParaRPr lang="en-CA"/>
        </a:p>
      </dgm:t>
    </dgm:pt>
    <dgm:pt modelId="{B18C9F82-CF51-41CF-997C-091463BC0567}">
      <dgm:prSet phldrT="[Text]"/>
      <dgm:spPr/>
      <dgm:t>
        <a:bodyPr/>
        <a:lstStyle/>
        <a:p>
          <a:r>
            <a:rPr lang="en-CA" dirty="0"/>
            <a:t>Atmel NWK</a:t>
          </a:r>
        </a:p>
      </dgm:t>
    </dgm:pt>
    <dgm:pt modelId="{0EF532C8-1F15-4131-963D-3A956ED324A3}" type="parTrans" cxnId="{D800B6DA-963A-478A-B187-A6E1705EB9A4}">
      <dgm:prSet/>
      <dgm:spPr/>
      <dgm:t>
        <a:bodyPr/>
        <a:lstStyle/>
        <a:p>
          <a:endParaRPr lang="en-CA"/>
        </a:p>
      </dgm:t>
    </dgm:pt>
    <dgm:pt modelId="{91CDD3A7-81AF-481D-891D-4EEADBFF2828}" type="sibTrans" cxnId="{D800B6DA-963A-478A-B187-A6E1705EB9A4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5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909366D7-812F-439F-AF80-B3B98B0A6628}" type="pres">
      <dgm:prSet presAssocID="{B18C9F82-CF51-41CF-997C-091463BC0567}" presName="text" presStyleLbl="node1" presStyleIdx="1" presStyleCnt="5">
        <dgm:presLayoutVars>
          <dgm:bulletEnabled val="1"/>
        </dgm:presLayoutVars>
      </dgm:prSet>
      <dgm:spPr/>
    </dgm:pt>
    <dgm:pt modelId="{ADD0C135-4D7C-46AF-A41D-40A3F0D3B211}" type="pres">
      <dgm:prSet presAssocID="{91CDD3A7-81AF-481D-891D-4EEADBFF2828}" presName="space" presStyleCnt="0"/>
      <dgm:spPr/>
    </dgm:pt>
    <dgm:pt modelId="{38778E45-4043-480B-8396-486A342B2C32}" type="pres">
      <dgm:prSet presAssocID="{A7011F2A-37A5-4CC1-BA16-320E874C87D9}" presName="text" presStyleLbl="node1" presStyleIdx="2" presStyleCnt="5">
        <dgm:presLayoutVars>
          <dgm:bulletEnabled val="1"/>
        </dgm:presLayoutVars>
      </dgm:prSet>
      <dgm:spPr/>
    </dgm:pt>
    <dgm:pt modelId="{F368F742-EA28-46BC-8F37-9FF60A50EAAD}" type="pres">
      <dgm:prSet presAssocID="{0CC480B0-F143-4299-BF35-7E779B6F74DA}" presName="space" presStyleCnt="0"/>
      <dgm:spPr/>
    </dgm:pt>
    <dgm:pt modelId="{2B769166-BA78-4536-BC03-924C18A3A157}" type="pres">
      <dgm:prSet presAssocID="{8F1E44D9-C901-4814-997E-6CFCD7FF4C0E}" presName="text" presStyleLbl="node1" presStyleIdx="3" presStyleCnt="5">
        <dgm:presLayoutVars>
          <dgm:bulletEnabled val="1"/>
        </dgm:presLayoutVars>
      </dgm:prSet>
      <dgm:spPr/>
    </dgm:pt>
    <dgm:pt modelId="{CB48EB71-2F38-4E50-B416-B2C0F9175E07}" type="pres">
      <dgm:prSet presAssocID="{76CF8424-5726-40BF-8745-F83A0768C07D}" presName="space" presStyleCnt="0"/>
      <dgm:spPr/>
    </dgm:pt>
    <dgm:pt modelId="{079391C1-FB94-46CC-873B-432DD12B565A}" type="pres">
      <dgm:prSet presAssocID="{77EE87AA-C3D1-4BE4-A9B3-55AF5EFE083D}" presName="text" presStyleLbl="node1" presStyleIdx="4" presStyleCnt="5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2" destOrd="0" parTransId="{774253F9-ADE8-4E39-95CD-B852E82D9438}" sibTransId="{0CC480B0-F143-4299-BF35-7E779B6F74DA}"/>
    <dgm:cxn modelId="{B84B3A12-FCCA-4078-8F13-6E029028201D}" srcId="{E0A39E52-A659-4A9F-8C19-DDCB5C5CB945}" destId="{77EE87AA-C3D1-4BE4-A9B3-55AF5EFE083D}" srcOrd="4" destOrd="0" parTransId="{0CFEB127-D217-428C-82C6-06B926130811}" sibTransId="{A6E72664-4E91-4FD6-993F-D849E2FB9430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0B02D96A-FE56-41C0-B587-F7CDB2E9AB89}" type="presOf" srcId="{B18C9F82-CF51-41CF-997C-091463BC0567}" destId="{909366D7-812F-439F-AF80-B3B98B0A6628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DEBD007F-617F-4557-BFC6-75A5FA4DE48E}" srcId="{E0A39E52-A659-4A9F-8C19-DDCB5C5CB945}" destId="{8F1E44D9-C901-4814-997E-6CFCD7FF4C0E}" srcOrd="3" destOrd="0" parTransId="{547A4CE2-F043-4FCE-8DA0-1D671E1D9629}" sibTransId="{76CF8424-5726-40BF-8745-F83A0768C07D}"/>
    <dgm:cxn modelId="{E8FD3EB7-B21C-49E7-AF97-54AA2821B452}" type="presOf" srcId="{8F1E44D9-C901-4814-997E-6CFCD7FF4C0E}" destId="{2B769166-BA78-4536-BC03-924C18A3A157}" srcOrd="0" destOrd="0" presId="urn:diagrams.loki3.com/VaryingWidthList"/>
    <dgm:cxn modelId="{54BA51C3-36B8-4F0C-A4C0-D50B383BFBD3}" type="presOf" srcId="{77EE87AA-C3D1-4BE4-A9B3-55AF5EFE083D}" destId="{079391C1-FB94-46CC-873B-432DD12B565A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800B6DA-963A-478A-B187-A6E1705EB9A4}" srcId="{E0A39E52-A659-4A9F-8C19-DDCB5C5CB945}" destId="{B18C9F82-CF51-41CF-997C-091463BC0567}" srcOrd="1" destOrd="0" parTransId="{0EF532C8-1F15-4131-963D-3A956ED324A3}" sibTransId="{91CDD3A7-81AF-481D-891D-4EEADBFF2828}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16EC9D1F-BFAB-46CD-BC14-0A6F7DDFF39B}" type="presParOf" srcId="{08AAF058-4C47-43E0-AAC5-F42420300B81}" destId="{909366D7-812F-439F-AF80-B3B98B0A6628}" srcOrd="2" destOrd="0" presId="urn:diagrams.loki3.com/VaryingWidthList"/>
    <dgm:cxn modelId="{D7FF7DF4-C582-4DC5-BB12-86D9668D5428}" type="presParOf" srcId="{08AAF058-4C47-43E0-AAC5-F42420300B81}" destId="{ADD0C135-4D7C-46AF-A41D-40A3F0D3B211}" srcOrd="3" destOrd="0" presId="urn:diagrams.loki3.com/VaryingWidthList"/>
    <dgm:cxn modelId="{0FE76B03-5762-47CF-848B-959208704AEF}" type="presParOf" srcId="{08AAF058-4C47-43E0-AAC5-F42420300B81}" destId="{38778E45-4043-480B-8396-486A342B2C32}" srcOrd="4" destOrd="0" presId="urn:diagrams.loki3.com/VaryingWidthList"/>
    <dgm:cxn modelId="{7220C9D1-DF71-42D0-AB1C-4210367D1AF2}" type="presParOf" srcId="{08AAF058-4C47-43E0-AAC5-F42420300B81}" destId="{F368F742-EA28-46BC-8F37-9FF60A50EAAD}" srcOrd="5" destOrd="0" presId="urn:diagrams.loki3.com/VaryingWidthList"/>
    <dgm:cxn modelId="{B9225C21-0460-45C5-B42E-6D1A8897D8E2}" type="presParOf" srcId="{08AAF058-4C47-43E0-AAC5-F42420300B81}" destId="{2B769166-BA78-4536-BC03-924C18A3A157}" srcOrd="6" destOrd="0" presId="urn:diagrams.loki3.com/VaryingWidthList"/>
    <dgm:cxn modelId="{53B44664-2CCA-45F7-9DE3-A81F942304B9}" type="presParOf" srcId="{08AAF058-4C47-43E0-AAC5-F42420300B81}" destId="{CB48EB71-2F38-4E50-B416-B2C0F9175E07}" srcOrd="7" destOrd="0" presId="urn:diagrams.loki3.com/VaryingWidthList"/>
    <dgm:cxn modelId="{32EC79A3-93ED-483C-AC6F-E91D6202D9C5}" type="presParOf" srcId="{08AAF058-4C47-43E0-AAC5-F42420300B81}" destId="{079391C1-FB94-46CC-873B-432DD12B565A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6A3DA-3B11-486D-BBB9-1A9FE42FC53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A7E68BB9-3023-416F-AE4A-22F7B519D571}">
      <dgm:prSet phldrT="[Text]"/>
      <dgm:spPr/>
      <dgm:t>
        <a:bodyPr/>
        <a:lstStyle/>
        <a:p>
          <a:r>
            <a:rPr lang="fr-CA" dirty="0"/>
            <a:t>Conserver les populations d’abeilles</a:t>
          </a:r>
        </a:p>
      </dgm:t>
    </dgm:pt>
    <dgm:pt modelId="{229F593E-24CD-4778-99B8-7F064C98753A}" type="parTrans" cxnId="{93FCB095-71CF-44E0-B5EB-7A2E99EE20DF}">
      <dgm:prSet/>
      <dgm:spPr/>
      <dgm:t>
        <a:bodyPr/>
        <a:lstStyle/>
        <a:p>
          <a:endParaRPr lang="fr-CA"/>
        </a:p>
      </dgm:t>
    </dgm:pt>
    <dgm:pt modelId="{BA88CF07-C266-4080-869D-D679145A9460}" type="sibTrans" cxnId="{93FCB095-71CF-44E0-B5EB-7A2E99EE20DF}">
      <dgm:prSet/>
      <dgm:spPr/>
      <dgm:t>
        <a:bodyPr/>
        <a:lstStyle/>
        <a:p>
          <a:endParaRPr lang="fr-CA"/>
        </a:p>
      </dgm:t>
    </dgm:pt>
    <dgm:pt modelId="{8DF59058-3572-4174-8A60-A9CD183118C8}">
      <dgm:prSet phldrT="[Text]"/>
      <dgm:spPr/>
      <dgm:t>
        <a:bodyPr/>
        <a:lstStyle/>
        <a:p>
          <a:r>
            <a:rPr lang="fr-CA" dirty="0"/>
            <a:t>Faciliter le travail et la vie des apiculteurs</a:t>
          </a:r>
        </a:p>
      </dgm:t>
    </dgm:pt>
    <dgm:pt modelId="{B077665F-B153-4F3E-A501-1D1B7C861982}" type="parTrans" cxnId="{971E3DD6-1F2B-4105-8E22-A3054BE0FB30}">
      <dgm:prSet/>
      <dgm:spPr/>
      <dgm:t>
        <a:bodyPr/>
        <a:lstStyle/>
        <a:p>
          <a:endParaRPr lang="fr-CA"/>
        </a:p>
      </dgm:t>
    </dgm:pt>
    <dgm:pt modelId="{2EA79502-1A48-419B-955E-346A81B50292}" type="sibTrans" cxnId="{971E3DD6-1F2B-4105-8E22-A3054BE0FB30}">
      <dgm:prSet/>
      <dgm:spPr/>
      <dgm:t>
        <a:bodyPr/>
        <a:lstStyle/>
        <a:p>
          <a:endParaRPr lang="fr-CA"/>
        </a:p>
      </dgm:t>
    </dgm:pt>
    <dgm:pt modelId="{11DD3952-9CC7-4CAC-B1D9-503BE5709AAB}">
      <dgm:prSet phldrT="[Text]"/>
      <dgm:spPr/>
      <dgm:t>
        <a:bodyPr/>
        <a:lstStyle/>
        <a:p>
          <a:r>
            <a:rPr lang="fr-CA" dirty="0"/>
            <a:t>Assurer la rentabilité du produit</a:t>
          </a:r>
        </a:p>
      </dgm:t>
    </dgm:pt>
    <dgm:pt modelId="{760EC05D-D85D-44CC-998D-491105B2D7BE}" type="parTrans" cxnId="{0A0DE1E9-CBDD-4BCC-A3D9-F79F4DAA695F}">
      <dgm:prSet/>
      <dgm:spPr/>
      <dgm:t>
        <a:bodyPr/>
        <a:lstStyle/>
        <a:p>
          <a:endParaRPr lang="fr-CA"/>
        </a:p>
      </dgm:t>
    </dgm:pt>
    <dgm:pt modelId="{7AAE2F82-6D17-414A-BB62-3DFA3FB28FA0}" type="sibTrans" cxnId="{0A0DE1E9-CBDD-4BCC-A3D9-F79F4DAA695F}">
      <dgm:prSet/>
      <dgm:spPr/>
      <dgm:t>
        <a:bodyPr/>
        <a:lstStyle/>
        <a:p>
          <a:endParaRPr lang="fr-CA"/>
        </a:p>
      </dgm:t>
    </dgm:pt>
    <dgm:pt modelId="{F135A45F-8DA8-4E5A-AEA1-9C7B9FB26CDC}" type="pres">
      <dgm:prSet presAssocID="{66B6A3DA-3B11-486D-BBB9-1A9FE42FC53E}" presName="linearFlow" presStyleCnt="0">
        <dgm:presLayoutVars>
          <dgm:dir/>
          <dgm:resizeHandles val="exact"/>
        </dgm:presLayoutVars>
      </dgm:prSet>
      <dgm:spPr/>
    </dgm:pt>
    <dgm:pt modelId="{C4B1F20E-F7FC-4365-BAC4-537FEE625B4C}" type="pres">
      <dgm:prSet presAssocID="{A7E68BB9-3023-416F-AE4A-22F7B519D571}" presName="composite" presStyleCnt="0"/>
      <dgm:spPr/>
    </dgm:pt>
    <dgm:pt modelId="{D5E9E7AE-F566-477E-BBB6-24413E81DA5D}" type="pres">
      <dgm:prSet presAssocID="{A7E68BB9-3023-416F-AE4A-22F7B519D57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A3C84540-B733-4369-8B66-9DF43C84E9D6}" type="pres">
      <dgm:prSet presAssocID="{A7E68BB9-3023-416F-AE4A-22F7B519D571}" presName="txShp" presStyleLbl="node1" presStyleIdx="0" presStyleCnt="3">
        <dgm:presLayoutVars>
          <dgm:bulletEnabled val="1"/>
        </dgm:presLayoutVars>
      </dgm:prSet>
      <dgm:spPr/>
    </dgm:pt>
    <dgm:pt modelId="{A9A212BD-4D70-47B3-A17C-90C811A79869}" type="pres">
      <dgm:prSet presAssocID="{BA88CF07-C266-4080-869D-D679145A9460}" presName="spacing" presStyleCnt="0"/>
      <dgm:spPr/>
    </dgm:pt>
    <dgm:pt modelId="{6ACE30E6-D1CF-4574-872E-B860D732FD2A}" type="pres">
      <dgm:prSet presAssocID="{8DF59058-3572-4174-8A60-A9CD183118C8}" presName="composite" presStyleCnt="0"/>
      <dgm:spPr/>
    </dgm:pt>
    <dgm:pt modelId="{4EF3387E-76A6-4737-8CF9-742DF9FA90B9}" type="pres">
      <dgm:prSet presAssocID="{8DF59058-3572-4174-8A60-A9CD183118C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D35C9D9-3EF9-4B4E-838E-1200BBD91732}" type="pres">
      <dgm:prSet presAssocID="{8DF59058-3572-4174-8A60-A9CD183118C8}" presName="txShp" presStyleLbl="node1" presStyleIdx="1" presStyleCnt="3">
        <dgm:presLayoutVars>
          <dgm:bulletEnabled val="1"/>
        </dgm:presLayoutVars>
      </dgm:prSet>
      <dgm:spPr/>
    </dgm:pt>
    <dgm:pt modelId="{948CBCA9-0EED-4923-8524-C40B22FE0804}" type="pres">
      <dgm:prSet presAssocID="{2EA79502-1A48-419B-955E-346A81B50292}" presName="spacing" presStyleCnt="0"/>
      <dgm:spPr/>
    </dgm:pt>
    <dgm:pt modelId="{31468E7E-49EF-4035-B10E-93AD17EF8D71}" type="pres">
      <dgm:prSet presAssocID="{11DD3952-9CC7-4CAC-B1D9-503BE5709AAB}" presName="composite" presStyleCnt="0"/>
      <dgm:spPr/>
    </dgm:pt>
    <dgm:pt modelId="{708A2B4B-C000-4A0E-AE7F-D81D3E4D0399}" type="pres">
      <dgm:prSet presAssocID="{11DD3952-9CC7-4CAC-B1D9-503BE5709AA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5F9055EE-9502-48E5-9CB6-47CE93954609}" type="pres">
      <dgm:prSet presAssocID="{11DD3952-9CC7-4CAC-B1D9-503BE5709AAB}" presName="txShp" presStyleLbl="node1" presStyleIdx="2" presStyleCnt="3">
        <dgm:presLayoutVars>
          <dgm:bulletEnabled val="1"/>
        </dgm:presLayoutVars>
      </dgm:prSet>
      <dgm:spPr/>
    </dgm:pt>
  </dgm:ptLst>
  <dgm:cxnLst>
    <dgm:cxn modelId="{A185C65E-F026-4816-ABA5-EBDAFA4C347B}" type="presOf" srcId="{8DF59058-3572-4174-8A60-A9CD183118C8}" destId="{ED35C9D9-3EF9-4B4E-838E-1200BBD91732}" srcOrd="0" destOrd="0" presId="urn:microsoft.com/office/officeart/2005/8/layout/vList3"/>
    <dgm:cxn modelId="{3B8B5858-09D4-4822-91E5-FA846DFCE160}" type="presOf" srcId="{11DD3952-9CC7-4CAC-B1D9-503BE5709AAB}" destId="{5F9055EE-9502-48E5-9CB6-47CE93954609}" srcOrd="0" destOrd="0" presId="urn:microsoft.com/office/officeart/2005/8/layout/vList3"/>
    <dgm:cxn modelId="{93FCB095-71CF-44E0-B5EB-7A2E99EE20DF}" srcId="{66B6A3DA-3B11-486D-BBB9-1A9FE42FC53E}" destId="{A7E68BB9-3023-416F-AE4A-22F7B519D571}" srcOrd="0" destOrd="0" parTransId="{229F593E-24CD-4778-99B8-7F064C98753A}" sibTransId="{BA88CF07-C266-4080-869D-D679145A9460}"/>
    <dgm:cxn modelId="{CE5D69B0-4C1C-41E6-9E62-450586FDB81C}" type="presOf" srcId="{66B6A3DA-3B11-486D-BBB9-1A9FE42FC53E}" destId="{F135A45F-8DA8-4E5A-AEA1-9C7B9FB26CDC}" srcOrd="0" destOrd="0" presId="urn:microsoft.com/office/officeart/2005/8/layout/vList3"/>
    <dgm:cxn modelId="{00EA85C6-B199-4037-BBE9-C47FCA43A5A4}" type="presOf" srcId="{A7E68BB9-3023-416F-AE4A-22F7B519D571}" destId="{A3C84540-B733-4369-8B66-9DF43C84E9D6}" srcOrd="0" destOrd="0" presId="urn:microsoft.com/office/officeart/2005/8/layout/vList3"/>
    <dgm:cxn modelId="{971E3DD6-1F2B-4105-8E22-A3054BE0FB30}" srcId="{66B6A3DA-3B11-486D-BBB9-1A9FE42FC53E}" destId="{8DF59058-3572-4174-8A60-A9CD183118C8}" srcOrd="1" destOrd="0" parTransId="{B077665F-B153-4F3E-A501-1D1B7C861982}" sibTransId="{2EA79502-1A48-419B-955E-346A81B50292}"/>
    <dgm:cxn modelId="{0A0DE1E9-CBDD-4BCC-A3D9-F79F4DAA695F}" srcId="{66B6A3DA-3B11-486D-BBB9-1A9FE42FC53E}" destId="{11DD3952-9CC7-4CAC-B1D9-503BE5709AAB}" srcOrd="2" destOrd="0" parTransId="{760EC05D-D85D-44CC-998D-491105B2D7BE}" sibTransId="{7AAE2F82-6D17-414A-BB62-3DFA3FB28FA0}"/>
    <dgm:cxn modelId="{3AC5F5AB-00CF-4FA5-A150-29FBE30BCCAC}" type="presParOf" srcId="{F135A45F-8DA8-4E5A-AEA1-9C7B9FB26CDC}" destId="{C4B1F20E-F7FC-4365-BAC4-537FEE625B4C}" srcOrd="0" destOrd="0" presId="urn:microsoft.com/office/officeart/2005/8/layout/vList3"/>
    <dgm:cxn modelId="{5A174F00-1D5D-4C08-97E6-0FBD5D81E973}" type="presParOf" srcId="{C4B1F20E-F7FC-4365-BAC4-537FEE625B4C}" destId="{D5E9E7AE-F566-477E-BBB6-24413E81DA5D}" srcOrd="0" destOrd="0" presId="urn:microsoft.com/office/officeart/2005/8/layout/vList3"/>
    <dgm:cxn modelId="{19B5BF19-3705-421B-89F5-1AB88A7F0201}" type="presParOf" srcId="{C4B1F20E-F7FC-4365-BAC4-537FEE625B4C}" destId="{A3C84540-B733-4369-8B66-9DF43C84E9D6}" srcOrd="1" destOrd="0" presId="urn:microsoft.com/office/officeart/2005/8/layout/vList3"/>
    <dgm:cxn modelId="{A3924263-D8FC-4A5B-900B-5EF601FB9DFC}" type="presParOf" srcId="{F135A45F-8DA8-4E5A-AEA1-9C7B9FB26CDC}" destId="{A9A212BD-4D70-47B3-A17C-90C811A79869}" srcOrd="1" destOrd="0" presId="urn:microsoft.com/office/officeart/2005/8/layout/vList3"/>
    <dgm:cxn modelId="{8431DCD3-DE7D-4935-91E4-B1CAC73DBE4F}" type="presParOf" srcId="{F135A45F-8DA8-4E5A-AEA1-9C7B9FB26CDC}" destId="{6ACE30E6-D1CF-4574-872E-B860D732FD2A}" srcOrd="2" destOrd="0" presId="urn:microsoft.com/office/officeart/2005/8/layout/vList3"/>
    <dgm:cxn modelId="{107D3D61-3D90-44E5-9F3B-7B5B4CF613ED}" type="presParOf" srcId="{6ACE30E6-D1CF-4574-872E-B860D732FD2A}" destId="{4EF3387E-76A6-4737-8CF9-742DF9FA90B9}" srcOrd="0" destOrd="0" presId="urn:microsoft.com/office/officeart/2005/8/layout/vList3"/>
    <dgm:cxn modelId="{44E26424-E8C0-4CA0-8741-9CC0EAE147C9}" type="presParOf" srcId="{6ACE30E6-D1CF-4574-872E-B860D732FD2A}" destId="{ED35C9D9-3EF9-4B4E-838E-1200BBD91732}" srcOrd="1" destOrd="0" presId="urn:microsoft.com/office/officeart/2005/8/layout/vList3"/>
    <dgm:cxn modelId="{445D3691-A8B4-458A-A28C-E3C4C19CAC5A}" type="presParOf" srcId="{F135A45F-8DA8-4E5A-AEA1-9C7B9FB26CDC}" destId="{948CBCA9-0EED-4923-8524-C40B22FE0804}" srcOrd="3" destOrd="0" presId="urn:microsoft.com/office/officeart/2005/8/layout/vList3"/>
    <dgm:cxn modelId="{C4F8F729-D53E-49DB-91A5-13A446433702}" type="presParOf" srcId="{F135A45F-8DA8-4E5A-AEA1-9C7B9FB26CDC}" destId="{31468E7E-49EF-4035-B10E-93AD17EF8D71}" srcOrd="4" destOrd="0" presId="urn:microsoft.com/office/officeart/2005/8/layout/vList3"/>
    <dgm:cxn modelId="{13CEC9E5-F944-4B08-A975-479E0C5E1944}" type="presParOf" srcId="{31468E7E-49EF-4035-B10E-93AD17EF8D71}" destId="{708A2B4B-C000-4A0E-AE7F-D81D3E4D0399}" srcOrd="0" destOrd="0" presId="urn:microsoft.com/office/officeart/2005/8/layout/vList3"/>
    <dgm:cxn modelId="{3F7D35CA-9C61-4CB8-AB9D-7D8B76BEC899}" type="presParOf" srcId="{31468E7E-49EF-4035-B10E-93AD17EF8D71}" destId="{5F9055EE-9502-48E5-9CB6-47CE939546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15363" y="619"/>
          <a:ext cx="877500" cy="408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Protocole</a:t>
          </a:r>
          <a:r>
            <a:rPr lang="en-CA" sz="1300" kern="1200" dirty="0"/>
            <a:t> application</a:t>
          </a:r>
        </a:p>
      </dsp:txBody>
      <dsp:txXfrm>
        <a:off x="415363" y="619"/>
        <a:ext cx="877500" cy="408802"/>
      </dsp:txXfrm>
    </dsp:sp>
    <dsp:sp modelId="{38778E45-4043-480B-8396-486A342B2C32}">
      <dsp:nvSpPr>
        <dsp:cNvPr id="0" name=""/>
        <dsp:cNvSpPr/>
      </dsp:nvSpPr>
      <dsp:spPr>
        <a:xfrm>
          <a:off x="494113" y="429861"/>
          <a:ext cx="720000" cy="408802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Vitual</a:t>
          </a:r>
          <a:r>
            <a:rPr lang="en-CA" sz="1300" kern="1200" dirty="0"/>
            <a:t> UART</a:t>
          </a:r>
        </a:p>
      </dsp:txBody>
      <dsp:txXfrm>
        <a:off x="494113" y="429861"/>
        <a:ext cx="720000" cy="408802"/>
      </dsp:txXfrm>
    </dsp:sp>
    <dsp:sp modelId="{E858CC1B-228A-4E37-9049-03FF4CF8C9CB}">
      <dsp:nvSpPr>
        <dsp:cNvPr id="0" name=""/>
        <dsp:cNvSpPr/>
      </dsp:nvSpPr>
      <dsp:spPr>
        <a:xfrm>
          <a:off x="494113" y="859103"/>
          <a:ext cx="720000" cy="408802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USB </a:t>
          </a:r>
        </a:p>
      </dsp:txBody>
      <dsp:txXfrm>
        <a:off x="494113" y="859103"/>
        <a:ext cx="720000" cy="40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7377" y="656"/>
          <a:ext cx="1845000" cy="2870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Protocole</a:t>
          </a:r>
          <a:r>
            <a:rPr lang="en-CA" sz="1500" kern="1200" dirty="0"/>
            <a:t> application</a:t>
          </a:r>
        </a:p>
      </dsp:txBody>
      <dsp:txXfrm>
        <a:off x="47377" y="656"/>
        <a:ext cx="1845000" cy="287030"/>
      </dsp:txXfrm>
    </dsp:sp>
    <dsp:sp modelId="{909366D7-812F-439F-AF80-B3B98B0A6628}">
      <dsp:nvSpPr>
        <dsp:cNvPr id="0" name=""/>
        <dsp:cNvSpPr/>
      </dsp:nvSpPr>
      <dsp:spPr>
        <a:xfrm>
          <a:off x="429877" y="302037"/>
          <a:ext cx="1080000" cy="287030"/>
        </a:xfrm>
        <a:prstGeom prst="rect">
          <a:avLst/>
        </a:prstGeom>
        <a:solidFill>
          <a:schemeClr val="accent3">
            <a:hueOff val="575293"/>
            <a:satOff val="-19124"/>
            <a:lumOff val="-1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NWK</a:t>
          </a:r>
        </a:p>
      </dsp:txBody>
      <dsp:txXfrm>
        <a:off x="429877" y="302037"/>
        <a:ext cx="1080000" cy="287030"/>
      </dsp:txXfrm>
    </dsp:sp>
    <dsp:sp modelId="{38778E45-4043-480B-8396-486A342B2C32}">
      <dsp:nvSpPr>
        <dsp:cNvPr id="0" name=""/>
        <dsp:cNvSpPr/>
      </dsp:nvSpPr>
      <dsp:spPr>
        <a:xfrm>
          <a:off x="463627" y="603419"/>
          <a:ext cx="1012500" cy="287030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PHY</a:t>
          </a:r>
        </a:p>
      </dsp:txBody>
      <dsp:txXfrm>
        <a:off x="463627" y="603419"/>
        <a:ext cx="1012500" cy="287030"/>
      </dsp:txXfrm>
    </dsp:sp>
    <dsp:sp modelId="{2B769166-BA78-4536-BC03-924C18A3A157}">
      <dsp:nvSpPr>
        <dsp:cNvPr id="0" name=""/>
        <dsp:cNvSpPr/>
      </dsp:nvSpPr>
      <dsp:spPr>
        <a:xfrm>
          <a:off x="474877" y="904801"/>
          <a:ext cx="990000" cy="287030"/>
        </a:xfrm>
        <a:prstGeom prst="rect">
          <a:avLst/>
        </a:prstGeom>
        <a:solidFill>
          <a:schemeClr val="accent3">
            <a:hueOff val="1725880"/>
            <a:satOff val="-57373"/>
            <a:lumOff val="-5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HAL</a:t>
          </a:r>
        </a:p>
      </dsp:txBody>
      <dsp:txXfrm>
        <a:off x="474877" y="904801"/>
        <a:ext cx="990000" cy="287030"/>
      </dsp:txXfrm>
    </dsp:sp>
    <dsp:sp modelId="{079391C1-FB94-46CC-873B-432DD12B565A}">
      <dsp:nvSpPr>
        <dsp:cNvPr id="0" name=""/>
        <dsp:cNvSpPr/>
      </dsp:nvSpPr>
      <dsp:spPr>
        <a:xfrm>
          <a:off x="328627" y="1206182"/>
          <a:ext cx="1282500" cy="287030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Antennes</a:t>
          </a:r>
          <a:r>
            <a:rPr lang="en-CA" sz="1500" kern="1200" dirty="0"/>
            <a:t> ISM</a:t>
          </a:r>
        </a:p>
      </dsp:txBody>
      <dsp:txXfrm>
        <a:off x="328627" y="1206182"/>
        <a:ext cx="1282500" cy="28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84540-B733-4369-8B66-9DF43C84E9D6}">
      <dsp:nvSpPr>
        <dsp:cNvPr id="0" name=""/>
        <dsp:cNvSpPr/>
      </dsp:nvSpPr>
      <dsp:spPr>
        <a:xfrm rot="10800000">
          <a:off x="1671885" y="542"/>
          <a:ext cx="5405120" cy="12417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Conserver les populations d’abeilles</a:t>
          </a:r>
        </a:p>
      </dsp:txBody>
      <dsp:txXfrm rot="10800000">
        <a:off x="1982330" y="542"/>
        <a:ext cx="5094675" cy="1241782"/>
      </dsp:txXfrm>
    </dsp:sp>
    <dsp:sp modelId="{D5E9E7AE-F566-477E-BBB6-24413E81DA5D}">
      <dsp:nvSpPr>
        <dsp:cNvPr id="0" name=""/>
        <dsp:cNvSpPr/>
      </dsp:nvSpPr>
      <dsp:spPr>
        <a:xfrm>
          <a:off x="1050994" y="542"/>
          <a:ext cx="1241782" cy="1241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C9D9-3EF9-4B4E-838E-1200BBD91732}">
      <dsp:nvSpPr>
        <dsp:cNvPr id="0" name=""/>
        <dsp:cNvSpPr/>
      </dsp:nvSpPr>
      <dsp:spPr>
        <a:xfrm rot="10800000">
          <a:off x="1671885" y="1613006"/>
          <a:ext cx="5405120" cy="1241782"/>
        </a:xfrm>
        <a:prstGeom prst="homePlate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Faciliter le travail et la vie des apiculteurs</a:t>
          </a:r>
        </a:p>
      </dsp:txBody>
      <dsp:txXfrm rot="10800000">
        <a:off x="1982330" y="1613006"/>
        <a:ext cx="5094675" cy="1241782"/>
      </dsp:txXfrm>
    </dsp:sp>
    <dsp:sp modelId="{4EF3387E-76A6-4737-8CF9-742DF9FA90B9}">
      <dsp:nvSpPr>
        <dsp:cNvPr id="0" name=""/>
        <dsp:cNvSpPr/>
      </dsp:nvSpPr>
      <dsp:spPr>
        <a:xfrm>
          <a:off x="1050994" y="1613006"/>
          <a:ext cx="1241782" cy="1241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55EE-9502-48E5-9CB6-47CE93954609}">
      <dsp:nvSpPr>
        <dsp:cNvPr id="0" name=""/>
        <dsp:cNvSpPr/>
      </dsp:nvSpPr>
      <dsp:spPr>
        <a:xfrm rot="10800000">
          <a:off x="1671885" y="3225469"/>
          <a:ext cx="5405120" cy="1241782"/>
        </a:xfrm>
        <a:prstGeom prst="homePlate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Assurer la rentabilité du produit</a:t>
          </a:r>
        </a:p>
      </dsp:txBody>
      <dsp:txXfrm rot="10800000">
        <a:off x="1982330" y="3225469"/>
        <a:ext cx="5094675" cy="1241782"/>
      </dsp:txXfrm>
    </dsp:sp>
    <dsp:sp modelId="{708A2B4B-C000-4A0E-AE7F-D81D3E4D0399}">
      <dsp:nvSpPr>
        <dsp:cNvPr id="0" name=""/>
        <dsp:cNvSpPr/>
      </dsp:nvSpPr>
      <dsp:spPr>
        <a:xfrm>
          <a:off x="1050994" y="3225469"/>
          <a:ext cx="1241782" cy="12417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C2942-7612-4449-8EDF-C72AF5145B50}" type="datetimeFigureOut">
              <a:rPr lang="fr-CA" smtClean="0"/>
              <a:t>2018-12-17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58F-6E0A-4091-9E6B-3FF929A5CB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9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957A-28ED-4564-B596-BA8A4FF6B8FE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149-C9AC-4CA4-985F-4DBE67ED4DB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FC47-7360-4BA8-8822-14EF1ED17328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2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33-CDFB-4272-9A3C-ABA1865F4583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3BD-09E5-44BD-9E2A-F6D74FEA526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9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A8A-7EF0-4288-9CB8-92B6515CC3D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8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5BF8-1BE2-48C1-82FF-BE6F11008824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CD10-FBE3-41CC-A47A-2D28D65C7B52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1A7A-D331-4745-BBBE-7338ED061D44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BC71-44DA-4798-8E2F-5E9F7F754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5575389"/>
            <a:ext cx="1255002" cy="9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6EE-5B80-4906-9FC0-5C68C122FCDC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2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A69-FE9D-41FE-B8E0-D8BF733307A6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45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172-660D-4001-90ED-5531C0910D5E}" type="datetime1">
              <a:rPr lang="en-CA" smtClean="0"/>
              <a:t>2018-12-17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5FA-2BA0-40BA-B84D-C4BDA4C23F2C}" type="datetime1">
              <a:rPr lang="en-CA" smtClean="0"/>
              <a:t>2018-12-17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E02-37A9-4739-9C22-F74DCE04F2D4}" type="datetime1">
              <a:rPr lang="en-CA" smtClean="0"/>
              <a:t>2018-12-17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45A-34D5-4342-9305-15B61504A0C9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0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54B-72FF-4374-9E40-529DDB56E22C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901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Q5PV-bN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7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Analyse </a:t>
            </a:r>
            <a:r>
              <a:rPr lang="en-CA" dirty="0" err="1"/>
              <a:t>Éthique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0F8F-E440-4FA3-8F5C-9AAF745C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36" y="140677"/>
            <a:ext cx="4960128" cy="3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6C8-4F64-439A-A928-7D4356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CCF2-D8E0-4BD9-B641-DB4198DC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Analyse et veille</a:t>
            </a:r>
          </a:p>
          <a:p>
            <a:r>
              <a:rPr lang="fr-CA" dirty="0"/>
              <a:t>Vecteur d’entrée</a:t>
            </a:r>
          </a:p>
          <a:p>
            <a:r>
              <a:rPr lang="fr-CA" dirty="0"/>
              <a:t>Valeurs et motivations des membres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42059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46E-ECF2-4914-9E36-FE0E3B5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1E8622-A333-401D-82C1-957ACAA2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440030"/>
              </p:ext>
            </p:extLst>
          </p:nvPr>
        </p:nvGraphicFramePr>
        <p:xfrm>
          <a:off x="2032000" y="1670537"/>
          <a:ext cx="8128000" cy="446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24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Veille – Points à considérer</a:t>
            </a:r>
            <a:br>
              <a:rPr lang="fr-CA" dirty="0"/>
            </a:br>
            <a:endParaRPr lang="fr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F1B98-B4FA-4650-897D-714D995A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Conditions de survie/besoins des abeilles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Accès à l’eau</a:t>
            </a:r>
          </a:p>
          <a:p>
            <a:pPr lvl="1"/>
            <a:r>
              <a:rPr lang="fr-CA" dirty="0"/>
              <a:t>Vents tenus au minimum</a:t>
            </a:r>
          </a:p>
          <a:p>
            <a:r>
              <a:rPr lang="fr-CA" dirty="0"/>
              <a:t>Conditions de travail/requis de l’apiculteur</a:t>
            </a:r>
          </a:p>
          <a:p>
            <a:pPr lvl="1"/>
            <a:r>
              <a:rPr lang="fr-CA" dirty="0"/>
              <a:t>Détection d’essaimage</a:t>
            </a:r>
          </a:p>
          <a:p>
            <a:pPr lvl="1"/>
            <a:r>
              <a:rPr lang="fr-CA" dirty="0"/>
              <a:t>Poids de la ruche </a:t>
            </a:r>
            <a:r>
              <a:rPr lang="fr-CA" dirty="0">
                <a:cs typeface="Calibri" panose="020F0502020204030204" pitchFamily="34" charset="0"/>
              </a:rPr>
              <a:t>→ Volume de miel</a:t>
            </a:r>
            <a:endParaRPr lang="fr-CA" dirty="0"/>
          </a:p>
          <a:p>
            <a:r>
              <a:rPr lang="fr-CA" dirty="0"/>
              <a:t>Produits existants</a:t>
            </a:r>
          </a:p>
          <a:p>
            <a:pPr lvl="1"/>
            <a:r>
              <a:rPr lang="fr-CA" dirty="0"/>
              <a:t>Prix élevé</a:t>
            </a:r>
          </a:p>
        </p:txBody>
      </p:sp>
    </p:spTree>
    <p:extLst>
      <p:ext uri="{BB962C8B-B14F-4D97-AF65-F5344CB8AC3E}">
        <p14:creationId xmlns:p14="http://schemas.microsoft.com/office/powerpoint/2010/main" val="264615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#1 : Apiculteur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Vivant principalement de l’apiculture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Type/nombre de ruches</a:t>
            </a:r>
          </a:p>
          <a:p>
            <a:pPr lvl="2"/>
            <a:r>
              <a:rPr lang="fr-CA" dirty="0"/>
              <a:t>Type d’exploitation</a:t>
            </a:r>
          </a:p>
          <a:p>
            <a:pPr lvl="2"/>
            <a:r>
              <a:rPr lang="fr-CA" dirty="0"/>
              <a:t>Routine de récolte du miel</a:t>
            </a:r>
          </a:p>
          <a:p>
            <a:pPr lvl="2"/>
            <a:r>
              <a:rPr lang="fr-CA" dirty="0"/>
              <a:t>Ouverture face à la technologie</a:t>
            </a:r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#2 : Agriculteur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Jeune et ouvert aux nouvelles technologies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Opinions sur les ruches sur les fermes</a:t>
            </a:r>
          </a:p>
          <a:p>
            <a:pPr lvl="2"/>
            <a:r>
              <a:rPr lang="fr-CA" dirty="0"/>
              <a:t>Opinions sur l’utilisation de technologies dans le milieu agricole</a:t>
            </a:r>
          </a:p>
          <a:p>
            <a:pPr lvl="2"/>
            <a:r>
              <a:rPr lang="fr-CA" dirty="0"/>
              <a:t>Opinion sur le produit de ruche intelligente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6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A69-A4CF-4A1A-9124-055A3A40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Protection des abeilles</a:t>
            </a:r>
          </a:p>
        </p:txBody>
      </p:sp>
      <p:pic>
        <p:nvPicPr>
          <p:cNvPr id="1026" name="Picture 2" descr="https://lh3.googleusercontent.com/yOnr1XIBffccvVQ07XAYpRFTkqcG4G-LcREqSR9yOV1wSqcSc1uCm6tnrguIcmGD5gMXhPpYoWUysA2_63d7JdlmlDslJdqQ8r58Ym_AddABKkbUxBsQu6NkKI_hLbVc4DusrkjDvKfaATbk9X-OMmIfpxiBxHaplfMZCSPnIc6-bUQynb2H2tgzbFJj-AntPE4MRzEkQ1iwfhCz9aVLF4gd_ntmVNi4bW6e6u5ZUS9_nwWqX0LdN9ZTEavL9RpEGysTUcuWhsKJ2cG2BeCuLBZkjQW3TLvJQyvjB58QvKnOLrg4dU2GnppkHwb3NN0eIKE9fVM5QufMg36L2c2JqHGrY_xH6a3fp9o15DaiyoHZ1nVOrPdsgdK5krVWgI_cSczZD0i56n0zgkmmT_3ylMDYHlpNdqMIoCj6J1GelHBleuYHKiEbC_LKrnViV85UqXhMe6koiyzQr2aAKBs_ubRXeVSo8JjO7RqZhk3XVefi_3K5sUq4BAOdEU0Slk2MZiQapeHht0aS9oPif8yjtCHCqU9y3ehIq3eTsWfNzI2nJLUCWIPNaayY2ISSeWtnJJiOhoS1iWcIJyTBUWJHrwGEz0PPZDWxLbi56ZBw7Yy9WvtjUDrA2gg3Lw03P44aZC0_Ie_1PYD5WY5bcXUdjIMi=w950-h713-no">
            <a:extLst>
              <a:ext uri="{FF2B5EF4-FFF2-40B4-BE49-F238E27FC236}">
                <a16:creationId xmlns:a16="http://schemas.microsoft.com/office/drawing/2014/main" id="{96307C14-EA19-45C4-8A1E-5D89AE3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3" y="2206390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WT3gWU-7jSnsoLRN3_0SpBLFn-_lVkfB0TxORpX8DaTqkMp-j5EfudqI2x9nM5xoqDdH2bR4Srus-hVx3Ym96ozgIb-aITT7wQkw-e83wUkrwqpVa7YnxJd59iZRniIWt9rQnLr95ZllJ1p6Wa4iJ5dAYFZ_HA_19V2-Ulf4iHjTqfkfC2dDqFQ3YGD4Ylt2Hakft-61bs-a6vXVkDLBMnvRLfLgIQ1G2uPi5MHMipl0R2PkNomXQxJhtjs-CjT8Rekhhq2lwdw5z8PQibBBYUWpUI9Xn9IznjTgotGd3wswg1t6ux-BP7nk67TzRXni3cRU54BJuVh7xXm_BqgX7yZBc5L0pkbV8i6dGy-aJ9XuqIUlfUwhLVJBhXXGRpfc-CzKOiSxdMtNH1tponL5GkDmus8jYQnQKeQN1JF4wTL3IZ1PGWFt4Z9bA5EhHFwLxhnR1f5fLUCcA6G6JjGUX_sXGam3LqEv2kgMn5-5txR577bT-alGQmZJKYst5BNfDXuwMqwkj3781Z9g9jIq0YNm-vvC-wMiVrXvwyEoMX-lYKw611OSsYHW4XK7XFeVts7JnmLGhT7_u6RT2Ci-TA2eyIF1gaoV_Rq7A0GDCadvRgjijG39qpwFCsTsKhFH3GDW9Vt_O7eG1ujz91eRQIt=w950-h713-no">
            <a:extLst>
              <a:ext uri="{FF2B5EF4-FFF2-40B4-BE49-F238E27FC236}">
                <a16:creationId xmlns:a16="http://schemas.microsoft.com/office/drawing/2014/main" id="{E2844E6E-F5A8-4D0A-99C8-99B9BF9A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391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800-205D-4CB5-991F-976D96D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Faciliter le travail des apiculteurs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7C5E-7640-4667-97A2-D0328B60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71" y="1667746"/>
            <a:ext cx="3402814" cy="42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A0CA1-51B3-4FB5-AA37-19633C1A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12" y="2511272"/>
            <a:ext cx="3454836" cy="2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4DC4-E9ED-4E9A-A51D-8E28E11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Rentabilité</a:t>
            </a:r>
          </a:p>
        </p:txBody>
      </p:sp>
      <p:pic>
        <p:nvPicPr>
          <p:cNvPr id="2050" name="Picture 2" descr="https://lh3.googleusercontent.com/K0UPldPkZmGP3MIMEEgPRzJ0OoQzlXb5nOVYu50SDtKTyeKtauJa_4PLYZ3A1pUe73-9vkVsb0SwuWgM-9ryx9wQyzZXTzMWAodfQfVd4X2rYXQOrL2NQ0AMQLiI7EVJXx1i5-z1Dw_rjdGSEaGeGxSrmxFH4BN1GK6ybd4JQma0W8fYmD-E_LwqAnmM1Yg3YVorxgY3rqCnKp_OYDBRXjvAzhK_shPdrk35NVjgMeo0g3jIiukjboaIp5MN-fnAdJTvt-bP0jVXgkoGHGc0rRpwYjRLmIXp_qmFKn4Pk0SeqEEyESau8hFUFs1heW7upWYLQvLhsg1fGUrSPYnNDeNCCRiSLPSJ0axVN22YsS0HmtJMZXxkfIZoNQhsU_0PwHSabI-p5oaFNXBu8s-H1QDfOHTFUr70oWOx7lRh-eVJ8ioVOGhnYvJFEV7dNbDrNyGTrUpnz9hXj5XxmoMmWQfDAo2GcbH-TZ3GrKcaiGjlClSwajk6RXGvhSEASKUZDOFiXjsCNSztn45sKB2_86wyi71xfjl_m9yC0WNEg2yFJeEpaqNwfx5_fTtQziVPd1z3pITK2EjsI2JgFqq4Jb8heybJLbqAO3v_FeXvUoXok3md7yO6wX0xim-v36p5JEhG7cTo6ZafJOBZL0n4tJLD=w950-h713-no">
            <a:extLst>
              <a:ext uri="{FF2B5EF4-FFF2-40B4-BE49-F238E27FC236}">
                <a16:creationId xmlns:a16="http://schemas.microsoft.com/office/drawing/2014/main" id="{FBB17C17-DF7B-4832-88F7-C901A1D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1722449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I2uytFuJHhZLjBHwNXVGfbQgxe0zP2brdWrtyl2peCUbKchvlSEjJRXcfiP8S8AGXn20pTUV1tECH0s1Q5VWW1R5BqJqbi6EGKTjMuRGQoVici5FteSr3oTQBQooj5yTz2XP0ufkeMlN8m_WRAxJTdXWNP2SwE94-Xbrac3DL_TsngbsnZjIgHZxEfebfgLTY5QxVGohnmc7kZ5sz_BAbCH3SZrcg9JiNVFTLbKO7xmfG-NVDDcyZ8DMErdtxQRGHafQmDrSe1j0MHuIOGi3kq_DFy2mfbvqvDwgutn8Dss9FxRG2_LcK_YnkHncygFoo8VlBlzyGhopgZxVudqtEYbdZYGHruNVFqGx0YqygEx0MvZJdYC7jIF1auQiNCtEuYcUq5y_vI0VhnXSlx91gyctb10xhSfjy4nG8YeGjZTohjirogw3KiIO2p89GxmYXRCqOO9IA_fAwokZM8tBIgzRdRZH6kjbG1R0qqbgmeoossFzTGsThFQlTfhk-RLBkK5Ggktkg-G7QL3x1kM6AUGgOxtnhCqMprpnjnXgbY3HVPeDAAyMVDEJYUwaIdgo3q53vjHOI3kYeKF_QCVr8ox8peCtwcQrS3WffSnhDbGw08FitICoqqR0cr80_EkmrXfdO6AYx2nt0ZM20q1pYIr3=w950-h713-no">
            <a:extLst>
              <a:ext uri="{FF2B5EF4-FFF2-40B4-BE49-F238E27FC236}">
                <a16:creationId xmlns:a16="http://schemas.microsoft.com/office/drawing/2014/main" id="{4B5F8318-479B-4E9F-852D-99BCC26C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3946604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ra">
            <a:extLst>
              <a:ext uri="{FF2B5EF4-FFF2-40B4-BE49-F238E27FC236}">
                <a16:creationId xmlns:a16="http://schemas.microsoft.com/office/drawing/2014/main" id="{9F390F15-AA2B-4548-8AD4-FB34153E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1" y="14696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re pcb">
            <a:extLst>
              <a:ext uri="{FF2B5EF4-FFF2-40B4-BE49-F238E27FC236}">
                <a16:creationId xmlns:a16="http://schemas.microsoft.com/office/drawing/2014/main" id="{25EBCA8D-1F86-41A5-9D2E-59B5AF6C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3765911"/>
            <a:ext cx="1867999" cy="2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1287C-DBAC-45F1-BAB8-E361752A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Rétrospective face à la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2FE80-6072-4D2E-A290-B4D18A87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392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F9B-C59D-4FE8-A1F1-61858F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Période de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41C85-2E60-4FD4-9126-6B9D17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79" y="1905000"/>
            <a:ext cx="51237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844F-2569-43C0-8097-1935F51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ADDC4739-E4A9-4DD5-A2DF-2125C7FDF4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823" y="494304"/>
            <a:ext cx="8573035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DA5B5-37B9-4363-92A4-0980DDBD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du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F0EF25-7753-46ED-9613-2F18C8B7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4" y="1357548"/>
            <a:ext cx="5852517" cy="530097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F0035F-D3A6-4121-AB60-39995408F8F8}"/>
              </a:ext>
            </a:extLst>
          </p:cNvPr>
          <p:cNvSpPr txBox="1"/>
          <p:nvPr/>
        </p:nvSpPr>
        <p:spPr>
          <a:xfrm>
            <a:off x="8122277" y="2644462"/>
            <a:ext cx="395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Diminuer la mortalité </a:t>
            </a:r>
          </a:p>
          <a:p>
            <a:r>
              <a:rPr lang="fr-CA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chez les abeilles</a:t>
            </a:r>
          </a:p>
        </p:txBody>
      </p:sp>
    </p:spTree>
    <p:extLst>
      <p:ext uri="{BB962C8B-B14F-4D97-AF65-F5344CB8AC3E}">
        <p14:creationId xmlns:p14="http://schemas.microsoft.com/office/powerpoint/2010/main" val="32982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4D53-F00F-49FA-A13B-DD074E9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C41A-295D-4167-82A3-1394AF3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Microcontrôleurs </a:t>
            </a:r>
            <a:r>
              <a:rPr lang="fr-CA" dirty="0" err="1"/>
              <a:t>Atmel</a:t>
            </a:r>
            <a:r>
              <a:rPr lang="fr-CA" dirty="0"/>
              <a:t> </a:t>
            </a:r>
            <a:r>
              <a:rPr lang="fr-CA" dirty="0" err="1"/>
              <a:t>Xplained</a:t>
            </a:r>
            <a:endParaRPr lang="fr-CA" dirty="0"/>
          </a:p>
          <a:p>
            <a:r>
              <a:rPr lang="fr-CA" dirty="0"/>
              <a:t>Interface graphique </a:t>
            </a:r>
            <a:r>
              <a:rPr lang="fr-CA" dirty="0" err="1"/>
              <a:t>Electron</a:t>
            </a:r>
            <a:endParaRPr lang="fr-CA" dirty="0"/>
          </a:p>
          <a:p>
            <a:r>
              <a:rPr lang="fr-CA" dirty="0"/>
              <a:t>Capteurs et actionneurs g</a:t>
            </a:r>
            <a:r>
              <a:rPr lang="en-CA" dirty="0" err="1"/>
              <a:t>énériques</a:t>
            </a:r>
            <a:r>
              <a:rPr lang="en-CA" dirty="0"/>
              <a:t> pour </a:t>
            </a:r>
            <a:r>
              <a:rPr lang="en-CA" dirty="0" err="1"/>
              <a:t>preuve</a:t>
            </a:r>
            <a:r>
              <a:rPr lang="en-CA" dirty="0"/>
              <a:t> de concept</a:t>
            </a:r>
            <a:endParaRPr lang="fr-CA" dirty="0"/>
          </a:p>
          <a:p>
            <a:endParaRPr lang="fr-CA" dirty="0"/>
          </a:p>
        </p:txBody>
      </p:sp>
      <p:pic>
        <p:nvPicPr>
          <p:cNvPr id="1026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FD467B7C-79AB-4F96-858B-E361973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39" y="4225404"/>
            <a:ext cx="1606061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3CB60E28-FED9-416B-8F8A-48C779DC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4" y="4225404"/>
            <a:ext cx="1606060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ktop icon">
            <a:extLst>
              <a:ext uri="{FF2B5EF4-FFF2-40B4-BE49-F238E27FC236}">
                <a16:creationId xmlns:a16="http://schemas.microsoft.com/office/drawing/2014/main" id="{3C009CE7-1A98-4B93-90C3-1C3D8BB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02" y="4677518"/>
            <a:ext cx="1027390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 js">
            <a:extLst>
              <a:ext uri="{FF2B5EF4-FFF2-40B4-BE49-F238E27FC236}">
                <a16:creationId xmlns:a16="http://schemas.microsoft.com/office/drawing/2014/main" id="{39EF62E1-15F3-4E1A-8C05-F53303CE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1" y="3962562"/>
            <a:ext cx="973561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lectron icon">
            <a:extLst>
              <a:ext uri="{FF2B5EF4-FFF2-40B4-BE49-F238E27FC236}">
                <a16:creationId xmlns:a16="http://schemas.microsoft.com/office/drawing/2014/main" id="{42F8A618-0916-4D84-99A3-F019813C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48" y="3436228"/>
            <a:ext cx="595468" cy="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E547F2-ED17-4C67-9FEA-35C964B8160A}"/>
              </a:ext>
            </a:extLst>
          </p:cNvPr>
          <p:cNvSpPr/>
          <p:nvPr/>
        </p:nvSpPr>
        <p:spPr>
          <a:xfrm>
            <a:off x="3978982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FCE96BD-0A46-4EAE-8F34-0E8CEA08BA61}"/>
              </a:ext>
            </a:extLst>
          </p:cNvPr>
          <p:cNvSpPr/>
          <p:nvPr/>
        </p:nvSpPr>
        <p:spPr>
          <a:xfrm>
            <a:off x="7280033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11CA39-2853-4A8B-899B-11DB24C63642}"/>
              </a:ext>
            </a:extLst>
          </p:cNvPr>
          <p:cNvGraphicFramePr/>
          <p:nvPr>
            <p:extLst/>
          </p:nvPr>
        </p:nvGraphicFramePr>
        <p:xfrm>
          <a:off x="3876816" y="3692767"/>
          <a:ext cx="1708227" cy="12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77BA4B1-F896-41CD-8386-8223659D97F4}"/>
              </a:ext>
            </a:extLst>
          </p:cNvPr>
          <p:cNvGraphicFramePr/>
          <p:nvPr>
            <p:extLst/>
          </p:nvPr>
        </p:nvGraphicFramePr>
        <p:xfrm>
          <a:off x="7177867" y="3436228"/>
          <a:ext cx="1939756" cy="14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DA7E2-F4FA-4EB6-9590-A6FE11A32FCE}"/>
              </a:ext>
            </a:extLst>
          </p:cNvPr>
          <p:cNvSpPr txBox="1"/>
          <p:nvPr/>
        </p:nvSpPr>
        <p:spPr>
          <a:xfrm>
            <a:off x="2557624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Moniteur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8D158-B7D0-4F9F-B236-4EAF6931B6C6}"/>
              </a:ext>
            </a:extLst>
          </p:cNvPr>
          <p:cNvSpPr txBox="1"/>
          <p:nvPr/>
        </p:nvSpPr>
        <p:spPr>
          <a:xfrm>
            <a:off x="5844670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01CE-E5F5-4CA3-9975-2FFFA8370B0B}"/>
              </a:ext>
            </a:extLst>
          </p:cNvPr>
          <p:cNvSpPr txBox="1"/>
          <p:nvPr/>
        </p:nvSpPr>
        <p:spPr>
          <a:xfrm>
            <a:off x="9505201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FE17D-C93E-47C0-9AB7-3A07D64A39FD}"/>
              </a:ext>
            </a:extLst>
          </p:cNvPr>
          <p:cNvSpPr txBox="1"/>
          <p:nvPr/>
        </p:nvSpPr>
        <p:spPr>
          <a:xfrm rot="16200000">
            <a:off x="10426431" y="4165730"/>
            <a:ext cx="20841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/>
              <a:t>Capteurs</a:t>
            </a:r>
            <a:endParaRPr lang="en-CA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6AB0A54B-EB8A-444F-99CB-F46A114CF629}"/>
              </a:ext>
            </a:extLst>
          </p:cNvPr>
          <p:cNvSpPr/>
          <p:nvPr/>
        </p:nvSpPr>
        <p:spPr>
          <a:xfrm>
            <a:off x="10459366" y="4975235"/>
            <a:ext cx="700096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" y="267945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633AC-EEC6-476F-88A7-9E58C137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Axes innovants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2A010-3AA9-43D6-B65D-A8C825A7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25293"/>
            <a:ext cx="8915400" cy="3777622"/>
          </a:xfrm>
        </p:spPr>
        <p:txBody>
          <a:bodyPr/>
          <a:lstStyle/>
          <a:p>
            <a:pPr lvl="0"/>
            <a:r>
              <a:rPr lang="fr-CA" dirty="0"/>
              <a:t>Peu de produit disponibles au Canada</a:t>
            </a:r>
          </a:p>
          <a:p>
            <a:pPr lvl="0"/>
            <a:r>
              <a:rPr lang="fr-CA" dirty="0"/>
              <a:t>Produits sur mesure ou prêt à l’emploie</a:t>
            </a:r>
          </a:p>
          <a:p>
            <a:pPr lvl="0"/>
            <a:r>
              <a:rPr lang="fr-CA" dirty="0"/>
              <a:t>Système de communication en maille</a:t>
            </a:r>
          </a:p>
          <a:p>
            <a:endParaRPr lang="fr-CA" dirty="0"/>
          </a:p>
        </p:txBody>
      </p:sp>
      <p:pic>
        <p:nvPicPr>
          <p:cNvPr id="1026" name="Picture 2" descr="stats_2016">
            <a:extLst>
              <a:ext uri="{FF2B5EF4-FFF2-40B4-BE49-F238E27FC236}">
                <a16:creationId xmlns:a16="http://schemas.microsoft.com/office/drawing/2014/main" id="{6FFCF418-2937-4133-B06C-1DA988E64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" r="951"/>
          <a:stretch/>
        </p:blipFill>
        <p:spPr bwMode="auto">
          <a:xfrm>
            <a:off x="2524760" y="3254062"/>
            <a:ext cx="6029008" cy="36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apiculteur">
            <a:extLst>
              <a:ext uri="{FF2B5EF4-FFF2-40B4-BE49-F238E27FC236}">
                <a16:creationId xmlns:a16="http://schemas.microsoft.com/office/drawing/2014/main" id="{94ACAED0-6C14-4890-A233-B3A61801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40" y="2133600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51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00D-C7A5-4261-9ED9-BD693F1C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5984"/>
            <a:ext cx="8229600" cy="1280890"/>
          </a:xfrm>
        </p:spPr>
        <p:txBody>
          <a:bodyPr/>
          <a:lstStyle/>
          <a:p>
            <a:r>
              <a:rPr lang="en-CA" dirty="0"/>
              <a:t>Identification des impacts et des </a:t>
            </a:r>
            <a:r>
              <a:rPr lang="en-CA" dirty="0" err="1"/>
              <a:t>enjeux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BB06B-BB0A-4B40-B3BB-A4050608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54" y="1856874"/>
            <a:ext cx="6571292" cy="4622662"/>
          </a:xfrm>
        </p:spPr>
      </p:pic>
    </p:spTree>
    <p:extLst>
      <p:ext uri="{BB962C8B-B14F-4D97-AF65-F5344CB8AC3E}">
        <p14:creationId xmlns:p14="http://schemas.microsoft.com/office/powerpoint/2010/main" val="113654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89AA6-8385-4FC3-9F5E-6C76518D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Identifications des défis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F3F77-6E0C-4D90-A75D-BD2ED4C2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A7B6-9D4F-4A2C-8EE4-BBE08E927CD5}"/>
              </a:ext>
            </a:extLst>
          </p:cNvPr>
          <p:cNvSpPr txBox="1"/>
          <p:nvPr/>
        </p:nvSpPr>
        <p:spPr>
          <a:xfrm>
            <a:off x="4808756" y="3741011"/>
            <a:ext cx="169984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 err="1"/>
              <a:t>Défis</a:t>
            </a:r>
            <a:endParaRPr lang="en-C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C993-D8E2-4812-BFF1-C72715232236}"/>
              </a:ext>
            </a:extLst>
          </p:cNvPr>
          <p:cNvSpPr txBox="1"/>
          <p:nvPr/>
        </p:nvSpPr>
        <p:spPr>
          <a:xfrm>
            <a:off x="4005723" y="1789049"/>
            <a:ext cx="330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/>
              <a:t>Économique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CCD6C-274D-41A3-8A60-F0582F6BD44D}"/>
              </a:ext>
            </a:extLst>
          </p:cNvPr>
          <p:cNvSpPr txBox="1"/>
          <p:nvPr/>
        </p:nvSpPr>
        <p:spPr>
          <a:xfrm>
            <a:off x="1385619" y="3817954"/>
            <a:ext cx="1526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Social</a:t>
            </a:r>
            <a:endParaRPr lang="en-C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E01F5-C26F-479F-942C-4764CEC682BD}"/>
              </a:ext>
            </a:extLst>
          </p:cNvPr>
          <p:cNvSpPr txBox="1"/>
          <p:nvPr/>
        </p:nvSpPr>
        <p:spPr>
          <a:xfrm>
            <a:off x="3618862" y="5846861"/>
            <a:ext cx="4079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Environnemental</a:t>
            </a:r>
            <a:endParaRPr lang="en-C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7853-CA24-4B68-86F4-DAB15A5244F3}"/>
              </a:ext>
            </a:extLst>
          </p:cNvPr>
          <p:cNvSpPr txBox="1"/>
          <p:nvPr/>
        </p:nvSpPr>
        <p:spPr>
          <a:xfrm>
            <a:off x="8536692" y="3817955"/>
            <a:ext cx="1395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Légal</a:t>
            </a:r>
            <a:endParaRPr lang="en-CA" sz="4400" dirty="0"/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2EE584A1-0E66-40EA-8C94-9B245FB3815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658678" y="2435380"/>
            <a:ext cx="1" cy="1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5E75472F-169E-492A-9D99-EBA14051B34F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912550" y="4125732"/>
            <a:ext cx="1896206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7CBC224F-3C4D-46F3-8F85-C07D26B21F24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6508602" y="4125732"/>
            <a:ext cx="202809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9">
            <a:extLst>
              <a:ext uri="{FF2B5EF4-FFF2-40B4-BE49-F238E27FC236}">
                <a16:creationId xmlns:a16="http://schemas.microsoft.com/office/drawing/2014/main" id="{D73CA8D3-E185-4434-B822-BB2612036AF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5658679" y="4510452"/>
            <a:ext cx="0" cy="133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0BAE5-7F58-4C30-B756-DE40D9B5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Identifications des défis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C72F3-2F06-4142-B567-17EC2FA2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CEB56-692C-4263-93E1-B9110D2562C9}"/>
              </a:ext>
            </a:extLst>
          </p:cNvPr>
          <p:cNvSpPr txBox="1"/>
          <p:nvPr/>
        </p:nvSpPr>
        <p:spPr>
          <a:xfrm>
            <a:off x="2238673" y="2133600"/>
            <a:ext cx="6734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1 - Conservation des </a:t>
            </a:r>
            <a:r>
              <a:rPr lang="en-CA" sz="3600" dirty="0" err="1"/>
              <a:t>abeilles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D858-A87B-46DE-AA4C-093FE6D6F2B2}"/>
              </a:ext>
            </a:extLst>
          </p:cNvPr>
          <p:cNvSpPr txBox="1"/>
          <p:nvPr/>
        </p:nvSpPr>
        <p:spPr>
          <a:xfrm>
            <a:off x="2238673" y="3859823"/>
            <a:ext cx="82296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2 - </a:t>
            </a:r>
            <a:r>
              <a:rPr lang="en-CA" sz="3600" dirty="0" err="1"/>
              <a:t>Atteindre</a:t>
            </a:r>
            <a:r>
              <a:rPr lang="en-CA" sz="3600" dirty="0"/>
              <a:t> les </a:t>
            </a:r>
            <a:r>
              <a:rPr lang="en-CA" sz="3600" dirty="0" err="1"/>
              <a:t>objectifs</a:t>
            </a:r>
            <a:r>
              <a:rPr lang="en-CA" sz="3600" dirty="0"/>
              <a:t> de ventes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23840-7303-4BB0-8798-196B89213585}"/>
              </a:ext>
            </a:extLst>
          </p:cNvPr>
          <p:cNvSpPr txBox="1"/>
          <p:nvPr/>
        </p:nvSpPr>
        <p:spPr>
          <a:xfrm>
            <a:off x="2238673" y="5577252"/>
            <a:ext cx="75877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3 - </a:t>
            </a:r>
            <a:r>
              <a:rPr lang="en-CA" sz="3600" dirty="0" err="1"/>
              <a:t>Faciliter</a:t>
            </a:r>
            <a:r>
              <a:rPr lang="en-CA" sz="3600" dirty="0"/>
              <a:t> la vie aux </a:t>
            </a:r>
            <a:r>
              <a:rPr lang="en-CA" sz="3600" dirty="0" err="1"/>
              <a:t>apiculteurs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0354740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6">
      <a:dk1>
        <a:sysClr val="windowText" lastClr="000000"/>
      </a:dk1>
      <a:lt1>
        <a:sysClr val="window" lastClr="FFFFFF"/>
      </a:lt1>
      <a:dk2>
        <a:srgbClr val="FFB001"/>
      </a:dk2>
      <a:lt2>
        <a:srgbClr val="E3EACF"/>
      </a:lt2>
      <a:accent1>
        <a:srgbClr val="595959"/>
      </a:accent1>
      <a:accent2>
        <a:srgbClr val="FFD965"/>
      </a:accent2>
      <a:accent3>
        <a:srgbClr val="FFC000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00B0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293</Words>
  <Application>Microsoft Office PowerPoint</Application>
  <PresentationFormat>Grand écran</PresentationFormat>
  <Paragraphs>78</Paragraphs>
  <Slides>19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Roboto</vt:lpstr>
      <vt:lpstr>Wingdings 3</vt:lpstr>
      <vt:lpstr>Wisp</vt:lpstr>
      <vt:lpstr>Analyse Éthique</vt:lpstr>
      <vt:lpstr>Présentation PowerPoint</vt:lpstr>
      <vt:lpstr>Définition du projet</vt:lpstr>
      <vt:lpstr>Application</vt:lpstr>
      <vt:lpstr>Architecture Globale</vt:lpstr>
      <vt:lpstr>Axes innovants</vt:lpstr>
      <vt:lpstr>Identification des impacts et des enjeux</vt:lpstr>
      <vt:lpstr>Identifications des défis</vt:lpstr>
      <vt:lpstr>Identifications des défis</vt:lpstr>
      <vt:lpstr>Priorisation des défis</vt:lpstr>
      <vt:lpstr>Priorisation des défis</vt:lpstr>
      <vt:lpstr>Veille – Points à considérer </vt:lpstr>
      <vt:lpstr>Entrevues potentielles</vt:lpstr>
      <vt:lpstr>Entrevues potentielles</vt:lpstr>
      <vt:lpstr>Implémentation: Protection des abeilles</vt:lpstr>
      <vt:lpstr>Implémentation: Faciliter le travail des apiculteurs</vt:lpstr>
      <vt:lpstr>Implémentation: Rentabilité</vt:lpstr>
      <vt:lpstr>Rétrospective face à la démarche</vt:lpstr>
      <vt:lpstr>Période de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Raph Bouchard</cp:lastModifiedBy>
  <cp:revision>51</cp:revision>
  <dcterms:created xsi:type="dcterms:W3CDTF">2018-11-29T15:46:01Z</dcterms:created>
  <dcterms:modified xsi:type="dcterms:W3CDTF">2018-12-17T23:37:33Z</dcterms:modified>
</cp:coreProperties>
</file>