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76" r:id="rId3"/>
    <p:sldId id="277" r:id="rId4"/>
    <p:sldId id="278" r:id="rId5"/>
    <p:sldId id="274" r:id="rId6"/>
    <p:sldId id="275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63" r:id="rId16"/>
    <p:sldId id="261" r:id="rId17"/>
    <p:sldId id="264" r:id="rId18"/>
    <p:sldId id="262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Denommée, Jeffrey Fisher, Marc-Antoine 		</a:t>
            </a:r>
            <a:r>
              <a:rPr lang="en-CA" dirty="0" err="1"/>
              <a:t>Houde</a:t>
            </a:r>
            <a:r>
              <a:rPr lang="en-CA" dirty="0"/>
              <a:t> 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55542"/>
              </p:ext>
            </p:extLst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2,75 et 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3,6V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0,2mW + 12mW + 12mW + 68,4mW = 92,6mW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MAPAQ:</a:t>
            </a:r>
            <a:r>
              <a:rPr lang="fr-CA" dirty="0"/>
              <a:t> Minimum 15 mètres de distance avec les routes publiques</a:t>
            </a:r>
          </a:p>
          <a:p>
            <a:r>
              <a:rPr lang="fr-CA" b="1" dirty="0"/>
              <a:t>Statistique Canada 2006:</a:t>
            </a:r>
            <a:r>
              <a:rPr lang="fr-CA" dirty="0"/>
              <a:t> Taille moyenne fermes canadiennes : 728 acres, soit environ 3 km</a:t>
            </a:r>
            <a:r>
              <a:rPr lang="fr-CA" baseline="30000" dirty="0"/>
              <a:t>2</a:t>
            </a:r>
            <a:r>
              <a:rPr lang="fr-CA" dirty="0"/>
              <a:t> </a:t>
            </a:r>
          </a:p>
          <a:p>
            <a:r>
              <a:rPr lang="fr-CA" b="1" dirty="0"/>
              <a:t>Agriculture Québec:</a:t>
            </a:r>
            <a:r>
              <a:rPr lang="fr-CA" dirty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1219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Demande de données température/poids: À chaque minute</a:t>
            </a:r>
          </a:p>
          <a:p>
            <a:r>
              <a:rPr lang="fr-CA" dirty="0"/>
              <a:t>Demande de données GPS: Une fois par jour</a:t>
            </a:r>
          </a:p>
          <a:p>
            <a:r>
              <a:rPr lang="fr-CA" dirty="0"/>
              <a:t>Demandes manuelles de tous les capteurs</a:t>
            </a:r>
          </a:p>
          <a:p>
            <a:r>
              <a:rPr lang="fr-CA" dirty="0"/>
              <a:t>Bande de fréquence utilisée: 2,4GHz</a:t>
            </a:r>
          </a:p>
        </p:txBody>
      </p:sp>
    </p:spTree>
    <p:extLst>
      <p:ext uri="{BB962C8B-B14F-4D97-AF65-F5344CB8AC3E}">
        <p14:creationId xmlns:p14="http://schemas.microsoft.com/office/powerpoint/2010/main" val="140198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 err="1"/>
              <a:t>Criticité</a:t>
            </a:r>
            <a:r>
              <a:rPr lang="en-CA" u="sng" dirty="0"/>
              <a:t> des </a:t>
            </a:r>
            <a:r>
              <a:rPr lang="en-CA" u="sng" dirty="0" err="1"/>
              <a:t>données</a:t>
            </a:r>
            <a:endParaRPr lang="en-CA" u="sng" dirty="0"/>
          </a:p>
          <a:p>
            <a:r>
              <a:rPr lang="en-CA" dirty="0" err="1"/>
              <a:t>Température</a:t>
            </a:r>
            <a:r>
              <a:rPr lang="en-CA" dirty="0"/>
              <a:t>: </a:t>
            </a:r>
            <a:r>
              <a:rPr lang="en-CA" dirty="0" err="1"/>
              <a:t>Moyenne</a:t>
            </a:r>
            <a:endParaRPr lang="en-CA" dirty="0"/>
          </a:p>
          <a:p>
            <a:r>
              <a:rPr lang="en-CA" dirty="0" err="1"/>
              <a:t>Poids</a:t>
            </a:r>
            <a:r>
              <a:rPr lang="en-CA" dirty="0"/>
              <a:t>: </a:t>
            </a:r>
            <a:r>
              <a:rPr lang="en-CA" dirty="0" err="1"/>
              <a:t>Faible</a:t>
            </a:r>
            <a:endParaRPr lang="en-CA" dirty="0"/>
          </a:p>
          <a:p>
            <a:r>
              <a:rPr lang="en-CA" dirty="0" err="1"/>
              <a:t>Données</a:t>
            </a:r>
            <a:r>
              <a:rPr lang="en-CA" dirty="0"/>
              <a:t> GPS: </a:t>
            </a:r>
            <a:r>
              <a:rPr lang="en-CA" dirty="0" err="1"/>
              <a:t>Moyenne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</a:t>
            </a:r>
            <a:r>
              <a:rPr lang="en-CA" dirty="0" err="1"/>
              <a:t>preuve</a:t>
            </a:r>
            <a:r>
              <a:rPr lang="en-CA" dirty="0"/>
              <a:t>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/>
              <a:t>Position</a:t>
            </a:r>
          </a:p>
          <a:p>
            <a:pPr lvl="1"/>
            <a:r>
              <a:rPr lang="en-CA" dirty="0" err="1"/>
              <a:t>Actuateur</a:t>
            </a:r>
            <a:r>
              <a:rPr lang="en-CA" dirty="0"/>
              <a:t> de </a:t>
            </a:r>
            <a:r>
              <a:rPr lang="en-CA" dirty="0" err="1"/>
              <a:t>démonstration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1" y="3228291"/>
            <a:ext cx="2001618" cy="2001618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0" y="3409425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ps icon">
            <a:extLst>
              <a:ext uri="{FF2B5EF4-FFF2-40B4-BE49-F238E27FC236}">
                <a16:creationId xmlns:a16="http://schemas.microsoft.com/office/drawing/2014/main" id="{416683A9-9107-49B8-A35C-C145836B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39" y="2112276"/>
            <a:ext cx="1297149" cy="12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cale icon">
            <a:extLst>
              <a:ext uri="{FF2B5EF4-FFF2-40B4-BE49-F238E27FC236}">
                <a16:creationId xmlns:a16="http://schemas.microsoft.com/office/drawing/2014/main" id="{3126E085-B6C5-4AB5-A61F-6AA9F395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24" y="5298348"/>
            <a:ext cx="928211" cy="9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</a:t>
            </a:r>
            <a:r>
              <a:rPr lang="en-CA" dirty="0" err="1"/>
              <a:t>preuve</a:t>
            </a:r>
            <a:r>
              <a:rPr lang="en-CA" dirty="0"/>
              <a:t>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erminal icon">
            <a:extLst>
              <a:ext uri="{FF2B5EF4-FFF2-40B4-BE49-F238E27FC236}">
                <a16:creationId xmlns:a16="http://schemas.microsoft.com/office/drawing/2014/main" id="{15315AC1-A3A7-4DCD-A7DE-F817121B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48" y="5465127"/>
            <a:ext cx="1049323" cy="11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ive icon">
            <a:extLst>
              <a:ext uri="{FF2B5EF4-FFF2-40B4-BE49-F238E27FC236}">
                <a16:creationId xmlns:a16="http://schemas.microsoft.com/office/drawing/2014/main" id="{85CEA2AD-D978-442A-93BF-AB42CBAF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97" y="2296310"/>
            <a:ext cx="1497783" cy="14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</a:t>
            </a:r>
            <a:r>
              <a:rPr lang="en-CA" dirty="0" err="1"/>
              <a:t>preuve</a:t>
            </a:r>
            <a:r>
              <a:rPr lang="en-CA" dirty="0"/>
              <a:t>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CA" sz="2800" b="1" dirty="0" err="1"/>
              <a:t>Outils</a:t>
            </a:r>
            <a:r>
              <a:rPr lang="en-CA" sz="2800" b="1" dirty="0"/>
              <a:t> de </a:t>
            </a:r>
            <a:r>
              <a:rPr lang="en-CA" sz="2800" b="1" dirty="0" err="1"/>
              <a:t>gestion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279634"/>
            <a:ext cx="574777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Jira</a:t>
            </a:r>
          </a:p>
          <a:p>
            <a:pPr lvl="1">
              <a:buFontTx/>
              <a:buChar char="-"/>
            </a:pPr>
            <a:r>
              <a:rPr lang="en-CA" sz="1400" dirty="0"/>
              <a:t>Gestion des resources</a:t>
            </a:r>
          </a:p>
          <a:p>
            <a:pPr lvl="1">
              <a:buFontTx/>
              <a:buChar char="-"/>
            </a:pPr>
            <a:r>
              <a:rPr lang="en-CA" sz="1400" dirty="0"/>
              <a:t>Gestion du temps (Agile)</a:t>
            </a:r>
          </a:p>
          <a:p>
            <a:pPr lvl="1">
              <a:buFontTx/>
              <a:buChar char="-"/>
            </a:pPr>
            <a:r>
              <a:rPr lang="en-CA" sz="1400" dirty="0"/>
              <a:t>Gestion des </a:t>
            </a:r>
            <a:r>
              <a:rPr lang="en-CA" sz="1400" dirty="0" err="1"/>
              <a:t>risques</a:t>
            </a:r>
            <a:endParaRPr lang="en-CA" sz="1400" dirty="0"/>
          </a:p>
          <a:p>
            <a:pPr lvl="1">
              <a:buFontTx/>
              <a:buChar char="-"/>
            </a:pPr>
            <a:r>
              <a:rPr lang="en-CA" sz="1400" dirty="0" err="1"/>
              <a:t>Traçabilité</a:t>
            </a:r>
            <a:r>
              <a:rPr lang="en-CA" sz="1400" dirty="0"/>
              <a:t> du travail accompli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9727B9-B3CA-4D02-BCCD-F8ED5C3F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47" y="514355"/>
            <a:ext cx="4447841" cy="25019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D305B5-8154-4FAE-849A-A2EDF67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04" y="3841735"/>
            <a:ext cx="4690525" cy="22045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 dirty="0" err="1"/>
              <a:t>Outils</a:t>
            </a:r>
            <a:r>
              <a:rPr lang="en-CA" sz="2400" b="1" dirty="0"/>
              <a:t> de </a:t>
            </a:r>
            <a:r>
              <a:rPr lang="en-CA" sz="2400" b="1" dirty="0" err="1"/>
              <a:t>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Git</a:t>
            </a:r>
          </a:p>
          <a:p>
            <a:pPr lvl="1">
              <a:buFontTx/>
              <a:buChar char="-"/>
            </a:pPr>
            <a:r>
              <a:rPr lang="en-CA" sz="1600" dirty="0"/>
              <a:t>Gestion des documents</a:t>
            </a:r>
          </a:p>
          <a:p>
            <a:pPr lvl="1">
              <a:buFontTx/>
              <a:buChar char="-"/>
            </a:pPr>
            <a:r>
              <a:rPr lang="en-CA" sz="1600" dirty="0" err="1"/>
              <a:t>Traçabilité</a:t>
            </a:r>
            <a:r>
              <a:rPr lang="en-CA" sz="1600" dirty="0"/>
              <a:t> des versions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702EF8-05AD-4A0C-A7F0-38423253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85" y="1646786"/>
            <a:ext cx="5881381" cy="39258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16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Population des </a:t>
            </a:r>
            <a:r>
              <a:rPr lang="en-CA" dirty="0" err="1"/>
              <a:t>abeilles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déclin</a:t>
            </a:r>
            <a:endParaRPr lang="en-CA" dirty="0"/>
          </a:p>
          <a:p>
            <a:pPr lvl="1"/>
            <a:r>
              <a:rPr lang="en-CA" dirty="0" err="1"/>
              <a:t>Inventaire</a:t>
            </a:r>
            <a:r>
              <a:rPr lang="en-CA" dirty="0"/>
              <a:t> de 48000 </a:t>
            </a:r>
            <a:r>
              <a:rPr lang="en-CA" dirty="0" err="1"/>
              <a:t>ruches</a:t>
            </a:r>
            <a:r>
              <a:rPr lang="en-CA" dirty="0"/>
              <a:t> au Québec </a:t>
            </a:r>
            <a:r>
              <a:rPr lang="en-CA" dirty="0" err="1"/>
              <a:t>en</a:t>
            </a:r>
            <a:r>
              <a:rPr lang="en-CA" dirty="0"/>
              <a:t> 2016</a:t>
            </a:r>
          </a:p>
          <a:p>
            <a:pPr lvl="1"/>
            <a:r>
              <a:rPr lang="en-CA" dirty="0"/>
              <a:t>Estimation des </a:t>
            </a:r>
            <a:r>
              <a:rPr lang="en-CA" dirty="0" err="1"/>
              <a:t>pertes</a:t>
            </a:r>
            <a:r>
              <a:rPr lang="en-CA" dirty="0"/>
              <a:t> </a:t>
            </a:r>
            <a:r>
              <a:rPr lang="en-CA" dirty="0" err="1"/>
              <a:t>annuelles</a:t>
            </a:r>
            <a:r>
              <a:rPr lang="en-CA" dirty="0"/>
              <a:t>: 16% </a:t>
            </a:r>
            <a:r>
              <a:rPr lang="en-CA" dirty="0" err="1"/>
              <a:t>en</a:t>
            </a:r>
            <a:r>
              <a:rPr lang="en-CA" dirty="0"/>
              <a:t> 2016, 21% </a:t>
            </a:r>
            <a:r>
              <a:rPr lang="en-CA" dirty="0" err="1"/>
              <a:t>en</a:t>
            </a:r>
            <a:r>
              <a:rPr lang="en-CA" dirty="0"/>
              <a:t> 2017, 50% </a:t>
            </a:r>
            <a:r>
              <a:rPr lang="en-CA" dirty="0" err="1"/>
              <a:t>en</a:t>
            </a:r>
            <a:r>
              <a:rPr lang="en-CA" dirty="0"/>
              <a:t> 2018</a:t>
            </a:r>
          </a:p>
          <a:p>
            <a:pPr lvl="1"/>
            <a:endParaRPr lang="en-CA" dirty="0"/>
          </a:p>
          <a:p>
            <a:r>
              <a:rPr lang="en-CA" dirty="0"/>
              <a:t>Point B.7 du rapport perspectives STS</a:t>
            </a:r>
          </a:p>
          <a:p>
            <a:pPr lvl="1"/>
            <a:r>
              <a:rPr lang="fr-CA" dirty="0"/>
              <a:t>Environnement et ressources (exploiter plus efficacement les ressources naturelles)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39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/>
              <a:t>Outils de 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/>
              <a:t>Principaux outils </a:t>
            </a:r>
            <a:endParaRPr lang="en-CA" sz="1600" b="1"/>
          </a:p>
          <a:p>
            <a:pPr>
              <a:buFontTx/>
              <a:buChar char="-"/>
            </a:pPr>
            <a:r>
              <a:rPr lang="en-CA" sz="1600" u="sng"/>
              <a:t>Slack</a:t>
            </a:r>
          </a:p>
          <a:p>
            <a:pPr lvl="1">
              <a:buFontTx/>
              <a:buChar char="-"/>
            </a:pPr>
            <a:r>
              <a:rPr lang="en-CA" sz="1600"/>
              <a:t>Communication d’équipe</a:t>
            </a:r>
          </a:p>
          <a:p>
            <a:pPr lvl="1">
              <a:buFontTx/>
              <a:buChar char="-"/>
            </a:pPr>
            <a:r>
              <a:rPr lang="en-CA" sz="1600"/>
              <a:t>Organisation des reunions </a:t>
            </a:r>
            <a:endParaRPr lang="en-CA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257132-4E9F-4D77-B3D0-1070238D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41" y="1529092"/>
            <a:ext cx="6602208" cy="36807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83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8235-21A7-4394-B423-8B73E318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EB4-069D-4904-A523-5B4E122D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Poid</a:t>
            </a:r>
            <a:r>
              <a:rPr lang="en-CA" dirty="0" err="1"/>
              <a:t>s</a:t>
            </a:r>
            <a:endParaRPr lang="en-CA" dirty="0"/>
          </a:p>
          <a:p>
            <a:pPr lvl="1"/>
            <a:r>
              <a:rPr lang="en-CA" dirty="0"/>
              <a:t>Indication de </a:t>
            </a:r>
            <a:r>
              <a:rPr lang="en-CA" dirty="0" err="1"/>
              <a:t>l’état</a:t>
            </a:r>
            <a:r>
              <a:rPr lang="en-CA" dirty="0"/>
              <a:t> de santé </a:t>
            </a:r>
            <a:r>
              <a:rPr lang="en-CA" dirty="0" err="1"/>
              <a:t>général</a:t>
            </a:r>
            <a:r>
              <a:rPr lang="en-CA" dirty="0"/>
              <a:t> de la </a:t>
            </a:r>
            <a:r>
              <a:rPr lang="en-CA" dirty="0" err="1"/>
              <a:t>colonie</a:t>
            </a:r>
            <a:endParaRPr lang="en-CA" dirty="0"/>
          </a:p>
          <a:p>
            <a:r>
              <a:rPr lang="en-CA" dirty="0" err="1"/>
              <a:t>Géolocation</a:t>
            </a:r>
            <a:endParaRPr lang="en-CA" dirty="0"/>
          </a:p>
          <a:p>
            <a:pPr lvl="1"/>
            <a:r>
              <a:rPr lang="en-CA" dirty="0"/>
              <a:t>Utile pour les </a:t>
            </a:r>
            <a:r>
              <a:rPr lang="en-CA" dirty="0" err="1"/>
              <a:t>fermes</a:t>
            </a:r>
            <a:r>
              <a:rPr lang="en-CA" dirty="0"/>
              <a:t> </a:t>
            </a:r>
            <a:r>
              <a:rPr lang="en-CA" dirty="0" err="1"/>
              <a:t>apicoles</a:t>
            </a:r>
            <a:endParaRPr lang="en-CA" dirty="0"/>
          </a:p>
          <a:p>
            <a:pPr lvl="1"/>
            <a:r>
              <a:rPr lang="en-CA" dirty="0" err="1"/>
              <a:t>Organismes</a:t>
            </a:r>
            <a:r>
              <a:rPr lang="en-CA" dirty="0"/>
              <a:t> </a:t>
            </a:r>
            <a:r>
              <a:rPr lang="en-CA" dirty="0" err="1"/>
              <a:t>comme</a:t>
            </a:r>
            <a:r>
              <a:rPr lang="en-CA" dirty="0"/>
              <a:t> le MAPAQ qui font </a:t>
            </a:r>
            <a:r>
              <a:rPr lang="en-CA" dirty="0" err="1"/>
              <a:t>l’inventaire</a:t>
            </a:r>
            <a:r>
              <a:rPr lang="en-CA" dirty="0"/>
              <a:t> du </a:t>
            </a:r>
            <a:r>
              <a:rPr lang="en-CA" dirty="0" err="1"/>
              <a:t>cheptel</a:t>
            </a:r>
            <a:r>
              <a:rPr lang="en-CA" dirty="0"/>
              <a:t> </a:t>
            </a:r>
            <a:r>
              <a:rPr lang="en-CA" dirty="0" err="1"/>
              <a:t>apicol</a:t>
            </a:r>
            <a:endParaRPr lang="en-CA" dirty="0"/>
          </a:p>
          <a:p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Larves</a:t>
            </a:r>
            <a:r>
              <a:rPr lang="en-CA" dirty="0"/>
              <a:t> se </a:t>
            </a:r>
            <a:r>
              <a:rPr lang="en-CA" dirty="0" err="1"/>
              <a:t>développent</a:t>
            </a:r>
            <a:r>
              <a:rPr lang="en-CA" dirty="0"/>
              <a:t> à </a:t>
            </a:r>
            <a:r>
              <a:rPr lang="en-CA" dirty="0" err="1"/>
              <a:t>une</a:t>
            </a:r>
            <a:r>
              <a:rPr lang="en-CA" dirty="0"/>
              <a:t> temperature </a:t>
            </a:r>
            <a:r>
              <a:rPr lang="en-CA" dirty="0" err="1"/>
              <a:t>maximale</a:t>
            </a:r>
            <a:r>
              <a:rPr lang="en-CA" dirty="0"/>
              <a:t> de 35˚C</a:t>
            </a:r>
          </a:p>
          <a:p>
            <a:pPr lvl="1"/>
            <a:r>
              <a:rPr lang="en-CA" dirty="0" err="1"/>
              <a:t>Température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utilisée</a:t>
            </a:r>
            <a:r>
              <a:rPr lang="en-CA" dirty="0"/>
              <a:t> pour </a:t>
            </a:r>
            <a:r>
              <a:rPr lang="en-CA" dirty="0" err="1"/>
              <a:t>purger</a:t>
            </a:r>
            <a:r>
              <a:rPr lang="en-CA" dirty="0"/>
              <a:t> la </a:t>
            </a:r>
            <a:r>
              <a:rPr lang="en-CA" dirty="0" err="1"/>
              <a:t>ruche</a:t>
            </a:r>
            <a:r>
              <a:rPr lang="en-CA" dirty="0"/>
              <a:t> de parasites (varroas)</a:t>
            </a:r>
          </a:p>
          <a:p>
            <a:pPr lvl="1"/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257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8235-21A7-4394-B423-8B73E318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EB4-069D-4904-A523-5B4E122D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Compétiteurs</a:t>
            </a:r>
            <a:endParaRPr lang="en-CA" dirty="0"/>
          </a:p>
          <a:p>
            <a:pPr lvl="1"/>
            <a:r>
              <a:rPr lang="en-CA" dirty="0"/>
              <a:t>Hive-Tech, Nectar, </a:t>
            </a:r>
            <a:r>
              <a:rPr lang="en-CA" dirty="0" err="1"/>
              <a:t>BuzzBox</a:t>
            </a:r>
            <a:endParaRPr lang="en-CA" dirty="0"/>
          </a:p>
          <a:p>
            <a:pPr lvl="1"/>
            <a:r>
              <a:rPr lang="en-CA" dirty="0" err="1"/>
              <a:t>Offrent</a:t>
            </a:r>
            <a:r>
              <a:rPr lang="en-CA" dirty="0"/>
              <a:t> </a:t>
            </a:r>
            <a:r>
              <a:rPr lang="en-CA" dirty="0" err="1"/>
              <a:t>certaines</a:t>
            </a:r>
            <a:r>
              <a:rPr lang="en-CA" dirty="0"/>
              <a:t> </a:t>
            </a:r>
            <a:r>
              <a:rPr lang="en-CA" dirty="0" err="1"/>
              <a:t>fonctionnalités</a:t>
            </a:r>
            <a:r>
              <a:rPr lang="en-CA" dirty="0"/>
              <a:t> </a:t>
            </a:r>
            <a:r>
              <a:rPr lang="en-CA" dirty="0" err="1"/>
              <a:t>supplémentaires</a:t>
            </a:r>
            <a:r>
              <a:rPr lang="en-CA" dirty="0"/>
              <a:t> (</a:t>
            </a:r>
            <a:r>
              <a:rPr lang="en-CA" dirty="0" err="1"/>
              <a:t>radiomètre</a:t>
            </a:r>
            <a:r>
              <a:rPr lang="en-CA" dirty="0"/>
              <a:t>, </a:t>
            </a:r>
            <a:r>
              <a:rPr lang="en-CA" dirty="0" err="1"/>
              <a:t>système</a:t>
            </a:r>
            <a:r>
              <a:rPr lang="en-CA" dirty="0"/>
              <a:t> </a:t>
            </a:r>
            <a:r>
              <a:rPr lang="en-CA" dirty="0" err="1"/>
              <a:t>centralisé</a:t>
            </a:r>
            <a:r>
              <a:rPr lang="en-CA" dirty="0"/>
              <a:t>)</a:t>
            </a:r>
          </a:p>
          <a:p>
            <a:r>
              <a:rPr lang="en-CA" dirty="0" err="1"/>
              <a:t>BeeWatch</a:t>
            </a:r>
            <a:endParaRPr lang="en-CA" dirty="0"/>
          </a:p>
          <a:p>
            <a:pPr lvl="1"/>
            <a:r>
              <a:rPr lang="en-CA" dirty="0" err="1"/>
              <a:t>Robustesse</a:t>
            </a:r>
            <a:r>
              <a:rPr lang="en-CA" dirty="0"/>
              <a:t> et </a:t>
            </a:r>
            <a:r>
              <a:rPr lang="en-CA" dirty="0" err="1"/>
              <a:t>abordabilité</a:t>
            </a:r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444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200"/>
            <a:ext cx="10018713" cy="1752599"/>
          </a:xfrm>
        </p:spPr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2FD87C-036A-4401-9190-9BA7554E3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376369"/>
              </p:ext>
            </p:extLst>
          </p:nvPr>
        </p:nvGraphicFramePr>
        <p:xfrm>
          <a:off x="1086643" y="2349500"/>
          <a:ext cx="10018714" cy="288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404">
                  <a:extLst>
                    <a:ext uri="{9D8B030D-6E8A-4147-A177-3AD203B41FA5}">
                      <a16:colId xmlns:a16="http://schemas.microsoft.com/office/drawing/2014/main" val="1582538653"/>
                    </a:ext>
                  </a:extLst>
                </a:gridCol>
                <a:gridCol w="3150392">
                  <a:extLst>
                    <a:ext uri="{9D8B030D-6E8A-4147-A177-3AD203B41FA5}">
                      <a16:colId xmlns:a16="http://schemas.microsoft.com/office/drawing/2014/main" val="1083481781"/>
                    </a:ext>
                  </a:extLst>
                </a:gridCol>
                <a:gridCol w="1972474">
                  <a:extLst>
                    <a:ext uri="{9D8B030D-6E8A-4147-A177-3AD203B41FA5}">
                      <a16:colId xmlns:a16="http://schemas.microsoft.com/office/drawing/2014/main" val="2655328568"/>
                    </a:ext>
                  </a:extLst>
                </a:gridCol>
                <a:gridCol w="1670500">
                  <a:extLst>
                    <a:ext uri="{9D8B030D-6E8A-4147-A177-3AD203B41FA5}">
                      <a16:colId xmlns:a16="http://schemas.microsoft.com/office/drawing/2014/main" val="2527597926"/>
                    </a:ext>
                  </a:extLst>
                </a:gridCol>
                <a:gridCol w="1220748">
                  <a:extLst>
                    <a:ext uri="{9D8B030D-6E8A-4147-A177-3AD203B41FA5}">
                      <a16:colId xmlns:a16="http://schemas.microsoft.com/office/drawing/2014/main" val="1452075064"/>
                    </a:ext>
                  </a:extLst>
                </a:gridCol>
                <a:gridCol w="1061196">
                  <a:extLst>
                    <a:ext uri="{9D8B030D-6E8A-4147-A177-3AD203B41FA5}">
                      <a16:colId xmlns:a16="http://schemas.microsoft.com/office/drawing/2014/main" val="174919114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N˚ d’ordre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Désignation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Critère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Niveau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Flexibilité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</a:rPr>
                        <a:t>Classe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324778925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0" dirty="0">
                          <a:solidFill>
                            <a:schemeClr val="tx1"/>
                          </a:solidFill>
                          <a:effectLst/>
                        </a:rPr>
                        <a:t>Fpr1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utilisateur donnant accès aux données lues et permettant le contrôle du chauffage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lisible et complet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sur l’écran, contrôle avec souris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-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5834287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0" dirty="0">
                          <a:solidFill>
                            <a:schemeClr val="tx1"/>
                          </a:solidFill>
                          <a:effectLst/>
                        </a:rPr>
                        <a:t>Fpr2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Communication sans-fil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Envoie de commandes et réception de réponses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1km de distance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50m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146837127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Fpr3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Autonomie sur batterie assurée par un panneau solaire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Permet le fonctionnement de l’appareil pour une certaine durée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96h d’autonomie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12h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907397932"/>
                  </a:ext>
                </a:extLst>
              </a:tr>
              <a:tr h="42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Fsec1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Contrôle de la température de la ruche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Contrôlable par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Chauffage jusqu’à 30˚C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893943727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Fsec2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Lecture de la température interne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température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Température entre -40˚C et 40˚C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75427379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Fsec3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Lecture du poids de la ruche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du poids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Poids jusqu’à 45kg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1kg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37262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200"/>
            <a:ext cx="10018713" cy="1752599"/>
          </a:xfrm>
        </p:spPr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AF7778-00B4-4BCB-923D-9C03D8E2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39889"/>
              </p:ext>
            </p:extLst>
          </p:nvPr>
        </p:nvGraphicFramePr>
        <p:xfrm>
          <a:off x="981075" y="2400300"/>
          <a:ext cx="10229849" cy="288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284">
                  <a:extLst>
                    <a:ext uri="{9D8B030D-6E8A-4147-A177-3AD203B41FA5}">
                      <a16:colId xmlns:a16="http://schemas.microsoft.com/office/drawing/2014/main" val="606725077"/>
                    </a:ext>
                  </a:extLst>
                </a:gridCol>
                <a:gridCol w="3216784">
                  <a:extLst>
                    <a:ext uri="{9D8B030D-6E8A-4147-A177-3AD203B41FA5}">
                      <a16:colId xmlns:a16="http://schemas.microsoft.com/office/drawing/2014/main" val="1053561630"/>
                    </a:ext>
                  </a:extLst>
                </a:gridCol>
                <a:gridCol w="2014044">
                  <a:extLst>
                    <a:ext uri="{9D8B030D-6E8A-4147-A177-3AD203B41FA5}">
                      <a16:colId xmlns:a16="http://schemas.microsoft.com/office/drawing/2014/main" val="2742544724"/>
                    </a:ext>
                  </a:extLst>
                </a:gridCol>
                <a:gridCol w="1705704">
                  <a:extLst>
                    <a:ext uri="{9D8B030D-6E8A-4147-A177-3AD203B41FA5}">
                      <a16:colId xmlns:a16="http://schemas.microsoft.com/office/drawing/2014/main" val="1760182338"/>
                    </a:ext>
                  </a:extLst>
                </a:gridCol>
                <a:gridCol w="1246475">
                  <a:extLst>
                    <a:ext uri="{9D8B030D-6E8A-4147-A177-3AD203B41FA5}">
                      <a16:colId xmlns:a16="http://schemas.microsoft.com/office/drawing/2014/main" val="1592656044"/>
                    </a:ext>
                  </a:extLst>
                </a:gridCol>
                <a:gridCol w="1083558">
                  <a:extLst>
                    <a:ext uri="{9D8B030D-6E8A-4147-A177-3AD203B41FA5}">
                      <a16:colId xmlns:a16="http://schemas.microsoft.com/office/drawing/2014/main" val="1067199798"/>
                    </a:ext>
                  </a:extLst>
                </a:gridCol>
              </a:tblGrid>
              <a:tr h="40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N˚ </a:t>
                      </a:r>
                      <a:r>
                        <a:rPr lang="en-CA" sz="1000" dirty="0" err="1">
                          <a:effectLst/>
                        </a:rPr>
                        <a:t>d’ordre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Désignation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Critère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Niveau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Flexibilité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</a:rPr>
                        <a:t>Classe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1185755021"/>
                  </a:ext>
                </a:extLst>
              </a:tr>
              <a:tr h="436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Fsec4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Positionnement de la ruche par GPS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position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Positionnement en mètres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5m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2314651234"/>
                  </a:ext>
                </a:extLst>
              </a:tr>
              <a:tr h="396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Fsec5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Lecture de l’humidité relative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l’humidité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Humidité relative de 0% à 100%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5%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1978883566"/>
                  </a:ext>
                </a:extLst>
              </a:tr>
              <a:tr h="432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Fsec6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Lecture de la vitesse du vent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vitesse du vent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Vitesse jusqu’à 45m/s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5m/s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3912739499"/>
                  </a:ext>
                </a:extLst>
              </a:tr>
              <a:tr h="41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Fsec7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Détection de mouvement à proximité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des mouvements détectés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Mouvements détectés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-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2901990250"/>
                  </a:ext>
                </a:extLst>
              </a:tr>
              <a:tr h="386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Fsec8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Détection de sons à proximité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Affichage des sons détectés sur l’interface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Sons détectés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-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883334356"/>
                  </a:ext>
                </a:extLst>
              </a:tr>
              <a:tr h="410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Fsec9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Analyse de certains composés volatiles, tel que la fumée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Affichage de la qualité d’air sur l’interface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Qualité de l’air en % de composés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± 1%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183894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0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permettant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qui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</TotalTime>
  <Words>798</Words>
  <Application>Microsoft Office PowerPoint</Application>
  <PresentationFormat>Grand écran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Parallax</vt:lpstr>
      <vt:lpstr>Dossier de Conception</vt:lpstr>
      <vt:lpstr>Justification du besoin, contexte du projet et du marché</vt:lpstr>
      <vt:lpstr>Justification du besoin, contexte du projet et du marché</vt:lpstr>
      <vt:lpstr>Justification du besoin, contexte du projet et du marché</vt:lpstr>
      <vt:lpstr>Cahier de charges fonctionnelles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Prototype/preuve de concept de S6</vt:lpstr>
      <vt:lpstr>Prototype/preuve de concept de S6</vt:lpstr>
      <vt:lpstr>Prototype/preuve de concept de S6</vt:lpstr>
      <vt:lpstr>Outils de gestion</vt:lpstr>
      <vt:lpstr>Outils de gestion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Raph Bouchard</cp:lastModifiedBy>
  <cp:revision>19</cp:revision>
  <dcterms:created xsi:type="dcterms:W3CDTF">2018-09-14T17:29:58Z</dcterms:created>
  <dcterms:modified xsi:type="dcterms:W3CDTF">2018-09-20T12:20:59Z</dcterms:modified>
</cp:coreProperties>
</file>