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22"/>
  </p:notesMasterIdLst>
  <p:sldIdLst>
    <p:sldId id="273" r:id="rId2"/>
    <p:sldId id="302" r:id="rId3"/>
    <p:sldId id="306" r:id="rId4"/>
    <p:sldId id="292" r:id="rId5"/>
    <p:sldId id="268" r:id="rId6"/>
    <p:sldId id="310" r:id="rId7"/>
    <p:sldId id="311" r:id="rId8"/>
    <p:sldId id="305" r:id="rId9"/>
    <p:sldId id="308" r:id="rId10"/>
    <p:sldId id="309" r:id="rId11"/>
    <p:sldId id="297" r:id="rId12"/>
    <p:sldId id="298" r:id="rId13"/>
    <p:sldId id="304" r:id="rId14"/>
    <p:sldId id="269" r:id="rId15"/>
    <p:sldId id="274" r:id="rId16"/>
    <p:sldId id="299" r:id="rId17"/>
    <p:sldId id="300" r:id="rId18"/>
    <p:sldId id="301" r:id="rId19"/>
    <p:sldId id="307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EAEAEA"/>
    <a:srgbClr val="EA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14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5774F97-E9EC-4432-A5BA-2DFD37FAE1C1}" type="presOf" srcId="{4DC34184-FE38-4194-BC17-A455446A5982}" destId="{E858CC1B-228A-4E37-9049-03FF4CF8C9CB}" srcOrd="0" destOrd="0" presId="urn:diagrams.loki3.com/VaryingWidthList"/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0788FC3C-D71D-40F8-AE53-A3FF95AD7DC8}" type="presOf" srcId="{A7011F2A-37A5-4CC1-BA16-320E874C87D9}" destId="{38778E45-4043-480B-8396-486A342B2C32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788FC3C-D71D-40F8-AE53-A3FF95AD7DC8}" type="presOf" srcId="{A7011F2A-37A5-4CC1-BA16-320E874C87D9}" destId="{38778E45-4043-480B-8396-486A342B2C32}" srcOrd="0" destOrd="0" presId="urn:diagrams.loki3.com/VaryingWidthList"/>
    <dgm:cxn modelId="{F6168428-80F4-4ACF-B459-9E45BCCF0DF1}" type="presOf" srcId="{8D24BE46-F10F-4207-8497-69D1E672609F}" destId="{E885F5AA-703D-4B6E-8E68-2C0F430C980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54BA51C3-36B8-4F0C-A4C0-D50B383BFBD3}" type="presOf" srcId="{77EE87AA-C3D1-4BE4-A9B3-55AF5EFE083D}" destId="{079391C1-FB94-46CC-873B-432DD12B565A}" srcOrd="0" destOrd="0" presId="urn:diagrams.loki3.com/VaryingWidthList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0B02D96A-FE56-41C0-B587-F7CDB2E9AB89}" type="presOf" srcId="{B18C9F82-CF51-41CF-997C-091463BC0567}" destId="{909366D7-812F-439F-AF80-B3B98B0A6628}" srcOrd="0" destOrd="0" presId="urn:diagrams.loki3.com/VaryingWidthList"/>
    <dgm:cxn modelId="{E8FD3EB7-B21C-49E7-AF97-54AA2821B452}" type="presOf" srcId="{8F1E44D9-C901-4814-997E-6CFCD7FF4C0E}" destId="{2B769166-BA78-4536-BC03-924C18A3A157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produit</a:t>
          </a:r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500" kern="1200" dirty="0"/>
            <a:t>Assurer la rentabilité du produit</a:t>
          </a:r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8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0BAE5-7F58-4C30-B756-DE40D9B5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Identifications des défis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C72F3-2F06-4142-B567-17EC2FA2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CEB56-692C-4263-93E1-B9110D2562C9}"/>
              </a:ext>
            </a:extLst>
          </p:cNvPr>
          <p:cNvSpPr txBox="1"/>
          <p:nvPr/>
        </p:nvSpPr>
        <p:spPr>
          <a:xfrm>
            <a:off x="2238673" y="2133600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D858-A87B-46DE-AA4C-093FE6D6F2B2}"/>
              </a:ext>
            </a:extLst>
          </p:cNvPr>
          <p:cNvSpPr txBox="1"/>
          <p:nvPr/>
        </p:nvSpPr>
        <p:spPr>
          <a:xfrm>
            <a:off x="2238673" y="3859823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23840-7303-4BB0-8798-196B89213585}"/>
              </a:ext>
            </a:extLst>
          </p:cNvPr>
          <p:cNvSpPr txBox="1"/>
          <p:nvPr/>
        </p:nvSpPr>
        <p:spPr>
          <a:xfrm>
            <a:off x="2238673" y="5577252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03547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40030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Veille – Points à considérer</a:t>
            </a:r>
            <a:br>
              <a:rPr lang="fr-CA" dirty="0"/>
            </a:br>
            <a:endParaRPr lang="fr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1B98-B4FA-4650-897D-714D995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Conditions de survie/besoins des abeilles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Accès à l’eau</a:t>
            </a:r>
          </a:p>
          <a:p>
            <a:pPr lvl="1"/>
            <a:r>
              <a:rPr lang="fr-CA" dirty="0"/>
              <a:t>Vents tenus au minimum</a:t>
            </a:r>
          </a:p>
          <a:p>
            <a:r>
              <a:rPr lang="fr-CA" dirty="0"/>
              <a:t>Conditions de travail/requis de l’apiculteur</a:t>
            </a:r>
          </a:p>
          <a:p>
            <a:pPr lvl="1"/>
            <a:r>
              <a:rPr lang="fr-CA" dirty="0"/>
              <a:t>Détection d’essaimage</a:t>
            </a:r>
          </a:p>
          <a:p>
            <a:pPr lvl="1"/>
            <a:r>
              <a:rPr lang="fr-CA" dirty="0"/>
              <a:t>Poids de la ruche </a:t>
            </a:r>
            <a:r>
              <a:rPr lang="fr-CA" dirty="0">
                <a:cs typeface="Calibri" panose="020F0502020204030204" pitchFamily="34" charset="0"/>
              </a:rPr>
              <a:t>→ Volume de miel</a:t>
            </a:r>
            <a:endParaRPr lang="fr-CA" dirty="0"/>
          </a:p>
          <a:p>
            <a:r>
              <a:rPr lang="fr-CA" dirty="0"/>
              <a:t>Produits existants</a:t>
            </a:r>
          </a:p>
          <a:p>
            <a:pPr lvl="1"/>
            <a:r>
              <a:rPr lang="fr-CA" dirty="0"/>
              <a:t>Prix élevé</a:t>
            </a:r>
          </a:p>
        </p:txBody>
      </p:sp>
    </p:spTree>
    <p:extLst>
      <p:ext uri="{BB962C8B-B14F-4D97-AF65-F5344CB8AC3E}">
        <p14:creationId xmlns:p14="http://schemas.microsoft.com/office/powerpoint/2010/main" val="264615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#1 : Apiculteur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Vivant principalement de l’apiculture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Type/nombre de ruches</a:t>
            </a:r>
          </a:p>
          <a:p>
            <a:pPr lvl="2"/>
            <a:r>
              <a:rPr lang="fr-CA" dirty="0"/>
              <a:t>Type d’exploitation</a:t>
            </a:r>
          </a:p>
          <a:p>
            <a:pPr lvl="2"/>
            <a:r>
              <a:rPr lang="fr-CA" dirty="0"/>
              <a:t>Routine de récolte du miel</a:t>
            </a:r>
          </a:p>
          <a:p>
            <a:pPr lvl="2"/>
            <a:r>
              <a:rPr lang="fr-CA" dirty="0"/>
              <a:t>Ouverture face à la technologie</a:t>
            </a:r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#2 : Agriculteur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Jeune et ouvert aux nouvelles technologies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Opinions sur les ruches sur les fermes</a:t>
            </a:r>
          </a:p>
          <a:p>
            <a:pPr lvl="2"/>
            <a:r>
              <a:rPr lang="fr-CA" dirty="0"/>
              <a:t>Opinions sur l’utilisation de technologies dans le milieu agricole</a:t>
            </a:r>
          </a:p>
          <a:p>
            <a:pPr lvl="2"/>
            <a:r>
              <a:rPr lang="fr-CA" dirty="0"/>
              <a:t>Opinion sur le produit de ruche intelligente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6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287C-DBAC-45F1-BAB8-E361752A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Rétrospective face à la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2FE80-6072-4D2E-A290-B4D18A87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39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Définition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F0EF25-7753-46ED-9613-2F18C8B7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4" y="1357548"/>
            <a:ext cx="5852517" cy="530097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F0035F-D3A6-4121-AB60-39995408F8F8}"/>
              </a:ext>
            </a:extLst>
          </p:cNvPr>
          <p:cNvSpPr txBox="1"/>
          <p:nvPr/>
        </p:nvSpPr>
        <p:spPr>
          <a:xfrm>
            <a:off x="8122277" y="2644462"/>
            <a:ext cx="395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Diminuer la mortalité </a:t>
            </a:r>
          </a:p>
          <a:p>
            <a:r>
              <a:rPr lang="fr-CA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chez les abeilles</a:t>
            </a:r>
          </a:p>
        </p:txBody>
      </p:sp>
    </p:spTree>
    <p:extLst>
      <p:ext uri="{BB962C8B-B14F-4D97-AF65-F5344CB8AC3E}">
        <p14:creationId xmlns:p14="http://schemas.microsoft.com/office/powerpoint/2010/main" val="32982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633AC-EEC6-476F-88A7-9E58C137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Axes innovants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2A010-3AA9-43D6-B65D-A8C825A7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5293"/>
            <a:ext cx="8915400" cy="3777622"/>
          </a:xfrm>
        </p:spPr>
        <p:txBody>
          <a:bodyPr/>
          <a:lstStyle/>
          <a:p>
            <a:pPr lvl="0"/>
            <a:r>
              <a:rPr lang="fr-CA" dirty="0"/>
              <a:t>Peu de produit disponibles au Canada</a:t>
            </a:r>
          </a:p>
          <a:p>
            <a:pPr lvl="0"/>
            <a:r>
              <a:rPr lang="fr-CA" dirty="0"/>
              <a:t>Produits sur mesure ou prêt à l’emploie</a:t>
            </a:r>
          </a:p>
          <a:p>
            <a:pPr lvl="0"/>
            <a:r>
              <a:rPr lang="fr-CA" dirty="0"/>
              <a:t>Système de communication en maille</a:t>
            </a:r>
          </a:p>
          <a:p>
            <a:endParaRPr lang="fr-CA" dirty="0"/>
          </a:p>
        </p:txBody>
      </p:sp>
      <p:pic>
        <p:nvPicPr>
          <p:cNvPr id="1026" name="Picture 2" descr="stats_2016">
            <a:extLst>
              <a:ext uri="{FF2B5EF4-FFF2-40B4-BE49-F238E27FC236}">
                <a16:creationId xmlns:a16="http://schemas.microsoft.com/office/drawing/2014/main" id="{6FFCF418-2937-4133-B06C-1DA988E64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" r="951"/>
          <a:stretch/>
        </p:blipFill>
        <p:spPr bwMode="auto">
          <a:xfrm>
            <a:off x="2524760" y="3254062"/>
            <a:ext cx="5774060" cy="34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apiculteur">
            <a:extLst>
              <a:ext uri="{FF2B5EF4-FFF2-40B4-BE49-F238E27FC236}">
                <a16:creationId xmlns:a16="http://schemas.microsoft.com/office/drawing/2014/main" id="{94ACAED0-6C14-4890-A233-B3A61801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40" y="2133600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5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633AC-EEC6-476F-88A7-9E58C137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Parties prenantes</a:t>
            </a:r>
            <a:endParaRPr lang="fr-CA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76778"/>
              </p:ext>
            </p:extLst>
          </p:nvPr>
        </p:nvGraphicFramePr>
        <p:xfrm>
          <a:off x="2592925" y="2319049"/>
          <a:ext cx="6239576" cy="2474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9788">
                  <a:extLst>
                    <a:ext uri="{9D8B030D-6E8A-4147-A177-3AD203B41FA5}">
                      <a16:colId xmlns:a16="http://schemas.microsoft.com/office/drawing/2014/main" val="3774703245"/>
                    </a:ext>
                  </a:extLst>
                </a:gridCol>
                <a:gridCol w="3119788">
                  <a:extLst>
                    <a:ext uri="{9D8B030D-6E8A-4147-A177-3AD203B41FA5}">
                      <a16:colId xmlns:a16="http://schemas.microsoft.com/office/drawing/2014/main" val="1224238568"/>
                    </a:ext>
                  </a:extLst>
                </a:gridCol>
              </a:tblGrid>
              <a:tr h="350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Directe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800" dirty="0">
                          <a:effectLst/>
                        </a:rPr>
                        <a:t>Indirecte</a:t>
                      </a:r>
                      <a:endParaRPr lang="fr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896253"/>
                  </a:ext>
                </a:extLst>
              </a:tr>
              <a:tr h="350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b="0" dirty="0">
                          <a:solidFill>
                            <a:schemeClr val="tx1"/>
                          </a:solidFill>
                          <a:effectLst/>
                        </a:rPr>
                        <a:t>Apiculteurs</a:t>
                      </a:r>
                      <a:endParaRPr lang="fr-CA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 smtClean="0">
                          <a:effectLst/>
                        </a:rPr>
                        <a:t>Fournisseurs</a:t>
                      </a:r>
                      <a:endParaRPr lang="fr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2261"/>
                  </a:ext>
                </a:extLst>
              </a:tr>
              <a:tr h="350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b="0" dirty="0">
                          <a:solidFill>
                            <a:schemeClr val="tx1"/>
                          </a:solidFill>
                          <a:effectLst/>
                        </a:rPr>
                        <a:t>Abeilles</a:t>
                      </a:r>
                      <a:endParaRPr lang="fr-CA" sz="15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>
                          <a:effectLst/>
                        </a:rPr>
                        <a:t>Agriculteurs</a:t>
                      </a:r>
                      <a:endParaRPr lang="fr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66234"/>
                  </a:ext>
                </a:extLst>
              </a:tr>
              <a:tr h="35088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b="0" dirty="0">
                          <a:solidFill>
                            <a:schemeClr val="tx1"/>
                          </a:solidFill>
                          <a:effectLst/>
                        </a:rPr>
                        <a:t>Le </a:t>
                      </a:r>
                      <a:r>
                        <a:rPr lang="fr-CA" sz="1500" b="0" dirty="0" smtClean="0">
                          <a:solidFill>
                            <a:schemeClr val="tx1"/>
                          </a:solidFill>
                          <a:effectLst/>
                        </a:rPr>
                        <a:t>Fabricant</a:t>
                      </a:r>
                      <a:endParaRPr lang="fr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>
                          <a:effectLst/>
                        </a:rPr>
                        <a:t>Points de vente</a:t>
                      </a:r>
                      <a:endParaRPr lang="fr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4998"/>
                  </a:ext>
                </a:extLst>
              </a:tr>
              <a:tr h="35088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>
                          <a:effectLst/>
                        </a:rPr>
                        <a:t>Fleuristes</a:t>
                      </a:r>
                      <a:endParaRPr lang="fr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790443"/>
                  </a:ext>
                </a:extLst>
              </a:tr>
              <a:tr h="72033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500" dirty="0">
                          <a:effectLst/>
                        </a:rPr>
                        <a:t>Consommateurs de miels et produits </a:t>
                      </a:r>
                      <a:r>
                        <a:rPr lang="fr-CA" sz="1500" dirty="0" err="1">
                          <a:effectLst/>
                        </a:rPr>
                        <a:t>pollinisés</a:t>
                      </a:r>
                      <a:endParaRPr lang="fr-CA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604707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122" y="2319049"/>
            <a:ext cx="2677692" cy="15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00D-C7A5-4261-9ED9-BD693F1C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5984"/>
            <a:ext cx="8229600" cy="1280890"/>
          </a:xfrm>
        </p:spPr>
        <p:txBody>
          <a:bodyPr/>
          <a:lstStyle/>
          <a:p>
            <a:r>
              <a:rPr lang="en-CA" dirty="0"/>
              <a:t>Identification des impacts et des </a:t>
            </a:r>
            <a:r>
              <a:rPr lang="en-CA" dirty="0" err="1"/>
              <a:t>enjeux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BB06B-BB0A-4B40-B3BB-A4050608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54" y="1856874"/>
            <a:ext cx="6571292" cy="4622662"/>
          </a:xfrm>
        </p:spPr>
      </p:pic>
    </p:spTree>
    <p:extLst>
      <p:ext uri="{BB962C8B-B14F-4D97-AF65-F5344CB8AC3E}">
        <p14:creationId xmlns:p14="http://schemas.microsoft.com/office/powerpoint/2010/main" val="11365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89AA6-8385-4FC3-9F5E-6C76518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Identifications des défis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F3F77-6E0C-4D90-A75D-BD2ED4C2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A7B6-9D4F-4A2C-8EE4-BBE08E927CD5}"/>
              </a:ext>
            </a:extLst>
          </p:cNvPr>
          <p:cNvSpPr txBox="1"/>
          <p:nvPr/>
        </p:nvSpPr>
        <p:spPr>
          <a:xfrm>
            <a:off x="4808756" y="3741011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C993-D8E2-4812-BFF1-C72715232236}"/>
              </a:ext>
            </a:extLst>
          </p:cNvPr>
          <p:cNvSpPr txBox="1"/>
          <p:nvPr/>
        </p:nvSpPr>
        <p:spPr>
          <a:xfrm>
            <a:off x="4005723" y="1789049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CCD6C-274D-41A3-8A60-F0582F6BD44D}"/>
              </a:ext>
            </a:extLst>
          </p:cNvPr>
          <p:cNvSpPr txBox="1"/>
          <p:nvPr/>
        </p:nvSpPr>
        <p:spPr>
          <a:xfrm>
            <a:off x="1385619" y="3817954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E01F5-C26F-479F-942C-4764CEC682BD}"/>
              </a:ext>
            </a:extLst>
          </p:cNvPr>
          <p:cNvSpPr txBox="1"/>
          <p:nvPr/>
        </p:nvSpPr>
        <p:spPr>
          <a:xfrm>
            <a:off x="3618862" y="5846861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7853-CA24-4B68-86F4-DAB15A5244F3}"/>
              </a:ext>
            </a:extLst>
          </p:cNvPr>
          <p:cNvSpPr txBox="1"/>
          <p:nvPr/>
        </p:nvSpPr>
        <p:spPr>
          <a:xfrm>
            <a:off x="8536692" y="3817955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2EE584A1-0E66-40EA-8C94-9B245FB3815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658678" y="2435380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5E75472F-169E-492A-9D99-EBA14051B34F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912550" y="4125732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7CBC224F-3C4D-46F3-8F85-C07D26B21F24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508602" y="4125732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>
            <a:extLst>
              <a:ext uri="{FF2B5EF4-FFF2-40B4-BE49-F238E27FC236}">
                <a16:creationId xmlns:a16="http://schemas.microsoft.com/office/drawing/2014/main" id="{D73CA8D3-E185-4434-B822-BB2612036AF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5658679" y="4510452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858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873</TotalTime>
  <Words>307</Words>
  <Application>Microsoft Office PowerPoint</Application>
  <PresentationFormat>Grand écran</PresentationFormat>
  <Paragraphs>90</Paragraphs>
  <Slides>20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Wingdings 3</vt:lpstr>
      <vt:lpstr>Wisp</vt:lpstr>
      <vt:lpstr>Analyse Éthique</vt:lpstr>
      <vt:lpstr>Présentation PowerPoint</vt:lpstr>
      <vt:lpstr>Définition du projet</vt:lpstr>
      <vt:lpstr>Application</vt:lpstr>
      <vt:lpstr>Architecture Globale</vt:lpstr>
      <vt:lpstr>Axes innovants</vt:lpstr>
      <vt:lpstr>Parties prenantes</vt:lpstr>
      <vt:lpstr>Identification des impacts et des enjeux</vt:lpstr>
      <vt:lpstr>Identifications des défis</vt:lpstr>
      <vt:lpstr>Identifications des défis</vt:lpstr>
      <vt:lpstr>Priorisation des défis</vt:lpstr>
      <vt:lpstr>Priorisation des défis</vt:lpstr>
      <vt:lpstr>Veille – Points à considérer </vt:lpstr>
      <vt:lpstr>Entrevues potentielles</vt:lpstr>
      <vt:lpstr>Entrevues potentielles</vt:lpstr>
      <vt:lpstr>Implémentation: Protection des abeilles</vt:lpstr>
      <vt:lpstr>Implémentation: Faciliter le travail des apiculteurs</vt:lpstr>
      <vt:lpstr>Implémentation: Rentabilité</vt:lpstr>
      <vt:lpstr>Rétrospective face à la démarche</vt:lpstr>
      <vt:lpstr>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Sébastien Courtois</cp:lastModifiedBy>
  <cp:revision>53</cp:revision>
  <dcterms:created xsi:type="dcterms:W3CDTF">2018-11-29T15:46:01Z</dcterms:created>
  <dcterms:modified xsi:type="dcterms:W3CDTF">2018-12-18T01:35:13Z</dcterms:modified>
</cp:coreProperties>
</file>