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73" r:id="rId2"/>
    <p:sldId id="268" r:id="rId3"/>
    <p:sldId id="269" r:id="rId4"/>
    <p:sldId id="267" r:id="rId5"/>
    <p:sldId id="270" r:id="rId6"/>
    <p:sldId id="266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1" r:id="rId24"/>
    <p:sldId id="271" r:id="rId25"/>
    <p:sldId id="264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2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1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36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96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0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0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94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6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96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298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0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429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4B64-FE95-4932-92D6-ED057920999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10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Présentation</a:t>
            </a:r>
            <a:r>
              <a:rPr lang="en-CA" dirty="0"/>
              <a:t> Finale –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811" y="1904999"/>
            <a:ext cx="8915400" cy="4940194"/>
          </a:xfrm>
        </p:spPr>
        <p:txBody>
          <a:bodyPr>
            <a:normAutofit/>
          </a:bodyPr>
          <a:lstStyle/>
          <a:p>
            <a:r>
              <a:rPr lang="fr-CA" dirty="0"/>
              <a:t>250kHz est la fréquence de transmission des bits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  <a:p>
            <a:r>
              <a:rPr lang="fr-CA" dirty="0"/>
              <a:t>250kHz ÷ 4-bits = 62,5kHz  soit un pulse par symbole</a:t>
            </a:r>
            <a:br>
              <a:rPr lang="fr-CA" dirty="0"/>
            </a:br>
            <a:r>
              <a:rPr lang="fr-CA" dirty="0"/>
              <a:t>100MHz ÷ 62,5kHz = 1600  donc modulo de 1600</a:t>
            </a:r>
            <a:br>
              <a:rPr lang="fr-CA" dirty="0"/>
            </a:br>
            <a:br>
              <a:rPr lang="fr-CA" dirty="0"/>
            </a:br>
            <a:endParaRPr lang="fr-CA" dirty="0"/>
          </a:p>
          <a:p>
            <a:r>
              <a:rPr lang="fr-CA" dirty="0"/>
              <a:t>62,5kHz x 32-bits = 2MHz soit un pulse par 32-chips</a:t>
            </a:r>
            <a:br>
              <a:rPr lang="fr-CA" dirty="0"/>
            </a:br>
            <a:r>
              <a:rPr lang="fr-CA" dirty="0"/>
              <a:t>Modulo 50</a:t>
            </a:r>
            <a:br>
              <a:rPr lang="fr-CA" dirty="0"/>
            </a:br>
            <a:br>
              <a:rPr lang="fr-CA" dirty="0"/>
            </a:br>
            <a:endParaRPr lang="fr-CA" dirty="0"/>
          </a:p>
          <a:p>
            <a:r>
              <a:rPr lang="fr-CA" dirty="0"/>
              <a:t>2MHz ÷ 2 rails = 1MHz par rail, chips divisé en 2 rails</a:t>
            </a:r>
            <a:br>
              <a:rPr lang="fr-CA" dirty="0"/>
            </a:br>
            <a:r>
              <a:rPr lang="fr-CA" dirty="0"/>
              <a:t>Modulo 100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8" y="1905000"/>
            <a:ext cx="1277393" cy="4940193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50176" y="1264555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Calculs</a:t>
            </a:r>
            <a:r>
              <a:rPr lang="en-CA" sz="2400" dirty="0"/>
              <a:t> des </a:t>
            </a:r>
            <a:r>
              <a:rPr lang="en-CA" sz="2400" dirty="0" err="1"/>
              <a:t>horloges</a:t>
            </a:r>
            <a:r>
              <a:rPr lang="en-CA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441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FDD01-A6F3-46B0-A7A5-740763964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6459" y="1726220"/>
                <a:ext cx="8915400" cy="3777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CA" dirty="0"/>
              </a:p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fr-CA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</a:rPr>
                      <m:t>= −1</m:t>
                    </m:r>
                  </m:oMath>
                </a14:m>
                <a:endParaRPr lang="fr-CA" dirty="0"/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FDD01-A6F3-46B0-A7A5-740763964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6459" y="1726220"/>
                <a:ext cx="8915400" cy="3777622"/>
              </a:xfr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23047" y="1264555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Calculs</a:t>
            </a:r>
            <a:r>
              <a:rPr lang="en-CA" sz="2400" dirty="0"/>
              <a:t> des sinus: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7" y="3797963"/>
            <a:ext cx="10238946" cy="29502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45" y="1292926"/>
            <a:ext cx="4049238" cy="25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FDD01-A6F3-46B0-A7A5-740763964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726221"/>
                <a:ext cx="9179235" cy="4852710"/>
              </a:xfrm>
            </p:spPr>
            <p:txBody>
              <a:bodyPr>
                <a:normAutofit/>
              </a:bodyPr>
              <a:lstStyle/>
              <a:p>
                <a:r>
                  <a:rPr lang="fr-CA" dirty="0"/>
                  <a:t>1MHz ÷ 2 = 500kHz, car un demi-sinus vaut maintenant 1-bit</a:t>
                </a:r>
                <a:br>
                  <a:rPr lang="fr-CA" dirty="0"/>
                </a:br>
                <a:endParaRPr lang="en-CA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CA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fr-CA" dirty="0"/>
                  <a:t> de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CA" dirty="0"/>
                  <a:t> =  10,7MHz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= 100MHz</a:t>
                </a:r>
                <a:br>
                  <a:rPr lang="fr-CA" dirty="0"/>
                </a:b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CA" dirty="0"/>
                  <a:t>= 0,782390810576588	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fr-CA" dirty="0"/>
                  <a:t>= 0,224270760949381</a:t>
                </a:r>
                <a:br>
                  <a:rPr lang="fr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dirty="0"/>
                  <a:t> = 1,564781621153176</a:t>
                </a:r>
              </a:p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fr-CA" dirty="0"/>
                  <a:t> de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CA" dirty="0"/>
                  <a:t> =  500kHz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= 100MHz</a:t>
                </a:r>
                <a:br>
                  <a:rPr lang="fr-CA" dirty="0"/>
                </a:b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CA" dirty="0"/>
                  <a:t>= 0,999506560365732	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fr-CA" dirty="0"/>
                  <a:t>= 0,998026728428272</a:t>
                </a:r>
                <a:br>
                  <a:rPr lang="fr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dirty="0"/>
                  <a:t> = 1,999013120731463</a:t>
                </a:r>
              </a:p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fr-CA" dirty="0"/>
                  <a:t> de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CA" dirty="0"/>
                  <a:t> =  10,7MHz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= 100MHz</a:t>
                </a:r>
                <a:br>
                  <a:rPr lang="fr-CA" dirty="0"/>
                </a:b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CA" dirty="0"/>
                  <a:t>= 0.622787780488113	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fr-CA" dirty="0"/>
                  <a:t>= 0.974526872786577</a:t>
                </a:r>
                <a:br>
                  <a:rPr lang="fr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dirty="0"/>
                  <a:t> = 1.564781621153176</a:t>
                </a:r>
                <a:endParaRPr lang="fr-CA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fr-CA" dirty="0"/>
                  <a:t> de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CA" dirty="0"/>
                  <a:t> =  500kHz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= 100MHz</a:t>
                </a:r>
                <a:br>
                  <a:rPr lang="fr-CA" dirty="0"/>
                </a:b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CA" dirty="0"/>
                  <a:t>= 0.031410759078128	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fr-CA" dirty="0"/>
                  <a:t>= 0.062790519529314</a:t>
                </a:r>
                <a:br>
                  <a:rPr lang="fr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dirty="0"/>
                  <a:t> = 1.999013120731463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8FDD01-A6F3-46B0-A7A5-740763964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726221"/>
                <a:ext cx="9179235" cy="4852710"/>
              </a:xfrm>
              <a:blipFill rotWithShape="0">
                <a:blip r:embed="rId2"/>
                <a:stretch>
                  <a:fillRect l="-465" t="-62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23047" y="1264555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Calculs</a:t>
            </a:r>
            <a:r>
              <a:rPr lang="en-CA" sz="2400" dirty="0"/>
              <a:t> des sinus:</a:t>
            </a:r>
          </a:p>
        </p:txBody>
      </p:sp>
    </p:spTree>
    <p:extLst>
      <p:ext uri="{BB962C8B-B14F-4D97-AF65-F5344CB8AC3E}">
        <p14:creationId xmlns:p14="http://schemas.microsoft.com/office/powerpoint/2010/main" val="40015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04" y="1905000"/>
            <a:ext cx="8548284" cy="4810891"/>
          </a:xfr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23047" y="1264555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Calculs</a:t>
            </a:r>
            <a:r>
              <a:rPr lang="en-CA" sz="2400" dirty="0"/>
              <a:t> des sinus:</a:t>
            </a:r>
          </a:p>
        </p:txBody>
      </p:sp>
    </p:spTree>
    <p:extLst>
      <p:ext uri="{BB962C8B-B14F-4D97-AF65-F5344CB8AC3E}">
        <p14:creationId xmlns:p14="http://schemas.microsoft.com/office/powerpoint/2010/main" val="24362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FDD01-A6F3-46B0-A7A5-740763964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369596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fr-CA" dirty="0"/>
                  <a:t>Forme du transmetteur O-QPSK vu dans l’APP 5</a:t>
                </a:r>
                <a:br>
                  <a:rPr lang="fr-CA" dirty="0"/>
                </a:br>
                <a:endParaRPr lang="fr-CA" dirty="0"/>
              </a:p>
              <a:p>
                <a:r>
                  <a:rPr lang="fr-CA" dirty="0"/>
                  <a:t>Fréquence des demi-sinus 1MHz ÷ 2 = 500kHz</a:t>
                </a:r>
                <a:br>
                  <a:rPr lang="fr-CA" dirty="0"/>
                </a:br>
                <a:endParaRPr lang="fr-CA" dirty="0"/>
              </a:p>
              <a:p>
                <a:r>
                  <a:rPr lang="fr-CA" dirty="0"/>
                  <a:t>Ajout d’un délais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b="0" dirty="0"/>
                  <a:t> sur le rail Q</a:t>
                </a: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8FDD01-A6F3-46B0-A7A5-740763964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369596"/>
                <a:ext cx="8915400" cy="3777622"/>
              </a:xfrm>
              <a:blipFill rotWithShape="0">
                <a:blip r:embed="rId2"/>
                <a:stretch>
                  <a:fillRect l="-479" t="-96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Liens entre les APP et la solution:</a:t>
            </a:r>
          </a:p>
        </p:txBody>
      </p:sp>
    </p:spTree>
    <p:extLst>
      <p:ext uri="{BB962C8B-B14F-4D97-AF65-F5344CB8AC3E}">
        <p14:creationId xmlns:p14="http://schemas.microsoft.com/office/powerpoint/2010/main" val="126543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65" y="1468491"/>
            <a:ext cx="10454824" cy="43504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 txBox="1">
            <a:spLocks/>
          </p:cNvSpPr>
          <p:nvPr/>
        </p:nvSpPr>
        <p:spPr>
          <a:xfrm>
            <a:off x="2644202" y="8219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/>
              <a:t>Modem Numérique</a:t>
            </a:r>
            <a:endParaRPr lang="en-CA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1519519" y="72264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Transformation de la </a:t>
            </a:r>
            <a:r>
              <a:rPr lang="en-CA" sz="2400" dirty="0" err="1"/>
              <a:t>trame</a:t>
            </a:r>
            <a:r>
              <a:rPr lang="en-CA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2992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69596"/>
            <a:ext cx="8915400" cy="3777622"/>
          </a:xfrm>
        </p:spPr>
        <p:txBody>
          <a:bodyPr>
            <a:normAutofit/>
          </a:bodyPr>
          <a:lstStyle/>
          <a:p>
            <a:r>
              <a:rPr lang="fr-CA" dirty="0"/>
              <a:t>Registre à décalage </a:t>
            </a:r>
            <a:br>
              <a:rPr lang="fr-CA" dirty="0"/>
            </a:br>
            <a:endParaRPr lang="fr-CA" dirty="0"/>
          </a:p>
          <a:p>
            <a:r>
              <a:rPr lang="fr-CA" dirty="0"/>
              <a:t>Multiplication des bits par leur valeur respectives</a:t>
            </a:r>
            <a:br>
              <a:rPr lang="fr-CA" dirty="0"/>
            </a:br>
            <a:endParaRPr lang="fr-CA" dirty="0"/>
          </a:p>
          <a:p>
            <a:r>
              <a:rPr lang="fr-CA" dirty="0"/>
              <a:t>Somme de ces résultats donnant une valeur de symbole</a:t>
            </a:r>
          </a:p>
          <a:p>
            <a:endParaRPr lang="fr-CA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Transformation de la </a:t>
            </a:r>
            <a:r>
              <a:rPr lang="en-CA" sz="2400" dirty="0" err="1"/>
              <a:t>trame</a:t>
            </a:r>
            <a:r>
              <a:rPr lang="en-CA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705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2" y="82196"/>
            <a:ext cx="8911687" cy="1280890"/>
          </a:xfrm>
        </p:spPr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1519519" y="72264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Transformation de la </a:t>
            </a:r>
            <a:r>
              <a:rPr lang="en-CA" sz="2400" dirty="0" err="1"/>
              <a:t>trame</a:t>
            </a:r>
            <a:r>
              <a:rPr lang="en-CA" sz="2400" dirty="0"/>
              <a:t>: Bit to symbol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4" y="1291883"/>
            <a:ext cx="6936349" cy="35760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83"/>
          <a:stretch/>
        </p:blipFill>
        <p:spPr>
          <a:xfrm>
            <a:off x="4357399" y="4286993"/>
            <a:ext cx="7716664" cy="24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2" y="82196"/>
            <a:ext cx="8911687" cy="1280890"/>
          </a:xfrm>
        </p:spPr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1519519" y="72264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Transformation de la </a:t>
            </a:r>
            <a:r>
              <a:rPr lang="en-CA" sz="2400" dirty="0" err="1"/>
              <a:t>trame</a:t>
            </a:r>
            <a:r>
              <a:rPr lang="en-CA" sz="2400" dirty="0"/>
              <a:t>: Symbol to chip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3" y="1174531"/>
            <a:ext cx="6246946" cy="56834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49" y="3007437"/>
            <a:ext cx="5814951" cy="3850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841" y="1271120"/>
            <a:ext cx="5267730" cy="1557537"/>
          </a:xfrm>
        </p:spPr>
        <p:txBody>
          <a:bodyPr>
            <a:normAutofit/>
          </a:bodyPr>
          <a:lstStyle/>
          <a:p>
            <a:r>
              <a:rPr lang="fr-CA" dirty="0"/>
              <a:t>Choix du chip via un multiplexeur et un symbole</a:t>
            </a:r>
          </a:p>
        </p:txBody>
      </p:sp>
    </p:spTree>
    <p:extLst>
      <p:ext uri="{BB962C8B-B14F-4D97-AF65-F5344CB8AC3E}">
        <p14:creationId xmlns:p14="http://schemas.microsoft.com/office/powerpoint/2010/main" val="248910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2" y="82196"/>
            <a:ext cx="8911687" cy="1280890"/>
          </a:xfrm>
        </p:spPr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1519519" y="72264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Transformation de la </a:t>
            </a:r>
            <a:r>
              <a:rPr lang="en-CA" sz="2400" dirty="0" err="1"/>
              <a:t>trame</a:t>
            </a:r>
            <a:r>
              <a:rPr lang="en-CA" sz="2400" dirty="0"/>
              <a:t>: Chip to I/Q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6" y="1273696"/>
            <a:ext cx="6417790" cy="29541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96" y="2885704"/>
            <a:ext cx="5476084" cy="3829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98FDD01-A6F3-46B0-A7A5-740763964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6696" y="1328167"/>
                <a:ext cx="5267730" cy="1557537"/>
              </a:xfrm>
            </p:spPr>
            <p:txBody>
              <a:bodyPr>
                <a:normAutofit/>
              </a:bodyPr>
              <a:lstStyle/>
              <a:p>
                <a:r>
                  <a:rPr lang="fr-CA" dirty="0"/>
                  <a:t>Séparation des bits sur la rail I et la rail Q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÷2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fr-CA" dirty="0"/>
                  <a:t> = 50 délais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C98FDD01-A6F3-46B0-A7A5-740763964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6696" y="1328167"/>
                <a:ext cx="5267730" cy="1557537"/>
              </a:xfrm>
              <a:blipFill rotWithShape="0">
                <a:blip r:embed="rId4"/>
                <a:stretch>
                  <a:fillRect l="-810" t="-235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3" y="271462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2" y="82196"/>
            <a:ext cx="8911687" cy="1280890"/>
          </a:xfrm>
        </p:spPr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1519519" y="72264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Modulation O-QPSK rail I: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7" y="1824751"/>
            <a:ext cx="10873902" cy="43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2" y="82196"/>
            <a:ext cx="8911687" cy="1280890"/>
          </a:xfrm>
        </p:spPr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1519519" y="72264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Modulation O-QPSK rail Q: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579419"/>
            <a:ext cx="10772118" cy="45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9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2" y="82196"/>
            <a:ext cx="8911687" cy="1280890"/>
          </a:xfrm>
        </p:spPr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1519519" y="72264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Modulation O-QPSK: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94" y="1184306"/>
            <a:ext cx="8112612" cy="56736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190" y="1452476"/>
            <a:ext cx="8915400" cy="5494914"/>
          </a:xfrm>
        </p:spPr>
        <p:txBody>
          <a:bodyPr>
            <a:normAutofit/>
          </a:bodyPr>
          <a:lstStyle/>
          <a:p>
            <a:r>
              <a:rPr lang="fr-CA" dirty="0"/>
              <a:t>I formé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  <a:p>
            <a:r>
              <a:rPr lang="fr-CA" dirty="0"/>
              <a:t>Q formé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  <a:p>
            <a:r>
              <a:rPr lang="fr-CA" dirty="0"/>
              <a:t>I modulé</a:t>
            </a:r>
            <a:br>
              <a:rPr lang="fr-CA" dirty="0"/>
            </a:br>
            <a:br>
              <a:rPr lang="fr-CA" dirty="0"/>
            </a:br>
            <a:endParaRPr lang="fr-CA" dirty="0"/>
          </a:p>
          <a:p>
            <a:r>
              <a:rPr lang="en-CA" dirty="0"/>
              <a:t>Q module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r>
              <a:rPr lang="en-CA" dirty="0"/>
              <a:t>I + Q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33071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</a:t>
            </a:r>
            <a:r>
              <a:rPr lang="en-CA" dirty="0" err="1"/>
              <a:t>Défis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Distinction des </a:t>
            </a:r>
            <a:r>
              <a:rPr lang="en-CA" dirty="0" err="1"/>
              <a:t>signaux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/>
              <a:t> Reconnaissance des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commandes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Vérification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 des </a:t>
            </a:r>
            <a:r>
              <a:rPr lang="en-CA" dirty="0" err="1"/>
              <a:t>ruches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39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Ajout</a:t>
            </a:r>
            <a:r>
              <a:rPr lang="en-CA" dirty="0"/>
              <a:t> d’un </a:t>
            </a:r>
            <a:r>
              <a:rPr lang="en-CA" dirty="0" err="1"/>
              <a:t>numéro</a:t>
            </a:r>
            <a:r>
              <a:rPr lang="en-CA" dirty="0"/>
              <a:t> </a:t>
            </a:r>
            <a:r>
              <a:rPr lang="en-CA" dirty="0" err="1"/>
              <a:t>d’identification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. </a:t>
            </a:r>
            <a:r>
              <a:rPr lang="en-CA" dirty="0" err="1"/>
              <a:t>Chaque</a:t>
            </a:r>
            <a:r>
              <a:rPr lang="en-CA" dirty="0"/>
              <a:t> communication entre le </a:t>
            </a:r>
            <a:r>
              <a:rPr lang="en-CA" dirty="0" err="1"/>
              <a:t>serveur</a:t>
            </a:r>
            <a:r>
              <a:rPr lang="en-CA" dirty="0"/>
              <a:t> et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 </a:t>
            </a:r>
            <a:r>
              <a:rPr lang="en-CA" dirty="0" err="1"/>
              <a:t>contient</a:t>
            </a:r>
            <a:r>
              <a:rPr lang="en-CA" dirty="0"/>
              <a:t> le </a:t>
            </a:r>
            <a:r>
              <a:rPr lang="en-CA" dirty="0" err="1"/>
              <a:t>numéro</a:t>
            </a:r>
            <a:r>
              <a:rPr lang="en-CA" dirty="0"/>
              <a:t> pour </a:t>
            </a:r>
            <a:r>
              <a:rPr lang="en-CA" dirty="0" err="1"/>
              <a:t>différencier</a:t>
            </a:r>
            <a:endParaRPr lang="en-CA" dirty="0"/>
          </a:p>
          <a:p>
            <a:endParaRPr lang="en-CA" dirty="0"/>
          </a:p>
          <a:p>
            <a:r>
              <a:rPr lang="en-CA" dirty="0"/>
              <a:t> Assignation d’un </a:t>
            </a:r>
            <a:r>
              <a:rPr lang="en-CA" dirty="0" err="1"/>
              <a:t>caractère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commande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Rétroaction</a:t>
            </a:r>
            <a:r>
              <a:rPr lang="en-CA" dirty="0"/>
              <a:t> des </a:t>
            </a:r>
            <a:r>
              <a:rPr lang="en-CA" dirty="0" err="1"/>
              <a:t>ruches</a:t>
            </a:r>
            <a:r>
              <a:rPr lang="en-CA" dirty="0"/>
              <a:t> </a:t>
            </a:r>
            <a:r>
              <a:rPr lang="en-CA" dirty="0" err="1"/>
              <a:t>lorsqu’une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envoyé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575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</a:t>
            </a:r>
            <a:r>
              <a:rPr lang="en-CA" dirty="0" err="1"/>
              <a:t>Implémentation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987B6-124D-4E7D-B1AE-AF7488C5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1" y="4953001"/>
            <a:ext cx="107061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BCD14-BC2A-494D-A73F-A1F55D6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51" y="2637621"/>
            <a:ext cx="3086100" cy="1562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FB56EB-FCFA-416B-9DAC-D19F345A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CA" dirty="0"/>
              <a:t>Communication </a:t>
            </a:r>
            <a:r>
              <a:rPr lang="en-CA" dirty="0" err="1"/>
              <a:t>Ordinateur</a:t>
            </a:r>
            <a:r>
              <a:rPr lang="en-CA" dirty="0"/>
              <a:t> -&gt; </a:t>
            </a:r>
            <a:r>
              <a:rPr lang="en-CA" dirty="0" err="1"/>
              <a:t>Serveur</a:t>
            </a:r>
            <a:r>
              <a:rPr lang="en-CA" dirty="0"/>
              <a:t> –&gt; Ruche: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Communication Ruche -&gt; </a:t>
            </a:r>
            <a:r>
              <a:rPr lang="en-CA" dirty="0" err="1"/>
              <a:t>Serveur</a:t>
            </a:r>
            <a:r>
              <a:rPr lang="en-CA" dirty="0"/>
              <a:t> -&gt; </a:t>
            </a:r>
            <a:r>
              <a:rPr lang="en-CA" dirty="0" err="1"/>
              <a:t>Ordinateur</a:t>
            </a:r>
            <a:r>
              <a:rPr lang="en-CA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767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APP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FB56EB-FCFA-416B-9DAC-D19F345A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CA" dirty="0"/>
              <a:t>APP 6:</a:t>
            </a:r>
          </a:p>
          <a:p>
            <a:pPr lvl="1"/>
            <a:r>
              <a:rPr lang="en-CA" dirty="0" err="1"/>
              <a:t>Ajout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entête</a:t>
            </a:r>
            <a:r>
              <a:rPr lang="en-CA" dirty="0"/>
              <a:t> et </a:t>
            </a:r>
            <a:r>
              <a:rPr lang="en-CA" dirty="0" err="1"/>
              <a:t>d’une</a:t>
            </a:r>
            <a:r>
              <a:rPr lang="en-CA" dirty="0"/>
              <a:t> queue aux </a:t>
            </a:r>
            <a:r>
              <a:rPr lang="en-CA" dirty="0" err="1"/>
              <a:t>paquets</a:t>
            </a:r>
            <a:r>
              <a:rPr lang="en-CA" dirty="0"/>
              <a:t> </a:t>
            </a:r>
            <a:r>
              <a:rPr lang="en-CA" dirty="0" err="1"/>
              <a:t>transmis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Toutefois</a:t>
            </a:r>
            <a:r>
              <a:rPr lang="en-CA" dirty="0"/>
              <a:t>, le </a:t>
            </a:r>
            <a:r>
              <a:rPr lang="en-CA" dirty="0" err="1"/>
              <a:t>protocole</a:t>
            </a:r>
            <a:r>
              <a:rPr lang="en-CA" dirty="0"/>
              <a:t> a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implémenté</a:t>
            </a:r>
            <a:r>
              <a:rPr lang="en-CA" dirty="0"/>
              <a:t> </a:t>
            </a:r>
            <a:r>
              <a:rPr lang="en-CA" dirty="0" err="1"/>
              <a:t>avant</a:t>
            </a:r>
            <a:r>
              <a:rPr lang="en-CA" dirty="0"/>
              <a:t> de faire </a:t>
            </a:r>
            <a:r>
              <a:rPr lang="en-CA" dirty="0" err="1"/>
              <a:t>l’APP</a:t>
            </a:r>
            <a:r>
              <a:rPr lang="en-CA" dirty="0"/>
              <a:t> 6, </a:t>
            </a:r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certaines</a:t>
            </a:r>
            <a:r>
              <a:rPr lang="en-CA" dirty="0"/>
              <a:t> </a:t>
            </a:r>
            <a:r>
              <a:rPr lang="en-CA" dirty="0" err="1"/>
              <a:t>fonctionnalités</a:t>
            </a:r>
            <a:r>
              <a:rPr lang="en-CA" dirty="0"/>
              <a:t> </a:t>
            </a:r>
            <a:r>
              <a:rPr lang="en-CA" dirty="0" err="1"/>
              <a:t>auraient</a:t>
            </a:r>
            <a:r>
              <a:rPr lang="en-CA" dirty="0"/>
              <a:t>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dont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Une </a:t>
            </a:r>
            <a:r>
              <a:rPr lang="en-CA" dirty="0" err="1"/>
              <a:t>meilleure</a:t>
            </a:r>
            <a:r>
              <a:rPr lang="en-CA" dirty="0"/>
              <a:t> implementation de la </a:t>
            </a:r>
            <a:r>
              <a:rPr lang="en-CA" dirty="0" err="1"/>
              <a:t>gestion</a:t>
            </a:r>
            <a:r>
              <a:rPr lang="en-CA" dirty="0"/>
              <a:t> </a:t>
            </a:r>
            <a:r>
              <a:rPr lang="en-CA" dirty="0" err="1"/>
              <a:t>d’erreur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84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r>
              <a:rPr lang="en-CA" dirty="0"/>
              <a:t> - </a:t>
            </a:r>
            <a:r>
              <a:rPr lang="en-CA" dirty="0" err="1"/>
              <a:t>Enjeux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u="sng" dirty="0" err="1"/>
              <a:t>Ordinateur</a:t>
            </a:r>
            <a:r>
              <a:rPr lang="en-CA" u="sng" dirty="0"/>
              <a:t>:</a:t>
            </a:r>
          </a:p>
          <a:p>
            <a:pPr lvl="1"/>
            <a:r>
              <a:rPr lang="en-CA" dirty="0"/>
              <a:t>Coordination des </a:t>
            </a:r>
            <a:r>
              <a:rPr lang="en-CA" dirty="0" err="1"/>
              <a:t>demandes</a:t>
            </a:r>
            <a:endParaRPr lang="en-CA" dirty="0"/>
          </a:p>
          <a:p>
            <a:pPr lvl="1"/>
            <a:r>
              <a:rPr lang="en-CA" dirty="0"/>
              <a:t>Gestion de </a:t>
            </a:r>
            <a:r>
              <a:rPr lang="en-CA" dirty="0" err="1"/>
              <a:t>l’historique</a:t>
            </a:r>
            <a:r>
              <a:rPr lang="en-CA" dirty="0"/>
              <a:t> des </a:t>
            </a:r>
            <a:r>
              <a:rPr lang="en-CA" dirty="0" err="1"/>
              <a:t>données</a:t>
            </a:r>
            <a:endParaRPr lang="en-CA" dirty="0"/>
          </a:p>
          <a:p>
            <a:r>
              <a:rPr lang="en-CA" u="sng" dirty="0" err="1"/>
              <a:t>Serveur</a:t>
            </a:r>
            <a:r>
              <a:rPr lang="en-CA" u="sng" dirty="0"/>
              <a:t>:</a:t>
            </a:r>
          </a:p>
          <a:p>
            <a:pPr lvl="1"/>
            <a:r>
              <a:rPr lang="en-CA" dirty="0"/>
              <a:t>Assurer le </a:t>
            </a:r>
            <a:r>
              <a:rPr lang="en-CA" dirty="0" err="1"/>
              <a:t>transfert</a:t>
            </a:r>
            <a:r>
              <a:rPr lang="en-CA" dirty="0"/>
              <a:t> de </a:t>
            </a:r>
            <a:r>
              <a:rPr lang="en-CA" dirty="0" err="1"/>
              <a:t>l’information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les </a:t>
            </a:r>
            <a:r>
              <a:rPr lang="en-CA" dirty="0" err="1"/>
              <a:t>ruches</a:t>
            </a:r>
            <a:r>
              <a:rPr lang="en-CA" dirty="0"/>
              <a:t> (UART </a:t>
            </a:r>
            <a:r>
              <a:rPr lang="en-CA" dirty="0" err="1"/>
              <a:t>vers</a:t>
            </a:r>
            <a:r>
              <a:rPr lang="en-CA" dirty="0"/>
              <a:t> sans-fil)</a:t>
            </a:r>
          </a:p>
          <a:p>
            <a:pPr lvl="1"/>
            <a:r>
              <a:rPr lang="en-CA" dirty="0"/>
              <a:t>Coordination des communications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ruches</a:t>
            </a:r>
            <a:endParaRPr lang="en-CA" dirty="0"/>
          </a:p>
          <a:p>
            <a:r>
              <a:rPr lang="en-CA" u="sng" dirty="0"/>
              <a:t>Ruche:</a:t>
            </a:r>
          </a:p>
          <a:p>
            <a:pPr lvl="1"/>
            <a:r>
              <a:rPr lang="en-CA" dirty="0"/>
              <a:t>Assurer </a:t>
            </a:r>
            <a:r>
              <a:rPr lang="en-CA" dirty="0" err="1"/>
              <a:t>réponse</a:t>
            </a:r>
            <a:r>
              <a:rPr lang="en-CA" dirty="0"/>
              <a:t> à jour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actionneurs</a:t>
            </a:r>
            <a:endParaRPr lang="en-CA" dirty="0"/>
          </a:p>
          <a:p>
            <a:pPr lvl="1"/>
            <a:r>
              <a:rPr lang="en-CA" dirty="0"/>
              <a:t>Confirmer </a:t>
            </a:r>
            <a:r>
              <a:rPr lang="en-CA" dirty="0" err="1"/>
              <a:t>l’éxécution</a:t>
            </a:r>
            <a:r>
              <a:rPr lang="en-CA" dirty="0"/>
              <a:t> des </a:t>
            </a:r>
            <a:r>
              <a:rPr lang="en-CA" dirty="0" err="1"/>
              <a:t>commandes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–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0" y="1468963"/>
            <a:ext cx="8915400" cy="3777622"/>
          </a:xfrm>
        </p:spPr>
        <p:txBody>
          <a:bodyPr/>
          <a:lstStyle/>
          <a:p>
            <a:r>
              <a:rPr lang="en-CA" dirty="0" err="1"/>
              <a:t>Trouver</a:t>
            </a:r>
            <a:r>
              <a:rPr lang="en-CA" dirty="0"/>
              <a:t> documentation </a:t>
            </a:r>
            <a:r>
              <a:rPr lang="en-CA" dirty="0" err="1"/>
              <a:t>confirmant</a:t>
            </a:r>
            <a:r>
              <a:rPr lang="en-CA" dirty="0"/>
              <a:t> le design</a:t>
            </a:r>
          </a:p>
          <a:p>
            <a:r>
              <a:rPr lang="en-CA" dirty="0" err="1"/>
              <a:t>Avoir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directivité</a:t>
            </a:r>
            <a:r>
              <a:rPr lang="en-CA" dirty="0"/>
              <a:t> (Ruche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Serveur</a:t>
            </a:r>
            <a:r>
              <a:rPr lang="en-CA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4E6AA-80A5-43B7-8A3B-BC40BD2FD27C}"/>
              </a:ext>
            </a:extLst>
          </p:cNvPr>
          <p:cNvSpPr txBox="1"/>
          <p:nvPr/>
        </p:nvSpPr>
        <p:spPr>
          <a:xfrm>
            <a:off x="9069228" y="2589266"/>
            <a:ext cx="312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Coefficient de </a:t>
            </a:r>
            <a:r>
              <a:rPr lang="en-CA" dirty="0" err="1"/>
              <a:t>réflexion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ISM:</a:t>
            </a:r>
          </a:p>
          <a:p>
            <a:r>
              <a:rPr lang="en-CA" dirty="0"/>
              <a:t>de -13,84dB à – 19,77dB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CBFB6-5EAC-4BDF-8539-25333E89EB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1153825" y="2321169"/>
            <a:ext cx="784453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</a:t>
            </a:r>
            <a:r>
              <a:rPr lang="en-CA" dirty="0" err="1"/>
              <a:t>Planaires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0" y="1468963"/>
            <a:ext cx="8915400" cy="3777622"/>
          </a:xfrm>
        </p:spPr>
        <p:txBody>
          <a:bodyPr/>
          <a:lstStyle/>
          <a:p>
            <a:r>
              <a:rPr lang="en-CA" dirty="0"/>
              <a:t>Temps </a:t>
            </a:r>
            <a:r>
              <a:rPr lang="en-CA" dirty="0" err="1"/>
              <a:t>d’adaptation</a:t>
            </a:r>
            <a:r>
              <a:rPr lang="en-CA" dirty="0"/>
              <a:t> avec ADS</a:t>
            </a:r>
          </a:p>
          <a:p>
            <a:r>
              <a:rPr lang="en-CA" dirty="0"/>
              <a:t>Deux </a:t>
            </a:r>
            <a:r>
              <a:rPr lang="en-CA" dirty="0" err="1"/>
              <a:t>modèles</a:t>
            </a:r>
            <a:r>
              <a:rPr lang="en-CA" dirty="0"/>
              <a:t> </a:t>
            </a:r>
            <a:r>
              <a:rPr lang="en-CA" dirty="0" err="1"/>
              <a:t>différents</a:t>
            </a:r>
            <a:r>
              <a:rPr lang="en-CA" dirty="0"/>
              <a:t> par </a:t>
            </a:r>
            <a:r>
              <a:rPr lang="en-CA" dirty="0" err="1"/>
              <a:t>précaution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C18C1-C5D7-480C-8F79-59D00B69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" y="2733627"/>
            <a:ext cx="2113523" cy="1406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885DE-18E1-40B6-BA7F-A023E43478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50" y="4695165"/>
            <a:ext cx="1723118" cy="1733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2C59-35C7-462B-A7C7-D1097122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6" y="2489646"/>
            <a:ext cx="3435221" cy="189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26499-29A0-4245-B39C-683E32317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5" y="4487396"/>
            <a:ext cx="3435221" cy="2148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1D7C9-CE29-4665-B674-E6CC08883D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4568679"/>
            <a:ext cx="2662201" cy="1986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4A6C5-AE44-4CE6-9BB0-4BF14EC14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2435956"/>
            <a:ext cx="2645753" cy="19860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B4E6AA-80A5-43B7-8A3B-BC40BD2FD27C}"/>
              </a:ext>
            </a:extLst>
          </p:cNvPr>
          <p:cNvSpPr txBox="1"/>
          <p:nvPr/>
        </p:nvSpPr>
        <p:spPr>
          <a:xfrm>
            <a:off x="9446404" y="2967335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Coefficient de </a:t>
            </a:r>
            <a:r>
              <a:rPr lang="en-CA" dirty="0" err="1"/>
              <a:t>réflexion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ISM:</a:t>
            </a:r>
          </a:p>
          <a:p>
            <a:r>
              <a:rPr lang="en-CA" dirty="0"/>
              <a:t>de -3,19dB à – 8,54dB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0E7E5-E4D4-4B77-AF54-E25BB74A7393}"/>
              </a:ext>
            </a:extLst>
          </p:cNvPr>
          <p:cNvSpPr txBox="1"/>
          <p:nvPr/>
        </p:nvSpPr>
        <p:spPr>
          <a:xfrm>
            <a:off x="9489646" y="5100057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Coefficient de </a:t>
            </a:r>
            <a:r>
              <a:rPr lang="en-CA" dirty="0" err="1"/>
              <a:t>réflexion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ISM:</a:t>
            </a:r>
          </a:p>
          <a:p>
            <a:r>
              <a:rPr lang="en-CA" dirty="0"/>
              <a:t>de -21,69dB à -24,92dB</a:t>
            </a:r>
          </a:p>
        </p:txBody>
      </p:sp>
    </p:spTree>
    <p:extLst>
      <p:ext uri="{BB962C8B-B14F-4D97-AF65-F5344CB8AC3E}">
        <p14:creationId xmlns:p14="http://schemas.microsoft.com/office/powerpoint/2010/main" val="42286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 2:</a:t>
            </a:r>
          </a:p>
          <a:p>
            <a:pPr lvl="1"/>
            <a:r>
              <a:rPr lang="en-CA" dirty="0" err="1"/>
              <a:t>Calculs</a:t>
            </a:r>
            <a:r>
              <a:rPr lang="en-CA" dirty="0"/>
              <a:t> des dimensions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antenne</a:t>
            </a:r>
            <a:r>
              <a:rPr lang="en-CA" dirty="0"/>
              <a:t> </a:t>
            </a:r>
            <a:r>
              <a:rPr lang="en-CA" dirty="0" err="1"/>
              <a:t>planaire</a:t>
            </a:r>
            <a:endParaRPr lang="en-CA" dirty="0"/>
          </a:p>
          <a:p>
            <a:pPr lvl="1"/>
            <a:r>
              <a:rPr lang="en-CA" dirty="0"/>
              <a:t>Utilisation </a:t>
            </a:r>
            <a:r>
              <a:rPr lang="en-CA" dirty="0" err="1"/>
              <a:t>d’ADS</a:t>
            </a:r>
            <a:endParaRPr lang="en-CA" dirty="0"/>
          </a:p>
          <a:p>
            <a:r>
              <a:rPr lang="en-CA" dirty="0"/>
              <a:t>APP 3:</a:t>
            </a:r>
          </a:p>
          <a:p>
            <a:pPr lvl="1"/>
            <a:r>
              <a:rPr lang="en-CA" dirty="0" err="1"/>
              <a:t>Lignes</a:t>
            </a:r>
            <a:r>
              <a:rPr lang="en-CA" dirty="0"/>
              <a:t> de transmission</a:t>
            </a:r>
          </a:p>
          <a:p>
            <a:pPr lvl="1"/>
            <a:r>
              <a:rPr lang="en-CA" dirty="0"/>
              <a:t>Adaptation </a:t>
            </a:r>
            <a:r>
              <a:rPr lang="en-CA" dirty="0" err="1"/>
              <a:t>d’impédance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7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A1F-D195-4CB6-AF4A-94DB2BC4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Chaîne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AC8-2B44-4495-982C-29052A09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Défis</a:t>
            </a:r>
          </a:p>
          <a:p>
            <a:pPr lvl="1"/>
            <a:r>
              <a:rPr lang="fr-CA" dirty="0"/>
              <a:t>Apprentissage des composantes		(APP2)</a:t>
            </a:r>
          </a:p>
          <a:p>
            <a:pPr lvl="1"/>
            <a:r>
              <a:rPr lang="fr-CA" dirty="0"/>
              <a:t>Choix des composantes				(APP3)</a:t>
            </a:r>
          </a:p>
          <a:p>
            <a:pPr lvl="1"/>
            <a:r>
              <a:rPr lang="fr-CA" dirty="0"/>
              <a:t>Choix du design d’implémentation	(APP3)</a:t>
            </a:r>
          </a:p>
          <a:p>
            <a:pPr lvl="1"/>
            <a:r>
              <a:rPr lang="fr-CA" dirty="0"/>
              <a:t>Validation du système				(APP3)</a:t>
            </a:r>
          </a:p>
          <a:p>
            <a:r>
              <a:rPr lang="fr-CA" dirty="0"/>
              <a:t>Solutions</a:t>
            </a:r>
          </a:p>
          <a:p>
            <a:pPr lvl="1"/>
            <a:r>
              <a:rPr lang="fr-CA" dirty="0"/>
              <a:t>Essais en laboratoire</a:t>
            </a:r>
          </a:p>
          <a:p>
            <a:pPr lvl="1"/>
            <a:r>
              <a:rPr lang="fr-CA" dirty="0"/>
              <a:t>Caractérisation physique des composantes</a:t>
            </a:r>
          </a:p>
          <a:p>
            <a:pPr lvl="1"/>
            <a:r>
              <a:rPr lang="fr-CA" dirty="0"/>
              <a:t>Chaîne de type hétérodyne double-conversion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96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A1F-D195-4CB6-AF4A-94DB2BC4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Chaîne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AC8-2B44-4495-982C-29052A09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1028"/>
            <a:ext cx="8915400" cy="3777622"/>
          </a:xfrm>
        </p:spPr>
        <p:txBody>
          <a:bodyPr/>
          <a:lstStyle/>
          <a:p>
            <a:r>
              <a:rPr lang="fr-CA" dirty="0"/>
              <a:t>Chaîne implémentée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/>
              <a:t>Fréquence d’envoi utile : 2,425 GHz</a:t>
            </a:r>
          </a:p>
          <a:p>
            <a:endParaRPr lang="fr-CA" dirty="0"/>
          </a:p>
          <a:p>
            <a:pPr lvl="1"/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47C8A-4BFF-4952-B8C0-73AFE83372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37" y="3934999"/>
            <a:ext cx="3087688" cy="2515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E8B973-15D0-4CEB-A8BD-3C3DF5F5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33" y="1459529"/>
            <a:ext cx="6653892" cy="22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Modem Numérique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494" y="2369596"/>
            <a:ext cx="8915400" cy="3777622"/>
          </a:xfrm>
        </p:spPr>
        <p:txBody>
          <a:bodyPr/>
          <a:lstStyle/>
          <a:p>
            <a:r>
              <a:rPr lang="fr-CA" dirty="0"/>
              <a:t>Mauvais signal souvent causé par des délais</a:t>
            </a:r>
          </a:p>
          <a:p>
            <a:r>
              <a:rPr lang="fr-CA" dirty="0"/>
              <a:t>Utilisation de la librairie DSP </a:t>
            </a:r>
            <a:r>
              <a:rPr lang="fr-CA" dirty="0" err="1"/>
              <a:t>Builder</a:t>
            </a:r>
            <a:r>
              <a:rPr lang="fr-CA" dirty="0"/>
              <a:t> Standard </a:t>
            </a:r>
            <a:r>
              <a:rPr lang="fr-CA" dirty="0" err="1"/>
              <a:t>Blockset</a:t>
            </a:r>
            <a:r>
              <a:rPr lang="fr-CA" dirty="0"/>
              <a:t> uniquement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Difficultés rencontrées:</a:t>
            </a:r>
          </a:p>
        </p:txBody>
      </p:sp>
    </p:spTree>
    <p:extLst>
      <p:ext uri="{BB962C8B-B14F-4D97-AF65-F5344CB8AC3E}">
        <p14:creationId xmlns:p14="http://schemas.microsoft.com/office/powerpoint/2010/main" val="3869928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523</TotalTime>
  <Words>503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Century Gothic</vt:lpstr>
      <vt:lpstr>Wingdings 3</vt:lpstr>
      <vt:lpstr>Wisp</vt:lpstr>
      <vt:lpstr>Présentation Finale – P3</vt:lpstr>
      <vt:lpstr>Architecture Globale</vt:lpstr>
      <vt:lpstr>Architecture Globale - Enjeux</vt:lpstr>
      <vt:lpstr>Antennes – 3D</vt:lpstr>
      <vt:lpstr>Antennes - Planaires</vt:lpstr>
      <vt:lpstr>Antennes - APPs</vt:lpstr>
      <vt:lpstr>Chaîne RF</vt:lpstr>
      <vt:lpstr>Chaîne RF</vt:lpstr>
      <vt:lpstr>Modem Numérique</vt:lpstr>
      <vt:lpstr>Modem Numérique</vt:lpstr>
      <vt:lpstr>Modem Numérique</vt:lpstr>
      <vt:lpstr>Modem Numérique</vt:lpstr>
      <vt:lpstr>Modem Numérique</vt:lpstr>
      <vt:lpstr>Modem Numérique</vt:lpstr>
      <vt:lpstr>PowerPoint Presentation</vt:lpstr>
      <vt:lpstr>Modem Numérique</vt:lpstr>
      <vt:lpstr>Modem Numérique</vt:lpstr>
      <vt:lpstr>Modem Numérique</vt:lpstr>
      <vt:lpstr>Modem Numérique</vt:lpstr>
      <vt:lpstr>Modem Numérique</vt:lpstr>
      <vt:lpstr>Modem Numérique</vt:lpstr>
      <vt:lpstr>Modem Numérique</vt:lpstr>
      <vt:lpstr>Protocole - Défis</vt:lpstr>
      <vt:lpstr>Protocole - Solutions</vt:lpstr>
      <vt:lpstr>Protocole - Implémentation</vt:lpstr>
      <vt:lpstr>Protocole -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Marc-Antoine Houde</cp:lastModifiedBy>
  <cp:revision>21</cp:revision>
  <dcterms:created xsi:type="dcterms:W3CDTF">2018-11-29T15:46:01Z</dcterms:created>
  <dcterms:modified xsi:type="dcterms:W3CDTF">2018-12-04T21:00:18Z</dcterms:modified>
</cp:coreProperties>
</file>