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3" r:id="rId13"/>
    <p:sldId id="261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Denommée, Jeffrey Fisher, Marc-Antoine 		</a:t>
            </a:r>
            <a:r>
              <a:rPr lang="en-CA" dirty="0" err="1"/>
              <a:t>Houde</a:t>
            </a:r>
            <a:r>
              <a:rPr lang="en-CA" dirty="0"/>
              <a:t> 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Demande de données température/</a:t>
            </a:r>
            <a:r>
              <a:rPr lang="fr-CA" dirty="0" err="1"/>
              <a:t>poid</a:t>
            </a:r>
            <a:r>
              <a:rPr lang="fr-CA" dirty="0"/>
              <a:t>: À chaque minute</a:t>
            </a:r>
          </a:p>
          <a:p>
            <a:r>
              <a:rPr lang="fr-CA" dirty="0"/>
              <a:t>Demande de données GPS: Une fois par jour</a:t>
            </a:r>
          </a:p>
          <a:p>
            <a:r>
              <a:rPr lang="fr-CA" dirty="0"/>
              <a:t>Demandes manuelles de tout les capteurs</a:t>
            </a:r>
          </a:p>
          <a:p>
            <a:r>
              <a:rPr lang="fr-CA" dirty="0"/>
              <a:t>Bande de fréquence utilisée: 2,4GHz</a:t>
            </a:r>
          </a:p>
        </p:txBody>
      </p:sp>
    </p:spTree>
    <p:extLst>
      <p:ext uri="{BB962C8B-B14F-4D97-AF65-F5344CB8AC3E}">
        <p14:creationId xmlns:p14="http://schemas.microsoft.com/office/powerpoint/2010/main" val="140198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u="sng" dirty="0" err="1"/>
              <a:t>Criticité</a:t>
            </a:r>
            <a:r>
              <a:rPr lang="en-CA" u="sng" dirty="0"/>
              <a:t> des </a:t>
            </a:r>
            <a:r>
              <a:rPr lang="en-CA" u="sng" dirty="0" err="1"/>
              <a:t>données</a:t>
            </a:r>
            <a:endParaRPr lang="en-CA" u="sng" dirty="0"/>
          </a:p>
          <a:p>
            <a:r>
              <a:rPr lang="en-CA" dirty="0" err="1"/>
              <a:t>Température</a:t>
            </a:r>
            <a:r>
              <a:rPr lang="en-CA" dirty="0"/>
              <a:t>: </a:t>
            </a:r>
            <a:r>
              <a:rPr lang="en-CA" dirty="0" err="1"/>
              <a:t>Moyenne</a:t>
            </a:r>
            <a:endParaRPr lang="en-CA" dirty="0"/>
          </a:p>
          <a:p>
            <a:r>
              <a:rPr lang="en-CA" dirty="0" err="1"/>
              <a:t>Poid</a:t>
            </a:r>
            <a:r>
              <a:rPr lang="en-CA" dirty="0"/>
              <a:t>: </a:t>
            </a:r>
            <a:r>
              <a:rPr lang="en-CA" dirty="0" err="1"/>
              <a:t>Faible</a:t>
            </a:r>
            <a:endParaRPr lang="en-CA" dirty="0"/>
          </a:p>
          <a:p>
            <a:r>
              <a:rPr lang="en-CA" dirty="0" err="1"/>
              <a:t>Données</a:t>
            </a:r>
            <a:r>
              <a:rPr lang="en-CA" dirty="0"/>
              <a:t> GPS: </a:t>
            </a:r>
            <a:r>
              <a:rPr lang="en-CA" dirty="0" err="1"/>
              <a:t>Moyenne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/>
              <a:t>Position</a:t>
            </a:r>
          </a:p>
          <a:p>
            <a:pPr lvl="1"/>
            <a:r>
              <a:rPr lang="en-CA" dirty="0" err="1"/>
              <a:t>Actuateur</a:t>
            </a:r>
            <a:r>
              <a:rPr lang="en-CA" dirty="0"/>
              <a:t> de </a:t>
            </a:r>
            <a:r>
              <a:rPr lang="en-CA" dirty="0" err="1"/>
              <a:t>démonstration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21" y="3228291"/>
            <a:ext cx="2001618" cy="2001618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80" y="3409425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ps icon">
            <a:extLst>
              <a:ext uri="{FF2B5EF4-FFF2-40B4-BE49-F238E27FC236}">
                <a16:creationId xmlns:a16="http://schemas.microsoft.com/office/drawing/2014/main" id="{416683A9-9107-49B8-A35C-C145836B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39" y="2112276"/>
            <a:ext cx="1297149" cy="12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cale icon">
            <a:extLst>
              <a:ext uri="{FF2B5EF4-FFF2-40B4-BE49-F238E27FC236}">
                <a16:creationId xmlns:a16="http://schemas.microsoft.com/office/drawing/2014/main" id="{3126E085-B6C5-4AB5-A61F-6AA9F395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24" y="5298348"/>
            <a:ext cx="928211" cy="9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erminal icon">
            <a:extLst>
              <a:ext uri="{FF2B5EF4-FFF2-40B4-BE49-F238E27FC236}">
                <a16:creationId xmlns:a16="http://schemas.microsoft.com/office/drawing/2014/main" id="{15315AC1-A3A7-4DCD-A7DE-F817121B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48" y="5465127"/>
            <a:ext cx="1049323" cy="11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ive icon">
            <a:extLst>
              <a:ext uri="{FF2B5EF4-FFF2-40B4-BE49-F238E27FC236}">
                <a16:creationId xmlns:a16="http://schemas.microsoft.com/office/drawing/2014/main" id="{85CEA2AD-D978-442A-93BF-AB42CBAF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97" y="2296310"/>
            <a:ext cx="1497783" cy="14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Outils</a:t>
            </a:r>
            <a:r>
              <a:rPr lang="en-CA" dirty="0"/>
              <a:t> de </a:t>
            </a:r>
            <a:r>
              <a:rPr lang="en-CA" dirty="0" err="1"/>
              <a:t>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DD70-9E04-47B7-AEAC-7EF6A01F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1A81-4AFB-4561-97FF-38A6057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03944"/>
            <a:ext cx="9944100" cy="52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9432-C2CC-4627-8075-6676E9C5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77" y="1323975"/>
            <a:ext cx="7013376" cy="52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038601"/>
          </a:xfrm>
        </p:spPr>
        <p:txBody>
          <a:bodyPr/>
          <a:lstStyle/>
          <a:p>
            <a:r>
              <a:rPr lang="en-CA" dirty="0"/>
              <a:t>Communication sans-fil entre le </a:t>
            </a:r>
            <a:r>
              <a:rPr lang="en-CA" dirty="0" err="1"/>
              <a:t>système</a:t>
            </a:r>
            <a:r>
              <a:rPr lang="en-CA" dirty="0"/>
              <a:t> central et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Capteurs</a:t>
            </a:r>
            <a:r>
              <a:rPr lang="en-CA" dirty="0"/>
              <a:t> </a:t>
            </a:r>
            <a:r>
              <a:rPr lang="en-CA" dirty="0" err="1"/>
              <a:t>permettent</a:t>
            </a:r>
            <a:r>
              <a:rPr lang="en-CA" dirty="0"/>
              <a:t> de </a:t>
            </a:r>
            <a:r>
              <a:rPr lang="en-CA" dirty="0" err="1"/>
              <a:t>connaître</a:t>
            </a:r>
            <a:r>
              <a:rPr lang="en-CA" dirty="0"/>
              <a:t> </a:t>
            </a:r>
            <a:r>
              <a:rPr lang="en-CA" dirty="0" err="1"/>
              <a:t>l’état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Système</a:t>
            </a:r>
            <a:r>
              <a:rPr lang="en-CA" dirty="0"/>
              <a:t> central analyse </a:t>
            </a:r>
            <a:r>
              <a:rPr lang="en-CA" dirty="0" err="1"/>
              <a:t>l’information</a:t>
            </a:r>
            <a:r>
              <a:rPr lang="en-CA" dirty="0"/>
              <a:t>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envoie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nécessaire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0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087B87-A4E2-424C-A303-D175DDBD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3442" y="1452685"/>
          <a:ext cx="8885116" cy="360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58">
                  <a:extLst>
                    <a:ext uri="{9D8B030D-6E8A-4147-A177-3AD203B41FA5}">
                      <a16:colId xmlns:a16="http://schemas.microsoft.com/office/drawing/2014/main" val="2474516255"/>
                    </a:ext>
                  </a:extLst>
                </a:gridCol>
                <a:gridCol w="4442558">
                  <a:extLst>
                    <a:ext uri="{9D8B030D-6E8A-4147-A177-3AD203B41FA5}">
                      <a16:colId xmlns:a16="http://schemas.microsoft.com/office/drawing/2014/main" val="2917661861"/>
                    </a:ext>
                  </a:extLst>
                </a:gridCol>
              </a:tblGrid>
              <a:tr h="549604">
                <a:tc>
                  <a:txBody>
                    <a:bodyPr/>
                    <a:lstStyle/>
                    <a:p>
                      <a:r>
                        <a:rPr lang="en-CA" dirty="0" err="1"/>
                        <a:t>Capteur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Caractéristiques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31"/>
                  </a:ext>
                </a:extLst>
              </a:tr>
              <a:tr h="948631">
                <a:tc>
                  <a:txBody>
                    <a:bodyPr/>
                    <a:lstStyle/>
                    <a:p>
                      <a:r>
                        <a:rPr lang="en-CA" dirty="0" err="1"/>
                        <a:t>Température</a:t>
                      </a:r>
                      <a:r>
                        <a:rPr lang="en-CA" dirty="0"/>
                        <a:t>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S5855A_E)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les </a:t>
                      </a:r>
                      <a:r>
                        <a:rPr lang="en-CA" dirty="0" err="1"/>
                        <a:t>températures</a:t>
                      </a:r>
                      <a:r>
                        <a:rPr lang="en-CA" dirty="0"/>
                        <a:t> du Québec</a:t>
                      </a:r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Consomme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peu</a:t>
                      </a:r>
                      <a:r>
                        <a:rPr lang="en-CA" dirty="0"/>
                        <a:t> pour </a:t>
                      </a:r>
                      <a:r>
                        <a:rPr lang="en-CA" dirty="0" err="1"/>
                        <a:t>opération</a:t>
                      </a:r>
                      <a:endParaRPr lang="en-CA" dirty="0"/>
                    </a:p>
                    <a:p>
                      <a:r>
                        <a:rPr lang="en-CA" dirty="0"/>
                        <a:t>-Sortie 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09176"/>
                  </a:ext>
                </a:extLst>
              </a:tr>
              <a:tr h="1355187">
                <a:tc>
                  <a:txBody>
                    <a:bodyPr/>
                    <a:lstStyle/>
                    <a:p>
                      <a:r>
                        <a:rPr lang="en-CA" dirty="0"/>
                        <a:t>Force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FC22)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 </a:t>
                      </a:r>
                      <a:r>
                        <a:rPr lang="en-CA" dirty="0" err="1"/>
                        <a:t>poids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d’une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ruche</a:t>
                      </a:r>
                      <a:endParaRPr lang="en-CA" dirty="0"/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Fonctionne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dans</a:t>
                      </a:r>
                      <a:r>
                        <a:rPr lang="en-CA" dirty="0"/>
                        <a:t> les temperatures du Québec</a:t>
                      </a:r>
                    </a:p>
                    <a:p>
                      <a:r>
                        <a:rPr lang="en-CA" dirty="0"/>
                        <a:t>-Sortie </a:t>
                      </a:r>
                      <a:r>
                        <a:rPr lang="en-CA" dirty="0" err="1"/>
                        <a:t>analogique</a:t>
                      </a:r>
                      <a:r>
                        <a:rPr lang="en-CA" dirty="0"/>
                        <a:t> avec </a:t>
                      </a:r>
                      <a:r>
                        <a:rPr lang="en-CA" dirty="0" err="1"/>
                        <a:t>pont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wheatstone</a:t>
                      </a:r>
                      <a:r>
                        <a:rPr lang="en-CA" dirty="0"/>
                        <a:t> (4 ports </a:t>
                      </a:r>
                      <a:r>
                        <a:rPr lang="en-CA" dirty="0" err="1"/>
                        <a:t>nécessaires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22307"/>
                  </a:ext>
                </a:extLst>
              </a:tr>
              <a:tr h="549604">
                <a:tc>
                  <a:txBody>
                    <a:bodyPr/>
                    <a:lstStyle/>
                    <a:p>
                      <a:r>
                        <a:rPr lang="en-CA" dirty="0"/>
                        <a:t>Position </a:t>
                      </a:r>
                      <a:r>
                        <a:rPr lang="en-CA" b="0" dirty="0"/>
                        <a:t>(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RB-Fee-67</a:t>
                      </a:r>
                      <a:r>
                        <a:rPr lang="en-CA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-Communique via UART </a:t>
                      </a:r>
                    </a:p>
                    <a:p>
                      <a:r>
                        <a:rPr lang="en-CA" dirty="0"/>
                        <a:t>-Alimentation entre 2.75 et 3.6V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3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8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59168"/>
            <a:ext cx="10018713" cy="3628294"/>
          </a:xfrm>
        </p:spPr>
        <p:txBody>
          <a:bodyPr/>
          <a:lstStyle/>
          <a:p>
            <a:r>
              <a:rPr lang="fr-CA" dirty="0"/>
              <a:t>Ruche alimentée par une batterie, donc gestion de l’énergie importante</a:t>
            </a:r>
          </a:p>
          <a:p>
            <a:r>
              <a:rPr lang="fr-CA" dirty="0"/>
              <a:t>Batterie à 3.6V et 3000 mAh</a:t>
            </a:r>
          </a:p>
          <a:p>
            <a:r>
              <a:rPr lang="fr-CA" dirty="0"/>
              <a:t>Puissance requise d’opération:  </a:t>
            </a:r>
          </a:p>
          <a:p>
            <a:pPr marL="0" indent="0">
              <a:buNone/>
            </a:pPr>
            <a:r>
              <a:rPr lang="fr-CA" dirty="0"/>
              <a:t> 				Temp + </a:t>
            </a:r>
            <a:r>
              <a:rPr lang="fr-CA" dirty="0" err="1"/>
              <a:t>L.Cell</a:t>
            </a:r>
            <a:r>
              <a:rPr lang="fr-CA" dirty="0"/>
              <a:t> + GPS + Micro. = Total</a:t>
            </a:r>
          </a:p>
          <a:p>
            <a:pPr marL="0" indent="0">
              <a:buNone/>
            </a:pPr>
            <a:r>
              <a:rPr lang="fr-CA" dirty="0"/>
              <a:t>				0.2mW + 12mW + 12mW + 68.4mW = 92.6mW ≈ 100mW</a:t>
            </a:r>
          </a:p>
          <a:p>
            <a:r>
              <a:rPr lang="fr-CA" dirty="0"/>
              <a:t>Donc avec une seule batterie, le microcontrôleur peut rester actif à pleine capacité pendant environ 115 heures.</a:t>
            </a:r>
          </a:p>
        </p:txBody>
      </p:sp>
    </p:spTree>
    <p:extLst>
      <p:ext uri="{BB962C8B-B14F-4D97-AF65-F5344CB8AC3E}">
        <p14:creationId xmlns:p14="http://schemas.microsoft.com/office/powerpoint/2010/main" val="19155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MAPAQ:</a:t>
            </a:r>
            <a:r>
              <a:rPr lang="fr-CA" dirty="0"/>
              <a:t> Minimum 15 mètres de distances avec les routes publiques</a:t>
            </a:r>
          </a:p>
          <a:p>
            <a:r>
              <a:rPr lang="fr-CA" b="1" dirty="0"/>
              <a:t>Statistique Canada 2006:</a:t>
            </a:r>
            <a:r>
              <a:rPr lang="fr-CA" dirty="0"/>
              <a:t> Taille moyenne fermes canadiennes : 728 acres soit environ 3 km</a:t>
            </a:r>
            <a:r>
              <a:rPr lang="fr-CA" baseline="30000" dirty="0"/>
              <a:t>2</a:t>
            </a:r>
            <a:r>
              <a:rPr lang="fr-CA" dirty="0"/>
              <a:t> </a:t>
            </a:r>
          </a:p>
          <a:p>
            <a:r>
              <a:rPr lang="fr-CA" b="1" dirty="0"/>
              <a:t>Agriculture Québec:</a:t>
            </a:r>
            <a:r>
              <a:rPr lang="fr-CA" dirty="0"/>
              <a:t> Distance entre les ruchers 3 à 4 kilomètres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21219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</TotalTime>
  <Words>324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Dossier de Conception</vt:lpstr>
      <vt:lpstr>Justification du besoin, contexte du projet et du marché</vt:lpstr>
      <vt:lpstr>Cahier de charges fonctionnelles</vt:lpstr>
      <vt:lpstr>Architecture globale</vt:lpstr>
      <vt:lpstr>Architecture globale</vt:lpstr>
      <vt:lpstr>Architecture globale</vt:lpstr>
      <vt:lpstr>Architecture globale</vt:lpstr>
      <vt:lpstr>Architecture globale</vt:lpstr>
      <vt:lpstr>Requis au niveau RF</vt:lpstr>
      <vt:lpstr>Requis au niveau RF</vt:lpstr>
      <vt:lpstr>Requis au niveau RF</vt:lpstr>
      <vt:lpstr>Prototype/prevue de concept de S6</vt:lpstr>
      <vt:lpstr>Prototype/prevue de concept de S6</vt:lpstr>
      <vt:lpstr>Prototype/prevue de concept de S6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Édouard Denommée</cp:lastModifiedBy>
  <cp:revision>13</cp:revision>
  <dcterms:created xsi:type="dcterms:W3CDTF">2018-09-14T17:29:58Z</dcterms:created>
  <dcterms:modified xsi:type="dcterms:W3CDTF">2018-09-19T23:13:17Z</dcterms:modified>
</cp:coreProperties>
</file>