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60" r:id="rId10"/>
    <p:sldId id="263" r:id="rId11"/>
    <p:sldId id="261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205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75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0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8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9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19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8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5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3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266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4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3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0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3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0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734-EBEA-4C23-9F12-BDC318CAC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Dossier de Conception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CD93-988D-431E-ACFD-909214D5F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Édouard </a:t>
            </a:r>
            <a:r>
              <a:rPr lang="en-CA" dirty="0" err="1"/>
              <a:t>Dénommée</a:t>
            </a:r>
            <a:r>
              <a:rPr lang="en-CA" dirty="0"/>
              <a:t>, Jeffrey Fisher, Marc-Antoine 		Houde 	et Sébastien Courtois</a:t>
            </a:r>
          </a:p>
        </p:txBody>
      </p:sp>
    </p:spTree>
    <p:extLst>
      <p:ext uri="{BB962C8B-B14F-4D97-AF65-F5344CB8AC3E}">
        <p14:creationId xmlns:p14="http://schemas.microsoft.com/office/powerpoint/2010/main" val="305958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4C5A-D679-4FE0-8CD9-C5C2056C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DD3B0C-FD44-484B-A378-48A54CFC48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actuateur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pPr lvl="1"/>
            <a:r>
              <a:rPr lang="en-CA" dirty="0" err="1"/>
              <a:t>Température</a:t>
            </a:r>
            <a:endParaRPr lang="en-CA" dirty="0"/>
          </a:p>
          <a:p>
            <a:pPr lvl="1"/>
            <a:r>
              <a:rPr lang="en-CA" dirty="0" err="1"/>
              <a:t>Chauffage</a:t>
            </a:r>
            <a:endParaRPr lang="en-CA" dirty="0"/>
          </a:p>
          <a:p>
            <a:pPr lvl="1"/>
            <a:r>
              <a:rPr lang="en-CA" dirty="0" err="1"/>
              <a:t>Poids</a:t>
            </a:r>
            <a:endParaRPr lang="en-CA" dirty="0"/>
          </a:p>
          <a:p>
            <a:pPr lvl="1"/>
            <a:r>
              <a:rPr lang="en-CA" dirty="0" err="1"/>
              <a:t>Mouvement</a:t>
            </a:r>
            <a:r>
              <a:rPr lang="en-CA" dirty="0"/>
              <a:t> / </a:t>
            </a:r>
            <a:r>
              <a:rPr lang="en-CA" dirty="0" err="1"/>
              <a:t>proximité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9E024-1864-4A66-8EF0-779F3BB9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69" y="2596392"/>
            <a:ext cx="3124200" cy="3124200"/>
          </a:xfrm>
          <a:prstGeom prst="rect">
            <a:avLst/>
          </a:prstGeom>
        </p:spPr>
      </p:pic>
      <p:pic>
        <p:nvPicPr>
          <p:cNvPr id="1026" name="Picture 2" descr="Image result for heating icon">
            <a:extLst>
              <a:ext uri="{FF2B5EF4-FFF2-40B4-BE49-F238E27FC236}">
                <a16:creationId xmlns:a16="http://schemas.microsoft.com/office/drawing/2014/main" id="{79F7D4D1-90FF-41D0-AF64-F14E901C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11" y="4347243"/>
            <a:ext cx="1672558" cy="16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eating icon">
            <a:extLst>
              <a:ext uri="{FF2B5EF4-FFF2-40B4-BE49-F238E27FC236}">
                <a16:creationId xmlns:a16="http://schemas.microsoft.com/office/drawing/2014/main" id="{839259F7-5BC1-4B9D-83F6-CBBE5026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166" y="4311242"/>
            <a:ext cx="1900806" cy="19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nsor icon">
            <a:extLst>
              <a:ext uri="{FF2B5EF4-FFF2-40B4-BE49-F238E27FC236}">
                <a16:creationId xmlns:a16="http://schemas.microsoft.com/office/drawing/2014/main" id="{880D080C-0C4C-4849-A3DA-088FF360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81" y="27068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anger icon">
            <a:extLst>
              <a:ext uri="{FF2B5EF4-FFF2-40B4-BE49-F238E27FC236}">
                <a16:creationId xmlns:a16="http://schemas.microsoft.com/office/drawing/2014/main" id="{7A512B9D-2B4C-4987-A478-1A177087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68" y="3253705"/>
            <a:ext cx="811286" cy="81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8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6E64-A2B5-4175-8BCB-D4DD5DEC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D86-9AFA-4EE6-8B42-67446654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9853"/>
            <a:ext cx="5445879" cy="394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Sytèmes</a:t>
            </a:r>
            <a:r>
              <a:rPr lang="en-CA" dirty="0"/>
              <a:t> </a:t>
            </a:r>
            <a:r>
              <a:rPr lang="en-CA" dirty="0" err="1"/>
              <a:t>implémentés</a:t>
            </a:r>
            <a:r>
              <a:rPr lang="en-CA" dirty="0"/>
              <a:t> dans le prototype:</a:t>
            </a:r>
          </a:p>
          <a:p>
            <a:r>
              <a:rPr lang="en-CA" dirty="0" err="1"/>
              <a:t>Chaîne</a:t>
            </a:r>
            <a:r>
              <a:rPr lang="en-CA" dirty="0"/>
              <a:t> RF</a:t>
            </a:r>
          </a:p>
          <a:p>
            <a:pPr lvl="1"/>
            <a:r>
              <a:rPr lang="en-CA" dirty="0" err="1"/>
              <a:t>Filtres</a:t>
            </a:r>
            <a:r>
              <a:rPr lang="en-CA" dirty="0"/>
              <a:t>, </a:t>
            </a:r>
            <a:r>
              <a:rPr lang="en-CA" dirty="0" err="1"/>
              <a:t>amplificateurs,mélangeurs</a:t>
            </a:r>
            <a:r>
              <a:rPr lang="en-CA" dirty="0"/>
              <a:t>, PLL</a:t>
            </a:r>
          </a:p>
          <a:p>
            <a:pPr lvl="1"/>
            <a:r>
              <a:rPr lang="en-CA" dirty="0" err="1"/>
              <a:t>Antenne</a:t>
            </a:r>
            <a:r>
              <a:rPr lang="en-CA" dirty="0"/>
              <a:t> (fixe et libre)</a:t>
            </a:r>
          </a:p>
          <a:p>
            <a:r>
              <a:rPr lang="en-CA" dirty="0"/>
              <a:t>Interface </a:t>
            </a:r>
            <a:r>
              <a:rPr lang="en-CA" dirty="0" err="1"/>
              <a:t>utilisateur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1F614A51-9FFC-4A53-964A-5F32D9F1A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482" y="4701330"/>
            <a:ext cx="1535185" cy="15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ransmitter icon">
            <a:extLst>
              <a:ext uri="{FF2B5EF4-FFF2-40B4-BE49-F238E27FC236}">
                <a16:creationId xmlns:a16="http://schemas.microsoft.com/office/drawing/2014/main" id="{126167CE-16D6-4237-9F65-C237950B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89" y="4848835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69E67-67C0-4207-8881-F93FB3721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31" y="2600588"/>
            <a:ext cx="1146037" cy="1146037"/>
          </a:xfrm>
          <a:prstGeom prst="rect">
            <a:avLst/>
          </a:prstGeom>
        </p:spPr>
      </p:pic>
      <p:pic>
        <p:nvPicPr>
          <p:cNvPr id="8" name="Picture 4" descr="Image result for transmitter icon">
            <a:extLst>
              <a:ext uri="{FF2B5EF4-FFF2-40B4-BE49-F238E27FC236}">
                <a16:creationId xmlns:a16="http://schemas.microsoft.com/office/drawing/2014/main" id="{4ECD129A-41FE-4292-8DC5-CA49D623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25" y="2520541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1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26C3-7A2A-44FE-8485-1E7D1EB1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472F-27BE-426C-A2BA-76BA5073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Limitations du prototype</a:t>
            </a:r>
          </a:p>
          <a:p>
            <a:r>
              <a:rPr lang="en-CA" dirty="0"/>
              <a:t>Source </a:t>
            </a:r>
            <a:r>
              <a:rPr lang="en-CA" dirty="0" err="1"/>
              <a:t>d’alimentation</a:t>
            </a:r>
            <a:endParaRPr lang="en-CA" dirty="0"/>
          </a:p>
          <a:p>
            <a:r>
              <a:rPr lang="en-CA" dirty="0"/>
              <a:t>Tests sur insects </a:t>
            </a:r>
            <a:r>
              <a:rPr lang="en-CA" dirty="0" err="1"/>
              <a:t>vivants</a:t>
            </a:r>
            <a:endParaRPr lang="en-CA" dirty="0"/>
          </a:p>
          <a:p>
            <a:r>
              <a:rPr lang="en-CA" dirty="0" err="1"/>
              <a:t>Indicateurs</a:t>
            </a:r>
            <a:r>
              <a:rPr lang="en-CA" dirty="0"/>
              <a:t> </a:t>
            </a:r>
            <a:r>
              <a:rPr lang="en-CA" dirty="0" err="1"/>
              <a:t>chimiques</a:t>
            </a:r>
            <a:endParaRPr lang="en-CA" dirty="0"/>
          </a:p>
          <a:p>
            <a:r>
              <a:rPr lang="en-CA" dirty="0" err="1"/>
              <a:t>Réseautage</a:t>
            </a:r>
            <a:r>
              <a:rPr lang="en-CA" dirty="0"/>
              <a:t> de </a:t>
            </a:r>
            <a:r>
              <a:rPr lang="en-CA" dirty="0" err="1"/>
              <a:t>ruche</a:t>
            </a:r>
            <a:r>
              <a:rPr lang="en-CA" dirty="0"/>
              <a:t> à </a:t>
            </a:r>
            <a:r>
              <a:rPr lang="en-CA" dirty="0" err="1"/>
              <a:t>ruche</a:t>
            </a:r>
            <a:endParaRPr lang="en-CA" dirty="0"/>
          </a:p>
          <a:p>
            <a:r>
              <a:rPr lang="en-CA" dirty="0"/>
              <a:t>Interface </a:t>
            </a:r>
            <a:r>
              <a:rPr lang="en-CA" dirty="0" err="1"/>
              <a:t>avancée</a:t>
            </a:r>
            <a:r>
              <a:rPr lang="en-CA" dirty="0"/>
              <a:t> et gestion de </a:t>
            </a:r>
            <a:r>
              <a:rPr lang="en-CA" dirty="0" err="1"/>
              <a:t>ruches</a:t>
            </a:r>
            <a:r>
              <a:rPr lang="en-CA" dirty="0"/>
              <a:t> à </a:t>
            </a:r>
            <a:r>
              <a:rPr lang="en-CA" dirty="0" err="1"/>
              <a:t>grande</a:t>
            </a:r>
            <a:r>
              <a:rPr lang="en-CA" dirty="0"/>
              <a:t> </a:t>
            </a:r>
            <a:r>
              <a:rPr lang="en-CA" dirty="0" err="1"/>
              <a:t>échelle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10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Outils</a:t>
            </a:r>
            <a:r>
              <a:rPr lang="en-CA" dirty="0"/>
              <a:t> de </a:t>
            </a:r>
            <a:r>
              <a:rPr lang="en-CA" dirty="0" err="1"/>
              <a:t>gestion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304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B020-4078-42AE-9D8B-DD88078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Justification du </a:t>
            </a:r>
            <a:r>
              <a:rPr lang="en-CA" dirty="0" err="1"/>
              <a:t>besoin</a:t>
            </a:r>
            <a:r>
              <a:rPr lang="en-CA" dirty="0"/>
              <a:t>, </a:t>
            </a:r>
            <a:r>
              <a:rPr lang="en-CA" dirty="0" err="1"/>
              <a:t>contexte</a:t>
            </a:r>
            <a:r>
              <a:rPr lang="en-CA" dirty="0"/>
              <a:t> du </a:t>
            </a:r>
            <a:r>
              <a:rPr lang="en-CA" dirty="0" err="1"/>
              <a:t>projet</a:t>
            </a:r>
            <a:r>
              <a:rPr lang="en-CA" dirty="0"/>
              <a:t> et du </a:t>
            </a:r>
            <a:r>
              <a:rPr lang="en-CA" dirty="0" err="1"/>
              <a:t>marché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54D6-EF9A-4BE0-8664-F71C1CE7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25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D33-323D-42BD-8C20-8BB8D0E4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Cahier de charges </a:t>
            </a:r>
            <a:r>
              <a:rPr lang="en-CA" dirty="0" err="1"/>
              <a:t>fonctionnelles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DD70-9E04-47B7-AEAC-7EF6A01F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34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1A81-4AFB-4561-97FF-38A60570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403944"/>
            <a:ext cx="9944100" cy="52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2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79432-C2CC-4627-8075-6676E9C5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77" y="1323975"/>
            <a:ext cx="7013376" cy="52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038601"/>
          </a:xfrm>
        </p:spPr>
        <p:txBody>
          <a:bodyPr/>
          <a:lstStyle/>
          <a:p>
            <a:r>
              <a:rPr lang="en-CA" dirty="0"/>
              <a:t>Communication sans-fil entre le </a:t>
            </a:r>
            <a:r>
              <a:rPr lang="en-CA" dirty="0" err="1"/>
              <a:t>système</a:t>
            </a:r>
            <a:r>
              <a:rPr lang="en-CA" dirty="0"/>
              <a:t> central et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Capteurs</a:t>
            </a:r>
            <a:r>
              <a:rPr lang="en-CA" dirty="0"/>
              <a:t> </a:t>
            </a:r>
            <a:r>
              <a:rPr lang="en-CA" dirty="0" err="1"/>
              <a:t>permettent</a:t>
            </a:r>
            <a:r>
              <a:rPr lang="en-CA" dirty="0"/>
              <a:t> de </a:t>
            </a:r>
            <a:r>
              <a:rPr lang="en-CA" dirty="0" err="1"/>
              <a:t>connaître</a:t>
            </a:r>
            <a:r>
              <a:rPr lang="en-CA" dirty="0"/>
              <a:t> </a:t>
            </a:r>
            <a:r>
              <a:rPr lang="en-CA" dirty="0" err="1"/>
              <a:t>l’état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Système</a:t>
            </a:r>
            <a:r>
              <a:rPr lang="en-CA" dirty="0"/>
              <a:t> central analyse </a:t>
            </a:r>
            <a:r>
              <a:rPr lang="en-CA" dirty="0" err="1"/>
              <a:t>l’information</a:t>
            </a:r>
            <a:r>
              <a:rPr lang="en-CA" dirty="0"/>
              <a:t> des </a:t>
            </a:r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envoie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nécessaire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0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087B87-A4E2-424C-A303-D175DDBD92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3442" y="1452685"/>
          <a:ext cx="8885116" cy="360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558">
                  <a:extLst>
                    <a:ext uri="{9D8B030D-6E8A-4147-A177-3AD203B41FA5}">
                      <a16:colId xmlns:a16="http://schemas.microsoft.com/office/drawing/2014/main" val="2474516255"/>
                    </a:ext>
                  </a:extLst>
                </a:gridCol>
                <a:gridCol w="4442558">
                  <a:extLst>
                    <a:ext uri="{9D8B030D-6E8A-4147-A177-3AD203B41FA5}">
                      <a16:colId xmlns:a16="http://schemas.microsoft.com/office/drawing/2014/main" val="2917661861"/>
                    </a:ext>
                  </a:extLst>
                </a:gridCol>
              </a:tblGrid>
              <a:tr h="549604">
                <a:tc>
                  <a:txBody>
                    <a:bodyPr/>
                    <a:lstStyle/>
                    <a:p>
                      <a:r>
                        <a:rPr lang="en-CA" dirty="0" err="1"/>
                        <a:t>Capteur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Caractéristiques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50631"/>
                  </a:ext>
                </a:extLst>
              </a:tr>
              <a:tr h="948631">
                <a:tc>
                  <a:txBody>
                    <a:bodyPr/>
                    <a:lstStyle/>
                    <a:p>
                      <a:r>
                        <a:rPr lang="en-CA" dirty="0" err="1"/>
                        <a:t>Température</a:t>
                      </a:r>
                      <a:r>
                        <a:rPr lang="en-CA" dirty="0"/>
                        <a:t>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S5855A_E)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les </a:t>
                      </a:r>
                      <a:r>
                        <a:rPr lang="en-CA" dirty="0" err="1"/>
                        <a:t>températures</a:t>
                      </a:r>
                      <a:r>
                        <a:rPr lang="en-CA" dirty="0"/>
                        <a:t> du Québec</a:t>
                      </a:r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Consomme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peu</a:t>
                      </a:r>
                      <a:r>
                        <a:rPr lang="en-CA" dirty="0"/>
                        <a:t> pour </a:t>
                      </a:r>
                      <a:r>
                        <a:rPr lang="en-CA" dirty="0" err="1"/>
                        <a:t>opération</a:t>
                      </a:r>
                      <a:endParaRPr lang="en-CA" dirty="0"/>
                    </a:p>
                    <a:p>
                      <a:r>
                        <a:rPr lang="en-CA" dirty="0"/>
                        <a:t>-Sortie 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09176"/>
                  </a:ext>
                </a:extLst>
              </a:tr>
              <a:tr h="1355187">
                <a:tc>
                  <a:txBody>
                    <a:bodyPr/>
                    <a:lstStyle/>
                    <a:p>
                      <a:r>
                        <a:rPr lang="en-CA" dirty="0"/>
                        <a:t>Force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FC22)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 </a:t>
                      </a:r>
                      <a:r>
                        <a:rPr lang="en-CA" dirty="0" err="1"/>
                        <a:t>poids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d’une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ruche</a:t>
                      </a:r>
                      <a:endParaRPr lang="en-CA" dirty="0"/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Fonctionne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dans</a:t>
                      </a:r>
                      <a:r>
                        <a:rPr lang="en-CA" dirty="0"/>
                        <a:t> les temperatures du Québec</a:t>
                      </a:r>
                    </a:p>
                    <a:p>
                      <a:r>
                        <a:rPr lang="en-CA" dirty="0"/>
                        <a:t>-Sortie </a:t>
                      </a:r>
                      <a:r>
                        <a:rPr lang="en-CA" dirty="0" err="1"/>
                        <a:t>analogique</a:t>
                      </a:r>
                      <a:r>
                        <a:rPr lang="en-CA" dirty="0"/>
                        <a:t> avec </a:t>
                      </a:r>
                      <a:r>
                        <a:rPr lang="en-CA" dirty="0" err="1"/>
                        <a:t>pont</a:t>
                      </a:r>
                      <a:r>
                        <a:rPr lang="en-CA" dirty="0"/>
                        <a:t> de </a:t>
                      </a:r>
                      <a:r>
                        <a:rPr lang="en-CA" dirty="0" err="1"/>
                        <a:t>wheatstone</a:t>
                      </a:r>
                      <a:r>
                        <a:rPr lang="en-CA" dirty="0"/>
                        <a:t> (4 ports </a:t>
                      </a:r>
                      <a:r>
                        <a:rPr lang="en-CA" dirty="0" err="1"/>
                        <a:t>nécessaires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22307"/>
                  </a:ext>
                </a:extLst>
              </a:tr>
              <a:tr h="549604">
                <a:tc>
                  <a:txBody>
                    <a:bodyPr/>
                    <a:lstStyle/>
                    <a:p>
                      <a:r>
                        <a:rPr lang="en-CA" dirty="0"/>
                        <a:t>Position </a:t>
                      </a:r>
                      <a:r>
                        <a:rPr lang="en-CA" b="0" dirty="0"/>
                        <a:t>(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RB-Fee-67</a:t>
                      </a:r>
                      <a:r>
                        <a:rPr lang="en-CA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-Communique via UART </a:t>
                      </a:r>
                    </a:p>
                    <a:p>
                      <a:r>
                        <a:rPr lang="en-CA" dirty="0"/>
                        <a:t>-Alimentation entre 2.75 et 3.6V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3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8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559168"/>
            <a:ext cx="10018713" cy="3628294"/>
          </a:xfrm>
        </p:spPr>
        <p:txBody>
          <a:bodyPr/>
          <a:lstStyle/>
          <a:p>
            <a:r>
              <a:rPr lang="fr-CA" dirty="0"/>
              <a:t>Ruche alimentée par une batterie, donc gestion de l’énergie importante</a:t>
            </a:r>
          </a:p>
          <a:p>
            <a:r>
              <a:rPr lang="fr-CA" dirty="0"/>
              <a:t>Batterie à 3.6V et 3000 mAh</a:t>
            </a:r>
          </a:p>
          <a:p>
            <a:r>
              <a:rPr lang="fr-CA" dirty="0"/>
              <a:t>Puissance requise d’opération:  </a:t>
            </a:r>
          </a:p>
          <a:p>
            <a:pPr marL="0" indent="0">
              <a:buNone/>
            </a:pPr>
            <a:r>
              <a:rPr lang="fr-CA" dirty="0"/>
              <a:t> 				Temp + </a:t>
            </a:r>
            <a:r>
              <a:rPr lang="fr-CA" dirty="0" err="1"/>
              <a:t>L.Cell</a:t>
            </a:r>
            <a:r>
              <a:rPr lang="fr-CA" dirty="0"/>
              <a:t> + GPS + Micro. = Total</a:t>
            </a:r>
          </a:p>
          <a:p>
            <a:pPr marL="0" indent="0">
              <a:buNone/>
            </a:pPr>
            <a:r>
              <a:rPr lang="fr-CA" dirty="0"/>
              <a:t>				0.2mW + 12mW + 12mW + 68.4mW = 92.6mW ≈ 100mW</a:t>
            </a:r>
          </a:p>
          <a:p>
            <a:r>
              <a:rPr lang="fr-CA" dirty="0"/>
              <a:t>Donc avec une seule batterie, le microcontrôleur peut rester actif à pleine capacité pendant environ 115 heures.</a:t>
            </a:r>
          </a:p>
        </p:txBody>
      </p:sp>
    </p:spTree>
    <p:extLst>
      <p:ext uri="{BB962C8B-B14F-4D97-AF65-F5344CB8AC3E}">
        <p14:creationId xmlns:p14="http://schemas.microsoft.com/office/powerpoint/2010/main" val="191550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286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</TotalTime>
  <Words>235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Dossier de Conception</vt:lpstr>
      <vt:lpstr>Justification du besoin, contexte du projet et du marché</vt:lpstr>
      <vt:lpstr>Cahier de charges fonctionnelles</vt:lpstr>
      <vt:lpstr>Architecture globale</vt:lpstr>
      <vt:lpstr>Architecture globale</vt:lpstr>
      <vt:lpstr>Architecture globale</vt:lpstr>
      <vt:lpstr>Architecture globale</vt:lpstr>
      <vt:lpstr>Architecture globale</vt:lpstr>
      <vt:lpstr>Requis au niveau RF</vt:lpstr>
      <vt:lpstr>Prototype/prevue de concept de S6</vt:lpstr>
      <vt:lpstr>Prototype/prevue de concept de S6</vt:lpstr>
      <vt:lpstr>Prototype/prevue de concept de S6</vt:lpstr>
      <vt:lpstr>Outils de 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Conception</dc:title>
  <dc:creator>Marc-Antoine Houde</dc:creator>
  <cp:lastModifiedBy>Marc-Antoine Houde</cp:lastModifiedBy>
  <cp:revision>7</cp:revision>
  <dcterms:created xsi:type="dcterms:W3CDTF">2018-09-14T17:29:58Z</dcterms:created>
  <dcterms:modified xsi:type="dcterms:W3CDTF">2018-09-19T21:33:18Z</dcterms:modified>
</cp:coreProperties>
</file>