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74" r:id="rId4"/>
    <p:sldId id="275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0" r:id="rId13"/>
    <p:sldId id="263" r:id="rId14"/>
    <p:sldId id="261" r:id="rId15"/>
    <p:sldId id="264" r:id="rId16"/>
    <p:sldId id="262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205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75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0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8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92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5191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78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45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43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93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266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54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3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0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3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0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10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1637C0-94AD-483C-A163-E4595C514589}" type="datetimeFigureOut">
              <a:rPr lang="en-CA" smtClean="0"/>
              <a:t>2018-09-19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51D7FC-DF07-4DDA-A65D-263378C9AD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1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C734-EBEA-4C23-9F12-BDC318CAC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Dossier de Conception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BCD93-988D-431E-ACFD-909214D5F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CA" dirty="0"/>
              <a:t>Par :	Amazigh </a:t>
            </a:r>
            <a:r>
              <a:rPr lang="en-CA" dirty="0" err="1"/>
              <a:t>Abibsi</a:t>
            </a:r>
            <a:r>
              <a:rPr lang="en-CA" dirty="0"/>
              <a:t>, Raphael Bouchard, Charles Carignan, 		Édouard Denommée, Jeffrey Fisher, Marc-Antoine 		</a:t>
            </a:r>
            <a:r>
              <a:rPr lang="en-CA" dirty="0" err="1"/>
              <a:t>Houde</a:t>
            </a:r>
            <a:r>
              <a:rPr lang="en-CA" dirty="0"/>
              <a:t> et Sébastien Courtois</a:t>
            </a:r>
          </a:p>
        </p:txBody>
      </p:sp>
    </p:spTree>
    <p:extLst>
      <p:ext uri="{BB962C8B-B14F-4D97-AF65-F5344CB8AC3E}">
        <p14:creationId xmlns:p14="http://schemas.microsoft.com/office/powerpoint/2010/main" val="305958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MAPAQ:</a:t>
            </a:r>
            <a:r>
              <a:rPr lang="fr-CA" dirty="0"/>
              <a:t> Minimum 15 mètres de distances avec les routes publiques</a:t>
            </a:r>
          </a:p>
          <a:p>
            <a:r>
              <a:rPr lang="fr-CA" b="1" dirty="0"/>
              <a:t>Statistique Canada 2006:</a:t>
            </a:r>
            <a:r>
              <a:rPr lang="fr-CA" dirty="0"/>
              <a:t> Taille moyenne fermes canadiennes : 728 acres soit environ 3 km</a:t>
            </a:r>
            <a:r>
              <a:rPr lang="fr-CA" baseline="30000" dirty="0"/>
              <a:t>2</a:t>
            </a:r>
            <a:r>
              <a:rPr lang="fr-CA" dirty="0"/>
              <a:t> </a:t>
            </a:r>
          </a:p>
          <a:p>
            <a:r>
              <a:rPr lang="fr-CA" b="1" dirty="0"/>
              <a:t>Agriculture Québec:</a:t>
            </a:r>
            <a:r>
              <a:rPr lang="fr-CA" dirty="0"/>
              <a:t> Distance entre les ruchers 3 à 4 kilomètres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421219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Demande de données température/</a:t>
            </a:r>
            <a:r>
              <a:rPr lang="fr-CA" dirty="0" err="1"/>
              <a:t>poid</a:t>
            </a:r>
            <a:r>
              <a:rPr lang="fr-CA" dirty="0"/>
              <a:t>: À chaque minute</a:t>
            </a:r>
          </a:p>
          <a:p>
            <a:r>
              <a:rPr lang="fr-CA" dirty="0"/>
              <a:t>Demande de données GPS: Une fois par jour</a:t>
            </a:r>
          </a:p>
          <a:p>
            <a:r>
              <a:rPr lang="fr-CA" dirty="0"/>
              <a:t>Demandes manuelles de tout les capteurs</a:t>
            </a:r>
          </a:p>
          <a:p>
            <a:r>
              <a:rPr lang="fr-CA" dirty="0"/>
              <a:t>Bande de fréquence utilisée: 2,4GHz</a:t>
            </a:r>
          </a:p>
        </p:txBody>
      </p:sp>
    </p:spTree>
    <p:extLst>
      <p:ext uri="{BB962C8B-B14F-4D97-AF65-F5344CB8AC3E}">
        <p14:creationId xmlns:p14="http://schemas.microsoft.com/office/powerpoint/2010/main" val="140198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268A-48C6-4A90-B60F-BAEE9120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Requis</a:t>
            </a:r>
            <a:r>
              <a:rPr lang="en-CA" dirty="0"/>
              <a:t> au </a:t>
            </a:r>
            <a:r>
              <a:rPr lang="en-CA" dirty="0" err="1"/>
              <a:t>niveau</a:t>
            </a:r>
            <a:r>
              <a:rPr lang="en-CA" dirty="0"/>
              <a:t>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27B92-1811-464E-801C-5EE29A5B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u="sng" dirty="0" err="1"/>
              <a:t>Criticité</a:t>
            </a:r>
            <a:r>
              <a:rPr lang="en-CA" u="sng" dirty="0"/>
              <a:t> des </a:t>
            </a:r>
            <a:r>
              <a:rPr lang="en-CA" u="sng" dirty="0" err="1"/>
              <a:t>données</a:t>
            </a:r>
            <a:endParaRPr lang="en-CA" u="sng" dirty="0"/>
          </a:p>
          <a:p>
            <a:r>
              <a:rPr lang="en-CA" dirty="0" err="1"/>
              <a:t>Température</a:t>
            </a:r>
            <a:r>
              <a:rPr lang="en-CA" dirty="0"/>
              <a:t>: </a:t>
            </a:r>
            <a:r>
              <a:rPr lang="en-CA" dirty="0" err="1"/>
              <a:t>Moyenne</a:t>
            </a:r>
            <a:endParaRPr lang="en-CA" dirty="0"/>
          </a:p>
          <a:p>
            <a:r>
              <a:rPr lang="en-CA" dirty="0" err="1"/>
              <a:t>Poid</a:t>
            </a:r>
            <a:r>
              <a:rPr lang="en-CA" dirty="0"/>
              <a:t>: </a:t>
            </a:r>
            <a:r>
              <a:rPr lang="en-CA" dirty="0" err="1"/>
              <a:t>Faible</a:t>
            </a:r>
            <a:endParaRPr lang="en-CA" dirty="0"/>
          </a:p>
          <a:p>
            <a:r>
              <a:rPr lang="en-CA" dirty="0" err="1"/>
              <a:t>Données</a:t>
            </a:r>
            <a:r>
              <a:rPr lang="en-CA" dirty="0"/>
              <a:t> GPS: </a:t>
            </a:r>
            <a:r>
              <a:rPr lang="en-CA" dirty="0" err="1"/>
              <a:t>Moyenne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428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4C5A-D679-4FE0-8CD9-C5C2056C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DD3B0C-FD44-484B-A378-48A54CFC48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actuateur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pPr lvl="1"/>
            <a:r>
              <a:rPr lang="en-CA" dirty="0" err="1"/>
              <a:t>Température</a:t>
            </a:r>
            <a:endParaRPr lang="en-CA" dirty="0"/>
          </a:p>
          <a:p>
            <a:pPr lvl="1"/>
            <a:r>
              <a:rPr lang="en-CA" dirty="0" err="1"/>
              <a:t>Poids</a:t>
            </a:r>
            <a:endParaRPr lang="en-CA" dirty="0"/>
          </a:p>
          <a:p>
            <a:pPr lvl="1"/>
            <a:r>
              <a:rPr lang="en-CA" dirty="0"/>
              <a:t>Position</a:t>
            </a:r>
          </a:p>
          <a:p>
            <a:pPr lvl="1"/>
            <a:r>
              <a:rPr lang="en-CA" dirty="0" err="1"/>
              <a:t>Actuateur</a:t>
            </a:r>
            <a:r>
              <a:rPr lang="en-CA" dirty="0"/>
              <a:t> de </a:t>
            </a:r>
            <a:r>
              <a:rPr lang="en-CA" dirty="0" err="1"/>
              <a:t>démonstration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9E024-1864-4A66-8EF0-779F3BB9CA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21" y="3228291"/>
            <a:ext cx="2001618" cy="2001618"/>
          </a:xfrm>
          <a:prstGeom prst="rect">
            <a:avLst/>
          </a:prstGeom>
        </p:spPr>
      </p:pic>
      <p:pic>
        <p:nvPicPr>
          <p:cNvPr id="1026" name="Picture 2" descr="Image result for heating icon">
            <a:extLst>
              <a:ext uri="{FF2B5EF4-FFF2-40B4-BE49-F238E27FC236}">
                <a16:creationId xmlns:a16="http://schemas.microsoft.com/office/drawing/2014/main" id="{79F7D4D1-90FF-41D0-AF64-F14E901C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780" y="3409425"/>
            <a:ext cx="1672558" cy="16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ps icon">
            <a:extLst>
              <a:ext uri="{FF2B5EF4-FFF2-40B4-BE49-F238E27FC236}">
                <a16:creationId xmlns:a16="http://schemas.microsoft.com/office/drawing/2014/main" id="{416683A9-9107-49B8-A35C-C145836B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039" y="2112276"/>
            <a:ext cx="1297149" cy="129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cale icon">
            <a:extLst>
              <a:ext uri="{FF2B5EF4-FFF2-40B4-BE49-F238E27FC236}">
                <a16:creationId xmlns:a16="http://schemas.microsoft.com/office/drawing/2014/main" id="{3126E085-B6C5-4AB5-A61F-6AA9F395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124" y="5298348"/>
            <a:ext cx="928211" cy="9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28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6E64-A2B5-4175-8BCB-D4DD5DEC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AD86-9AFA-4EE6-8B42-67446654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9853"/>
            <a:ext cx="5445879" cy="3942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Sytèmes</a:t>
            </a:r>
            <a:r>
              <a:rPr lang="en-CA" dirty="0"/>
              <a:t> </a:t>
            </a:r>
            <a:r>
              <a:rPr lang="en-CA" dirty="0" err="1"/>
              <a:t>implémentés</a:t>
            </a:r>
            <a:r>
              <a:rPr lang="en-CA" dirty="0"/>
              <a:t> dans le prototype:</a:t>
            </a:r>
          </a:p>
          <a:p>
            <a:r>
              <a:rPr lang="en-CA" dirty="0" err="1"/>
              <a:t>Chaîne</a:t>
            </a:r>
            <a:r>
              <a:rPr lang="en-CA" dirty="0"/>
              <a:t> RF</a:t>
            </a:r>
          </a:p>
          <a:p>
            <a:pPr lvl="1"/>
            <a:r>
              <a:rPr lang="en-CA" dirty="0" err="1"/>
              <a:t>Filtres</a:t>
            </a:r>
            <a:r>
              <a:rPr lang="en-CA" dirty="0"/>
              <a:t>, </a:t>
            </a:r>
            <a:r>
              <a:rPr lang="en-CA" dirty="0" err="1"/>
              <a:t>amplificateurs,mélangeurs</a:t>
            </a:r>
            <a:r>
              <a:rPr lang="en-CA" dirty="0"/>
              <a:t>, PLL</a:t>
            </a:r>
          </a:p>
          <a:p>
            <a:pPr lvl="1"/>
            <a:r>
              <a:rPr lang="en-CA" dirty="0" err="1"/>
              <a:t>Antenne</a:t>
            </a:r>
            <a:r>
              <a:rPr lang="en-CA" dirty="0"/>
              <a:t> (fixe et libre)</a:t>
            </a:r>
          </a:p>
          <a:p>
            <a:r>
              <a:rPr lang="en-CA" dirty="0"/>
              <a:t>Interface </a:t>
            </a:r>
            <a:r>
              <a:rPr lang="en-CA" dirty="0" err="1"/>
              <a:t>utilisateur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2052" name="Picture 4" descr="Image result for transmitter icon">
            <a:extLst>
              <a:ext uri="{FF2B5EF4-FFF2-40B4-BE49-F238E27FC236}">
                <a16:creationId xmlns:a16="http://schemas.microsoft.com/office/drawing/2014/main" id="{126167CE-16D6-4237-9F65-C237950B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89" y="4848835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ransmitter icon">
            <a:extLst>
              <a:ext uri="{FF2B5EF4-FFF2-40B4-BE49-F238E27FC236}">
                <a16:creationId xmlns:a16="http://schemas.microsoft.com/office/drawing/2014/main" id="{4ECD129A-41FE-4292-8DC5-CA49D623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25" y="2520541"/>
            <a:ext cx="1049323" cy="10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terminal icon">
            <a:extLst>
              <a:ext uri="{FF2B5EF4-FFF2-40B4-BE49-F238E27FC236}">
                <a16:creationId xmlns:a16="http://schemas.microsoft.com/office/drawing/2014/main" id="{15315AC1-A3A7-4DCD-A7DE-F817121B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048" y="5465127"/>
            <a:ext cx="1049323" cy="11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hive icon">
            <a:extLst>
              <a:ext uri="{FF2B5EF4-FFF2-40B4-BE49-F238E27FC236}">
                <a16:creationId xmlns:a16="http://schemas.microsoft.com/office/drawing/2014/main" id="{85CEA2AD-D978-442A-93BF-AB42CBAF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797" y="2296310"/>
            <a:ext cx="1497783" cy="149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1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26C3-7A2A-44FE-8485-1E7D1EB1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Prototype/prevue de concept de 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472F-27BE-426C-A2BA-76BA5073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Limitations du prototype</a:t>
            </a:r>
          </a:p>
          <a:p>
            <a:r>
              <a:rPr lang="en-CA" dirty="0"/>
              <a:t>Source </a:t>
            </a:r>
            <a:r>
              <a:rPr lang="en-CA" dirty="0" err="1"/>
              <a:t>d’alimentation</a:t>
            </a:r>
            <a:endParaRPr lang="en-CA" dirty="0"/>
          </a:p>
          <a:p>
            <a:r>
              <a:rPr lang="en-CA" dirty="0"/>
              <a:t>Tests sur insects </a:t>
            </a:r>
            <a:r>
              <a:rPr lang="en-CA" dirty="0" err="1"/>
              <a:t>vivants</a:t>
            </a:r>
            <a:endParaRPr lang="en-CA" dirty="0"/>
          </a:p>
          <a:p>
            <a:r>
              <a:rPr lang="en-CA" dirty="0" err="1"/>
              <a:t>Indicateurs</a:t>
            </a:r>
            <a:r>
              <a:rPr lang="en-CA" dirty="0"/>
              <a:t> </a:t>
            </a:r>
            <a:r>
              <a:rPr lang="en-CA" dirty="0" err="1"/>
              <a:t>chimiques</a:t>
            </a:r>
            <a:endParaRPr lang="en-CA" dirty="0"/>
          </a:p>
          <a:p>
            <a:r>
              <a:rPr lang="en-CA" dirty="0" err="1"/>
              <a:t>Réseautage</a:t>
            </a:r>
            <a:r>
              <a:rPr lang="en-CA" dirty="0"/>
              <a:t> de </a:t>
            </a:r>
            <a:r>
              <a:rPr lang="en-CA" dirty="0" err="1"/>
              <a:t>ruche</a:t>
            </a:r>
            <a:r>
              <a:rPr lang="en-CA" dirty="0"/>
              <a:t> à </a:t>
            </a:r>
            <a:r>
              <a:rPr lang="en-CA" dirty="0" err="1"/>
              <a:t>ruche</a:t>
            </a:r>
            <a:endParaRPr lang="en-CA" dirty="0"/>
          </a:p>
          <a:p>
            <a:r>
              <a:rPr lang="en-CA" dirty="0"/>
              <a:t>Interface </a:t>
            </a:r>
            <a:r>
              <a:rPr lang="en-CA" dirty="0" err="1"/>
              <a:t>avancée</a:t>
            </a:r>
            <a:r>
              <a:rPr lang="en-CA" dirty="0"/>
              <a:t> et gestion de </a:t>
            </a:r>
            <a:r>
              <a:rPr lang="en-CA" dirty="0" err="1"/>
              <a:t>ruches</a:t>
            </a:r>
            <a:r>
              <a:rPr lang="en-CA" dirty="0"/>
              <a:t> à </a:t>
            </a:r>
            <a:r>
              <a:rPr lang="en-CA" dirty="0" err="1"/>
              <a:t>grande</a:t>
            </a:r>
            <a:r>
              <a:rPr lang="en-CA" dirty="0"/>
              <a:t> </a:t>
            </a:r>
            <a:r>
              <a:rPr lang="en-CA" dirty="0" err="1"/>
              <a:t>échelle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10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CA" sz="2800" b="1" dirty="0" err="1"/>
              <a:t>Outils</a:t>
            </a:r>
            <a:r>
              <a:rPr lang="en-CA" sz="2800" b="1" dirty="0"/>
              <a:t> de </a:t>
            </a:r>
            <a:r>
              <a:rPr lang="en-CA" sz="2800" b="1" dirty="0" err="1"/>
              <a:t>gestion</a:t>
            </a:r>
            <a:endParaRPr lang="en-CA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2279634"/>
            <a:ext cx="574777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600" b="1" dirty="0"/>
              <a:t>Principaux outils </a:t>
            </a:r>
            <a:endParaRPr lang="en-CA" sz="1600" b="1" dirty="0"/>
          </a:p>
          <a:p>
            <a:pPr>
              <a:buFontTx/>
              <a:buChar char="-"/>
            </a:pPr>
            <a:r>
              <a:rPr lang="en-CA" sz="1600" u="sng" dirty="0"/>
              <a:t>Jira</a:t>
            </a:r>
          </a:p>
          <a:p>
            <a:pPr lvl="1">
              <a:buFontTx/>
              <a:buChar char="-"/>
            </a:pPr>
            <a:r>
              <a:rPr lang="en-CA" sz="1400" dirty="0"/>
              <a:t>Gestion des resources</a:t>
            </a:r>
          </a:p>
          <a:p>
            <a:pPr lvl="1">
              <a:buFontTx/>
              <a:buChar char="-"/>
            </a:pPr>
            <a:r>
              <a:rPr lang="en-CA" sz="1400" dirty="0"/>
              <a:t>Gestion du temps (Agile)</a:t>
            </a:r>
          </a:p>
          <a:p>
            <a:pPr lvl="1">
              <a:buFontTx/>
              <a:buChar char="-"/>
            </a:pPr>
            <a:r>
              <a:rPr lang="en-CA" sz="1400" dirty="0"/>
              <a:t>Gestion des </a:t>
            </a:r>
            <a:r>
              <a:rPr lang="en-CA" sz="1400" dirty="0" err="1"/>
              <a:t>risques</a:t>
            </a:r>
            <a:endParaRPr lang="en-CA" sz="1400" dirty="0"/>
          </a:p>
          <a:p>
            <a:pPr lvl="1">
              <a:buFontTx/>
              <a:buChar char="-"/>
            </a:pPr>
            <a:r>
              <a:rPr lang="en-CA" sz="1400" dirty="0" err="1"/>
              <a:t>Traçabilité</a:t>
            </a:r>
            <a:r>
              <a:rPr lang="en-CA" sz="1400" dirty="0"/>
              <a:t> du travail accompli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9727B9-B3CA-4D02-BCCD-F8ED5C3F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847" y="514355"/>
            <a:ext cx="4447841" cy="250191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D305B5-8154-4FAE-849A-A2EDF6767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04" y="3841735"/>
            <a:ext cx="4690525" cy="220454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9304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CA" sz="2400" b="1" dirty="0" err="1"/>
              <a:t>Outils</a:t>
            </a:r>
            <a:r>
              <a:rPr lang="en-CA" sz="2400" b="1" dirty="0"/>
              <a:t> de </a:t>
            </a:r>
            <a:r>
              <a:rPr lang="en-CA" sz="2400" b="1" dirty="0" err="1"/>
              <a:t>gestion</a:t>
            </a:r>
            <a:endParaRPr lang="en-C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CA" sz="1600" b="1" dirty="0"/>
              <a:t>Principaux outils </a:t>
            </a:r>
            <a:endParaRPr lang="en-CA" sz="1600" b="1" dirty="0"/>
          </a:p>
          <a:p>
            <a:pPr>
              <a:buFontTx/>
              <a:buChar char="-"/>
            </a:pPr>
            <a:r>
              <a:rPr lang="en-CA" sz="1600" u="sng" dirty="0"/>
              <a:t>Git</a:t>
            </a:r>
          </a:p>
          <a:p>
            <a:pPr lvl="1">
              <a:buFontTx/>
              <a:buChar char="-"/>
            </a:pPr>
            <a:r>
              <a:rPr lang="en-CA" sz="1600" dirty="0"/>
              <a:t>Gestion des documents</a:t>
            </a:r>
          </a:p>
          <a:p>
            <a:pPr lvl="1">
              <a:buFontTx/>
              <a:buChar char="-"/>
            </a:pPr>
            <a:r>
              <a:rPr lang="en-CA" sz="1600" dirty="0" err="1"/>
              <a:t>Traçabilité</a:t>
            </a:r>
            <a:r>
              <a:rPr lang="en-CA" sz="1600" dirty="0"/>
              <a:t> des versions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702EF8-05AD-4A0C-A7F0-38423253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85" y="1646786"/>
            <a:ext cx="5881381" cy="392582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8164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3E53-33F4-4918-9D2A-3756F2D6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>
            <a:normAutofit/>
          </a:bodyPr>
          <a:lstStyle/>
          <a:p>
            <a:r>
              <a:rPr lang="en-CA" sz="2400" b="1"/>
              <a:t>Outils de gestion</a:t>
            </a:r>
            <a:endParaRPr lang="en-C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4793-CA0C-4409-81BA-47C205B0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CA" sz="1600" b="1"/>
              <a:t>Principaux outils </a:t>
            </a:r>
            <a:endParaRPr lang="en-CA" sz="1600" b="1"/>
          </a:p>
          <a:p>
            <a:pPr>
              <a:buFontTx/>
              <a:buChar char="-"/>
            </a:pPr>
            <a:r>
              <a:rPr lang="en-CA" sz="1600" u="sng"/>
              <a:t>Slack</a:t>
            </a:r>
          </a:p>
          <a:p>
            <a:pPr lvl="1">
              <a:buFontTx/>
              <a:buChar char="-"/>
            </a:pPr>
            <a:r>
              <a:rPr lang="en-CA" sz="1600"/>
              <a:t>Communication d’équipe</a:t>
            </a:r>
          </a:p>
          <a:p>
            <a:pPr lvl="1">
              <a:buFontTx/>
              <a:buChar char="-"/>
            </a:pPr>
            <a:r>
              <a:rPr lang="en-CA" sz="1600"/>
              <a:t>Organisation des reunions </a:t>
            </a:r>
            <a:endParaRPr lang="en-CA" sz="1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257132-4E9F-4D77-B3D0-1070238D3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641" y="1529092"/>
            <a:ext cx="6602208" cy="368072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1836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B020-4078-42AE-9D8B-DD88078B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Justification du </a:t>
            </a:r>
            <a:r>
              <a:rPr lang="en-CA" dirty="0" err="1"/>
              <a:t>besoin</a:t>
            </a:r>
            <a:r>
              <a:rPr lang="en-CA" dirty="0"/>
              <a:t>, </a:t>
            </a:r>
            <a:r>
              <a:rPr lang="en-CA" dirty="0" err="1"/>
              <a:t>contexte</a:t>
            </a:r>
            <a:r>
              <a:rPr lang="en-CA" dirty="0"/>
              <a:t> du </a:t>
            </a:r>
            <a:r>
              <a:rPr lang="en-CA" dirty="0" err="1"/>
              <a:t>projet</a:t>
            </a:r>
            <a:r>
              <a:rPr lang="en-CA" dirty="0"/>
              <a:t> et du </a:t>
            </a:r>
            <a:r>
              <a:rPr lang="en-CA" dirty="0" err="1"/>
              <a:t>marché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54D6-EF9A-4BE0-8664-F71C1CE7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25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AD33-323D-42BD-8C20-8BB8D0E4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3200"/>
            <a:ext cx="10018713" cy="1752599"/>
          </a:xfrm>
        </p:spPr>
        <p:txBody>
          <a:bodyPr/>
          <a:lstStyle/>
          <a:p>
            <a:r>
              <a:rPr lang="en-CA" dirty="0"/>
              <a:t>Cahier de charges </a:t>
            </a:r>
            <a:r>
              <a:rPr lang="en-CA" dirty="0" err="1"/>
              <a:t>fonctionnelles</a:t>
            </a:r>
            <a:endParaRPr lang="en-C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2FD87C-036A-4401-9190-9BA7554E3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376369"/>
              </p:ext>
            </p:extLst>
          </p:nvPr>
        </p:nvGraphicFramePr>
        <p:xfrm>
          <a:off x="1086643" y="2349500"/>
          <a:ext cx="10018714" cy="2882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404">
                  <a:extLst>
                    <a:ext uri="{9D8B030D-6E8A-4147-A177-3AD203B41FA5}">
                      <a16:colId xmlns:a16="http://schemas.microsoft.com/office/drawing/2014/main" val="1582538653"/>
                    </a:ext>
                  </a:extLst>
                </a:gridCol>
                <a:gridCol w="3150392">
                  <a:extLst>
                    <a:ext uri="{9D8B030D-6E8A-4147-A177-3AD203B41FA5}">
                      <a16:colId xmlns:a16="http://schemas.microsoft.com/office/drawing/2014/main" val="1083481781"/>
                    </a:ext>
                  </a:extLst>
                </a:gridCol>
                <a:gridCol w="1972474">
                  <a:extLst>
                    <a:ext uri="{9D8B030D-6E8A-4147-A177-3AD203B41FA5}">
                      <a16:colId xmlns:a16="http://schemas.microsoft.com/office/drawing/2014/main" val="2655328568"/>
                    </a:ext>
                  </a:extLst>
                </a:gridCol>
                <a:gridCol w="1670500">
                  <a:extLst>
                    <a:ext uri="{9D8B030D-6E8A-4147-A177-3AD203B41FA5}">
                      <a16:colId xmlns:a16="http://schemas.microsoft.com/office/drawing/2014/main" val="2527597926"/>
                    </a:ext>
                  </a:extLst>
                </a:gridCol>
                <a:gridCol w="1220748">
                  <a:extLst>
                    <a:ext uri="{9D8B030D-6E8A-4147-A177-3AD203B41FA5}">
                      <a16:colId xmlns:a16="http://schemas.microsoft.com/office/drawing/2014/main" val="1452075064"/>
                    </a:ext>
                  </a:extLst>
                </a:gridCol>
                <a:gridCol w="1061196">
                  <a:extLst>
                    <a:ext uri="{9D8B030D-6E8A-4147-A177-3AD203B41FA5}">
                      <a16:colId xmlns:a16="http://schemas.microsoft.com/office/drawing/2014/main" val="174919114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N˚ d’ordre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Désignation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Critère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Niveau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Flexibilité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 err="1">
                          <a:effectLst/>
                        </a:rPr>
                        <a:t>Classe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324778925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0" dirty="0">
                          <a:solidFill>
                            <a:schemeClr val="tx1"/>
                          </a:solidFill>
                          <a:effectLst/>
                        </a:rPr>
                        <a:t>Fpr1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 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Interface utilisateur donnant accès aux données lues et permettant le contrôle du chauffage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lisible et complet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sur l’écran, contrôle avec souris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-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5834287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b="0" dirty="0">
                          <a:solidFill>
                            <a:schemeClr val="tx1"/>
                          </a:solidFill>
                          <a:effectLst/>
                        </a:rPr>
                        <a:t>Fpr2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Communication sans-fil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Envoie de commandes et réception de réponses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1km de distance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50m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F0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146837127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Fpr3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Autonomie sur batterie assurée par un panneau solaire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Permet le fonctionnement de l’appareil pour une certaine durée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96h d’autonomie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12h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F1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907397932"/>
                  </a:ext>
                </a:extLst>
              </a:tr>
              <a:tr h="424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Fsec1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Contrôle de la température de la ruche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Contrôlable par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Chauffage jusqu’à 30˚C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1˚C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F1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893943727"/>
                  </a:ext>
                </a:extLst>
              </a:tr>
              <a:tr h="452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Fsec2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Lecture de la température interne de la ruche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de la température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Température entre -40˚C et 40˚C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1˚C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F1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75427379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Fsec3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Lecture du poids de la ruche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du poids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Poids jusqu’à 45kg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1kg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F2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372627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32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AD33-323D-42BD-8C20-8BB8D0E4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3200"/>
            <a:ext cx="10018713" cy="1752599"/>
          </a:xfrm>
        </p:spPr>
        <p:txBody>
          <a:bodyPr/>
          <a:lstStyle/>
          <a:p>
            <a:r>
              <a:rPr lang="en-CA" dirty="0"/>
              <a:t>Cahier de charges </a:t>
            </a:r>
            <a:r>
              <a:rPr lang="en-CA" dirty="0" err="1"/>
              <a:t>fonctionnelles</a:t>
            </a:r>
            <a:endParaRPr lang="en-CA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2AF7778-00B4-4BCB-923D-9C03D8E27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339889"/>
              </p:ext>
            </p:extLst>
          </p:nvPr>
        </p:nvGraphicFramePr>
        <p:xfrm>
          <a:off x="981075" y="2400300"/>
          <a:ext cx="10229849" cy="2882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3284">
                  <a:extLst>
                    <a:ext uri="{9D8B030D-6E8A-4147-A177-3AD203B41FA5}">
                      <a16:colId xmlns:a16="http://schemas.microsoft.com/office/drawing/2014/main" val="606725077"/>
                    </a:ext>
                  </a:extLst>
                </a:gridCol>
                <a:gridCol w="3216784">
                  <a:extLst>
                    <a:ext uri="{9D8B030D-6E8A-4147-A177-3AD203B41FA5}">
                      <a16:colId xmlns:a16="http://schemas.microsoft.com/office/drawing/2014/main" val="1053561630"/>
                    </a:ext>
                  </a:extLst>
                </a:gridCol>
                <a:gridCol w="2014044">
                  <a:extLst>
                    <a:ext uri="{9D8B030D-6E8A-4147-A177-3AD203B41FA5}">
                      <a16:colId xmlns:a16="http://schemas.microsoft.com/office/drawing/2014/main" val="2742544724"/>
                    </a:ext>
                  </a:extLst>
                </a:gridCol>
                <a:gridCol w="1705704">
                  <a:extLst>
                    <a:ext uri="{9D8B030D-6E8A-4147-A177-3AD203B41FA5}">
                      <a16:colId xmlns:a16="http://schemas.microsoft.com/office/drawing/2014/main" val="1760182338"/>
                    </a:ext>
                  </a:extLst>
                </a:gridCol>
                <a:gridCol w="1246475">
                  <a:extLst>
                    <a:ext uri="{9D8B030D-6E8A-4147-A177-3AD203B41FA5}">
                      <a16:colId xmlns:a16="http://schemas.microsoft.com/office/drawing/2014/main" val="1592656044"/>
                    </a:ext>
                  </a:extLst>
                </a:gridCol>
                <a:gridCol w="1083558">
                  <a:extLst>
                    <a:ext uri="{9D8B030D-6E8A-4147-A177-3AD203B41FA5}">
                      <a16:colId xmlns:a16="http://schemas.microsoft.com/office/drawing/2014/main" val="1067199798"/>
                    </a:ext>
                  </a:extLst>
                </a:gridCol>
              </a:tblGrid>
              <a:tr h="401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N˚ </a:t>
                      </a:r>
                      <a:r>
                        <a:rPr lang="en-CA" sz="1000" dirty="0" err="1">
                          <a:effectLst/>
                        </a:rPr>
                        <a:t>d’ordre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Désignation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Critère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Niveau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Flexibilité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00" dirty="0" err="1">
                          <a:effectLst/>
                        </a:rPr>
                        <a:t>Classe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23" marR="60523" marT="0" marB="0"/>
                </a:tc>
                <a:extLst>
                  <a:ext uri="{0D108BD9-81ED-4DB2-BD59-A6C34878D82A}">
                    <a16:rowId xmlns:a16="http://schemas.microsoft.com/office/drawing/2014/main" val="1185755021"/>
                  </a:ext>
                </a:extLst>
              </a:tr>
              <a:tr h="4365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Fsec4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Positionnement de la ruche par GPS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de la position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Positionnement en mètres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5m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F2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2314651234"/>
                  </a:ext>
                </a:extLst>
              </a:tr>
              <a:tr h="3960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Fsec5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Lecture de l’humidité relative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de l’humidité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Humidité relative de 0% à 100%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5%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F2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1978883566"/>
                  </a:ext>
                </a:extLst>
              </a:tr>
              <a:tr h="432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Fsec6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Lecture de la vitesse du vent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de la vitesse du vent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Vitesse jusqu’à 45m/s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± 5m/s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F1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3912739499"/>
                  </a:ext>
                </a:extLst>
              </a:tr>
              <a:tr h="41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Fsec7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Détection de mouvement à proximité de la ruche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Affichage des mouvements détectés sur l’interface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Mouvements détectés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-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F2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2901990250"/>
                  </a:ext>
                </a:extLst>
              </a:tr>
              <a:tr h="386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Fsec8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Détection de sons à proximité de la ruche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Affichage des sons détectés sur l’interface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Sons détectés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-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F2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883334356"/>
                  </a:ext>
                </a:extLst>
              </a:tr>
              <a:tr h="4108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b="0" dirty="0">
                          <a:solidFill>
                            <a:schemeClr val="tx1"/>
                          </a:solidFill>
                          <a:effectLst/>
                        </a:rPr>
                        <a:t>Fsec9</a:t>
                      </a:r>
                      <a:endParaRPr lang="en-CA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>
                    <a:solidFill>
                      <a:srgbClr val="FBEE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Analyse de certains composés volatiles, tel que la fumée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Affichage de la qualité d’air sur l’interface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>
                          <a:effectLst/>
                        </a:rPr>
                        <a:t>Qualité de l’air en % de composés</a:t>
                      </a:r>
                      <a:endParaRPr lang="en-CA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± 1%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CA" sz="1000" dirty="0">
                          <a:effectLst/>
                        </a:rPr>
                        <a:t>F1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5" marR="55065" marT="0" marB="0"/>
                </a:tc>
                <a:extLst>
                  <a:ext uri="{0D108BD9-81ED-4DB2-BD59-A6C34878D82A}">
                    <a16:rowId xmlns:a16="http://schemas.microsoft.com/office/drawing/2014/main" val="183894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10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D1A81-4AFB-4561-97FF-38A60570C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403944"/>
            <a:ext cx="9944100" cy="52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2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79432-C2CC-4627-8075-6676E9C5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977" y="1323975"/>
            <a:ext cx="7013376" cy="52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7325-9DB0-46E8-89B3-80B528F4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4038601"/>
          </a:xfrm>
        </p:spPr>
        <p:txBody>
          <a:bodyPr/>
          <a:lstStyle/>
          <a:p>
            <a:r>
              <a:rPr lang="en-CA" dirty="0"/>
              <a:t>Communication sans-fil entre le </a:t>
            </a:r>
            <a:r>
              <a:rPr lang="en-CA" dirty="0" err="1"/>
              <a:t>système</a:t>
            </a:r>
            <a:r>
              <a:rPr lang="en-CA" dirty="0"/>
              <a:t> central et la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Capteurs</a:t>
            </a:r>
            <a:r>
              <a:rPr lang="en-CA" dirty="0"/>
              <a:t> </a:t>
            </a:r>
            <a:r>
              <a:rPr lang="en-CA" dirty="0" err="1"/>
              <a:t>permettent</a:t>
            </a:r>
            <a:r>
              <a:rPr lang="en-CA" dirty="0"/>
              <a:t> de </a:t>
            </a:r>
            <a:r>
              <a:rPr lang="en-CA" dirty="0" err="1"/>
              <a:t>connaître</a:t>
            </a:r>
            <a:r>
              <a:rPr lang="en-CA" dirty="0"/>
              <a:t> </a:t>
            </a:r>
            <a:r>
              <a:rPr lang="en-CA" dirty="0" err="1"/>
              <a:t>l’état</a:t>
            </a:r>
            <a:r>
              <a:rPr lang="en-CA" dirty="0"/>
              <a:t> de la </a:t>
            </a:r>
            <a:r>
              <a:rPr lang="en-CA" dirty="0" err="1"/>
              <a:t>ruche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Système</a:t>
            </a:r>
            <a:r>
              <a:rPr lang="en-CA" dirty="0"/>
              <a:t> central analyse </a:t>
            </a:r>
            <a:r>
              <a:rPr lang="en-CA" dirty="0" err="1"/>
              <a:t>l’information</a:t>
            </a:r>
            <a:r>
              <a:rPr lang="en-CA" dirty="0"/>
              <a:t> des </a:t>
            </a:r>
            <a:r>
              <a:rPr lang="en-CA" dirty="0" err="1"/>
              <a:t>capteurs</a:t>
            </a:r>
            <a:r>
              <a:rPr lang="en-CA" dirty="0"/>
              <a:t> et </a:t>
            </a:r>
            <a:r>
              <a:rPr lang="en-CA" dirty="0" err="1"/>
              <a:t>envoie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commande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nécessaire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00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087B87-A4E2-424C-A303-D175DDBD92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53442" y="1452685"/>
          <a:ext cx="8885116" cy="360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2558">
                  <a:extLst>
                    <a:ext uri="{9D8B030D-6E8A-4147-A177-3AD203B41FA5}">
                      <a16:colId xmlns:a16="http://schemas.microsoft.com/office/drawing/2014/main" val="2474516255"/>
                    </a:ext>
                  </a:extLst>
                </a:gridCol>
                <a:gridCol w="4442558">
                  <a:extLst>
                    <a:ext uri="{9D8B030D-6E8A-4147-A177-3AD203B41FA5}">
                      <a16:colId xmlns:a16="http://schemas.microsoft.com/office/drawing/2014/main" val="2917661861"/>
                    </a:ext>
                  </a:extLst>
                </a:gridCol>
              </a:tblGrid>
              <a:tr h="549604">
                <a:tc>
                  <a:txBody>
                    <a:bodyPr/>
                    <a:lstStyle/>
                    <a:p>
                      <a:r>
                        <a:rPr lang="en-CA" dirty="0" err="1"/>
                        <a:t>Capteur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Caractéristiques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50631"/>
                  </a:ext>
                </a:extLst>
              </a:tr>
              <a:tr h="948631">
                <a:tc>
                  <a:txBody>
                    <a:bodyPr/>
                    <a:lstStyle/>
                    <a:p>
                      <a:r>
                        <a:rPr lang="en-CA" dirty="0" err="1"/>
                        <a:t>Température</a:t>
                      </a:r>
                      <a:r>
                        <a:rPr lang="en-CA" dirty="0"/>
                        <a:t> (</a:t>
                      </a:r>
                      <a:r>
                        <a:rPr lang="en-CA" dirty="0" err="1"/>
                        <a:t>série</a:t>
                      </a:r>
                      <a:r>
                        <a:rPr lang="en-CA" dirty="0"/>
                        <a:t> S5855A_E)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Couvre</a:t>
                      </a:r>
                      <a:r>
                        <a:rPr lang="en-CA" dirty="0"/>
                        <a:t> les </a:t>
                      </a:r>
                      <a:r>
                        <a:rPr lang="en-CA" dirty="0" err="1"/>
                        <a:t>températures</a:t>
                      </a:r>
                      <a:r>
                        <a:rPr lang="en-CA" dirty="0"/>
                        <a:t> du Québec</a:t>
                      </a:r>
                    </a:p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Consomme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peu</a:t>
                      </a:r>
                      <a:r>
                        <a:rPr lang="en-CA" dirty="0"/>
                        <a:t> pour </a:t>
                      </a:r>
                      <a:r>
                        <a:rPr lang="en-CA" dirty="0" err="1"/>
                        <a:t>opération</a:t>
                      </a:r>
                      <a:endParaRPr lang="en-CA" dirty="0"/>
                    </a:p>
                    <a:p>
                      <a:r>
                        <a:rPr lang="en-CA" dirty="0"/>
                        <a:t>-Sortie 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09176"/>
                  </a:ext>
                </a:extLst>
              </a:tr>
              <a:tr h="1355187">
                <a:tc>
                  <a:txBody>
                    <a:bodyPr/>
                    <a:lstStyle/>
                    <a:p>
                      <a:r>
                        <a:rPr lang="en-CA" dirty="0"/>
                        <a:t>Force (</a:t>
                      </a:r>
                      <a:r>
                        <a:rPr lang="en-CA" dirty="0" err="1"/>
                        <a:t>série</a:t>
                      </a:r>
                      <a:r>
                        <a:rPr lang="en-CA" dirty="0"/>
                        <a:t> FC22)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Couvre</a:t>
                      </a:r>
                      <a:r>
                        <a:rPr lang="en-CA" dirty="0"/>
                        <a:t> le </a:t>
                      </a:r>
                      <a:r>
                        <a:rPr lang="en-CA" dirty="0" err="1"/>
                        <a:t>poids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d’une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ruche</a:t>
                      </a:r>
                      <a:endParaRPr lang="en-CA" dirty="0"/>
                    </a:p>
                    <a:p>
                      <a:r>
                        <a:rPr lang="en-CA" dirty="0"/>
                        <a:t>-</a:t>
                      </a:r>
                      <a:r>
                        <a:rPr lang="en-CA" dirty="0" err="1"/>
                        <a:t>Fonctionne</a:t>
                      </a:r>
                      <a:r>
                        <a:rPr lang="en-CA" dirty="0"/>
                        <a:t> </a:t>
                      </a:r>
                      <a:r>
                        <a:rPr lang="en-CA" dirty="0" err="1"/>
                        <a:t>dans</a:t>
                      </a:r>
                      <a:r>
                        <a:rPr lang="en-CA" dirty="0"/>
                        <a:t> les temperatures du Québec</a:t>
                      </a:r>
                    </a:p>
                    <a:p>
                      <a:r>
                        <a:rPr lang="en-CA" dirty="0"/>
                        <a:t>-Sortie </a:t>
                      </a:r>
                      <a:r>
                        <a:rPr lang="en-CA" dirty="0" err="1"/>
                        <a:t>analogique</a:t>
                      </a:r>
                      <a:r>
                        <a:rPr lang="en-CA" dirty="0"/>
                        <a:t> avec </a:t>
                      </a:r>
                      <a:r>
                        <a:rPr lang="en-CA" dirty="0" err="1"/>
                        <a:t>pont</a:t>
                      </a:r>
                      <a:r>
                        <a:rPr lang="en-CA" dirty="0"/>
                        <a:t> de </a:t>
                      </a:r>
                      <a:r>
                        <a:rPr lang="en-CA" dirty="0" err="1"/>
                        <a:t>wheatstone</a:t>
                      </a:r>
                      <a:r>
                        <a:rPr lang="en-CA" dirty="0"/>
                        <a:t> (4 ports </a:t>
                      </a:r>
                      <a:r>
                        <a:rPr lang="en-CA" dirty="0" err="1"/>
                        <a:t>nécessaires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22307"/>
                  </a:ext>
                </a:extLst>
              </a:tr>
              <a:tr h="549604">
                <a:tc>
                  <a:txBody>
                    <a:bodyPr/>
                    <a:lstStyle/>
                    <a:p>
                      <a:r>
                        <a:rPr lang="en-CA" dirty="0"/>
                        <a:t>Position </a:t>
                      </a:r>
                      <a:r>
                        <a:rPr lang="en-CA" b="0" dirty="0"/>
                        <a:t>(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RB-Fee-67</a:t>
                      </a:r>
                      <a:r>
                        <a:rPr lang="en-CA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-Communique via UART </a:t>
                      </a:r>
                    </a:p>
                    <a:p>
                      <a:r>
                        <a:rPr lang="en-CA" dirty="0"/>
                        <a:t>-Alimentation entre 2.75 et 3.6V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3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98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2F-E93C-4A13-BFBF-2291D33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CA" dirty="0"/>
              <a:t>Architecture </a:t>
            </a:r>
            <a:r>
              <a:rPr lang="en-CA" dirty="0" err="1"/>
              <a:t>globale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A7325-9DB0-46E8-89B3-80B528F4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559168"/>
            <a:ext cx="10018713" cy="3628294"/>
          </a:xfrm>
        </p:spPr>
        <p:txBody>
          <a:bodyPr/>
          <a:lstStyle/>
          <a:p>
            <a:r>
              <a:rPr lang="fr-CA" dirty="0"/>
              <a:t>Ruche alimentée par une batterie, donc gestion de l’énergie importante</a:t>
            </a:r>
          </a:p>
          <a:p>
            <a:r>
              <a:rPr lang="fr-CA" dirty="0"/>
              <a:t>Batterie à 3.6V et 3000 mAh</a:t>
            </a:r>
          </a:p>
          <a:p>
            <a:r>
              <a:rPr lang="fr-CA" dirty="0"/>
              <a:t>Puissance requise d’opération:  </a:t>
            </a:r>
          </a:p>
          <a:p>
            <a:pPr marL="0" indent="0">
              <a:buNone/>
            </a:pPr>
            <a:r>
              <a:rPr lang="fr-CA" dirty="0"/>
              <a:t> 				Temp + </a:t>
            </a:r>
            <a:r>
              <a:rPr lang="fr-CA" dirty="0" err="1"/>
              <a:t>L.Cell</a:t>
            </a:r>
            <a:r>
              <a:rPr lang="fr-CA" dirty="0"/>
              <a:t> + GPS + Micro. = Total</a:t>
            </a:r>
          </a:p>
          <a:p>
            <a:pPr marL="0" indent="0">
              <a:buNone/>
            </a:pPr>
            <a:r>
              <a:rPr lang="fr-CA" dirty="0"/>
              <a:t>				0.2mW + 12mW + 12mW + 68.4mW = 92.6mW ≈ 100mW</a:t>
            </a:r>
          </a:p>
          <a:p>
            <a:r>
              <a:rPr lang="fr-CA" dirty="0"/>
              <a:t>Donc avec une seule batterie, le microcontrôleur peut rester actif à pleine capacité pendant environ 115 heures.</a:t>
            </a:r>
          </a:p>
        </p:txBody>
      </p:sp>
    </p:spTree>
    <p:extLst>
      <p:ext uri="{BB962C8B-B14F-4D97-AF65-F5344CB8AC3E}">
        <p14:creationId xmlns:p14="http://schemas.microsoft.com/office/powerpoint/2010/main" val="1915502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128</TotalTime>
  <Words>654</Words>
  <Application>Microsoft Office PowerPoint</Application>
  <PresentationFormat>Widescreen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Parallax</vt:lpstr>
      <vt:lpstr>Dossier de Conception</vt:lpstr>
      <vt:lpstr>Justification du besoin, contexte du projet et du marché</vt:lpstr>
      <vt:lpstr>Cahier de charges fonctionnelles</vt:lpstr>
      <vt:lpstr>Cahier de charges fonctionnelles</vt:lpstr>
      <vt:lpstr>Architecture globale</vt:lpstr>
      <vt:lpstr>Architecture globale</vt:lpstr>
      <vt:lpstr>Architecture globale</vt:lpstr>
      <vt:lpstr>Architecture globale</vt:lpstr>
      <vt:lpstr>Architecture globale</vt:lpstr>
      <vt:lpstr>Requis au niveau RF</vt:lpstr>
      <vt:lpstr>Requis au niveau RF</vt:lpstr>
      <vt:lpstr>Requis au niveau RF</vt:lpstr>
      <vt:lpstr>Prototype/prevue de concept de S6</vt:lpstr>
      <vt:lpstr>Prototype/prevue de concept de S6</vt:lpstr>
      <vt:lpstr>Prototype/prevue de concept de S6</vt:lpstr>
      <vt:lpstr>Outils de gestion</vt:lpstr>
      <vt:lpstr>Outils de gestion</vt:lpstr>
      <vt:lpstr>Outils de 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de Conception</dc:title>
  <dc:creator>Marc-Antoine Houde</dc:creator>
  <cp:lastModifiedBy>Jeffrey Fisher</cp:lastModifiedBy>
  <cp:revision>17</cp:revision>
  <dcterms:created xsi:type="dcterms:W3CDTF">2018-09-14T17:29:58Z</dcterms:created>
  <dcterms:modified xsi:type="dcterms:W3CDTF">2018-09-20T02:04:05Z</dcterms:modified>
</cp:coreProperties>
</file>